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3" r:id="rId3"/>
    <p:sldId id="271" r:id="rId4"/>
    <p:sldId id="256" r:id="rId5"/>
    <p:sldId id="260" r:id="rId6"/>
    <p:sldId id="272" r:id="rId7"/>
    <p:sldId id="273" r:id="rId8"/>
    <p:sldId id="262"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68" r:id="rId29"/>
    <p:sldId id="269" r:id="rId30"/>
  </p:sldIdLst>
  <p:sldSz cx="18288000" cy="10287000"/>
  <p:notesSz cx="6858000" cy="9144000"/>
  <p:embeddedFontLs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89C7FF-B6EE-41CB-8597-1DAADF606851}">
          <p14:sldIdLst>
            <p14:sldId id="257"/>
            <p14:sldId id="263"/>
            <p14:sldId id="271"/>
            <p14:sldId id="256"/>
            <p14:sldId id="260"/>
            <p14:sldId id="272"/>
            <p14:sldId id="273"/>
            <p14:sldId id="262"/>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68"/>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26D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9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6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68.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6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68.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6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68.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6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68.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6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6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71.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3.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7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3.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7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7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76.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75.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77.sv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83.svg"/><Relationship Id="rId18" Type="http://schemas.openxmlformats.org/officeDocument/2006/relationships/image" Target="../media/image86.png"/><Relationship Id="rId3" Type="http://schemas.openxmlformats.org/officeDocument/2006/relationships/image" Target="../media/image12.svg"/><Relationship Id="rId7" Type="http://schemas.openxmlformats.org/officeDocument/2006/relationships/image" Target="../media/image18.svg"/><Relationship Id="rId12" Type="http://schemas.openxmlformats.org/officeDocument/2006/relationships/image" Target="../media/image82.png"/><Relationship Id="rId17" Type="http://schemas.openxmlformats.org/officeDocument/2006/relationships/image" Target="../media/image50.svg"/><Relationship Id="rId2" Type="http://schemas.openxmlformats.org/officeDocument/2006/relationships/image" Target="../media/image11.pn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81.svg"/><Relationship Id="rId5" Type="http://schemas.openxmlformats.org/officeDocument/2006/relationships/image" Target="../media/image79.svg"/><Relationship Id="rId15" Type="http://schemas.openxmlformats.org/officeDocument/2006/relationships/image" Target="../media/image85.svg"/><Relationship Id="rId10" Type="http://schemas.openxmlformats.org/officeDocument/2006/relationships/image" Target="../media/image80.png"/><Relationship Id="rId19" Type="http://schemas.openxmlformats.org/officeDocument/2006/relationships/image" Target="../media/image87.svg"/><Relationship Id="rId4" Type="http://schemas.openxmlformats.org/officeDocument/2006/relationships/image" Target="../media/image78.png"/><Relationship Id="rId9" Type="http://schemas.openxmlformats.org/officeDocument/2006/relationships/image" Target="../media/image38.svg"/><Relationship Id="rId14" Type="http://schemas.openxmlformats.org/officeDocument/2006/relationships/image" Target="../media/image84.png"/></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91.svg"/><Relationship Id="rId18" Type="http://schemas.openxmlformats.org/officeDocument/2006/relationships/image" Target="../media/image96.png"/><Relationship Id="rId3" Type="http://schemas.openxmlformats.org/officeDocument/2006/relationships/image" Target="../media/image89.svg"/><Relationship Id="rId7" Type="http://schemas.openxmlformats.org/officeDocument/2006/relationships/image" Target="../media/image32.svg"/><Relationship Id="rId12" Type="http://schemas.openxmlformats.org/officeDocument/2006/relationships/image" Target="../media/image90.png"/><Relationship Id="rId17" Type="http://schemas.openxmlformats.org/officeDocument/2006/relationships/image" Target="../media/image95.svg"/><Relationship Id="rId2" Type="http://schemas.openxmlformats.org/officeDocument/2006/relationships/image" Target="../media/image88.png"/><Relationship Id="rId16"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56.svg"/><Relationship Id="rId5" Type="http://schemas.openxmlformats.org/officeDocument/2006/relationships/image" Target="../media/image4.svg"/><Relationship Id="rId15" Type="http://schemas.openxmlformats.org/officeDocument/2006/relationships/image" Target="../media/image93.svg"/><Relationship Id="rId10" Type="http://schemas.openxmlformats.org/officeDocument/2006/relationships/image" Target="../media/image55.png"/><Relationship Id="rId19" Type="http://schemas.openxmlformats.org/officeDocument/2006/relationships/image" Target="../media/image97.svg"/><Relationship Id="rId4" Type="http://schemas.openxmlformats.org/officeDocument/2006/relationships/image" Target="../media/image3.png"/><Relationship Id="rId9" Type="http://schemas.openxmlformats.org/officeDocument/2006/relationships/image" Target="../media/image34.svg"/><Relationship Id="rId14" Type="http://schemas.openxmlformats.org/officeDocument/2006/relationships/image" Target="../media/image92.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18" Type="http://schemas.openxmlformats.org/officeDocument/2006/relationships/image" Target="../media/image45.png"/><Relationship Id="rId3" Type="http://schemas.openxmlformats.org/officeDocument/2006/relationships/image" Target="../media/image32.sv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svg"/><Relationship Id="rId2" Type="http://schemas.openxmlformats.org/officeDocument/2006/relationships/image" Target="../media/image31.png"/><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26.svg"/><Relationship Id="rId15" Type="http://schemas.openxmlformats.org/officeDocument/2006/relationships/image" Target="../media/image42.svg"/><Relationship Id="rId10" Type="http://schemas.openxmlformats.org/officeDocument/2006/relationships/image" Target="../media/image37.png"/><Relationship Id="rId19" Type="http://schemas.openxmlformats.org/officeDocument/2006/relationships/image" Target="../media/image46.svg"/><Relationship Id="rId4" Type="http://schemas.openxmlformats.org/officeDocument/2006/relationships/image" Target="../media/image25.png"/><Relationship Id="rId9" Type="http://schemas.openxmlformats.org/officeDocument/2006/relationships/image" Target="../media/image36.svg"/><Relationship Id="rId14" Type="http://schemas.openxmlformats.org/officeDocument/2006/relationships/image" Target="../media/image41.png"/></Relationships>
</file>

<file path=ppt/slides/_rels/slide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6.svg"/><Relationship Id="rId3" Type="http://schemas.openxmlformats.org/officeDocument/2006/relationships/image" Target="../media/image48.svg"/><Relationship Id="rId7" Type="http://schemas.openxmlformats.org/officeDocument/2006/relationships/image" Target="../media/image52.svg"/><Relationship Id="rId12" Type="http://schemas.openxmlformats.org/officeDocument/2006/relationships/image" Target="../media/image55.png"/><Relationship Id="rId17" Type="http://schemas.openxmlformats.org/officeDocument/2006/relationships/image" Target="../media/image36.svg"/><Relationship Id="rId2" Type="http://schemas.openxmlformats.org/officeDocument/2006/relationships/image" Target="../media/image47.png"/><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6.svg"/><Relationship Id="rId5" Type="http://schemas.openxmlformats.org/officeDocument/2006/relationships/image" Target="../media/image50.svg"/><Relationship Id="rId15" Type="http://schemas.openxmlformats.org/officeDocument/2006/relationships/image" Target="../media/image58.svg"/><Relationship Id="rId10" Type="http://schemas.openxmlformats.org/officeDocument/2006/relationships/image" Target="../media/image5.png"/><Relationship Id="rId4" Type="http://schemas.openxmlformats.org/officeDocument/2006/relationships/image" Target="../media/image49.png"/><Relationship Id="rId9" Type="http://schemas.openxmlformats.org/officeDocument/2006/relationships/image" Target="../media/image54.svg"/><Relationship Id="rId14" Type="http://schemas.openxmlformats.org/officeDocument/2006/relationships/image" Target="../media/image57.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56.svg"/><Relationship Id="rId3" Type="http://schemas.openxmlformats.org/officeDocument/2006/relationships/image" Target="../media/image60.svg"/><Relationship Id="rId7" Type="http://schemas.openxmlformats.org/officeDocument/2006/relationships/image" Target="../media/image14.svg"/><Relationship Id="rId12" Type="http://schemas.openxmlformats.org/officeDocument/2006/relationships/image" Target="../media/image55.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64.svg"/><Relationship Id="rId5" Type="http://schemas.openxmlformats.org/officeDocument/2006/relationships/image" Target="../media/image8.svg"/><Relationship Id="rId10" Type="http://schemas.openxmlformats.org/officeDocument/2006/relationships/image" Target="../media/image63.png"/><Relationship Id="rId4" Type="http://schemas.openxmlformats.org/officeDocument/2006/relationships/image" Target="../media/image7.png"/><Relationship Id="rId9" Type="http://schemas.openxmlformats.org/officeDocument/2006/relationships/image" Target="../media/image62.sv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65.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30950">
            <a:off x="15516927" y="-2166471"/>
            <a:ext cx="5008747" cy="479587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95221" y="8462366"/>
            <a:ext cx="3190443" cy="295514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57217">
            <a:off x="-458457" y="3008156"/>
            <a:ext cx="2794061" cy="137671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991255" y="1896596"/>
            <a:ext cx="7891783" cy="717434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349503" y="9070944"/>
            <a:ext cx="3938497" cy="1496629"/>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778340">
            <a:off x="4494003" y="556642"/>
            <a:ext cx="2341662" cy="2297756"/>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664833" y="1492795"/>
            <a:ext cx="7891783" cy="7174348"/>
          </a:xfrm>
          <a:prstGeom prst="rect">
            <a:avLst/>
          </a:prstGeom>
        </p:spPr>
      </p:pic>
      <p:sp>
        <p:nvSpPr>
          <p:cNvPr id="9" name="TextBox 9"/>
          <p:cNvSpPr txBox="1"/>
          <p:nvPr/>
        </p:nvSpPr>
        <p:spPr>
          <a:xfrm>
            <a:off x="5802133" y="3392733"/>
            <a:ext cx="7437532" cy="3319883"/>
          </a:xfrm>
          <a:prstGeom prst="rect">
            <a:avLst/>
          </a:prstGeom>
        </p:spPr>
        <p:txBody>
          <a:bodyPr wrap="square" lIns="0" tIns="0" rIns="0" bIns="0" rtlCol="0" anchor="t">
            <a:spAutoFit/>
          </a:bodyPr>
          <a:lstStyle/>
          <a:p>
            <a:pPr algn="ctr">
              <a:lnSpc>
                <a:spcPct val="150000"/>
              </a:lnSpc>
            </a:pPr>
            <a:r>
              <a:rPr lang="en-US" sz="5000" b="1">
                <a:latin typeface="Arial" panose="020B0604020202020204" pitchFamily="34" charset="0"/>
                <a:cs typeface="Arial" panose="020B0604020202020204" pitchFamily="34" charset="0"/>
              </a:rPr>
              <a:t>CHÀO MỪNG CÁC EM ĐẾN VỚI </a:t>
            </a:r>
          </a:p>
          <a:p>
            <a:pPr algn="ctr">
              <a:lnSpc>
                <a:spcPct val="150000"/>
              </a:lnSpc>
            </a:pPr>
            <a:r>
              <a:rPr lang="en-US" sz="5000" b="1">
                <a:latin typeface="Arial" panose="020B0604020202020204" pitchFamily="34" charset="0"/>
                <a:cs typeface="Arial" panose="020B0604020202020204" pitchFamily="34" charset="0"/>
              </a:rPr>
              <a:t>TIẾT HỌC MỚI!</a:t>
            </a:r>
          </a:p>
        </p:txBody>
      </p:sp>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624428" y="5291395"/>
            <a:ext cx="3404927" cy="5396859"/>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4027970">
            <a:off x="14013535" y="6071344"/>
            <a:ext cx="763199" cy="22567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2" name="TextBox 1">
            <a:extLst>
              <a:ext uri="{FF2B5EF4-FFF2-40B4-BE49-F238E27FC236}">
                <a16:creationId xmlns:a16="http://schemas.microsoft.com/office/drawing/2014/main" id="{D9A5F8FD-457A-3F3D-DF8C-6E6C74E59607}"/>
              </a:ext>
            </a:extLst>
          </p:cNvPr>
          <p:cNvSpPr txBox="1"/>
          <p:nvPr/>
        </p:nvSpPr>
        <p:spPr>
          <a:xfrm>
            <a:off x="2172289" y="2129816"/>
            <a:ext cx="13507776" cy="4401205"/>
          </a:xfrm>
          <a:prstGeom prst="rect">
            <a:avLst/>
          </a:prstGeom>
          <a:noFill/>
        </p:spPr>
        <p:txBody>
          <a:bodyPr wrap="square" rtlCol="0">
            <a:spAutoFit/>
          </a:bodyPr>
          <a:lstStyle/>
          <a:p>
            <a:pPr marL="0" marR="0" algn="just">
              <a:lnSpc>
                <a:spcPct val="150000"/>
              </a:lnSpc>
              <a:spcBef>
                <a:spcPts val="0"/>
              </a:spcBef>
              <a:spcAft>
                <a:spcPts val="0"/>
              </a:spcAft>
            </a:pPr>
            <a:r>
              <a:rPr lang="en-US" sz="4000" b="1">
                <a:solidFill>
                  <a:srgbClr val="FF0000"/>
                </a:solidFill>
                <a:effectLst/>
                <a:latin typeface="Arial" panose="020B0604020202020204" pitchFamily="34" charset="0"/>
                <a:ea typeface="Calibri" panose="020F0502020204030204" pitchFamily="34" charset="0"/>
                <a:cs typeface="Arial" panose="020B0604020202020204" pitchFamily="34" charset="0"/>
              </a:rPr>
              <a:t>Bài tập 1.</a:t>
            </a:r>
            <a:endParaRPr lang="en-US" sz="4000" b="1">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Để phân loại các tệp có trong hình ta dựa vào phần mở rộng của tệp.</a:t>
            </a:r>
          </a:p>
          <a:p>
            <a:pPr marL="0" marR="0" algn="just">
              <a:lnSpc>
                <a:spcPct val="150000"/>
              </a:lnSpc>
              <a:spcBef>
                <a:spcPts val="0"/>
              </a:spcBef>
              <a:spcAft>
                <a:spcPts val="0"/>
              </a:spcAft>
            </a:pPr>
            <a:endParaRPr lang="en-US" sz="4000">
              <a:effectLst/>
              <a:latin typeface="Arial" panose="020B0604020202020204" pitchFamily="34" charset="0"/>
              <a:ea typeface="Calibri" panose="020F0502020204030204" pitchFamily="34" charset="0"/>
              <a:cs typeface="Arial" panose="020B0604020202020204" pitchFamily="34" charset="0"/>
            </a:endParaRPr>
          </a:p>
          <a:p>
            <a:endParaRPr lang="en-US" sz="40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0A80ED6-28A1-8407-8843-E61B4F68BAF6}"/>
              </a:ext>
            </a:extLst>
          </p:cNvPr>
          <p:cNvPicPr>
            <a:picLocks noChangeAspect="1"/>
          </p:cNvPicPr>
          <p:nvPr/>
        </p:nvPicPr>
        <p:blipFill rotWithShape="1">
          <a:blip r:embed="rId12"/>
          <a:srcRect l="23620" t="19777" b="18340"/>
          <a:stretch/>
        </p:blipFill>
        <p:spPr>
          <a:xfrm>
            <a:off x="3949827" y="5275738"/>
            <a:ext cx="9799122" cy="3608777"/>
          </a:xfrm>
          <a:prstGeom prst="rect">
            <a:avLst/>
          </a:prstGeom>
        </p:spPr>
      </p:pic>
    </p:spTree>
    <p:extLst>
      <p:ext uri="{BB962C8B-B14F-4D97-AF65-F5344CB8AC3E}">
        <p14:creationId xmlns:p14="http://schemas.microsoft.com/office/powerpoint/2010/main" val="19295470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2" name="TextBox 1">
            <a:extLst>
              <a:ext uri="{FF2B5EF4-FFF2-40B4-BE49-F238E27FC236}">
                <a16:creationId xmlns:a16="http://schemas.microsoft.com/office/drawing/2014/main" id="{D9A5F8FD-457A-3F3D-DF8C-6E6C74E59607}"/>
              </a:ext>
            </a:extLst>
          </p:cNvPr>
          <p:cNvSpPr txBox="1"/>
          <p:nvPr/>
        </p:nvSpPr>
        <p:spPr>
          <a:xfrm>
            <a:off x="1675811" y="2086715"/>
            <a:ext cx="14308465" cy="6441572"/>
          </a:xfrm>
          <a:prstGeom prst="rect">
            <a:avLst/>
          </a:prstGeom>
          <a:noFill/>
        </p:spPr>
        <p:txBody>
          <a:bodyPr wrap="square" rtlCol="0">
            <a:spAutoFit/>
          </a:bodyPr>
          <a:lstStyle/>
          <a:p>
            <a:pPr marL="0" marR="0" algn="just">
              <a:lnSpc>
                <a:spcPct val="150000"/>
              </a:lnSpc>
              <a:spcBef>
                <a:spcPts val="0"/>
              </a:spcBef>
              <a:spcAft>
                <a:spcPts val="0"/>
              </a:spcAft>
            </a:pPr>
            <a:r>
              <a:rPr lang="en-US" sz="4000" b="1">
                <a:solidFill>
                  <a:srgbClr val="FF0000"/>
                </a:solidFill>
                <a:effectLst/>
                <a:latin typeface="Arial" panose="020B0604020202020204" pitchFamily="34" charset="0"/>
                <a:ea typeface="Calibri" panose="020F0502020204030204" pitchFamily="34" charset="0"/>
                <a:cs typeface="Arial" panose="020B0604020202020204" pitchFamily="34" charset="0"/>
              </a:rPr>
              <a:t>Bài tập 2.</a:t>
            </a:r>
            <a:endParaRPr lang="en-US" sz="4000" b="1">
              <a:solidFill>
                <a:srgbClr val="FF0000"/>
              </a:solidFill>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 typeface="Wingdings" panose="05000000000000000000" pitchFamily="2" charset="2"/>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Nếu đổi tên phần mở rộng Bangdiem.xlxs ở Hình 2 thành Bangdiem.pptx thì biểu tượng phần mềm sẽ thay đổi tương ứng với phần mở rộng của tên tệp. </a:t>
            </a:r>
            <a:endParaRPr lang="en-US" sz="40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 typeface="Wingdings" panose="05000000000000000000" pitchFamily="2" charset="2"/>
              <a:buChar char="§"/>
            </a:pPr>
            <a:r>
              <a:rPr lang="vi-VN" sz="4000">
                <a:effectLst/>
                <a:latin typeface="Arial" panose="020B0604020202020204" pitchFamily="34" charset="0"/>
                <a:ea typeface="Calibri" panose="020F0502020204030204" pitchFamily="34" charset="0"/>
                <a:cs typeface="Arial" panose="020B0604020202020204" pitchFamily="34" charset="0"/>
              </a:rPr>
              <a:t>Vì hệ điều hành có chức năng quản lí tệp, tạo môi trường giao tiếp với người dùng, cùng với việc hiển thị tên tệp, hệ điều hành còn hiển thị cả biểu tượng phần mềm của tệp đó.</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58653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2" name="TextBox 1">
            <a:extLst>
              <a:ext uri="{FF2B5EF4-FFF2-40B4-BE49-F238E27FC236}">
                <a16:creationId xmlns:a16="http://schemas.microsoft.com/office/drawing/2014/main" id="{D9A5F8FD-457A-3F3D-DF8C-6E6C74E59607}"/>
              </a:ext>
            </a:extLst>
          </p:cNvPr>
          <p:cNvSpPr txBox="1"/>
          <p:nvPr/>
        </p:nvSpPr>
        <p:spPr>
          <a:xfrm>
            <a:off x="1676400" y="1680527"/>
            <a:ext cx="10820989" cy="1103892"/>
          </a:xfrm>
          <a:prstGeom prst="rect">
            <a:avLst/>
          </a:prstGeom>
          <a:noFill/>
        </p:spPr>
        <p:txBody>
          <a:bodyPr wrap="square" rtlCol="0">
            <a:spAutoFit/>
          </a:bodyPr>
          <a:lstStyle/>
          <a:p>
            <a:pPr marL="0" marR="0" algn="just">
              <a:lnSpc>
                <a:spcPct val="150000"/>
              </a:lnSpc>
              <a:spcBef>
                <a:spcPts val="0"/>
              </a:spcBef>
              <a:spcAft>
                <a:spcPts val="0"/>
              </a:spcAft>
            </a:pPr>
            <a:r>
              <a:rPr lang="en-US" sz="5000" b="1">
                <a:effectLst/>
                <a:latin typeface="Arial" panose="020B0604020202020204" pitchFamily="34" charset="0"/>
                <a:ea typeface="Calibri" panose="020F0502020204030204" pitchFamily="34" charset="0"/>
                <a:cs typeface="Arial" panose="020B0604020202020204" pitchFamily="34" charset="0"/>
              </a:rPr>
              <a:t>2. Một số biện pháp bảo vệ dữ liệu</a:t>
            </a:r>
          </a:p>
        </p:txBody>
      </p:sp>
      <p:sp>
        <p:nvSpPr>
          <p:cNvPr id="5" name="TextBox 4">
            <a:extLst>
              <a:ext uri="{FF2B5EF4-FFF2-40B4-BE49-F238E27FC236}">
                <a16:creationId xmlns:a16="http://schemas.microsoft.com/office/drawing/2014/main" id="{790E8343-9FFB-7402-4DC1-C7C061B66B51}"/>
              </a:ext>
            </a:extLst>
          </p:cNvPr>
          <p:cNvSpPr txBox="1"/>
          <p:nvPr/>
        </p:nvSpPr>
        <p:spPr>
          <a:xfrm>
            <a:off x="1687286" y="3031420"/>
            <a:ext cx="4303685" cy="783193"/>
          </a:xfrm>
          <a:prstGeom prst="wedgeRoundRectCallout">
            <a:avLst>
              <a:gd name="adj1" fmla="val -68180"/>
              <a:gd name="adj2" fmla="val -6996"/>
              <a:gd name="adj3" fmla="val 16667"/>
            </a:avLst>
          </a:prstGeom>
          <a:solidFill>
            <a:srgbClr val="FFCC66"/>
          </a:solidFill>
        </p:spPr>
        <p:txBody>
          <a:bodyPr wrap="square" rtlCol="0">
            <a:spAutoFit/>
          </a:bodyPr>
          <a:lstStyle/>
          <a:p>
            <a:r>
              <a:rPr lang="en-US" sz="4000">
                <a:latin typeface="Arial" panose="020B0604020202020204" pitchFamily="34" charset="0"/>
                <a:cs typeface="Arial" panose="020B0604020202020204" pitchFamily="34" charset="0"/>
              </a:rPr>
              <a:t>Hoạt động nhóm</a:t>
            </a:r>
          </a:p>
        </p:txBody>
      </p:sp>
      <p:sp>
        <p:nvSpPr>
          <p:cNvPr id="7" name="TextBox 6">
            <a:extLst>
              <a:ext uri="{FF2B5EF4-FFF2-40B4-BE49-F238E27FC236}">
                <a16:creationId xmlns:a16="http://schemas.microsoft.com/office/drawing/2014/main" id="{036F5B8B-DCA2-E3EF-7A26-FD80F38A17A2}"/>
              </a:ext>
            </a:extLst>
          </p:cNvPr>
          <p:cNvSpPr txBox="1"/>
          <p:nvPr/>
        </p:nvSpPr>
        <p:spPr>
          <a:xfrm>
            <a:off x="2168684" y="4061614"/>
            <a:ext cx="13361408" cy="3671583"/>
          </a:xfrm>
          <a:prstGeom prst="rect">
            <a:avLst/>
          </a:prstGeom>
          <a:noFill/>
        </p:spPr>
        <p:txBody>
          <a:bodyPr wrap="square" rtlCol="0">
            <a:spAutoFit/>
          </a:bodyPr>
          <a:lstStyle/>
          <a:p>
            <a:pPr>
              <a:lnSpc>
                <a:spcPct val="150000"/>
              </a:lnSpc>
            </a:pPr>
            <a:r>
              <a:rPr lang="en-US" sz="4000" b="1">
                <a:solidFill>
                  <a:srgbClr val="FF0000"/>
                </a:solidFill>
                <a:effectLst/>
                <a:latin typeface="Arial" panose="020B0604020202020204" pitchFamily="34" charset="0"/>
                <a:ea typeface="Calibri" panose="020F0502020204030204" pitchFamily="34" charset="0"/>
                <a:cs typeface="Arial" panose="020B0604020202020204" pitchFamily="34" charset="0"/>
              </a:rPr>
              <a:t>Nhóm 1: </a:t>
            </a:r>
          </a:p>
          <a:p>
            <a:pPr>
              <a:lnSpc>
                <a:spcPct val="150000"/>
              </a:lnSpc>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Theo em, những nguyên nhân nào có thể làm cho dữ liệu trong máy tính bị mất hay hư hỏng? Cần sử dụng những biện pháp nào để bảo vệ dữ liệu?</a:t>
            </a:r>
            <a:endParaRPr lang="en-US" sz="4000">
              <a:latin typeface="Arial" panose="020B0604020202020204" pitchFamily="34" charset="0"/>
              <a:cs typeface="Arial" panose="020B0604020202020204" pitchFamily="34" charset="0"/>
            </a:endParaRPr>
          </a:p>
        </p:txBody>
      </p:sp>
      <p:pic>
        <p:nvPicPr>
          <p:cNvPr id="8" name="Picture 3">
            <a:extLst>
              <a:ext uri="{FF2B5EF4-FFF2-40B4-BE49-F238E27FC236}">
                <a16:creationId xmlns:a16="http://schemas.microsoft.com/office/drawing/2014/main" id="{72F1B355-8A21-4362-DB9C-B54A52094CD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799849" y="7836382"/>
            <a:ext cx="4358274" cy="2348020"/>
          </a:xfrm>
          <a:prstGeom prst="rect">
            <a:avLst/>
          </a:prstGeom>
        </p:spPr>
      </p:pic>
    </p:spTree>
    <p:extLst>
      <p:ext uri="{BB962C8B-B14F-4D97-AF65-F5344CB8AC3E}">
        <p14:creationId xmlns:p14="http://schemas.microsoft.com/office/powerpoint/2010/main" val="41003701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2" name="TextBox 1">
            <a:extLst>
              <a:ext uri="{FF2B5EF4-FFF2-40B4-BE49-F238E27FC236}">
                <a16:creationId xmlns:a16="http://schemas.microsoft.com/office/drawing/2014/main" id="{D9A5F8FD-457A-3F3D-DF8C-6E6C74E59607}"/>
              </a:ext>
            </a:extLst>
          </p:cNvPr>
          <p:cNvSpPr txBox="1"/>
          <p:nvPr/>
        </p:nvSpPr>
        <p:spPr>
          <a:xfrm>
            <a:off x="1676400" y="1680527"/>
            <a:ext cx="10820989" cy="1103892"/>
          </a:xfrm>
          <a:prstGeom prst="rect">
            <a:avLst/>
          </a:prstGeom>
          <a:noFill/>
        </p:spPr>
        <p:txBody>
          <a:bodyPr wrap="square" rtlCol="0">
            <a:spAutoFit/>
          </a:bodyPr>
          <a:lstStyle/>
          <a:p>
            <a:pPr marL="0" marR="0" algn="just">
              <a:lnSpc>
                <a:spcPct val="150000"/>
              </a:lnSpc>
              <a:spcBef>
                <a:spcPts val="0"/>
              </a:spcBef>
              <a:spcAft>
                <a:spcPts val="0"/>
              </a:spcAft>
            </a:pPr>
            <a:r>
              <a:rPr lang="en-US" sz="5000" b="1">
                <a:effectLst/>
                <a:latin typeface="Arial" panose="020B0604020202020204" pitchFamily="34" charset="0"/>
                <a:ea typeface="Calibri" panose="020F0502020204030204" pitchFamily="34" charset="0"/>
                <a:cs typeface="Arial" panose="020B0604020202020204" pitchFamily="34" charset="0"/>
              </a:rPr>
              <a:t>2. Một số biện pháp bảo vệ dữ liệu</a:t>
            </a:r>
          </a:p>
        </p:txBody>
      </p:sp>
      <p:sp>
        <p:nvSpPr>
          <p:cNvPr id="5" name="TextBox 4">
            <a:extLst>
              <a:ext uri="{FF2B5EF4-FFF2-40B4-BE49-F238E27FC236}">
                <a16:creationId xmlns:a16="http://schemas.microsoft.com/office/drawing/2014/main" id="{790E8343-9FFB-7402-4DC1-C7C061B66B51}"/>
              </a:ext>
            </a:extLst>
          </p:cNvPr>
          <p:cNvSpPr txBox="1"/>
          <p:nvPr/>
        </p:nvSpPr>
        <p:spPr>
          <a:xfrm>
            <a:off x="1687286" y="3031420"/>
            <a:ext cx="4303685" cy="783193"/>
          </a:xfrm>
          <a:prstGeom prst="wedgeRoundRectCallout">
            <a:avLst>
              <a:gd name="adj1" fmla="val -68180"/>
              <a:gd name="adj2" fmla="val -6996"/>
              <a:gd name="adj3" fmla="val 16667"/>
            </a:avLst>
          </a:prstGeom>
          <a:solidFill>
            <a:srgbClr val="FFCC66"/>
          </a:solidFill>
        </p:spPr>
        <p:txBody>
          <a:bodyPr wrap="square" rtlCol="0">
            <a:spAutoFit/>
          </a:bodyPr>
          <a:lstStyle/>
          <a:p>
            <a:r>
              <a:rPr lang="en-US" sz="4000">
                <a:latin typeface="Arial" panose="020B0604020202020204" pitchFamily="34" charset="0"/>
                <a:cs typeface="Arial" panose="020B0604020202020204" pitchFamily="34" charset="0"/>
              </a:rPr>
              <a:t>Hoạt động nhóm</a:t>
            </a:r>
          </a:p>
        </p:txBody>
      </p:sp>
      <p:sp>
        <p:nvSpPr>
          <p:cNvPr id="7" name="TextBox 6">
            <a:extLst>
              <a:ext uri="{FF2B5EF4-FFF2-40B4-BE49-F238E27FC236}">
                <a16:creationId xmlns:a16="http://schemas.microsoft.com/office/drawing/2014/main" id="{036F5B8B-DCA2-E3EF-7A26-FD80F38A17A2}"/>
              </a:ext>
            </a:extLst>
          </p:cNvPr>
          <p:cNvSpPr txBox="1"/>
          <p:nvPr/>
        </p:nvSpPr>
        <p:spPr>
          <a:xfrm>
            <a:off x="2168684" y="4061614"/>
            <a:ext cx="13361408" cy="4594912"/>
          </a:xfrm>
          <a:prstGeom prst="rect">
            <a:avLst/>
          </a:prstGeom>
          <a:noFill/>
        </p:spPr>
        <p:txBody>
          <a:bodyPr wrap="square" rtlCol="0">
            <a:spAutoFit/>
          </a:bodyPr>
          <a:lstStyle/>
          <a:p>
            <a:pPr>
              <a:lnSpc>
                <a:spcPct val="150000"/>
              </a:lnSpc>
            </a:pPr>
            <a:r>
              <a:rPr lang="en-US" sz="4000" b="1">
                <a:solidFill>
                  <a:srgbClr val="FF0000"/>
                </a:solidFill>
                <a:effectLst/>
                <a:latin typeface="Arial" panose="020B0604020202020204" pitchFamily="34" charset="0"/>
                <a:ea typeface="Calibri" panose="020F0502020204030204" pitchFamily="34" charset="0"/>
                <a:cs typeface="Arial" panose="020B0604020202020204" pitchFamily="34" charset="0"/>
              </a:rPr>
              <a:t>Nhóm 2: </a:t>
            </a:r>
          </a:p>
          <a:p>
            <a:pPr>
              <a:lnSpc>
                <a:spcPct val="150000"/>
              </a:lnSpc>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Em hãy đọc thông tin mục 2a – SGK tr.19, 20 và cho biết: Để phòng tránh tệp dữ liệu của em trên máy tính có thể bị mất (ví dụ như sơ ý xóa nhầm) thì em cần làm gì? Sao lưu dữ liệu là gì? </a:t>
            </a:r>
            <a:endParaRPr lang="en-US" sz="4000">
              <a:latin typeface="Arial" panose="020B0604020202020204" pitchFamily="34" charset="0"/>
              <a:cs typeface="Arial" panose="020B0604020202020204" pitchFamily="34" charset="0"/>
            </a:endParaRPr>
          </a:p>
        </p:txBody>
      </p:sp>
      <p:pic>
        <p:nvPicPr>
          <p:cNvPr id="8" name="Picture 3">
            <a:extLst>
              <a:ext uri="{FF2B5EF4-FFF2-40B4-BE49-F238E27FC236}">
                <a16:creationId xmlns:a16="http://schemas.microsoft.com/office/drawing/2014/main" id="{72F1B355-8A21-4362-DB9C-B54A52094CD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799849" y="7836382"/>
            <a:ext cx="4358274" cy="2348020"/>
          </a:xfrm>
          <a:prstGeom prst="rect">
            <a:avLst/>
          </a:prstGeom>
        </p:spPr>
      </p:pic>
    </p:spTree>
    <p:extLst>
      <p:ext uri="{BB962C8B-B14F-4D97-AF65-F5344CB8AC3E}">
        <p14:creationId xmlns:p14="http://schemas.microsoft.com/office/powerpoint/2010/main" val="1630709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2" name="TextBox 1">
            <a:extLst>
              <a:ext uri="{FF2B5EF4-FFF2-40B4-BE49-F238E27FC236}">
                <a16:creationId xmlns:a16="http://schemas.microsoft.com/office/drawing/2014/main" id="{D9A5F8FD-457A-3F3D-DF8C-6E6C74E59607}"/>
              </a:ext>
            </a:extLst>
          </p:cNvPr>
          <p:cNvSpPr txBox="1"/>
          <p:nvPr/>
        </p:nvSpPr>
        <p:spPr>
          <a:xfrm>
            <a:off x="1676400" y="1680527"/>
            <a:ext cx="10820989" cy="1103892"/>
          </a:xfrm>
          <a:prstGeom prst="rect">
            <a:avLst/>
          </a:prstGeom>
          <a:noFill/>
        </p:spPr>
        <p:txBody>
          <a:bodyPr wrap="square" rtlCol="0">
            <a:spAutoFit/>
          </a:bodyPr>
          <a:lstStyle/>
          <a:p>
            <a:pPr marL="0" marR="0" algn="just">
              <a:lnSpc>
                <a:spcPct val="150000"/>
              </a:lnSpc>
              <a:spcBef>
                <a:spcPts val="0"/>
              </a:spcBef>
              <a:spcAft>
                <a:spcPts val="0"/>
              </a:spcAft>
            </a:pPr>
            <a:r>
              <a:rPr lang="en-US" sz="5000" b="1">
                <a:effectLst/>
                <a:latin typeface="Arial" panose="020B0604020202020204" pitchFamily="34" charset="0"/>
                <a:ea typeface="Calibri" panose="020F0502020204030204" pitchFamily="34" charset="0"/>
                <a:cs typeface="Arial" panose="020B0604020202020204" pitchFamily="34" charset="0"/>
              </a:rPr>
              <a:t>2. Một số biện pháp bảo vệ dữ liệu</a:t>
            </a:r>
          </a:p>
        </p:txBody>
      </p:sp>
      <p:sp>
        <p:nvSpPr>
          <p:cNvPr id="5" name="TextBox 4">
            <a:extLst>
              <a:ext uri="{FF2B5EF4-FFF2-40B4-BE49-F238E27FC236}">
                <a16:creationId xmlns:a16="http://schemas.microsoft.com/office/drawing/2014/main" id="{790E8343-9FFB-7402-4DC1-C7C061B66B51}"/>
              </a:ext>
            </a:extLst>
          </p:cNvPr>
          <p:cNvSpPr txBox="1"/>
          <p:nvPr/>
        </p:nvSpPr>
        <p:spPr>
          <a:xfrm>
            <a:off x="1687286" y="3031420"/>
            <a:ext cx="4303685" cy="783193"/>
          </a:xfrm>
          <a:prstGeom prst="wedgeRoundRectCallout">
            <a:avLst>
              <a:gd name="adj1" fmla="val -68180"/>
              <a:gd name="adj2" fmla="val -6996"/>
              <a:gd name="adj3" fmla="val 16667"/>
            </a:avLst>
          </a:prstGeom>
          <a:solidFill>
            <a:srgbClr val="FFCC66"/>
          </a:solidFill>
        </p:spPr>
        <p:txBody>
          <a:bodyPr wrap="square" rtlCol="0">
            <a:spAutoFit/>
          </a:bodyPr>
          <a:lstStyle/>
          <a:p>
            <a:r>
              <a:rPr lang="en-US" sz="4000">
                <a:latin typeface="Arial" panose="020B0604020202020204" pitchFamily="34" charset="0"/>
                <a:cs typeface="Arial" panose="020B0604020202020204" pitchFamily="34" charset="0"/>
              </a:rPr>
              <a:t>Hoạt động nhóm</a:t>
            </a:r>
          </a:p>
        </p:txBody>
      </p:sp>
      <p:sp>
        <p:nvSpPr>
          <p:cNvPr id="7" name="TextBox 6">
            <a:extLst>
              <a:ext uri="{FF2B5EF4-FFF2-40B4-BE49-F238E27FC236}">
                <a16:creationId xmlns:a16="http://schemas.microsoft.com/office/drawing/2014/main" id="{036F5B8B-DCA2-E3EF-7A26-FD80F38A17A2}"/>
              </a:ext>
            </a:extLst>
          </p:cNvPr>
          <p:cNvSpPr txBox="1"/>
          <p:nvPr/>
        </p:nvSpPr>
        <p:spPr>
          <a:xfrm>
            <a:off x="2286000" y="4194716"/>
            <a:ext cx="13361408" cy="2748253"/>
          </a:xfrm>
          <a:prstGeom prst="rect">
            <a:avLst/>
          </a:prstGeom>
          <a:noFill/>
        </p:spPr>
        <p:txBody>
          <a:bodyPr wrap="square" rtlCol="0">
            <a:spAutoFit/>
          </a:bodyPr>
          <a:lstStyle/>
          <a:p>
            <a:pPr>
              <a:lnSpc>
                <a:spcPct val="150000"/>
              </a:lnSpc>
            </a:pPr>
            <a:r>
              <a:rPr lang="en-US" sz="4000" b="1">
                <a:solidFill>
                  <a:srgbClr val="FF0000"/>
                </a:solidFill>
                <a:effectLst/>
                <a:latin typeface="Arial" panose="020B0604020202020204" pitchFamily="34" charset="0"/>
                <a:ea typeface="Calibri" panose="020F0502020204030204" pitchFamily="34" charset="0"/>
                <a:cs typeface="Arial" panose="020B0604020202020204" pitchFamily="34" charset="0"/>
              </a:rPr>
              <a:t>Nhóm 3: </a:t>
            </a:r>
          </a:p>
          <a:p>
            <a:pPr>
              <a:lnSpc>
                <a:spcPct val="150000"/>
              </a:lnSpc>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Có mấy cách sao lưu dữ liệu. Em hãy nêu tóm tắt các ưu điểm và nhược điểm của ba cách sao lưu dữ liệu.</a:t>
            </a:r>
            <a:endParaRPr lang="en-US" sz="4000">
              <a:latin typeface="Arial" panose="020B0604020202020204" pitchFamily="34" charset="0"/>
              <a:cs typeface="Arial" panose="020B0604020202020204" pitchFamily="34" charset="0"/>
            </a:endParaRPr>
          </a:p>
        </p:txBody>
      </p:sp>
      <p:pic>
        <p:nvPicPr>
          <p:cNvPr id="8" name="Picture 3">
            <a:extLst>
              <a:ext uri="{FF2B5EF4-FFF2-40B4-BE49-F238E27FC236}">
                <a16:creationId xmlns:a16="http://schemas.microsoft.com/office/drawing/2014/main" id="{72F1B355-8A21-4362-DB9C-B54A52094CD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887200" y="7319235"/>
            <a:ext cx="5585119" cy="3008983"/>
          </a:xfrm>
          <a:prstGeom prst="rect">
            <a:avLst/>
          </a:prstGeom>
        </p:spPr>
      </p:pic>
    </p:spTree>
    <p:extLst>
      <p:ext uri="{BB962C8B-B14F-4D97-AF65-F5344CB8AC3E}">
        <p14:creationId xmlns:p14="http://schemas.microsoft.com/office/powerpoint/2010/main" val="19893466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7" name="TextBox 6">
            <a:extLst>
              <a:ext uri="{FF2B5EF4-FFF2-40B4-BE49-F238E27FC236}">
                <a16:creationId xmlns:a16="http://schemas.microsoft.com/office/drawing/2014/main" id="{036F5B8B-DCA2-E3EF-7A26-FD80F38A17A2}"/>
              </a:ext>
            </a:extLst>
          </p:cNvPr>
          <p:cNvSpPr txBox="1"/>
          <p:nvPr/>
        </p:nvSpPr>
        <p:spPr>
          <a:xfrm>
            <a:off x="2337118" y="1993930"/>
            <a:ext cx="13361408" cy="6441572"/>
          </a:xfrm>
          <a:prstGeom prst="rect">
            <a:avLst/>
          </a:prstGeom>
          <a:noFill/>
        </p:spPr>
        <p:txBody>
          <a:bodyPr wrap="square" rtlCol="0">
            <a:spAutoFit/>
          </a:bodyPr>
          <a:lstStyle/>
          <a:p>
            <a:pPr>
              <a:lnSpc>
                <a:spcPct val="150000"/>
              </a:lnSpc>
            </a:pPr>
            <a:r>
              <a:rPr lang="en-US" sz="4000" b="1">
                <a:solidFill>
                  <a:srgbClr val="FF0000"/>
                </a:solidFill>
                <a:effectLst/>
                <a:latin typeface="Arial" panose="020B0604020202020204" pitchFamily="34" charset="0"/>
                <a:ea typeface="Calibri" panose="020F0502020204030204" pitchFamily="34" charset="0"/>
                <a:cs typeface="Arial" panose="020B0604020202020204" pitchFamily="34" charset="0"/>
              </a:rPr>
              <a:t>Nhóm 4: </a:t>
            </a:r>
          </a:p>
          <a:p>
            <a:pPr>
              <a:lnSpc>
                <a:spcPct val="150000"/>
              </a:lnSpc>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Em hãy đọc thông tin mục 2b – SGK tr.20 và cho biết: Theo em có cần cài đặt phần mềm phòng chống virus cho máy tính không? Tại sao? Có bao nhiêu cách để phòng chống các phần mềm độc hại. Em hãy kể tên một số phần mềm phòng chống virus mà em biết. Phần mềm nào được cài đặt trên máy tính em đang sử dụng.</a:t>
            </a:r>
            <a:endParaRPr lang="en-US" sz="4000">
              <a:latin typeface="Arial" panose="020B0604020202020204" pitchFamily="34" charset="0"/>
              <a:cs typeface="Arial" panose="020B0604020202020204" pitchFamily="34" charset="0"/>
            </a:endParaRPr>
          </a:p>
        </p:txBody>
      </p:sp>
      <p:pic>
        <p:nvPicPr>
          <p:cNvPr id="8" name="Picture 3">
            <a:extLst>
              <a:ext uri="{FF2B5EF4-FFF2-40B4-BE49-F238E27FC236}">
                <a16:creationId xmlns:a16="http://schemas.microsoft.com/office/drawing/2014/main" id="{72F1B355-8A21-4362-DB9C-B54A52094CD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887200" y="7319235"/>
            <a:ext cx="5585119" cy="3008983"/>
          </a:xfrm>
          <a:prstGeom prst="rect">
            <a:avLst/>
          </a:prstGeom>
        </p:spPr>
      </p:pic>
    </p:spTree>
    <p:extLst>
      <p:ext uri="{BB962C8B-B14F-4D97-AF65-F5344CB8AC3E}">
        <p14:creationId xmlns:p14="http://schemas.microsoft.com/office/powerpoint/2010/main" val="30138552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7" name="TextBox 6">
            <a:extLst>
              <a:ext uri="{FF2B5EF4-FFF2-40B4-BE49-F238E27FC236}">
                <a16:creationId xmlns:a16="http://schemas.microsoft.com/office/drawing/2014/main" id="{036F5B8B-DCA2-E3EF-7A26-FD80F38A17A2}"/>
              </a:ext>
            </a:extLst>
          </p:cNvPr>
          <p:cNvSpPr txBox="1"/>
          <p:nvPr/>
        </p:nvSpPr>
        <p:spPr>
          <a:xfrm>
            <a:off x="1901984" y="1994863"/>
            <a:ext cx="13894808" cy="4594912"/>
          </a:xfrm>
          <a:prstGeom prst="rect">
            <a:avLst/>
          </a:prstGeom>
          <a:noFill/>
        </p:spPr>
        <p:txBody>
          <a:bodyPr wrap="square" rtlCol="0">
            <a:spAutoFit/>
          </a:bodyPr>
          <a:lstStyle/>
          <a:p>
            <a:pPr>
              <a:lnSpc>
                <a:spcPct val="150000"/>
              </a:lnSpc>
            </a:pPr>
            <a:r>
              <a:rPr lang="vi-VN" sz="4000">
                <a:effectLst/>
                <a:latin typeface="Arial" panose="020B0604020202020204" pitchFamily="34" charset="0"/>
                <a:ea typeface="Calibri" panose="020F0502020204030204" pitchFamily="34" charset="0"/>
                <a:cs typeface="Arial" panose="020B0604020202020204" pitchFamily="34" charset="0"/>
              </a:rPr>
              <a:t>- Những nguyên nhân có thể làm cho dữ liệu trong máy tính bị mất hay hư hỏng là </a:t>
            </a:r>
            <a:r>
              <a:rPr lang="vi-VN" sz="4000">
                <a:solidFill>
                  <a:srgbClr val="FF0000"/>
                </a:solidFill>
                <a:effectLst/>
                <a:latin typeface="Arial" panose="020B0604020202020204" pitchFamily="34" charset="0"/>
                <a:ea typeface="Calibri" panose="020F0502020204030204" pitchFamily="34" charset="0"/>
                <a:cs typeface="Arial" panose="020B0604020202020204" pitchFamily="34" charset="0"/>
              </a:rPr>
              <a:t>người dùng sơ ý xóa</a:t>
            </a:r>
            <a:r>
              <a:rPr lang="vi-VN" sz="4000">
                <a:effectLst/>
                <a:latin typeface="Arial" panose="020B0604020202020204" pitchFamily="34" charset="0"/>
                <a:ea typeface="Calibri" panose="020F0502020204030204" pitchFamily="34" charset="0"/>
                <a:cs typeface="Arial" panose="020B0604020202020204" pitchFamily="34" charset="0"/>
              </a:rPr>
              <a:t>, </a:t>
            </a:r>
            <a:r>
              <a:rPr lang="vi-VN" sz="4000">
                <a:solidFill>
                  <a:srgbClr val="FF0000"/>
                </a:solidFill>
                <a:effectLst/>
                <a:latin typeface="Arial" panose="020B0604020202020204" pitchFamily="34" charset="0"/>
                <a:ea typeface="Calibri" panose="020F0502020204030204" pitchFamily="34" charset="0"/>
                <a:cs typeface="Arial" panose="020B0604020202020204" pitchFamily="34" charset="0"/>
              </a:rPr>
              <a:t>thiết bị hỏng, bị phần mềm độc hại phá hoại.</a:t>
            </a:r>
          </a:p>
          <a:p>
            <a:pPr>
              <a:lnSpc>
                <a:spcPct val="150000"/>
              </a:lnSpc>
            </a:pPr>
            <a:r>
              <a:rPr lang="vi-VN" sz="4000">
                <a:effectLst/>
                <a:latin typeface="Arial" panose="020B0604020202020204" pitchFamily="34" charset="0"/>
                <a:ea typeface="Calibri" panose="020F0502020204030204" pitchFamily="34" charset="0"/>
                <a:cs typeface="Arial" panose="020B0604020202020204" pitchFamily="34" charset="0"/>
              </a:rPr>
              <a:t>→ mất thời gian, công sức để phục hồi, nhiều dữ liệu không làm lại được.</a:t>
            </a:r>
          </a:p>
        </p:txBody>
      </p:sp>
      <p:sp>
        <p:nvSpPr>
          <p:cNvPr id="2" name="Arrow: Right 1">
            <a:extLst>
              <a:ext uri="{FF2B5EF4-FFF2-40B4-BE49-F238E27FC236}">
                <a16:creationId xmlns:a16="http://schemas.microsoft.com/office/drawing/2014/main" id="{93CDF79E-783E-7CA5-7192-25BD5B073C8C}"/>
              </a:ext>
            </a:extLst>
          </p:cNvPr>
          <p:cNvSpPr/>
          <p:nvPr/>
        </p:nvSpPr>
        <p:spPr>
          <a:xfrm>
            <a:off x="1901984" y="7441442"/>
            <a:ext cx="1374616" cy="9432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F44723-59B4-EBB8-085C-5E06BBBEE9B1}"/>
              </a:ext>
            </a:extLst>
          </p:cNvPr>
          <p:cNvSpPr txBox="1"/>
          <p:nvPr/>
        </p:nvSpPr>
        <p:spPr>
          <a:xfrm>
            <a:off x="3783003" y="7000615"/>
            <a:ext cx="11277600" cy="1824923"/>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Sao lưu dữ liệu và chống phần mềm độc hại là các biện pháp để bảo vệ dữ liệu</a:t>
            </a:r>
          </a:p>
        </p:txBody>
      </p:sp>
    </p:spTree>
    <p:extLst>
      <p:ext uri="{BB962C8B-B14F-4D97-AF65-F5344CB8AC3E}">
        <p14:creationId xmlns:p14="http://schemas.microsoft.com/office/powerpoint/2010/main" val="29548419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7" name="TextBox 6">
            <a:extLst>
              <a:ext uri="{FF2B5EF4-FFF2-40B4-BE49-F238E27FC236}">
                <a16:creationId xmlns:a16="http://schemas.microsoft.com/office/drawing/2014/main" id="{036F5B8B-DCA2-E3EF-7A26-FD80F38A17A2}"/>
              </a:ext>
            </a:extLst>
          </p:cNvPr>
          <p:cNvSpPr txBox="1"/>
          <p:nvPr/>
        </p:nvSpPr>
        <p:spPr>
          <a:xfrm>
            <a:off x="1901984" y="1832138"/>
            <a:ext cx="13894808" cy="1002710"/>
          </a:xfrm>
          <a:prstGeom prst="rect">
            <a:avLst/>
          </a:prstGeom>
          <a:noFill/>
        </p:spPr>
        <p:txBody>
          <a:bodyPr wrap="square" rtlCol="0">
            <a:spAutoFit/>
          </a:bodyPr>
          <a:lstStyle/>
          <a:p>
            <a:pPr>
              <a:lnSpc>
                <a:spcPct val="150000"/>
              </a:lnSpc>
            </a:pPr>
            <a:r>
              <a:rPr lang="en-US" sz="4500" b="1">
                <a:latin typeface="Arial" panose="020B0604020202020204" pitchFamily="34" charset="0"/>
                <a:ea typeface="Calibri" panose="020F0502020204030204" pitchFamily="34" charset="0"/>
                <a:cs typeface="Arial" panose="020B0604020202020204" pitchFamily="34" charset="0"/>
              </a:rPr>
              <a:t>a. Sao lưu dữ liệu</a:t>
            </a:r>
            <a:endParaRPr lang="vi-VN" sz="4500" b="1">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CF44723-59B4-EBB8-085C-5E06BBBEE9B1}"/>
              </a:ext>
            </a:extLst>
          </p:cNvPr>
          <p:cNvSpPr txBox="1"/>
          <p:nvPr/>
        </p:nvSpPr>
        <p:spPr>
          <a:xfrm>
            <a:off x="1939053" y="3238500"/>
            <a:ext cx="13894808" cy="5518242"/>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b="1">
                <a:latin typeface="Arial" panose="020B0604020202020204" pitchFamily="34" charset="0"/>
                <a:cs typeface="Arial" panose="020B0604020202020204" pitchFamily="34" charset="0"/>
              </a:rPr>
              <a:t>Mục đích: </a:t>
            </a:r>
            <a:r>
              <a:rPr lang="en-US" sz="4000">
                <a:latin typeface="Arial" panose="020B0604020202020204" pitchFamily="34" charset="0"/>
                <a:cs typeface="Arial" panose="020B0604020202020204" pitchFamily="34" charset="0"/>
              </a:rPr>
              <a:t>để tránh mất dữ liệu.</a:t>
            </a:r>
          </a:p>
          <a:p>
            <a:pPr marL="571500" indent="-571500">
              <a:lnSpc>
                <a:spcPct val="150000"/>
              </a:lnSpc>
              <a:buFont typeface="Wingdings" panose="05000000000000000000" pitchFamily="2" charset="2"/>
              <a:buChar char="Ø"/>
            </a:pPr>
            <a:r>
              <a:rPr lang="en-US" sz="4000" b="1">
                <a:latin typeface="Arial" panose="020B0604020202020204" pitchFamily="34" charset="0"/>
                <a:cs typeface="Arial" panose="020B0604020202020204" pitchFamily="34" charset="0"/>
              </a:rPr>
              <a:t>Cách thức: </a:t>
            </a:r>
            <a:r>
              <a:rPr lang="en-US" sz="4000">
                <a:latin typeface="Arial" panose="020B0604020202020204" pitchFamily="34" charset="0"/>
                <a:cs typeface="Arial" panose="020B0604020202020204" pitchFamily="34" charset="0"/>
              </a:rPr>
              <a:t>sao chép dữ liệu cần bảo vệ sang một nơi khác.</a:t>
            </a:r>
          </a:p>
          <a:p>
            <a:pPr marL="571500" indent="-571500">
              <a:lnSpc>
                <a:spcPct val="150000"/>
              </a:lnSpc>
              <a:buFont typeface="Wingdings" panose="05000000000000000000" pitchFamily="2" charset="2"/>
              <a:buChar char="Ø"/>
            </a:pPr>
            <a:r>
              <a:rPr lang="en-US" sz="4000">
                <a:latin typeface="Arial" panose="020B0604020202020204" pitchFamily="34" charset="0"/>
                <a:cs typeface="Arial" panose="020B0604020202020204" pitchFamily="34" charset="0"/>
              </a:rPr>
              <a:t>Cần cập nhật lại bản sao của dữ liệu khi bản gốc thay đổi.</a:t>
            </a:r>
          </a:p>
          <a:p>
            <a:pPr marL="571500" indent="-571500">
              <a:lnSpc>
                <a:spcPct val="150000"/>
              </a:lnSpc>
              <a:buFont typeface="Wingdings" panose="05000000000000000000" pitchFamily="2" charset="2"/>
              <a:buChar char="Ø"/>
            </a:pPr>
            <a:r>
              <a:rPr lang="vi-VN" sz="4000">
                <a:latin typeface="Arial" panose="020B0604020202020204" pitchFamily="34" charset="0"/>
                <a:cs typeface="Arial" panose="020B0604020202020204" pitchFamily="34" charset="0"/>
              </a:rPr>
              <a:t>Có ba cách sao lưu dữ liệu: sao lưu nội bộ, sao lưu ngoài, sao lưu từ xa.</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5055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9" name="TextBox 8">
            <a:extLst>
              <a:ext uri="{FF2B5EF4-FFF2-40B4-BE49-F238E27FC236}">
                <a16:creationId xmlns:a16="http://schemas.microsoft.com/office/drawing/2014/main" id="{26E3E54D-20A8-DA88-93CF-2DABAAA5F887}"/>
              </a:ext>
            </a:extLst>
          </p:cNvPr>
          <p:cNvSpPr txBox="1"/>
          <p:nvPr/>
        </p:nvSpPr>
        <p:spPr>
          <a:xfrm>
            <a:off x="1921623" y="1725043"/>
            <a:ext cx="4820976" cy="3224152"/>
          </a:xfrm>
          <a:prstGeom prst="rect">
            <a:avLst/>
          </a:prstGeom>
          <a:noFill/>
        </p:spPr>
        <p:txBody>
          <a:bodyPr wrap="square" rtlCol="0">
            <a:spAutoFit/>
          </a:bodyPr>
          <a:lstStyle/>
          <a:p>
            <a:pPr>
              <a:lnSpc>
                <a:spcPct val="150000"/>
              </a:lnSpc>
            </a:pPr>
            <a:r>
              <a:rPr lang="en-US" sz="3500" b="1">
                <a:latin typeface="Arial" panose="020B0604020202020204" pitchFamily="34" charset="0"/>
                <a:cs typeface="Arial" panose="020B0604020202020204" pitchFamily="34" charset="0"/>
              </a:rPr>
              <a:t>Sao lưu ngoài: </a:t>
            </a:r>
          </a:p>
          <a:p>
            <a:pPr>
              <a:lnSpc>
                <a:spcPct val="150000"/>
              </a:lnSpc>
            </a:pPr>
            <a:r>
              <a:rPr lang="en-US" sz="3500">
                <a:latin typeface="Arial" panose="020B0604020202020204" pitchFamily="34" charset="0"/>
                <a:cs typeface="Arial" panose="020B0604020202020204" pitchFamily="34" charset="0"/>
              </a:rPr>
              <a:t>Bản sao được lưu trữ ở phía ngoài máy tính chứa bản gốc.</a:t>
            </a:r>
          </a:p>
        </p:txBody>
      </p:sp>
      <p:sp>
        <p:nvSpPr>
          <p:cNvPr id="12" name="Rectangle: Rounded Corners 11">
            <a:extLst>
              <a:ext uri="{FF2B5EF4-FFF2-40B4-BE49-F238E27FC236}">
                <a16:creationId xmlns:a16="http://schemas.microsoft.com/office/drawing/2014/main" id="{B165550B-F146-8A9F-E349-4B8B6BF661B4}"/>
              </a:ext>
            </a:extLst>
          </p:cNvPr>
          <p:cNvSpPr/>
          <p:nvPr/>
        </p:nvSpPr>
        <p:spPr>
          <a:xfrm>
            <a:off x="7182736" y="1872767"/>
            <a:ext cx="4191000" cy="334194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a:t>Ư</a:t>
            </a:r>
            <a:r>
              <a:rPr lang="en-US" sz="3500">
                <a:latin typeface="Arial" panose="020B0604020202020204" pitchFamily="34" charset="0"/>
                <a:cs typeface="Arial" panose="020B0604020202020204" pitchFamily="34" charset="0"/>
              </a:rPr>
              <a:t>u điểm: khi máy tính bị sự cố thì có thể sao lưu lại dữ liệu từ bản sao</a:t>
            </a:r>
          </a:p>
        </p:txBody>
      </p:sp>
      <p:sp>
        <p:nvSpPr>
          <p:cNvPr id="13" name="Rectangle: Rounded Corners 12">
            <a:extLst>
              <a:ext uri="{FF2B5EF4-FFF2-40B4-BE49-F238E27FC236}">
                <a16:creationId xmlns:a16="http://schemas.microsoft.com/office/drawing/2014/main" id="{B769463C-8FDC-32F3-8C41-23DB5F88CE86}"/>
              </a:ext>
            </a:extLst>
          </p:cNvPr>
          <p:cNvSpPr/>
          <p:nvPr/>
        </p:nvSpPr>
        <p:spPr>
          <a:xfrm>
            <a:off x="11670002" y="1885105"/>
            <a:ext cx="4191000" cy="3341949"/>
          </a:xfrm>
          <a:prstGeom prst="roundRect">
            <a:avLst/>
          </a:prstGeom>
          <a:solidFill>
            <a:srgbClr val="F26D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latin typeface="Arial" panose="020B0604020202020204" pitchFamily="34" charset="0"/>
                <a:cs typeface="Arial" panose="020B0604020202020204" pitchFamily="34" charset="0"/>
              </a:rPr>
              <a:t>Nhược: cần có thiết bị nhớ rời, có thể bị thất lạc, hư hỏng</a:t>
            </a:r>
          </a:p>
        </p:txBody>
      </p:sp>
      <p:sp>
        <p:nvSpPr>
          <p:cNvPr id="15" name="TextBox 14">
            <a:extLst>
              <a:ext uri="{FF2B5EF4-FFF2-40B4-BE49-F238E27FC236}">
                <a16:creationId xmlns:a16="http://schemas.microsoft.com/office/drawing/2014/main" id="{606EA320-97C0-08B5-14DA-07E06FBBB140}"/>
              </a:ext>
            </a:extLst>
          </p:cNvPr>
          <p:cNvSpPr txBox="1"/>
          <p:nvPr/>
        </p:nvSpPr>
        <p:spPr>
          <a:xfrm>
            <a:off x="1866680" y="6111288"/>
            <a:ext cx="4820976" cy="2416239"/>
          </a:xfrm>
          <a:prstGeom prst="rect">
            <a:avLst/>
          </a:prstGeom>
          <a:noFill/>
        </p:spPr>
        <p:txBody>
          <a:bodyPr wrap="square" rtlCol="0">
            <a:spAutoFit/>
          </a:bodyPr>
          <a:lstStyle/>
          <a:p>
            <a:pPr>
              <a:lnSpc>
                <a:spcPct val="150000"/>
              </a:lnSpc>
            </a:pPr>
            <a:r>
              <a:rPr lang="en-US" sz="3500" b="1">
                <a:latin typeface="Arial" panose="020B0604020202020204" pitchFamily="34" charset="0"/>
                <a:cs typeface="Arial" panose="020B0604020202020204" pitchFamily="34" charset="0"/>
              </a:rPr>
              <a:t>Sao lưu từ xa: </a:t>
            </a:r>
          </a:p>
          <a:p>
            <a:pPr>
              <a:lnSpc>
                <a:spcPct val="150000"/>
              </a:lnSpc>
            </a:pPr>
            <a:r>
              <a:rPr lang="en-US" sz="3500">
                <a:latin typeface="Arial" panose="020B0604020202020204" pitchFamily="34" charset="0"/>
                <a:cs typeface="Arial" panose="020B0604020202020204" pitchFamily="34" charset="0"/>
              </a:rPr>
              <a:t>Lưu trữ bản sao trên internet</a:t>
            </a:r>
          </a:p>
        </p:txBody>
      </p:sp>
      <p:sp>
        <p:nvSpPr>
          <p:cNvPr id="16" name="Rectangle: Rounded Corners 15">
            <a:extLst>
              <a:ext uri="{FF2B5EF4-FFF2-40B4-BE49-F238E27FC236}">
                <a16:creationId xmlns:a16="http://schemas.microsoft.com/office/drawing/2014/main" id="{028AE429-1283-C424-ED36-7D03156E552F}"/>
              </a:ext>
            </a:extLst>
          </p:cNvPr>
          <p:cNvSpPr/>
          <p:nvPr/>
        </p:nvSpPr>
        <p:spPr>
          <a:xfrm>
            <a:off x="7182736" y="5781194"/>
            <a:ext cx="4191000" cy="334194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a:t>Ư</a:t>
            </a:r>
            <a:r>
              <a:rPr lang="en-US" sz="3500">
                <a:latin typeface="Arial" panose="020B0604020202020204" pitchFamily="34" charset="0"/>
                <a:cs typeface="Arial" panose="020B0604020202020204" pitchFamily="34" charset="0"/>
              </a:rPr>
              <a:t>u điểm: truy cập bất cứ đâu chỉ cần có internet</a:t>
            </a:r>
          </a:p>
        </p:txBody>
      </p:sp>
      <p:sp>
        <p:nvSpPr>
          <p:cNvPr id="17" name="Rectangle: Rounded Corners 16">
            <a:extLst>
              <a:ext uri="{FF2B5EF4-FFF2-40B4-BE49-F238E27FC236}">
                <a16:creationId xmlns:a16="http://schemas.microsoft.com/office/drawing/2014/main" id="{0AAC8054-51DB-5311-F661-C888C85D99DD}"/>
              </a:ext>
            </a:extLst>
          </p:cNvPr>
          <p:cNvSpPr/>
          <p:nvPr/>
        </p:nvSpPr>
        <p:spPr>
          <a:xfrm>
            <a:off x="11670002" y="5749789"/>
            <a:ext cx="4191000" cy="3341949"/>
          </a:xfrm>
          <a:prstGeom prst="roundRect">
            <a:avLst/>
          </a:prstGeom>
          <a:solidFill>
            <a:srgbClr val="F26D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latin typeface="Arial" panose="020B0604020202020204" pitchFamily="34" charset="0"/>
                <a:cs typeface="Arial" panose="020B0604020202020204" pitchFamily="34" charset="0"/>
              </a:rPr>
              <a:t>Nhược: cần internet, có thể mất cắp dữ liệu</a:t>
            </a:r>
          </a:p>
        </p:txBody>
      </p:sp>
    </p:spTree>
    <p:extLst>
      <p:ext uri="{BB962C8B-B14F-4D97-AF65-F5344CB8AC3E}">
        <p14:creationId xmlns:p14="http://schemas.microsoft.com/office/powerpoint/2010/main" val="3333819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9" name="TextBox 8">
            <a:extLst>
              <a:ext uri="{FF2B5EF4-FFF2-40B4-BE49-F238E27FC236}">
                <a16:creationId xmlns:a16="http://schemas.microsoft.com/office/drawing/2014/main" id="{26E3E54D-20A8-DA88-93CF-2DABAAA5F887}"/>
              </a:ext>
            </a:extLst>
          </p:cNvPr>
          <p:cNvSpPr txBox="1"/>
          <p:nvPr/>
        </p:nvSpPr>
        <p:spPr>
          <a:xfrm>
            <a:off x="1960824" y="2390769"/>
            <a:ext cx="11489578" cy="5647893"/>
          </a:xfrm>
          <a:prstGeom prst="rect">
            <a:avLst/>
          </a:prstGeom>
          <a:noFill/>
        </p:spPr>
        <p:txBody>
          <a:bodyPr wrap="square" rtlCol="0">
            <a:spAutoFit/>
          </a:bodyPr>
          <a:lstStyle/>
          <a:p>
            <a:pPr>
              <a:lnSpc>
                <a:spcPct val="150000"/>
              </a:lnSpc>
            </a:pPr>
            <a:r>
              <a:rPr lang="en-US" sz="3500" b="1">
                <a:latin typeface="Arial" panose="020B0604020202020204" pitchFamily="34" charset="0"/>
                <a:cs typeface="Arial" panose="020B0604020202020204" pitchFamily="34" charset="0"/>
              </a:rPr>
              <a:t>Khi sử dụng máy tính chúng ta cần lưu ý:</a:t>
            </a:r>
          </a:p>
          <a:p>
            <a:pPr marL="457200" indent="-457200">
              <a:lnSpc>
                <a:spcPct val="150000"/>
              </a:lnSpc>
              <a:buFont typeface="Wingdings" panose="05000000000000000000" pitchFamily="2" charset="2"/>
              <a:buChar char="Ø"/>
            </a:pPr>
            <a:r>
              <a:rPr lang="vi-VN" sz="3500">
                <a:latin typeface="Arial" panose="020B0604020202020204" pitchFamily="34" charset="0"/>
                <a:cs typeface="Arial" panose="020B0604020202020204" pitchFamily="34" charset="0"/>
              </a:rPr>
              <a:t>Luôn cập nhật bản sửa lỗi phần mềm để cải thiện tính năng bảo mật của hệ thống.</a:t>
            </a:r>
          </a:p>
          <a:p>
            <a:pPr marL="457200" indent="-457200">
              <a:lnSpc>
                <a:spcPct val="150000"/>
              </a:lnSpc>
              <a:buFont typeface="Wingdings" panose="05000000000000000000" pitchFamily="2" charset="2"/>
              <a:buChar char="Ø"/>
            </a:pPr>
            <a:r>
              <a:rPr lang="vi-VN" sz="3500">
                <a:latin typeface="Arial" panose="020B0604020202020204" pitchFamily="34" charset="0"/>
                <a:cs typeface="Arial" panose="020B0604020202020204" pitchFamily="34" charset="0"/>
              </a:rPr>
              <a:t>Kiểm tra kĩ độ tin cậy trước khi nháy chuột vào các liên kết hoặc tải dữ liệu từ Internet.</a:t>
            </a:r>
          </a:p>
          <a:p>
            <a:pPr marL="457200" indent="-457200">
              <a:lnSpc>
                <a:spcPct val="150000"/>
              </a:lnSpc>
              <a:buFont typeface="Wingdings" panose="05000000000000000000" pitchFamily="2" charset="2"/>
              <a:buChar char="Ø"/>
            </a:pPr>
            <a:r>
              <a:rPr lang="vi-VN" sz="3500">
                <a:latin typeface="Arial" panose="020B0604020202020204" pitchFamily="34" charset="0"/>
                <a:cs typeface="Arial" panose="020B0604020202020204" pitchFamily="34" charset="0"/>
              </a:rPr>
              <a:t>Thận trọng khi mở tệp đính kèm trong thư điện tử từ địa chỉ lạ gửi đến.</a:t>
            </a:r>
          </a:p>
        </p:txBody>
      </p:sp>
      <p:pic>
        <p:nvPicPr>
          <p:cNvPr id="2" name="Picture 4">
            <a:extLst>
              <a:ext uri="{FF2B5EF4-FFF2-40B4-BE49-F238E27FC236}">
                <a16:creationId xmlns:a16="http://schemas.microsoft.com/office/drawing/2014/main" id="{EB2C27EE-8F25-17C6-33E5-F197814347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982049" y="2267986"/>
            <a:ext cx="3708096" cy="7416192"/>
          </a:xfrm>
          <a:prstGeom prst="rect">
            <a:avLst/>
          </a:prstGeom>
        </p:spPr>
      </p:pic>
    </p:spTree>
    <p:extLst>
      <p:ext uri="{BB962C8B-B14F-4D97-AF65-F5344CB8AC3E}">
        <p14:creationId xmlns:p14="http://schemas.microsoft.com/office/powerpoint/2010/main" val="16482233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1268476"/>
            <a:ext cx="14955576" cy="8218425"/>
          </a:xfrm>
          <a:prstGeom prst="rect">
            <a:avLst/>
          </a:prstGeom>
        </p:spPr>
      </p:pic>
      <p:sp>
        <p:nvSpPr>
          <p:cNvPr id="5" name="TextBox 5"/>
          <p:cNvSpPr txBox="1"/>
          <p:nvPr/>
        </p:nvSpPr>
        <p:spPr>
          <a:xfrm rot="20758">
            <a:off x="1777317" y="4499566"/>
            <a:ext cx="14249222" cy="3579250"/>
          </a:xfrm>
          <a:prstGeom prst="rect">
            <a:avLst/>
          </a:prstGeom>
        </p:spPr>
        <p:txBody>
          <a:bodyPr wrap="square" lIns="0" tIns="0" rIns="0" bIns="0" rtlCol="0" anchor="t">
            <a:spAutoFit/>
          </a:bodyPr>
          <a:lstStyle/>
          <a:p>
            <a:pPr marL="571500" indent="-571500">
              <a:lnSpc>
                <a:spcPct val="150000"/>
              </a:lnSpc>
              <a:buFont typeface="Wingdings" panose="05000000000000000000" pitchFamily="2" charset="2"/>
              <a:buChar char="§"/>
            </a:pPr>
            <a:r>
              <a:rPr lang="vi-VN" sz="4000"/>
              <a:t>Hệ điều hành dựa vào thành phần nào trong tên tệp để khởi động phần mềm ứng dụng?</a:t>
            </a:r>
          </a:p>
          <a:p>
            <a:pPr marL="571500" indent="-571500">
              <a:lnSpc>
                <a:spcPct val="150000"/>
              </a:lnSpc>
              <a:buFont typeface="Wingdings" panose="05000000000000000000" pitchFamily="2" charset="2"/>
              <a:buChar char="§"/>
            </a:pPr>
            <a:r>
              <a:rPr lang="vi-VN" sz="4000"/>
              <a:t>Nếu không có phần mở rộng của tệp, thì hệ điều hành có khởi động phần mềm ứng dụng tương ứng được không?</a:t>
            </a: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2" name="TextBox 2"/>
          <p:cNvSpPr txBox="1"/>
          <p:nvPr/>
        </p:nvSpPr>
        <p:spPr>
          <a:xfrm rot="-22262">
            <a:off x="431973" y="2185019"/>
            <a:ext cx="7007625" cy="1011559"/>
          </a:xfrm>
          <a:prstGeom prst="rect">
            <a:avLst/>
          </a:prstGeom>
        </p:spPr>
        <p:txBody>
          <a:bodyPr lIns="0" tIns="0" rIns="0" bIns="0" rtlCol="0" anchor="t">
            <a:spAutoFit/>
          </a:bodyPr>
          <a:lstStyle/>
          <a:p>
            <a:pPr algn="ctr">
              <a:lnSpc>
                <a:spcPts val="9000"/>
              </a:lnSpc>
            </a:pPr>
            <a:r>
              <a:rPr lang="en-US" sz="5000" b="1" spc="-225">
                <a:latin typeface="Arial" panose="020B0604020202020204" pitchFamily="34" charset="0"/>
                <a:cs typeface="Arial" panose="020B0604020202020204" pitchFamily="34" charset="0"/>
              </a:rPr>
              <a:t>KHỞI ĐỘNG</a:t>
            </a:r>
          </a:p>
        </p:txBody>
      </p:sp>
      <p:sp>
        <p:nvSpPr>
          <p:cNvPr id="12" name="Oval 11">
            <a:extLst>
              <a:ext uri="{FF2B5EF4-FFF2-40B4-BE49-F238E27FC236}">
                <a16:creationId xmlns:a16="http://schemas.microsoft.com/office/drawing/2014/main" id="{E58FFC81-99CC-F829-1F1C-BC99BDFBEE03}"/>
              </a:ext>
            </a:extLst>
          </p:cNvPr>
          <p:cNvSpPr/>
          <p:nvPr/>
        </p:nvSpPr>
        <p:spPr>
          <a:xfrm>
            <a:off x="1793163" y="3514021"/>
            <a:ext cx="940400" cy="873241"/>
          </a:xfrm>
          <a:prstGeom prst="ellipse">
            <a:avLst/>
          </a:prstGeom>
          <a:solidFill>
            <a:srgbClr val="FFCC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rgbClr val="002060"/>
                </a:solidFill>
                <a:latin typeface="Arial" panose="020B0604020202020204" pitchFamily="34" charset="0"/>
                <a:cs typeface="Arial" panose="020B0604020202020204" pitchFamily="34" charset="0"/>
              </a:rPr>
              <a:t>?</a:t>
            </a:r>
          </a:p>
        </p:txBody>
      </p:sp>
      <p:pic>
        <p:nvPicPr>
          <p:cNvPr id="13" name="Picture 20">
            <a:extLst>
              <a:ext uri="{FF2B5EF4-FFF2-40B4-BE49-F238E27FC236}">
                <a16:creationId xmlns:a16="http://schemas.microsoft.com/office/drawing/2014/main" id="{2DCB3DD2-335D-6DF1-E1C9-829C3CF9055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8956510">
            <a:off x="806202" y="7058736"/>
            <a:ext cx="1675372" cy="2655488"/>
          </a:xfrm>
          <a:prstGeom prst="rect">
            <a:avLst/>
          </a:prstGeom>
        </p:spPr>
      </p:pic>
      <p:pic>
        <p:nvPicPr>
          <p:cNvPr id="14" name="Picture 20">
            <a:extLst>
              <a:ext uri="{FF2B5EF4-FFF2-40B4-BE49-F238E27FC236}">
                <a16:creationId xmlns:a16="http://schemas.microsoft.com/office/drawing/2014/main" id="{6E95C3B4-C2DB-47A6-0C2A-A48DAE36A17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26782">
            <a:off x="15912464" y="3611179"/>
            <a:ext cx="1675372" cy="2655488"/>
          </a:xfrm>
          <a:prstGeom prst="rect">
            <a:avLst/>
          </a:prstGeom>
        </p:spPr>
      </p:pic>
      <p:pic>
        <p:nvPicPr>
          <p:cNvPr id="15" name="Picture 20">
            <a:extLst>
              <a:ext uri="{FF2B5EF4-FFF2-40B4-BE49-F238E27FC236}">
                <a16:creationId xmlns:a16="http://schemas.microsoft.com/office/drawing/2014/main" id="{9EA7454A-8AC8-497B-9A41-5482A4E6C4F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1166891">
            <a:off x="15320689" y="7659455"/>
            <a:ext cx="1675372" cy="26554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9" name="TextBox 8">
            <a:extLst>
              <a:ext uri="{FF2B5EF4-FFF2-40B4-BE49-F238E27FC236}">
                <a16:creationId xmlns:a16="http://schemas.microsoft.com/office/drawing/2014/main" id="{26E3E54D-20A8-DA88-93CF-2DABAAA5F887}"/>
              </a:ext>
            </a:extLst>
          </p:cNvPr>
          <p:cNvSpPr txBox="1"/>
          <p:nvPr/>
        </p:nvSpPr>
        <p:spPr>
          <a:xfrm>
            <a:off x="1960824" y="1976736"/>
            <a:ext cx="11489578" cy="1002710"/>
          </a:xfrm>
          <a:prstGeom prst="rect">
            <a:avLst/>
          </a:prstGeom>
          <a:noFill/>
        </p:spPr>
        <p:txBody>
          <a:bodyPr wrap="square" rtlCol="0">
            <a:spAutoFit/>
          </a:bodyPr>
          <a:lstStyle/>
          <a:p>
            <a:pPr>
              <a:lnSpc>
                <a:spcPct val="150000"/>
              </a:lnSpc>
            </a:pPr>
            <a:r>
              <a:rPr lang="en-US" sz="4500" b="1">
                <a:latin typeface="Arial" panose="020B0604020202020204" pitchFamily="34" charset="0"/>
                <a:cs typeface="Arial" panose="020B0604020202020204" pitchFamily="34" charset="0"/>
              </a:rPr>
              <a:t>b. Phòng chống virus</a:t>
            </a:r>
            <a:endParaRPr lang="vi-VN" sz="45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AD05BC0-F837-2FBC-7F24-429F3146C7E8}"/>
              </a:ext>
            </a:extLst>
          </p:cNvPr>
          <p:cNvSpPr txBox="1"/>
          <p:nvPr/>
        </p:nvSpPr>
        <p:spPr>
          <a:xfrm>
            <a:off x="2362200" y="3452333"/>
            <a:ext cx="12573000" cy="4594912"/>
          </a:xfrm>
          <a:prstGeom prst="rect">
            <a:avLst/>
          </a:prstGeom>
          <a:noFill/>
        </p:spPr>
        <p:txBody>
          <a:bodyPr wrap="square" rtlCol="0">
            <a:spAutoFit/>
          </a:bodyPr>
          <a:lstStyle/>
          <a:p>
            <a:pPr marL="571500" indent="-571500">
              <a:lnSpc>
                <a:spcPct val="150000"/>
              </a:lnSpc>
              <a:buFontTx/>
              <a:buChar char="-"/>
            </a:pPr>
            <a:r>
              <a:rPr lang="en-US" sz="4000">
                <a:latin typeface="Arial" panose="020B0604020202020204" pitchFamily="34" charset="0"/>
                <a:cs typeface="Arial" panose="020B0604020202020204" pitchFamily="34" charset="0"/>
              </a:rPr>
              <a:t>C</a:t>
            </a:r>
            <a:r>
              <a:rPr lang="vi-VN" sz="4000"/>
              <a:t>ần cài đặt phần mềm phòng chống virus cho máy tính vì phần mềm độc hại có thể xóa, làm hỏng, lấy cắp dữ liệu</a:t>
            </a:r>
            <a:r>
              <a:rPr lang="en-US" sz="4000"/>
              <a:t>.</a:t>
            </a:r>
          </a:p>
          <a:p>
            <a:pPr marL="571500" indent="-571500">
              <a:lnSpc>
                <a:spcPct val="150000"/>
              </a:lnSpc>
              <a:buFontTx/>
              <a:buChar char="-"/>
            </a:pPr>
            <a:r>
              <a:rPr lang="vi-VN" sz="4000"/>
              <a:t>Có 2 cách phòng chống các phần mềm độc hại: sử dụng phần mềm diệt virus và sử dụng tường lửa.</a:t>
            </a:r>
          </a:p>
        </p:txBody>
      </p:sp>
    </p:spTree>
    <p:extLst>
      <p:ext uri="{BB962C8B-B14F-4D97-AF65-F5344CB8AC3E}">
        <p14:creationId xmlns:p14="http://schemas.microsoft.com/office/powerpoint/2010/main" val="5149790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9" name="TextBox 8">
            <a:extLst>
              <a:ext uri="{FF2B5EF4-FFF2-40B4-BE49-F238E27FC236}">
                <a16:creationId xmlns:a16="http://schemas.microsoft.com/office/drawing/2014/main" id="{26E3E54D-20A8-DA88-93CF-2DABAAA5F887}"/>
              </a:ext>
            </a:extLst>
          </p:cNvPr>
          <p:cNvSpPr txBox="1"/>
          <p:nvPr/>
        </p:nvSpPr>
        <p:spPr>
          <a:xfrm>
            <a:off x="1939053" y="1832138"/>
            <a:ext cx="11489578" cy="1002710"/>
          </a:xfrm>
          <a:prstGeom prst="rect">
            <a:avLst/>
          </a:prstGeom>
          <a:noFill/>
        </p:spPr>
        <p:txBody>
          <a:bodyPr wrap="square" rtlCol="0">
            <a:spAutoFit/>
          </a:bodyPr>
          <a:lstStyle/>
          <a:p>
            <a:pPr>
              <a:lnSpc>
                <a:spcPct val="150000"/>
              </a:lnSpc>
            </a:pPr>
            <a:r>
              <a:rPr lang="en-US" sz="4500" b="1">
                <a:latin typeface="Arial" panose="020B0604020202020204" pitchFamily="34" charset="0"/>
                <a:cs typeface="Arial" panose="020B0604020202020204" pitchFamily="34" charset="0"/>
              </a:rPr>
              <a:t>b. Phòng chống virus</a:t>
            </a:r>
            <a:endParaRPr lang="vi-VN" sz="45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AD05BC0-F837-2FBC-7F24-429F3146C7E8}"/>
              </a:ext>
            </a:extLst>
          </p:cNvPr>
          <p:cNvSpPr txBox="1"/>
          <p:nvPr/>
        </p:nvSpPr>
        <p:spPr>
          <a:xfrm>
            <a:off x="2238295" y="2834848"/>
            <a:ext cx="13811409" cy="1824923"/>
          </a:xfrm>
          <a:prstGeom prst="rect">
            <a:avLst/>
          </a:prstGeom>
          <a:noFill/>
        </p:spPr>
        <p:txBody>
          <a:bodyPr wrap="square" rtlCol="0">
            <a:spAutoFit/>
          </a:bodyPr>
          <a:lstStyle/>
          <a:p>
            <a:pPr marL="571500" indent="-571500">
              <a:lnSpc>
                <a:spcPct val="150000"/>
              </a:lnSpc>
              <a:buFontTx/>
              <a:buChar char="-"/>
            </a:pPr>
            <a:r>
              <a:rPr lang="en-US" sz="4000">
                <a:latin typeface="Arial" panose="020B0604020202020204" pitchFamily="34" charset="0"/>
                <a:cs typeface="Arial" panose="020B0604020202020204" pitchFamily="34" charset="0"/>
              </a:rPr>
              <a:t>Một số phần mềm diệt virus hiện nay: Windows Defender, Bkav, Avast Free Antivirus, AVG AntiVirus Free,…</a:t>
            </a:r>
            <a:endParaRPr lang="vi-VN" sz="4000"/>
          </a:p>
        </p:txBody>
      </p:sp>
      <p:pic>
        <p:nvPicPr>
          <p:cNvPr id="1026" name="Picture 2" descr="Tổng hợp 5 phần mềm diệt virus tốt nhất hiện nay">
            <a:extLst>
              <a:ext uri="{FF2B5EF4-FFF2-40B4-BE49-F238E27FC236}">
                <a16:creationId xmlns:a16="http://schemas.microsoft.com/office/drawing/2014/main" id="{E70F818B-77AC-5840-2CA3-1F382D463D0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5492273"/>
            <a:ext cx="6781800" cy="381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1758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9" name="TextBox 8">
            <a:extLst>
              <a:ext uri="{FF2B5EF4-FFF2-40B4-BE49-F238E27FC236}">
                <a16:creationId xmlns:a16="http://schemas.microsoft.com/office/drawing/2014/main" id="{26E3E54D-20A8-DA88-93CF-2DABAAA5F887}"/>
              </a:ext>
            </a:extLst>
          </p:cNvPr>
          <p:cNvSpPr txBox="1"/>
          <p:nvPr/>
        </p:nvSpPr>
        <p:spPr>
          <a:xfrm>
            <a:off x="1939053" y="1832138"/>
            <a:ext cx="11489578" cy="901593"/>
          </a:xfrm>
          <a:prstGeom prst="rect">
            <a:avLst/>
          </a:prstGeom>
          <a:noFill/>
        </p:spPr>
        <p:txBody>
          <a:bodyPr wrap="square" rtlCol="0">
            <a:spAutoFit/>
          </a:bodyPr>
          <a:lstStyle/>
          <a:p>
            <a:pPr>
              <a:lnSpc>
                <a:spcPct val="150000"/>
              </a:lnSpc>
            </a:pPr>
            <a:r>
              <a:rPr lang="en-US" sz="4000" b="1">
                <a:latin typeface="Arial" panose="020B0604020202020204" pitchFamily="34" charset="0"/>
                <a:cs typeface="Arial" panose="020B0604020202020204" pitchFamily="34" charset="0"/>
              </a:rPr>
              <a:t>Phát biểu nào sau đây là sai:</a:t>
            </a:r>
            <a:endParaRPr lang="vi-VN" sz="40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AD05BC0-F837-2FBC-7F24-429F3146C7E8}"/>
              </a:ext>
            </a:extLst>
          </p:cNvPr>
          <p:cNvSpPr txBox="1"/>
          <p:nvPr/>
        </p:nvSpPr>
        <p:spPr>
          <a:xfrm>
            <a:off x="2079461" y="2834848"/>
            <a:ext cx="13811409" cy="6455806"/>
          </a:xfrm>
          <a:prstGeom prst="rect">
            <a:avLst/>
          </a:prstGeom>
          <a:noFill/>
        </p:spPr>
        <p:txBody>
          <a:bodyPr wrap="square" rtlCol="0">
            <a:spAutoFit/>
          </a:bodyPr>
          <a:lstStyle/>
          <a:p>
            <a:pPr>
              <a:lnSpc>
                <a:spcPct val="150000"/>
              </a:lnSpc>
            </a:pPr>
            <a:r>
              <a:rPr lang="vi-VN" sz="3500">
                <a:latin typeface="Arial" panose="020B0604020202020204" pitchFamily="34" charset="0"/>
                <a:cs typeface="Arial" panose="020B0604020202020204" pitchFamily="34" charset="0"/>
              </a:rPr>
              <a:t>A. Hạn chế của sao lưu nội bộ là có thể bị mất cả bản gốc và bản sao.</a:t>
            </a:r>
          </a:p>
          <a:p>
            <a:pPr>
              <a:lnSpc>
                <a:spcPct val="150000"/>
              </a:lnSpc>
            </a:pPr>
            <a:r>
              <a:rPr lang="vi-VN" sz="3500">
                <a:latin typeface="Arial" panose="020B0604020202020204" pitchFamily="34" charset="0"/>
                <a:cs typeface="Arial" panose="020B0604020202020204" pitchFamily="34" charset="0"/>
              </a:rPr>
              <a:t>B. Hạn chế của sao lưu ngoài là có thể bị thất lạc bản sao lưu trên thiết bị nhớ rời.</a:t>
            </a:r>
          </a:p>
          <a:p>
            <a:pPr>
              <a:lnSpc>
                <a:spcPct val="150000"/>
              </a:lnSpc>
            </a:pPr>
            <a:r>
              <a:rPr lang="vi-VN" sz="3500">
                <a:latin typeface="Arial" panose="020B0604020202020204" pitchFamily="34" charset="0"/>
                <a:cs typeface="Arial" panose="020B0604020202020204" pitchFamily="34" charset="0"/>
              </a:rPr>
              <a:t>C. Khi sao lưu từ xa, người sử dụng không phải bảo quản thiết bị nhớ lưu trữ bản sao.</a:t>
            </a:r>
          </a:p>
          <a:p>
            <a:pPr>
              <a:lnSpc>
                <a:spcPct val="150000"/>
              </a:lnSpc>
            </a:pPr>
            <a:r>
              <a:rPr lang="vi-VN" sz="3500">
                <a:latin typeface="Arial" panose="020B0604020202020204" pitchFamily="34" charset="0"/>
                <a:cs typeface="Arial" panose="020B0604020202020204" pitchFamily="34" charset="0"/>
              </a:rPr>
              <a:t>D. Chức năng sao lưu của hệ điều hành MS Windows chỉ cho phép sao lưu nội bộ.</a:t>
            </a:r>
          </a:p>
        </p:txBody>
      </p:sp>
      <p:pic>
        <p:nvPicPr>
          <p:cNvPr id="2" name="Picture 6">
            <a:extLst>
              <a:ext uri="{FF2B5EF4-FFF2-40B4-BE49-F238E27FC236}">
                <a16:creationId xmlns:a16="http://schemas.microsoft.com/office/drawing/2014/main" id="{E30A739F-B811-9FAC-9354-DCA81F16983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63497" y="7666288"/>
            <a:ext cx="1880900" cy="1880900"/>
          </a:xfrm>
          <a:prstGeom prst="rect">
            <a:avLst/>
          </a:prstGeom>
        </p:spPr>
      </p:pic>
    </p:spTree>
    <p:extLst>
      <p:ext uri="{BB962C8B-B14F-4D97-AF65-F5344CB8AC3E}">
        <p14:creationId xmlns:p14="http://schemas.microsoft.com/office/powerpoint/2010/main" val="5812931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9" name="TextBox 8">
            <a:extLst>
              <a:ext uri="{FF2B5EF4-FFF2-40B4-BE49-F238E27FC236}">
                <a16:creationId xmlns:a16="http://schemas.microsoft.com/office/drawing/2014/main" id="{26E3E54D-20A8-DA88-93CF-2DABAAA5F887}"/>
              </a:ext>
            </a:extLst>
          </p:cNvPr>
          <p:cNvSpPr txBox="1"/>
          <p:nvPr/>
        </p:nvSpPr>
        <p:spPr>
          <a:xfrm>
            <a:off x="1939053" y="1832138"/>
            <a:ext cx="11489578" cy="901593"/>
          </a:xfrm>
          <a:prstGeom prst="rect">
            <a:avLst/>
          </a:prstGeom>
          <a:noFill/>
        </p:spPr>
        <p:txBody>
          <a:bodyPr wrap="square" rtlCol="0">
            <a:spAutoFit/>
          </a:bodyPr>
          <a:lstStyle/>
          <a:p>
            <a:pPr>
              <a:lnSpc>
                <a:spcPct val="150000"/>
              </a:lnSpc>
            </a:pPr>
            <a:r>
              <a:rPr lang="en-US" sz="4000" b="1">
                <a:latin typeface="Arial" panose="020B0604020202020204" pitchFamily="34" charset="0"/>
                <a:cs typeface="Arial" panose="020B0604020202020204" pitchFamily="34" charset="0"/>
              </a:rPr>
              <a:t>Phát biểu nào sau đây là đúng:</a:t>
            </a:r>
            <a:endParaRPr lang="vi-VN" sz="40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AD05BC0-F837-2FBC-7F24-429F3146C7E8}"/>
              </a:ext>
            </a:extLst>
          </p:cNvPr>
          <p:cNvSpPr txBox="1"/>
          <p:nvPr/>
        </p:nvSpPr>
        <p:spPr>
          <a:xfrm>
            <a:off x="2114660" y="3037568"/>
            <a:ext cx="13811409" cy="5647893"/>
          </a:xfrm>
          <a:prstGeom prst="rect">
            <a:avLst/>
          </a:prstGeom>
          <a:noFill/>
        </p:spPr>
        <p:txBody>
          <a:bodyPr wrap="square" rtlCol="0">
            <a:spAutoFit/>
          </a:bodyPr>
          <a:lstStyle/>
          <a:p>
            <a:pPr>
              <a:lnSpc>
                <a:spcPct val="150000"/>
              </a:lnSpc>
            </a:pPr>
            <a:r>
              <a:rPr lang="vi-VN" sz="3500">
                <a:latin typeface="Arial" panose="020B0604020202020204" pitchFamily="34" charset="0"/>
                <a:cs typeface="Arial" panose="020B0604020202020204" pitchFamily="34" charset="0"/>
              </a:rPr>
              <a:t>A. Phần mềm diệt virus giúp ngăn ngừa, diệt phần mềm độc hại.</a:t>
            </a:r>
          </a:p>
          <a:p>
            <a:pPr>
              <a:lnSpc>
                <a:spcPct val="150000"/>
              </a:lnSpc>
            </a:pPr>
            <a:r>
              <a:rPr lang="vi-VN" sz="3500">
                <a:latin typeface="Arial" panose="020B0604020202020204" pitchFamily="34" charset="0"/>
                <a:cs typeface="Arial" panose="020B0604020202020204" pitchFamily="34" charset="0"/>
              </a:rPr>
              <a:t>B. Bật chức năng WIndows Defender Firewall giúp hạn chế sự tấn công của phần mềm độc hại.</a:t>
            </a:r>
          </a:p>
          <a:p>
            <a:pPr>
              <a:lnSpc>
                <a:spcPct val="150000"/>
              </a:lnSpc>
            </a:pPr>
            <a:r>
              <a:rPr lang="vi-VN" sz="3500">
                <a:latin typeface="Arial" panose="020B0604020202020204" pitchFamily="34" charset="0"/>
                <a:cs typeface="Arial" panose="020B0604020202020204" pitchFamily="34" charset="0"/>
              </a:rPr>
              <a:t>C. Máy tính đã có phần mềm diệt virus, bật chức năng tường lửa thì không thể bị nhiễm phần mềm độc hại được nữa.</a:t>
            </a:r>
          </a:p>
          <a:p>
            <a:pPr>
              <a:lnSpc>
                <a:spcPct val="150000"/>
              </a:lnSpc>
            </a:pPr>
            <a:r>
              <a:rPr lang="vi-VN" sz="3500">
                <a:latin typeface="Arial" panose="020B0604020202020204" pitchFamily="34" charset="0"/>
                <a:cs typeface="Arial" panose="020B0604020202020204" pitchFamily="34" charset="0"/>
              </a:rPr>
              <a:t>D. Sử dụng máy tính một cách có hiểu biết giúp hạn chế lây nhiễm phần mềm độc hại.</a:t>
            </a:r>
          </a:p>
        </p:txBody>
      </p:sp>
      <p:pic>
        <p:nvPicPr>
          <p:cNvPr id="2" name="Picture 6">
            <a:extLst>
              <a:ext uri="{FF2B5EF4-FFF2-40B4-BE49-F238E27FC236}">
                <a16:creationId xmlns:a16="http://schemas.microsoft.com/office/drawing/2014/main" id="{E30A739F-B811-9FAC-9354-DCA81F16983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27702" y="7409851"/>
            <a:ext cx="1880900" cy="1880900"/>
          </a:xfrm>
          <a:prstGeom prst="rect">
            <a:avLst/>
          </a:prstGeom>
        </p:spPr>
      </p:pic>
      <p:pic>
        <p:nvPicPr>
          <p:cNvPr id="7" name="Picture 6">
            <a:extLst>
              <a:ext uri="{FF2B5EF4-FFF2-40B4-BE49-F238E27FC236}">
                <a16:creationId xmlns:a16="http://schemas.microsoft.com/office/drawing/2014/main" id="{E5674C30-36DD-0B23-237E-0604DD042B8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88097" y="3172493"/>
            <a:ext cx="1880900" cy="1880900"/>
          </a:xfrm>
          <a:prstGeom prst="rect">
            <a:avLst/>
          </a:prstGeom>
        </p:spPr>
      </p:pic>
      <p:pic>
        <p:nvPicPr>
          <p:cNvPr id="8" name="Picture 6">
            <a:extLst>
              <a:ext uri="{FF2B5EF4-FFF2-40B4-BE49-F238E27FC236}">
                <a16:creationId xmlns:a16="http://schemas.microsoft.com/office/drawing/2014/main" id="{32704607-65BD-C5F1-0C7F-B838DF4F9D8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46557" y="4325088"/>
            <a:ext cx="1880900" cy="1880900"/>
          </a:xfrm>
          <a:prstGeom prst="rect">
            <a:avLst/>
          </a:prstGeom>
        </p:spPr>
      </p:pic>
    </p:spTree>
    <p:extLst>
      <p:ext uri="{BB962C8B-B14F-4D97-AF65-F5344CB8AC3E}">
        <p14:creationId xmlns:p14="http://schemas.microsoft.com/office/powerpoint/2010/main" val="42299098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9" name="TextBox 8">
            <a:extLst>
              <a:ext uri="{FF2B5EF4-FFF2-40B4-BE49-F238E27FC236}">
                <a16:creationId xmlns:a16="http://schemas.microsoft.com/office/drawing/2014/main" id="{26E3E54D-20A8-DA88-93CF-2DABAAA5F887}"/>
              </a:ext>
            </a:extLst>
          </p:cNvPr>
          <p:cNvSpPr txBox="1"/>
          <p:nvPr/>
        </p:nvSpPr>
        <p:spPr>
          <a:xfrm>
            <a:off x="3275575" y="1601539"/>
            <a:ext cx="11489578" cy="1103892"/>
          </a:xfrm>
          <a:prstGeom prst="rect">
            <a:avLst/>
          </a:prstGeom>
          <a:noFill/>
        </p:spPr>
        <p:txBody>
          <a:bodyPr wrap="square" rtlCol="0">
            <a:spAutoFit/>
          </a:bodyPr>
          <a:lstStyle/>
          <a:p>
            <a:pPr algn="ctr">
              <a:lnSpc>
                <a:spcPct val="150000"/>
              </a:lnSpc>
            </a:pPr>
            <a:r>
              <a:rPr lang="en-US" sz="5000" b="1">
                <a:latin typeface="Arial" panose="020B0604020202020204" pitchFamily="34" charset="0"/>
                <a:cs typeface="Arial" panose="020B0604020202020204" pitchFamily="34" charset="0"/>
              </a:rPr>
              <a:t>LUYỆN TẬP</a:t>
            </a:r>
            <a:endParaRPr lang="vi-VN" sz="50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AD05BC0-F837-2FBC-7F24-429F3146C7E8}"/>
              </a:ext>
            </a:extLst>
          </p:cNvPr>
          <p:cNvSpPr txBox="1"/>
          <p:nvPr/>
        </p:nvSpPr>
        <p:spPr>
          <a:xfrm>
            <a:off x="2114660" y="2953112"/>
            <a:ext cx="8992076" cy="3224152"/>
          </a:xfrm>
          <a:prstGeom prst="rect">
            <a:avLst/>
          </a:prstGeom>
          <a:noFill/>
        </p:spPr>
        <p:txBody>
          <a:bodyPr wrap="square" rtlCol="0">
            <a:spAutoFit/>
          </a:bodyPr>
          <a:lstStyle/>
          <a:p>
            <a:pPr>
              <a:lnSpc>
                <a:spcPct val="150000"/>
              </a:lnSpc>
            </a:pPr>
            <a:r>
              <a:rPr lang="en-US" sz="3500" i="1">
                <a:latin typeface="Arial" panose="020B0604020202020204" pitchFamily="34" charset="0"/>
                <a:cs typeface="Arial" panose="020B0604020202020204" pitchFamily="34" charset="0"/>
              </a:rPr>
              <a:t>1. </a:t>
            </a:r>
            <a:r>
              <a:rPr lang="vi-VN" sz="3500" i="1">
                <a:latin typeface="Arial" panose="020B0604020202020204" pitchFamily="34" charset="0"/>
                <a:cs typeface="Arial" panose="020B0604020202020204" pitchFamily="34" charset="0"/>
              </a:rPr>
              <a:t>MS Word 2016 cho phép lưu văn bản thành một số loại tệp (type) khác nhau</a:t>
            </a:r>
            <a:r>
              <a:rPr lang="en-US" sz="3500" i="1">
                <a:latin typeface="Arial" panose="020B0604020202020204" pitchFamily="34" charset="0"/>
                <a:cs typeface="Arial" panose="020B0604020202020204" pitchFamily="34" charset="0"/>
              </a:rPr>
              <a:t>.</a:t>
            </a:r>
            <a:r>
              <a:rPr lang="vi-VN" sz="3500" i="1">
                <a:latin typeface="Arial" panose="020B0604020202020204" pitchFamily="34" charset="0"/>
                <a:cs typeface="Arial" panose="020B0604020202020204" pitchFamily="34" charset="0"/>
              </a:rPr>
              <a:t> Theo em, căn cứ vào đâu để hệ điều hành có thể xác định được phần mềm xử lí tệp?</a:t>
            </a:r>
          </a:p>
        </p:txBody>
      </p:sp>
      <p:pic>
        <p:nvPicPr>
          <p:cNvPr id="13" name="Picture 12">
            <a:extLst>
              <a:ext uri="{FF2B5EF4-FFF2-40B4-BE49-F238E27FC236}">
                <a16:creationId xmlns:a16="http://schemas.microsoft.com/office/drawing/2014/main" id="{040DE476-84BF-93B4-740C-4F42D4C035E1}"/>
              </a:ext>
            </a:extLst>
          </p:cNvPr>
          <p:cNvPicPr>
            <a:picLocks noChangeAspect="1"/>
          </p:cNvPicPr>
          <p:nvPr/>
        </p:nvPicPr>
        <p:blipFill rotWithShape="1">
          <a:blip r:embed="rId12"/>
          <a:srcRect l="9575" t="45879" r="73811" b="17288"/>
          <a:stretch/>
        </p:blipFill>
        <p:spPr>
          <a:xfrm>
            <a:off x="11106736" y="2908151"/>
            <a:ext cx="4963611" cy="6187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Arrow: Right 13">
            <a:extLst>
              <a:ext uri="{FF2B5EF4-FFF2-40B4-BE49-F238E27FC236}">
                <a16:creationId xmlns:a16="http://schemas.microsoft.com/office/drawing/2014/main" id="{DA896648-B3F3-B9A6-0278-CB39B251B69B}"/>
              </a:ext>
            </a:extLst>
          </p:cNvPr>
          <p:cNvSpPr/>
          <p:nvPr/>
        </p:nvSpPr>
        <p:spPr>
          <a:xfrm>
            <a:off x="1829085" y="7476164"/>
            <a:ext cx="996439" cy="914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6A32C33-234C-EAC4-A62D-D88186B98771}"/>
              </a:ext>
            </a:extLst>
          </p:cNvPr>
          <p:cNvSpPr txBox="1"/>
          <p:nvPr/>
        </p:nvSpPr>
        <p:spPr>
          <a:xfrm>
            <a:off x="3168424" y="6510492"/>
            <a:ext cx="7392425" cy="2748253"/>
          </a:xfrm>
          <a:prstGeom prst="rect">
            <a:avLst/>
          </a:prstGeom>
          <a:noFill/>
        </p:spPr>
        <p:txBody>
          <a:bodyPr wrap="square" rtlCol="0">
            <a:spAutoFit/>
          </a:bodyPr>
          <a:lstStyle/>
          <a:p>
            <a:pPr algn="just">
              <a:lnSpc>
                <a:spcPct val="150000"/>
              </a:lnSpc>
            </a:pPr>
            <a:r>
              <a:rPr lang="en-US" sz="4000">
                <a:solidFill>
                  <a:srgbClr val="FF0000"/>
                </a:solidFill>
                <a:latin typeface="Arial" panose="020B0604020202020204" pitchFamily="34" charset="0"/>
                <a:cs typeface="Arial" panose="020B0604020202020204" pitchFamily="34" charset="0"/>
              </a:rPr>
              <a:t>Dựa vào phần mở rộng, hệ điều hành có thể xác định phần mềm xử lí tệp.</a:t>
            </a:r>
          </a:p>
        </p:txBody>
      </p:sp>
    </p:spTree>
    <p:extLst>
      <p:ext uri="{BB962C8B-B14F-4D97-AF65-F5344CB8AC3E}">
        <p14:creationId xmlns:p14="http://schemas.microsoft.com/office/powerpoint/2010/main" val="26556516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9" name="TextBox 8">
            <a:extLst>
              <a:ext uri="{FF2B5EF4-FFF2-40B4-BE49-F238E27FC236}">
                <a16:creationId xmlns:a16="http://schemas.microsoft.com/office/drawing/2014/main" id="{26E3E54D-20A8-DA88-93CF-2DABAAA5F887}"/>
              </a:ext>
            </a:extLst>
          </p:cNvPr>
          <p:cNvSpPr txBox="1"/>
          <p:nvPr/>
        </p:nvSpPr>
        <p:spPr>
          <a:xfrm>
            <a:off x="3275575" y="1601539"/>
            <a:ext cx="11489578" cy="1103892"/>
          </a:xfrm>
          <a:prstGeom prst="rect">
            <a:avLst/>
          </a:prstGeom>
          <a:noFill/>
        </p:spPr>
        <p:txBody>
          <a:bodyPr wrap="square" rtlCol="0">
            <a:spAutoFit/>
          </a:bodyPr>
          <a:lstStyle/>
          <a:p>
            <a:pPr algn="ctr">
              <a:lnSpc>
                <a:spcPct val="150000"/>
              </a:lnSpc>
            </a:pPr>
            <a:r>
              <a:rPr lang="en-US" sz="5000" b="1">
                <a:latin typeface="Arial" panose="020B0604020202020204" pitchFamily="34" charset="0"/>
                <a:cs typeface="Arial" panose="020B0604020202020204" pitchFamily="34" charset="0"/>
              </a:rPr>
              <a:t>LUYỆN TẬP</a:t>
            </a:r>
            <a:endParaRPr lang="vi-VN" sz="50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AD05BC0-F837-2FBC-7F24-429F3146C7E8}"/>
              </a:ext>
            </a:extLst>
          </p:cNvPr>
          <p:cNvSpPr txBox="1"/>
          <p:nvPr/>
        </p:nvSpPr>
        <p:spPr>
          <a:xfrm>
            <a:off x="2053277" y="2834848"/>
            <a:ext cx="13869616" cy="6441572"/>
          </a:xfrm>
          <a:prstGeom prst="rect">
            <a:avLst/>
          </a:prstGeom>
          <a:noFill/>
        </p:spPr>
        <p:txBody>
          <a:bodyPr wrap="square" rtlCol="0">
            <a:spAutoFit/>
          </a:bodyPr>
          <a:lstStyle/>
          <a:p>
            <a:pPr>
              <a:lnSpc>
                <a:spcPct val="150000"/>
              </a:lnSpc>
            </a:pPr>
            <a:r>
              <a:rPr lang="vi-VN" sz="4000" b="1" i="1">
                <a:latin typeface="Arial" panose="020B0604020202020204" pitchFamily="34" charset="0"/>
                <a:cs typeface="Arial" panose="020B0604020202020204" pitchFamily="34" charset="0"/>
              </a:rPr>
              <a:t>2. Những yếu tố nào sau đây có thể giúp bảo vệ dữ liệu? </a:t>
            </a:r>
          </a:p>
          <a:p>
            <a:pPr>
              <a:lnSpc>
                <a:spcPct val="150000"/>
              </a:lnSpc>
            </a:pPr>
            <a:r>
              <a:rPr lang="vi-VN" sz="4000">
                <a:latin typeface="Arial" panose="020B0604020202020204" pitchFamily="34" charset="0"/>
                <a:cs typeface="Arial" panose="020B0604020202020204" pitchFamily="34" charset="0"/>
              </a:rPr>
              <a:t>A. Thực hiện sao lưu dữ liệu. </a:t>
            </a:r>
          </a:p>
          <a:p>
            <a:pPr>
              <a:lnSpc>
                <a:spcPct val="150000"/>
              </a:lnSpc>
            </a:pPr>
            <a:r>
              <a:rPr lang="vi-VN" sz="4000">
                <a:latin typeface="Arial" panose="020B0604020202020204" pitchFamily="34" charset="0"/>
                <a:cs typeface="Arial" panose="020B0604020202020204" pitchFamily="34" charset="0"/>
              </a:rPr>
              <a:t>B. Cài đặt phần mềm diệt virus cho máy tính.</a:t>
            </a:r>
          </a:p>
          <a:p>
            <a:pPr>
              <a:lnSpc>
                <a:spcPct val="150000"/>
              </a:lnSpc>
            </a:pPr>
            <a:r>
              <a:rPr lang="vi-VN" sz="4000">
                <a:latin typeface="Arial" panose="020B0604020202020204" pitchFamily="34" charset="0"/>
                <a:cs typeface="Arial" panose="020B0604020202020204" pitchFamily="34" charset="0"/>
              </a:rPr>
              <a:t>C. Bật chức năng tường lửa của hệ điều hành.</a:t>
            </a:r>
          </a:p>
          <a:p>
            <a:pPr>
              <a:lnSpc>
                <a:spcPct val="150000"/>
              </a:lnSpc>
            </a:pPr>
            <a:r>
              <a:rPr lang="vi-VN" sz="4000">
                <a:latin typeface="Arial" panose="020B0604020202020204" pitchFamily="34" charset="0"/>
                <a:cs typeface="Arial" panose="020B0604020202020204" pitchFamily="34" charset="0"/>
              </a:rPr>
              <a:t>D. Truy cập các liên kết hoặc tải dữ liệu từ Internet khi chưa rõ độ tin cậy. </a:t>
            </a:r>
          </a:p>
          <a:p>
            <a:pPr>
              <a:lnSpc>
                <a:spcPct val="150000"/>
              </a:lnSpc>
            </a:pPr>
            <a:r>
              <a:rPr lang="vi-VN" sz="4000">
                <a:latin typeface="Arial" panose="020B0604020202020204" pitchFamily="34" charset="0"/>
                <a:cs typeface="Arial" panose="020B0604020202020204" pitchFamily="34" charset="0"/>
              </a:rPr>
              <a:t>E. Cẩn trọng khi thực hiện xóa tệp, thư mục.</a:t>
            </a:r>
          </a:p>
        </p:txBody>
      </p:sp>
    </p:spTree>
    <p:extLst>
      <p:ext uri="{BB962C8B-B14F-4D97-AF65-F5344CB8AC3E}">
        <p14:creationId xmlns:p14="http://schemas.microsoft.com/office/powerpoint/2010/main" val="22748936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1" end="1"/>
                                            </p:txEl>
                                          </p:spTgt>
                                        </p:tgtEl>
                                        <p:attrNameLst>
                                          <p:attrName>style.color</p:attrName>
                                        </p:attrNameLst>
                                      </p:cBhvr>
                                      <p:to>
                                        <a:srgbClr val="00B050"/>
                                      </p:to>
                                    </p:animClr>
                                    <p:animClr clrSpc="rgb" dir="cw">
                                      <p:cBhvr>
                                        <p:cTn id="7" dur="500" fill="hold"/>
                                        <p:tgtEl>
                                          <p:spTgt spid="5">
                                            <p:txEl>
                                              <p:pRg st="1" end="1"/>
                                            </p:txEl>
                                          </p:spTgt>
                                        </p:tgtEl>
                                        <p:attrNameLst>
                                          <p:attrName>fillcolor</p:attrName>
                                        </p:attrNameLst>
                                      </p:cBhvr>
                                      <p:to>
                                        <a:srgbClr val="00B050"/>
                                      </p:to>
                                    </p:animClr>
                                    <p:set>
                                      <p:cBhvr>
                                        <p:cTn id="8" dur="500" fill="hold"/>
                                        <p:tgtEl>
                                          <p:spTgt spid="5">
                                            <p:txEl>
                                              <p:pRg st="1" end="1"/>
                                            </p:txEl>
                                          </p:spTgt>
                                        </p:tgtEl>
                                        <p:attrNameLst>
                                          <p:attrName>fill.type</p:attrName>
                                        </p:attrNameLst>
                                      </p:cBhvr>
                                      <p:to>
                                        <p:strVal val="solid"/>
                                      </p:to>
                                    </p:set>
                                    <p:set>
                                      <p:cBhvr>
                                        <p:cTn id="9" dur="500" fill="hold"/>
                                        <p:tgtEl>
                                          <p:spTgt spid="5">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5">
                                            <p:txEl>
                                              <p:pRg st="2" end="2"/>
                                            </p:txEl>
                                          </p:spTgt>
                                        </p:tgtEl>
                                        <p:attrNameLst>
                                          <p:attrName>style.color</p:attrName>
                                        </p:attrNameLst>
                                      </p:cBhvr>
                                      <p:to>
                                        <a:srgbClr val="00B050"/>
                                      </p:to>
                                    </p:animClr>
                                    <p:animClr clrSpc="rgb" dir="cw">
                                      <p:cBhvr>
                                        <p:cTn id="14" dur="500" fill="hold"/>
                                        <p:tgtEl>
                                          <p:spTgt spid="5">
                                            <p:txEl>
                                              <p:pRg st="2" end="2"/>
                                            </p:txEl>
                                          </p:spTgt>
                                        </p:tgtEl>
                                        <p:attrNameLst>
                                          <p:attrName>fillcolor</p:attrName>
                                        </p:attrNameLst>
                                      </p:cBhvr>
                                      <p:to>
                                        <a:srgbClr val="00B050"/>
                                      </p:to>
                                    </p:animClr>
                                    <p:set>
                                      <p:cBhvr>
                                        <p:cTn id="15" dur="500" fill="hold"/>
                                        <p:tgtEl>
                                          <p:spTgt spid="5">
                                            <p:txEl>
                                              <p:pRg st="2" end="2"/>
                                            </p:txEl>
                                          </p:spTgt>
                                        </p:tgtEl>
                                        <p:attrNameLst>
                                          <p:attrName>fill.type</p:attrName>
                                        </p:attrNameLst>
                                      </p:cBhvr>
                                      <p:to>
                                        <p:strVal val="solid"/>
                                      </p:to>
                                    </p:set>
                                    <p:set>
                                      <p:cBhvr>
                                        <p:cTn id="16" dur="500" fill="hold"/>
                                        <p:tgtEl>
                                          <p:spTgt spid="5">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5">
                                            <p:txEl>
                                              <p:pRg st="3" end="3"/>
                                            </p:txEl>
                                          </p:spTgt>
                                        </p:tgtEl>
                                        <p:attrNameLst>
                                          <p:attrName>style.color</p:attrName>
                                        </p:attrNameLst>
                                      </p:cBhvr>
                                      <p:to>
                                        <a:srgbClr val="00B050"/>
                                      </p:to>
                                    </p:animClr>
                                    <p:animClr clrSpc="rgb" dir="cw">
                                      <p:cBhvr>
                                        <p:cTn id="21" dur="500" fill="hold"/>
                                        <p:tgtEl>
                                          <p:spTgt spid="5">
                                            <p:txEl>
                                              <p:pRg st="3" end="3"/>
                                            </p:txEl>
                                          </p:spTgt>
                                        </p:tgtEl>
                                        <p:attrNameLst>
                                          <p:attrName>fillcolor</p:attrName>
                                        </p:attrNameLst>
                                      </p:cBhvr>
                                      <p:to>
                                        <a:srgbClr val="00B050"/>
                                      </p:to>
                                    </p:animClr>
                                    <p:set>
                                      <p:cBhvr>
                                        <p:cTn id="22" dur="500" fill="hold"/>
                                        <p:tgtEl>
                                          <p:spTgt spid="5">
                                            <p:txEl>
                                              <p:pRg st="3" end="3"/>
                                            </p:txEl>
                                          </p:spTgt>
                                        </p:tgtEl>
                                        <p:attrNameLst>
                                          <p:attrName>fill.type</p:attrName>
                                        </p:attrNameLst>
                                      </p:cBhvr>
                                      <p:to>
                                        <p:strVal val="solid"/>
                                      </p:to>
                                    </p:set>
                                    <p:set>
                                      <p:cBhvr>
                                        <p:cTn id="23" dur="500" fill="hold"/>
                                        <p:tgtEl>
                                          <p:spTgt spid="5">
                                            <p:txEl>
                                              <p:pRg st="3" end="3"/>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5">
                                            <p:txEl>
                                              <p:pRg st="5" end="5"/>
                                            </p:txEl>
                                          </p:spTgt>
                                        </p:tgtEl>
                                        <p:attrNameLst>
                                          <p:attrName>style.color</p:attrName>
                                        </p:attrNameLst>
                                      </p:cBhvr>
                                      <p:to>
                                        <a:srgbClr val="00B050"/>
                                      </p:to>
                                    </p:animClr>
                                    <p:animClr clrSpc="rgb" dir="cw">
                                      <p:cBhvr>
                                        <p:cTn id="28" dur="500" fill="hold"/>
                                        <p:tgtEl>
                                          <p:spTgt spid="5">
                                            <p:txEl>
                                              <p:pRg st="5" end="5"/>
                                            </p:txEl>
                                          </p:spTgt>
                                        </p:tgtEl>
                                        <p:attrNameLst>
                                          <p:attrName>fillcolor</p:attrName>
                                        </p:attrNameLst>
                                      </p:cBhvr>
                                      <p:to>
                                        <a:srgbClr val="00B050"/>
                                      </p:to>
                                    </p:animClr>
                                    <p:set>
                                      <p:cBhvr>
                                        <p:cTn id="29" dur="500" fill="hold"/>
                                        <p:tgtEl>
                                          <p:spTgt spid="5">
                                            <p:txEl>
                                              <p:pRg st="5" end="5"/>
                                            </p:txEl>
                                          </p:spTgt>
                                        </p:tgtEl>
                                        <p:attrNameLst>
                                          <p:attrName>fill.type</p:attrName>
                                        </p:attrNameLst>
                                      </p:cBhvr>
                                      <p:to>
                                        <p:strVal val="solid"/>
                                      </p:to>
                                    </p:set>
                                    <p:set>
                                      <p:cBhvr>
                                        <p:cTn id="30" dur="500" fill="hold"/>
                                        <p:tgtEl>
                                          <p:spTgt spid="5">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9" name="TextBox 8">
            <a:extLst>
              <a:ext uri="{FF2B5EF4-FFF2-40B4-BE49-F238E27FC236}">
                <a16:creationId xmlns:a16="http://schemas.microsoft.com/office/drawing/2014/main" id="{26E3E54D-20A8-DA88-93CF-2DABAAA5F887}"/>
              </a:ext>
            </a:extLst>
          </p:cNvPr>
          <p:cNvSpPr txBox="1"/>
          <p:nvPr/>
        </p:nvSpPr>
        <p:spPr>
          <a:xfrm>
            <a:off x="3275575" y="1601539"/>
            <a:ext cx="11489578" cy="1103892"/>
          </a:xfrm>
          <a:prstGeom prst="rect">
            <a:avLst/>
          </a:prstGeom>
          <a:noFill/>
        </p:spPr>
        <p:txBody>
          <a:bodyPr wrap="square" rtlCol="0">
            <a:spAutoFit/>
          </a:bodyPr>
          <a:lstStyle/>
          <a:p>
            <a:pPr algn="ctr">
              <a:lnSpc>
                <a:spcPct val="150000"/>
              </a:lnSpc>
            </a:pPr>
            <a:r>
              <a:rPr lang="en-US" sz="5000" b="1">
                <a:latin typeface="Arial" panose="020B0604020202020204" pitchFamily="34" charset="0"/>
                <a:cs typeface="Arial" panose="020B0604020202020204" pitchFamily="34" charset="0"/>
              </a:rPr>
              <a:t>VẬN DỤNG</a:t>
            </a:r>
            <a:endParaRPr lang="vi-VN" sz="5000">
              <a:latin typeface="Arial" panose="020B0604020202020204" pitchFamily="34" charset="0"/>
              <a:cs typeface="Arial" panose="020B0604020202020204" pitchFamily="34" charset="0"/>
            </a:endParaRPr>
          </a:p>
        </p:txBody>
      </p:sp>
      <p:sp>
        <p:nvSpPr>
          <p:cNvPr id="2" name="Speech Bubble: Oval 1">
            <a:extLst>
              <a:ext uri="{FF2B5EF4-FFF2-40B4-BE49-F238E27FC236}">
                <a16:creationId xmlns:a16="http://schemas.microsoft.com/office/drawing/2014/main" id="{B342E60A-439B-888A-FC15-73E779825B7B}"/>
              </a:ext>
            </a:extLst>
          </p:cNvPr>
          <p:cNvSpPr/>
          <p:nvPr/>
        </p:nvSpPr>
        <p:spPr>
          <a:xfrm>
            <a:off x="974064" y="2660270"/>
            <a:ext cx="11125200" cy="4428439"/>
          </a:xfrm>
          <a:prstGeom prst="wedgeEllipseCallout">
            <a:avLst/>
          </a:prstGeom>
          <a:solidFill>
            <a:srgbClr val="FFCC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D05BC0-F837-2FBC-7F24-429F3146C7E8}"/>
              </a:ext>
            </a:extLst>
          </p:cNvPr>
          <p:cNvSpPr txBox="1"/>
          <p:nvPr/>
        </p:nvSpPr>
        <p:spPr>
          <a:xfrm>
            <a:off x="1968258" y="3376686"/>
            <a:ext cx="9605323" cy="2748253"/>
          </a:xfrm>
          <a:prstGeom prst="rect">
            <a:avLst/>
          </a:prstGeom>
          <a:noFill/>
        </p:spPr>
        <p:txBody>
          <a:bodyPr wrap="square" rtlCol="0">
            <a:spAutoFit/>
          </a:bodyPr>
          <a:lstStyle/>
          <a:p>
            <a:pPr>
              <a:lnSpc>
                <a:spcPct val="150000"/>
              </a:lnSpc>
            </a:pPr>
            <a:r>
              <a:rPr lang="vi-VN" sz="4000">
                <a:cs typeface="Arial" panose="020B0604020202020204" pitchFamily="34" charset="0"/>
              </a:rPr>
              <a:t>Hãy nêu biện pháp em sử dụng để bảo vệ dữ liệu của em trên máy tính ở Phòng thực hành Tin học của nhà trường.</a:t>
            </a:r>
            <a:endParaRPr lang="vi-VN" sz="4000">
              <a:latin typeface="Arial" panose="020B0604020202020204" pitchFamily="34" charset="0"/>
              <a:cs typeface="Arial" panose="020B0604020202020204" pitchFamily="34" charset="0"/>
            </a:endParaRPr>
          </a:p>
        </p:txBody>
      </p:sp>
      <p:pic>
        <p:nvPicPr>
          <p:cNvPr id="7" name="Picture 7">
            <a:extLst>
              <a:ext uri="{FF2B5EF4-FFF2-40B4-BE49-F238E27FC236}">
                <a16:creationId xmlns:a16="http://schemas.microsoft.com/office/drawing/2014/main" id="{63C3F1D5-B7EF-D24D-38E0-47429C3D277C}"/>
              </a:ext>
            </a:extLst>
          </p:cNvPr>
          <p:cNvPicPr>
            <a:picLocks noChangeAspect="1"/>
          </p:cNvPicPr>
          <p:nvPr/>
        </p:nvPicPr>
        <p:blipFill>
          <a:blip r:embed="rId12"/>
          <a:srcRect/>
          <a:stretch>
            <a:fillRect/>
          </a:stretch>
        </p:blipFill>
        <p:spPr>
          <a:xfrm>
            <a:off x="11417034" y="3661885"/>
            <a:ext cx="4912605" cy="6027736"/>
          </a:xfrm>
          <a:prstGeom prst="rect">
            <a:avLst/>
          </a:prstGeom>
        </p:spPr>
      </p:pic>
      <p:pic>
        <p:nvPicPr>
          <p:cNvPr id="8" name="Picture 6">
            <a:extLst>
              <a:ext uri="{FF2B5EF4-FFF2-40B4-BE49-F238E27FC236}">
                <a16:creationId xmlns:a16="http://schemas.microsoft.com/office/drawing/2014/main" id="{0EE152FB-FAB0-1CC6-0127-0FCF0570D55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030554" y="6515337"/>
            <a:ext cx="3506110" cy="3021629"/>
          </a:xfrm>
          <a:prstGeom prst="rect">
            <a:avLst/>
          </a:prstGeom>
        </p:spPr>
      </p:pic>
    </p:spTree>
    <p:extLst>
      <p:ext uri="{BB962C8B-B14F-4D97-AF65-F5344CB8AC3E}">
        <p14:creationId xmlns:p14="http://schemas.microsoft.com/office/powerpoint/2010/main" val="32246955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9" name="TextBox 8">
            <a:extLst>
              <a:ext uri="{FF2B5EF4-FFF2-40B4-BE49-F238E27FC236}">
                <a16:creationId xmlns:a16="http://schemas.microsoft.com/office/drawing/2014/main" id="{26E3E54D-20A8-DA88-93CF-2DABAAA5F887}"/>
              </a:ext>
            </a:extLst>
          </p:cNvPr>
          <p:cNvSpPr txBox="1"/>
          <p:nvPr/>
        </p:nvSpPr>
        <p:spPr>
          <a:xfrm>
            <a:off x="3275575" y="1601539"/>
            <a:ext cx="11489578" cy="1103892"/>
          </a:xfrm>
          <a:prstGeom prst="rect">
            <a:avLst/>
          </a:prstGeom>
          <a:noFill/>
        </p:spPr>
        <p:txBody>
          <a:bodyPr wrap="square" rtlCol="0">
            <a:spAutoFit/>
          </a:bodyPr>
          <a:lstStyle/>
          <a:p>
            <a:pPr algn="ctr">
              <a:lnSpc>
                <a:spcPct val="150000"/>
              </a:lnSpc>
            </a:pPr>
            <a:r>
              <a:rPr lang="en-US" sz="5000" b="1">
                <a:latin typeface="Arial" panose="020B0604020202020204" pitchFamily="34" charset="0"/>
                <a:cs typeface="Arial" panose="020B0604020202020204" pitchFamily="34" charset="0"/>
              </a:rPr>
              <a:t>VẬN DỤNG</a:t>
            </a:r>
            <a:endParaRPr lang="vi-VN" sz="50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AD05BC0-F837-2FBC-7F24-429F3146C7E8}"/>
              </a:ext>
            </a:extLst>
          </p:cNvPr>
          <p:cNvSpPr txBox="1"/>
          <p:nvPr/>
        </p:nvSpPr>
        <p:spPr>
          <a:xfrm>
            <a:off x="2017247" y="2834848"/>
            <a:ext cx="13679150" cy="6637651"/>
          </a:xfrm>
          <a:prstGeom prst="rect">
            <a:avLst/>
          </a:prstGeom>
          <a:noFill/>
        </p:spPr>
        <p:txBody>
          <a:bodyPr wrap="square" rtlCol="0">
            <a:spAutoFit/>
          </a:bodyPr>
          <a:lstStyle/>
          <a:p>
            <a:pPr>
              <a:lnSpc>
                <a:spcPct val="150000"/>
              </a:lnSpc>
            </a:pPr>
            <a:r>
              <a:rPr lang="en-US" sz="3600" b="1" i="1">
                <a:latin typeface="Arial" panose="020B0604020202020204" pitchFamily="34" charset="0"/>
                <a:cs typeface="Arial" panose="020B0604020202020204" pitchFamily="34" charset="0"/>
              </a:rPr>
              <a:t>Một số cách bảo vệ máy tính an toàn:</a:t>
            </a:r>
          </a:p>
          <a:p>
            <a:pPr marL="571500" marR="0" indent="-571500" algn="just">
              <a:lnSpc>
                <a:spcPct val="150000"/>
              </a:lnSpc>
              <a:spcBef>
                <a:spcPts val="0"/>
              </a:spcBef>
              <a:spcAft>
                <a:spcPts val="0"/>
              </a:spcAft>
              <a:buFont typeface="Wingdings" panose="05000000000000000000" pitchFamily="2" charset="2"/>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Thực hiện sao lưu dữ liệu.</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 typeface="Wingdings" panose="05000000000000000000" pitchFamily="2" charset="2"/>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Cài phần mềm diệt virus cho máy tính.</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 typeface="Wingdings" panose="05000000000000000000" pitchFamily="2" charset="2"/>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Bật chức năng tường lửa của hệ điều hành.</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 typeface="Wingdings" panose="05000000000000000000" pitchFamily="2" charset="2"/>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Không truy cập các liên kết lạ trên Internet.</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 typeface="Wingdings" panose="05000000000000000000" pitchFamily="2" charset="2"/>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Không tải dữ liệu trên Internet khi chưa rõ độ tin cậy...</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 typeface="Wingdings" panose="05000000000000000000" pitchFamily="2" charset="2"/>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Thực hiện đúng quy tắc sử dụng máy tính để đảm bảo an toàn dữ liệu,…</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67420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2382202" y="2048994"/>
            <a:ext cx="2968519" cy="291285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99607" y="8194774"/>
            <a:ext cx="4862524" cy="322142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12839">
            <a:off x="15775184" y="3498141"/>
            <a:ext cx="923489" cy="273074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39631">
            <a:off x="-496856" y="5683364"/>
            <a:ext cx="1832237" cy="192682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133270" y="-381323"/>
            <a:ext cx="4154730" cy="1672279"/>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6068" y="8618755"/>
            <a:ext cx="2649404" cy="2536805"/>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118327" y="3563348"/>
            <a:ext cx="8882962" cy="5491285"/>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4686761" y="3167276"/>
            <a:ext cx="8882962" cy="5491285"/>
          </a:xfrm>
          <a:prstGeom prst="rect">
            <a:avLst/>
          </a:prstGeom>
        </p:spPr>
      </p:pic>
      <p:sp>
        <p:nvSpPr>
          <p:cNvPr id="10" name="TextBox 10"/>
          <p:cNvSpPr txBox="1"/>
          <p:nvPr/>
        </p:nvSpPr>
        <p:spPr>
          <a:xfrm rot="-22262">
            <a:off x="5354343" y="1157367"/>
            <a:ext cx="7579314" cy="1011559"/>
          </a:xfrm>
          <a:prstGeom prst="rect">
            <a:avLst/>
          </a:prstGeom>
        </p:spPr>
        <p:txBody>
          <a:bodyPr lIns="0" tIns="0" rIns="0" bIns="0" rtlCol="0" anchor="t">
            <a:spAutoFit/>
          </a:bodyPr>
          <a:lstStyle/>
          <a:p>
            <a:pPr algn="ctr">
              <a:lnSpc>
                <a:spcPts val="9000"/>
              </a:lnSpc>
            </a:pPr>
            <a:r>
              <a:rPr lang="en-US" sz="5000" b="1" spc="-225">
                <a:latin typeface="Arial" panose="020B0604020202020204" pitchFamily="34" charset="0"/>
                <a:cs typeface="Arial" panose="020B0604020202020204" pitchFamily="34" charset="0"/>
              </a:rPr>
              <a:t>Hướng dẫn về nhà</a:t>
            </a:r>
          </a:p>
        </p:txBody>
      </p:sp>
      <p:sp>
        <p:nvSpPr>
          <p:cNvPr id="11" name="TextBox 11"/>
          <p:cNvSpPr txBox="1"/>
          <p:nvPr/>
        </p:nvSpPr>
        <p:spPr>
          <a:xfrm rot="20758">
            <a:off x="5351605" y="3916663"/>
            <a:ext cx="7907935" cy="4502579"/>
          </a:xfrm>
          <a:prstGeom prst="rect">
            <a:avLst/>
          </a:prstGeom>
        </p:spPr>
        <p:txBody>
          <a:bodyPr wrap="square" lIns="0" tIns="0" rIns="0" bIns="0" rtlCol="0" anchor="t">
            <a:spAutoFit/>
          </a:bodyPr>
          <a:lstStyle/>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Ôn tập lại nội dung bài học.</a:t>
            </a:r>
          </a:p>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Làm đầy đủ bài tập trong sách bài tập.</a:t>
            </a:r>
          </a:p>
          <a:p>
            <a:pPr marL="571500" indent="-571500">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Đọc trước, chuẩn bị cho bài học mới: </a:t>
            </a:r>
            <a:r>
              <a:rPr lang="en-US" sz="4000">
                <a:solidFill>
                  <a:srgbClr val="FF0000"/>
                </a:solidFill>
                <a:latin typeface="Arial" panose="020B0604020202020204" pitchFamily="34" charset="0"/>
                <a:cs typeface="Arial" panose="020B0604020202020204" pitchFamily="34" charset="0"/>
              </a:rPr>
              <a:t>Bài 5: Mạng xã hội.</a:t>
            </a:r>
          </a:p>
        </p:txBody>
      </p:sp>
      <p:pic>
        <p:nvPicPr>
          <p:cNvPr id="12" name="Picture 15">
            <a:extLst>
              <a:ext uri="{FF2B5EF4-FFF2-40B4-BE49-F238E27FC236}">
                <a16:creationId xmlns:a16="http://schemas.microsoft.com/office/drawing/2014/main" id="{C4AF7F81-C999-6290-6395-361DC187143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513192" y="6705718"/>
            <a:ext cx="3393325" cy="3695700"/>
          </a:xfrm>
          <a:prstGeom prst="rect">
            <a:avLst/>
          </a:prstGeom>
        </p:spPr>
      </p:pic>
      <p:pic>
        <p:nvPicPr>
          <p:cNvPr id="13" name="Picture 15">
            <a:extLst>
              <a:ext uri="{FF2B5EF4-FFF2-40B4-BE49-F238E27FC236}">
                <a16:creationId xmlns:a16="http://schemas.microsoft.com/office/drawing/2014/main" id="{85D193D7-9521-F652-9898-C4DCFADA8A4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3349967" y="6646777"/>
            <a:ext cx="3393325" cy="36957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99469" y="506804"/>
            <a:ext cx="2967075" cy="331012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49027" y="3816928"/>
            <a:ext cx="2868785" cy="265721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57343" y="2161866"/>
            <a:ext cx="11625664" cy="642582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40886" y="1669621"/>
            <a:ext cx="11625664" cy="6425822"/>
          </a:xfrm>
          <a:prstGeom prst="rect">
            <a:avLst/>
          </a:prstGeom>
        </p:spPr>
      </p:pic>
      <p:sp>
        <p:nvSpPr>
          <p:cNvPr id="6" name="TextBox 6"/>
          <p:cNvSpPr txBox="1"/>
          <p:nvPr/>
        </p:nvSpPr>
        <p:spPr>
          <a:xfrm rot="-22262">
            <a:off x="4175306" y="3282799"/>
            <a:ext cx="9937388" cy="3721403"/>
          </a:xfrm>
          <a:prstGeom prst="rect">
            <a:avLst/>
          </a:prstGeom>
        </p:spPr>
        <p:txBody>
          <a:bodyPr wrap="square" lIns="0" tIns="0" rIns="0" bIns="0" rtlCol="0" anchor="t">
            <a:spAutoFit/>
          </a:bodyPr>
          <a:lstStyle/>
          <a:p>
            <a:pPr algn="ctr">
              <a:lnSpc>
                <a:spcPct val="150000"/>
              </a:lnSpc>
            </a:pPr>
            <a:r>
              <a:rPr lang="en-US" sz="8500" b="1">
                <a:latin typeface="Tenor Sans Bold"/>
              </a:rPr>
              <a:t>CẢM ƠN CÁC EM ĐÃ CHÚ Ý LẮNG NGHE!</a:t>
            </a:r>
          </a:p>
        </p:txBody>
      </p:sp>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81442" y="8076322"/>
            <a:ext cx="2660930" cy="1499797"/>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351991" y="7330804"/>
            <a:ext cx="3681517" cy="3854992"/>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574886">
            <a:off x="145425" y="-563248"/>
            <a:ext cx="1076735" cy="3183895"/>
          </a:xfrm>
          <a:prstGeom prst="rect">
            <a:avLst/>
          </a:prstGeom>
        </p:spPr>
      </p:pic>
      <p:pic>
        <p:nvPicPr>
          <p:cNvPr id="11" name="Picture 8">
            <a:extLst>
              <a:ext uri="{FF2B5EF4-FFF2-40B4-BE49-F238E27FC236}">
                <a16:creationId xmlns:a16="http://schemas.microsoft.com/office/drawing/2014/main" id="{A4C639DF-9FF7-DC35-656D-6EEA094264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58786" y="4958183"/>
            <a:ext cx="2868278" cy="3711889"/>
          </a:xfrm>
          <a:prstGeom prst="rect">
            <a:avLst/>
          </a:prstGeom>
        </p:spPr>
      </p:pic>
      <p:pic>
        <p:nvPicPr>
          <p:cNvPr id="12" name="Picture 7">
            <a:extLst>
              <a:ext uri="{FF2B5EF4-FFF2-40B4-BE49-F238E27FC236}">
                <a16:creationId xmlns:a16="http://schemas.microsoft.com/office/drawing/2014/main" id="{743F9E0A-FFE4-D7A3-8515-D58F25622EB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45942" flipH="1">
            <a:off x="14533435" y="4261482"/>
            <a:ext cx="3182682" cy="61386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1268476"/>
            <a:ext cx="14955576" cy="8218425"/>
          </a:xfrm>
          <a:prstGeom prst="rect">
            <a:avLst/>
          </a:prstGeom>
        </p:spPr>
      </p:pic>
      <p:sp>
        <p:nvSpPr>
          <p:cNvPr id="5" name="TextBox 5"/>
          <p:cNvSpPr txBox="1"/>
          <p:nvPr/>
        </p:nvSpPr>
        <p:spPr>
          <a:xfrm rot="20758">
            <a:off x="1724777" y="3909585"/>
            <a:ext cx="14249222" cy="4502579"/>
          </a:xfrm>
          <a:prstGeom prst="rect">
            <a:avLst/>
          </a:prstGeom>
        </p:spPr>
        <p:txBody>
          <a:bodyPr wrap="square" lIns="0" tIns="0" rIns="0" bIns="0" rtlCol="0" anchor="t">
            <a:spAutoFit/>
          </a:bodyPr>
          <a:lstStyle/>
          <a:p>
            <a:pPr>
              <a:lnSpc>
                <a:spcPct val="150000"/>
              </a:lnSpc>
            </a:pPr>
            <a:r>
              <a:rPr lang="en-US" sz="4000">
                <a:sym typeface="Wingdings" panose="05000000000000000000" pitchFamily="2" charset="2"/>
              </a:rPr>
              <a:t> </a:t>
            </a:r>
            <a:r>
              <a:rPr lang="vi-VN" sz="4000"/>
              <a:t>Dựa vào phần mở rộng, hệ điều hành có thể biết được tệp thuộc loại nào, phần mềm ứng dụng nào có thể xử lí tệp đó.</a:t>
            </a:r>
          </a:p>
          <a:p>
            <a:pPr marL="571500" indent="-571500">
              <a:lnSpc>
                <a:spcPct val="150000"/>
              </a:lnSpc>
              <a:buFont typeface="Wingdings" panose="05000000000000000000" pitchFamily="2" charset="2"/>
              <a:buChar char="§"/>
            </a:pPr>
            <a:r>
              <a:rPr lang="en-US" sz="4000" b="1">
                <a:latin typeface="Arial" panose="020B0604020202020204" pitchFamily="34" charset="0"/>
                <a:cs typeface="Arial" panose="020B0604020202020204" pitchFamily="34" charset="0"/>
              </a:rPr>
              <a:t>Ví dụ:</a:t>
            </a:r>
          </a:p>
          <a:p>
            <a:pPr>
              <a:lnSpc>
                <a:spcPct val="150000"/>
              </a:lnSpc>
            </a:pPr>
            <a:r>
              <a:rPr lang="vi-VN" sz="4000"/>
              <a:t>Tệp Baitap.docx với phần mở rộng là .docx cho biết đó là tệp văn bản và phần mềm soạn thảo MS Word có thể xử lí tệp này.</a:t>
            </a: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2" name="TextBox 2"/>
          <p:cNvSpPr txBox="1"/>
          <p:nvPr/>
        </p:nvSpPr>
        <p:spPr>
          <a:xfrm rot="-22262">
            <a:off x="431973" y="2185019"/>
            <a:ext cx="7007625" cy="1011559"/>
          </a:xfrm>
          <a:prstGeom prst="rect">
            <a:avLst/>
          </a:prstGeom>
        </p:spPr>
        <p:txBody>
          <a:bodyPr lIns="0" tIns="0" rIns="0" bIns="0" rtlCol="0" anchor="t">
            <a:spAutoFit/>
          </a:bodyPr>
          <a:lstStyle/>
          <a:p>
            <a:pPr algn="ctr">
              <a:lnSpc>
                <a:spcPts val="9000"/>
              </a:lnSpc>
            </a:pPr>
            <a:r>
              <a:rPr lang="en-US" sz="5000" b="1" spc="-225">
                <a:latin typeface="Arial" panose="020B0604020202020204" pitchFamily="34" charset="0"/>
                <a:cs typeface="Arial" panose="020B0604020202020204" pitchFamily="34" charset="0"/>
              </a:rPr>
              <a:t>KHỞI ĐỘNG</a:t>
            </a:r>
          </a:p>
        </p:txBody>
      </p:sp>
    </p:spTree>
    <p:extLst>
      <p:ext uri="{BB962C8B-B14F-4D97-AF65-F5344CB8AC3E}">
        <p14:creationId xmlns:p14="http://schemas.microsoft.com/office/powerpoint/2010/main" val="5704946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2262">
            <a:off x="2450539" y="1517956"/>
            <a:ext cx="13837704" cy="764847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55960" flipV="1">
            <a:off x="-463658" y="81886"/>
            <a:ext cx="3160618" cy="124126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262">
            <a:off x="2037857" y="1039556"/>
            <a:ext cx="13837704" cy="764847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652630">
            <a:off x="16121913" y="1474347"/>
            <a:ext cx="1643383" cy="1043548"/>
          </a:xfrm>
          <a:prstGeom prst="rect">
            <a:avLst/>
          </a:prstGeom>
        </p:spPr>
      </p:pic>
      <p:sp>
        <p:nvSpPr>
          <p:cNvPr id="7" name="TextBox 7"/>
          <p:cNvSpPr txBox="1"/>
          <p:nvPr/>
        </p:nvSpPr>
        <p:spPr>
          <a:xfrm rot="-22262">
            <a:off x="2695541" y="3038468"/>
            <a:ext cx="12522335" cy="4210063"/>
          </a:xfrm>
          <a:prstGeom prst="rect">
            <a:avLst/>
          </a:prstGeom>
        </p:spPr>
        <p:txBody>
          <a:bodyPr wrap="square" lIns="0" tIns="0" rIns="0" bIns="0" rtlCol="0" anchor="t">
            <a:spAutoFit/>
          </a:bodyPr>
          <a:lstStyle/>
          <a:p>
            <a:pPr algn="ctr">
              <a:lnSpc>
                <a:spcPts val="11400"/>
              </a:lnSpc>
            </a:pPr>
            <a:r>
              <a:rPr lang="en-US" sz="6500" b="1">
                <a:latin typeface="Arial" panose="020B0604020202020204" pitchFamily="34" charset="0"/>
                <a:cs typeface="Arial" panose="020B0604020202020204" pitchFamily="34" charset="0"/>
              </a:rPr>
              <a:t>BÀI 4:</a:t>
            </a:r>
          </a:p>
          <a:p>
            <a:pPr algn="ctr">
              <a:lnSpc>
                <a:spcPts val="11400"/>
              </a:lnSpc>
            </a:pPr>
            <a:r>
              <a:rPr lang="en-US" sz="6500" b="1">
                <a:latin typeface="Arial" panose="020B0604020202020204" pitchFamily="34" charset="0"/>
                <a:cs typeface="Arial" panose="020B0604020202020204" pitchFamily="34" charset="0"/>
              </a:rPr>
              <a:t>PHÂN LOẠI TỆP VÀ BẢO VỆ DỮ LIỆU TRONG MÁY TÍNH</a:t>
            </a:r>
          </a:p>
        </p:txBody>
      </p:sp>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374177">
            <a:off x="16988825" y="8356286"/>
            <a:ext cx="1340801" cy="141002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6622">
            <a:off x="14290343" y="1632304"/>
            <a:ext cx="2394309" cy="2671135"/>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52736">
            <a:off x="0" y="6440116"/>
            <a:ext cx="746821" cy="2388090"/>
          </a:xfrm>
          <a:prstGeom prst="rect">
            <a:avLst/>
          </a:prstGeom>
        </p:spPr>
      </p:pic>
      <p:pic>
        <p:nvPicPr>
          <p:cNvPr id="12" name="Picture 6">
            <a:extLst>
              <a:ext uri="{FF2B5EF4-FFF2-40B4-BE49-F238E27FC236}">
                <a16:creationId xmlns:a16="http://schemas.microsoft.com/office/drawing/2014/main" id="{0D858A0E-544E-B7EE-68CC-B44465E7D82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0513625">
            <a:off x="-975561" y="614820"/>
            <a:ext cx="7315200" cy="1582743"/>
          </a:xfrm>
          <a:prstGeom prst="rect">
            <a:avLst/>
          </a:prstGeom>
        </p:spPr>
      </p:pic>
      <p:pic>
        <p:nvPicPr>
          <p:cNvPr id="13" name="Picture 4">
            <a:extLst>
              <a:ext uri="{FF2B5EF4-FFF2-40B4-BE49-F238E27FC236}">
                <a16:creationId xmlns:a16="http://schemas.microsoft.com/office/drawing/2014/main" id="{7D6F5D97-C2E7-F878-5F50-D2FC955B34A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4800600" y="7250447"/>
            <a:ext cx="8043070" cy="30865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020">
            <a:off x="4262340" y="3574367"/>
            <a:ext cx="11458952" cy="559859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020">
            <a:off x="3928370" y="3178460"/>
            <a:ext cx="11234086" cy="559859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85253">
            <a:off x="716990" y="3848693"/>
            <a:ext cx="2748199" cy="4485191"/>
          </a:xfrm>
          <a:prstGeom prst="rect">
            <a:avLst/>
          </a:prstGeom>
        </p:spPr>
      </p:pic>
      <p:sp>
        <p:nvSpPr>
          <p:cNvPr id="5" name="TextBox 5"/>
          <p:cNvSpPr txBox="1"/>
          <p:nvPr/>
        </p:nvSpPr>
        <p:spPr>
          <a:xfrm rot="-22262">
            <a:off x="3056522" y="1121667"/>
            <a:ext cx="11461349" cy="1026178"/>
          </a:xfrm>
          <a:prstGeom prst="rect">
            <a:avLst/>
          </a:prstGeom>
        </p:spPr>
        <p:txBody>
          <a:bodyPr lIns="0" tIns="0" rIns="0" bIns="0" rtlCol="0" anchor="t">
            <a:spAutoFit/>
          </a:bodyPr>
          <a:lstStyle/>
          <a:p>
            <a:pPr algn="ctr">
              <a:lnSpc>
                <a:spcPts val="9000"/>
              </a:lnSpc>
            </a:pPr>
            <a:r>
              <a:rPr lang="en-US" sz="5500" b="1">
                <a:latin typeface="Arial" panose="020B0604020202020204" pitchFamily="34" charset="0"/>
                <a:cs typeface="Arial" panose="020B0604020202020204" pitchFamily="34" charset="0"/>
              </a:rPr>
              <a:t>NỘI DUNG BÀI HỌC</a:t>
            </a:r>
          </a:p>
        </p:txBody>
      </p:sp>
      <p:sp>
        <p:nvSpPr>
          <p:cNvPr id="6" name="TextBox 6"/>
          <p:cNvSpPr txBox="1"/>
          <p:nvPr/>
        </p:nvSpPr>
        <p:spPr>
          <a:xfrm rot="20758">
            <a:off x="5888679" y="4868553"/>
            <a:ext cx="4360312" cy="549894"/>
          </a:xfrm>
          <a:prstGeom prst="rect">
            <a:avLst/>
          </a:prstGeom>
        </p:spPr>
        <p:txBody>
          <a:bodyPr wrap="square" lIns="0" tIns="0" rIns="0" bIns="0" rtlCol="0" anchor="t">
            <a:spAutoFit/>
          </a:bodyPr>
          <a:lstStyle/>
          <a:p>
            <a:pPr>
              <a:lnSpc>
                <a:spcPts val="4200"/>
              </a:lnSpc>
            </a:pPr>
            <a:r>
              <a:rPr lang="en-US" sz="5000">
                <a:latin typeface="Arial" panose="020B0604020202020204" pitchFamily="34" charset="0"/>
                <a:cs typeface="Arial" panose="020B0604020202020204" pitchFamily="34" charset="0"/>
              </a:rPr>
              <a:t>Phân loại tệp</a:t>
            </a:r>
          </a:p>
        </p:txBody>
      </p:sp>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653553" y="8369466"/>
            <a:ext cx="4012556" cy="2658318"/>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46590">
            <a:off x="15863819" y="844165"/>
            <a:ext cx="2790962" cy="1375183"/>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278244">
            <a:off x="-278837" y="1278500"/>
            <a:ext cx="2130115" cy="1200610"/>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259300" y="7276994"/>
            <a:ext cx="1156034" cy="2184945"/>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278192">
            <a:off x="15778950" y="3997183"/>
            <a:ext cx="1643383" cy="1043548"/>
          </a:xfrm>
          <a:prstGeom prst="rect">
            <a:avLst/>
          </a:prstGeom>
        </p:spPr>
      </p:pic>
      <p:sp>
        <p:nvSpPr>
          <p:cNvPr id="12" name="Oval 11">
            <a:extLst>
              <a:ext uri="{FF2B5EF4-FFF2-40B4-BE49-F238E27FC236}">
                <a16:creationId xmlns:a16="http://schemas.microsoft.com/office/drawing/2014/main" id="{87B4A634-CF18-E488-7B61-0A6A3E7A4FDD}"/>
              </a:ext>
            </a:extLst>
          </p:cNvPr>
          <p:cNvSpPr/>
          <p:nvPr/>
        </p:nvSpPr>
        <p:spPr>
          <a:xfrm>
            <a:off x="4256602" y="4518957"/>
            <a:ext cx="1273907" cy="1176242"/>
          </a:xfrm>
          <a:prstGeom prst="ellips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1</a:t>
            </a:r>
          </a:p>
        </p:txBody>
      </p:sp>
      <p:sp>
        <p:nvSpPr>
          <p:cNvPr id="13" name="Oval 12">
            <a:extLst>
              <a:ext uri="{FF2B5EF4-FFF2-40B4-BE49-F238E27FC236}">
                <a16:creationId xmlns:a16="http://schemas.microsoft.com/office/drawing/2014/main" id="{C12E06C3-868E-48FF-B7BA-1FCA7FCD8D05}"/>
              </a:ext>
            </a:extLst>
          </p:cNvPr>
          <p:cNvSpPr/>
          <p:nvPr/>
        </p:nvSpPr>
        <p:spPr>
          <a:xfrm>
            <a:off x="4227917" y="6688873"/>
            <a:ext cx="1273907" cy="1176242"/>
          </a:xfrm>
          <a:prstGeom prst="ellips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2</a:t>
            </a:r>
          </a:p>
        </p:txBody>
      </p:sp>
      <p:sp>
        <p:nvSpPr>
          <p:cNvPr id="14" name="TextBox 6">
            <a:extLst>
              <a:ext uri="{FF2B5EF4-FFF2-40B4-BE49-F238E27FC236}">
                <a16:creationId xmlns:a16="http://schemas.microsoft.com/office/drawing/2014/main" id="{C9F04792-062D-0040-527C-BEA394F5386A}"/>
              </a:ext>
            </a:extLst>
          </p:cNvPr>
          <p:cNvSpPr txBox="1"/>
          <p:nvPr/>
        </p:nvSpPr>
        <p:spPr>
          <a:xfrm rot="20758">
            <a:off x="5690735" y="6716397"/>
            <a:ext cx="9119753" cy="1011559"/>
          </a:xfrm>
          <a:prstGeom prst="rect">
            <a:avLst/>
          </a:prstGeom>
        </p:spPr>
        <p:txBody>
          <a:bodyPr wrap="square" lIns="0" tIns="0" rIns="0" bIns="0" rtlCol="0" anchor="t">
            <a:spAutoFit/>
          </a:bodyPr>
          <a:lstStyle/>
          <a:p>
            <a:pPr>
              <a:lnSpc>
                <a:spcPct val="150000"/>
              </a:lnSpc>
            </a:pPr>
            <a:r>
              <a:rPr lang="en-US" sz="5000">
                <a:latin typeface="Arial" panose="020B0604020202020204" pitchFamily="34" charset="0"/>
                <a:cs typeface="Arial" panose="020B0604020202020204" pitchFamily="34" charset="0"/>
              </a:rPr>
              <a:t>Một số biện pháp bảo vệ dữ liệu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sp>
        <p:nvSpPr>
          <p:cNvPr id="5" name="TextBox 5"/>
          <p:cNvSpPr txBox="1"/>
          <p:nvPr/>
        </p:nvSpPr>
        <p:spPr>
          <a:xfrm rot="20758">
            <a:off x="1679402" y="2866304"/>
            <a:ext cx="4303403" cy="1007226"/>
          </a:xfrm>
          <a:prstGeom prst="wedgeRoundRectCallout">
            <a:avLst>
              <a:gd name="adj1" fmla="val -73088"/>
              <a:gd name="adj2" fmla="val -39907"/>
              <a:gd name="adj3" fmla="val 16667"/>
            </a:avLst>
          </a:prstGeom>
          <a:solidFill>
            <a:srgbClr val="FFCC66"/>
          </a:solidFill>
          <a:effectLst>
            <a:innerShdw blurRad="63500" dist="50800" dir="18900000">
              <a:prstClr val="black">
                <a:alpha val="50000"/>
              </a:prstClr>
            </a:innerShdw>
          </a:effectLst>
        </p:spPr>
        <p:txBody>
          <a:bodyPr wrap="square" lIns="0" tIns="0" rIns="0" bIns="0" rtlCol="0" anchor="t">
            <a:spAutoFit/>
          </a:bodyPr>
          <a:lstStyle/>
          <a:p>
            <a:pPr>
              <a:lnSpc>
                <a:spcPct val="150000"/>
              </a:lnSpc>
            </a:pPr>
            <a:r>
              <a:rPr lang="en-US" sz="4500">
                <a:latin typeface="Arial" panose="020B0604020202020204" pitchFamily="34" charset="0"/>
                <a:cs typeface="Arial" panose="020B0604020202020204" pitchFamily="34" charset="0"/>
              </a:rPr>
              <a:t>Thảo luận nhóm</a:t>
            </a:r>
            <a:endParaRPr lang="vi-VN" sz="4500">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2" name="TextBox 2"/>
          <p:cNvSpPr txBox="1"/>
          <p:nvPr/>
        </p:nvSpPr>
        <p:spPr>
          <a:xfrm rot="-22262">
            <a:off x="2133174" y="1704747"/>
            <a:ext cx="7007625" cy="1011559"/>
          </a:xfrm>
          <a:prstGeom prst="rect">
            <a:avLst/>
          </a:prstGeom>
        </p:spPr>
        <p:txBody>
          <a:bodyPr lIns="0" tIns="0" rIns="0" bIns="0" rtlCol="0" anchor="t">
            <a:spAutoFit/>
          </a:bodyPr>
          <a:lstStyle/>
          <a:p>
            <a:pPr>
              <a:lnSpc>
                <a:spcPts val="9000"/>
              </a:lnSpc>
            </a:pPr>
            <a:r>
              <a:rPr lang="en-US" sz="5000" b="1" spc="-225">
                <a:latin typeface="Arial" panose="020B0604020202020204" pitchFamily="34" charset="0"/>
                <a:cs typeface="Arial" panose="020B0604020202020204" pitchFamily="34" charset="0"/>
              </a:rPr>
              <a:t>1. Phân loại tệp</a:t>
            </a:r>
          </a:p>
        </p:txBody>
      </p:sp>
      <p:sp>
        <p:nvSpPr>
          <p:cNvPr id="7" name="TextBox 6">
            <a:extLst>
              <a:ext uri="{FF2B5EF4-FFF2-40B4-BE49-F238E27FC236}">
                <a16:creationId xmlns:a16="http://schemas.microsoft.com/office/drawing/2014/main" id="{A2711950-5CF7-A8D2-96FB-1F6AA29C0D42}"/>
              </a:ext>
            </a:extLst>
          </p:cNvPr>
          <p:cNvSpPr txBox="1"/>
          <p:nvPr/>
        </p:nvSpPr>
        <p:spPr>
          <a:xfrm>
            <a:off x="1676400" y="3886514"/>
            <a:ext cx="14401802" cy="5518242"/>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b="1">
                <a:latin typeface="Arial" panose="020B0604020202020204" pitchFamily="34" charset="0"/>
                <a:cs typeface="Arial" panose="020B0604020202020204" pitchFamily="34" charset="0"/>
              </a:rPr>
              <a:t>Đọc thông tin trong SGK tr. 18 và trả lời câu hỏi:</a:t>
            </a:r>
          </a:p>
          <a:p>
            <a:pPr>
              <a:lnSpc>
                <a:spcPct val="150000"/>
              </a:lnSpc>
            </a:pPr>
            <a:r>
              <a:rPr lang="vi-VN" sz="4000">
                <a:latin typeface="Arial" panose="020B0604020202020204" pitchFamily="34" charset="0"/>
                <a:cs typeface="Arial" panose="020B0604020202020204" pitchFamily="34" charset="0"/>
              </a:rPr>
              <a:t>+ Em hiểu thế nào về phần mở rộng của tên tệp? Phần nào trong tên tệp cho phép nhận biết loại tệp?</a:t>
            </a:r>
          </a:p>
          <a:p>
            <a:pPr>
              <a:lnSpc>
                <a:spcPct val="150000"/>
              </a:lnSpc>
            </a:pPr>
            <a:r>
              <a:rPr lang="vi-VN" sz="4000">
                <a:latin typeface="Arial" panose="020B0604020202020204" pitchFamily="34" charset="0"/>
                <a:cs typeface="Arial" panose="020B0604020202020204" pitchFamily="34" charset="0"/>
              </a:rPr>
              <a:t>+ Biểu tượng của phần mềm ứng dụng được hệ điều hành hiển thị cùng với tên tệp giúp em biết được điều gì?</a:t>
            </a:r>
          </a:p>
          <a:p>
            <a:pPr>
              <a:lnSpc>
                <a:spcPct val="150000"/>
              </a:lnSpc>
            </a:pPr>
            <a:r>
              <a:rPr lang="vi-VN" sz="4000">
                <a:latin typeface="Arial" panose="020B0604020202020204" pitchFamily="34" charset="0"/>
                <a:cs typeface="Arial" panose="020B0604020202020204" pitchFamily="34" charset="0"/>
              </a:rPr>
              <a:t>+ Tên tệp có phần mở rộng như thế nào là tệp chương trình?</a:t>
            </a:r>
          </a:p>
        </p:txBody>
      </p:sp>
    </p:spTree>
    <p:extLst>
      <p:ext uri="{BB962C8B-B14F-4D97-AF65-F5344CB8AC3E}">
        <p14:creationId xmlns:p14="http://schemas.microsoft.com/office/powerpoint/2010/main" val="37700295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7" name="TextBox 6">
            <a:extLst>
              <a:ext uri="{FF2B5EF4-FFF2-40B4-BE49-F238E27FC236}">
                <a16:creationId xmlns:a16="http://schemas.microsoft.com/office/drawing/2014/main" id="{A2711950-5CF7-A8D2-96FB-1F6AA29C0D42}"/>
              </a:ext>
            </a:extLst>
          </p:cNvPr>
          <p:cNvSpPr txBox="1"/>
          <p:nvPr/>
        </p:nvSpPr>
        <p:spPr>
          <a:xfrm>
            <a:off x="1648487" y="2529003"/>
            <a:ext cx="14401802" cy="6441572"/>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a:latin typeface="Arial" panose="020B0604020202020204" pitchFamily="34" charset="0"/>
                <a:cs typeface="Arial" panose="020B0604020202020204" pitchFamily="34" charset="0"/>
              </a:rPr>
              <a:t>Tệp được </a:t>
            </a:r>
            <a:r>
              <a:rPr lang="en-US" sz="4000">
                <a:solidFill>
                  <a:srgbClr val="FF0000"/>
                </a:solidFill>
                <a:latin typeface="Arial" panose="020B0604020202020204" pitchFamily="34" charset="0"/>
                <a:cs typeface="Arial" panose="020B0604020202020204" pitchFamily="34" charset="0"/>
              </a:rPr>
              <a:t>phân loại theo định dạng </a:t>
            </a:r>
            <a:r>
              <a:rPr lang="en-US" sz="4000">
                <a:latin typeface="Arial" panose="020B0604020202020204" pitchFamily="34" charset="0"/>
                <a:cs typeface="Arial" panose="020B0604020202020204" pitchFamily="34" charset="0"/>
              </a:rPr>
              <a:t>của tệp. Loại tệp được nhận biết qua phần mở rộng.</a:t>
            </a:r>
          </a:p>
          <a:p>
            <a:pPr marL="571500" indent="-571500">
              <a:lnSpc>
                <a:spcPct val="150000"/>
              </a:lnSpc>
              <a:buFont typeface="Wingdings" panose="05000000000000000000" pitchFamily="2" charset="2"/>
              <a:buChar char="Ø"/>
            </a:pPr>
            <a:r>
              <a:rPr lang="en-US" sz="4000">
                <a:latin typeface="Arial" panose="020B0604020202020204" pitchFamily="34" charset="0"/>
                <a:cs typeface="Arial" panose="020B0604020202020204" pitchFamily="34" charset="0"/>
              </a:rPr>
              <a:t>Phần mở rộng gồm </a:t>
            </a:r>
            <a:r>
              <a:rPr lang="en-US" sz="4000">
                <a:solidFill>
                  <a:srgbClr val="FF0000"/>
                </a:solidFill>
                <a:latin typeface="Arial" panose="020B0604020202020204" pitchFamily="34" charset="0"/>
                <a:cs typeface="Arial" panose="020B0604020202020204" pitchFamily="34" charset="0"/>
              </a:rPr>
              <a:t>các kí tự ở cuối tên tệp</a:t>
            </a:r>
            <a:r>
              <a:rPr lang="en-US" sz="4000">
                <a:latin typeface="Arial" panose="020B0604020202020204" pitchFamily="34" charset="0"/>
                <a:cs typeface="Arial" panose="020B0604020202020204" pitchFamily="34" charset="0"/>
              </a:rPr>
              <a:t>.</a:t>
            </a:r>
          </a:p>
          <a:p>
            <a:pPr marL="571500" indent="-571500">
              <a:lnSpc>
                <a:spcPct val="150000"/>
              </a:lnSpc>
              <a:buFont typeface="Wingdings" panose="05000000000000000000" pitchFamily="2" charset="2"/>
              <a:buChar char="Ø"/>
            </a:pPr>
            <a:r>
              <a:rPr lang="en-US" sz="4000">
                <a:latin typeface="Arial" panose="020B0604020202020204" pitchFamily="34" charset="0"/>
                <a:cs typeface="Arial" panose="020B0604020202020204" pitchFamily="34" charset="0"/>
              </a:rPr>
              <a:t>Nhờ vào đó, hệ điều hành có thể biết tệp thuộc loại nào và phần mềm ứng dụng nào xử lí tệp đó.</a:t>
            </a:r>
          </a:p>
          <a:p>
            <a:pPr marL="571500" indent="-571500">
              <a:lnSpc>
                <a:spcPct val="150000"/>
              </a:lnSpc>
              <a:buFont typeface="Wingdings" panose="05000000000000000000" pitchFamily="2" charset="2"/>
              <a:buChar char="Ø"/>
            </a:pPr>
            <a:r>
              <a:rPr lang="vi-VN" sz="4000">
                <a:latin typeface="Arial" panose="020B0604020202020204" pitchFamily="34" charset="0"/>
                <a:cs typeface="Arial" panose="020B0604020202020204" pitchFamily="34" charset="0"/>
              </a:rPr>
              <a:t>Tên tệp có phần mở rộng như </a:t>
            </a:r>
            <a:r>
              <a:rPr lang="vi-VN" sz="4000">
                <a:solidFill>
                  <a:srgbClr val="FF0000"/>
                </a:solidFill>
                <a:latin typeface="Arial" panose="020B0604020202020204" pitchFamily="34" charset="0"/>
                <a:cs typeface="Arial" panose="020B0604020202020204" pitchFamily="34" charset="0"/>
              </a:rPr>
              <a:t>.exe, .com, .msi, .bat </a:t>
            </a:r>
            <a:r>
              <a:rPr lang="vi-VN" sz="4000">
                <a:latin typeface="Arial" panose="020B0604020202020204" pitchFamily="34" charset="0"/>
                <a:cs typeface="Arial" panose="020B0604020202020204" pitchFamily="34" charset="0"/>
              </a:rPr>
              <a:t>là tệp chương trình.</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8626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764129">
            <a:off x="16753061" y="535111"/>
            <a:ext cx="2332577" cy="260226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2667">
            <a:off x="958877" y="4312001"/>
            <a:ext cx="5354376" cy="486761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2667">
            <a:off x="788070" y="4017105"/>
            <a:ext cx="5354376" cy="486761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617223" y="3850764"/>
            <a:ext cx="5354376" cy="486761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441883" y="3503842"/>
            <a:ext cx="5354376" cy="486761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207760" y="-1648282"/>
            <a:ext cx="2187170" cy="371278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7675">
            <a:off x="12321794" y="4317474"/>
            <a:ext cx="5354376" cy="486761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7675">
            <a:off x="12060746" y="4011633"/>
            <a:ext cx="5354376" cy="4867614"/>
          </a:xfrm>
          <a:prstGeom prst="rect">
            <a:avLst/>
          </a:prstGeom>
        </p:spPr>
      </p:pic>
      <p:sp>
        <p:nvSpPr>
          <p:cNvPr id="10" name="TextBox 10"/>
          <p:cNvSpPr txBox="1"/>
          <p:nvPr/>
        </p:nvSpPr>
        <p:spPr>
          <a:xfrm rot="-22262">
            <a:off x="2886691" y="1616053"/>
            <a:ext cx="12514618" cy="833562"/>
          </a:xfrm>
          <a:prstGeom prst="rect">
            <a:avLst/>
          </a:prstGeom>
        </p:spPr>
        <p:txBody>
          <a:bodyPr lIns="0" tIns="0" rIns="0" bIns="0" rtlCol="0" anchor="t">
            <a:spAutoFit/>
          </a:bodyPr>
          <a:lstStyle/>
          <a:p>
            <a:pPr algn="ctr">
              <a:lnSpc>
                <a:spcPts val="6500"/>
              </a:lnSpc>
            </a:pPr>
            <a:r>
              <a:rPr lang="en-US" sz="5500" b="1">
                <a:latin typeface="Arial" panose="020B0604020202020204" pitchFamily="34" charset="0"/>
                <a:cs typeface="Arial" panose="020B0604020202020204" pitchFamily="34" charset="0"/>
              </a:rPr>
              <a:t>Một số lưu ý khi thao tác với tệp</a:t>
            </a:r>
          </a:p>
        </p:txBody>
      </p:sp>
      <p:sp>
        <p:nvSpPr>
          <p:cNvPr id="11" name="TextBox 11"/>
          <p:cNvSpPr txBox="1"/>
          <p:nvPr/>
        </p:nvSpPr>
        <p:spPr>
          <a:xfrm rot="-124929">
            <a:off x="962369" y="4842604"/>
            <a:ext cx="4890515" cy="3376886"/>
          </a:xfrm>
          <a:prstGeom prst="rect">
            <a:avLst/>
          </a:prstGeom>
        </p:spPr>
        <p:txBody>
          <a:bodyPr wrap="square" lIns="0" tIns="0" rIns="0" bIns="0" rtlCol="0" anchor="t">
            <a:spAutoFit/>
          </a:bodyPr>
          <a:lstStyle/>
          <a:p>
            <a:pPr algn="ctr">
              <a:lnSpc>
                <a:spcPct val="150000"/>
              </a:lnSpc>
            </a:pPr>
            <a:r>
              <a:rPr lang="en-US" sz="3000">
                <a:latin typeface="Arial" panose="020B0604020202020204" pitchFamily="34" charset="0"/>
                <a:cs typeface="Arial" panose="020B0604020202020204" pitchFamily="34" charset="0"/>
              </a:rPr>
              <a:t>Trong phần mềm ứng dụng, khi đặt tên tệp không cần gõ phần mở rộng, phần mềm ứng dụng sẽ tự động thêm vào cuối tên tệp. </a:t>
            </a:r>
          </a:p>
        </p:txBody>
      </p:sp>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546819" y="7269643"/>
            <a:ext cx="3910772" cy="3164170"/>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1765" y="8170437"/>
            <a:ext cx="2660930" cy="1499797"/>
          </a:xfrm>
          <a:prstGeom prst="rect">
            <a:avLst/>
          </a:prstGeom>
        </p:spPr>
      </p:pic>
      <p:sp>
        <p:nvSpPr>
          <p:cNvPr id="16" name="TextBox 11">
            <a:extLst>
              <a:ext uri="{FF2B5EF4-FFF2-40B4-BE49-F238E27FC236}">
                <a16:creationId xmlns:a16="http://schemas.microsoft.com/office/drawing/2014/main" id="{A747220E-56F2-9426-85FB-7736F50EA857}"/>
              </a:ext>
            </a:extLst>
          </p:cNvPr>
          <p:cNvSpPr txBox="1"/>
          <p:nvPr/>
        </p:nvSpPr>
        <p:spPr>
          <a:xfrm>
            <a:off x="6710047" y="3968098"/>
            <a:ext cx="4890515" cy="4069384"/>
          </a:xfrm>
          <a:prstGeom prst="rect">
            <a:avLst/>
          </a:prstGeom>
        </p:spPr>
        <p:txBody>
          <a:bodyPr wrap="square" lIns="0" tIns="0" rIns="0" bIns="0" rtlCol="0" anchor="t">
            <a:spAutoFit/>
          </a:bodyPr>
          <a:lstStyle/>
          <a:p>
            <a:pPr algn="ctr">
              <a:lnSpc>
                <a:spcPct val="150000"/>
              </a:lnSpc>
            </a:pPr>
            <a:r>
              <a:rPr lang="en-US" sz="3000">
                <a:latin typeface="Arial" panose="020B0604020202020204" pitchFamily="34" charset="0"/>
                <a:cs typeface="Arial" panose="020B0604020202020204" pitchFamily="34" charset="0"/>
              </a:rPr>
              <a:t>T</a:t>
            </a:r>
            <a:r>
              <a:rPr lang="vi-VN" sz="3000">
                <a:latin typeface="Arial" panose="020B0604020202020204" pitchFamily="34" charset="0"/>
                <a:cs typeface="Arial" panose="020B0604020202020204" pitchFamily="34" charset="0"/>
              </a:rPr>
              <a:t>rong cửa sổ File Explorer thì tránh chỉnh sửa phần mở rộng tên tệp, nếu chỉnh sửa sẽ làm hệ điều hành không nhận biết được hoặc nhận biết sai tên tệp.</a:t>
            </a:r>
            <a:endParaRPr lang="en-US" sz="3000">
              <a:latin typeface="Arial" panose="020B0604020202020204" pitchFamily="34" charset="0"/>
              <a:cs typeface="Arial" panose="020B0604020202020204" pitchFamily="34" charset="0"/>
            </a:endParaRPr>
          </a:p>
        </p:txBody>
      </p:sp>
      <p:sp>
        <p:nvSpPr>
          <p:cNvPr id="17" name="TextBox 11">
            <a:extLst>
              <a:ext uri="{FF2B5EF4-FFF2-40B4-BE49-F238E27FC236}">
                <a16:creationId xmlns:a16="http://schemas.microsoft.com/office/drawing/2014/main" id="{B5F06619-8615-D45F-0E2C-26C05229314D}"/>
              </a:ext>
            </a:extLst>
          </p:cNvPr>
          <p:cNvSpPr txBox="1"/>
          <p:nvPr/>
        </p:nvSpPr>
        <p:spPr>
          <a:xfrm>
            <a:off x="12331755" y="4596128"/>
            <a:ext cx="4890515" cy="3376886"/>
          </a:xfrm>
          <a:prstGeom prst="rect">
            <a:avLst/>
          </a:prstGeom>
        </p:spPr>
        <p:txBody>
          <a:bodyPr wrap="square" lIns="0" tIns="0" rIns="0" bIns="0" rtlCol="0" anchor="t">
            <a:spAutoFit/>
          </a:bodyPr>
          <a:lstStyle/>
          <a:p>
            <a:pPr algn="ctr">
              <a:lnSpc>
                <a:spcPct val="150000"/>
              </a:lnSpc>
            </a:pPr>
            <a:r>
              <a:rPr lang="vi-VN" sz="3000">
                <a:latin typeface="Arial" panose="020B0604020202020204" pitchFamily="34" charset="0"/>
                <a:cs typeface="Arial" panose="020B0604020202020204" pitchFamily="34" charset="0"/>
              </a:rPr>
              <a:t>Khi thực hiện các thao tác với tệp chương trình phải cẩn trọng để tránh làm ảnh hưởng đến hoạt động của máy tính.</a:t>
            </a:r>
            <a:endParaRPr lang="en-US" sz="300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5486" y="7629232"/>
            <a:ext cx="4303685" cy="412077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739812"/>
            <a:ext cx="14955576" cy="894980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47408" y="537092"/>
            <a:ext cx="2341662" cy="229775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8674">
            <a:off x="16368637" y="5867317"/>
            <a:ext cx="2586453" cy="101577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81227">
            <a:off x="-227506" y="-400168"/>
            <a:ext cx="1031207" cy="3297466"/>
          </a:xfrm>
          <a:prstGeom prst="rect">
            <a:avLst/>
          </a:prstGeom>
        </p:spPr>
      </p:pic>
      <p:sp>
        <p:nvSpPr>
          <p:cNvPr id="7" name="TextBox 6">
            <a:extLst>
              <a:ext uri="{FF2B5EF4-FFF2-40B4-BE49-F238E27FC236}">
                <a16:creationId xmlns:a16="http://schemas.microsoft.com/office/drawing/2014/main" id="{A2711950-5CF7-A8D2-96FB-1F6AA29C0D42}"/>
              </a:ext>
            </a:extLst>
          </p:cNvPr>
          <p:cNvSpPr txBox="1"/>
          <p:nvPr/>
        </p:nvSpPr>
        <p:spPr>
          <a:xfrm>
            <a:off x="1648487" y="1756175"/>
            <a:ext cx="14401802" cy="901593"/>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b="1">
                <a:latin typeface="Arial" panose="020B0604020202020204" pitchFamily="34" charset="0"/>
                <a:cs typeface="Arial" panose="020B0604020202020204" pitchFamily="34" charset="0"/>
              </a:rPr>
              <a:t>Đọc kĩ câu hỏi 1, 2 trong SGK – tr.19 và trả lời:</a:t>
            </a:r>
          </a:p>
        </p:txBody>
      </p:sp>
      <p:sp>
        <p:nvSpPr>
          <p:cNvPr id="2" name="TextBox 1">
            <a:extLst>
              <a:ext uri="{FF2B5EF4-FFF2-40B4-BE49-F238E27FC236}">
                <a16:creationId xmlns:a16="http://schemas.microsoft.com/office/drawing/2014/main" id="{D9A5F8FD-457A-3F3D-DF8C-6E6C74E59607}"/>
              </a:ext>
            </a:extLst>
          </p:cNvPr>
          <p:cNvSpPr txBox="1"/>
          <p:nvPr/>
        </p:nvSpPr>
        <p:spPr>
          <a:xfrm>
            <a:off x="1681144" y="2834848"/>
            <a:ext cx="9697776" cy="6441572"/>
          </a:xfrm>
          <a:prstGeom prst="rect">
            <a:avLst/>
          </a:prstGeom>
          <a:noFill/>
        </p:spPr>
        <p:txBody>
          <a:bodyPr wrap="square" rtlCol="0">
            <a:spAutoFit/>
          </a:bodyPr>
          <a:lstStyle/>
          <a:p>
            <a:pPr marL="0" marR="0" algn="just">
              <a:lnSpc>
                <a:spcPct val="150000"/>
              </a:lnSpc>
              <a:spcBef>
                <a:spcPts val="0"/>
              </a:spcBef>
              <a:spcAft>
                <a:spcPts val="0"/>
              </a:spcAft>
            </a:pPr>
            <a:r>
              <a:rPr lang="en-US" sz="4000" b="1">
                <a:solidFill>
                  <a:srgbClr val="FF0000"/>
                </a:solidFill>
                <a:effectLst/>
                <a:latin typeface="Arial" panose="020B0604020202020204" pitchFamily="34" charset="0"/>
                <a:ea typeface="Calibri" panose="020F0502020204030204" pitchFamily="34" charset="0"/>
                <a:cs typeface="Arial" panose="020B0604020202020204" pitchFamily="34" charset="0"/>
              </a:rPr>
              <a:t>Bài tập 1.</a:t>
            </a:r>
            <a:r>
              <a:rPr lang="en-US" sz="400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Hãy phân loại tệp ở Hình 2. Dựa vào đâu em nhận biết được loại tệp?</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4000" b="1">
                <a:solidFill>
                  <a:srgbClr val="FF0000"/>
                </a:solidFill>
                <a:effectLst/>
                <a:latin typeface="Arial" panose="020B0604020202020204" pitchFamily="34" charset="0"/>
                <a:ea typeface="Calibri" panose="020F0502020204030204" pitchFamily="34" charset="0"/>
                <a:cs typeface="Arial" panose="020B0604020202020204" pitchFamily="34" charset="0"/>
              </a:rPr>
              <a:t>Bài tập 2.</a:t>
            </a:r>
            <a:r>
              <a:rPr lang="en-US" sz="400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Nếu đổi đuôi phần mở rộng của tệp Bangdiem.xlsx ở Hình 2 thành Bangdiem.pptx, biểu tượng phần mềm ứng dụng ở trước tên tệp sẽ thay đổi thế nào? Tại sao?</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88C12BF-042C-1308-9CDB-13BE1334AD29}"/>
              </a:ext>
            </a:extLst>
          </p:cNvPr>
          <p:cNvPicPr>
            <a:picLocks noChangeAspect="1"/>
          </p:cNvPicPr>
          <p:nvPr/>
        </p:nvPicPr>
        <p:blipFill rotWithShape="1">
          <a:blip r:embed="rId12"/>
          <a:srcRect r="16795"/>
          <a:stretch/>
        </p:blipFill>
        <p:spPr>
          <a:xfrm>
            <a:off x="11475913" y="4851406"/>
            <a:ext cx="5542224" cy="4298418"/>
          </a:xfrm>
          <a:prstGeom prst="rect">
            <a:avLst/>
          </a:prstGeom>
        </p:spPr>
      </p:pic>
    </p:spTree>
    <p:extLst>
      <p:ext uri="{BB962C8B-B14F-4D97-AF65-F5344CB8AC3E}">
        <p14:creationId xmlns:p14="http://schemas.microsoft.com/office/powerpoint/2010/main" val="41664417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1728</Words>
  <PresentationFormat>Custom</PresentationFormat>
  <Paragraphs>113</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Arial</vt:lpstr>
      <vt:lpstr>Wingdings</vt:lpstr>
      <vt:lpstr>Tenor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2022-08-13T00:46:38Z</dcterms:modified>
  <dc:identifier>DAFJEkYv3ik</dc:identifier>
</cp:coreProperties>
</file>