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340" r:id="rId6"/>
    <p:sldId id="341" r:id="rId7"/>
    <p:sldId id="342" r:id="rId8"/>
    <p:sldId id="343" r:id="rId9"/>
    <p:sldId id="344" r:id="rId10"/>
    <p:sldId id="345" r:id="rId11"/>
    <p:sldId id="346" r:id="rId12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 Condensed Light" panose="02000000000000000000" pitchFamily="2" charset="0"/>
      <p:regular r:id="rId19"/>
      <p:italic r:id="rId20"/>
    </p:embeddedFont>
    <p:embeddedFont>
      <p:font typeface="Rochest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C5B891-AC62-4409-A5C3-0205CE869D94}">
  <a:tblStyle styleId="{7FC5B891-AC62-4409-A5C3-0205CE869D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e695bdf7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e695bdf7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>
                <a:solidFill>
                  <a:schemeClr val="accent3"/>
                </a:solidFill>
              </a:defRPr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50940">
            <a:off x="44950" y="-339851"/>
            <a:ext cx="738775" cy="104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4741">
            <a:off x="8301808" y="4004242"/>
            <a:ext cx="1253152" cy="144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8964" flipH="1">
            <a:off x="8047571" y="4401249"/>
            <a:ext cx="766305" cy="89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458776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461275" y="3356450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729337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732425" y="3356450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8409">
            <a:off x="-114981" y="3001735"/>
            <a:ext cx="681780" cy="79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flipH="1">
            <a:off x="58" y="4684902"/>
            <a:ext cx="9144142" cy="458624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24069" flipH="1">
            <a:off x="-830586" y="3523975"/>
            <a:ext cx="1740569" cy="154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1" flipH="1">
            <a:off x="8154842" y="251104"/>
            <a:ext cx="1986090" cy="176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68951">
            <a:off x="-24600" y="4349228"/>
            <a:ext cx="1215509" cy="140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35978">
            <a:off x="128568" y="953580"/>
            <a:ext cx="996762" cy="3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8111254" y="409798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75123">
            <a:off x="8559842" y="4858981"/>
            <a:ext cx="1176091" cy="3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-284846" y="24563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50997">
            <a:off x="7872970" y="-712491"/>
            <a:ext cx="1386959" cy="159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32"/>
          <p:cNvCxnSpPr/>
          <p:nvPr/>
        </p:nvCxnSpPr>
        <p:spPr>
          <a:xfrm>
            <a:off x="2087675" y="3444388"/>
            <a:ext cx="242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7" name="Google Shape;3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5488529" y="369628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8465155" y="2030976"/>
            <a:ext cx="1382593" cy="44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16661B-DD41-E5BD-2F44-F50BE1DA1BA0}"/>
              </a:ext>
            </a:extLst>
          </p:cNvPr>
          <p:cNvSpPr txBox="1"/>
          <p:nvPr/>
        </p:nvSpPr>
        <p:spPr>
          <a:xfrm>
            <a:off x="1667436" y="814300"/>
            <a:ext cx="58091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VĂN BẢN 2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CÁCH GỌT CỦ HOA THUỶ TIÊN</a:t>
            </a:r>
            <a:endParaRPr lang="en-US" sz="44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2ED508-B305-22C0-C660-D32FA953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oạn bài 8 Đọc Cách gọt củ hoa thủy tiên">
            <a:extLst>
              <a:ext uri="{FF2B5EF4-FFF2-40B4-BE49-F238E27FC236}">
                <a16:creationId xmlns:a16="http://schemas.microsoft.com/office/drawing/2014/main" id="{93FBFB9A-3A43-1F66-DCA9-16C35D25B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7" y="1483081"/>
            <a:ext cx="7627434" cy="311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46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062FD9-1EBB-5600-6AAC-1063B7CD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0CBBA-B692-06D7-4CCB-2E7B60C9F7C2}"/>
              </a:ext>
            </a:extLst>
          </p:cNvPr>
          <p:cNvSpPr txBox="1"/>
          <p:nvPr/>
        </p:nvSpPr>
        <p:spPr>
          <a:xfrm>
            <a:off x="650952" y="1181148"/>
            <a:ext cx="7842095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10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456890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đọc 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096DA-A69D-9AEF-49A6-E48AD7A74158}"/>
              </a:ext>
            </a:extLst>
          </p:cNvPr>
          <p:cNvSpPr txBox="1"/>
          <p:nvPr/>
        </p:nvSpPr>
        <p:spPr>
          <a:xfrm>
            <a:off x="430307" y="1409808"/>
            <a:ext cx="8563086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40665" algn="just">
              <a:lnSpc>
                <a:spcPct val="115000"/>
              </a:lnSpc>
              <a:tabLst>
                <a:tab pos="224790" algn="l"/>
              </a:tabLs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hình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lướt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/>
          <p:nvPr/>
        </p:nvSpPr>
        <p:spPr>
          <a:xfrm>
            <a:off x="843523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/>
          <p:nvPr/>
        </p:nvSpPr>
        <p:spPr>
          <a:xfrm>
            <a:off x="843523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subTitle" idx="1"/>
          </p:nvPr>
        </p:nvSpPr>
        <p:spPr>
          <a:xfrm>
            <a:off x="2132100" y="2104290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Google Shape;374;p34"/>
          <p:cNvSpPr txBox="1">
            <a:spLocks noGrp="1"/>
          </p:cNvSpPr>
          <p:nvPr>
            <p:ph type="title" idx="15"/>
          </p:nvPr>
        </p:nvSpPr>
        <p:spPr>
          <a:xfrm>
            <a:off x="214690" y="203991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Google Shape;375;p34"/>
          <p:cNvSpPr txBox="1">
            <a:spLocks noGrp="1"/>
          </p:cNvSpPr>
          <p:nvPr>
            <p:ph type="title"/>
          </p:nvPr>
        </p:nvSpPr>
        <p:spPr>
          <a:xfrm>
            <a:off x="972489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79" name="Google Shape;379;p34"/>
          <p:cNvSpPr txBox="1">
            <a:spLocks noGrp="1"/>
          </p:cNvSpPr>
          <p:nvPr>
            <p:ph type="title" idx="4"/>
          </p:nvPr>
        </p:nvSpPr>
        <p:spPr>
          <a:xfrm>
            <a:off x="972488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87" name="Google Shape;3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0657" flipH="1">
            <a:off x="488634" y="1710689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6633">
            <a:off x="634827" y="3030337"/>
            <a:ext cx="615730" cy="86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ubtitle 16">
            <a:extLst>
              <a:ext uri="{FF2B5EF4-FFF2-40B4-BE49-F238E27FC236}">
                <a16:creationId xmlns:a16="http://schemas.microsoft.com/office/drawing/2014/main" id="{96971AD9-A62D-D5AF-64DC-4EE008B3D87A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897198" y="3368513"/>
            <a:ext cx="3589202" cy="615600"/>
          </a:xfrm>
        </p:spPr>
        <p:txBody>
          <a:bodyPr/>
          <a:lstStyle/>
          <a:p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"/>
          <p:cNvSpPr txBox="1">
            <a:spLocks noGrp="1"/>
          </p:cNvSpPr>
          <p:nvPr>
            <p:ph type="title"/>
          </p:nvPr>
        </p:nvSpPr>
        <p:spPr>
          <a:xfrm>
            <a:off x="497947" y="11244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 ngẫm và phản hồi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6D7C-4A23-7F01-F0EE-0225E61A53D0}"/>
              </a:ext>
            </a:extLst>
          </p:cNvPr>
          <p:cNvSpPr txBox="1"/>
          <p:nvPr/>
        </p:nvSpPr>
        <p:spPr>
          <a:xfrm>
            <a:off x="204395" y="817581"/>
            <a:ext cx="89396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6CF27E0-65F8-255A-6C47-86825D609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16522"/>
              </p:ext>
            </p:extLst>
          </p:nvPr>
        </p:nvGraphicFramePr>
        <p:xfrm>
          <a:off x="497947" y="1627127"/>
          <a:ext cx="8463173" cy="2990384"/>
        </p:xfrm>
        <a:graphic>
          <a:graphicData uri="http://schemas.openxmlformats.org/drawingml/2006/table">
            <a:tbl>
              <a:tblPr firstRow="1" firstCol="1" bandRow="1">
                <a:tableStyleId>{7FC5B891-AC62-4409-A5C3-0205CE869D94}</a:tableStyleId>
              </a:tblPr>
              <a:tblGrid>
                <a:gridCol w="5099886">
                  <a:extLst>
                    <a:ext uri="{9D8B030D-6E8A-4147-A177-3AD203B41FA5}">
                      <a16:colId xmlns:a16="http://schemas.microsoft.com/office/drawing/2014/main" val="4135246073"/>
                    </a:ext>
                  </a:extLst>
                </a:gridCol>
                <a:gridCol w="3363287">
                  <a:extLst>
                    <a:ext uri="{9D8B030D-6E8A-4147-A177-3AD203B41FA5}">
                      <a16:colId xmlns:a16="http://schemas.microsoft.com/office/drawing/2014/main" val="3810678435"/>
                    </a:ext>
                  </a:extLst>
                </a:gridCol>
              </a:tblGrid>
              <a:tr h="352014">
                <a:tc gridSpan="2"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16670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53421"/>
                  </a:ext>
                </a:extLst>
              </a:tr>
              <a:tr h="6459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792744"/>
                  </a:ext>
                </a:extLst>
              </a:tr>
              <a:tr h="1441756">
                <a:tc>
                  <a:txBody>
                    <a:bodyPr/>
                    <a:lstStyle/>
                    <a:p>
                      <a:pPr marL="0" marR="30480" lvl="0" indent="0" algn="just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393246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D20223E7-F2B2-27E0-25E3-AACFF7B9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F7C2BB-4A62-78AD-2A54-21E3B461F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90584"/>
              </p:ext>
            </p:extLst>
          </p:nvPr>
        </p:nvGraphicFramePr>
        <p:xfrm>
          <a:off x="123713" y="129486"/>
          <a:ext cx="8896574" cy="4843465"/>
        </p:xfrm>
        <a:graphic>
          <a:graphicData uri="http://schemas.openxmlformats.org/drawingml/2006/table">
            <a:tbl>
              <a:tblPr firstRow="1" firstCol="1" bandRow="1">
                <a:tableStyleId>{7FC5B891-AC62-4409-A5C3-0205CE869D94}</a:tableStyleId>
              </a:tblPr>
              <a:tblGrid>
                <a:gridCol w="1387736">
                  <a:extLst>
                    <a:ext uri="{9D8B030D-6E8A-4147-A177-3AD203B41FA5}">
                      <a16:colId xmlns:a16="http://schemas.microsoft.com/office/drawing/2014/main" val="3424706339"/>
                    </a:ext>
                  </a:extLst>
                </a:gridCol>
                <a:gridCol w="7508838">
                  <a:extLst>
                    <a:ext uri="{9D8B030D-6E8A-4147-A177-3AD203B41FA5}">
                      <a16:colId xmlns:a16="http://schemas.microsoft.com/office/drawing/2014/main" val="3682909881"/>
                    </a:ext>
                  </a:extLst>
                </a:gridCol>
              </a:tblGrid>
              <a:tr h="281302">
                <a:tc gridSpan="2"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gọt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củ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tiên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953395"/>
                  </a:ext>
                </a:extLst>
              </a:tr>
              <a:tr h="68200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1. </a:t>
                      </a:r>
                      <a:r>
                        <a:rPr lang="en-US" sz="2000" dirty="0" err="1">
                          <a:effectLst/>
                        </a:rPr>
                        <a:t>Mục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đích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</a:rPr>
                        <a:t>Mục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đích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của</a:t>
                      </a:r>
                      <a:r>
                        <a:rPr lang="en-US" sz="2000" dirty="0">
                          <a:effectLst/>
                        </a:rPr>
                        <a:t> VB là </a:t>
                      </a:r>
                      <a:r>
                        <a:rPr lang="en-US" sz="2000" dirty="0" err="1">
                          <a:effectLst/>
                        </a:rPr>
                        <a:t>hướng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dẫn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cách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gọt</a:t>
                      </a:r>
                      <a:r>
                        <a:rPr lang="en-US" sz="2000" dirty="0">
                          <a:effectLst/>
                        </a:rPr>
                        <a:t> củ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thủỳ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tiên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429526"/>
                  </a:ext>
                </a:extLst>
              </a:tr>
              <a:tr h="10789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2.  </a:t>
                      </a:r>
                      <a:r>
                        <a:rPr lang="en-US" sz="2000" dirty="0" err="1">
                          <a:effectLst/>
                        </a:rPr>
                        <a:t>Cấu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trúc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bản</a:t>
                      </a:r>
                      <a:r>
                        <a:rPr lang="en-US" sz="2000" dirty="0">
                          <a:effectLst/>
                        </a:rPr>
                        <a:t>: 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VB có </a:t>
                      </a:r>
                      <a:r>
                        <a:rPr lang="en-US" sz="2000" dirty="0" err="1">
                          <a:effectLst/>
                        </a:rPr>
                        <a:t>cấu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trúc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gồm</a:t>
                      </a:r>
                      <a:r>
                        <a:rPr lang="en-US" sz="2000" dirty="0">
                          <a:effectLst/>
                        </a:rPr>
                        <a:t> 3 </a:t>
                      </a:r>
                      <a:r>
                        <a:rPr lang="en-US" sz="2000" dirty="0" err="1">
                          <a:effectLst/>
                        </a:rPr>
                        <a:t>phần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err="1">
                          <a:effectLst/>
                        </a:rPr>
                        <a:t>giới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thiệu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mục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đích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của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trình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liệt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kê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cần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được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chuẩn</a:t>
                      </a:r>
                      <a:r>
                        <a:rPr lang="en-US" sz="2000" dirty="0">
                          <a:effectLst/>
                        </a:rPr>
                        <a:t> bị </a:t>
                      </a:r>
                      <a:r>
                        <a:rPr lang="en-US" sz="2000" dirty="0" err="1">
                          <a:effectLst/>
                        </a:rPr>
                        <a:t>trước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khi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trình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bày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bước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22627"/>
                  </a:ext>
                </a:extLst>
              </a:tr>
              <a:tr h="2408268">
                <a:tc>
                  <a:txBody>
                    <a:bodyPr/>
                    <a:lstStyle/>
                    <a:p>
                      <a:pPr marL="0" marR="30480" lvl="0" indent="0" algn="just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3. </a:t>
                      </a:r>
                      <a:r>
                        <a:rPr lang="en-US" sz="2000" dirty="0" err="1">
                          <a:effectLst/>
                        </a:rPr>
                        <a:t>Về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đặc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điểm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hình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thức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+ 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các</a:t>
                      </a:r>
                      <a:r>
                        <a:rPr lang="en-US" sz="2000" dirty="0">
                          <a:effectLst/>
                        </a:rPr>
                        <a:t> con </a:t>
                      </a:r>
                      <a:r>
                        <a:rPr lang="en-US" sz="2000" dirty="0" err="1">
                          <a:effectLst/>
                        </a:rPr>
                        <a:t>sô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đê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đánh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dấu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trình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</a:t>
                      </a:r>
                      <a:r>
                        <a:rPr lang="en-US" sz="2000" dirty="0">
                          <a:effectLst/>
                        </a:rPr>
                        <a:t>̣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va</a:t>
                      </a:r>
                      <a:r>
                        <a:rPr lang="en-US" sz="2000" dirty="0">
                          <a:effectLst/>
                        </a:rPr>
                        <a:t>̀ </a:t>
                      </a:r>
                      <a:r>
                        <a:rPr lang="en-US" sz="2000" dirty="0" err="1">
                          <a:effectLst/>
                        </a:rPr>
                        <a:t>một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sô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tư</a:t>
                      </a:r>
                      <a:r>
                        <a:rPr lang="en-US" sz="2000" dirty="0">
                          <a:effectLst/>
                        </a:rPr>
                        <a:t>̀ </a:t>
                      </a:r>
                      <a:r>
                        <a:rPr lang="en-US" sz="2000" dirty="0" err="1">
                          <a:effectLst/>
                        </a:rPr>
                        <a:t>ngư</a:t>
                      </a:r>
                      <a:r>
                        <a:rPr lang="en-US" sz="2000" dirty="0">
                          <a:effectLst/>
                        </a:rPr>
                        <a:t>̃ chỉ </a:t>
                      </a:r>
                      <a:r>
                        <a:rPr lang="en-US" sz="2000" dirty="0" err="1">
                          <a:effectLst/>
                        </a:rPr>
                        <a:t>thời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err="1">
                          <a:effectLst/>
                        </a:rPr>
                        <a:t>trước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tiên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đầu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tiên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trước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khi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sau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ngày</a:t>
                      </a:r>
                      <a:r>
                        <a:rPr lang="en-US" sz="2000" dirty="0">
                          <a:effectLst/>
                        </a:rPr>
                        <a:t>   </a:t>
                      </a:r>
                    </a:p>
                    <a:p>
                      <a:pPr algn="just"/>
                      <a:r>
                        <a:rPr lang="en-US" sz="2000" dirty="0">
                          <a:effectLst/>
                        </a:rPr>
                        <a:t>+ 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một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sô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thuật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ngữ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liên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đến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chăm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sóc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cảnh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</a:t>
                      </a:r>
                      <a:r>
                        <a:rPr lang="en-US" sz="2000" dirty="0">
                          <a:effectLst/>
                        </a:rPr>
                        <a:t>: củ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cuống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thuy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dưỡng</a:t>
                      </a:r>
                      <a:r>
                        <a:rPr lang="en-US" sz="2000" dirty="0">
                          <a:effectLst/>
                        </a:rPr>
                        <a:t> , </a:t>
                      </a:r>
                      <a:r>
                        <a:rPr lang="en-US" sz="2000" dirty="0" err="1">
                          <a:effectLst/>
                        </a:rPr>
                        <a:t>chỉnh</a:t>
                      </a:r>
                      <a:r>
                        <a:rPr lang="en-US" sz="2000" dirty="0">
                          <a:effectLst/>
                        </a:rPr>
                        <a:t> lá, </a:t>
                      </a:r>
                      <a:r>
                        <a:rPr lang="en-US" sz="2000" dirty="0" err="1">
                          <a:effectLst/>
                        </a:rPr>
                        <a:t>chỉnh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... 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câu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chứa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nhiều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động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</a:t>
                      </a:r>
                      <a:r>
                        <a:rPr lang="en-US" sz="2000" dirty="0">
                          <a:effectLst/>
                        </a:rPr>
                        <a:t>̀. +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hê</a:t>
                      </a:r>
                      <a:r>
                        <a:rPr lang="en-US" sz="2000" dirty="0">
                          <a:effectLst/>
                        </a:rPr>
                        <a:t>̣ </a:t>
                      </a:r>
                      <a:r>
                        <a:rPr lang="en-US" sz="2000" dirty="0" err="1">
                          <a:effectLst/>
                        </a:rPr>
                        <a:t>thống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đề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mục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đê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tóm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tắt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chính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của</a:t>
                      </a:r>
                      <a:r>
                        <a:rPr lang="en-US" sz="2000" dirty="0">
                          <a:effectLst/>
                        </a:rPr>
                        <a:t> VB </a:t>
                      </a:r>
                    </a:p>
                    <a:p>
                      <a:pPr algn="just"/>
                      <a:r>
                        <a:rPr lang="en-US" sz="2000" dirty="0">
                          <a:effectLst/>
                        </a:rPr>
                        <a:t>+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tranh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ảnh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minh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̣ </a:t>
                      </a:r>
                      <a:r>
                        <a:rPr lang="en-US" sz="2000" dirty="0" err="1">
                          <a:effectLst/>
                        </a:rPr>
                        <a:t>cách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68830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EAFA364-E9BC-4881-CC21-EE7779C8A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2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F697B5-E384-2821-2254-8280B0750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21248"/>
              </p:ext>
            </p:extLst>
          </p:nvPr>
        </p:nvGraphicFramePr>
        <p:xfrm>
          <a:off x="367991" y="256479"/>
          <a:ext cx="8055284" cy="747131"/>
        </p:xfrm>
        <a:graphic>
          <a:graphicData uri="http://schemas.openxmlformats.org/drawingml/2006/table">
            <a:tbl>
              <a:tblPr>
                <a:tableStyleId>{7FC5B891-AC62-4409-A5C3-0205CE869D94}</a:tableStyleId>
              </a:tblPr>
              <a:tblGrid>
                <a:gridCol w="8055284">
                  <a:extLst>
                    <a:ext uri="{9D8B030D-6E8A-4147-A177-3AD203B41FA5}">
                      <a16:colId xmlns:a16="http://schemas.microsoft.com/office/drawing/2014/main" val="3154274979"/>
                    </a:ext>
                  </a:extLst>
                </a:gridCol>
              </a:tblGrid>
              <a:tr h="747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28938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7B21BA-3CEB-EF31-3433-F728AD9C3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62005"/>
              </p:ext>
            </p:extLst>
          </p:nvPr>
        </p:nvGraphicFramePr>
        <p:xfrm>
          <a:off x="462579" y="754364"/>
          <a:ext cx="7607962" cy="2429899"/>
        </p:xfrm>
        <a:graphic>
          <a:graphicData uri="http://schemas.openxmlformats.org/drawingml/2006/table">
            <a:tbl>
              <a:tblPr>
                <a:tableStyleId>{7FC5B891-AC62-4409-A5C3-0205CE869D94}</a:tableStyleId>
              </a:tblPr>
              <a:tblGrid>
                <a:gridCol w="7607962">
                  <a:extLst>
                    <a:ext uri="{9D8B030D-6E8A-4147-A177-3AD203B41FA5}">
                      <a16:colId xmlns:a16="http://schemas.microsoft.com/office/drawing/2014/main" val="2578974456"/>
                    </a:ext>
                  </a:extLst>
                </a:gridCol>
              </a:tblGrid>
              <a:tr h="2429899">
                <a:tc>
                  <a:txBody>
                    <a:bodyPr/>
                    <a:lstStyle/>
                    <a:p>
                      <a:pPr marR="150495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vì,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sớm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đuỗn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Theo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u="none" strike="noStrike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ở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3166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0CD2C0-3F33-B6AE-DBA1-C42D68FAF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92375"/>
              </p:ext>
            </p:extLst>
          </p:nvPr>
        </p:nvGraphicFramePr>
        <p:xfrm>
          <a:off x="367991" y="256479"/>
          <a:ext cx="8055284" cy="747131"/>
        </p:xfrm>
        <a:graphic>
          <a:graphicData uri="http://schemas.openxmlformats.org/drawingml/2006/table">
            <a:tbl>
              <a:tblPr>
                <a:tableStyleId>{7FC5B891-AC62-4409-A5C3-0205CE869D94}</a:tableStyleId>
              </a:tblPr>
              <a:tblGrid>
                <a:gridCol w="8055284">
                  <a:extLst>
                    <a:ext uri="{9D8B030D-6E8A-4147-A177-3AD203B41FA5}">
                      <a16:colId xmlns:a16="http://schemas.microsoft.com/office/drawing/2014/main" val="3154274979"/>
                    </a:ext>
                  </a:extLst>
                </a:gridCol>
              </a:tblGrid>
              <a:tr h="747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28938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D9ADD8D-B95C-9DA1-4ED4-2A7CB4451E8E}"/>
              </a:ext>
            </a:extLst>
          </p:cNvPr>
          <p:cNvSpPr txBox="1"/>
          <p:nvPr/>
        </p:nvSpPr>
        <p:spPr>
          <a:xfrm>
            <a:off x="443257" y="832812"/>
            <a:ext cx="8055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ô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 tin cơ bản 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ủa đoạn văn l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miêu tả cách thức gọt t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̉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củ hoa thuỷ tiên, cách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triển khai th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tin 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đoạn văn này là s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ự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kết hợp giữa cách tri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ển k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theo trật t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ự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thời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gian và theo m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ố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quan hệ 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â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quả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 Việc triển k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ô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tin theo tr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 tự th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ờ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ian được th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ể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hi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ện qua cách miêu tả thứ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tự 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ự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hiện các </a:t>
            </a:r>
            <a:r>
              <a:rPr lang="en-US" sz="20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 tác 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hư bóc v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củ và bao mầm, gọt bẹ củ, xén lá, cạo cuồng hoa,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 Việc triển k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ô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tin theo 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ố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quan hệ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ân q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ủa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được th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ể 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ện qua cách tác gi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ả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lí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giải l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́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do của việc “phải gọt khi lá, giò hoa mới là 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ữ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mầm vần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đang ngủ yên trong củ”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Tác 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ụng giúp 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 người đọc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hiê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 hơn về cách thức t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hực hiện và ý nghĩa 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bước gọt t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củ hoa thuỷ tiên trong quá tr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 tạo ra một b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á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hoa thuỷ tiên đẹp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923E9F-930A-0F9B-AF65-FE915B46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99" y="452325"/>
            <a:ext cx="7817583" cy="105309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9613D-1F31-8FF5-2396-7BF6D3C2276A}"/>
              </a:ext>
            </a:extLst>
          </p:cNvPr>
          <p:cNvSpPr txBox="1"/>
          <p:nvPr/>
        </p:nvSpPr>
        <p:spPr>
          <a:xfrm>
            <a:off x="889310" y="1905509"/>
            <a:ext cx="6693520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87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B348C67C-BB22-1B9F-261A-10789351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99" y="452325"/>
            <a:ext cx="7817583" cy="105309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3653-D696-1AB0-5CF1-8F4A7EFFF1F3}"/>
              </a:ext>
            </a:extLst>
          </p:cNvPr>
          <p:cNvSpPr txBox="1"/>
          <p:nvPr/>
        </p:nvSpPr>
        <p:spPr>
          <a:xfrm>
            <a:off x="713098" y="1505415"/>
            <a:ext cx="8085213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 </a:t>
            </a:r>
            <a:r>
              <a:rPr lang="vi-VN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Loại phương tiện p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ng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ôn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ngữ được sử dụng trong VB này</a:t>
            </a:r>
            <a:r>
              <a:rPr lang="vi-VN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là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các hình ảnh minh hoạ </a:t>
            </a:r>
            <a:endParaRPr lang="en-US" sz="28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Tác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dụng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tăng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tính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trực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thông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tin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VB,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giúp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động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gọt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củ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hoa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thuỷ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tiên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góp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phần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tạo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hứng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thu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́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79081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Comparing Texts by Slidesgo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PresentationFormat>On-screen Show (16:9)</PresentationFormat>
  <Paragraphs>42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Microsoft Sans Serif</vt:lpstr>
      <vt:lpstr>Times New Roman</vt:lpstr>
      <vt:lpstr>Roboto Condensed Light</vt:lpstr>
      <vt:lpstr>Arial</vt:lpstr>
      <vt:lpstr>Rochester</vt:lpstr>
      <vt:lpstr>Open Sans</vt:lpstr>
      <vt:lpstr>Language Arts Subject for High School - 9th Grade: Comparing Texts by Slidesgo</vt:lpstr>
      <vt:lpstr>PowerPoint Presentation</vt:lpstr>
      <vt:lpstr>Chuẩn bị đọc </vt:lpstr>
      <vt:lpstr>Trải nghiệm cùng văn bản </vt:lpstr>
      <vt:lpstr>Suy ngẫm và phản hồi </vt:lpstr>
      <vt:lpstr>PowerPoint Presentation</vt:lpstr>
      <vt:lpstr>PowerPoint Presentation</vt:lpstr>
      <vt:lpstr>PowerPoint Presentation</vt:lpstr>
      <vt:lpstr>3. Yếu tố phi ngôn ngữ và tác dụng yếu tố phi ngôn ngữ trong văn bản   </vt:lpstr>
      <vt:lpstr>3. Yếu tố phi ngôn ngữ và tác dụng yếu tố phi ngôn ngữ trong văn bản   </vt:lpstr>
      <vt:lpstr>4 Sơ đồ tóm tắt các bước gọt tỉa củ hoa thuỷ tiên.</vt:lpstr>
      <vt:lpstr>Luyện tập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2022-06-27T02:06:42Z</dcterms:modified>
</cp:coreProperties>
</file>