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4" r:id="rId4"/>
    <p:sldId id="258"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D522C-8F34-4C38-9500-16AD9139B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70679FB-A8B6-4202-8C27-8A82E9F92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0BEBB38-9059-42AA-A8C2-F0F9961A4772}"/>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5" name="Footer Placeholder 4">
            <a:extLst>
              <a:ext uri="{FF2B5EF4-FFF2-40B4-BE49-F238E27FC236}">
                <a16:creationId xmlns:a16="http://schemas.microsoft.com/office/drawing/2014/main" xmlns="" id="{4885E9AA-125D-425A-A6FC-E1CD81BAD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7D6DF0-65ED-4901-92DB-8000C6382932}"/>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426589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EF42A-BC8D-48FD-979C-087463AF4B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FEE868-7E52-4D93-85F5-3BC30ADCC9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66EE6-F095-40B2-B6C1-AC3A08F14CC6}"/>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5" name="Footer Placeholder 4">
            <a:extLst>
              <a:ext uri="{FF2B5EF4-FFF2-40B4-BE49-F238E27FC236}">
                <a16:creationId xmlns:a16="http://schemas.microsoft.com/office/drawing/2014/main" xmlns="" id="{ED5DDF1C-08F3-481B-AE36-7C1A12527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1E46FF-F59E-42B3-A4AE-D0BBCF3E85AB}"/>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209042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946C84-5757-4894-967F-C58FAAD2C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5E437F-B7E4-4670-8C66-5BDDFA73BF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5D690-E5AF-4F09-8DD7-5AEFA2B5C800}"/>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5" name="Footer Placeholder 4">
            <a:extLst>
              <a:ext uri="{FF2B5EF4-FFF2-40B4-BE49-F238E27FC236}">
                <a16:creationId xmlns:a16="http://schemas.microsoft.com/office/drawing/2014/main" xmlns="" id="{60F90639-7A54-45F4-94B4-C63B7282A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BF4C85-CA6D-4A39-9FA5-11C00F0D8C00}"/>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395129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1C20B-2861-4AE8-8900-46C858760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ABCD50-17D0-4D2D-AE9B-1F651ACCB4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43BDF-771E-4511-8C86-2D2083805376}"/>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5" name="Footer Placeholder 4">
            <a:extLst>
              <a:ext uri="{FF2B5EF4-FFF2-40B4-BE49-F238E27FC236}">
                <a16:creationId xmlns:a16="http://schemas.microsoft.com/office/drawing/2014/main" xmlns="" id="{B99BF022-9D06-4C74-9A19-4FF35551C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82AC00-C27B-417E-BC1F-926AA6ADAE3B}"/>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97020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DE23E-5F43-429D-B70E-97668742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4744BDA-846B-4996-AB91-A8BDFBB3F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62EF6EB-F903-4374-BF38-A0AA146BE85B}"/>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5" name="Footer Placeholder 4">
            <a:extLst>
              <a:ext uri="{FF2B5EF4-FFF2-40B4-BE49-F238E27FC236}">
                <a16:creationId xmlns:a16="http://schemas.microsoft.com/office/drawing/2014/main" xmlns="" id="{9713CBE6-46BE-4BF0-A045-E9F16EF10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8F1359-6793-4F91-9CD2-77D95DF74C6C}"/>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24442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B1CCC-9857-4899-9499-7F85EE2A7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745A01-0D10-4236-BE37-B2734BB80D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96EEB0A-09FA-4218-9867-DCE84432A8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B7E37C-9155-48C3-8D01-91F9B09778B9}"/>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6" name="Footer Placeholder 5">
            <a:extLst>
              <a:ext uri="{FF2B5EF4-FFF2-40B4-BE49-F238E27FC236}">
                <a16:creationId xmlns:a16="http://schemas.microsoft.com/office/drawing/2014/main" xmlns="" id="{03EF4672-AEA8-40A0-981D-DD3F0A4E3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0D47FB-5D93-4047-9D7A-4876042242F6}"/>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140116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E9A6C-738E-42B2-B64E-08C39B94A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3FB206-0458-40E7-9387-B0AA77E64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2767048-CC79-422B-9E74-405A4BB76B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A7421CD-A18C-4A73-A776-B1FF1BD62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ADCAC-384C-476B-9A12-42E0DF4C4B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6B1622-9FEC-4080-8288-D20162C09317}"/>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8" name="Footer Placeholder 7">
            <a:extLst>
              <a:ext uri="{FF2B5EF4-FFF2-40B4-BE49-F238E27FC236}">
                <a16:creationId xmlns:a16="http://schemas.microsoft.com/office/drawing/2014/main" xmlns="" id="{66D606A9-7943-4580-AF38-880709239C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179F978-DF51-4F3D-AA4A-592C4895B3A7}"/>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28363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1571E-A516-4D59-A672-21DA346AE6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6A01972-6604-4C97-A3A4-003398D22813}"/>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4" name="Footer Placeholder 3">
            <a:extLst>
              <a:ext uri="{FF2B5EF4-FFF2-40B4-BE49-F238E27FC236}">
                <a16:creationId xmlns:a16="http://schemas.microsoft.com/office/drawing/2014/main" xmlns="" id="{38141484-21CE-41A9-960C-42DEB9975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6CCB051-86B8-4C6C-A5DF-DC4F32F6C494}"/>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133690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AC608EA-F4A6-43AB-8F43-D764280E13FD}"/>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3" name="Footer Placeholder 2">
            <a:extLst>
              <a:ext uri="{FF2B5EF4-FFF2-40B4-BE49-F238E27FC236}">
                <a16:creationId xmlns:a16="http://schemas.microsoft.com/office/drawing/2014/main" xmlns="" id="{07F97C9B-3B93-4B65-B2E1-DBD20A41F1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2AC7751-FABB-4D6F-829D-EC3A033F7C8B}"/>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3067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54AAC-5DFB-4F6B-BBC7-E9E51101A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A29C77-57F7-4872-820B-A279EE05B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70A87C0-BAE9-4980-A657-DEED6772D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6D1928D-374B-4027-9C92-89D81B4A6C0D}"/>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6" name="Footer Placeholder 5">
            <a:extLst>
              <a:ext uri="{FF2B5EF4-FFF2-40B4-BE49-F238E27FC236}">
                <a16:creationId xmlns:a16="http://schemas.microsoft.com/office/drawing/2014/main" xmlns="" id="{39CB0305-9F08-4D4A-98CC-D06171C99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5C5FFE-DF59-4019-A844-2AFF1CE00704}"/>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125130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F7E33-87C5-4F33-AFE2-FCB85E190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7FB3A1E-AB0C-49F2-A6E0-529D6238B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FCEEE52-A187-47DD-8924-D454F8591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63CC1F4-0C63-4A16-98F8-05143E30CE63}"/>
              </a:ext>
            </a:extLst>
          </p:cNvPr>
          <p:cNvSpPr>
            <a:spLocks noGrp="1"/>
          </p:cNvSpPr>
          <p:nvPr>
            <p:ph type="dt" sz="half" idx="10"/>
          </p:nvPr>
        </p:nvSpPr>
        <p:spPr/>
        <p:txBody>
          <a:bodyPr/>
          <a:lstStyle/>
          <a:p>
            <a:fld id="{BB027622-C0D0-42DD-992D-E02F1B173BDB}" type="datetimeFigureOut">
              <a:rPr lang="en-US" smtClean="0"/>
              <a:t>11/1/2021</a:t>
            </a:fld>
            <a:endParaRPr lang="en-US"/>
          </a:p>
        </p:txBody>
      </p:sp>
      <p:sp>
        <p:nvSpPr>
          <p:cNvPr id="6" name="Footer Placeholder 5">
            <a:extLst>
              <a:ext uri="{FF2B5EF4-FFF2-40B4-BE49-F238E27FC236}">
                <a16:creationId xmlns:a16="http://schemas.microsoft.com/office/drawing/2014/main" xmlns="" id="{ABE83E55-8FD1-4D1E-B2F6-F0616E289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45EDB2-26E7-4CEC-98C1-26E232555428}"/>
              </a:ext>
            </a:extLst>
          </p:cNvPr>
          <p:cNvSpPr>
            <a:spLocks noGrp="1"/>
          </p:cNvSpPr>
          <p:nvPr>
            <p:ph type="sldNum" sz="quarter" idx="12"/>
          </p:nvPr>
        </p:nvSpPr>
        <p:spPr/>
        <p:txBody>
          <a:bodyPr/>
          <a:lstStyle/>
          <a:p>
            <a:fld id="{4CE8D765-F108-4B6E-B570-9859DF712BD2}" type="slidenum">
              <a:rPr lang="en-US" smtClean="0"/>
              <a:t>‹#›</a:t>
            </a:fld>
            <a:endParaRPr lang="en-US"/>
          </a:p>
        </p:txBody>
      </p:sp>
    </p:spTree>
    <p:extLst>
      <p:ext uri="{BB962C8B-B14F-4D97-AF65-F5344CB8AC3E}">
        <p14:creationId xmlns:p14="http://schemas.microsoft.com/office/powerpoint/2010/main" val="361982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B29BAAC-66E2-49D5-851C-DA50060BF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9744C68-336D-4AAC-AD0C-97D91E07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494DFB-353F-4892-81BC-A82DAA213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27622-C0D0-42DD-992D-E02F1B173BDB}" type="datetimeFigureOut">
              <a:rPr lang="en-US" smtClean="0"/>
              <a:t>11/1/2021</a:t>
            </a:fld>
            <a:endParaRPr lang="en-US"/>
          </a:p>
        </p:txBody>
      </p:sp>
      <p:sp>
        <p:nvSpPr>
          <p:cNvPr id="5" name="Footer Placeholder 4">
            <a:extLst>
              <a:ext uri="{FF2B5EF4-FFF2-40B4-BE49-F238E27FC236}">
                <a16:creationId xmlns:a16="http://schemas.microsoft.com/office/drawing/2014/main" xmlns="" id="{80C2EF97-DF0D-4AEA-A2A1-320F031A5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F20BA4D-822B-4F0D-8639-7BE585EF0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8D765-F108-4B6E-B570-9859DF712BD2}" type="slidenum">
              <a:rPr lang="en-US" smtClean="0"/>
              <a:t>‹#›</a:t>
            </a:fld>
            <a:endParaRPr lang="en-US"/>
          </a:p>
        </p:txBody>
      </p:sp>
    </p:spTree>
    <p:extLst>
      <p:ext uri="{BB962C8B-B14F-4D97-AF65-F5344CB8AC3E}">
        <p14:creationId xmlns:p14="http://schemas.microsoft.com/office/powerpoint/2010/main" val="40081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đẹp cho bài giảng điện tử - Ảnh nền thiết kế bài giảng điện tử">
            <a:extLst>
              <a:ext uri="{FF2B5EF4-FFF2-40B4-BE49-F238E27FC236}">
                <a16:creationId xmlns:a16="http://schemas.microsoft.com/office/drawing/2014/main" xmlns="" id="{456981DD-BE9E-4B56-82C2-F15EFDAC2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381CA59-98C1-4A9F-9159-CD0E2B8C2747}"/>
              </a:ext>
            </a:extLst>
          </p:cNvPr>
          <p:cNvSpPr txBox="1"/>
          <p:nvPr/>
        </p:nvSpPr>
        <p:spPr>
          <a:xfrm>
            <a:off x="3766209" y="548440"/>
            <a:ext cx="3568349" cy="1015663"/>
          </a:xfrm>
          <a:prstGeom prst="rect">
            <a:avLst/>
          </a:prstGeom>
          <a:noFill/>
        </p:spPr>
        <p:txBody>
          <a:bodyPr wrap="none" rtlCol="0">
            <a:spAutoFit/>
          </a:bodyPr>
          <a:lstStyle/>
          <a:p>
            <a:pPr lvl="0" algn="ctr"/>
            <a:r>
              <a:rPr lang="en-US" sz="6000" b="1" u="sng" dirty="0" err="1">
                <a:solidFill>
                  <a:srgbClr val="0070C0"/>
                </a:solidFill>
                <a:latin typeface="Times New Roman" panose="02020603050405020304" pitchFamily="18" charset="0"/>
                <a:cs typeface="Times New Roman" panose="02020603050405020304" pitchFamily="18" charset="0"/>
              </a:rPr>
              <a:t>Tiếng</a:t>
            </a:r>
            <a:r>
              <a:rPr lang="en-US" sz="6000" b="1" u="sng" dirty="0">
                <a:solidFill>
                  <a:srgbClr val="0070C0"/>
                </a:solidFill>
                <a:latin typeface="Times New Roman" panose="02020603050405020304" pitchFamily="18" charset="0"/>
                <a:cs typeface="Times New Roman" panose="02020603050405020304" pitchFamily="18" charset="0"/>
              </a:rPr>
              <a:t> </a:t>
            </a:r>
            <a:r>
              <a:rPr lang="en-US" sz="6000" b="1" u="sng" dirty="0" err="1" smtClean="0">
                <a:solidFill>
                  <a:srgbClr val="0070C0"/>
                </a:solidFill>
                <a:latin typeface="Times New Roman" panose="02020603050405020304" pitchFamily="18" charset="0"/>
                <a:cs typeface="Times New Roman" panose="02020603050405020304" pitchFamily="18" charset="0"/>
              </a:rPr>
              <a:t>Việt</a:t>
            </a:r>
            <a:endParaRPr lang="en-US" sz="6000" b="1" u="sng" dirty="0" smtClean="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F4C922D-2030-41BE-A789-B43A31AC7C1B}"/>
              </a:ext>
            </a:extLst>
          </p:cNvPr>
          <p:cNvPicPr>
            <a:picLocks noChangeAspect="1"/>
          </p:cNvPicPr>
          <p:nvPr/>
        </p:nvPicPr>
        <p:blipFill>
          <a:blip r:embed="rId3"/>
          <a:stretch>
            <a:fillRect/>
          </a:stretch>
        </p:blipFill>
        <p:spPr>
          <a:xfrm>
            <a:off x="0" y="0"/>
            <a:ext cx="1188172" cy="1325563"/>
          </a:xfrm>
          <a:prstGeom prst="rect">
            <a:avLst/>
          </a:prstGeom>
        </p:spPr>
      </p:pic>
      <p:sp>
        <p:nvSpPr>
          <p:cNvPr id="2" name="Rectangle 1"/>
          <p:cNvSpPr/>
          <p:nvPr/>
        </p:nvSpPr>
        <p:spPr>
          <a:xfrm>
            <a:off x="1980112" y="1564103"/>
            <a:ext cx="7723589" cy="1569660"/>
          </a:xfrm>
          <a:prstGeom prst="rect">
            <a:avLst/>
          </a:prstGeom>
        </p:spPr>
        <p:txBody>
          <a:bodyPr wrap="none">
            <a:spAutoFit/>
          </a:bodyPr>
          <a:lstStyle/>
          <a:p>
            <a:pPr lvl="0" algn="ctr">
              <a:defRPr/>
            </a:pPr>
            <a:r>
              <a:rPr lang="en-US" sz="4800" b="1" u="sng" dirty="0" err="1"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Tự</a:t>
            </a:r>
            <a:r>
              <a:rPr lang="en-US" sz="4800" b="1" u="sng" dirty="0"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u="sng" dirty="0" err="1"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đọc</a:t>
            </a:r>
            <a:r>
              <a:rPr lang="en-US" sz="4800" b="1" u="sng" dirty="0"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u="sng" dirty="0" err="1"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sách</a:t>
            </a:r>
            <a:r>
              <a:rPr lang="en-US" sz="4800" b="1" u="sng" dirty="0"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u="sng" dirty="0" err="1"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báo</a:t>
            </a:r>
            <a:r>
              <a:rPr lang="en-US" sz="4800" b="1" u="sng" dirty="0"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  </a:t>
            </a:r>
          </a:p>
          <a:p>
            <a:pPr lvl="0" algn="ctr">
              <a:defRPr/>
            </a:pP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Đọc</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sách</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báo</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viêt</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về</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học</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tập</a:t>
            </a:r>
            <a:r>
              <a:rPr lang="en-US" sz="48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endParaRPr lang="en-US" sz="48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00725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0+ hình nền slide thuyết trình đẹp chuyên nghiệp nhất 2021">
            <a:extLst>
              <a:ext uri="{FF2B5EF4-FFF2-40B4-BE49-F238E27FC236}">
                <a16:creationId xmlns:a16="http://schemas.microsoft.com/office/drawing/2014/main" xmlns="" id="{784AF4C1-7C1C-4CF5-9545-340EC9DEA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161124"/>
            <a:ext cx="12192000" cy="1323439"/>
          </a:xfrm>
          <a:prstGeom prst="rect">
            <a:avLst/>
          </a:prstGeom>
        </p:spPr>
        <p:txBody>
          <a:bodyPr wrap="square">
            <a:spAutoFit/>
          </a:bodyPr>
          <a:lstStyle/>
          <a:p>
            <a:r>
              <a:rPr lang="en-US" sz="4000" dirty="0">
                <a:solidFill>
                  <a:srgbClr val="0E192C"/>
                </a:solidFill>
                <a:latin typeface="Times New Roman" pitchFamily="18" charset="0"/>
                <a:ea typeface="Arial-Rounded" panose="020B0500000000000000" pitchFamily="34" charset="0"/>
                <a:cs typeface="Times New Roman" pitchFamily="18" charset="0"/>
              </a:rPr>
              <a:t>1. </a:t>
            </a:r>
            <a:r>
              <a:rPr lang="en-US" sz="4000" dirty="0" err="1">
                <a:solidFill>
                  <a:srgbClr val="0E192C"/>
                </a:solidFill>
                <a:latin typeface="Times New Roman" pitchFamily="18" charset="0"/>
                <a:ea typeface="Arial-Rounded" panose="020B0500000000000000" pitchFamily="34" charset="0"/>
                <a:cs typeface="Times New Roman" pitchFamily="18" charset="0"/>
              </a:rPr>
              <a:t>Em</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hãy</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mang</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đến</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lớp</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một</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quyển</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sách</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tờ</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báo</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viết</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về</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học</a:t>
            </a:r>
            <a:r>
              <a:rPr lang="en-US" sz="4000" dirty="0">
                <a:solidFill>
                  <a:srgbClr val="0E192C"/>
                </a:solidFill>
                <a:latin typeface="Times New Roman" pitchFamily="18" charset="0"/>
                <a:ea typeface="Arial-Rounded" panose="020B0500000000000000" pitchFamily="34" charset="0"/>
                <a:cs typeface="Times New Roman" pitchFamily="18" charset="0"/>
              </a:rPr>
              <a:t> </a:t>
            </a:r>
            <a:r>
              <a:rPr lang="en-US" sz="4000" dirty="0" err="1">
                <a:solidFill>
                  <a:srgbClr val="0E192C"/>
                </a:solidFill>
                <a:latin typeface="Times New Roman" pitchFamily="18" charset="0"/>
                <a:ea typeface="Arial-Rounded" panose="020B0500000000000000" pitchFamily="34" charset="0"/>
                <a:cs typeface="Times New Roman" pitchFamily="18" charset="0"/>
              </a:rPr>
              <a:t>tập</a:t>
            </a:r>
            <a:r>
              <a:rPr lang="en-US" sz="4000" dirty="0">
                <a:solidFill>
                  <a:schemeClr val="accent1">
                    <a:lumMod val="75000"/>
                  </a:schemeClr>
                </a:solidFill>
                <a:latin typeface="Times New Roman" pitchFamily="18" charset="0"/>
                <a:ea typeface="Arial-Rounded" panose="020B0500000000000000" pitchFamily="34" charset="0"/>
                <a:cs typeface="Times New Roman" pitchFamily="18" charset="0"/>
              </a:rPr>
              <a:t>.</a:t>
            </a:r>
            <a:endParaRPr lang="en-US" sz="4000" dirty="0">
              <a:solidFill>
                <a:schemeClr val="accent1">
                  <a:lumMod val="75000"/>
                </a:schemeClr>
              </a:solidFill>
            </a:endParaRPr>
          </a:p>
        </p:txBody>
      </p:sp>
      <p:sp>
        <p:nvSpPr>
          <p:cNvPr id="3" name="TextBox 2"/>
          <p:cNvSpPr txBox="1"/>
          <p:nvPr/>
        </p:nvSpPr>
        <p:spPr>
          <a:xfrm>
            <a:off x="0" y="0"/>
            <a:ext cx="12192000" cy="2062103"/>
          </a:xfrm>
          <a:prstGeom prst="rect">
            <a:avLst/>
          </a:prstGeom>
          <a:noFill/>
        </p:spPr>
        <p:txBody>
          <a:bodyPr wrap="square" rtlCol="0">
            <a:spAutoFit/>
          </a:bodyPr>
          <a:lstStyle/>
          <a:p>
            <a:pPr algn="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11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p>
          <a:p>
            <a:pPr lvl="0">
              <a:defRPr/>
            </a:pP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Tự</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đọc</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sách</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báo</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Đọc</a:t>
            </a:r>
            <a:r>
              <a:rPr lang="en-US" sz="32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sách</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báo</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viêt</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về</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học</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tập</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p>
          <a:p>
            <a:endParaRPr lang="en-US" sz="3200" dirty="0" smtClean="0"/>
          </a:p>
          <a:p>
            <a:endParaRPr lang="en-US" sz="3200" dirty="0"/>
          </a:p>
        </p:txBody>
      </p:sp>
      <p:pic>
        <p:nvPicPr>
          <p:cNvPr id="5" name="Picture 4"/>
          <p:cNvPicPr>
            <a:picLocks noChangeAspect="1"/>
          </p:cNvPicPr>
          <p:nvPr/>
        </p:nvPicPr>
        <p:blipFill rotWithShape="1">
          <a:blip r:embed="rId3"/>
          <a:srcRect l="25219" t="24805" r="22621" b="41016"/>
          <a:stretch/>
        </p:blipFill>
        <p:spPr>
          <a:xfrm>
            <a:off x="0" y="2484563"/>
            <a:ext cx="12192000" cy="4373437"/>
          </a:xfrm>
          <a:prstGeom prst="rect">
            <a:avLst/>
          </a:prstGeom>
        </p:spPr>
      </p:pic>
    </p:spTree>
    <p:extLst>
      <p:ext uri="{BB962C8B-B14F-4D97-AF65-F5344CB8AC3E}">
        <p14:creationId xmlns:p14="http://schemas.microsoft.com/office/powerpoint/2010/main" val="212426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24863"/>
          </a:xfrm>
          <a:prstGeom prst="rect">
            <a:avLst/>
          </a:prstGeom>
        </p:spPr>
        <p:txBody>
          <a:bodyPr wrap="square">
            <a:spAutoFit/>
          </a:bodyPr>
          <a:lstStyle/>
          <a:p>
            <a:r>
              <a:rPr lang="vi-VN" sz="2200" dirty="0">
                <a:latin typeface="+mj-lt"/>
              </a:rPr>
              <a:t> </a:t>
            </a:r>
            <a:r>
              <a:rPr lang="en-US" sz="2200" b="1" dirty="0" err="1" smtClean="0">
                <a:solidFill>
                  <a:srgbClr val="00B0F0"/>
                </a:solidFill>
                <a:latin typeface="Times New Roman" pitchFamily="18" charset="0"/>
                <a:cs typeface="Times New Roman" pitchFamily="18" charset="0"/>
              </a:rPr>
              <a:t>Hôm</a:t>
            </a:r>
            <a:r>
              <a:rPr lang="en-US" sz="2200" b="1" dirty="0" smtClean="0">
                <a:solidFill>
                  <a:srgbClr val="00B0F0"/>
                </a:solidFill>
                <a:latin typeface="Times New Roman" pitchFamily="18" charset="0"/>
                <a:cs typeface="Times New Roman" pitchFamily="18" charset="0"/>
              </a:rPr>
              <a:t> nay </a:t>
            </a:r>
            <a:r>
              <a:rPr lang="en-US" sz="2200" b="1" dirty="0" err="1" smtClean="0">
                <a:solidFill>
                  <a:srgbClr val="00B0F0"/>
                </a:solidFill>
                <a:latin typeface="Times New Roman" pitchFamily="18" charset="0"/>
                <a:cs typeface="Times New Roman" pitchFamily="18" charset="0"/>
              </a:rPr>
              <a:t>tớ</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xin</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giới</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thiệu</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các</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bạn</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cuốn</a:t>
            </a:r>
            <a:r>
              <a:rPr lang="en-US" sz="2200" b="1" dirty="0" smtClean="0">
                <a:solidFill>
                  <a:srgbClr val="00B0F0"/>
                </a:solidFill>
                <a:latin typeface="Times New Roman" pitchFamily="18" charset="0"/>
                <a:cs typeface="Times New Roman" pitchFamily="18" charset="0"/>
              </a:rPr>
              <a:t> </a:t>
            </a:r>
            <a:r>
              <a:rPr lang="en-US" sz="2200" b="1" dirty="0" err="1" smtClean="0">
                <a:solidFill>
                  <a:srgbClr val="00B0F0"/>
                </a:solidFill>
                <a:latin typeface="Times New Roman" pitchFamily="18" charset="0"/>
                <a:cs typeface="Times New Roman" pitchFamily="18" charset="0"/>
              </a:rPr>
              <a:t>sách</a:t>
            </a:r>
            <a:r>
              <a:rPr lang="en-US" sz="2200" b="1" dirty="0" smtClean="0">
                <a:solidFill>
                  <a:srgbClr val="00B0F0"/>
                </a:solidFill>
                <a:latin typeface="Times New Roman" pitchFamily="18" charset="0"/>
                <a:cs typeface="Times New Roman" pitchFamily="18" charset="0"/>
              </a:rPr>
              <a:t> :</a:t>
            </a:r>
            <a:r>
              <a:rPr lang="vi-VN" sz="2200" dirty="0">
                <a:latin typeface="+mj-lt"/>
              </a:rPr>
              <a:t> </a:t>
            </a:r>
            <a:r>
              <a:rPr lang="vi-VN" sz="2200" b="1" i="1" dirty="0">
                <a:latin typeface="+mj-lt"/>
              </a:rPr>
              <a:t>“</a:t>
            </a:r>
            <a:r>
              <a:rPr lang="vi-VN" sz="2200" b="1" i="1" dirty="0">
                <a:solidFill>
                  <a:srgbClr val="FF0000"/>
                </a:solidFill>
                <a:latin typeface="+mj-lt"/>
              </a:rPr>
              <a:t>Kể chuyện gương hiếu học</a:t>
            </a:r>
            <a:r>
              <a:rPr lang="vi-VN" sz="2200" dirty="0">
                <a:latin typeface="+mj-lt"/>
              </a:rPr>
              <a:t>” được biên soạn bởi 2 tác giả Hoàng Trang và Phương Thùy. Sách gồm 199 trang, in theo khổ 13x 21 cm do NXB Văn học ấn hành.</a:t>
            </a:r>
          </a:p>
          <a:p>
            <a:r>
              <a:rPr lang="vi-VN" sz="2200" dirty="0">
                <a:latin typeface="+mj-lt"/>
              </a:rPr>
              <a:t>       Cuốn sách bao gồm 41 câu chuyện kể về những tấm gương hiếu học được nhiều người biết đến trong lịch sử dân tộc cũng như lịch sử thế giới </a:t>
            </a:r>
            <a:r>
              <a:rPr lang="en-US" sz="2200" dirty="0" smtClean="0">
                <a:latin typeface="+mj-lt"/>
              </a:rPr>
              <a:t>.</a:t>
            </a:r>
          </a:p>
          <a:p>
            <a:r>
              <a:rPr lang="vi-VN" sz="2200" dirty="0">
                <a:latin typeface="+mj-lt"/>
              </a:rPr>
              <a:t>        Đọc cuốn sách, các bạn sẽ không khỏi ngỡ ngàng trước việc học đàn của Khổng Tử, cách luyện chữ viết của Vương Hi Chi, Liễu Công Quyền, Liễu Quan Quang lấy sân làm giấy, gạch làm bút; Đỗ Phủ đọc hơn vạn quyển sách, Trạng nguyên Nguyễn Hiền trẻ nhất nước Nam tự học, tự đọc sách mà không qua trường lớp nào. Hay Đoàn Nhữ Hài học không cần sách, Vũ Duệ cõng em học lỏm; Trần Thị Phương Hoa, Nguyễn Thị Duệ giả trai để đi thi...Rồi những câu chuyện về thần đồng toán học Pascal, Einstein mười ba tuổi giải toán đại học;Darwin với câu nói bất hủ “Bác học không có nghĩa là ngừng học”, Lê nin với phương châm “Học, học nữa, học mãi” hay viết truyện cổ tích bằng giấc mơ của Andersen...</a:t>
            </a:r>
          </a:p>
          <a:p>
            <a:r>
              <a:rPr lang="vi-VN" sz="2200" dirty="0">
                <a:latin typeface="+mj-lt"/>
              </a:rPr>
              <a:t>       Những tấm gương hiếu học ấy sẽ khích lệ lòng ham muốn học hỏi, tìm hiểu thế giới xung. Cùng với sự trưởng thành về nhận thức, mỗi chúng ta sẽ tìm thấy trong những câu chuyện ấy nhiều điều mới mẻ hơn, sâu sắc hơn. Cuốn sách là món quà vô cùng quý giá đối với các độc giả.</a:t>
            </a:r>
          </a:p>
          <a:p>
            <a:r>
              <a:rPr lang="vi-VN" sz="2200" dirty="0">
                <a:latin typeface="+mj-lt"/>
              </a:rPr>
              <a:t>        Cuốn sách “</a:t>
            </a:r>
            <a:r>
              <a:rPr lang="vi-VN" sz="2200" b="1" dirty="0">
                <a:latin typeface="+mj-lt"/>
              </a:rPr>
              <a:t>Kể chuyện gương hiếu h</a:t>
            </a:r>
            <a:r>
              <a:rPr lang="vi-VN" sz="2200" dirty="0">
                <a:latin typeface="+mj-lt"/>
              </a:rPr>
              <a:t>ọc” là một cuốn sách hay trong tủ sách “Giáo dục đạo đức” của thư viện nhà trường.  Sách được biên soạn công phu và dễ hiểu giúp các bạn học sinh nắm bắt khái quát những thông tin cơ bản nhất... thông qua đó như một bài học, một tấm gương phản chiếu để các bạn nỗ lực phấn đấu, hoàn thiện nhân cách ngày một tốt đẹp hơn.</a:t>
            </a:r>
          </a:p>
          <a:p>
            <a:r>
              <a:rPr lang="vi-VN" sz="2200" dirty="0">
                <a:latin typeface="+mj-lt"/>
              </a:rPr>
              <a:t>      Hi vọng các bạn sẽ có những trải nghiệm thú vị khi đọc cuốn sách. </a:t>
            </a:r>
          </a:p>
        </p:txBody>
      </p:sp>
    </p:spTree>
    <p:extLst>
      <p:ext uri="{BB962C8B-B14F-4D97-AF65-F5344CB8AC3E}">
        <p14:creationId xmlns:p14="http://schemas.microsoft.com/office/powerpoint/2010/main" val="145128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70 hình nền powerpoint dễ thương và đáng yêu nhất">
            <a:extLst>
              <a:ext uri="{FF2B5EF4-FFF2-40B4-BE49-F238E27FC236}">
                <a16:creationId xmlns:a16="http://schemas.microsoft.com/office/drawing/2014/main" xmlns="" id="{C5E6465C-E753-4DE7-886C-237692A1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25"/>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7127"/>
            <a:ext cx="12192000" cy="60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443211" y="5385544"/>
            <a:ext cx="7748789" cy="1408528"/>
            <a:chOff x="1288210" y="671512"/>
            <a:chExt cx="8508432" cy="4943476"/>
          </a:xfrm>
        </p:grpSpPr>
        <p:pic>
          <p:nvPicPr>
            <p:cNvPr id="6" name="Picture 5"/>
            <p:cNvPicPr>
              <a:picLocks noChangeAspect="1"/>
            </p:cNvPicPr>
            <p:nvPr/>
          </p:nvPicPr>
          <p:blipFill rotWithShape="1">
            <a:blip r:embed="rId4"/>
            <a:srcRect l="28404" t="35156" r="22291" b="12500"/>
            <a:stretch/>
          </p:blipFill>
          <p:spPr>
            <a:xfrm>
              <a:off x="1288210" y="671512"/>
              <a:ext cx="8508432" cy="4943476"/>
            </a:xfrm>
            <a:prstGeom prst="rect">
              <a:avLst/>
            </a:prstGeom>
          </p:spPr>
        </p:pic>
        <p:sp>
          <p:nvSpPr>
            <p:cNvPr id="7" name="Rectangle 6"/>
            <p:cNvSpPr/>
            <p:nvPr/>
          </p:nvSpPr>
          <p:spPr>
            <a:xfrm>
              <a:off x="1600200" y="700088"/>
              <a:ext cx="2571750" cy="485775"/>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25"/>
            <a:ext cx="12192000" cy="90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63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70 hình nền powerpoint dễ thương và đáng yêu nhất">
            <a:extLst>
              <a:ext uri="{FF2B5EF4-FFF2-40B4-BE49-F238E27FC236}">
                <a16:creationId xmlns:a16="http://schemas.microsoft.com/office/drawing/2014/main" xmlns="" id="{C5E6465C-E753-4DE7-886C-237692A1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 y="1782396"/>
            <a:ext cx="12080383" cy="1323439"/>
          </a:xfrm>
          <a:prstGeom prst="rect">
            <a:avLst/>
          </a:prstGeom>
        </p:spPr>
        <p:txBody>
          <a:bodyPr wrap="square">
            <a:spAutoFit/>
          </a:bodyPr>
          <a:lstStyle/>
          <a:p>
            <a:pPr lvl="0" algn="ctr">
              <a:defRPr/>
            </a:pPr>
            <a:r>
              <a:rPr lang="en-US" sz="4000" kern="0" dirty="0">
                <a:latin typeface="Times New Roman" pitchFamily="18" charset="0"/>
                <a:cs typeface="Times New Roman" pitchFamily="18" charset="0"/>
              </a:rPr>
              <a:t>4. </a:t>
            </a:r>
            <a:r>
              <a:rPr lang="en-US" sz="4000" kern="0" dirty="0" err="1">
                <a:latin typeface="Times New Roman" pitchFamily="18" charset="0"/>
                <a:cs typeface="Times New Roman" pitchFamily="18" charset="0"/>
              </a:rPr>
              <a:t>Đọc</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lại</a:t>
            </a:r>
            <a:r>
              <a:rPr lang="en-US" sz="4000" kern="0" dirty="0">
                <a:latin typeface="Times New Roman" pitchFamily="18" charset="0"/>
                <a:cs typeface="Times New Roman" pitchFamily="18" charset="0"/>
              </a:rPr>
              <a:t> ( </a:t>
            </a:r>
            <a:r>
              <a:rPr lang="en-US" sz="4000" kern="0" dirty="0" err="1">
                <a:latin typeface="Times New Roman" pitchFamily="18" charset="0"/>
                <a:cs typeface="Times New Roman" pitchFamily="18" charset="0"/>
              </a:rPr>
              <a:t>hoặc</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kể</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lại</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cho</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các</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bạn</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nghe</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một</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truyện</a:t>
            </a:r>
            <a:r>
              <a:rPr lang="en-US" sz="4000" kern="0" dirty="0">
                <a:latin typeface="Times New Roman" pitchFamily="18" charset="0"/>
                <a:cs typeface="Times New Roman" pitchFamily="18" charset="0"/>
              </a:rPr>
              <a:t> ( </a:t>
            </a:r>
            <a:r>
              <a:rPr lang="en-US" sz="4000" kern="0" dirty="0" err="1">
                <a:latin typeface="Times New Roman" pitchFamily="18" charset="0"/>
                <a:cs typeface="Times New Roman" pitchFamily="18" charset="0"/>
              </a:rPr>
              <a:t>một</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đoạn</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truyện</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bài</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thơ</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bài</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báo</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em</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vừa</a:t>
            </a:r>
            <a:r>
              <a:rPr lang="en-US" sz="4000" kern="0" dirty="0">
                <a:latin typeface="Times New Roman" pitchFamily="18" charset="0"/>
                <a:cs typeface="Times New Roman" pitchFamily="18" charset="0"/>
              </a:rPr>
              <a:t> </a:t>
            </a:r>
            <a:r>
              <a:rPr lang="en-US" sz="4000" kern="0" dirty="0" err="1">
                <a:latin typeface="Times New Roman" pitchFamily="18" charset="0"/>
                <a:cs typeface="Times New Roman" pitchFamily="18" charset="0"/>
              </a:rPr>
              <a:t>đọc</a:t>
            </a:r>
            <a:endParaRPr lang="en-US" sz="4000" kern="0" dirty="0">
              <a:latin typeface="Arial"/>
            </a:endParaRPr>
          </a:p>
        </p:txBody>
      </p:sp>
      <p:sp>
        <p:nvSpPr>
          <p:cNvPr id="4" name="TextBox 3"/>
          <p:cNvSpPr txBox="1"/>
          <p:nvPr/>
        </p:nvSpPr>
        <p:spPr>
          <a:xfrm>
            <a:off x="0" y="0"/>
            <a:ext cx="12192000" cy="2062103"/>
          </a:xfrm>
          <a:prstGeom prst="rect">
            <a:avLst/>
          </a:prstGeom>
          <a:noFill/>
        </p:spPr>
        <p:txBody>
          <a:bodyPr wrap="square" rtlCol="0">
            <a:spAutoFit/>
          </a:bodyPr>
          <a:lstStyle/>
          <a:p>
            <a:pPr algn="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11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p>
          <a:p>
            <a:pPr lvl="0">
              <a:defRPr/>
            </a:pP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Tự</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đọc</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sách</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u="sng" dirty="0" err="1">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báo</a:t>
            </a:r>
            <a:r>
              <a:rPr lang="en-US" sz="3200" b="1" u="sng"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smtClean="0">
                <a:ln w="0"/>
                <a:solidFill>
                  <a:schemeClr val="accent1"/>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Đọc</a:t>
            </a:r>
            <a:r>
              <a:rPr lang="en-US" sz="3200" b="1" dirty="0" smtClean="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sách</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báo</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viêt</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về</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học</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tập</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rPr>
              <a:t> </a:t>
            </a:r>
          </a:p>
          <a:p>
            <a:endParaRPr lang="en-US" sz="3200" dirty="0" smtClean="0"/>
          </a:p>
          <a:p>
            <a:endParaRPr lang="en-US" sz="3200" dirty="0"/>
          </a:p>
        </p:txBody>
      </p:sp>
    </p:spTree>
    <p:extLst>
      <p:ext uri="{BB962C8B-B14F-4D97-AF65-F5344CB8AC3E}">
        <p14:creationId xmlns:p14="http://schemas.microsoft.com/office/powerpoint/2010/main" val="242235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dễ thương">
            <a:extLst>
              <a:ext uri="{FF2B5EF4-FFF2-40B4-BE49-F238E27FC236}">
                <a16:creationId xmlns:a16="http://schemas.microsoft.com/office/drawing/2014/main" xmlns="" id="{E745AA72-0287-48B8-ACCD-2EC7FEEB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4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102</Words>
  <Application>Microsoft Office PowerPoint</Application>
  <PresentationFormat>Custom</PresentationFormat>
  <Paragraphs>15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cp:revision>
  <dcterms:created xsi:type="dcterms:W3CDTF">2021-10-30T07:49:27Z</dcterms:created>
  <dcterms:modified xsi:type="dcterms:W3CDTF">2021-11-01T02:53:22Z</dcterms:modified>
</cp:coreProperties>
</file>