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2"/>
  </p:notesMasterIdLst>
  <p:sldIdLst>
    <p:sldId id="262" r:id="rId2"/>
    <p:sldId id="267" r:id="rId3"/>
    <p:sldId id="266" r:id="rId4"/>
    <p:sldId id="264" r:id="rId5"/>
    <p:sldId id="257" r:id="rId6"/>
    <p:sldId id="259" r:id="rId7"/>
    <p:sldId id="258" r:id="rId8"/>
    <p:sldId id="260" r:id="rId9"/>
    <p:sldId id="261" r:id="rId10"/>
    <p:sldId id="265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BFE2F-7E65-4F5F-B9F4-9272B6D2F8C9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7EDD4-3B97-4350-96CE-F07EC7831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7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4700-F0B0-4D05-9B2C-698B72A3C7C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06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4700-F0B0-4D05-9B2C-698B72A3C7C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96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04700-F0B0-4D05-9B2C-698B72A3C7C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85479E-DBF6-4798-81D2-14A84B3859B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74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5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8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2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1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8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3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6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1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479E-DBF6-4798-81D2-14A84B3859B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7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D85479E-DBF6-4798-81D2-14A84B3859B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6B3BCA6-F0B5-4E87-87B6-867BA4D5B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78712" y="1567346"/>
            <a:ext cx="8163272" cy="4881350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 MỪNG </a:t>
            </a:r>
            <a:r>
              <a:rPr lang="en-US" sz="6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60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2298" y="3245488"/>
            <a:ext cx="4419600" cy="381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5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 VĂN 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 rot="20201154">
            <a:off x="4568622" y="1400743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6048873" y="3544742"/>
            <a:ext cx="508000" cy="403225"/>
          </a:xfrm>
          <a:prstGeom prst="star4">
            <a:avLst>
              <a:gd name="adj" fmla="val 1593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1913109" y="508318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10167393" y="57499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4125310" y="5475294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1614780" y="331298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2971804" y="3746359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10140375" y="5160176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9040815" y="3746358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1" name="AutoShape 24"/>
          <p:cNvSpPr>
            <a:spLocks noChangeArrowheads="1"/>
          </p:cNvSpPr>
          <p:nvPr/>
        </p:nvSpPr>
        <p:spPr bwMode="auto">
          <a:xfrm>
            <a:off x="7772404" y="1431516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1606719" y="57499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8638311" y="5565918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" name="AutoShape 28"/>
          <p:cNvSpPr>
            <a:spLocks noChangeArrowheads="1"/>
          </p:cNvSpPr>
          <p:nvPr/>
        </p:nvSpPr>
        <p:spPr bwMode="auto">
          <a:xfrm>
            <a:off x="10264779" y="329769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" name="AutoShape 29"/>
          <p:cNvSpPr>
            <a:spLocks noChangeArrowheads="1"/>
          </p:cNvSpPr>
          <p:nvPr/>
        </p:nvSpPr>
        <p:spPr bwMode="auto">
          <a:xfrm>
            <a:off x="4724404" y="4405751"/>
            <a:ext cx="403225" cy="392113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9" y="274320"/>
            <a:ext cx="11756571" cy="636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2743201"/>
            <a:ext cx="640080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CẢM ƠN  QÚY THẦY CÔ VÀ CÁC EM HỌC SINH !</a:t>
            </a:r>
          </a:p>
        </p:txBody>
      </p:sp>
    </p:spTree>
    <p:extLst>
      <p:ext uri="{BB962C8B-B14F-4D97-AF65-F5344CB8AC3E}">
        <p14:creationId xmlns:p14="http://schemas.microsoft.com/office/powerpoint/2010/main" val="230457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78712" y="1567346"/>
            <a:ext cx="8163272" cy="4881350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THỰC HÀNH TIẾNG VIỆT</a:t>
            </a:r>
            <a:endParaRPr lang="en-US" sz="60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 rot="20201154">
            <a:off x="4568622" y="1400743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6048873" y="3544742"/>
            <a:ext cx="508000" cy="403225"/>
          </a:xfrm>
          <a:prstGeom prst="star4">
            <a:avLst>
              <a:gd name="adj" fmla="val 1593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1913109" y="508318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10167393" y="57499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4125310" y="5475294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1614780" y="331298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2971804" y="3746359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10140375" y="5160176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9040815" y="3746358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1" name="AutoShape 24"/>
          <p:cNvSpPr>
            <a:spLocks noChangeArrowheads="1"/>
          </p:cNvSpPr>
          <p:nvPr/>
        </p:nvSpPr>
        <p:spPr bwMode="auto">
          <a:xfrm>
            <a:off x="7772404" y="1431516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1606719" y="57499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8638311" y="5565918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" name="AutoShape 28"/>
          <p:cNvSpPr>
            <a:spLocks noChangeArrowheads="1"/>
          </p:cNvSpPr>
          <p:nvPr/>
        </p:nvSpPr>
        <p:spPr bwMode="auto">
          <a:xfrm>
            <a:off x="10264779" y="329769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" name="AutoShape 29"/>
          <p:cNvSpPr>
            <a:spLocks noChangeArrowheads="1"/>
          </p:cNvSpPr>
          <p:nvPr/>
        </p:nvSpPr>
        <p:spPr bwMode="auto">
          <a:xfrm>
            <a:off x="4724404" y="4405751"/>
            <a:ext cx="403225" cy="392113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5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9" y="274320"/>
            <a:ext cx="11756571" cy="636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2743201"/>
            <a:ext cx="640080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26798" y="837130"/>
            <a:ext cx="8800545" cy="71014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b="1" dirty="0" smtClean="0"/>
              <a:t>                            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Hiểu và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96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8282" y="714356"/>
            <a:ext cx="8715404" cy="6143644"/>
          </a:xfrm>
        </p:spPr>
        <p:txBody>
          <a:bodyPr>
            <a:noAutofit/>
          </a:bodyPr>
          <a:lstStyle/>
          <a:p>
            <a:r>
              <a:rPr lang="vi-VN" sz="3300" dirty="0">
                <a:solidFill>
                  <a:srgbClr val="0070C0"/>
                </a:solidFill>
              </a:rPr>
              <a:t/>
            </a:r>
            <a:br>
              <a:rPr lang="vi-VN" sz="3300" dirty="0">
                <a:solidFill>
                  <a:srgbClr val="0070C0"/>
                </a:solidFill>
              </a:rPr>
            </a:br>
            <a:endParaRPr lang="vi-VN" sz="3300" dirty="0">
              <a:solidFill>
                <a:srgbClr val="0070C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0" y="257577"/>
            <a:ext cx="11745532" cy="634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11624" y="836712"/>
            <a:ext cx="5056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69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114122"/>
              </p:ext>
            </p:extLst>
          </p:nvPr>
        </p:nvGraphicFramePr>
        <p:xfrm>
          <a:off x="248191" y="13061"/>
          <a:ext cx="11730448" cy="6668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7910">
                  <a:extLst>
                    <a:ext uri="{9D8B030D-6E8A-4147-A177-3AD203B41FA5}">
                      <a16:colId xmlns:a16="http://schemas.microsoft.com/office/drawing/2014/main" val="401225751"/>
                    </a:ext>
                  </a:extLst>
                </a:gridCol>
                <a:gridCol w="3837004">
                  <a:extLst>
                    <a:ext uri="{9D8B030D-6E8A-4147-A177-3AD203B41FA5}">
                      <a16:colId xmlns:a16="http://schemas.microsoft.com/office/drawing/2014/main" val="882125831"/>
                    </a:ext>
                  </a:extLst>
                </a:gridCol>
                <a:gridCol w="4965534">
                  <a:extLst>
                    <a:ext uri="{9D8B030D-6E8A-4147-A177-3AD203B41FA5}">
                      <a16:colId xmlns:a16="http://schemas.microsoft.com/office/drawing/2014/main" val="3073057037"/>
                    </a:ext>
                  </a:extLst>
                </a:gridCol>
              </a:tblGrid>
              <a:tr h="93832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 theo dụng ý của tác giả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2943633861"/>
                  </a:ext>
                </a:extLst>
              </a:tr>
              <a:tr h="64020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Liều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2030089170"/>
                  </a:ext>
                </a:extLst>
              </a:tr>
              <a:tr h="469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Thảm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2343963720"/>
                  </a:ext>
                </a:extLst>
              </a:tr>
              <a:tr h="469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Trùm sò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2825626600"/>
                  </a:ext>
                </a:extLst>
              </a:tr>
              <a:tr h="469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 vén cá nhân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2374538824"/>
                  </a:ext>
                </a:extLst>
              </a:tr>
              <a:tr h="469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 giàu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4136390438"/>
                  </a:ext>
                </a:extLst>
              </a:tr>
              <a:tr h="469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Võ đài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1642867140"/>
                  </a:ext>
                </a:extLst>
              </a:tr>
              <a:tr h="469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thủ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16601751"/>
                  </a:ext>
                </a:extLst>
              </a:tr>
              <a:tr h="469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 giang hồ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2546569435"/>
                  </a:ext>
                </a:extLst>
              </a:tr>
              <a:tr h="469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thù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2774560123"/>
                  </a:ext>
                </a:extLst>
              </a:tr>
              <a:tr h="469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thủ dế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2139468853"/>
                  </a:ext>
                </a:extLst>
              </a:tr>
              <a:tr h="46916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 hành tang lễ</a:t>
                      </a:r>
                      <a:endParaRPr lang="en-US" sz="2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15" marR="61815" marT="0" marB="0"/>
                </a:tc>
                <a:extLst>
                  <a:ext uri="{0D108BD9-81ED-4DB2-BD59-A6C34878D82A}">
                    <a16:rowId xmlns:a16="http://schemas.microsoft.com/office/drawing/2014/main" val="516344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9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6" y="274320"/>
            <a:ext cx="11756571" cy="636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90710" y="1423844"/>
            <a:ext cx="4591587" cy="1443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25881" y="2841170"/>
            <a:ext cx="9872871" cy="1900646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Một số biện pháp giúp trẻ phát triển kỹ năng giao tiế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" y="1319350"/>
            <a:ext cx="5421085" cy="413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6126480" y="1384663"/>
            <a:ext cx="5029200" cy="2704011"/>
          </a:xfrm>
          <a:prstGeom prst="wedgeEllipseCallout">
            <a:avLst>
              <a:gd name="adj1" fmla="val -81479"/>
              <a:gd name="adj2" fmla="val 507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Giao</a:t>
            </a:r>
            <a:r>
              <a:rPr lang="en-US" sz="3200" dirty="0" smtClean="0"/>
              <a:t> </a:t>
            </a:r>
            <a:r>
              <a:rPr lang="en-US" sz="3200" dirty="0" err="1" smtClean="0"/>
              <a:t>tiếp</a:t>
            </a:r>
            <a:r>
              <a:rPr lang="en-US" sz="3200" dirty="0" smtClean="0"/>
              <a:t> </a:t>
            </a:r>
            <a:r>
              <a:rPr lang="en-US" sz="3200" dirty="0" err="1" smtClean="0"/>
              <a:t>là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491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9006" y="431076"/>
            <a:ext cx="11691257" cy="621792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3300" dirty="0" smtClean="0">
                <a:solidFill>
                  <a:srgbClr val="0070C0"/>
                </a:solidFill>
              </a:rPr>
              <a:t> 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>
              <a:buNone/>
            </a:pP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“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trúng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nhòe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“Ừ,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con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nhành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trồi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lvl="0"/>
            <a:r>
              <a:rPr lang="en-US" sz="3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lvl="0"/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4572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4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8" y="313509"/>
            <a:ext cx="11678194" cy="6204857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>
              <a:buNone/>
            </a:pP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Hai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 1: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Đ 2: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11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6" y="274320"/>
            <a:ext cx="11756571" cy="636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90710" y="1423844"/>
            <a:ext cx="5087976" cy="1443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25881" y="2292527"/>
            <a:ext cx="9872871" cy="2305596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7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4"/>
          <p:cNvSpPr>
            <a:spLocks noChangeArrowheads="1"/>
          </p:cNvSpPr>
          <p:nvPr/>
        </p:nvSpPr>
        <p:spPr bwMode="auto">
          <a:xfrm rot="20201154">
            <a:off x="4568622" y="1400743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6048873" y="3544742"/>
            <a:ext cx="508000" cy="403225"/>
          </a:xfrm>
          <a:prstGeom prst="star4">
            <a:avLst>
              <a:gd name="adj" fmla="val 1593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60031" y="599182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10939094" y="716518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4125310" y="5990444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1614780" y="331298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2971804" y="3746359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10140375" y="5160176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>
            <a:off x="11447094" y="5870178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1" name="AutoShape 24"/>
          <p:cNvSpPr>
            <a:spLocks noChangeArrowheads="1"/>
          </p:cNvSpPr>
          <p:nvPr/>
        </p:nvSpPr>
        <p:spPr bwMode="auto">
          <a:xfrm>
            <a:off x="7772404" y="1431516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2" name="AutoShape 25"/>
          <p:cNvSpPr>
            <a:spLocks noChangeArrowheads="1"/>
          </p:cNvSpPr>
          <p:nvPr/>
        </p:nvSpPr>
        <p:spPr bwMode="auto">
          <a:xfrm>
            <a:off x="821107" y="559775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onstantia" pitchFamily="18" charset="0"/>
            </a:endParaRPr>
          </a:p>
        </p:txBody>
      </p:sp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8638311" y="608107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" name="AutoShape 28"/>
          <p:cNvSpPr>
            <a:spLocks noChangeArrowheads="1"/>
          </p:cNvSpPr>
          <p:nvPr/>
        </p:nvSpPr>
        <p:spPr bwMode="auto">
          <a:xfrm>
            <a:off x="10264779" y="329769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" name="AutoShape 29"/>
          <p:cNvSpPr>
            <a:spLocks noChangeArrowheads="1"/>
          </p:cNvSpPr>
          <p:nvPr/>
        </p:nvSpPr>
        <p:spPr bwMode="auto">
          <a:xfrm>
            <a:off x="4724404" y="4405751"/>
            <a:ext cx="403225" cy="392113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514601" y="405493"/>
            <a:ext cx="7238999" cy="1528465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CON GÁI CỦA MẸ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7" name="Picture 2" descr="Hình ảnh mẹ và con g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20" y="1959987"/>
            <a:ext cx="7028993" cy="399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74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9" y="274320"/>
            <a:ext cx="11756571" cy="636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2743201"/>
            <a:ext cx="640080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CẢM ƠN  QÚY THẦY CÔ VÀ CÁC EM HỌC SINH !</a:t>
            </a:r>
          </a:p>
        </p:txBody>
      </p:sp>
    </p:spTree>
    <p:extLst>
      <p:ext uri="{BB962C8B-B14F-4D97-AF65-F5344CB8AC3E}">
        <p14:creationId xmlns:p14="http://schemas.microsoft.com/office/powerpoint/2010/main" val="146318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5003" y="207265"/>
            <a:ext cx="115652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 TIÊU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</a:t>
            </a: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ăng lực: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ý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 nghĩ và ứng xử của cá nhân được gợi ra trong văn bản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 thân.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</a:t>
            </a:r>
            <a:r>
              <a:rPr lang="vi-VN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hẩm chất:</a:t>
            </a: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Bồi dưỡng tình yêu thương, quan tâm sẻ chia...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0065" y="889085"/>
            <a:ext cx="10137712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28035" y="866724"/>
            <a:ext cx="11449318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….12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Lam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Thu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Nẵng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tuyển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5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55668" y="-2201"/>
            <a:ext cx="6096000" cy="9050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endParaRPr lang="en-US" sz="4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447" y="1447774"/>
            <a:ext cx="1175657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8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8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8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đậu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8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5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857001"/>
              </p:ext>
            </p:extLst>
          </p:nvPr>
        </p:nvGraphicFramePr>
        <p:xfrm>
          <a:off x="103030" y="-2"/>
          <a:ext cx="12088972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243">
                  <a:extLst>
                    <a:ext uri="{9D8B030D-6E8A-4147-A177-3AD203B41FA5}">
                      <a16:colId xmlns:a16="http://schemas.microsoft.com/office/drawing/2014/main" val="4165270815"/>
                    </a:ext>
                  </a:extLst>
                </a:gridCol>
                <a:gridCol w="3022243">
                  <a:extLst>
                    <a:ext uri="{9D8B030D-6E8A-4147-A177-3AD203B41FA5}">
                      <a16:colId xmlns:a16="http://schemas.microsoft.com/office/drawing/2014/main" val="2235931878"/>
                    </a:ext>
                  </a:extLst>
                </a:gridCol>
                <a:gridCol w="3022243">
                  <a:extLst>
                    <a:ext uri="{9D8B030D-6E8A-4147-A177-3AD203B41FA5}">
                      <a16:colId xmlns:a16="http://schemas.microsoft.com/office/drawing/2014/main" val="758020540"/>
                    </a:ext>
                  </a:extLst>
                </a:gridCol>
                <a:gridCol w="3022243">
                  <a:extLst>
                    <a:ext uri="{9D8B030D-6E8A-4147-A177-3AD203B41FA5}">
                      <a16:colId xmlns:a16="http://schemas.microsoft.com/office/drawing/2014/main" val="851041650"/>
                    </a:ext>
                  </a:extLst>
                </a:gridCol>
              </a:tblGrid>
              <a:tr h="8624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8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18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L.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L.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L.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  <a:endParaRPr lang="en-US" sz="18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458721190"/>
                  </a:ext>
                </a:extLst>
              </a:tr>
              <a:tr h="39544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Hai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ở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chật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vé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nhặt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nát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vi-VN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Lam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Nẵng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Lam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khóc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Lam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“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”.</a:t>
                      </a:r>
                    </a:p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endParaRPr lang="en-US" sz="1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Mừng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khóc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Lam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tuyển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“Con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vinh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khan”.</a:t>
                      </a:r>
                      <a:endParaRPr lang="en-US" sz="18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761255"/>
                  </a:ext>
                </a:extLst>
              </a:tr>
              <a:tr h="204113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Lam </a:t>
                      </a:r>
                      <a:r>
                        <a:rPr lang="en-US" sz="1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18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=&gt;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mực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Lam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niềm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vượt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101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68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0878" y="185497"/>
            <a:ext cx="4576293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1823" y="1190048"/>
            <a:ext cx="104576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chi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1823" y="1164660"/>
            <a:ext cx="10060793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gắng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bớt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81823" y="2568086"/>
            <a:ext cx="10187191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“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4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0878" y="185497"/>
            <a:ext cx="4576293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0526" y="1752487"/>
            <a:ext cx="10371908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9531" y="3232530"/>
            <a:ext cx="102804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Lam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endParaRPr lang="en-US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23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87392"/>
          </a:xfrm>
        </p:spPr>
        <p:txBody>
          <a:bodyPr>
            <a:norm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đoạn văn (từ 5 – 7 câu)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90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162</TotalTime>
  <Words>896</Words>
  <PresentationFormat>Widescreen</PresentationFormat>
  <Paragraphs>107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Book Antiqua</vt:lpstr>
      <vt:lpstr>Calibri</vt:lpstr>
      <vt:lpstr>Constantia</vt:lpstr>
      <vt:lpstr>Corbel</vt:lpstr>
      <vt:lpstr>Tahoma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2021-06-29T14:19:08Z</dcterms:created>
  <dcterms:modified xsi:type="dcterms:W3CDTF">2021-06-30T03:17:51Z</dcterms:modified>
</cp:coreProperties>
</file>