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4"/>
  </p:notesMasterIdLst>
  <p:sldIdLst>
    <p:sldId id="256" r:id="rId3"/>
    <p:sldId id="333" r:id="rId4"/>
    <p:sldId id="334" r:id="rId5"/>
    <p:sldId id="257" r:id="rId6"/>
    <p:sldId id="338" r:id="rId7"/>
    <p:sldId id="337" r:id="rId8"/>
    <p:sldId id="339" r:id="rId9"/>
    <p:sldId id="340" r:id="rId10"/>
    <p:sldId id="341" r:id="rId11"/>
    <p:sldId id="272" r:id="rId12"/>
    <p:sldId id="335" r:id="rId13"/>
    <p:sldId id="336" r:id="rId14"/>
    <p:sldId id="291" r:id="rId15"/>
    <p:sldId id="309" r:id="rId16"/>
    <p:sldId id="319" r:id="rId17"/>
    <p:sldId id="315" r:id="rId18"/>
    <p:sldId id="311" r:id="rId19"/>
    <p:sldId id="325" r:id="rId20"/>
    <p:sldId id="320" r:id="rId21"/>
    <p:sldId id="314" r:id="rId22"/>
    <p:sldId id="294" r:id="rId23"/>
    <p:sldId id="342" r:id="rId24"/>
    <p:sldId id="297" r:id="rId25"/>
    <p:sldId id="292" r:id="rId26"/>
    <p:sldId id="344" r:id="rId27"/>
    <p:sldId id="293" r:id="rId28"/>
    <p:sldId id="330" r:id="rId29"/>
    <p:sldId id="346" r:id="rId30"/>
    <p:sldId id="347" r:id="rId31"/>
    <p:sldId id="265" r:id="rId32"/>
    <p:sldId id="266" r:id="rId33"/>
  </p:sldIdLst>
  <p:sldSz cx="18288000" cy="10287000"/>
  <p:notesSz cx="6858000" cy="9144000"/>
  <p:embeddedFontLst>
    <p:embeddedFont>
      <p:font typeface="Dotum" panose="020B0600000101010101" pitchFamily="34" charset="-127"/>
      <p:regular r:id="rId35"/>
    </p:embeddedFont>
    <p:embeddedFont>
      <p:font typeface="Cambria Math" panose="02040503050406030204" pitchFamily="18"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289"/>
    <a:srgbClr val="438F7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p:scale>
          <a:sx n="30" d="100"/>
          <a:sy n="30" d="100"/>
        </p:scale>
        <p:origin x="764"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4</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79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50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6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14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1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96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12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10</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15</a:t>
            </a:fld>
            <a:endParaRPr lang="en-US"/>
          </a:p>
        </p:txBody>
      </p:sp>
    </p:spTree>
    <p:extLst>
      <p:ext uri="{BB962C8B-B14F-4D97-AF65-F5344CB8AC3E}">
        <p14:creationId xmlns:p14="http://schemas.microsoft.com/office/powerpoint/2010/main" val="288801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A89B7A-A0D2-48BE-AF02-9069F05AEA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1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4" indent="0" algn="ctr">
              <a:buNone/>
              <a:defRPr>
                <a:solidFill>
                  <a:schemeClr val="tx1">
                    <a:tint val="75000"/>
                  </a:schemeClr>
                </a:solidFill>
              </a:defRPr>
            </a:lvl4pPr>
            <a:lvl5pPr marL="2743337"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8039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21171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35" indent="0">
              <a:buNone/>
              <a:defRPr sz="2700">
                <a:solidFill>
                  <a:schemeClr val="tx1">
                    <a:tint val="75000"/>
                  </a:schemeClr>
                </a:solidFill>
              </a:defRPr>
            </a:lvl2pPr>
            <a:lvl3pPr marL="1371669" indent="0">
              <a:buNone/>
              <a:defRPr sz="2400">
                <a:solidFill>
                  <a:schemeClr val="tx1">
                    <a:tint val="75000"/>
                  </a:schemeClr>
                </a:solidFill>
              </a:defRPr>
            </a:lvl3pPr>
            <a:lvl4pPr marL="2057504" indent="0">
              <a:buNone/>
              <a:defRPr sz="2100">
                <a:solidFill>
                  <a:schemeClr val="tx1">
                    <a:tint val="75000"/>
                  </a:schemeClr>
                </a:solidFill>
              </a:defRPr>
            </a:lvl4pPr>
            <a:lvl5pPr marL="2743337" indent="0">
              <a:buNone/>
              <a:defRPr sz="2100">
                <a:solidFill>
                  <a:schemeClr val="tx1">
                    <a:tint val="75000"/>
                  </a:schemeClr>
                </a:solidFill>
              </a:defRPr>
            </a:lvl5pPr>
            <a:lvl6pPr marL="3429171" indent="0">
              <a:buNone/>
              <a:defRPr sz="2100">
                <a:solidFill>
                  <a:schemeClr val="tx1">
                    <a:tint val="75000"/>
                  </a:schemeClr>
                </a:solidFill>
              </a:defRPr>
            </a:lvl6pPr>
            <a:lvl7pPr marL="4115006" indent="0">
              <a:buNone/>
              <a:defRPr sz="2100">
                <a:solidFill>
                  <a:schemeClr val="tx1">
                    <a:tint val="75000"/>
                  </a:schemeClr>
                </a:solidFill>
              </a:defRPr>
            </a:lvl7pPr>
            <a:lvl8pPr marL="4800840" indent="0">
              <a:buNone/>
              <a:defRPr sz="2100">
                <a:solidFill>
                  <a:schemeClr val="tx1">
                    <a:tint val="75000"/>
                  </a:schemeClr>
                </a:solidFill>
              </a:defRPr>
            </a:lvl8pPr>
            <a:lvl9pPr marL="5486675"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695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2"/>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933920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6"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4" y="2302670"/>
            <a:ext cx="8083550" cy="959645"/>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4"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3780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1647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36101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7"/>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9"/>
            <a:ext cx="10223501"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2654"/>
            <a:ext cx="6016626" cy="70365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79681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9"/>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en-US"/>
          </a:p>
        </p:txBody>
      </p:sp>
      <p:sp>
        <p:nvSpPr>
          <p:cNvPr id="4" name="Text Placeholder 3"/>
          <p:cNvSpPr>
            <a:spLocks noGrp="1"/>
          </p:cNvSpPr>
          <p:nvPr>
            <p:ph type="body" sz="half" idx="2"/>
          </p:nvPr>
        </p:nvSpPr>
        <p:spPr>
          <a:xfrm>
            <a:off x="3584576" y="8051008"/>
            <a:ext cx="10972800" cy="1207295"/>
          </a:xfrm>
        </p:spPr>
        <p:txBody>
          <a:bodyPr/>
          <a:lstStyle>
            <a:lvl1pPr marL="0" indent="0">
              <a:buNone/>
              <a:defRPr sz="2100"/>
            </a:lvl1pPr>
            <a:lvl2pPr marL="685835" indent="0">
              <a:buNone/>
              <a:defRPr sz="1800"/>
            </a:lvl2pPr>
            <a:lvl3pPr marL="1371669" indent="0">
              <a:buNone/>
              <a:defRPr sz="1500"/>
            </a:lvl3pPr>
            <a:lvl4pPr marL="2057504" indent="0">
              <a:buNone/>
              <a:defRPr sz="1350"/>
            </a:lvl4pPr>
            <a:lvl5pPr marL="2743337" indent="0">
              <a:buNone/>
              <a:defRPr sz="1350"/>
            </a:lvl5pPr>
            <a:lvl6pPr marL="3429171" indent="0">
              <a:buNone/>
              <a:defRPr sz="1350"/>
            </a:lvl6pPr>
            <a:lvl7pPr marL="4115006" indent="0">
              <a:buNone/>
              <a:defRPr sz="1350"/>
            </a:lvl7pPr>
            <a:lvl8pPr marL="4800840" indent="0">
              <a:buNone/>
              <a:defRPr sz="1350"/>
            </a:lvl8pPr>
            <a:lvl9pPr marL="5486675"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99470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832592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9"/>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9"/>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08261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69">
              <a:defRPr/>
            </a:pPr>
            <a:fld id="{F0C0A7CE-68B0-4D7E-9884-D7BE6EE8BC27}" type="datetimeFigureOut">
              <a:rPr lang="en-US" smtClean="0">
                <a:solidFill>
                  <a:prstClr val="black">
                    <a:tint val="75000"/>
                  </a:prstClr>
                </a:solidFill>
                <a:cs typeface="Arial"/>
                <a:sym typeface="Arial"/>
              </a:rPr>
              <a:pPr defTabSz="1371669">
                <a:defRPr/>
              </a:pPr>
              <a:t>11/1/2023</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248400"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69">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69">
              <a:defRPr/>
            </a:pPr>
            <a:fld id="{56EB1A48-EBEA-472A-9755-08B7148B9B1C}" type="slidenum">
              <a:rPr lang="en-US" smtClean="0">
                <a:solidFill>
                  <a:prstClr val="black">
                    <a:tint val="75000"/>
                  </a:prstClr>
                </a:solidFill>
                <a:cs typeface="Arial"/>
                <a:sym typeface="Arial"/>
              </a:rPr>
              <a:pPr defTabSz="1371669">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74105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69" rtl="0" eaLnBrk="1" latinLnBrk="0" hangingPunct="1">
        <a:spcBef>
          <a:spcPct val="0"/>
        </a:spcBef>
        <a:buNone/>
        <a:defRPr sz="6600" kern="1200">
          <a:solidFill>
            <a:schemeClr val="tx1"/>
          </a:solidFill>
          <a:latin typeface="+mj-lt"/>
          <a:ea typeface="+mj-ea"/>
          <a:cs typeface="+mj-cs"/>
        </a:defRPr>
      </a:lvl1pPr>
    </p:titleStyle>
    <p:bodyStyle>
      <a:lvl1pPr marL="514376" indent="-514376" algn="l" defTabSz="1371669"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82" indent="-428648" algn="l" defTabSz="1371669"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86" indent="-342917" algn="l" defTabSz="1371669"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420"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255"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2089"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757"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4" algn="l" defTabSz="1371669" rtl="0" eaLnBrk="1" latinLnBrk="0" hangingPunct="1">
        <a:defRPr sz="2700" kern="1200">
          <a:solidFill>
            <a:schemeClr val="tx1"/>
          </a:solidFill>
          <a:latin typeface="+mn-lt"/>
          <a:ea typeface="+mn-ea"/>
          <a:cs typeface="+mn-cs"/>
        </a:defRPr>
      </a:lvl4pPr>
      <a:lvl5pPr marL="2743337"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33.sv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42.sv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6.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8.xml"/><Relationship Id="rId7" Type="http://schemas.openxmlformats.org/officeDocument/2006/relationships/image" Target="../media/image4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50.png"/><Relationship Id="rId3" Type="http://schemas.microsoft.com/office/2007/relationships/media" Target="../media/media3.mp3"/><Relationship Id="rId7" Type="http://schemas.openxmlformats.org/officeDocument/2006/relationships/image" Target="../media/image45.png"/><Relationship Id="rId12" Type="http://schemas.openxmlformats.org/officeDocument/2006/relationships/image" Target="../media/image49.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44.jpg"/><Relationship Id="rId11" Type="http://schemas.openxmlformats.org/officeDocument/2006/relationships/image" Target="../media/image48.png"/><Relationship Id="rId5" Type="http://schemas.openxmlformats.org/officeDocument/2006/relationships/notesSlide" Target="../notesSlides/notesSlide8.xml"/><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slideLayout" Target="../slideLayouts/slideLayout18.xml"/><Relationship Id="rId9" Type="http://schemas.openxmlformats.org/officeDocument/2006/relationships/image" Target="../media/image46.pn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media" Target="../media/media3.mp3"/><Relationship Id="rId7" Type="http://schemas.openxmlformats.org/officeDocument/2006/relationships/image" Target="../media/image46.png"/><Relationship Id="rId12" Type="http://schemas.openxmlformats.org/officeDocument/2006/relationships/image" Target="../media/image5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16.xml"/><Relationship Id="rId11" Type="http://schemas.openxmlformats.org/officeDocument/2006/relationships/image" Target="../media/image50.png"/><Relationship Id="rId5" Type="http://schemas.openxmlformats.org/officeDocument/2006/relationships/image" Target="../media/image44.jpg"/><Relationship Id="rId10" Type="http://schemas.openxmlformats.org/officeDocument/2006/relationships/image" Target="../media/image54.png"/><Relationship Id="rId4" Type="http://schemas.openxmlformats.org/officeDocument/2006/relationships/slideLayout" Target="../slideLayouts/slideLayout18.xm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9.png"/><Relationship Id="rId3" Type="http://schemas.microsoft.com/office/2007/relationships/media" Target="../media/media3.mp3"/><Relationship Id="rId7" Type="http://schemas.openxmlformats.org/officeDocument/2006/relationships/slide" Target="slide16.xml"/><Relationship Id="rId12" Type="http://schemas.openxmlformats.org/officeDocument/2006/relationships/image" Target="../media/image5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6.png"/><Relationship Id="rId11" Type="http://schemas.openxmlformats.org/officeDocument/2006/relationships/image" Target="../media/image58.png"/><Relationship Id="rId5" Type="http://schemas.openxmlformats.org/officeDocument/2006/relationships/image" Target="../media/image44.jpg"/><Relationship Id="rId10" Type="http://schemas.openxmlformats.org/officeDocument/2006/relationships/image" Target="../media/image57.png"/><Relationship Id="rId4" Type="http://schemas.openxmlformats.org/officeDocument/2006/relationships/slideLayout" Target="../slideLayouts/slideLayout18.xml"/><Relationship Id="rId9" Type="http://schemas.openxmlformats.org/officeDocument/2006/relationships/image" Target="../media/image47.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media" Target="../media/media3.mp3"/><Relationship Id="rId7" Type="http://schemas.openxmlformats.org/officeDocument/2006/relationships/slide" Target="slide16.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44.jpg"/><Relationship Id="rId5" Type="http://schemas.openxmlformats.org/officeDocument/2006/relationships/notesSlide" Target="../notesSlides/notesSlide9.xml"/><Relationship Id="rId10" Type="http://schemas.openxmlformats.org/officeDocument/2006/relationships/image" Target="../media/image50.png"/><Relationship Id="rId4" Type="http://schemas.openxmlformats.org/officeDocument/2006/relationships/slideLayout" Target="../slideLayouts/slideLayout18.xm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4.png"/><Relationship Id="rId3" Type="http://schemas.microsoft.com/office/2007/relationships/media" Target="../media/media3.mp3"/><Relationship Id="rId7" Type="http://schemas.openxmlformats.org/officeDocument/2006/relationships/slide" Target="slide16.xml"/><Relationship Id="rId12" Type="http://schemas.openxmlformats.org/officeDocument/2006/relationships/image" Target="../media/image50.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61.png"/><Relationship Id="rId11" Type="http://schemas.openxmlformats.org/officeDocument/2006/relationships/image" Target="../media/image63.png"/><Relationship Id="rId5" Type="http://schemas.openxmlformats.org/officeDocument/2006/relationships/image" Target="../media/image44.jpg"/><Relationship Id="rId10" Type="http://schemas.openxmlformats.org/officeDocument/2006/relationships/image" Target="../media/image62.png"/><Relationship Id="rId4" Type="http://schemas.openxmlformats.org/officeDocument/2006/relationships/slideLayout" Target="../slideLayouts/slideLayout18.xml"/><Relationship Id="rId9" Type="http://schemas.openxmlformats.org/officeDocument/2006/relationships/image" Target="../media/image47.pn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13" Type="http://schemas.openxmlformats.org/officeDocument/2006/relationships/image" Target="../media/image3.png"/><Relationship Id="rId3" Type="http://schemas.microsoft.com/office/2007/relationships/hdphoto" Target="../media/hdphoto1.wdp"/><Relationship Id="rId12"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44.svg"/><Relationship Id="rId10" Type="http://schemas.openxmlformats.org/officeDocument/2006/relationships/image" Target="../media/image11.png"/><Relationship Id="rId9"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67.png"/><Relationship Id="rId4" Type="http://schemas.openxmlformats.org/officeDocument/2006/relationships/image" Target="../media/image66.jp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7" Type="http://schemas.openxmlformats.org/officeDocument/2006/relationships/image" Target="../media/image48.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9.png"/><Relationship Id="rId24" Type="http://schemas.openxmlformats.org/officeDocument/2006/relationships/image" Target="../media/image72.png"/><Relationship Id="rId5" Type="http://schemas.openxmlformats.org/officeDocument/2006/relationships/image" Target="../media/image46.svg"/><Relationship Id="rId23" Type="http://schemas.openxmlformats.org/officeDocument/2006/relationships/image" Target="../media/image71.png"/><Relationship Id="rId9" Type="http://schemas.openxmlformats.org/officeDocument/2006/relationships/image" Target="../media/image5.png"/><Relationship Id="rId22"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73.png"/><Relationship Id="rId3" Type="http://schemas.openxmlformats.org/officeDocument/2006/relationships/image" Target="../media/image15.png"/><Relationship Id="rId12"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7.xml"/><Relationship Id="rId9" Type="http://schemas.openxmlformats.org/officeDocument/2006/relationships/image" Target="../media/image17.png"/><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36.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microsoft.com/office/2007/relationships/hdphoto" Target="../media/hdphoto1.wdp"/><Relationship Id="rId7" Type="http://schemas.openxmlformats.org/officeDocument/2006/relationships/image" Target="../media/image7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44.svg"/></Relationships>
</file>

<file path=ppt/slides/_rels/slide25.xml.rels><?xml version="1.0" encoding="UTF-8" standalone="yes"?>
<Relationships xmlns="http://schemas.openxmlformats.org/package/2006/relationships"><Relationship Id="rId8" Type="http://schemas.openxmlformats.org/officeDocument/2006/relationships/image" Target="../media/image77.png"/><Relationship Id="rId3" Type="http://schemas.microsoft.com/office/2007/relationships/hdphoto" Target="../media/hdphoto1.wdp"/><Relationship Id="rId7" Type="http://schemas.openxmlformats.org/officeDocument/2006/relationships/image" Target="../media/image7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44.svg"/></Relationships>
</file>

<file path=ppt/slides/_rels/slide26.xml.rels><?xml version="1.0" encoding="UTF-8" standalone="yes"?>
<Relationships xmlns="http://schemas.openxmlformats.org/package/2006/relationships"><Relationship Id="rId26" Type="http://schemas.openxmlformats.org/officeDocument/2006/relationships/image" Target="../media/image79.png"/><Relationship Id="rId25" Type="http://schemas.openxmlformats.org/officeDocument/2006/relationships/image" Target="../media/image6.svg"/><Relationship Id="rId2" Type="http://schemas.openxmlformats.org/officeDocument/2006/relationships/image" Target="../media/image3.png"/><Relationship Id="rId29" Type="http://schemas.openxmlformats.org/officeDocument/2006/relationships/image" Target="../media/image81.png"/><Relationship Id="rId1" Type="http://schemas.openxmlformats.org/officeDocument/2006/relationships/slideLayout" Target="../slideLayouts/slideLayout7.xml"/><Relationship Id="rId28" Type="http://schemas.microsoft.com/office/2007/relationships/hdphoto" Target="../media/hdphoto5.wdp"/><Relationship Id="rId5" Type="http://schemas.openxmlformats.org/officeDocument/2006/relationships/image" Target="../media/image42.svg"/><Relationship Id="rId31" Type="http://schemas.microsoft.com/office/2007/relationships/hdphoto" Target="../media/hdphoto2.wdp"/><Relationship Id="rId27" Type="http://schemas.openxmlformats.org/officeDocument/2006/relationships/image" Target="../media/image80.png"/><Relationship Id="rId30"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8.png"/><Relationship Id="rId7" Type="http://schemas.openxmlformats.org/officeDocument/2006/relationships/image" Target="../media/image8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42.sv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87.png"/><Relationship Id="rId4" Type="http://schemas.openxmlformats.org/officeDocument/2006/relationships/image" Target="../media/image88.png"/></Relationships>
</file>

<file path=ppt/slides/_rels/slide3.xml.rels><?xml version="1.0" encoding="UTF-8" standalone="yes"?>
<Relationships xmlns="http://schemas.openxmlformats.org/package/2006/relationships"><Relationship Id="rId13" Type="http://schemas.openxmlformats.org/officeDocument/2006/relationships/image" Target="../media/image12.png"/><Relationship Id="rId3" Type="http://schemas.microsoft.com/office/2007/relationships/hdphoto" Target="../media/hdphoto1.wdp"/><Relationship Id="rId12" Type="http://schemas.openxmlformats.org/officeDocument/2006/relationships/image" Target="../media/image3.pn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4.sv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48.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6.png"/><Relationship Id="rId9" Type="http://schemas.openxmlformats.org/officeDocument/2006/relationships/image" Target="../media/image21.svg"/></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90.png"/><Relationship Id="rId9" Type="http://schemas.openxmlformats.org/officeDocument/2006/relationships/image" Target="../media/image4.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2.sv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2.sv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sv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2.svg"/><Relationship Id="rId5" Type="http://schemas.microsoft.com/office/2007/relationships/hdphoto" Target="../media/hdphoto2.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sv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grpSp>
        <p:nvGrpSpPr>
          <p:cNvPr id="35" name="Group 34"/>
          <p:cNvGrpSpPr/>
          <p:nvPr/>
        </p:nvGrpSpPr>
        <p:grpSpPr>
          <a:xfrm>
            <a:off x="196516" y="1528619"/>
            <a:ext cx="17888238" cy="841548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850149" y="-534045"/>
            <a:ext cx="885413" cy="2585709"/>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85937" y="195471"/>
            <a:ext cx="2199773" cy="1061829"/>
          </a:xfrm>
          <a:prstGeom prst="rect">
            <a:avLst/>
          </a:prstGeom>
        </p:spPr>
        <p:txBody>
          <a:bodyPr wrap="square">
            <a:spAutoFit/>
          </a:bodyPr>
          <a:lstStyle/>
          <a:p>
            <a:pPr lvl="0" algn="just">
              <a:lnSpc>
                <a:spcPct val="150000"/>
              </a:lnSpc>
              <a:spcAft>
                <a:spcPts val="800"/>
              </a:spcAft>
            </a:pPr>
            <a:r>
              <a:rPr lang="nl-NL" sz="4200" b="1">
                <a:solidFill>
                  <a:srgbClr val="C000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C00000"/>
                </a:solidFill>
                <a:latin typeface="Arial" panose="020B0604020202020204" pitchFamily="34" charset="0"/>
                <a:ea typeface="Times New Roman" panose="02020603050405020304" pitchFamily="18" charset="0"/>
                <a:cs typeface="Arial" panose="020B0604020202020204" pitchFamily="34" charset="0"/>
              </a:rPr>
              <a:t>dụ 1</a:t>
            </a:r>
            <a:endParaRPr lang="en-US" sz="42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308562" y="316057"/>
            <a:ext cx="1713028" cy="965525"/>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445915" y="1726021"/>
                <a:ext cx="17384885" cy="1664879"/>
              </a:xfrm>
              <a:prstGeom prst="rect">
                <a:avLst/>
              </a:prstGeom>
            </p:spPr>
            <p:txBody>
              <a:bodyPr wrap="square">
                <a:spAutoFit/>
              </a:bodyPr>
              <a:lstStyle/>
              <a:p>
                <a:pPr algn="just">
                  <a:lnSpc>
                    <a:spcPct val="150000"/>
                  </a:lnSpc>
                </a:pPr>
                <a:r>
                  <a:rPr lang="vi-VN" sz="3600" smtClean="0">
                    <a:cs typeface="Arial" panose="020B0604020202020204" pitchFamily="34" charset="0"/>
                  </a:rPr>
                  <a:t>Cho các điểm </a:t>
                </a:r>
                <a14:m>
                  <m:oMath xmlns:m="http://schemas.openxmlformats.org/officeDocument/2006/math">
                    <m:r>
                      <a:rPr lang="vi-VN" sz="3600" i="1" smtClean="0">
                        <a:latin typeface="Cambria Math" panose="02040503050406030204" pitchFamily="18" charset="0"/>
                        <a:cs typeface="Arial" panose="020B0604020202020204" pitchFamily="34" charset="0"/>
                      </a:rPr>
                      <m:t>𝐴</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𝐵</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𝐶</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𝐷</m:t>
                    </m:r>
                    <m:r>
                      <a:rPr lang="vi-VN" sz="3600" i="1" smtClean="0">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𝐸</m:t>
                    </m:r>
                    <m:r>
                      <a:rPr lang="vi-VN" sz="3600" i="1" smtClean="0">
                        <a:latin typeface="Cambria Math" panose="02040503050406030204" pitchFamily="18" charset="0"/>
                        <a:cs typeface="Arial" panose="020B0604020202020204" pitchFamily="34" charset="0"/>
                      </a:rPr>
                      <m:t> </m:t>
                    </m:r>
                  </m:oMath>
                </a14:m>
                <a:r>
                  <a:rPr lang="vi-VN" sz="3600">
                    <a:cs typeface="Arial" panose="020B0604020202020204" pitchFamily="34" charset="0"/>
                  </a:rPr>
                  <a:t>như Hình 9.26, </a:t>
                </a:r>
                <a:r>
                  <a:rPr lang="vi-VN" sz="3600">
                    <a:cs typeface="Arial" panose="020B0604020202020204" pitchFamily="34" charset="0"/>
                  </a:rPr>
                  <a:t>biết </a:t>
                </a:r>
                <a:r>
                  <a:rPr lang="en-US" sz="3600">
                    <a:latin typeface="Arial" panose="020B0604020202020204" pitchFamily="34" charset="0"/>
                    <a:cs typeface="Arial" panose="020B0604020202020204" pitchFamily="34" charset="0"/>
                  </a:rPr>
                  <a:t>r</a:t>
                </a:r>
                <a:r>
                  <a:rPr lang="vi-VN" sz="3600" smtClean="0">
                    <a:latin typeface="Arial" panose="020B0604020202020204" pitchFamily="34" charset="0"/>
                    <a:cs typeface="Arial" panose="020B0604020202020204" pitchFamily="34" charset="0"/>
                  </a:rPr>
                  <a:t>ằ</a:t>
                </a:r>
                <a:r>
                  <a:rPr lang="vi-VN" sz="3600" smtClean="0">
                    <a:cs typeface="Arial" panose="020B0604020202020204" pitchFamily="34" charset="0"/>
                  </a:rPr>
                  <a:t>ng </a:t>
                </a:r>
                <a14:m>
                  <m:oMath xmlns:m="http://schemas.openxmlformats.org/officeDocument/2006/math">
                    <m:r>
                      <a:rPr lang="vi-VN" sz="3600" i="1" smtClean="0">
                        <a:latin typeface="Cambria Math" panose="02040503050406030204" pitchFamily="18" charset="0"/>
                        <a:cs typeface="Arial" panose="020B0604020202020204" pitchFamily="34" charset="0"/>
                      </a:rPr>
                      <m:t>𝐴𝐵</m:t>
                    </m:r>
                    <m:r>
                      <a:rPr lang="en-US" sz="3600" i="1" smtClean="0">
                        <a:latin typeface="Cambria Math" panose="02040503050406030204" pitchFamily="18" charset="0"/>
                        <a:cs typeface="Arial" panose="020B0604020202020204" pitchFamily="34" charset="0"/>
                      </a:rPr>
                      <m:t>=</m:t>
                    </m:r>
                    <m:r>
                      <a:rPr lang="vi-VN" sz="3600" i="1" smtClean="0">
                        <a:latin typeface="Cambria Math" panose="02040503050406030204" pitchFamily="18" charset="0"/>
                        <a:cs typeface="Arial" panose="020B0604020202020204" pitchFamily="34" charset="0"/>
                      </a:rPr>
                      <m:t>6 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smtClean="0">
                        <a:latin typeface="Cambria Math" panose="02040503050406030204" pitchFamily="18" charset="0"/>
                        <a:cs typeface="Arial" panose="020B0604020202020204" pitchFamily="34" charset="0"/>
                      </a:rPr>
                      <m:t>𝐴𝐶</m:t>
                    </m:r>
                    <m:r>
                      <a:rPr lang="en-US" sz="3600" i="1" smtClean="0">
                        <a:latin typeface="Cambria Math" panose="02040503050406030204" pitchFamily="18" charset="0"/>
                        <a:cs typeface="Arial" panose="020B0604020202020204" pitchFamily="34" charset="0"/>
                      </a:rPr>
                      <m:t>=</m:t>
                    </m:r>
                    <m:r>
                      <a:rPr lang="vi-VN" sz="3600" i="1" smtClean="0">
                        <a:latin typeface="Cambria Math" panose="02040503050406030204" pitchFamily="18" charset="0"/>
                        <a:cs typeface="Arial" panose="020B0604020202020204" pitchFamily="34" charset="0"/>
                      </a:rPr>
                      <m:t>9 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a:latin typeface="Cambria Math" panose="02040503050406030204" pitchFamily="18" charset="0"/>
                        <a:cs typeface="Arial" panose="020B0604020202020204" pitchFamily="34" charset="0"/>
                      </a:rPr>
                      <m:t>𝐴𝐷</m:t>
                    </m:r>
                    <m:r>
                      <a:rPr lang="vi-VN" sz="3600" i="1">
                        <a:latin typeface="Cambria Math" panose="02040503050406030204" pitchFamily="18" charset="0"/>
                        <a:cs typeface="Arial" panose="020B0604020202020204" pitchFamily="34" charset="0"/>
                      </a:rPr>
                      <m:t> = 8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a:latin typeface="Cambria Math" panose="02040503050406030204" pitchFamily="18" charset="0"/>
                        <a:cs typeface="Arial" panose="020B0604020202020204" pitchFamily="34" charset="0"/>
                      </a:rPr>
                      <m:t>𝐵𝐶</m:t>
                    </m:r>
                    <m:r>
                      <a:rPr lang="vi-VN" sz="3600" i="1">
                        <a:latin typeface="Cambria Math" panose="02040503050406030204" pitchFamily="18" charset="0"/>
                        <a:cs typeface="Arial" panose="020B0604020202020204" pitchFamily="34" charset="0"/>
                      </a:rPr>
                      <m:t>= 12 </m:t>
                    </m:r>
                    <m:r>
                      <a:rPr lang="vi-VN" sz="3600" i="1">
                        <a:latin typeface="Cambria Math" panose="02040503050406030204" pitchFamily="18" charset="0"/>
                        <a:cs typeface="Arial" panose="020B0604020202020204" pitchFamily="34" charset="0"/>
                      </a:rPr>
                      <m:t>𝑐𝑚</m:t>
                    </m:r>
                    <m:r>
                      <a:rPr lang="vi-VN" sz="3600" i="1">
                        <a:latin typeface="Cambria Math" panose="02040503050406030204" pitchFamily="18" charset="0"/>
                        <a:cs typeface="Arial" panose="020B0604020202020204" pitchFamily="34" charset="0"/>
                      </a:rPr>
                      <m:t>, </m:t>
                    </m:r>
                    <m:r>
                      <a:rPr lang="vi-VN" sz="3600" i="1">
                        <a:latin typeface="Cambria Math" panose="02040503050406030204" pitchFamily="18" charset="0"/>
                        <a:cs typeface="Arial" panose="020B0604020202020204" pitchFamily="34" charset="0"/>
                      </a:rPr>
                      <m:t>𝐵𝐷</m:t>
                    </m:r>
                    <m:r>
                      <a:rPr lang="vi-VN" sz="3600" i="1">
                        <a:latin typeface="Cambria Math" panose="02040503050406030204" pitchFamily="18" charset="0"/>
                        <a:cs typeface="Arial" panose="020B0604020202020204" pitchFamily="34" charset="0"/>
                      </a:rPr>
                      <m:t> = 4 </m:t>
                    </m:r>
                    <m:r>
                      <a:rPr lang="vi-VN" sz="3600" i="1">
                        <a:latin typeface="Cambria Math" panose="02040503050406030204" pitchFamily="18" charset="0"/>
                        <a:cs typeface="Arial" panose="020B0604020202020204" pitchFamily="34" charset="0"/>
                      </a:rPr>
                      <m:t>𝑐𝑚</m:t>
                    </m:r>
                  </m:oMath>
                </a14:m>
                <a:r>
                  <a:rPr lang="vi-VN" sz="3600">
                    <a:cs typeface="Arial" panose="020B0604020202020204" pitchFamily="34" charset="0"/>
                  </a:rPr>
                  <a:t>. Chứng minh rằng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latin typeface="Cambria Math" panose="02040503050406030204" pitchFamily="18" charset="0"/>
                        <a:ea typeface="Calibri" panose="020F0502020204030204" pitchFamily="34" charset="0"/>
                        <a:cs typeface="Times New Roman" panose="02020603050405020304" pitchFamily="18" charset="0"/>
                      </a:rPr>
                      <m:t>𝐴</m:t>
                    </m:r>
                    <m:r>
                      <a:rPr lang="da-DK" sz="3600" i="1">
                        <a:latin typeface="Cambria Math" panose="02040503050406030204" pitchFamily="18" charset="0"/>
                        <a:ea typeface="Calibri" panose="020F0502020204030204" pitchFamily="34" charset="0"/>
                        <a:cs typeface="Times New Roman" panose="02020603050405020304" pitchFamily="18" charset="0"/>
                      </a:rPr>
                      <m:t>𝐵𝐶</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b="0" i="1" smtClean="0">
                        <a:latin typeface="Cambria Math" panose="02040503050406030204" pitchFamily="18" charset="0"/>
                        <a:ea typeface="Arial" panose="020B0604020202020204" pitchFamily="34" charset="0"/>
                        <a:cs typeface="Times New Roman" panose="02020603050405020304" pitchFamily="18" charset="0"/>
                      </a:rPr>
                      <m:t>𝐵𝐷𝐴</m:t>
                    </m:r>
                  </m:oMath>
                </a14:m>
                <a:r>
                  <a:rPr lang="nl-NL" sz="3600">
                    <a:latin typeface="Arial" panose="020B0604020202020204" pitchFamily="34" charset="0"/>
                    <a:ea typeface="Calibri" panose="020F0502020204030204" pitchFamily="34" charset="0"/>
                    <a:cs typeface="Arial" panose="020B0604020202020204" pitchFamily="34" charset="0"/>
                  </a:rPr>
                  <a:t> </a:t>
                </a:r>
                <a:r>
                  <a:rPr lang="vi-VN" sz="3600" smtClean="0">
                    <a:cs typeface="Arial" panose="020B0604020202020204" pitchFamily="34" charset="0"/>
                  </a:rPr>
                  <a:t>và</a:t>
                </a:r>
                <a:r>
                  <a:rPr lang="en-US" sz="3600" smtClean="0">
                    <a:cs typeface="Arial" panose="020B0604020202020204" pitchFamily="34" charset="0"/>
                  </a:rPr>
                  <a:t>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da-DK" sz="3600" i="1">
                        <a:latin typeface="Cambria Math" panose="02040503050406030204" pitchFamily="18" charset="0"/>
                        <a:ea typeface="Calibri" panose="020F0502020204030204" pitchFamily="34" charset="0"/>
                        <a:cs typeface="Times New Roman" panose="02020603050405020304" pitchFamily="18" charset="0"/>
                      </a:rPr>
                      <m:t>𝐵𝐷</m:t>
                    </m:r>
                    <m:r>
                      <a:rPr lang="en-US" sz="3600" b="0" i="1" smtClean="0">
                        <a:latin typeface="Cambria Math" panose="02040503050406030204" pitchFamily="18" charset="0"/>
                        <a:ea typeface="Calibri" panose="020F0502020204030204" pitchFamily="34" charset="0"/>
                        <a:cs typeface="Times New Roman" panose="02020603050405020304" pitchFamily="18" charset="0"/>
                      </a:rPr>
                      <m:t>𝐸</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b="0" i="1" smtClean="0">
                        <a:latin typeface="Cambria Math" panose="02040503050406030204" pitchFamily="18" charset="0"/>
                        <a:ea typeface="Arial" panose="020B0604020202020204" pitchFamily="34" charset="0"/>
                        <a:cs typeface="Times New Roman" panose="02020603050405020304" pitchFamily="18" charset="0"/>
                      </a:rPr>
                      <m:t>𝐴</m:t>
                    </m:r>
                    <m:r>
                      <a:rPr lang="en-US" sz="3600" i="1">
                        <a:latin typeface="Cambria Math" panose="02040503050406030204" pitchFamily="18" charset="0"/>
                        <a:ea typeface="Arial" panose="020B0604020202020204" pitchFamily="34" charset="0"/>
                        <a:cs typeface="Times New Roman" panose="02020603050405020304" pitchFamily="18" charset="0"/>
                      </a:rPr>
                      <m:t>𝐶</m:t>
                    </m:r>
                    <m:r>
                      <a:rPr lang="en-US" sz="3600" b="0" i="1" smtClean="0">
                        <a:latin typeface="Cambria Math" panose="02040503050406030204" pitchFamily="18" charset="0"/>
                        <a:ea typeface="Arial" panose="020B0604020202020204" pitchFamily="34" charset="0"/>
                        <a:cs typeface="Times New Roman" panose="02020603050405020304" pitchFamily="18" charset="0"/>
                      </a:rPr>
                      <m:t>𝐸</m:t>
                    </m:r>
                    <m:r>
                      <a:rPr lang="en-US" sz="36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nl-NL" sz="3600">
                    <a:latin typeface="Arial" panose="020B0604020202020204" pitchFamily="34" charset="0"/>
                    <a:ea typeface="Calibri" panose="020F0502020204030204" pitchFamily="34" charset="0"/>
                    <a:cs typeface="Arial" panose="020B0604020202020204" pitchFamily="34" charset="0"/>
                  </a:rPr>
                  <a:t> </a:t>
                </a:r>
                <a:endParaRPr lang="vi-VN" sz="360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445915" y="1726021"/>
                <a:ext cx="17384885" cy="1664879"/>
              </a:xfrm>
              <a:prstGeom prst="rect">
                <a:avLst/>
              </a:prstGeom>
              <a:blipFill>
                <a:blip r:embed="rId10"/>
                <a:stretch>
                  <a:fillRect l="-1052" b="-12088"/>
                </a:stretch>
              </a:blipFill>
            </p:spPr>
            <p:txBody>
              <a:bodyPr/>
              <a:lstStyle/>
              <a:p>
                <a:r>
                  <a:rPr lang="en-US">
                    <a:noFill/>
                  </a:rPr>
                  <a:t> </a:t>
                </a:r>
              </a:p>
            </p:txBody>
          </p:sp>
        </mc:Fallback>
      </mc:AlternateContent>
      <p:pic>
        <p:nvPicPr>
          <p:cNvPr id="18" name="Picture 17"/>
          <p:cNvPicPr>
            <a:picLocks noChangeAspect="1"/>
          </p:cNvPicPr>
          <p:nvPr/>
        </p:nvPicPr>
        <p:blipFill>
          <a:blip r:embed="rId11"/>
          <a:stretch>
            <a:fillRect/>
          </a:stretch>
        </p:blipFill>
        <p:spPr>
          <a:xfrm>
            <a:off x="304800" y="4784125"/>
            <a:ext cx="6210879" cy="4093175"/>
          </a:xfrm>
          <a:prstGeom prst="rect">
            <a:avLst/>
          </a:prstGeom>
        </p:spPr>
      </p:pic>
      <mc:AlternateContent xmlns:mc="http://schemas.openxmlformats.org/markup-compatibility/2006">
        <mc:Choice xmlns:a14="http://schemas.microsoft.com/office/drawing/2010/main" Requires="a14">
          <p:sp>
            <p:nvSpPr>
              <p:cNvPr id="21" name="Rectangle 20"/>
              <p:cNvSpPr/>
              <p:nvPr/>
            </p:nvSpPr>
            <p:spPr>
              <a:xfrm>
                <a:off x="6750209" y="4229100"/>
                <a:ext cx="11004391" cy="5498941"/>
              </a:xfrm>
              <a:prstGeom prst="rect">
                <a:avLst/>
              </a:prstGeom>
            </p:spPr>
            <p:txBody>
              <a:bodyPr wrap="square">
                <a:spAutoFit/>
              </a:bodyPr>
              <a:lstStyle/>
              <a:p>
                <a:pPr algn="just">
                  <a:lnSpc>
                    <a:spcPct val="150000"/>
                  </a:lnSpc>
                  <a:spcAft>
                    <a:spcPts val="500"/>
                  </a:spcAft>
                </a:pPr>
                <a:r>
                  <a:rPr lang="vi-VN" sz="3600" smtClean="0"/>
                  <a:t>Hai tam giác </a:t>
                </a:r>
                <a14:m>
                  <m:oMath xmlns:m="http://schemas.openxmlformats.org/officeDocument/2006/math">
                    <m:r>
                      <a:rPr lang="vi-VN" sz="3600" i="1" smtClean="0">
                        <a:latin typeface="Cambria Math" panose="02040503050406030204" pitchFamily="18" charset="0"/>
                      </a:rPr>
                      <m:t>𝐴𝐵𝐶</m:t>
                    </m:r>
                  </m:oMath>
                </a14:m>
                <a:r>
                  <a:rPr lang="vi-VN" sz="3600"/>
                  <a:t> và </a:t>
                </a:r>
                <a14:m>
                  <m:oMath xmlns:m="http://schemas.openxmlformats.org/officeDocument/2006/math">
                    <m:r>
                      <a:rPr lang="vi-VN" sz="3600" i="1" smtClean="0">
                        <a:latin typeface="Cambria Math" panose="02040503050406030204" pitchFamily="18" charset="0"/>
                      </a:rPr>
                      <m:t>𝐵𝐷𝐴</m:t>
                    </m:r>
                  </m:oMath>
                </a14:m>
                <a:r>
                  <a:rPr lang="vi-VN" sz="3600"/>
                  <a:t> </a:t>
                </a:r>
                <a:r>
                  <a:rPr lang="vi-VN" sz="3600"/>
                  <a:t>có</a:t>
                </a:r>
                <a:r>
                  <a:rPr lang="vi-VN" sz="3600" smtClean="0"/>
                  <a:t>:</a:t>
                </a:r>
                <a:r>
                  <a:rPr lang="en-US" sz="3600" smtClean="0"/>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𝐴𝐵</m:t>
                        </m:r>
                      </m:num>
                      <m:den>
                        <m:r>
                          <a:rPr lang="en-US" sz="3600" b="0" i="1" smtClean="0">
                            <a:latin typeface="Cambria Math" panose="02040503050406030204" pitchFamily="18" charset="0"/>
                          </a:rPr>
                          <m:t>𝐵𝐷</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𝐴𝐶</m:t>
                        </m:r>
                      </m:num>
                      <m:den>
                        <m:r>
                          <a:rPr lang="en-US" sz="3600" b="0" i="1" smtClean="0">
                            <a:latin typeface="Cambria Math" panose="02040503050406030204" pitchFamily="18" charset="0"/>
                          </a:rPr>
                          <m:t>𝐵𝐴</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𝐵𝐶</m:t>
                        </m:r>
                      </m:num>
                      <m:den>
                        <m:r>
                          <a:rPr lang="en-US" sz="3600" b="0" i="1" smtClean="0">
                            <a:latin typeface="Cambria Math" panose="02040503050406030204" pitchFamily="18" charset="0"/>
                          </a:rPr>
                          <m:t>𝐷𝐴</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3</m:t>
                        </m:r>
                      </m:num>
                      <m:den>
                        <m:r>
                          <a:rPr lang="en-US" sz="3600" b="0" i="1" smtClean="0">
                            <a:latin typeface="Cambria Math" panose="02040503050406030204" pitchFamily="18" charset="0"/>
                          </a:rPr>
                          <m:t>2</m:t>
                        </m:r>
                      </m:den>
                    </m:f>
                  </m:oMath>
                </a14:m>
                <a:endParaRPr lang="vi-VN" sz="3600"/>
              </a:p>
              <a:p>
                <a:pPr algn="just">
                  <a:lnSpc>
                    <a:spcPct val="150000"/>
                  </a:lnSpc>
                  <a:spcAft>
                    <a:spcPts val="500"/>
                  </a:spcAft>
                </a:pPr>
                <a:r>
                  <a:rPr lang="vi-VN" sz="3600" smtClean="0"/>
                  <a:t>Vậy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𝐴</m:t>
                    </m:r>
                    <m:r>
                      <a:rPr lang="da-DK" sz="3600" i="1">
                        <a:latin typeface="Cambria Math" panose="02040503050406030204" pitchFamily="18" charset="0"/>
                        <a:ea typeface="Calibri" panose="020F0502020204030204" pitchFamily="34" charset="0"/>
                        <a:cs typeface="Times New Roman" panose="02020603050405020304" pitchFamily="18" charset="0"/>
                      </a:rPr>
                      <m:t>𝐵𝐶</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i="1">
                        <a:latin typeface="Cambria Math" panose="02040503050406030204" pitchFamily="18" charset="0"/>
                        <a:ea typeface="Arial" panose="020B0604020202020204" pitchFamily="34" charset="0"/>
                        <a:cs typeface="Times New Roman" panose="02020603050405020304" pitchFamily="18" charset="0"/>
                      </a:rPr>
                      <m:t>𝐵𝐷𝐴</m:t>
                    </m:r>
                  </m:oMath>
                </a14:m>
                <a:r>
                  <a:rPr lang="nl-NL" sz="3600">
                    <a:latin typeface="Arial" panose="020B0604020202020204" pitchFamily="34" charset="0"/>
                    <a:ea typeface="Calibri" panose="020F0502020204030204" pitchFamily="34" charset="0"/>
                    <a:cs typeface="Arial" panose="020B0604020202020204" pitchFamily="34" charset="0"/>
                  </a:rPr>
                  <a:t> </a:t>
                </a:r>
                <a:r>
                  <a:rPr lang="vi-VN" sz="3600"/>
                  <a:t>(c.c.c). Từ đó suy </a:t>
                </a:r>
                <a:r>
                  <a:rPr lang="vi-VN" sz="3600"/>
                  <a:t>ra </a:t>
                </a:r>
                <a14:m>
                  <m:oMath xmlns:m="http://schemas.openxmlformats.org/officeDocument/2006/math">
                    <m:acc>
                      <m:accPr>
                        <m:chr m:val="̂"/>
                        <m:ctrlPr>
                          <a:rPr lang="vi-VN" sz="3600" i="1" smtClean="0">
                            <a:latin typeface="Cambria Math" panose="02040503050406030204" pitchFamily="18" charset="0"/>
                          </a:rPr>
                        </m:ctrlPr>
                      </m:accPr>
                      <m:e>
                        <m:r>
                          <a:rPr lang="en-US" sz="3600" b="0" i="1" smtClean="0">
                            <a:latin typeface="Cambria Math" panose="02040503050406030204" pitchFamily="18" charset="0"/>
                          </a:rPr>
                          <m:t>𝐶𝐴𝐵</m:t>
                        </m:r>
                      </m:e>
                    </m:acc>
                    <m:r>
                      <a:rPr lang="en-US" sz="3600" b="0" i="1" smtClean="0">
                        <a:latin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𝐴𝐵𝐷</m:t>
                        </m:r>
                      </m:e>
                    </m:acc>
                  </m:oMath>
                </a14:m>
                <a:r>
                  <a:rPr lang="en-US" sz="3600" smtClean="0"/>
                  <a:t> </a:t>
                </a:r>
              </a:p>
              <a:p>
                <a:pPr algn="just">
                  <a:lnSpc>
                    <a:spcPct val="150000"/>
                  </a:lnSpc>
                  <a:spcAft>
                    <a:spcPts val="500"/>
                  </a:spcAft>
                </a:pPr>
                <a:r>
                  <a:rPr lang="vi-VN" sz="3600" smtClean="0"/>
                  <a:t>Do </a:t>
                </a:r>
                <a:r>
                  <a:rPr lang="vi-VN" sz="3600"/>
                  <a:t>đó</a:t>
                </a:r>
                <a:r>
                  <a:rPr lang="vi-VN" sz="3600"/>
                  <a:t>, </a:t>
                </a:r>
                <a14:m>
                  <m:oMath xmlns:m="http://schemas.openxmlformats.org/officeDocument/2006/math">
                    <m:r>
                      <a:rPr lang="en-US" sz="3600" b="0" i="1" smtClean="0">
                        <a:latin typeface="Cambria Math" panose="02040503050406030204" pitchFamily="18" charset="0"/>
                      </a:rPr>
                      <m:t>𝐴𝐶</m:t>
                    </m:r>
                  </m:oMath>
                </a14:m>
                <a:r>
                  <a:rPr lang="en-US" sz="3600" smtClean="0"/>
                  <a:t>//</a:t>
                </a:r>
                <a14:m>
                  <m:oMath xmlns:m="http://schemas.openxmlformats.org/officeDocument/2006/math">
                    <m:r>
                      <a:rPr lang="en-US" sz="3600" b="0" i="1" smtClean="0">
                        <a:latin typeface="Cambria Math" panose="02040503050406030204" pitchFamily="18" charset="0"/>
                      </a:rPr>
                      <m:t>𝐵𝐷</m:t>
                    </m:r>
                  </m:oMath>
                </a14:m>
                <a:r>
                  <a:rPr lang="en-US" sz="3600" smtClean="0"/>
                  <a:t> </a:t>
                </a:r>
                <a:r>
                  <a:rPr lang="vi-VN" sz="3600" smtClean="0"/>
                  <a:t>(có </a:t>
                </a:r>
                <a:r>
                  <a:rPr lang="vi-VN" sz="3600"/>
                  <a:t>hai góc so le trong bằng nhau).</a:t>
                </a:r>
              </a:p>
              <a:p>
                <a:pPr algn="just">
                  <a:lnSpc>
                    <a:spcPct val="150000"/>
                  </a:lnSpc>
                  <a:spcAft>
                    <a:spcPts val="500"/>
                  </a:spcAft>
                </a:pPr>
                <a:r>
                  <a:rPr lang="vi-VN" sz="3600" smtClean="0"/>
                  <a:t>Vậy </a:t>
                </a:r>
                <a:r>
                  <a:rPr lang="vi-VN" sz="3600"/>
                  <a:t>đường thẳng </a:t>
                </a:r>
                <a14:m>
                  <m:oMath xmlns:m="http://schemas.openxmlformats.org/officeDocument/2006/math">
                    <m:r>
                      <a:rPr lang="vi-VN" sz="3600" i="1" smtClean="0">
                        <a:latin typeface="Cambria Math" panose="02040503050406030204" pitchFamily="18" charset="0"/>
                      </a:rPr>
                      <m:t>𝐴𝐶</m:t>
                    </m:r>
                    <m:r>
                      <a:rPr lang="vi-VN" sz="3600" i="1" smtClean="0">
                        <a:latin typeface="Cambria Math" panose="02040503050406030204" pitchFamily="18" charset="0"/>
                      </a:rPr>
                      <m:t> </m:t>
                    </m:r>
                  </m:oMath>
                </a14:m>
                <a:r>
                  <a:rPr lang="vi-VN" sz="3600"/>
                  <a:t>song song với cạnh </a:t>
                </a:r>
                <a14:m>
                  <m:oMath xmlns:m="http://schemas.openxmlformats.org/officeDocument/2006/math">
                    <m:r>
                      <a:rPr lang="vi-VN" sz="3600" i="1" smtClean="0">
                        <a:latin typeface="Cambria Math" panose="02040503050406030204" pitchFamily="18" charset="0"/>
                      </a:rPr>
                      <m:t>𝐵𝐷</m:t>
                    </m:r>
                  </m:oMath>
                </a14:m>
                <a:r>
                  <a:rPr lang="vi-VN" sz="3600"/>
                  <a:t> của tam giác </a:t>
                </a:r>
                <a14:m>
                  <m:oMath xmlns:m="http://schemas.openxmlformats.org/officeDocument/2006/math">
                    <m:r>
                      <a:rPr lang="vi-VN" sz="3600" i="1" smtClean="0">
                        <a:latin typeface="Cambria Math" panose="02040503050406030204" pitchFamily="18" charset="0"/>
                      </a:rPr>
                      <m:t>𝐵𝐷𝐸</m:t>
                    </m:r>
                  </m:oMath>
                </a14:m>
                <a:r>
                  <a:rPr lang="vi-VN" sz="3600"/>
                  <a:t> và cắt hai cạnh </a:t>
                </a:r>
                <a14:m>
                  <m:oMath xmlns:m="http://schemas.openxmlformats.org/officeDocument/2006/math">
                    <m:r>
                      <a:rPr lang="vi-VN" sz="3600" i="1" smtClean="0">
                        <a:latin typeface="Cambria Math" panose="02040503050406030204" pitchFamily="18" charset="0"/>
                      </a:rPr>
                      <m:t>𝐵𝐸</m:t>
                    </m:r>
                    <m:r>
                      <a:rPr lang="vi-VN" sz="3600" i="1" smtClean="0">
                        <a:latin typeface="Cambria Math" panose="02040503050406030204" pitchFamily="18" charset="0"/>
                      </a:rPr>
                      <m:t>, </m:t>
                    </m:r>
                    <m:r>
                      <a:rPr lang="vi-VN" sz="3600" i="1" smtClean="0">
                        <a:latin typeface="Cambria Math" panose="02040503050406030204" pitchFamily="18" charset="0"/>
                      </a:rPr>
                      <m:t>𝐷𝐸</m:t>
                    </m:r>
                    <m:r>
                      <a:rPr lang="vi-VN" sz="3600" i="1" smtClean="0">
                        <a:latin typeface="Cambria Math" panose="02040503050406030204" pitchFamily="18" charset="0"/>
                      </a:rPr>
                      <m:t> </m:t>
                    </m:r>
                  </m:oMath>
                </a14:m>
                <a:r>
                  <a:rPr lang="vi-VN" sz="3600"/>
                  <a:t>kéo dài lần lượt tại </a:t>
                </a:r>
                <a14:m>
                  <m:oMath xmlns:m="http://schemas.openxmlformats.org/officeDocument/2006/math">
                    <m:r>
                      <a:rPr lang="vi-VN" sz="3600" i="1" smtClean="0">
                        <a:latin typeface="Cambria Math" panose="02040503050406030204" pitchFamily="18" charset="0"/>
                      </a:rPr>
                      <m:t>𝐴</m:t>
                    </m:r>
                  </m:oMath>
                </a14:m>
                <a:r>
                  <a:rPr lang="vi-VN" sz="3600"/>
                  <a:t> và </a:t>
                </a:r>
                <a14:m>
                  <m:oMath xmlns:m="http://schemas.openxmlformats.org/officeDocument/2006/math">
                    <m:r>
                      <a:rPr lang="vi-VN" sz="3600" i="1" smtClean="0">
                        <a:latin typeface="Cambria Math" panose="02040503050406030204" pitchFamily="18" charset="0"/>
                      </a:rPr>
                      <m:t>𝐶</m:t>
                    </m:r>
                  </m:oMath>
                </a14:m>
                <a:r>
                  <a:rPr lang="vi-VN" sz="3600"/>
                  <a:t>. </a:t>
                </a:r>
                <a:r>
                  <a:rPr lang="vi-VN" sz="3600" smtClean="0"/>
                  <a:t>Suy </a:t>
                </a:r>
                <a:r>
                  <a:rPr lang="vi-VN" sz="3600"/>
                  <a:t>ra </a:t>
                </a:r>
                <a14:m>
                  <m:oMath xmlns:m="http://schemas.openxmlformats.org/officeDocument/2006/math">
                    <m:r>
                      <a:rPr lang="da-DK" sz="3600" i="1">
                        <a:latin typeface="Cambria Math" panose="02040503050406030204" pitchFamily="18" charset="0"/>
                        <a:ea typeface="Calibri" panose="020F0502020204030204" pitchFamily="34" charset="0"/>
                        <a:cs typeface="Times New Roman" panose="02020603050405020304" pitchFamily="18" charset="0"/>
                      </a:rPr>
                      <m:t>∆</m:t>
                    </m:r>
                    <m:r>
                      <a:rPr lang="da-DK" sz="3600" i="1">
                        <a:latin typeface="Cambria Math" panose="02040503050406030204" pitchFamily="18" charset="0"/>
                        <a:ea typeface="Calibri" panose="020F0502020204030204" pitchFamily="34" charset="0"/>
                        <a:cs typeface="Times New Roman" panose="02020603050405020304" pitchFamily="18" charset="0"/>
                      </a:rPr>
                      <m:t>𝐵𝐷𝐸</m:t>
                    </m:r>
                    <m:r>
                      <a:rPr lang="vi-VN" sz="3600" i="1">
                        <a:latin typeface="Cambria Math" panose="02040503050406030204" pitchFamily="18" charset="0"/>
                      </a:rPr>
                      <m:t>∽</m:t>
                    </m:r>
                    <m:r>
                      <a:rPr lang="nl-NL" sz="3600" i="1">
                        <a:latin typeface="Cambria Math" panose="02040503050406030204" pitchFamily="18" charset="0"/>
                        <a:ea typeface="Arial" panose="020B0604020202020204" pitchFamily="34" charset="0"/>
                        <a:cs typeface="Times New Roman" panose="02020603050405020304" pitchFamily="18" charset="0"/>
                      </a:rPr>
                      <m:t>∆</m:t>
                    </m:r>
                    <m:r>
                      <a:rPr lang="en-US" sz="3600" i="1">
                        <a:latin typeface="Cambria Math" panose="02040503050406030204" pitchFamily="18" charset="0"/>
                        <a:ea typeface="Arial" panose="020B0604020202020204" pitchFamily="34" charset="0"/>
                        <a:cs typeface="Times New Roman" panose="02020603050405020304" pitchFamily="18" charset="0"/>
                      </a:rPr>
                      <m:t>𝐴</m:t>
                    </m:r>
                    <m:r>
                      <a:rPr lang="en-US" sz="3600" i="1">
                        <a:latin typeface="Cambria Math" panose="02040503050406030204" pitchFamily="18" charset="0"/>
                        <a:ea typeface="Arial" panose="020B0604020202020204" pitchFamily="34" charset="0"/>
                        <a:cs typeface="Times New Roman" panose="02020603050405020304" pitchFamily="18" charset="0"/>
                      </a:rPr>
                      <m:t>𝐶</m:t>
                    </m:r>
                    <m:r>
                      <a:rPr lang="en-US" sz="3600" i="1">
                        <a:latin typeface="Cambria Math" panose="02040503050406030204" pitchFamily="18" charset="0"/>
                        <a:ea typeface="Arial" panose="020B0604020202020204" pitchFamily="34" charset="0"/>
                        <a:cs typeface="Times New Roman" panose="02020603050405020304" pitchFamily="18" charset="0"/>
                      </a:rPr>
                      <m:t>𝐸</m:t>
                    </m:r>
                  </m:oMath>
                </a14:m>
                <a:r>
                  <a:rPr lang="vi-VN" sz="3600" smtClean="0"/>
                  <a:t>.</a:t>
                </a:r>
                <a:endParaRPr lang="vi-VN" sz="3600"/>
              </a:p>
            </p:txBody>
          </p:sp>
        </mc:Choice>
        <mc:Fallback>
          <p:sp>
            <p:nvSpPr>
              <p:cNvPr id="21" name="Rectangle 20"/>
              <p:cNvSpPr>
                <a:spLocks noRot="1" noChangeAspect="1" noMove="1" noResize="1" noEditPoints="1" noAdjustHandles="1" noChangeArrowheads="1" noChangeShapeType="1" noTextEdit="1"/>
              </p:cNvSpPr>
              <p:nvPr/>
            </p:nvSpPr>
            <p:spPr>
              <a:xfrm>
                <a:off x="6750209" y="4229100"/>
                <a:ext cx="11004391" cy="5498941"/>
              </a:xfrm>
              <a:prstGeom prst="rect">
                <a:avLst/>
              </a:prstGeom>
              <a:blipFill>
                <a:blip r:embed="rId12"/>
                <a:stretch>
                  <a:fillRect l="-1661" r="-1661" b="-4102"/>
                </a:stretch>
              </a:blipFill>
            </p:spPr>
            <p:txBody>
              <a:bodyPr/>
              <a:lstStyle/>
              <a:p>
                <a:r>
                  <a:rPr lang="en-US">
                    <a:noFill/>
                  </a:rPr>
                  <a:t> </a:t>
                </a:r>
              </a:p>
            </p:txBody>
          </p:sp>
        </mc:Fallback>
      </mc:AlternateContent>
      <p:sp>
        <p:nvSpPr>
          <p:cNvPr id="34" name="Oval Callout 33"/>
          <p:cNvSpPr/>
          <p:nvPr/>
        </p:nvSpPr>
        <p:spPr>
          <a:xfrm>
            <a:off x="701421" y="3698143"/>
            <a:ext cx="1568803" cy="988157"/>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600" b="1" smtClean="0">
                <a:solidFill>
                  <a:prstClr val="black"/>
                </a:solidFill>
              </a:rPr>
              <a:t>Giải</a:t>
            </a:r>
            <a:endParaRPr lang="en-US" sz="3600" b="1">
              <a:solidFill>
                <a:prstClr val="black"/>
              </a:solidFill>
            </a:endParaRPr>
          </a:p>
        </p:txBody>
      </p:sp>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7170" y="5251391"/>
            <a:ext cx="6563230" cy="4692709"/>
          </a:xfrm>
          <a:prstGeom prst="rect">
            <a:avLst/>
          </a:prstGeom>
        </p:spPr>
      </p:pic>
      <p:grpSp>
        <p:nvGrpSpPr>
          <p:cNvPr id="16" name="Group 2"/>
          <p:cNvGrpSpPr/>
          <p:nvPr/>
        </p:nvGrpSpPr>
        <p:grpSpPr>
          <a:xfrm rot="-5400000">
            <a:off x="9097120" y="278369"/>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2"/>
          <p:cNvGrpSpPr/>
          <p:nvPr/>
        </p:nvGrpSpPr>
        <p:grpSpPr>
          <a:xfrm rot="-5400000">
            <a:off x="850149" y="-534045"/>
            <a:ext cx="885413" cy="2585709"/>
            <a:chOff x="0" y="0"/>
            <a:chExt cx="2771140" cy="17082440"/>
          </a:xfrm>
          <a:solidFill>
            <a:srgbClr val="4CA289"/>
          </a:solidFill>
        </p:grpSpPr>
        <p:sp>
          <p:nvSpPr>
            <p:cNvPr id="11"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p:spPr>
        </p:sp>
      </p:grpSp>
      <p:sp>
        <p:nvSpPr>
          <p:cNvPr id="12" name="Rectangle 11"/>
          <p:cNvSpPr/>
          <p:nvPr/>
        </p:nvSpPr>
        <p:spPr>
          <a:xfrm>
            <a:off x="391027" y="190500"/>
            <a:ext cx="2199773" cy="942053"/>
          </a:xfrm>
          <a:prstGeom prst="rect">
            <a:avLst/>
          </a:prstGeom>
        </p:spPr>
        <p:txBody>
          <a:bodyPr wrap="square">
            <a:spAutoFit/>
          </a:bodyPr>
          <a:lstStyle/>
          <a:p>
            <a:pPr lvl="0" algn="just">
              <a:lnSpc>
                <a:spcPct val="150000"/>
              </a:lnSpc>
              <a:spcAft>
                <a:spcPts val="800"/>
              </a:spcAft>
            </a:pPr>
            <a:r>
              <a:rPr lang="nl-NL" sz="4200" b="1">
                <a:solidFill>
                  <a:srgbClr val="FFFF00"/>
                </a:solidFill>
                <a:latin typeface="Arial" panose="020B0604020202020204" pitchFamily="34" charset="0"/>
                <a:ea typeface="Times New Roman" panose="02020603050405020304" pitchFamily="18" charset="0"/>
                <a:cs typeface="Arial" panose="020B0604020202020204" pitchFamily="34" charset="0"/>
              </a:rPr>
              <a:t>Ví </a:t>
            </a:r>
            <a:r>
              <a:rPr lang="nl-NL" sz="4200" b="1" smtClean="0">
                <a:solidFill>
                  <a:srgbClr val="FFFF00"/>
                </a:solidFill>
                <a:latin typeface="Arial" panose="020B0604020202020204" pitchFamily="34" charset="0"/>
                <a:ea typeface="Times New Roman" panose="02020603050405020304" pitchFamily="18" charset="0"/>
                <a:cs typeface="Arial" panose="020B0604020202020204" pitchFamily="34" charset="0"/>
              </a:rPr>
              <a:t>dụ 2</a:t>
            </a:r>
            <a:endParaRPr lang="en-US" sz="4200">
              <a:solidFill>
                <a:srgbClr val="FFFF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391027" y="1220263"/>
                <a:ext cx="17297400" cy="3008837"/>
              </a:xfrm>
              <a:prstGeom prst="rect">
                <a:avLst/>
              </a:prstGeom>
            </p:spPr>
            <p:txBody>
              <a:bodyPr wrap="square">
                <a:spAutoFit/>
              </a:bodyPr>
              <a:lstStyle/>
              <a:p>
                <a:pPr algn="just">
                  <a:lnSpc>
                    <a:spcPct val="150000"/>
                  </a:lnSpc>
                  <a:spcAft>
                    <a:spcPts val="500"/>
                  </a:spcAft>
                </a:pPr>
                <a:r>
                  <a:rPr lang="vi-VN" sz="3700" smtClean="0"/>
                  <a:t>Cho góc </a:t>
                </a:r>
                <a14:m>
                  <m:oMath xmlns:m="http://schemas.openxmlformats.org/officeDocument/2006/math">
                    <m:r>
                      <a:rPr lang="vi-VN" sz="3700" i="1" smtClean="0">
                        <a:latin typeface="Cambria Math" panose="02040503050406030204" pitchFamily="18" charset="0"/>
                      </a:rPr>
                      <m:t>𝑥𝑂𝑦</m:t>
                    </m:r>
                  </m:oMath>
                </a14:m>
                <a:r>
                  <a:rPr lang="vi-VN" sz="3700"/>
                  <a:t>, các điểm </a:t>
                </a:r>
                <a14:m>
                  <m:oMath xmlns:m="http://schemas.openxmlformats.org/officeDocument/2006/math">
                    <m:r>
                      <a:rPr lang="vi-VN" sz="3700" i="1" smtClean="0">
                        <a:latin typeface="Cambria Math" panose="02040503050406030204" pitchFamily="18" charset="0"/>
                      </a:rPr>
                      <m:t>𝐴</m:t>
                    </m:r>
                    <m:r>
                      <a:rPr lang="vi-VN" sz="3700" i="1" smtClean="0">
                        <a:latin typeface="Cambria Math" panose="02040503050406030204" pitchFamily="18" charset="0"/>
                      </a:rPr>
                      <m:t>, </m:t>
                    </m:r>
                    <m:r>
                      <a:rPr lang="vi-VN" sz="3700" i="1" smtClean="0">
                        <a:latin typeface="Cambria Math" panose="02040503050406030204" pitchFamily="18" charset="0"/>
                      </a:rPr>
                      <m:t>𝐵</m:t>
                    </m:r>
                    <m:r>
                      <a:rPr lang="vi-VN" sz="3700" i="1" smtClean="0">
                        <a:latin typeface="Cambria Math" panose="02040503050406030204" pitchFamily="18" charset="0"/>
                      </a:rPr>
                      <m:t> </m:t>
                    </m:r>
                  </m:oMath>
                </a14:m>
                <a:r>
                  <a:rPr lang="vi-VN" sz="3700"/>
                  <a:t>nằm trên tia </a:t>
                </a:r>
                <a14:m>
                  <m:oMath xmlns:m="http://schemas.openxmlformats.org/officeDocument/2006/math">
                    <m:r>
                      <a:rPr lang="vi-VN" sz="3700" i="1" smtClean="0">
                        <a:latin typeface="Cambria Math" panose="02040503050406030204" pitchFamily="18" charset="0"/>
                      </a:rPr>
                      <m:t>𝑂𝑥</m:t>
                    </m:r>
                  </m:oMath>
                </a14:m>
                <a:r>
                  <a:rPr lang="vi-VN" sz="3700"/>
                  <a:t> và các điểm </a:t>
                </a:r>
                <a14:m>
                  <m:oMath xmlns:m="http://schemas.openxmlformats.org/officeDocument/2006/math">
                    <m:r>
                      <a:rPr lang="vi-VN" sz="3700" i="1" smtClean="0">
                        <a:latin typeface="Cambria Math" panose="02040503050406030204" pitchFamily="18" charset="0"/>
                      </a:rPr>
                      <m:t>𝐶</m:t>
                    </m:r>
                    <m:r>
                      <a:rPr lang="vi-VN" sz="3700" i="1" smtClean="0">
                        <a:latin typeface="Cambria Math" panose="02040503050406030204" pitchFamily="18" charset="0"/>
                      </a:rPr>
                      <m:t>, </m:t>
                    </m:r>
                    <m:r>
                      <a:rPr lang="vi-VN" sz="3700" i="1" smtClean="0">
                        <a:latin typeface="Cambria Math" panose="02040503050406030204" pitchFamily="18" charset="0"/>
                      </a:rPr>
                      <m:t>𝐷</m:t>
                    </m:r>
                    <m:r>
                      <a:rPr lang="vi-VN" sz="3700" i="1" smtClean="0">
                        <a:latin typeface="Cambria Math" panose="02040503050406030204" pitchFamily="18" charset="0"/>
                      </a:rPr>
                      <m:t> </m:t>
                    </m:r>
                  </m:oMath>
                </a14:m>
                <a:r>
                  <a:rPr lang="vi-VN" sz="3700"/>
                  <a:t>nằm trên tia </a:t>
                </a:r>
                <a14:m>
                  <m:oMath xmlns:m="http://schemas.openxmlformats.org/officeDocument/2006/math">
                    <m:r>
                      <a:rPr lang="vi-VN" sz="3700" i="1" smtClean="0">
                        <a:latin typeface="Cambria Math" panose="02040503050406030204" pitchFamily="18" charset="0"/>
                      </a:rPr>
                      <m:t>𝑂𝑦</m:t>
                    </m:r>
                  </m:oMath>
                </a14:m>
                <a:r>
                  <a:rPr lang="vi-VN" sz="3700"/>
                  <a:t> như Hình 9.27, sao cho </a:t>
                </a:r>
                <a14:m>
                  <m:oMath xmlns:m="http://schemas.openxmlformats.org/officeDocument/2006/math">
                    <m:r>
                      <a:rPr lang="vi-VN" sz="3700" i="1" smtClean="0">
                        <a:latin typeface="Cambria Math" panose="02040503050406030204" pitchFamily="18" charset="0"/>
                      </a:rPr>
                      <m:t>𝑂𝐴</m:t>
                    </m:r>
                    <m:r>
                      <a:rPr lang="vi-VN" sz="3700" i="1" smtClean="0">
                        <a:latin typeface="Cambria Math" panose="02040503050406030204" pitchFamily="18" charset="0"/>
                      </a:rPr>
                      <m:t>=2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𝑂𝐵</m:t>
                    </m:r>
                    <m:r>
                      <a:rPr lang="vi-VN" sz="3700" i="1" smtClean="0">
                        <a:latin typeface="Cambria Math" panose="02040503050406030204" pitchFamily="18" charset="0"/>
                      </a:rPr>
                      <m:t>=6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𝑂𝐶</m:t>
                    </m:r>
                    <m:r>
                      <a:rPr lang="vi-VN" sz="3700" i="1" smtClean="0">
                        <a:latin typeface="Cambria Math" panose="02040503050406030204" pitchFamily="18" charset="0"/>
                      </a:rPr>
                      <m:t> 3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𝑂𝐷</m:t>
                    </m:r>
                    <m:r>
                      <a:rPr lang="vi-VN" sz="3700" i="1" smtClean="0">
                        <a:latin typeface="Cambria Math" panose="02040503050406030204" pitchFamily="18" charset="0"/>
                      </a:rPr>
                      <m:t>=4 </m:t>
                    </m:r>
                    <m:r>
                      <a:rPr lang="vi-VN" sz="3700" i="1" smtClean="0">
                        <a:latin typeface="Cambria Math" panose="02040503050406030204" pitchFamily="18" charset="0"/>
                      </a:rPr>
                      <m:t>𝑐𝑚</m:t>
                    </m:r>
                  </m:oMath>
                </a14:m>
                <a:r>
                  <a:rPr lang="vi-VN" sz="3700"/>
                  <a:t>. Biết </a:t>
                </a:r>
                <a14:m>
                  <m:oMath xmlns:m="http://schemas.openxmlformats.org/officeDocument/2006/math">
                    <m:r>
                      <a:rPr lang="vi-VN" sz="3700" i="1" smtClean="0">
                        <a:latin typeface="Cambria Math" panose="02040503050406030204" pitchFamily="18" charset="0"/>
                      </a:rPr>
                      <m:t>𝐴𝐷</m:t>
                    </m:r>
                  </m:oMath>
                </a14:m>
                <a:r>
                  <a:rPr lang="vi-VN" sz="3700"/>
                  <a:t> </a:t>
                </a:r>
                <a:r>
                  <a:rPr lang="vi-VN" sz="3700" smtClean="0"/>
                  <a:t>cắt </a:t>
                </a:r>
                <a14:m>
                  <m:oMath xmlns:m="http://schemas.openxmlformats.org/officeDocument/2006/math">
                    <m:r>
                      <a:rPr lang="vi-VN" sz="3700" i="1" smtClean="0">
                        <a:latin typeface="Cambria Math" panose="02040503050406030204" pitchFamily="18" charset="0"/>
                      </a:rPr>
                      <m:t>𝐵𝐶</m:t>
                    </m:r>
                  </m:oMath>
                </a14:m>
                <a:r>
                  <a:rPr lang="vi-VN" sz="3700"/>
                  <a:t> tại điểm </a:t>
                </a:r>
                <a14:m>
                  <m:oMath xmlns:m="http://schemas.openxmlformats.org/officeDocument/2006/math">
                    <m:r>
                      <a:rPr lang="vi-VN" sz="3700" i="1" smtClean="0">
                        <a:latin typeface="Cambria Math" panose="02040503050406030204" pitchFamily="18" charset="0"/>
                      </a:rPr>
                      <m:t>𝐸</m:t>
                    </m:r>
                  </m:oMath>
                </a14:m>
                <a:r>
                  <a:rPr lang="vi-VN" sz="3700"/>
                  <a:t>. Hãy tính </a:t>
                </a:r>
                <a:r>
                  <a:rPr lang="vi-VN" sz="3700"/>
                  <a:t>tỉ </a:t>
                </a:r>
                <a:r>
                  <a:rPr lang="vi-VN" sz="3700" smtClean="0"/>
                  <a:t>số</a:t>
                </a:r>
                <a:r>
                  <a:rPr lang="en-US" sz="3700" smtClean="0"/>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𝐵𝐸</m:t>
                        </m:r>
                      </m:num>
                      <m:den>
                        <m:r>
                          <a:rPr lang="en-US" sz="3700" b="0" i="1" smtClean="0">
                            <a:latin typeface="Cambria Math" panose="02040503050406030204" pitchFamily="18" charset="0"/>
                          </a:rPr>
                          <m:t>𝐷𝐸</m:t>
                        </m:r>
                      </m:den>
                    </m:f>
                    <m:r>
                      <a:rPr lang="en-US" sz="3700" b="0" i="1" smtClean="0">
                        <a:latin typeface="Cambria Math" panose="02040503050406030204" pitchFamily="18" charset="0"/>
                      </a:rPr>
                      <m:t>.</m:t>
                    </m:r>
                  </m:oMath>
                </a14:m>
                <a:endParaRPr lang="vi-VN" sz="3700"/>
              </a:p>
            </p:txBody>
          </p:sp>
        </mc:Choice>
        <mc:Fallback>
          <p:sp>
            <p:nvSpPr>
              <p:cNvPr id="3" name="Rectangle 2"/>
              <p:cNvSpPr>
                <a:spLocks noRot="1" noChangeAspect="1" noMove="1" noResize="1" noEditPoints="1" noAdjustHandles="1" noChangeArrowheads="1" noChangeShapeType="1" noTextEdit="1"/>
              </p:cNvSpPr>
              <p:nvPr/>
            </p:nvSpPr>
            <p:spPr>
              <a:xfrm>
                <a:off x="391027" y="1220263"/>
                <a:ext cx="17297400" cy="3008837"/>
              </a:xfrm>
              <a:prstGeom prst="rect">
                <a:avLst/>
              </a:prstGeom>
              <a:blipFill>
                <a:blip r:embed="rId4"/>
                <a:stretch>
                  <a:fillRect l="-1092" r="-1092"/>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rot="13883240">
            <a:off x="16137732" y="91440"/>
            <a:ext cx="1384593" cy="1598704"/>
          </a:xfrm>
          <a:prstGeom prst="rect">
            <a:avLst/>
          </a:prstGeom>
        </p:spPr>
      </p:pic>
      <p:sp>
        <p:nvSpPr>
          <p:cNvPr id="18" name="Oval Callout 17"/>
          <p:cNvSpPr/>
          <p:nvPr/>
        </p:nvSpPr>
        <p:spPr>
          <a:xfrm>
            <a:off x="8359597" y="3811062"/>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700" b="1" smtClean="0">
                <a:solidFill>
                  <a:prstClr val="black"/>
                </a:solidFill>
              </a:rPr>
              <a:t>Giải</a:t>
            </a:r>
            <a:endParaRPr lang="en-US" sz="3700" b="1">
              <a:solidFill>
                <a:prstClr val="black"/>
              </a:solidFill>
            </a:endParaRPr>
          </a:p>
        </p:txBody>
      </p:sp>
      <mc:AlternateContent xmlns:mc="http://schemas.openxmlformats.org/markup-compatibility/2006">
        <mc:Choice xmlns:a14="http://schemas.microsoft.com/office/drawing/2010/main" Requires="a14">
          <p:graphicFrame>
            <p:nvGraphicFramePr>
              <p:cNvPr id="19" name="Table 18"/>
              <p:cNvGraphicFramePr>
                <a:graphicFrameLocks noGrp="1"/>
              </p:cNvGraphicFramePr>
              <p:nvPr>
                <p:extLst>
                  <p:ext uri="{D42A27DB-BD31-4B8C-83A1-F6EECF244321}">
                    <p14:modId xmlns:p14="http://schemas.microsoft.com/office/powerpoint/2010/main" val="2281421144"/>
                  </p:ext>
                </p:extLst>
              </p:nvPr>
            </p:nvGraphicFramePr>
            <p:xfrm>
              <a:off x="7447258" y="5556191"/>
              <a:ext cx="10439400" cy="4084539"/>
            </p:xfrm>
            <a:graphic>
              <a:graphicData uri="http://schemas.openxmlformats.org/drawingml/2006/table">
                <a:tbl>
                  <a:tblPr firstRow="1" firstCol="1" bandRow="1"/>
                  <a:tblGrid>
                    <a:gridCol w="1094859">
                      <a:extLst>
                        <a:ext uri="{9D8B030D-6E8A-4147-A177-3AD203B41FA5}">
                          <a16:colId xmlns:a16="http://schemas.microsoft.com/office/drawing/2014/main" val="497636341"/>
                        </a:ext>
                      </a:extLst>
                    </a:gridCol>
                    <a:gridCol w="9344541">
                      <a:extLst>
                        <a:ext uri="{9D8B030D-6E8A-4147-A177-3AD203B41FA5}">
                          <a16:colId xmlns:a16="http://schemas.microsoft.com/office/drawing/2014/main" val="79623606"/>
                        </a:ext>
                      </a:extLst>
                    </a:gridCol>
                  </a:tblGrid>
                  <a:tr h="2843937">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GT</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0"/>
                            </a:spcBef>
                            <a:spcAft>
                              <a:spcPts val="0"/>
                            </a:spcAft>
                          </a:pPr>
                          <a:r>
                            <a:rPr lang="en-US" sz="3700" smtClean="0">
                              <a:latin typeface="Arial" panose="020B0604020202020204" pitchFamily="34" charset="0"/>
                              <a:cs typeface="Arial" panose="020B0604020202020204" pitchFamily="34" charset="0"/>
                            </a:rPr>
                            <a:t>G</a:t>
                          </a:r>
                          <a:r>
                            <a:rPr lang="vi-VN" sz="3700" smtClean="0"/>
                            <a:t>óc </a:t>
                          </a:r>
                          <a14:m>
                            <m:oMath xmlns:m="http://schemas.openxmlformats.org/officeDocument/2006/math">
                              <m:r>
                                <a:rPr lang="vi-VN" sz="3700" i="1" smtClean="0">
                                  <a:latin typeface="Cambria Math" panose="02040503050406030204" pitchFamily="18" charset="0"/>
                                </a:rPr>
                                <m:t>𝑥𝑂𝑦</m:t>
                              </m:r>
                              <m:r>
                                <a:rPr lang="en-US" sz="3700" b="0" i="1" smtClean="0">
                                  <a:latin typeface="Cambria Math" panose="02040503050406030204" pitchFamily="18" charset="0"/>
                                </a:rPr>
                                <m:t>;</m:t>
                              </m:r>
                            </m:oMath>
                          </a14:m>
                          <a:r>
                            <a:rPr lang="vi-VN" sz="3700" smtClean="0"/>
                            <a:t> </a:t>
                          </a:r>
                          <a14:m>
                            <m:oMath xmlns:m="http://schemas.openxmlformats.org/officeDocument/2006/math">
                              <m:r>
                                <a:rPr lang="vi-VN" sz="3700" i="1" smtClean="0">
                                  <a:latin typeface="Cambria Math" panose="02040503050406030204" pitchFamily="18" charset="0"/>
                                </a:rPr>
                                <m:t>𝐴</m:t>
                              </m:r>
                              <m:r>
                                <a:rPr lang="vi-VN" sz="3700" i="1" smtClean="0">
                                  <a:latin typeface="Cambria Math" panose="02040503050406030204" pitchFamily="18" charset="0"/>
                                </a:rPr>
                                <m:t>, </m:t>
                              </m:r>
                              <m:r>
                                <a:rPr lang="vi-VN" sz="3700" i="1" smtClean="0">
                                  <a:latin typeface="Cambria Math" panose="02040503050406030204" pitchFamily="18" charset="0"/>
                                </a:rPr>
                                <m:t>𝐵</m:t>
                              </m:r>
                              <m:r>
                                <a:rPr lang="vi-VN" sz="3700" i="1" smtClean="0">
                                  <a:latin typeface="Cambria Math" panose="02040503050406030204" pitchFamily="18" charset="0"/>
                                </a:rPr>
                                <m:t> </m:t>
                              </m:r>
                              <m:r>
                                <a:rPr lang="vi-VN" sz="3700" i="1" smtClean="0">
                                  <a:latin typeface="Cambria Math" panose="02040503050406030204" pitchFamily="18" charset="0"/>
                                  <a:ea typeface="Cambria Math" panose="02040503050406030204" pitchFamily="18" charset="0"/>
                                </a:rPr>
                                <m:t>𝜖</m:t>
                              </m:r>
                              <m:r>
                                <a:rPr lang="en-US" sz="3700" b="0" i="1" smtClean="0">
                                  <a:latin typeface="Cambria Math" panose="02040503050406030204" pitchFamily="18" charset="0"/>
                                  <a:ea typeface="Cambria Math" panose="02040503050406030204" pitchFamily="18" charset="0"/>
                                </a:rPr>
                                <m:t> </m:t>
                              </m:r>
                              <m:r>
                                <a:rPr lang="vi-VN" sz="3700" i="1" smtClean="0">
                                  <a:latin typeface="Cambria Math" panose="02040503050406030204" pitchFamily="18" charset="0"/>
                                </a:rPr>
                                <m:t>𝑂𝑥</m:t>
                              </m:r>
                              <m:r>
                                <a:rPr lang="en-US" sz="3700" b="0" i="1" smtClean="0">
                                  <a:latin typeface="Cambria Math" panose="02040503050406030204" pitchFamily="18" charset="0"/>
                                </a:rPr>
                                <m:t>; </m:t>
                              </m:r>
                              <m:r>
                                <a:rPr lang="vi-VN" sz="3700" i="1" smtClean="0">
                                  <a:latin typeface="Cambria Math" panose="02040503050406030204" pitchFamily="18" charset="0"/>
                                </a:rPr>
                                <m:t>𝐶</m:t>
                              </m:r>
                              <m:r>
                                <a:rPr lang="vi-VN" sz="3700" i="1" smtClean="0">
                                  <a:latin typeface="Cambria Math" panose="02040503050406030204" pitchFamily="18" charset="0"/>
                                </a:rPr>
                                <m:t>, </m:t>
                              </m:r>
                              <m:r>
                                <a:rPr lang="vi-VN" sz="3700" i="1" smtClean="0">
                                  <a:latin typeface="Cambria Math" panose="02040503050406030204" pitchFamily="18" charset="0"/>
                                </a:rPr>
                                <m:t>𝐷</m:t>
                              </m:r>
                              <m:r>
                                <a:rPr lang="vi-VN" sz="3700" i="1" smtClean="0">
                                  <a:latin typeface="Cambria Math" panose="02040503050406030204" pitchFamily="18" charset="0"/>
                                  <a:ea typeface="Cambria Math" panose="02040503050406030204" pitchFamily="18" charset="0"/>
                                </a:rPr>
                                <m:t>𝜖</m:t>
                              </m:r>
                              <m:r>
                                <a:rPr lang="en-US" sz="3700" b="0" i="1" smtClean="0">
                                  <a:latin typeface="Cambria Math" panose="02040503050406030204" pitchFamily="18" charset="0"/>
                                  <a:ea typeface="Cambria Math" panose="02040503050406030204" pitchFamily="18" charset="0"/>
                                </a:rPr>
                                <m:t> </m:t>
                              </m:r>
                              <m:r>
                                <a:rPr lang="vi-VN" sz="3700" i="1" smtClean="0">
                                  <a:latin typeface="Cambria Math" panose="02040503050406030204" pitchFamily="18" charset="0"/>
                                </a:rPr>
                                <m:t>𝑂</m:t>
                              </m:r>
                              <m:r>
                                <a:rPr lang="en-US" sz="3700" b="0" i="1" smtClean="0">
                                  <a:latin typeface="Cambria Math" panose="02040503050406030204" pitchFamily="18" charset="0"/>
                                </a:rPr>
                                <m:t>𝑦</m:t>
                              </m:r>
                            </m:oMath>
                          </a14:m>
                          <a:endParaRPr lang="en-US" sz="3700" smtClean="0">
                            <a:solidFill>
                              <a:srgbClr val="000000"/>
                            </a:solidFill>
                            <a:effectLst/>
                            <a:latin typeface="+mn-lt"/>
                            <a:ea typeface="Arial" panose="020B0604020202020204" pitchFamily="34" charset="0"/>
                            <a:cs typeface="Times New Roman" panose="02020603050405020304" pitchFamily="18" charset="0"/>
                          </a:endParaRPr>
                        </a:p>
                        <a:p>
                          <a:pPr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vi-VN" sz="3700" i="1" smtClean="0">
                                    <a:latin typeface="Cambria Math" panose="02040503050406030204" pitchFamily="18" charset="0"/>
                                  </a:rPr>
                                  <m:t>𝑂𝐴</m:t>
                                </m:r>
                                <m:r>
                                  <a:rPr lang="vi-VN" sz="3700" i="1" smtClean="0">
                                    <a:latin typeface="Cambria Math" panose="02040503050406030204" pitchFamily="18" charset="0"/>
                                  </a:rPr>
                                  <m:t>=2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𝑂𝐵</m:t>
                                </m:r>
                                <m:r>
                                  <a:rPr lang="vi-VN" sz="3700" i="1" smtClean="0">
                                    <a:latin typeface="Cambria Math" panose="02040503050406030204" pitchFamily="18" charset="0"/>
                                  </a:rPr>
                                  <m:t>=6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𝑂𝐶</m:t>
                                </m:r>
                                <m:r>
                                  <a:rPr lang="vi-VN" sz="3700" i="1" smtClean="0">
                                    <a:latin typeface="Cambria Math" panose="02040503050406030204" pitchFamily="18" charset="0"/>
                                  </a:rPr>
                                  <m:t> 3 </m:t>
                                </m:r>
                                <m:r>
                                  <a:rPr lang="vi-VN" sz="3700" i="1" smtClean="0">
                                    <a:latin typeface="Cambria Math" panose="02040503050406030204" pitchFamily="18" charset="0"/>
                                  </a:rPr>
                                  <m:t>𝑐𝑚</m:t>
                                </m:r>
                                <m:r>
                                  <a:rPr lang="vi-VN" sz="3700" i="1" smtClean="0">
                                    <a:latin typeface="Cambria Math" panose="02040503050406030204" pitchFamily="18" charset="0"/>
                                  </a:rPr>
                                  <m:t>, </m:t>
                                </m:r>
                                <m:r>
                                  <a:rPr lang="vi-VN" sz="3700" i="1" smtClean="0">
                                    <a:latin typeface="Cambria Math" panose="02040503050406030204" pitchFamily="18" charset="0"/>
                                  </a:rPr>
                                  <m:t>𝑂𝐷</m:t>
                                </m:r>
                                <m:r>
                                  <a:rPr lang="vi-VN" sz="3700" i="1" smtClean="0">
                                    <a:latin typeface="Cambria Math" panose="02040503050406030204" pitchFamily="18" charset="0"/>
                                  </a:rPr>
                                  <m:t>=4 </m:t>
                                </m:r>
                                <m:r>
                                  <a:rPr lang="vi-VN" sz="3700" i="1" smtClean="0">
                                    <a:latin typeface="Cambria Math" panose="02040503050406030204" pitchFamily="18" charset="0"/>
                                  </a:rPr>
                                  <m:t>𝑐𝑚</m:t>
                                </m:r>
                              </m:oMath>
                            </m:oMathPara>
                          </a14:m>
                          <a:endParaRPr lang="en-US" sz="3700" smtClean="0">
                            <a:solidFill>
                              <a:srgbClr val="000000"/>
                            </a:solidFill>
                            <a:effectLst/>
                            <a:latin typeface="+mn-lt"/>
                            <a:ea typeface="Arial" panose="020B0604020202020204" pitchFamily="34" charset="0"/>
                            <a:cs typeface="Times New Roman" panose="02020603050405020304" pitchFamily="18" charset="0"/>
                          </a:endParaRPr>
                        </a:p>
                        <a:p>
                          <a:pPr algn="l">
                            <a:lnSpc>
                              <a:spcPct val="150000"/>
                            </a:lnSpc>
                            <a:spcBef>
                              <a:spcPts val="0"/>
                            </a:spcBef>
                            <a:spcAft>
                              <a:spcPts val="0"/>
                            </a:spcAft>
                          </a:pPr>
                          <a14:m>
                            <m:oMath xmlns:m="http://schemas.openxmlformats.org/officeDocument/2006/math">
                              <m:r>
                                <a:rPr lang="vi-VN" sz="3700" i="1" smtClean="0">
                                  <a:latin typeface="Cambria Math" panose="02040503050406030204" pitchFamily="18" charset="0"/>
                                </a:rPr>
                                <m:t>𝐴𝐷</m:t>
                              </m:r>
                            </m:oMath>
                          </a14:m>
                          <a:r>
                            <a:rPr lang="vi-VN" sz="3700"/>
                            <a:t> </a:t>
                          </a:r>
                          <a:r>
                            <a:rPr lang="vi-VN" sz="3700" smtClean="0"/>
                            <a:t>cắt </a:t>
                          </a:r>
                          <a14:m>
                            <m:oMath xmlns:m="http://schemas.openxmlformats.org/officeDocument/2006/math">
                              <m:r>
                                <a:rPr lang="vi-VN" sz="3700" i="1" smtClean="0">
                                  <a:latin typeface="Cambria Math" panose="02040503050406030204" pitchFamily="18" charset="0"/>
                                </a:rPr>
                                <m:t>𝐵𝐶</m:t>
                              </m:r>
                            </m:oMath>
                          </a14:m>
                          <a:r>
                            <a:rPr lang="vi-VN" sz="3700"/>
                            <a:t> tại </a:t>
                          </a:r>
                          <a14:m>
                            <m:oMath xmlns:m="http://schemas.openxmlformats.org/officeDocument/2006/math">
                              <m:r>
                                <a:rPr lang="vi-VN" sz="3700" i="1" smtClean="0">
                                  <a:latin typeface="Cambria Math" panose="02040503050406030204" pitchFamily="18" charset="0"/>
                                </a:rPr>
                                <m:t>𝐸</m:t>
                              </m:r>
                            </m:oMath>
                          </a14:m>
                          <a:endParaRPr lang="en-US" sz="3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423428"/>
                      </a:ext>
                    </a:extLst>
                  </a:tr>
                  <a:tr h="1240602">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KL</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r>
                            <a:rPr lang="en-US" sz="3700" smtClean="0">
                              <a:solidFill>
                                <a:srgbClr val="000000"/>
                              </a:solidFill>
                              <a:effectLst/>
                              <a:latin typeface="+mn-lt"/>
                              <a:ea typeface="Arial" panose="020B0604020202020204" pitchFamily="34" charset="0"/>
                              <a:cs typeface="Times New Roman" panose="02020603050405020304" pitchFamily="18" charset="0"/>
                            </a:rPr>
                            <a:t>T</a:t>
                          </a:r>
                          <a:r>
                            <a:rPr lang="en-US" sz="3700" smtClean="0">
                              <a:solidFill>
                                <a:srgbClr val="000000"/>
                              </a:solidFill>
                              <a:effectLst/>
                              <a:latin typeface="Arial" panose="020B0604020202020204" pitchFamily="34" charset="0"/>
                              <a:ea typeface="Arial" panose="020B0604020202020204" pitchFamily="34" charset="0"/>
                              <a:cs typeface="Arial" panose="020B0604020202020204" pitchFamily="34" charset="0"/>
                            </a:rPr>
                            <a:t>ính </a:t>
                          </a:r>
                          <a:r>
                            <a:rPr lang="en-US" sz="3700" baseline="0" smtClean="0">
                              <a:solidFill>
                                <a:srgbClr val="000000"/>
                              </a:solidFill>
                              <a:effectLst/>
                              <a:latin typeface="+mn-lt"/>
                              <a:ea typeface="Arial" panose="020B0604020202020204" pitchFamily="34" charset="0"/>
                              <a:cs typeface="Times New Roman" panose="02020603050405020304" pitchFamily="18" charset="0"/>
                            </a:rPr>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𝐵𝐸</m:t>
                                  </m:r>
                                </m:num>
                                <m:den>
                                  <m:r>
                                    <a:rPr lang="en-US" sz="3700" b="0" i="1" smtClean="0">
                                      <a:latin typeface="Cambria Math" panose="02040503050406030204" pitchFamily="18" charset="0"/>
                                    </a:rPr>
                                    <m:t>𝐷𝐸</m:t>
                                  </m:r>
                                </m:den>
                              </m:f>
                            </m:oMath>
                          </a14:m>
                          <a:endParaRPr lang="en-US" sz="3700">
                            <a:solidFill>
                              <a:srgbClr val="000000"/>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44681569"/>
                      </a:ext>
                    </a:extLst>
                  </a:tr>
                </a:tbl>
              </a:graphicData>
            </a:graphic>
          </p:graphicFrame>
        </mc:Choice>
        <mc:Fallback>
          <p:graphicFrame>
            <p:nvGraphicFramePr>
              <p:cNvPr id="19" name="Table 18"/>
              <p:cNvGraphicFramePr>
                <a:graphicFrameLocks noGrp="1"/>
              </p:cNvGraphicFramePr>
              <p:nvPr>
                <p:extLst>
                  <p:ext uri="{D42A27DB-BD31-4B8C-83A1-F6EECF244321}">
                    <p14:modId xmlns:p14="http://schemas.microsoft.com/office/powerpoint/2010/main" val="2281421144"/>
                  </p:ext>
                </p:extLst>
              </p:nvPr>
            </p:nvGraphicFramePr>
            <p:xfrm>
              <a:off x="7447258" y="5556191"/>
              <a:ext cx="10439400" cy="4084539"/>
            </p:xfrm>
            <a:graphic>
              <a:graphicData uri="http://schemas.openxmlformats.org/drawingml/2006/table">
                <a:tbl>
                  <a:tblPr firstRow="1" firstCol="1" bandRow="1"/>
                  <a:tblGrid>
                    <a:gridCol w="1094859">
                      <a:extLst>
                        <a:ext uri="{9D8B030D-6E8A-4147-A177-3AD203B41FA5}">
                          <a16:colId xmlns:a16="http://schemas.microsoft.com/office/drawing/2014/main" val="497636341"/>
                        </a:ext>
                      </a:extLst>
                    </a:gridCol>
                    <a:gridCol w="9344541">
                      <a:extLst>
                        <a:ext uri="{9D8B030D-6E8A-4147-A177-3AD203B41FA5}">
                          <a16:colId xmlns:a16="http://schemas.microsoft.com/office/drawing/2014/main" val="79623606"/>
                        </a:ext>
                      </a:extLst>
                    </a:gridCol>
                  </a:tblGrid>
                  <a:tr h="2843937">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GT</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6"/>
                          <a:stretch>
                            <a:fillRect l="-11734" r="-65" b="-44540"/>
                          </a:stretch>
                        </a:blipFill>
                      </a:tcPr>
                    </a:tc>
                    <a:extLst>
                      <a:ext uri="{0D108BD9-81ED-4DB2-BD59-A6C34878D82A}">
                        <a16:rowId xmlns:a16="http://schemas.microsoft.com/office/drawing/2014/main" val="436423428"/>
                      </a:ext>
                    </a:extLst>
                  </a:tr>
                  <a:tr h="1240602">
                    <a:tc>
                      <a:txBody>
                        <a:bodyPr/>
                        <a:lstStyle/>
                        <a:p>
                          <a:pPr>
                            <a:lnSpc>
                              <a:spcPct val="150000"/>
                            </a:lnSpc>
                            <a:spcBef>
                              <a:spcPts val="0"/>
                            </a:spcBef>
                            <a:spcAft>
                              <a:spcPts val="0"/>
                            </a:spcAft>
                          </a:pPr>
                          <a:r>
                            <a:rPr lang="nl-NL" sz="3700">
                              <a:solidFill>
                                <a:srgbClr val="000000"/>
                              </a:solidFill>
                              <a:effectLst/>
                              <a:latin typeface="Arial" panose="020B0604020202020204" pitchFamily="34" charset="0"/>
                              <a:ea typeface="Dotum" panose="020B0600000101010101" pitchFamily="34" charset="-127"/>
                              <a:cs typeface="Arial" panose="020B0604020202020204" pitchFamily="34" charset="0"/>
                            </a:rPr>
                            <a:t>KL</a:t>
                          </a:r>
                          <a:endParaRPr lang="en-US" sz="37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6"/>
                          <a:stretch>
                            <a:fillRect l="-11734" t="-228922" r="-65" b="-1961"/>
                          </a:stretch>
                        </a:blipFill>
                      </a:tcPr>
                    </a:tc>
                    <a:extLst>
                      <a:ext uri="{0D108BD9-81ED-4DB2-BD59-A6C34878D82A}">
                        <a16:rowId xmlns:a16="http://schemas.microsoft.com/office/drawing/2014/main" val="2044681569"/>
                      </a:ext>
                    </a:extLst>
                  </a:tr>
                </a:tbl>
              </a:graphicData>
            </a:graphic>
          </p:graphicFrame>
        </mc:Fallback>
      </mc:AlternateContent>
    </p:spTree>
    <p:extLst>
      <p:ext uri="{BB962C8B-B14F-4D97-AF65-F5344CB8AC3E}">
        <p14:creationId xmlns:p14="http://schemas.microsoft.com/office/powerpoint/2010/main" val="2170100391"/>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2"/>
          <p:cNvGrpSpPr/>
          <p:nvPr/>
        </p:nvGrpSpPr>
        <p:grpSpPr>
          <a:xfrm rot="-5400000">
            <a:off x="9097120" y="278369"/>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rot="13883240">
            <a:off x="2673511" y="8660533"/>
            <a:ext cx="1384593" cy="1598704"/>
          </a:xfrm>
          <a:prstGeom prst="rect">
            <a:avLst/>
          </a:prstGeom>
        </p:spPr>
      </p:pic>
      <p:sp>
        <p:nvSpPr>
          <p:cNvPr id="18" name="Oval Callout 17"/>
          <p:cNvSpPr/>
          <p:nvPr/>
        </p:nvSpPr>
        <p:spPr>
          <a:xfrm>
            <a:off x="8359597" y="458262"/>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6650624" y="1478989"/>
                <a:ext cx="12094576" cy="8160311"/>
              </a:xfrm>
              <a:prstGeom prst="rect">
                <a:avLst/>
              </a:prstGeom>
            </p:spPr>
            <p:txBody>
              <a:bodyPr wrap="square">
                <a:spAutoFit/>
              </a:bodyPr>
              <a:lstStyle/>
              <a:p>
                <a:pPr>
                  <a:lnSpc>
                    <a:spcPct val="150000"/>
                  </a:lnSpc>
                  <a:spcAft>
                    <a:spcPts val="500"/>
                  </a:spcAft>
                </a:pPr>
                <a:r>
                  <a:rPr lang="en-US" sz="3700" smtClean="0">
                    <a:latin typeface="Arial" panose="020B0604020202020204" pitchFamily="34" charset="0"/>
                    <a:cs typeface="Arial" panose="020B0604020202020204" pitchFamily="34" charset="0"/>
                  </a:rPr>
                  <a:t>Hai tam giác </a:t>
                </a:r>
                <a14:m>
                  <m:oMath xmlns:m="http://schemas.openxmlformats.org/officeDocument/2006/math">
                    <m:r>
                      <a:rPr lang="en-US" sz="3700" i="1" smtClean="0">
                        <a:latin typeface="Cambria Math" panose="02040503050406030204" pitchFamily="18" charset="0"/>
                        <a:cs typeface="Arial" panose="020B0604020202020204" pitchFamily="34" charset="0"/>
                      </a:rPr>
                      <m:t>𝑂𝐴𝐷</m:t>
                    </m:r>
                  </m:oMath>
                </a14:m>
                <a:r>
                  <a:rPr lang="en-US" sz="3700">
                    <a:latin typeface="Arial" panose="020B0604020202020204" pitchFamily="34" charset="0"/>
                    <a:cs typeface="Arial" panose="020B0604020202020204" pitchFamily="34" charset="0"/>
                  </a:rPr>
                  <a:t> và </a:t>
                </a:r>
                <a14:m>
                  <m:oMath xmlns:m="http://schemas.openxmlformats.org/officeDocument/2006/math">
                    <m:r>
                      <a:rPr lang="en-US" sz="3700" i="1" smtClean="0">
                        <a:latin typeface="Cambria Math" panose="02040503050406030204" pitchFamily="18" charset="0"/>
                        <a:cs typeface="Arial" panose="020B0604020202020204" pitchFamily="34" charset="0"/>
                      </a:rPr>
                      <m:t>𝑂𝐶𝐵</m:t>
                    </m:r>
                  </m:oMath>
                </a14:m>
                <a:r>
                  <a:rPr lang="en-US" sz="3700">
                    <a:latin typeface="Arial" panose="020B0604020202020204" pitchFamily="34" charset="0"/>
                    <a:cs typeface="Arial" panose="020B0604020202020204" pitchFamily="34" charset="0"/>
                  </a:rPr>
                  <a:t> có: </a:t>
                </a:r>
                <a14:m>
                  <m:oMath xmlns:m="http://schemas.openxmlformats.org/officeDocument/2006/math">
                    <m:acc>
                      <m:accPr>
                        <m:chr m:val="̂"/>
                        <m:ctrlPr>
                          <a:rPr lang="vi-VN" sz="3700" i="1">
                            <a:latin typeface="Cambria Math" panose="02040503050406030204" pitchFamily="18" charset="0"/>
                          </a:rPr>
                        </m:ctrlPr>
                      </m:accPr>
                      <m:e>
                        <m:r>
                          <a:rPr lang="en-US" sz="3700" b="0" i="1" smtClean="0">
                            <a:latin typeface="Cambria Math" panose="02040503050406030204" pitchFamily="18" charset="0"/>
                          </a:rPr>
                          <m:t>𝑂</m:t>
                        </m:r>
                      </m:e>
                    </m:acc>
                  </m:oMath>
                </a14:m>
                <a:r>
                  <a:rPr lang="en-US" sz="3700">
                    <a:latin typeface="Arial" panose="020B0604020202020204" pitchFamily="34" charset="0"/>
                    <a:cs typeface="Arial" panose="020B0604020202020204" pitchFamily="34" charset="0"/>
                  </a:rPr>
                  <a:t> chung, </a:t>
                </a: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𝑂</m:t>
                        </m:r>
                        <m:r>
                          <a:rPr lang="en-US" sz="3700" i="1">
                            <a:latin typeface="Cambria Math" panose="02040503050406030204" pitchFamily="18" charset="0"/>
                          </a:rPr>
                          <m:t>𝐴</m:t>
                        </m:r>
                      </m:num>
                      <m:den>
                        <m:r>
                          <a:rPr lang="en-US" sz="3700" b="0" i="1" smtClean="0">
                            <a:latin typeface="Cambria Math" panose="02040503050406030204" pitchFamily="18" charset="0"/>
                          </a:rPr>
                          <m:t>𝑂𝐶</m:t>
                        </m:r>
                      </m:den>
                    </m:f>
                    <m:r>
                      <a:rPr lang="en-US" sz="3700" i="1">
                        <a:latin typeface="Cambria Math" panose="02040503050406030204" pitchFamily="18" charset="0"/>
                      </a:rPr>
                      <m:t>=</m:t>
                    </m:r>
                    <m:f>
                      <m:fPr>
                        <m:ctrlPr>
                          <a:rPr lang="en-US" sz="3700" i="1">
                            <a:latin typeface="Cambria Math" panose="02040503050406030204" pitchFamily="18" charset="0"/>
                          </a:rPr>
                        </m:ctrlPr>
                      </m:fPr>
                      <m:num>
                        <m:r>
                          <a:rPr lang="en-US" sz="3700" b="0" i="1" smtClean="0">
                            <a:latin typeface="Cambria Math" panose="02040503050406030204" pitchFamily="18" charset="0"/>
                          </a:rPr>
                          <m:t>𝑂𝐷</m:t>
                        </m:r>
                      </m:num>
                      <m:den>
                        <m:r>
                          <a:rPr lang="en-US" sz="3700" b="0" i="1" smtClean="0">
                            <a:latin typeface="Cambria Math" panose="02040503050406030204" pitchFamily="18" charset="0"/>
                          </a:rPr>
                          <m:t>𝑂</m:t>
                        </m:r>
                        <m:r>
                          <a:rPr lang="en-US" sz="3700" i="1">
                            <a:latin typeface="Cambria Math" panose="02040503050406030204" pitchFamily="18" charset="0"/>
                          </a:rPr>
                          <m:t>𝐵</m:t>
                        </m:r>
                      </m:den>
                    </m:f>
                    <m:r>
                      <a:rPr lang="en-US" sz="3700" b="0" i="1" smtClean="0">
                        <a:latin typeface="Cambria Math" panose="02040503050406030204" pitchFamily="18" charset="0"/>
                      </a:rPr>
                      <m:t>=</m:t>
                    </m:r>
                    <m:f>
                      <m:fPr>
                        <m:ctrlPr>
                          <a:rPr lang="en-US" sz="3700" b="0" i="1" smtClean="0">
                            <a:latin typeface="Cambria Math" panose="02040503050406030204" pitchFamily="18" charset="0"/>
                          </a:rPr>
                        </m:ctrlPr>
                      </m:fPr>
                      <m:num>
                        <m:r>
                          <a:rPr lang="en-US" sz="3700" b="0" i="1" smtClean="0">
                            <a:latin typeface="Cambria Math" panose="02040503050406030204" pitchFamily="18" charset="0"/>
                          </a:rPr>
                          <m:t>2</m:t>
                        </m:r>
                      </m:num>
                      <m:den>
                        <m:r>
                          <a:rPr lang="en-US" sz="3700" b="0" i="1" smtClean="0">
                            <a:latin typeface="Cambria Math" panose="02040503050406030204" pitchFamily="18" charset="0"/>
                          </a:rPr>
                          <m:t>3</m:t>
                        </m:r>
                      </m:den>
                    </m:f>
                  </m:oMath>
                </a14:m>
                <a:endParaRPr lang="en-US" sz="3700">
                  <a:latin typeface="Arial" panose="020B0604020202020204" pitchFamily="34" charset="0"/>
                  <a:cs typeface="Arial" panose="020B0604020202020204" pitchFamily="34" charset="0"/>
                </a:endParaRPr>
              </a:p>
              <a:p>
                <a:pPr>
                  <a:lnSpc>
                    <a:spcPct val="150000"/>
                  </a:lnSpc>
                  <a:spcAft>
                    <a:spcPts val="500"/>
                  </a:spcAft>
                </a:pPr>
                <a:r>
                  <a:rPr lang="en-US" sz="3700" smtClean="0">
                    <a:latin typeface="Arial" panose="020B0604020202020204" pitchFamily="34" charset="0"/>
                    <a:cs typeface="Arial" panose="020B0604020202020204" pitchFamily="34" charset="0"/>
                  </a:rPr>
                  <a:t>Vậy </a:t>
                </a:r>
                <a14:m>
                  <m:oMath xmlns:m="http://schemas.openxmlformats.org/officeDocument/2006/math">
                    <m:r>
                      <a:rPr lang="da-DK" sz="3700" i="1">
                        <a:latin typeface="Cambria Math" panose="02040503050406030204" pitchFamily="18" charset="0"/>
                        <a:ea typeface="Calibri" panose="020F0502020204030204" pitchFamily="34" charset="0"/>
                        <a:cs typeface="Times New Roman" panose="02020603050405020304" pitchFamily="18" charset="0"/>
                      </a:rPr>
                      <m:t>∆</m:t>
                    </m:r>
                    <m:r>
                      <a:rPr lang="en-US" sz="3700" b="0" i="1" smtClean="0">
                        <a:latin typeface="Cambria Math" panose="02040503050406030204" pitchFamily="18" charset="0"/>
                        <a:ea typeface="Calibri" panose="020F0502020204030204" pitchFamily="34" charset="0"/>
                        <a:cs typeface="Times New Roman" panose="02020603050405020304" pitchFamily="18" charset="0"/>
                      </a:rPr>
                      <m:t>𝑂</m:t>
                    </m:r>
                    <m:r>
                      <a:rPr lang="en-US" sz="3700" i="1">
                        <a:latin typeface="Cambria Math" panose="02040503050406030204" pitchFamily="18" charset="0"/>
                        <a:ea typeface="Calibri" panose="020F0502020204030204" pitchFamily="34" charset="0"/>
                        <a:cs typeface="Times New Roman" panose="02020603050405020304" pitchFamily="18" charset="0"/>
                      </a:rPr>
                      <m:t>𝐴</m:t>
                    </m:r>
                    <m:r>
                      <a:rPr lang="en-US" sz="3700" b="0" i="1" smtClean="0">
                        <a:latin typeface="Cambria Math" panose="02040503050406030204" pitchFamily="18" charset="0"/>
                        <a:ea typeface="Calibri" panose="020F0502020204030204" pitchFamily="34" charset="0"/>
                        <a:cs typeface="Times New Roman" panose="02020603050405020304" pitchFamily="18" charset="0"/>
                      </a:rPr>
                      <m:t>𝐷</m:t>
                    </m:r>
                    <m:r>
                      <a:rPr lang="vi-VN" sz="3700" i="1">
                        <a:latin typeface="Cambria Math" panose="02040503050406030204" pitchFamily="18" charset="0"/>
                      </a:rPr>
                      <m:t>∽</m:t>
                    </m:r>
                    <m:r>
                      <a:rPr lang="nl-NL" sz="3700" i="1">
                        <a:latin typeface="Cambria Math" panose="02040503050406030204" pitchFamily="18" charset="0"/>
                        <a:ea typeface="Arial" panose="020B0604020202020204" pitchFamily="34" charset="0"/>
                        <a:cs typeface="Times New Roman" panose="02020603050405020304" pitchFamily="18" charset="0"/>
                      </a:rPr>
                      <m:t>∆</m:t>
                    </m:r>
                    <m:r>
                      <a:rPr lang="en-US" sz="3700" b="0" i="1" smtClean="0">
                        <a:latin typeface="Cambria Math" panose="02040503050406030204" pitchFamily="18" charset="0"/>
                        <a:ea typeface="Arial" panose="020B0604020202020204" pitchFamily="34" charset="0"/>
                        <a:cs typeface="Times New Roman" panose="02020603050405020304" pitchFamily="18" charset="0"/>
                      </a:rPr>
                      <m:t>𝑂𝐶</m:t>
                    </m:r>
                    <m:r>
                      <a:rPr lang="en-US" sz="3700" i="1">
                        <a:latin typeface="Cambria Math" panose="02040503050406030204" pitchFamily="18" charset="0"/>
                        <a:ea typeface="Arial" panose="020B0604020202020204" pitchFamily="34" charset="0"/>
                        <a:cs typeface="Times New Roman" panose="02020603050405020304" pitchFamily="18" charset="0"/>
                      </a:rPr>
                      <m:t>𝐵</m:t>
                    </m:r>
                  </m:oMath>
                </a14:m>
                <a:r>
                  <a:rPr lang="nl-NL" sz="3700">
                    <a:latin typeface="Arial" panose="020B0604020202020204" pitchFamily="34" charset="0"/>
                    <a:ea typeface="Calibri" panose="020F050202020403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(c.g.c</a:t>
                </a:r>
                <a:r>
                  <a:rPr lang="en-US" sz="3700">
                    <a:latin typeface="Arial" panose="020B0604020202020204" pitchFamily="34" charset="0"/>
                    <a:cs typeface="Arial" panose="020B0604020202020204" pitchFamily="34" charset="0"/>
                  </a:rPr>
                  <a:t>). </a:t>
                </a:r>
                <a:endParaRPr lang="en-US" sz="3700">
                  <a:latin typeface="Arial" panose="020B0604020202020204" pitchFamily="34" charset="0"/>
                  <a:cs typeface="Arial" panose="020B0604020202020204" pitchFamily="34" charset="0"/>
                </a:endParaRPr>
              </a:p>
              <a:p>
                <a:pPr>
                  <a:lnSpc>
                    <a:spcPct val="150000"/>
                  </a:lnSpc>
                  <a:spcAft>
                    <a:spcPts val="500"/>
                  </a:spcAft>
                </a:pPr>
                <a:r>
                  <a:rPr lang="en-US" sz="3700" smtClean="0">
                    <a:latin typeface="Arial" panose="020B0604020202020204" pitchFamily="34" charset="0"/>
                    <a:cs typeface="Arial" panose="020B0604020202020204" pitchFamily="34" charset="0"/>
                  </a:rPr>
                  <a:t>Suy </a:t>
                </a:r>
                <a:r>
                  <a:rPr lang="en-US" sz="3700">
                    <a:latin typeface="Arial" panose="020B0604020202020204" pitchFamily="34" charset="0"/>
                    <a:cs typeface="Arial" panose="020B0604020202020204" pitchFamily="34" charset="0"/>
                  </a:rPr>
                  <a:t>ra </a:t>
                </a:r>
                <a14:m>
                  <m:oMath xmlns:m="http://schemas.openxmlformats.org/officeDocument/2006/math">
                    <m:acc>
                      <m:accPr>
                        <m:chr m:val="̂"/>
                        <m:ctrlPr>
                          <a:rPr lang="vi-VN" sz="3700" i="1">
                            <a:latin typeface="Cambria Math" panose="02040503050406030204" pitchFamily="18" charset="0"/>
                          </a:rPr>
                        </m:ctrlPr>
                      </m:accPr>
                      <m:e>
                        <m:r>
                          <a:rPr lang="en-US" sz="3700" b="0" i="1" smtClean="0">
                            <a:latin typeface="Cambria Math" panose="02040503050406030204" pitchFamily="18" charset="0"/>
                          </a:rPr>
                          <m:t>𝑂𝐷</m:t>
                        </m:r>
                        <m:r>
                          <a:rPr lang="en-US" sz="3700" i="1">
                            <a:latin typeface="Cambria Math" panose="02040503050406030204" pitchFamily="18" charset="0"/>
                          </a:rPr>
                          <m:t>𝐴</m:t>
                        </m:r>
                      </m:e>
                    </m:acc>
                    <m:r>
                      <a:rPr lang="en-US" sz="3700" i="1">
                        <a:latin typeface="Cambria Math" panose="02040503050406030204" pitchFamily="18" charset="0"/>
                      </a:rPr>
                      <m:t>=</m:t>
                    </m:r>
                    <m:acc>
                      <m:accPr>
                        <m:chr m:val="̂"/>
                        <m:ctrlPr>
                          <a:rPr lang="en-US" sz="3700" i="1">
                            <a:latin typeface="Cambria Math" panose="02040503050406030204" pitchFamily="18" charset="0"/>
                          </a:rPr>
                        </m:ctrlPr>
                      </m:accPr>
                      <m:e>
                        <m:r>
                          <a:rPr lang="en-US" sz="3700" b="0" i="1" smtClean="0">
                            <a:latin typeface="Cambria Math" panose="02040503050406030204" pitchFamily="18" charset="0"/>
                          </a:rPr>
                          <m:t>𝑂</m:t>
                        </m:r>
                        <m:r>
                          <a:rPr lang="en-US" sz="3700" i="1">
                            <a:latin typeface="Cambria Math" panose="02040503050406030204" pitchFamily="18" charset="0"/>
                          </a:rPr>
                          <m:t>𝐵</m:t>
                        </m:r>
                        <m:r>
                          <a:rPr lang="en-US" sz="3700" b="0" i="1" smtClean="0">
                            <a:latin typeface="Cambria Math" panose="02040503050406030204" pitchFamily="18" charset="0"/>
                          </a:rPr>
                          <m:t>𝐶</m:t>
                        </m:r>
                      </m:e>
                    </m:acc>
                  </m:oMath>
                </a14:m>
                <a:r>
                  <a:rPr lang="en-US" sz="3700">
                    <a:latin typeface="Arial" panose="020B0604020202020204" pitchFamily="34" charset="0"/>
                    <a:cs typeface="Arial" panose="020B0604020202020204" pitchFamily="34" charset="0"/>
                  </a:rPr>
                  <a:t> (*).</a:t>
                </a:r>
              </a:p>
              <a:p>
                <a:pPr>
                  <a:lnSpc>
                    <a:spcPct val="150000"/>
                  </a:lnSpc>
                  <a:spcAft>
                    <a:spcPts val="500"/>
                  </a:spcAft>
                </a:pPr>
                <a:r>
                  <a:rPr lang="en-US" sz="3700">
                    <a:latin typeface="Arial" panose="020B0604020202020204" pitchFamily="34" charset="0"/>
                    <a:cs typeface="Arial" panose="020B0604020202020204" pitchFamily="34" charset="0"/>
                  </a:rPr>
                  <a:t>Hai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𝐴𝐸𝐵</m:t>
                    </m:r>
                  </m:oMath>
                </a14:m>
                <a:r>
                  <a:rPr lang="en-US" sz="3700">
                    <a:latin typeface="Arial" panose="020B0604020202020204" pitchFamily="34" charset="0"/>
                    <a:cs typeface="Arial" panose="020B0604020202020204" pitchFamily="34" charset="0"/>
                  </a:rPr>
                  <a:t> và </a:t>
                </a:r>
                <a14:m>
                  <m:oMath xmlns:m="http://schemas.openxmlformats.org/officeDocument/2006/math">
                    <m:r>
                      <a:rPr lang="en-US" sz="3700" i="1" smtClean="0">
                        <a:latin typeface="Cambria Math" panose="02040503050406030204" pitchFamily="18" charset="0"/>
                        <a:cs typeface="Arial" panose="020B0604020202020204" pitchFamily="34" charset="0"/>
                      </a:rPr>
                      <m:t>𝐶𝐸𝐷</m:t>
                    </m:r>
                  </m:oMath>
                </a14:m>
                <a:r>
                  <a:rPr lang="en-US" sz="3700">
                    <a:latin typeface="Arial" panose="020B0604020202020204" pitchFamily="34" charset="0"/>
                    <a:cs typeface="Arial" panose="020B0604020202020204" pitchFamily="34" charset="0"/>
                  </a:rPr>
                  <a:t> có:</a:t>
                </a:r>
              </a:p>
              <a:p>
                <a:pPr>
                  <a:lnSpc>
                    <a:spcPct val="150000"/>
                  </a:lnSpc>
                  <a:spcAft>
                    <a:spcPts val="500"/>
                  </a:spcAft>
                </a:pPr>
                <a14:m>
                  <m:oMath xmlns:m="http://schemas.openxmlformats.org/officeDocument/2006/math">
                    <m:acc>
                      <m:accPr>
                        <m:chr m:val="̂"/>
                        <m:ctrlPr>
                          <a:rPr lang="vi-VN" sz="3700" i="1">
                            <a:latin typeface="Cambria Math" panose="02040503050406030204" pitchFamily="18" charset="0"/>
                          </a:rPr>
                        </m:ctrlPr>
                      </m:accPr>
                      <m:e>
                        <m:r>
                          <a:rPr lang="en-US" sz="3700" b="0" i="1" smtClean="0">
                            <a:latin typeface="Cambria Math" panose="02040503050406030204" pitchFamily="18" charset="0"/>
                          </a:rPr>
                          <m:t>𝐴𝐸𝐵</m:t>
                        </m:r>
                      </m:e>
                    </m:acc>
                    <m:r>
                      <a:rPr lang="en-US" sz="3700" i="1">
                        <a:latin typeface="Cambria Math" panose="02040503050406030204" pitchFamily="18" charset="0"/>
                      </a:rPr>
                      <m:t>=</m:t>
                    </m:r>
                    <m:acc>
                      <m:accPr>
                        <m:chr m:val="̂"/>
                        <m:ctrlPr>
                          <a:rPr lang="en-US" sz="3700" i="1">
                            <a:latin typeface="Cambria Math" panose="02040503050406030204" pitchFamily="18" charset="0"/>
                          </a:rPr>
                        </m:ctrlPr>
                      </m:accPr>
                      <m:e>
                        <m:r>
                          <a:rPr lang="en-US" sz="3700" i="1">
                            <a:latin typeface="Cambria Math" panose="02040503050406030204" pitchFamily="18" charset="0"/>
                          </a:rPr>
                          <m:t>𝐶</m:t>
                        </m:r>
                        <m:r>
                          <a:rPr lang="en-US" sz="3700" b="0" i="1" smtClean="0">
                            <a:latin typeface="Cambria Math" panose="02040503050406030204" pitchFamily="18" charset="0"/>
                          </a:rPr>
                          <m:t>𝐸𝐷</m:t>
                        </m:r>
                      </m:e>
                    </m:acc>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hai góc đối đỉnh), </a:t>
                </a:r>
                <a14:m>
                  <m:oMath xmlns:m="http://schemas.openxmlformats.org/officeDocument/2006/math">
                    <m:acc>
                      <m:accPr>
                        <m:chr m:val="̂"/>
                        <m:ctrlPr>
                          <a:rPr lang="vi-VN" sz="3700" i="1">
                            <a:latin typeface="Cambria Math" panose="02040503050406030204" pitchFamily="18" charset="0"/>
                          </a:rPr>
                        </m:ctrlPr>
                      </m:accPr>
                      <m:e>
                        <m:r>
                          <a:rPr lang="en-US" sz="3700" i="1">
                            <a:latin typeface="Cambria Math" panose="02040503050406030204" pitchFamily="18" charset="0"/>
                          </a:rPr>
                          <m:t>𝐴</m:t>
                        </m:r>
                        <m:r>
                          <a:rPr lang="en-US" sz="3700" b="0" i="1" smtClean="0">
                            <a:latin typeface="Cambria Math" panose="02040503050406030204" pitchFamily="18" charset="0"/>
                          </a:rPr>
                          <m:t>𝐵</m:t>
                        </m:r>
                        <m:r>
                          <a:rPr lang="en-US" sz="3700" i="1">
                            <a:latin typeface="Cambria Math" panose="02040503050406030204" pitchFamily="18" charset="0"/>
                          </a:rPr>
                          <m:t>𝐸</m:t>
                        </m:r>
                      </m:e>
                    </m:acc>
                    <m:r>
                      <a:rPr lang="en-US" sz="3700" i="1">
                        <a:latin typeface="Cambria Math" panose="02040503050406030204" pitchFamily="18" charset="0"/>
                      </a:rPr>
                      <m:t>=</m:t>
                    </m:r>
                    <m:acc>
                      <m:accPr>
                        <m:chr m:val="̂"/>
                        <m:ctrlPr>
                          <a:rPr lang="en-US" sz="3700" i="1">
                            <a:latin typeface="Cambria Math" panose="02040503050406030204" pitchFamily="18" charset="0"/>
                          </a:rPr>
                        </m:ctrlPr>
                      </m:accPr>
                      <m:e>
                        <m:r>
                          <a:rPr lang="en-US" sz="3700" i="1">
                            <a:latin typeface="Cambria Math" panose="02040503050406030204" pitchFamily="18" charset="0"/>
                          </a:rPr>
                          <m:t>𝐶</m:t>
                        </m:r>
                        <m:r>
                          <a:rPr lang="en-US" sz="3700" b="0" i="1" smtClean="0">
                            <a:latin typeface="Cambria Math" panose="02040503050406030204" pitchFamily="18" charset="0"/>
                          </a:rPr>
                          <m:t>𝐷</m:t>
                        </m:r>
                        <m:r>
                          <a:rPr lang="en-US" sz="3700" i="1">
                            <a:latin typeface="Cambria Math" panose="02040503050406030204" pitchFamily="18" charset="0"/>
                          </a:rPr>
                          <m:t>𝐸</m:t>
                        </m:r>
                      </m:e>
                    </m:acc>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theo (*)).</a:t>
                </a:r>
              </a:p>
              <a:p>
                <a:pPr>
                  <a:lnSpc>
                    <a:spcPct val="150000"/>
                  </a:lnSpc>
                  <a:spcAft>
                    <a:spcPts val="500"/>
                  </a:spcAft>
                </a:pPr>
                <a:r>
                  <a:rPr lang="en-US" sz="3700" i="1">
                    <a:latin typeface="Arial" panose="020B0604020202020204" pitchFamily="34" charset="0"/>
                    <a:cs typeface="Arial" panose="020B0604020202020204" pitchFamily="34" charset="0"/>
                  </a:rPr>
                  <a:t>Vậy </a:t>
                </a:r>
                <a14:m>
                  <m:oMath xmlns:m="http://schemas.openxmlformats.org/officeDocument/2006/math">
                    <m:r>
                      <a:rPr lang="da-DK" sz="3700" i="1">
                        <a:latin typeface="Cambria Math" panose="02040503050406030204" pitchFamily="18" charset="0"/>
                        <a:ea typeface="Calibri" panose="020F0502020204030204" pitchFamily="34" charset="0"/>
                        <a:cs typeface="Times New Roman" panose="02020603050405020304" pitchFamily="18" charset="0"/>
                      </a:rPr>
                      <m:t>∆</m:t>
                    </m:r>
                    <m:r>
                      <a:rPr lang="en-US" sz="3700" i="1">
                        <a:latin typeface="Cambria Math" panose="02040503050406030204" pitchFamily="18" charset="0"/>
                        <a:ea typeface="Calibri" panose="020F0502020204030204" pitchFamily="34" charset="0"/>
                        <a:cs typeface="Times New Roman" panose="02020603050405020304" pitchFamily="18" charset="0"/>
                      </a:rPr>
                      <m:t>𝐴</m:t>
                    </m:r>
                    <m:r>
                      <a:rPr lang="en-US" sz="3700" b="0" i="1" smtClean="0">
                        <a:latin typeface="Cambria Math" panose="02040503050406030204" pitchFamily="18" charset="0"/>
                        <a:ea typeface="Calibri" panose="020F0502020204030204" pitchFamily="34" charset="0"/>
                        <a:cs typeface="Times New Roman" panose="02020603050405020304" pitchFamily="18" charset="0"/>
                      </a:rPr>
                      <m:t>𝐸𝐵</m:t>
                    </m:r>
                    <m:r>
                      <a:rPr lang="vi-VN" sz="3700" i="1">
                        <a:latin typeface="Cambria Math" panose="02040503050406030204" pitchFamily="18" charset="0"/>
                      </a:rPr>
                      <m:t>∽</m:t>
                    </m:r>
                    <m:r>
                      <a:rPr lang="nl-NL" sz="3700" i="1">
                        <a:latin typeface="Cambria Math" panose="02040503050406030204" pitchFamily="18" charset="0"/>
                        <a:ea typeface="Arial" panose="020B0604020202020204" pitchFamily="34" charset="0"/>
                        <a:cs typeface="Times New Roman" panose="02020603050405020304" pitchFamily="18" charset="0"/>
                      </a:rPr>
                      <m:t>∆</m:t>
                    </m:r>
                    <m:r>
                      <a:rPr lang="en-US" sz="3700" b="0" i="1" smtClean="0">
                        <a:latin typeface="Cambria Math" panose="02040503050406030204" pitchFamily="18" charset="0"/>
                        <a:ea typeface="Arial" panose="020B0604020202020204" pitchFamily="34" charset="0"/>
                        <a:cs typeface="Times New Roman" panose="02020603050405020304" pitchFamily="18" charset="0"/>
                      </a:rPr>
                      <m:t>𝐶𝐸𝐷</m:t>
                    </m:r>
                  </m:oMath>
                </a14:m>
                <a:r>
                  <a:rPr lang="nl-NL" sz="3700">
                    <a:latin typeface="Arial" panose="020B0604020202020204" pitchFamily="34" charset="0"/>
                    <a:ea typeface="Calibri" panose="020F0502020204030204" pitchFamily="34" charset="0"/>
                    <a:cs typeface="Arial" panose="020B0604020202020204" pitchFamily="34" charset="0"/>
                  </a:rPr>
                  <a:t> </a:t>
                </a:r>
                <a:r>
                  <a:rPr lang="en-US" sz="3700" i="1">
                    <a:latin typeface="Arial" panose="020B0604020202020204" pitchFamily="34" charset="0"/>
                    <a:cs typeface="Arial" panose="020B0604020202020204" pitchFamily="34" charset="0"/>
                  </a:rPr>
                  <a:t>(g.g</a:t>
                </a:r>
                <a:r>
                  <a:rPr lang="en-US" sz="3700" i="1">
                    <a:latin typeface="Arial" panose="020B0604020202020204" pitchFamily="34" charset="0"/>
                    <a:cs typeface="Arial" panose="020B0604020202020204" pitchFamily="34" charset="0"/>
                  </a:rPr>
                  <a:t>). </a:t>
                </a:r>
                <a:endParaRPr lang="en-US" sz="3700" i="1" smtClean="0">
                  <a:latin typeface="Arial" panose="020B0604020202020204" pitchFamily="34" charset="0"/>
                  <a:cs typeface="Arial" panose="020B0604020202020204" pitchFamily="34" charset="0"/>
                </a:endParaRPr>
              </a:p>
              <a:p>
                <a:pPr>
                  <a:lnSpc>
                    <a:spcPct val="150000"/>
                  </a:lnSpc>
                  <a:spcAft>
                    <a:spcPts val="500"/>
                  </a:spcAft>
                </a:pPr>
                <a:r>
                  <a:rPr lang="en-US" sz="3700" smtClean="0">
                    <a:latin typeface="Arial" panose="020B0604020202020204" pitchFamily="34" charset="0"/>
                    <a:cs typeface="Arial" panose="020B0604020202020204" pitchFamily="34" charset="0"/>
                  </a:rPr>
                  <a:t>Do đó </a:t>
                </a:r>
                <a:endParaRPr lang="en-US" sz="3700" i="1" smtClean="0">
                  <a:latin typeface="Cambria Math" panose="02040503050406030204" pitchFamily="18" charset="0"/>
                </a:endParaRPr>
              </a:p>
              <a:p>
                <a:pPr algn="ctr">
                  <a:lnSpc>
                    <a:spcPct val="150000"/>
                  </a:lnSpc>
                  <a:spcAft>
                    <a:spcPts val="500"/>
                  </a:spcAft>
                </a:pP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𝐵𝐸</m:t>
                        </m:r>
                      </m:num>
                      <m:den>
                        <m:r>
                          <a:rPr lang="en-US" sz="3700" b="0" i="1" smtClean="0">
                            <a:latin typeface="Cambria Math" panose="02040503050406030204" pitchFamily="18" charset="0"/>
                          </a:rPr>
                          <m:t>𝐷𝐸</m:t>
                        </m:r>
                      </m:den>
                    </m:f>
                    <m:r>
                      <a:rPr lang="en-US" sz="3700" i="1">
                        <a:latin typeface="Cambria Math" panose="02040503050406030204" pitchFamily="18" charset="0"/>
                      </a:rPr>
                      <m:t>=</m:t>
                    </m:r>
                    <m:f>
                      <m:fPr>
                        <m:ctrlPr>
                          <a:rPr lang="en-US" sz="3700" i="1">
                            <a:latin typeface="Cambria Math" panose="02040503050406030204" pitchFamily="18" charset="0"/>
                          </a:rPr>
                        </m:ctrlPr>
                      </m:fPr>
                      <m:num>
                        <m:r>
                          <a:rPr lang="en-US" sz="3700" b="0" i="1" smtClean="0">
                            <a:latin typeface="Cambria Math" panose="02040503050406030204" pitchFamily="18" charset="0"/>
                          </a:rPr>
                          <m:t>𝐴𝐵</m:t>
                        </m:r>
                      </m:num>
                      <m:den>
                        <m:r>
                          <a:rPr lang="en-US" sz="3700" b="0" i="1" smtClean="0">
                            <a:latin typeface="Cambria Math" panose="02040503050406030204" pitchFamily="18" charset="0"/>
                          </a:rPr>
                          <m:t>𝐶𝐷</m:t>
                        </m:r>
                      </m:den>
                    </m:f>
                    <m:r>
                      <a:rPr lang="en-US" sz="3700" i="1">
                        <a:latin typeface="Cambria Math" panose="02040503050406030204" pitchFamily="18" charset="0"/>
                      </a:rPr>
                      <m:t>=</m:t>
                    </m:r>
                    <m:f>
                      <m:fPr>
                        <m:ctrlPr>
                          <a:rPr lang="en-US" sz="3700" i="1" smtClean="0">
                            <a:latin typeface="Cambria Math" panose="02040503050406030204" pitchFamily="18" charset="0"/>
                          </a:rPr>
                        </m:ctrlPr>
                      </m:fPr>
                      <m:num>
                        <m:r>
                          <a:rPr lang="en-US" sz="3700" b="0" i="1" smtClean="0">
                            <a:latin typeface="Cambria Math" panose="02040503050406030204" pitchFamily="18" charset="0"/>
                          </a:rPr>
                          <m:t>𝑂𝐵</m:t>
                        </m:r>
                        <m:r>
                          <a:rPr lang="en-US" sz="3700" b="0" i="1" smtClean="0">
                            <a:latin typeface="Cambria Math" panose="02040503050406030204" pitchFamily="18" charset="0"/>
                          </a:rPr>
                          <m:t>−</m:t>
                        </m:r>
                        <m:r>
                          <a:rPr lang="en-US" sz="3700" b="0" i="1" smtClean="0">
                            <a:latin typeface="Cambria Math" panose="02040503050406030204" pitchFamily="18" charset="0"/>
                          </a:rPr>
                          <m:t>𝑂𝐴</m:t>
                        </m:r>
                      </m:num>
                      <m:den>
                        <m:r>
                          <a:rPr lang="en-US" sz="3700" b="0" i="1" smtClean="0">
                            <a:latin typeface="Cambria Math" panose="02040503050406030204" pitchFamily="18" charset="0"/>
                          </a:rPr>
                          <m:t>𝑂𝐷</m:t>
                        </m:r>
                        <m:r>
                          <a:rPr lang="en-US" sz="3700" b="0" i="1" smtClean="0">
                            <a:latin typeface="Cambria Math" panose="02040503050406030204" pitchFamily="18" charset="0"/>
                          </a:rPr>
                          <m:t>−</m:t>
                        </m:r>
                        <m:r>
                          <a:rPr lang="en-US" sz="3700" b="0" i="1" smtClean="0">
                            <a:latin typeface="Cambria Math" panose="02040503050406030204" pitchFamily="18" charset="0"/>
                          </a:rPr>
                          <m:t>𝑂𝐶</m:t>
                        </m:r>
                      </m:den>
                    </m:f>
                    <m:r>
                      <a:rPr lang="en-US" sz="3700" b="0" i="1" smtClean="0">
                        <a:latin typeface="Cambria Math" panose="02040503050406030204" pitchFamily="18" charset="0"/>
                      </a:rPr>
                      <m:t>=</m:t>
                    </m:r>
                    <m:f>
                      <m:fPr>
                        <m:ctrlPr>
                          <a:rPr lang="en-US" sz="3700" i="1" smtClean="0">
                            <a:latin typeface="Cambria Math" panose="02040503050406030204" pitchFamily="18" charset="0"/>
                          </a:rPr>
                        </m:ctrlPr>
                      </m:fPr>
                      <m:num>
                        <m:r>
                          <a:rPr lang="en-US" sz="3700" b="0" i="1" smtClean="0">
                            <a:latin typeface="Cambria Math" panose="02040503050406030204" pitchFamily="18" charset="0"/>
                          </a:rPr>
                          <m:t>4</m:t>
                        </m:r>
                      </m:num>
                      <m:den>
                        <m:r>
                          <a:rPr lang="en-US" sz="3700" b="0" i="1" smtClean="0">
                            <a:latin typeface="Cambria Math" panose="02040503050406030204" pitchFamily="18" charset="0"/>
                          </a:rPr>
                          <m:t>1</m:t>
                        </m:r>
                      </m:den>
                    </m:f>
                    <m:r>
                      <a:rPr lang="en-US" sz="3700" b="0" i="1" smtClean="0">
                        <a:latin typeface="Cambria Math" panose="02040503050406030204" pitchFamily="18" charset="0"/>
                      </a:rPr>
                      <m:t>=4</m:t>
                    </m:r>
                  </m:oMath>
                </a14:m>
                <a:r>
                  <a:rPr lang="en-US" sz="3700" smtClean="0">
                    <a:latin typeface="Arial" panose="020B0604020202020204" pitchFamily="34" charset="0"/>
                    <a:cs typeface="Arial" panose="020B0604020202020204" pitchFamily="34" charset="0"/>
                  </a:rPr>
                  <a:t> </a:t>
                </a:r>
                <a:endParaRPr lang="en-US" sz="370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6650624" y="1478989"/>
                <a:ext cx="12094576" cy="8160311"/>
              </a:xfrm>
              <a:prstGeom prst="rect">
                <a:avLst/>
              </a:prstGeom>
              <a:blipFill>
                <a:blip r:embed="rId3"/>
                <a:stretch>
                  <a:fillRect l="-1613"/>
                </a:stretch>
              </a:blipFill>
            </p:spPr>
            <p:txBody>
              <a:bodyPr/>
              <a:lstStyle/>
              <a:p>
                <a:r>
                  <a:rPr lang="en-US">
                    <a:noFill/>
                  </a:rPr>
                  <a:t> </a:t>
                </a:r>
              </a:p>
            </p:txBody>
          </p:sp>
        </mc:Fallback>
      </mc:AlternateContent>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1854378"/>
            <a:ext cx="5817216" cy="4159309"/>
          </a:xfrm>
          <a:prstGeom prst="rect">
            <a:avLst/>
          </a:prstGeom>
        </p:spPr>
      </p:pic>
    </p:spTree>
    <p:extLst>
      <p:ext uri="{BB962C8B-B14F-4D97-AF65-F5344CB8AC3E}">
        <p14:creationId xmlns:p14="http://schemas.microsoft.com/office/powerpoint/2010/main" val="2539988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5284" y="7303739"/>
            <a:ext cx="3240360" cy="3240360"/>
          </a:xfrm>
          <a:prstGeom prst="rect">
            <a:avLst/>
          </a:prstGeom>
        </p:spPr>
      </p:pic>
      <p:sp>
        <p:nvSpPr>
          <p:cNvPr id="11" name="Rectangle 10"/>
          <p:cNvSpPr/>
          <p:nvPr/>
        </p:nvSpPr>
        <p:spPr>
          <a:xfrm>
            <a:off x="1907196" y="5194952"/>
            <a:ext cx="11989332" cy="4139595"/>
          </a:xfrm>
          <a:prstGeom prst="rect">
            <a:avLst/>
          </a:prstGeom>
          <a:noFill/>
        </p:spPr>
        <p:txBody>
          <a:bodyPr wrap="square" lIns="137160" tIns="68580" rIns="137160" bIns="6858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BẢO VỆ </a:t>
            </a:r>
          </a:p>
          <a:p>
            <a:pPr algn="ctr" defTabSz="1371669">
              <a:defRPr/>
            </a:pPr>
            <a:r>
              <a:rPr lang="en-US" sz="13000" b="1" cap="all">
                <a:ln w="0"/>
                <a:solidFill>
                  <a:srgbClr val="FF0000"/>
                </a:solidFill>
                <a:effectLst>
                  <a:reflection blurRad="12700" stA="50000" endPos="50000" dist="5000" dir="5400000" sy="-100000" rotWithShape="0"/>
                </a:effectLst>
                <a:latin typeface="Arial" panose="020B0604020202020204" pitchFamily="34" charset="0"/>
                <a:cs typeface="Arial" panose="020B0604020202020204" pitchFamily="34" charset="0"/>
                <a:sym typeface="Arial"/>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28812" y="7990208"/>
            <a:ext cx="3243683" cy="3243683"/>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762285" y="-1828800"/>
            <a:ext cx="914400" cy="9144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10180925" y="4701277"/>
            <a:ext cx="5929313" cy="5557838"/>
          </a:xfrm>
          <a:prstGeom prst="rect">
            <a:avLst/>
          </a:prstGeom>
        </p:spPr>
      </p:pic>
    </p:spTree>
    <p:extLst>
      <p:ext uri="{BB962C8B-B14F-4D97-AF65-F5344CB8AC3E}">
        <p14:creationId xmlns:p14="http://schemas.microsoft.com/office/powerpoint/2010/main" val="2986022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602813" y="1309074"/>
                <a:ext cx="14920707" cy="2450737"/>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1.</a:t>
                </a:r>
                <a:r>
                  <a:rPr lang="fr-FR" sz="4800">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đồng dạng với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800">
                    <a:effectLst/>
                    <a:latin typeface="Arial" panose="020B0604020202020204" pitchFamily="34" charset="0"/>
                    <a:ea typeface="Times New Roman" panose="02020603050405020304" pitchFamily="18" charset="0"/>
                    <a:cs typeface="Arial" panose="020B0604020202020204" pitchFamily="34" charset="0"/>
                  </a:rPr>
                  <a:t>. Chọn phát biểu </a:t>
                </a:r>
                <a:r>
                  <a:rPr lang="fr-FR" sz="4800" b="1">
                    <a:effectLst/>
                    <a:latin typeface="Arial" panose="020B0604020202020204" pitchFamily="34" charset="0"/>
                    <a:ea typeface="Times New Roman" panose="02020603050405020304" pitchFamily="18" charset="0"/>
                    <a:cs typeface="Arial" panose="020B0604020202020204" pitchFamily="34" charset="0"/>
                  </a:rPr>
                  <a:t>sai</a:t>
                </a:r>
                <a:endParaRPr lang="en-US" sz="4800" b="1">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602813" y="1309074"/>
                <a:ext cx="14920707" cy="2450737"/>
              </a:xfrm>
              <a:prstGeom prst="snip2DiagRect">
                <a:avLst/>
              </a:prstGeom>
              <a:blipFill>
                <a:blip r:embed="rId7"/>
                <a:stretch>
                  <a:fillRect/>
                </a:stretch>
              </a:blipFill>
            </p:spPr>
            <p:txBody>
              <a:bodyPr/>
              <a:lstStyle/>
              <a:p>
                <a:r>
                  <a:rPr lang="en-US">
                    <a:noFill/>
                  </a:rPr>
                  <a:t> </a:t>
                </a:r>
              </a:p>
            </p:txBody>
          </p:sp>
        </mc:Fallback>
      </mc:AlternateContent>
      <p:pic>
        <p:nvPicPr>
          <p:cNvPr id="5" name="Picture 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0229" y="5190670"/>
            <a:ext cx="3002135" cy="3002135"/>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0"/>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602813" y="4711920"/>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spcAft>
                    <a:spcPts val="1200"/>
                  </a:spcAft>
                </a:pPr>
                <a:r>
                  <a:rPr lang="fr-FR" sz="4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acc>
                      <m:accPr>
                        <m:chr m:val="̂"/>
                        <m:ctrlPr>
                          <a:rPr lang="en-US" sz="4800" i="1">
                            <a:effectLst/>
                            <a:latin typeface="Cambria Math" panose="02040503050406030204" pitchFamily="18" charset="0"/>
                            <a:cs typeface="Times New Roman" panose="02020603050405020304" pitchFamily="18" charset="0"/>
                          </a:rPr>
                        </m:ctrlPr>
                      </m:accPr>
                      <m:e>
                        <m:r>
                          <a:rPr lang="fr-FR" sz="4800" i="1">
                            <a:effectLst/>
                            <a:latin typeface="Cambria Math" panose="02040503050406030204" pitchFamily="18" charset="0"/>
                            <a:ea typeface="Arial" panose="020B0604020202020204" pitchFamily="34" charset="0"/>
                            <a:cs typeface="Times New Roman" panose="02020603050405020304" pitchFamily="18" charset="0"/>
                          </a:rPr>
                          <m:t>𝐴</m:t>
                        </m:r>
                      </m:e>
                    </m:acc>
                    <m:r>
                      <a:rPr lang="fr-FR" sz="4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4800" i="1">
                            <a:effectLst/>
                            <a:latin typeface="Cambria Math" panose="02040503050406030204" pitchFamily="18" charset="0"/>
                            <a:cs typeface="Times New Roman" panose="02020603050405020304" pitchFamily="18" charset="0"/>
                          </a:rPr>
                        </m:ctrlPr>
                      </m:accPr>
                      <m:e>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𝐶</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e>
                    </m:acc>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602813" y="4711920"/>
                <a:ext cx="6569021" cy="1754239"/>
              </a:xfrm>
              <a:prstGeom prst="snip2Diag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9954499" y="4750543"/>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m:t>
                        </m:r>
                      </m:den>
                    </m:f>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num>
                      <m:den>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oMath>
                </a14:m>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9954499" y="4750543"/>
                <a:ext cx="6569021" cy="1754239"/>
              </a:xfrm>
              <a:prstGeom prst="snip2DiagRect">
                <a:avLst/>
              </a:prstGeom>
              <a:blipFill>
                <a:blip r:embed="rId12"/>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606823" y="7315686"/>
                <a:ext cx="6569021"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spcAft>
                    <a:spcPts val="1200"/>
                  </a:spcAft>
                </a:pPr>
                <a:r>
                  <a:rPr lang="fr-FR" sz="48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800" i="1">
                            <a:effectLst/>
                            <a:latin typeface="Cambria Math" panose="02040503050406030204" pitchFamily="18" charset="0"/>
                            <a:cs typeface="Times New Roman" panose="02020603050405020304" pitchFamily="18" charset="0"/>
                          </a:rPr>
                        </m:ctrlPr>
                      </m:fPr>
                      <m:num>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𝐴</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𝐵</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fr-FR" sz="48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fr-FR" sz="4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i="1">
                            <a:effectLst/>
                            <a:latin typeface="Cambria Math" panose="02040503050406030204" pitchFamily="18" charset="0"/>
                            <a:cs typeface="Times New Roman" panose="02020603050405020304" pitchFamily="18" charset="0"/>
                          </a:rPr>
                        </m:ctrlPr>
                      </m:fPr>
                      <m:num>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𝐵</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𝐶</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fr-FR" sz="4800" i="1">
                            <a:effectLst/>
                            <a:latin typeface="Cambria Math" panose="02040503050406030204" pitchFamily="18" charset="0"/>
                            <a:ea typeface="Arial" panose="020B0604020202020204" pitchFamily="34" charset="0"/>
                            <a:cs typeface="Times New Roman" panose="02020603050405020304" pitchFamily="18" charset="0"/>
                          </a:rPr>
                          <m:t>𝐵𝐶</m:t>
                        </m:r>
                      </m:den>
                    </m:f>
                  </m:oMath>
                </a14:m>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606823" y="7315686"/>
                <a:ext cx="6569021" cy="1754239"/>
              </a:xfrm>
              <a:prstGeom prst="snip2Diag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9954499" y="7403649"/>
                <a:ext cx="6587525" cy="1754239"/>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e>
                    </m:ac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up>
                        </m:sSup>
                      </m:e>
                    </m:acc>
                  </m:oMath>
                </a14:m>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9954499" y="7403649"/>
                <a:ext cx="6587525" cy="1754239"/>
              </a:xfrm>
              <a:prstGeom prst="snip2DiagRect">
                <a:avLst/>
              </a:prstGeom>
              <a:blipFill>
                <a:blip r:embed="rId15"/>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592222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5888" y="5471231"/>
            <a:ext cx="3002135" cy="3002135"/>
          </a:xfrm>
          <a:prstGeom prst="rect">
            <a:avLst/>
          </a:prstGeom>
        </p:spPr>
      </p:pic>
      <mc:AlternateContent xmlns:mc="http://schemas.openxmlformats.org/markup-compatibility/2006">
        <mc:Choice xmlns:a14="http://schemas.microsoft.com/office/drawing/2010/main" Requires="a14">
          <p:sp>
            <p:nvSpPr>
              <p:cNvPr id="2" name="Snip Diagonal Corner Rectangle 1"/>
              <p:cNvSpPr/>
              <p:nvPr/>
            </p:nvSpPr>
            <p:spPr>
              <a:xfrm>
                <a:off x="1405042" y="580097"/>
                <a:ext cx="15572510" cy="3572803"/>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2</a:t>
                </a:r>
                <a:r>
                  <a:rPr lang="fr-FR" sz="4800">
                    <a:effectLst/>
                    <a:latin typeface="Arial" panose="020B0604020202020204" pitchFamily="34" charset="0"/>
                    <a:ea typeface="Times New Roman" panose="02020603050405020304" pitchFamily="18" charset="0"/>
                    <a:cs typeface="Arial" panose="020B0604020202020204" pitchFamily="34" charset="0"/>
                  </a:rPr>
                  <a:t>. Hãy chọn câu </a:t>
                </a:r>
                <a:r>
                  <a:rPr lang="fr-FR" sz="4800" b="1">
                    <a:effectLst/>
                    <a:latin typeface="Arial" panose="020B0604020202020204" pitchFamily="34" charset="0"/>
                    <a:ea typeface="Times New Roman" panose="02020603050405020304" pitchFamily="18" charset="0"/>
                    <a:cs typeface="Arial" panose="020B0604020202020204" pitchFamily="34" charset="0"/>
                  </a:rPr>
                  <a:t>đúng. </a:t>
                </a:r>
                <a:r>
                  <a:rPr lang="fr-FR" sz="4800">
                    <a:effectLst/>
                    <a:latin typeface="Arial" panose="020B0604020202020204" pitchFamily="34" charset="0"/>
                    <a:ea typeface="Times New Roman" panose="02020603050405020304" pitchFamily="18" charset="0"/>
                    <a:cs typeface="Arial" panose="020B0604020202020204" pitchFamily="34" charset="0"/>
                  </a:rPr>
                  <a:t>Nếu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đồng dạng với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𝑀𝑁𝑃</m:t>
                    </m:r>
                  </m:oMath>
                </a14:m>
                <a:r>
                  <a:rPr lang="fr-FR" sz="4800">
                    <a:effectLst/>
                    <a:latin typeface="Arial" panose="020B0604020202020204" pitchFamily="34" charset="0"/>
                    <a:ea typeface="Times New Roman" panose="02020603050405020304" pitchFamily="18" charset="0"/>
                    <a:cs typeface="Arial" panose="020B0604020202020204" pitchFamily="34" charset="0"/>
                  </a:rPr>
                  <a:t> theo tỉ số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4800">
                    <a:effectLst/>
                    <a:latin typeface="Arial" panose="020B0604020202020204" pitchFamily="34" charset="0"/>
                    <a:ea typeface="Times New Roman" panose="02020603050405020304" pitchFamily="18" charset="0"/>
                    <a:cs typeface="Arial" panose="020B0604020202020204" pitchFamily="34" charset="0"/>
                  </a:rPr>
                  <a:t> thì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𝑀𝑁𝑃</m:t>
                    </m:r>
                  </m:oMath>
                </a14:m>
                <a:r>
                  <a:rPr lang="fr-FR" sz="4800">
                    <a:effectLst/>
                    <a:latin typeface="Arial" panose="020B0604020202020204" pitchFamily="34" charset="0"/>
                    <a:ea typeface="Times New Roman" panose="02020603050405020304" pitchFamily="18" charset="0"/>
                    <a:cs typeface="Arial" panose="020B0604020202020204" pitchFamily="34" charset="0"/>
                  </a:rPr>
                  <a:t> đồng dạng với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theo tỉ số:</a:t>
                </a:r>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405042" y="580097"/>
                <a:ext cx="15572510" cy="3572803"/>
              </a:xfrm>
              <a:prstGeom prst="snip2DiagRect">
                <a:avLst/>
              </a:prstGeom>
              <a:blipFill>
                <a:blip r:embed="rId8"/>
                <a:stretch>
                  <a:fillRect/>
                </a:stretch>
              </a:blipFill>
            </p:spPr>
            <p:txBody>
              <a:bodyPr/>
              <a:lstStyle/>
              <a:p>
                <a:r>
                  <a:rPr lang="en-US">
                    <a:noFill/>
                  </a:rPr>
                  <a:t> </a:t>
                </a:r>
              </a:p>
            </p:txBody>
          </p:sp>
        </mc:Fallback>
      </mc:AlternateContent>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2158903" y="7653168"/>
                <a:ext cx="5715905" cy="2138532"/>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371600">
                  <a:buClr>
                    <a:srgbClr val="000000"/>
                  </a:buClr>
                </a:pPr>
                <a:r>
                  <a:rPr lang="fr-FR" sz="48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US" sz="4800">
                            <a:effectLst/>
                            <a:latin typeface="Cambria Math" panose="02040503050406030204" pitchFamily="18" charset="0"/>
                            <a:cs typeface="Times New Roman" panose="02020603050405020304" pitchFamily="18" charset="0"/>
                          </a:rPr>
                        </m:ctrlPr>
                      </m:fPr>
                      <m:num>
                        <m:r>
                          <a:rPr lang="fr-FR" sz="4800" i="0">
                            <a:effectLst/>
                            <a:latin typeface="Cambria Math" panose="02040503050406030204" pitchFamily="18" charset="0"/>
                            <a:ea typeface="Arial" panose="020B0604020202020204" pitchFamily="34" charset="0"/>
                            <a:cs typeface="Times New Roman" panose="02020603050405020304" pitchFamily="18" charset="0"/>
                          </a:rPr>
                          <m:t>1</m:t>
                        </m:r>
                      </m:num>
                      <m:den>
                        <m:r>
                          <a:rPr lang="fr-FR" sz="4800" i="0">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fr-FR" sz="4800">
                    <a:effectLst/>
                    <a:latin typeface="Arial" panose="020B0604020202020204" pitchFamily="34" charset="0"/>
                    <a:ea typeface="Arial" panose="020B0604020202020204" pitchFamily="34" charset="0"/>
                    <a:cs typeface="Arial" panose="020B0604020202020204" pitchFamily="34" charset="0"/>
                  </a:rPr>
                  <a:t>	</a:t>
                </a:r>
                <a:endParaRPr lang="en-US" sz="4800">
                  <a:latin typeface="Arial" panose="020B0604020202020204" pitchFamily="34"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2158903" y="7653168"/>
                <a:ext cx="5715905" cy="2138532"/>
              </a:xfrm>
              <a:prstGeom prst="snip2DiagRect">
                <a:avLst/>
              </a:prstGeom>
              <a:blipFill>
                <a:blip r:embed="rId10"/>
                <a:stretch>
                  <a:fillRect/>
                </a:stretch>
              </a:blipFill>
            </p:spPr>
            <p:txBody>
              <a:bodyPr/>
              <a:lstStyle/>
              <a:p>
                <a:r>
                  <a:rPr lang="en-US">
                    <a:noFill/>
                  </a:rPr>
                  <a:t> </a:t>
                </a:r>
              </a:p>
            </p:txBody>
          </p:sp>
        </mc:Fallback>
      </mc:AlternateContent>
      <p:sp>
        <p:nvSpPr>
          <p:cNvPr id="12" name="Snip Diagonal Corner Rectangle 11"/>
          <p:cNvSpPr/>
          <p:nvPr/>
        </p:nvSpPr>
        <p:spPr>
          <a:xfrm>
            <a:off x="2026369" y="4833767"/>
            <a:ext cx="5752847" cy="21385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800">
                <a:latin typeface="Arial" panose="020B0604020202020204" pitchFamily="34" charset="0"/>
                <a:ea typeface="Times New Roman" panose="02020603050405020304" pitchFamily="18" charset="0"/>
                <a:cs typeface="Arial" panose="020B0604020202020204" pitchFamily="34" charset="0"/>
              </a:rPr>
              <a:t>A</a:t>
            </a:r>
            <a:r>
              <a:rPr lang="vi-VN" sz="4800">
                <a:latin typeface="Arial" panose="020B0604020202020204" pitchFamily="34" charset="0"/>
                <a:ea typeface="Times New Roman" panose="02020603050405020304" pitchFamily="18" charset="0"/>
                <a:cs typeface="Arial" panose="020B0604020202020204" pitchFamily="34" charset="0"/>
              </a:rPr>
              <a:t>. </a:t>
            </a:r>
            <a:r>
              <a:rPr lang="vi-VN" sz="4800" smtClean="0">
                <a:latin typeface="Arial" panose="020B0604020202020204" pitchFamily="34" charset="0"/>
                <a:ea typeface="Times New Roman" panose="02020603050405020304" pitchFamily="18" charset="0"/>
                <a:cs typeface="Arial" panose="020B0604020202020204" pitchFamily="34" charset="0"/>
              </a:rPr>
              <a:t>2</a:t>
            </a:r>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8276897" y="10388735"/>
            <a:ext cx="914400" cy="914400"/>
          </a:xfrm>
          <a:prstGeom prst="rect">
            <a:avLst/>
          </a:prstGeom>
        </p:spPr>
      </p:pic>
      <p:sp>
        <p:nvSpPr>
          <p:cNvPr id="14" name="Snip Diagonal Corner Rectangle 13"/>
          <p:cNvSpPr/>
          <p:nvPr/>
        </p:nvSpPr>
        <p:spPr>
          <a:xfrm>
            <a:off x="10514695" y="4833766"/>
            <a:ext cx="5715905" cy="21385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Aft>
                <a:spcPts val="1400"/>
              </a:spcAft>
            </a:pPr>
            <a: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a:t>B. </a:t>
            </a:r>
            <a: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a:t>-</a:t>
            </a:r>
            <a:r>
              <a:rPr lang="vi-VN" sz="4800" smtClean="0">
                <a:solidFill>
                  <a:srgbClr val="212529"/>
                </a:solidFill>
                <a:latin typeface="Arial" panose="020B0604020202020204" pitchFamily="34" charset="0"/>
                <a:ea typeface="Times New Roman" panose="02020603050405020304" pitchFamily="18" charset="0"/>
                <a:cs typeface="Arial" panose="020B0604020202020204" pitchFamily="34" charset="0"/>
              </a:rPr>
              <a:t>2</a:t>
            </a:r>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15" name="Snip Diagonal Corner Rectangle 14"/>
              <p:cNvSpPr/>
              <p:nvPr/>
            </p:nvSpPr>
            <p:spPr>
              <a:xfrm>
                <a:off x="10484569" y="7653167"/>
                <a:ext cx="5715905" cy="2138533"/>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m:t>D</m:t>
                      </m:r>
                      <m:r>
                        <m:rPr>
                          <m:nor/>
                        </m:rPr>
                        <a:rPr lang="vi-VN" sz="4800">
                          <a:solidFill>
                            <a:srgbClr val="212529"/>
                          </a:solidFill>
                          <a:latin typeface="Arial" panose="020B0604020202020204" pitchFamily="34" charset="0"/>
                          <a:ea typeface="Times New Roman" panose="02020603050405020304" pitchFamily="18" charset="0"/>
                          <a:cs typeface="Arial" panose="020B0604020202020204" pitchFamily="34" charset="0"/>
                        </a:rPr>
                        <m:t>. 4</m:t>
                      </m:r>
                    </m:oMath>
                  </m:oMathPara>
                </a14:m>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484569" y="7653167"/>
                <a:ext cx="5715905" cy="2138533"/>
              </a:xfrm>
              <a:prstGeom prst="snip2DiagRect">
                <a:avLst/>
              </a:prstGeom>
              <a:blipFill>
                <a:blip r:embed="rId12"/>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365938954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1209124" y="770349"/>
                <a:ext cx="15935876" cy="3529626"/>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3.</a:t>
                </a:r>
                <a:r>
                  <a:rPr lang="fr-FR" sz="4800">
                    <a:effectLst/>
                    <a:latin typeface="Arial" panose="020B0604020202020204" pitchFamily="34" charset="0"/>
                    <a:ea typeface="Times New Roman" panose="02020603050405020304" pitchFamily="18" charset="0"/>
                    <a:cs typeface="Arial" panose="020B0604020202020204" pitchFamily="34" charset="0"/>
                  </a:rPr>
                  <a:t> Cho tam giác nhọn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4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40</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r>
                  <a:rPr lang="fr-FR" sz="4800">
                    <a:effectLst/>
                    <a:latin typeface="Arial" panose="020B0604020202020204" pitchFamily="34" charset="0"/>
                    <a:ea typeface="Times New Roman" panose="02020603050405020304" pitchFamily="18" charset="0"/>
                    <a:cs typeface="Arial" panose="020B0604020202020204" pitchFamily="34" charset="0"/>
                  </a:rPr>
                  <a:t>. Vẽ hình bình hành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80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𝐴𝐻</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𝐴𝐾</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800">
                    <a:effectLst/>
                    <a:latin typeface="Arial" panose="020B0604020202020204" pitchFamily="34" charset="0"/>
                    <a:ea typeface="Times New Roman" panose="02020603050405020304" pitchFamily="18" charset="0"/>
                    <a:cs typeface="Arial" panose="020B0604020202020204" pitchFamily="34" charset="0"/>
                  </a:rPr>
                  <a:t>theo thứ tự là các đường cao của các tam giác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𝐴𝐶𝐷</m:t>
                    </m:r>
                  </m:oMath>
                </a14:m>
                <a:r>
                  <a:rPr lang="fr-FR" sz="4800">
                    <a:effectLst/>
                    <a:latin typeface="Arial" panose="020B0604020202020204" pitchFamily="34" charset="0"/>
                    <a:ea typeface="Times New Roman" panose="02020603050405020304" pitchFamily="18" charset="0"/>
                    <a:cs typeface="Arial" panose="020B0604020202020204" pitchFamily="34" charset="0"/>
                  </a:rPr>
                  <a:t>. Tính số đo góc </a:t>
                </a:r>
                <a14:m>
                  <m:oMath xmlns:m="http://schemas.openxmlformats.org/officeDocument/2006/math">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𝐴𝐾𝐻</m:t>
                    </m:r>
                  </m:oMath>
                </a14:m>
                <a:r>
                  <a:rPr lang="fr-FR" sz="4800">
                    <a:effectLst/>
                    <a:latin typeface="Arial" panose="020B0604020202020204" pitchFamily="34" charset="0"/>
                    <a:ea typeface="Times New Roman" panose="02020603050405020304" pitchFamily="18" charset="0"/>
                    <a:cs typeface="Arial" panose="020B0604020202020204" pitchFamily="34" charset="0"/>
                  </a:rPr>
                  <a:t>.</a:t>
                </a:r>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1209124" y="770349"/>
                <a:ext cx="15935876" cy="3529626"/>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4107" y="5829300"/>
            <a:ext cx="2581493" cy="258149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601405" y="4863900"/>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40</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endParaRPr lang="en-US" sz="4400">
                  <a:effectLst/>
                  <a:latin typeface="Times New Roman" panose="02020603050405020304" pitchFamily="18" charset="0"/>
                  <a:ea typeface="Times New Roman" panose="02020603050405020304" pitchFamily="18"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601405" y="4863900"/>
                <a:ext cx="5400600"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2257741" y="4849641"/>
                <a:ext cx="5396589"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spcBef>
                    <a:spcPts val="1200"/>
                  </a:spcBef>
                  <a:spcAft>
                    <a:spcPts val="1200"/>
                  </a:spcAft>
                </a:pPr>
                <a14:m>
                  <m:oMathPara xmlns:m="http://schemas.openxmlformats.org/officeDocument/2006/math">
                    <m:oMathParaPr>
                      <m:jc m:val="centerGroup"/>
                    </m:oMathParaPr>
                    <m:oMath xmlns:m="http://schemas.openxmlformats.org/officeDocument/2006/math">
                      <m:r>
                        <m:rPr>
                          <m:nor/>
                        </m:rPr>
                        <a:rPr lang="fr-FR" sz="4800">
                          <a:latin typeface="Times New Roman" panose="02020603050405020304" pitchFamily="18" charset="0"/>
                          <a:ea typeface="Arial" panose="020B0604020202020204" pitchFamily="34" charset="0"/>
                        </a:rPr>
                        <m:t>A</m:t>
                      </m:r>
                      <m:r>
                        <m:rPr>
                          <m:nor/>
                        </m:rPr>
                        <a:rPr lang="fr-FR" sz="4800">
                          <a:latin typeface="Times New Roman" panose="02020603050405020304" pitchFamily="18" charset="0"/>
                          <a:ea typeface="Arial" panose="020B0604020202020204" pitchFamily="34" charset="0"/>
                        </a:rPr>
                        <m:t>. </m:t>
                      </m:r>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30</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𝑜</m:t>
                          </m:r>
                        </m:sup>
                      </m:sSup>
                      <m:r>
                        <m:rPr>
                          <m:nor/>
                        </m:rPr>
                        <a:rPr lang="fr-FR" sz="4800">
                          <a:effectLst/>
                          <a:latin typeface="Times New Roman" panose="02020603050405020304" pitchFamily="18" charset="0"/>
                          <a:ea typeface="Arial" panose="020B0604020202020204" pitchFamily="34" charset="0"/>
                        </a:rPr>
                        <m:t>	</m:t>
                      </m:r>
                    </m:oMath>
                  </m:oMathPara>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2257741" y="4849641"/>
                <a:ext cx="5396589" cy="1944216"/>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2253730" y="7503122"/>
                <a:ext cx="5400600"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200"/>
                  </a:spcBef>
                  <a:spcAft>
                    <a:spcPts val="1200"/>
                  </a:spcAft>
                </a:pPr>
                <a:r>
                  <a:rPr lang="fr-FR" sz="4800">
                    <a:latin typeface="Times New Roman" panose="02020603050405020304" pitchFamily="18" charset="0"/>
                    <a:ea typeface="Arial" panose="020B0604020202020204" pitchFamily="34" charset="0"/>
                  </a:rPr>
                  <a:t>C. </a:t>
                </a:r>
                <a14:m>
                  <m:oMath xmlns:m="http://schemas.openxmlformats.org/officeDocument/2006/math">
                    <m:sSup>
                      <m:sSupPr>
                        <m:ctrlPr>
                          <a:rPr lang="en-US" sz="4800" i="1">
                            <a:effectLst/>
                            <a:latin typeface="Cambria Math" panose="02040503050406030204" pitchFamily="18" charset="0"/>
                            <a:cs typeface="Times New Roman" panose="02020603050405020304" pitchFamily="18" charset="0"/>
                          </a:rPr>
                        </m:ctrlPr>
                      </m:sSupPr>
                      <m:e>
                        <m:r>
                          <a:rPr lang="fr-FR" sz="4800" i="1">
                            <a:effectLst/>
                            <a:latin typeface="Cambria Math" panose="02040503050406030204" pitchFamily="18" charset="0"/>
                            <a:ea typeface="Arial" panose="020B0604020202020204" pitchFamily="34" charset="0"/>
                            <a:cs typeface="Times New Roman" panose="02020603050405020304" pitchFamily="18" charset="0"/>
                          </a:rPr>
                          <m:t>45</m:t>
                        </m:r>
                      </m:e>
                      <m:sup>
                        <m:r>
                          <a:rPr lang="fr-FR" sz="4800" i="1">
                            <a:effectLst/>
                            <a:latin typeface="Cambria Math" panose="02040503050406030204" pitchFamily="18" charset="0"/>
                            <a:ea typeface="Arial" panose="020B0604020202020204" pitchFamily="34" charset="0"/>
                            <a:cs typeface="Times New Roman" panose="02020603050405020304" pitchFamily="18" charset="0"/>
                          </a:rPr>
                          <m:t>𝑜</m:t>
                        </m:r>
                      </m:sup>
                    </m:sSup>
                  </m:oMath>
                </a14:m>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2253730" y="7503122"/>
                <a:ext cx="5400600"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0601405" y="7591085"/>
                <a:ext cx="5415813"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sSup>
                      <m:sSup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50</m:t>
                        </m:r>
                      </m:e>
                      <m:sup>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oMath>
                </a14:m>
                <a:endParaRPr lang="en-US" sz="4400">
                  <a:effectLst/>
                  <a:latin typeface="Times New Roman" panose="02020603050405020304" pitchFamily="18" charset="0"/>
                  <a:ea typeface="Times New Roman" panose="02020603050405020304" pitchFamily="18"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0601405" y="7591085"/>
                <a:ext cx="5415813"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94193849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85800" y="419100"/>
            <a:ext cx="16992600" cy="373380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lvl="0" algn="just">
              <a:lnSpc>
                <a:spcPct val="150000"/>
              </a:lnSpc>
            </a:pPr>
            <a:r>
              <a:rPr lang="vi-VN" sz="4800" b="1">
                <a:solidFill>
                  <a:prstClr val="white"/>
                </a:solidFill>
                <a:ea typeface="Times New Roman" panose="02020603050405020304" pitchFamily="18" charset="0"/>
                <a:cs typeface="Arial" panose="020B0604020202020204" pitchFamily="34" charset="0"/>
              </a:rPr>
              <a:t>Câu 4. </a:t>
            </a:r>
            <a:r>
              <a:rPr lang="vi-VN" sz="4800">
                <a:solidFill>
                  <a:prstClr val="white"/>
                </a:solidFill>
                <a:ea typeface="Times New Roman" panose="02020603050405020304" pitchFamily="18" charset="0"/>
                <a:cs typeface="Arial" panose="020B0604020202020204" pitchFamily="34" charset="0"/>
              </a:rPr>
              <a:t>Cho </a:t>
            </a:r>
            <a:r>
              <a:rPr lang="el-GR" sz="4800">
                <a:solidFill>
                  <a:prstClr val="white"/>
                </a:solidFill>
                <a:ea typeface="Times New Roman" panose="02020603050405020304" pitchFamily="18" charset="0"/>
                <a:cs typeface="Arial" panose="020B0604020202020204" pitchFamily="34" charset="0"/>
              </a:rPr>
              <a:t>Δ</a:t>
            </a:r>
            <a:r>
              <a:rPr lang="vi-VN" sz="4800">
                <a:solidFill>
                  <a:prstClr val="white"/>
                </a:solidFill>
                <a:ea typeface="Times New Roman" panose="02020603050405020304" pitchFamily="18" charset="0"/>
                <a:cs typeface="Arial" panose="020B0604020202020204" pitchFamily="34" charset="0"/>
              </a:rPr>
              <a:t>ABC nhọn, kẻ đường cao BD và CE, vẽ các đường cao DF và EG của </a:t>
            </a:r>
            <a:r>
              <a:rPr lang="el-GR" sz="4800">
                <a:solidFill>
                  <a:prstClr val="white"/>
                </a:solidFill>
                <a:ea typeface="Times New Roman" panose="02020603050405020304" pitchFamily="18" charset="0"/>
                <a:cs typeface="Arial" panose="020B0604020202020204" pitchFamily="34" charset="0"/>
              </a:rPr>
              <a:t>Δ</a:t>
            </a:r>
            <a:r>
              <a:rPr lang="vi-VN" sz="4800" smtClean="0">
                <a:solidFill>
                  <a:prstClr val="white"/>
                </a:solidFill>
                <a:ea typeface="Times New Roman" panose="02020603050405020304" pitchFamily="18" charset="0"/>
                <a:cs typeface="Arial" panose="020B0604020202020204" pitchFamily="34" charset="0"/>
              </a:rPr>
              <a:t>ADE.</a:t>
            </a:r>
            <a:r>
              <a:rPr lang="en-US" sz="4800" smtClean="0">
                <a:solidFill>
                  <a:prstClr val="white"/>
                </a:solidFill>
                <a:ea typeface="Times New Roman" panose="02020603050405020304" pitchFamily="18" charset="0"/>
                <a:cs typeface="Arial" panose="020B0604020202020204" pitchFamily="34" charset="0"/>
              </a:rPr>
              <a:t> </a:t>
            </a:r>
            <a:r>
              <a:rPr lang="en-US" sz="4800" smtClean="0">
                <a:solidFill>
                  <a:prstClr val="white"/>
                </a:solidFill>
                <a:latin typeface="Arial" panose="020B0604020202020204" pitchFamily="34" charset="0"/>
                <a:ea typeface="Times New Roman" panose="02020603050405020304" pitchFamily="18" charset="0"/>
                <a:cs typeface="Arial" panose="020B0604020202020204" pitchFamily="34" charset="0"/>
              </a:rPr>
              <a:t>Hỏi </a:t>
            </a:r>
            <a:r>
              <a:rPr lang="el-GR" sz="4800" smtClean="0">
                <a:solidFill>
                  <a:prstClr val="white"/>
                </a:solidFill>
                <a:ea typeface="Times New Roman" panose="02020603050405020304" pitchFamily="18" charset="0"/>
                <a:cs typeface="Arial" panose="020B0604020202020204" pitchFamily="34" charset="0"/>
              </a:rPr>
              <a:t>Δ</a:t>
            </a:r>
            <a:r>
              <a:rPr lang="vi-VN" sz="4800">
                <a:solidFill>
                  <a:prstClr val="white"/>
                </a:solidFill>
                <a:ea typeface="Times New Roman" panose="02020603050405020304" pitchFamily="18" charset="0"/>
                <a:cs typeface="Arial" panose="020B0604020202020204" pitchFamily="34" charset="0"/>
              </a:rPr>
              <a:t>ABD đồng dạng với tam giác nào dưới đây?</a:t>
            </a:r>
            <a:endParaRPr kumimoji="0" lang="en-US" sz="480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6345" y="5934062"/>
            <a:ext cx="2257438" cy="2257438"/>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p:sp>
        <p:nvSpPr>
          <p:cNvPr id="3" name="Snip Diagonal Corner Rectangle 2"/>
          <p:cNvSpPr/>
          <p:nvPr/>
        </p:nvSpPr>
        <p:spPr>
          <a:xfrm>
            <a:off x="1702703" y="4838701"/>
            <a:ext cx="6436674"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l-GR" sz="4800">
                <a:solidFill>
                  <a:srgbClr val="000000"/>
                </a:solidFill>
                <a:latin typeface="Arial" panose="020B0604020202020204" pitchFamily="34" charset="0"/>
                <a:ea typeface="Times New Roman" panose="02020603050405020304" pitchFamily="18" charset="0"/>
                <a:cs typeface="Arial" panose="020B0604020202020204" pitchFamily="34" charset="0"/>
              </a:rPr>
              <a:t>Δ</a:t>
            </a:r>
            <a:r>
              <a:rPr lang="en-US" sz="4800">
                <a:solidFill>
                  <a:srgbClr val="000000"/>
                </a:solidFill>
                <a:latin typeface="Arial" panose="020B0604020202020204" pitchFamily="34" charset="0"/>
                <a:ea typeface="Times New Roman" panose="02020603050405020304" pitchFamily="18" charset="0"/>
                <a:cs typeface="Arial" panose="020B0604020202020204" pitchFamily="34" charset="0"/>
              </a:rPr>
              <a:t>AEG</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Snip Diagonal Corner Rectangle 11"/>
          <p:cNvSpPr/>
          <p:nvPr/>
        </p:nvSpPr>
        <p:spPr>
          <a:xfrm>
            <a:off x="10135317" y="4838700"/>
            <a:ext cx="6436674"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vi-VN" sz="4800">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el-GR" sz="4800">
                <a:solidFill>
                  <a:prstClr val="black"/>
                </a:solidFill>
                <a:latin typeface="Arial" panose="020B0604020202020204" pitchFamily="34" charset="0"/>
                <a:ea typeface="Times New Roman" panose="02020603050405020304" pitchFamily="18" charset="0"/>
                <a:cs typeface="Arial" panose="020B0604020202020204" pitchFamily="34" charset="0"/>
              </a:rPr>
              <a:t>Δ</a:t>
            </a:r>
            <a:r>
              <a:rPr lang="vi-VN" sz="4800" smtClean="0">
                <a:solidFill>
                  <a:prstClr val="black"/>
                </a:solidFill>
                <a:latin typeface="Arial" panose="020B0604020202020204" pitchFamily="34" charset="0"/>
                <a:ea typeface="Times New Roman" panose="02020603050405020304" pitchFamily="18" charset="0"/>
                <a:cs typeface="Arial" panose="020B0604020202020204" pitchFamily="34" charset="0"/>
              </a:rPr>
              <a:t>ABC</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8276897" y="10388735"/>
            <a:ext cx="914400" cy="914400"/>
          </a:xfrm>
          <a:prstGeom prst="rect">
            <a:avLst/>
          </a:prstGeom>
        </p:spPr>
      </p:pic>
      <p:sp>
        <p:nvSpPr>
          <p:cNvPr id="14" name="Snip Diagonal Corner Rectangle 13"/>
          <p:cNvSpPr/>
          <p:nvPr/>
        </p:nvSpPr>
        <p:spPr>
          <a:xfrm>
            <a:off x="1836213" y="7658100"/>
            <a:ext cx="6436674"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pt-BR" sz="4800">
                <a:solidFill>
                  <a:srgbClr val="000000"/>
                </a:solidFill>
                <a:latin typeface="Arial" panose="020B0604020202020204" pitchFamily="34" charset="0"/>
                <a:ea typeface="Times New Roman" panose="02020603050405020304" pitchFamily="18" charset="0"/>
                <a:cs typeface="Arial" panose="020B0604020202020204" pitchFamily="34" charset="0"/>
              </a:rPr>
              <a:t>C. Cả A </a:t>
            </a:r>
            <a:r>
              <a:rPr lang="pt-BR" sz="4800">
                <a:solidFill>
                  <a:srgbClr val="000000"/>
                </a:solidFill>
                <a:latin typeface="Arial" panose="020B0604020202020204" pitchFamily="34" charset="0"/>
                <a:ea typeface="Times New Roman" panose="02020603050405020304" pitchFamily="18" charset="0"/>
                <a:cs typeface="Arial" panose="020B0604020202020204" pitchFamily="34" charset="0"/>
              </a:rPr>
              <a:t>và </a:t>
            </a:r>
            <a:r>
              <a:rPr lang="pt-BR"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B</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Snip Diagonal Corner Rectangle 14"/>
          <p:cNvSpPr/>
          <p:nvPr/>
        </p:nvSpPr>
        <p:spPr>
          <a:xfrm>
            <a:off x="10117241" y="7658100"/>
            <a:ext cx="6454805" cy="2163677"/>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ts val="1200"/>
              </a:spcBef>
              <a:spcAft>
                <a:spcPts val="1200"/>
              </a:spcAft>
            </a:pPr>
            <a:r>
              <a:rPr lang="vi-VN" sz="4800">
                <a:solidFill>
                  <a:srgbClr val="000000"/>
                </a:solidFill>
                <a:latin typeface="Arial" panose="020B0604020202020204" pitchFamily="34" charset="0"/>
                <a:ea typeface="Times New Roman" panose="02020603050405020304" pitchFamily="18" charset="0"/>
                <a:cs typeface="Arial" panose="020B0604020202020204" pitchFamily="34" charset="0"/>
              </a:rPr>
              <a:t>D. Không có tam </a:t>
            </a:r>
            <a:r>
              <a:rPr lang="vi-VN" sz="4800">
                <a:solidFill>
                  <a:srgbClr val="000000"/>
                </a:solidFill>
                <a:latin typeface="Arial" panose="020B0604020202020204" pitchFamily="34" charset="0"/>
                <a:ea typeface="Times New Roman" panose="02020603050405020304" pitchFamily="18" charset="0"/>
                <a:cs typeface="Arial" panose="020B0604020202020204" pitchFamily="34" charset="0"/>
              </a:rPr>
              <a:t>giác </a:t>
            </a:r>
            <a:r>
              <a:rPr lang="vi-VN" sz="4800" smtClean="0">
                <a:solidFill>
                  <a:srgbClr val="000000"/>
                </a:solidFill>
                <a:latin typeface="Arial" panose="020B0604020202020204" pitchFamily="34" charset="0"/>
                <a:ea typeface="Times New Roman" panose="02020603050405020304" pitchFamily="18" charset="0"/>
                <a:cs typeface="Arial" panose="020B0604020202020204" pitchFamily="34" charset="0"/>
              </a:rPr>
              <a:t>nào</a:t>
            </a:r>
            <a:endParaRPr kumimoji="0" lang="en-US" sz="4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0"/>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283357083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381000" y="757975"/>
                <a:ext cx="17526000" cy="2785325"/>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marR="30480" algn="just">
                  <a:lnSpc>
                    <a:spcPct val="150000"/>
                  </a:lnSpc>
                  <a:spcBef>
                    <a:spcPts val="600"/>
                  </a:spcBef>
                  <a:spcAft>
                    <a:spcPts val="600"/>
                  </a:spcAft>
                </a:pPr>
                <a:r>
                  <a:rPr lang="fr-FR" sz="4800" b="1">
                    <a:latin typeface="Arial" panose="020B0604020202020204" pitchFamily="34" charset="0"/>
                    <a:ea typeface="Times New Roman" panose="02020603050405020304" pitchFamily="18" charset="0"/>
                    <a:cs typeface="Arial" panose="020B0604020202020204" pitchFamily="34" charset="0"/>
                  </a:rPr>
                  <a:t>Câu 5.</a:t>
                </a:r>
                <a:r>
                  <a:rPr lang="fr-FR" sz="4800">
                    <a:effectLst/>
                    <a:latin typeface="Arial" panose="020B0604020202020204" pitchFamily="34" charset="0"/>
                    <a:ea typeface="Times New Roman" panose="02020603050405020304" pitchFamily="18" charset="0"/>
                    <a:cs typeface="Arial" panose="020B0604020202020204" pitchFamily="34" charset="0"/>
                  </a:rPr>
                  <a:t> Cho hình thang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oMath>
                </a14:m>
                <a:r>
                  <a:rPr lang="fr-FR" sz="4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fr-FR" sz="480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𝐴𝐷𝐵</m:t>
                        </m:r>
                      </m:e>
                    </m:ac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𝐵𝐶𝐷</m:t>
                        </m:r>
                      </m:e>
                    </m:acc>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fr-FR" sz="4800">
                    <a:effectLst/>
                    <a:latin typeface="Arial" panose="020B0604020202020204" pitchFamily="34" charset="0"/>
                    <a:ea typeface="Times New Roman" panose="02020603050405020304" pitchFamily="18" charset="0"/>
                    <a:cs typeface="Arial" panose="020B0604020202020204" pitchFamily="34" charset="0"/>
                  </a:rPr>
                  <a:t> cm ;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𝐵𝐷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5</m:t>
                        </m:r>
                      </m:e>
                    </m:rad>
                  </m:oMath>
                </a14:m>
                <a:r>
                  <a:rPr lang="fr-FR" sz="4800">
                    <a:effectLst/>
                    <a:latin typeface="Arial" panose="020B0604020202020204" pitchFamily="34" charset="0"/>
                    <a:ea typeface="Times New Roman" panose="02020603050405020304" pitchFamily="18" charset="0"/>
                    <a:cs typeface="Arial" panose="020B0604020202020204" pitchFamily="34" charset="0"/>
                  </a:rPr>
                  <a:t> cm. Ta có :</a:t>
                </a:r>
                <a:endParaRPr lang="en-US" sz="44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381000" y="757975"/>
                <a:ext cx="17526000" cy="2785325"/>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772" y="5913070"/>
            <a:ext cx="2105894" cy="2105894"/>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808112" y="851874"/>
            <a:ext cx="914400" cy="9144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10227628" y="7353300"/>
                <a:ext cx="6206525"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r>
                  <a:rPr lang="fr-FR" sz="480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𝐶𝐴</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=2,5 </m:t>
                    </m:r>
                  </m:oMath>
                </a14:m>
                <a:r>
                  <a:rPr lang="fr-FR" sz="4800">
                    <a:effectLst/>
                    <a:latin typeface="Arial" panose="020B0604020202020204" pitchFamily="34" charset="0"/>
                    <a:ea typeface="Times New Roman" panose="02020603050405020304" pitchFamily="18" charset="0"/>
                    <a:cs typeface="Arial" panose="020B0604020202020204" pitchFamily="34" charset="0"/>
                  </a:rPr>
                  <a:t>cm</a:t>
                </a:r>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10227628" y="7353300"/>
                <a:ext cx="6206525" cy="1944216"/>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10217751" y="4537205"/>
                <a:ext cx="6206525"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marR="30480" algn="ctr">
                  <a:spcBef>
                    <a:spcPts val="600"/>
                  </a:spcBef>
                  <a:spcAft>
                    <a:spcPts val="600"/>
                  </a:spcAft>
                </a:pPr>
                <a14:m>
                  <m:oMathPara xmlns:m="http://schemas.openxmlformats.org/officeDocument/2006/math">
                    <m:oMathParaPr>
                      <m:jc m:val="centerGroup"/>
                    </m:oMathParaPr>
                    <m:oMath xmlns:m="http://schemas.openxmlformats.org/officeDocument/2006/math">
                      <m:r>
                        <m:rPr>
                          <m:nor/>
                        </m:rPr>
                        <a:rPr lang="fr-FR" sz="4800">
                          <a:latin typeface="Arial" panose="020B0604020202020204" pitchFamily="34" charset="0"/>
                          <a:ea typeface="Times New Roman" panose="02020603050405020304" pitchFamily="18" charset="0"/>
                          <a:cs typeface="Arial" panose="020B0604020202020204" pitchFamily="34" charset="0"/>
                        </a:rPr>
                        <m:t>B</m:t>
                      </m:r>
                      <m:r>
                        <m:rPr>
                          <m:nor/>
                        </m:rPr>
                        <a:rPr lang="fr-FR" sz="4800">
                          <a:latin typeface="Arial" panose="020B0604020202020204" pitchFamily="34" charset="0"/>
                          <a:ea typeface="Times New Roman" panose="02020603050405020304" pitchFamily="18" charset="0"/>
                          <a:cs typeface="Arial" panose="020B0604020202020204" pitchFamily="34" charset="0"/>
                        </a:rPr>
                        <m:t>. </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𝐶𝐷</m:t>
                      </m:r>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5</m:t>
                          </m:r>
                        </m:e>
                      </m:rad>
                      <m:r>
                        <a:rPr lang="fr-FR" sz="4800" i="1">
                          <a:effectLst/>
                          <a:latin typeface="Cambria Math" panose="02040503050406030204" pitchFamily="18" charset="0"/>
                          <a:ea typeface="Times New Roman" panose="02020603050405020304" pitchFamily="18" charset="0"/>
                          <a:cs typeface="Times New Roman" panose="02020603050405020304" pitchFamily="18" charset="0"/>
                        </a:rPr>
                        <m:t>−2</m:t>
                      </m:r>
                      <m:r>
                        <m:rPr>
                          <m:nor/>
                        </m:rPr>
                        <a:rPr lang="fr-FR" sz="4800">
                          <a:effectLst/>
                          <a:latin typeface="Arial" panose="020B0604020202020204" pitchFamily="34" charset="0"/>
                          <a:ea typeface="Times New Roman" panose="02020603050405020304" pitchFamily="18" charset="0"/>
                          <a:cs typeface="Arial" panose="020B0604020202020204" pitchFamily="34" charset="0"/>
                        </a:rPr>
                        <m:t> </m:t>
                      </m:r>
                      <m:r>
                        <m:rPr>
                          <m:nor/>
                        </m:rPr>
                        <a:rPr lang="fr-FR" sz="4800">
                          <a:effectLst/>
                          <a:latin typeface="Arial" panose="020B0604020202020204" pitchFamily="34" charset="0"/>
                          <a:ea typeface="Times New Roman" panose="02020603050405020304" pitchFamily="18" charset="0"/>
                          <a:cs typeface="Arial" panose="020B0604020202020204" pitchFamily="34" charset="0"/>
                        </a:rPr>
                        <m:t>cm</m:t>
                      </m:r>
                    </m:oMath>
                  </m:oMathPara>
                </a14:m>
                <a:endParaRPr lang="en-US" sz="480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10217751" y="4537205"/>
                <a:ext cx="6206525" cy="1944216"/>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8276897" y="10388735"/>
            <a:ext cx="914400" cy="9144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1879953" y="7363915"/>
                <a:ext cx="6206525"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ctr">
                  <a:spcAft>
                    <a:spcPts val="800"/>
                  </a:spcAft>
                  <a:tabLst>
                    <a:tab pos="1719580" algn="l"/>
                    <a:tab pos="3262630" algn="l"/>
                    <a:tab pos="4806315" algn="l"/>
                  </a:tabLst>
                </a:pPr>
                <a:r>
                  <a:rPr lang="fr-FR" sz="4800">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800" i="1">
                        <a:effectLst/>
                        <a:latin typeface="Cambria Math" panose="02040503050406030204" pitchFamily="18" charset="0"/>
                        <a:ea typeface="Arial" panose="020B0604020202020204" pitchFamily="34" charset="0"/>
                        <a:cs typeface="Times New Roman" panose="02020603050405020304" pitchFamily="18" charset="0"/>
                      </a:rPr>
                      <m:t>𝐶𝐷</m:t>
                    </m:r>
                    <m:r>
                      <a:rPr lang="fr-FR" sz="4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i="1">
                            <a:effectLst/>
                            <a:latin typeface="Cambria Math" panose="02040503050406030204" pitchFamily="18" charset="0"/>
                            <a:cs typeface="Times New Roman" panose="02020603050405020304" pitchFamily="18" charset="0"/>
                          </a:rPr>
                        </m:ctrlPr>
                      </m:fPr>
                      <m:num>
                        <m:rad>
                          <m:radPr>
                            <m:degHide m:val="on"/>
                            <m:ctrlPr>
                              <a:rPr lang="en-US" sz="4800" i="1">
                                <a:effectLst/>
                                <a:latin typeface="Cambria Math" panose="02040503050406030204" pitchFamily="18" charset="0"/>
                                <a:cs typeface="Times New Roman" panose="02020603050405020304" pitchFamily="18" charset="0"/>
                              </a:rPr>
                            </m:ctrlPr>
                          </m:radPr>
                          <m:deg/>
                          <m:e>
                            <m:r>
                              <a:rPr lang="fr-FR" sz="4800" i="1">
                                <a:effectLst/>
                                <a:latin typeface="Cambria Math" panose="02040503050406030204" pitchFamily="18" charset="0"/>
                                <a:ea typeface="Arial" panose="020B0604020202020204" pitchFamily="34" charset="0"/>
                                <a:cs typeface="Times New Roman" panose="02020603050405020304" pitchFamily="18" charset="0"/>
                              </a:rPr>
                              <m:t>5</m:t>
                            </m:r>
                          </m:e>
                        </m:rad>
                      </m:num>
                      <m:den>
                        <m:r>
                          <a:rPr lang="fr-FR" sz="4800" i="1">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fr-FR" sz="4800">
                    <a:effectLst/>
                    <a:latin typeface="Arial" panose="020B0604020202020204" pitchFamily="34" charset="0"/>
                    <a:ea typeface="Arial" panose="020B0604020202020204" pitchFamily="34" charset="0"/>
                    <a:cs typeface="Arial" panose="020B0604020202020204" pitchFamily="34" charset="0"/>
                  </a:rPr>
                  <a:t>	</a:t>
                </a:r>
                <a:endParaRPr lang="en-US" sz="4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1879953" y="7363915"/>
                <a:ext cx="6206525" cy="1944216"/>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1862470" y="4535566"/>
                <a:ext cx="6224008" cy="1944216"/>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179705" algn="ctr">
                  <a:spcAft>
                    <a:spcPts val="800"/>
                  </a:spcAft>
                  <a:tabLst>
                    <a:tab pos="1719580" algn="l"/>
                    <a:tab pos="3262630" algn="l"/>
                    <a:tab pos="4806315" algn="l"/>
                  </a:tabLst>
                </a:pPr>
                <a:r>
                  <a:rPr lang="fr-FR" sz="4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800" i="1">
                        <a:effectLst/>
                        <a:latin typeface="Cambria Math" panose="02040503050406030204" pitchFamily="18" charset="0"/>
                        <a:ea typeface="Arial" panose="020B0604020202020204" pitchFamily="34" charset="0"/>
                        <a:cs typeface="Times New Roman" panose="02020603050405020304" pitchFamily="18" charset="0"/>
                      </a:rPr>
                      <m:t>𝐶𝐷</m:t>
                    </m:r>
                    <m:r>
                      <a:rPr lang="fr-FR" sz="4800" i="1">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US" sz="4800" i="1">
                            <a:effectLst/>
                            <a:latin typeface="Cambria Math" panose="02040503050406030204" pitchFamily="18" charset="0"/>
                            <a:cs typeface="Times New Roman" panose="02020603050405020304" pitchFamily="18" charset="0"/>
                          </a:rPr>
                        </m:ctrlPr>
                      </m:radPr>
                      <m:deg/>
                      <m:e>
                        <m:r>
                          <a:rPr lang="fr-FR" sz="4800" i="1">
                            <a:effectLst/>
                            <a:latin typeface="Cambria Math" panose="02040503050406030204" pitchFamily="18" charset="0"/>
                            <a:ea typeface="Arial" panose="020B0604020202020204" pitchFamily="34" charset="0"/>
                            <a:cs typeface="Times New Roman" panose="02020603050405020304" pitchFamily="18" charset="0"/>
                          </a:rPr>
                          <m:t>5</m:t>
                        </m:r>
                      </m:e>
                    </m:rad>
                  </m:oMath>
                </a14:m>
                <a:r>
                  <a:rPr lang="fr-FR" sz="4800">
                    <a:effectLst/>
                    <a:latin typeface="Arial" panose="020B0604020202020204" pitchFamily="34" charset="0"/>
                    <a:ea typeface="Arial" panose="020B0604020202020204" pitchFamily="34" charset="0"/>
                    <a:cs typeface="Arial" panose="020B0604020202020204" pitchFamily="34" charset="0"/>
                  </a:rPr>
                  <a:t> cm</a:t>
                </a:r>
                <a:r>
                  <a:rPr lang="fr-FR" sz="4800">
                    <a:effectLst/>
                    <a:latin typeface="Arial" panose="020B0604020202020204" pitchFamily="34" charset="0"/>
                    <a:ea typeface="Arial" panose="020B0604020202020204" pitchFamily="34" charset="0"/>
                    <a:cs typeface="Arial" panose="020B0604020202020204" pitchFamily="34" charset="0"/>
                  </a:rPr>
                  <a:t>	</a:t>
                </a:r>
                <a:endParaRPr lang="en-US" sz="4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1862470" y="4535566"/>
                <a:ext cx="6224008" cy="1944216"/>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1711136" y="10663151"/>
            <a:ext cx="914400" cy="9144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5070920" y="10766366"/>
            <a:ext cx="914400" cy="914400"/>
          </a:xfrm>
          <a:prstGeom prst="rect">
            <a:avLst/>
          </a:prstGeom>
        </p:spPr>
      </p:pic>
    </p:spTree>
    <p:extLst>
      <p:ext uri="{BB962C8B-B14F-4D97-AF65-F5344CB8AC3E}">
        <p14:creationId xmlns:p14="http://schemas.microsoft.com/office/powerpoint/2010/main" val="10318919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2992"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2992"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2992"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72219" y="477223"/>
            <a:ext cx="2109416" cy="384968"/>
          </a:xfrm>
          <a:prstGeom prst="rect">
            <a:avLst/>
          </a:prstGeom>
        </p:spPr>
      </p:pic>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8" name="TextBox 7"/>
          <p:cNvSpPr txBox="1"/>
          <p:nvPr/>
        </p:nvSpPr>
        <p:spPr>
          <a:xfrm>
            <a:off x="6805322" y="800100"/>
            <a:ext cx="5550326" cy="1015663"/>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 ĐỘNG</a:t>
            </a:r>
          </a:p>
        </p:txBody>
      </p:sp>
      <p:grpSp>
        <p:nvGrpSpPr>
          <p:cNvPr id="9" name="Group 8"/>
          <p:cNvGrpSpPr/>
          <p:nvPr/>
        </p:nvGrpSpPr>
        <p:grpSpPr>
          <a:xfrm>
            <a:off x="1905000" y="2324100"/>
            <a:ext cx="14097000" cy="1938992"/>
            <a:chOff x="1531776" y="988925"/>
            <a:chExt cx="14097000" cy="1938992"/>
          </a:xfrm>
        </p:grpSpPr>
        <p:sp>
          <p:nvSpPr>
            <p:cNvPr id="10" name="Rectangle 9"/>
            <p:cNvSpPr/>
            <p:nvPr/>
          </p:nvSpPr>
          <p:spPr>
            <a:xfrm>
              <a:off x="2785746" y="988925"/>
              <a:ext cx="12843030" cy="1938992"/>
            </a:xfrm>
            <a:prstGeom prst="rect">
              <a:avLst/>
            </a:prstGeom>
          </p:spPr>
          <p:txBody>
            <a:bodyPr wrap="square">
              <a:spAutoFit/>
            </a:bodyPr>
            <a:lstStyle/>
            <a:p>
              <a:pPr lvl="0" algn="just">
                <a:lnSpc>
                  <a:spcPct val="150000"/>
                </a:lnSpc>
                <a:defRPr/>
              </a:pP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Chia lớp </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thành </a:t>
              </a:r>
              <a:r>
                <a:rPr lang="en-US" sz="4000" b="1" i="1" smtClean="0">
                  <a:solidFill>
                    <a:srgbClr val="002060"/>
                  </a:solidFill>
                  <a:latin typeface="Arial" panose="020B0604020202020204" pitchFamily="34" charset="0"/>
                  <a:cs typeface="Arial" panose="020B0604020202020204" pitchFamily="34" charset="0"/>
                </a:rPr>
                <a:t>5</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 </a:t>
              </a:r>
              <a:r>
                <a:rPr kumimoji="0" lang="vi-VN" sz="4000" b="1" i="1"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nhóm, thực </a:t>
              </a:r>
              <a:r>
                <a:rPr kumimoji="0" lang="vi-VN" sz="4000" b="1" i="1" u="none" strike="noStrike" kern="1200" cap="none" spc="0" normalizeH="0" baseline="0" noProof="0" smtClean="0">
                  <a:ln>
                    <a:noFill/>
                  </a:ln>
                  <a:solidFill>
                    <a:srgbClr val="002060"/>
                  </a:solidFill>
                  <a:effectLst/>
                  <a:uLnTx/>
                  <a:uFillTx/>
                  <a:latin typeface="Arial" panose="020B0604020202020204" pitchFamily="34" charset="0"/>
                  <a:cs typeface="Arial" panose="020B0604020202020204" pitchFamily="34" charset="0"/>
                </a:rPr>
                <a:t>hiện </a:t>
              </a:r>
              <a:r>
                <a:rPr lang="vi-VN" sz="4000" b="1" i="1">
                  <a:solidFill>
                    <a:srgbClr val="002060"/>
                  </a:solidFill>
                  <a:cs typeface="Arial" panose="020B0604020202020204" pitchFamily="34" charset="0"/>
                </a:rPr>
                <a:t>thực hiện làm bài toán sau</a:t>
              </a:r>
              <a:endParaRPr kumimoji="0" lang="en-US" sz="4000" b="1" i="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pic>
          <p:nvPicPr>
            <p:cNvPr id="11"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1776" y="1506018"/>
              <a:ext cx="990600" cy="904805"/>
            </a:xfrm>
            <a:prstGeom prst="rect">
              <a:avLst/>
            </a:prstGeom>
          </p:spPr>
        </p:pic>
      </p:grpSp>
      <mc:AlternateContent xmlns:mc="http://schemas.openxmlformats.org/markup-compatibility/2006">
        <mc:Choice xmlns:a14="http://schemas.microsoft.com/office/drawing/2010/main" Requires="a14">
          <p:sp>
            <p:nvSpPr>
              <p:cNvPr id="2" name="Rectangle 1"/>
              <p:cNvSpPr/>
              <p:nvPr/>
            </p:nvSpPr>
            <p:spPr>
              <a:xfrm>
                <a:off x="3158970" y="4610100"/>
                <a:ext cx="12843030" cy="4124399"/>
              </a:xfrm>
              <a:prstGeom prst="rect">
                <a:avLst/>
              </a:prstGeom>
            </p:spPr>
            <p:txBody>
              <a:bodyPr wrap="square">
                <a:spAutoFit/>
              </a:bodyPr>
              <a:lstStyle/>
              <a:p>
                <a:pPr algn="just">
                  <a:lnSpc>
                    <a:spcPct val="150000"/>
                  </a:lnSpc>
                  <a:spcBef>
                    <a:spcPts val="600"/>
                  </a:spcBef>
                  <a:spcAft>
                    <a:spcPts val="600"/>
                  </a:spcAft>
                </a:pPr>
                <a:r>
                  <a:rPr lang="da-DK" sz="4000" smtClean="0">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ABC</m:t>
                    </m:r>
                  </m:oMath>
                </a14:m>
                <a:r>
                  <a:rPr lang="da-DK" sz="40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da-DK" sz="4000">
                    <a:effectLst/>
                    <a:latin typeface="Arial" panose="020B0604020202020204" pitchFamily="34" charset="0"/>
                    <a:ea typeface="Calibri" panose="020F0502020204030204" pitchFamily="34" charset="0"/>
                    <a:cs typeface="Arial" panose="020B0604020202020204" pitchFamily="34" charset="0"/>
                  </a:rPr>
                  <a:t>. Trên cạnh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AC</m:t>
                    </m:r>
                  </m:oMath>
                </a14:m>
                <a:r>
                  <a:rPr lang="da-DK" sz="4000">
                    <a:effectLst/>
                    <a:latin typeface="Arial" panose="020B0604020202020204" pitchFamily="34" charset="0"/>
                    <a:ea typeface="Calibri" panose="020F0502020204030204" pitchFamily="34" charset="0"/>
                    <a:cs typeface="Arial" panose="020B0604020202020204" pitchFamily="34" charset="0"/>
                  </a:rPr>
                  <a:t> lấy điểm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m:t>
                    </m:r>
                  </m:oMath>
                </a14:m>
                <a:r>
                  <a:rPr lang="da-DK" sz="4000">
                    <a:effectLst/>
                    <a:latin typeface="Arial" panose="020B0604020202020204" pitchFamily="34" charset="0"/>
                    <a:ea typeface="Calibri" panose="020F0502020204030204" pitchFamily="34" charset="0"/>
                    <a:cs typeface="Arial" panose="020B0604020202020204" pitchFamily="34" charset="0"/>
                  </a:rPr>
                  <a:t>, trên đoạn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BM</m:t>
                    </m:r>
                  </m:oMath>
                </a14:m>
                <a:r>
                  <a:rPr lang="da-DK" sz="4000">
                    <a:effectLst/>
                    <a:latin typeface="Arial" panose="020B0604020202020204" pitchFamily="34" charset="0"/>
                    <a:ea typeface="Calibri" panose="020F0502020204030204" pitchFamily="34" charset="0"/>
                    <a:cs typeface="Arial" panose="020B0604020202020204" pitchFamily="34" charset="0"/>
                  </a:rPr>
                  <a:t> lấy điểm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K</m:t>
                    </m:r>
                  </m:oMath>
                </a14:m>
                <a:r>
                  <a:rPr lang="da-DK" sz="4000">
                    <a:effectLst/>
                    <a:latin typeface="Arial" panose="020B0604020202020204" pitchFamily="34" charset="0"/>
                    <a:ea typeface="Calibri" panose="020F0502020204030204" pitchFamily="34" charset="0"/>
                    <a:cs typeface="Arial" panose="020B0604020202020204" pitchFamily="34" charset="0"/>
                  </a:rPr>
                  <a:t> sao cho </a:t>
                </a:r>
                <a14:m>
                  <m:oMath xmlns:m="http://schemas.openxmlformats.org/officeDocument/2006/math">
                    <m:acc>
                      <m:accPr>
                        <m:chr m:val="̂"/>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BCK</m:t>
                        </m:r>
                      </m:e>
                    </m:acc>
                    <m:r>
                      <a:rPr lang="da-DK" sz="40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ABM</m:t>
                        </m:r>
                      </m:e>
                    </m:acc>
                  </m:oMath>
                </a14:m>
                <a:r>
                  <a:rPr lang="da-DK" sz="400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a:effectLst/>
                    <a:latin typeface="Arial" panose="020B0604020202020204" pitchFamily="34" charset="0"/>
                    <a:ea typeface="Calibri" panose="020F0502020204030204" pitchFamily="34" charset="0"/>
                    <a:cs typeface="Arial" panose="020B0604020202020204" pitchFamily="34" charset="0"/>
                  </a:rPr>
                  <a:t>a) Chứng minh </a:t>
                </a:r>
                <a14:m>
                  <m:oMath xmlns:m="http://schemas.openxmlformats.org/officeDocument/2006/math">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MBC</m:t>
                    </m:r>
                  </m:oMath>
                </a14:m>
                <a:r>
                  <a:rPr lang="da-DK" sz="4000">
                    <a:effectLst/>
                    <a:latin typeface="Arial" panose="020B0604020202020204" pitchFamily="34" charset="0"/>
                    <a:ea typeface="Calibri" panose="020F0502020204030204" pitchFamily="34" charset="0"/>
                    <a:cs typeface="Arial" panose="020B0604020202020204" pitchFamily="34" charset="0"/>
                  </a:rPr>
                  <a:t> đồng dạng với </a:t>
                </a:r>
                <a14:m>
                  <m:oMath xmlns:m="http://schemas.openxmlformats.org/officeDocument/2006/math">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MCK</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da-DK" sz="4000">
                    <a:effectLst/>
                    <a:latin typeface="Arial" panose="020B0604020202020204" pitchFamily="34" charset="0"/>
                    <a:ea typeface="Calibri" panose="020F0502020204030204" pitchFamily="34" charset="0"/>
                    <a:cs typeface="Arial" panose="020B0604020202020204" pitchFamily="34" charset="0"/>
                  </a:rPr>
                  <a:t>b) Chứng minh: </a:t>
                </a:r>
                <a14:m>
                  <m:oMath xmlns:m="http://schemas.openxmlformats.org/officeDocument/2006/math">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m:t>
                    </m:r>
                    <m:sSup>
                      <m:sSupPr>
                        <m:ctrlPr>
                          <a:rPr lang="en-US" sz="40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C</m:t>
                        </m:r>
                      </m:e>
                      <m:sup>
                        <m:r>
                          <a:rPr lang="da-DK" sz="4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MB</m:t>
                    </m:r>
                    <m:r>
                      <a:rPr lang="da-DK"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da-DK" sz="4000" i="0">
                        <a:effectLst/>
                        <a:latin typeface="Cambria Math" panose="02040503050406030204" pitchFamily="18" charset="0"/>
                        <a:ea typeface="Calibri" panose="020F0502020204030204" pitchFamily="34" charset="0"/>
                        <a:cs typeface="Times New Roman" panose="02020603050405020304" pitchFamily="18" charset="0"/>
                      </a:rPr>
                      <m:t>MK</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3158970" y="4610100"/>
                <a:ext cx="12843030" cy="4124399"/>
              </a:xfrm>
              <a:prstGeom prst="rect">
                <a:avLst/>
              </a:prstGeom>
              <a:blipFill>
                <a:blip r:embed="rId10"/>
                <a:stretch>
                  <a:fillRect l="-1661" r="-1709" b="-2659"/>
                </a:stretch>
              </a:blipFill>
            </p:spPr>
            <p:txBody>
              <a:bodyPr/>
              <a:lstStyle/>
              <a:p>
                <a:r>
                  <a:rPr lang="en-US">
                    <a:noFill/>
                  </a:rPr>
                  <a:t> </a:t>
                </a:r>
              </a:p>
            </p:txBody>
          </p:sp>
        </mc:Fallback>
      </mc:AlternateContent>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43523" flipH="1">
            <a:off x="-267828" y="290748"/>
            <a:ext cx="2181694" cy="1570819"/>
          </a:xfrm>
          <a:prstGeom prst="rect">
            <a:avLst/>
          </a:prstGeom>
        </p:spPr>
      </p:pic>
      <p:pic>
        <p:nvPicPr>
          <p:cNvPr id="14" name="Picture 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16180399" y="7700718"/>
            <a:ext cx="2216253" cy="2353165"/>
          </a:xfrm>
          <a:prstGeom prst="rect">
            <a:avLst/>
          </a:prstGeom>
        </p:spPr>
      </p:pic>
    </p:spTree>
    <p:extLst>
      <p:ext uri="{BB962C8B-B14F-4D97-AF65-F5344CB8AC3E}">
        <p14:creationId xmlns:p14="http://schemas.microsoft.com/office/powerpoint/2010/main" val="363003459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53577" y="8198002"/>
            <a:ext cx="2640870" cy="2145707"/>
          </a:xfrm>
          <a:prstGeom prst="rect">
            <a:avLst/>
          </a:prstGeom>
        </p:spPr>
      </p:pic>
      <p:sp>
        <p:nvSpPr>
          <p:cNvPr id="2" name="Cloud Callout 1"/>
          <p:cNvSpPr/>
          <p:nvPr/>
        </p:nvSpPr>
        <p:spPr>
          <a:xfrm>
            <a:off x="3276600" y="3086100"/>
            <a:ext cx="10766410" cy="3499739"/>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69">
              <a:defRPr/>
            </a:pPr>
            <a:r>
              <a:rPr lang="en-US" sz="6000" b="1" smtClean="0">
                <a:solidFill>
                  <a:prstClr val="black"/>
                </a:solidFill>
                <a:latin typeface="Arial" panose="020B0604020202020204" pitchFamily="34" charset="0"/>
                <a:cs typeface="Arial" panose="020B0604020202020204" pitchFamily="34" charset="0"/>
                <a:sym typeface="Arial"/>
              </a:rPr>
              <a:t>Cảm </a:t>
            </a:r>
            <a:r>
              <a:rPr lang="en-US" sz="6000" b="1">
                <a:solidFill>
                  <a:prstClr val="black"/>
                </a:solidFill>
                <a:latin typeface="Arial" panose="020B0604020202020204" pitchFamily="34" charset="0"/>
                <a:cs typeface="Arial" panose="020B0604020202020204" pitchFamily="34" charset="0"/>
                <a:sym typeface="Arial"/>
              </a:rPr>
              <a:t>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22721" y="-1828800"/>
            <a:ext cx="914400" cy="914400"/>
          </a:xfrm>
          <a:prstGeom prst="rect">
            <a:avLst/>
          </a:prstGeom>
        </p:spPr>
      </p:pic>
    </p:spTree>
    <p:extLst>
      <p:ext uri="{BB962C8B-B14F-4D97-AF65-F5344CB8AC3E}">
        <p14:creationId xmlns:p14="http://schemas.microsoft.com/office/powerpoint/2010/main" val="3001812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2" presetClass="mediacall" presetSubtype="0" fill="hold" nodeType="withEffect">
                                  <p:stCondLst>
                                    <p:cond delay="0"/>
                                  </p:stCondLst>
                                  <p:childTnLst>
                                    <p:cmd type="call" cmd="togglePause">
                                      <p:cBhvr>
                                        <p:cTn id="15"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6" fill="hold" display="0">
                  <p:stCondLst>
                    <p:cond delay="indefinite"/>
                  </p:stCondLst>
                  <p:endCondLst>
                    <p:cond evt="onStopAudio" delay="0">
                      <p:tgtEl>
                        <p:sldTgt/>
                      </p:tgtEl>
                    </p:cond>
                  </p:endCondLst>
                </p:cTn>
                <p:tgtEl>
                  <p:spTgt spid="14"/>
                </p:tgtEl>
              </p:cMediaNode>
            </p:audio>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700729"/>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135633"/>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158358"/>
            <a:ext cx="665059" cy="727835"/>
          </a:xfrm>
          <a:prstGeom prst="rect">
            <a:avLst/>
          </a:prstGeom>
        </p:spPr>
      </p:pic>
      <p:sp>
        <p:nvSpPr>
          <p:cNvPr id="14" name="Oval Callout 13"/>
          <p:cNvSpPr/>
          <p:nvPr/>
        </p:nvSpPr>
        <p:spPr>
          <a:xfrm>
            <a:off x="8282441" y="444157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53650" y="8944893"/>
            <a:ext cx="963961" cy="1237383"/>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1313464" y="952500"/>
                <a:ext cx="15621000" cy="3024161"/>
              </a:xfrm>
              <a:prstGeom prst="rect">
                <a:avLst/>
              </a:prstGeom>
            </p:spPr>
            <p:txBody>
              <a:bodyPr wrap="square">
                <a:spAutoFit/>
              </a:bodyPr>
              <a:lstStyle/>
              <a:p>
                <a:pPr algn="just">
                  <a:lnSpc>
                    <a:spcPct val="150000"/>
                  </a:lnSpc>
                  <a:spcBef>
                    <a:spcPts val="600"/>
                  </a:spcBef>
                  <a:spcAft>
                    <a:spcPts val="600"/>
                  </a:spcAft>
                </a:pPr>
                <a:r>
                  <a:rPr lang="en-US" sz="4100" b="1" smtClean="0">
                    <a:solidFill>
                      <a:srgbClr val="FFFF00"/>
                    </a:solidFill>
                    <a:latin typeface="Arial" panose="020B0604020202020204" pitchFamily="34" charset="0"/>
                    <a:cs typeface="Arial" panose="020B0604020202020204" pitchFamily="34" charset="0"/>
                  </a:rPr>
                  <a:t>Bài 9.11 </a:t>
                </a:r>
                <a:r>
                  <a:rPr lang="en-US" sz="4100" b="1">
                    <a:solidFill>
                      <a:srgbClr val="FFFF00"/>
                    </a:solidFill>
                    <a:latin typeface="Arial" panose="020B0604020202020204" pitchFamily="34" charset="0"/>
                    <a:cs typeface="Arial" panose="020B0604020202020204" pitchFamily="34" charset="0"/>
                  </a:rPr>
                  <a:t>(SGK – </a:t>
                </a:r>
                <a:r>
                  <a:rPr lang="en-US" sz="4100" b="1" smtClean="0">
                    <a:solidFill>
                      <a:srgbClr val="FFFF00"/>
                    </a:solidFill>
                    <a:latin typeface="Arial" panose="020B0604020202020204" pitchFamily="34" charset="0"/>
                    <a:cs typeface="Arial" panose="020B0604020202020204" pitchFamily="34" charset="0"/>
                  </a:rPr>
                  <a:t>tr.92) </a:t>
                </a:r>
              </a:p>
              <a:p>
                <a:pPr algn="just">
                  <a:lnSpc>
                    <a:spcPct val="150000"/>
                  </a:lnSpc>
                  <a:spcBef>
                    <a:spcPts val="600"/>
                  </a:spcBef>
                  <a:spcAft>
                    <a:spcPts val="600"/>
                  </a:spcAft>
                </a:pPr>
                <a:r>
                  <a:rPr lang="en-US" sz="4100" smtClean="0">
                    <a:solidFill>
                      <a:schemeClr val="bg1"/>
                    </a:solidFill>
                    <a:latin typeface="Arial" panose="020B0604020202020204" pitchFamily="34" charset="0"/>
                    <a:cs typeface="Arial" panose="020B0604020202020204" pitchFamily="34" charset="0"/>
                  </a:rPr>
                  <a:t>Cho </a:t>
                </a:r>
                <a:r>
                  <a:rPr lang="el-GR" sz="4100">
                    <a:solidFill>
                      <a:schemeClr val="bg1"/>
                    </a:solidFill>
                    <a:latin typeface="Arial" panose="020B0604020202020204" pitchFamily="34" charset="0"/>
                    <a:cs typeface="Arial" panose="020B0604020202020204" pitchFamily="34" charset="0"/>
                  </a:rPr>
                  <a:t>Δ</a:t>
                </a:r>
                <a:r>
                  <a:rPr lang="en-US" sz="4100">
                    <a:solidFill>
                      <a:schemeClr val="bg1"/>
                    </a:solidFill>
                    <a:latin typeface="Arial" panose="020B0604020202020204" pitchFamily="34" charset="0"/>
                    <a:cs typeface="Arial" panose="020B0604020202020204" pitchFamily="34" charset="0"/>
                  </a:rPr>
                  <a:t>ABC ∽ </a:t>
                </a:r>
                <a:r>
                  <a:rPr lang="el-GR" sz="4100">
                    <a:solidFill>
                      <a:schemeClr val="bg1"/>
                    </a:solidFill>
                    <a:latin typeface="Arial" panose="020B0604020202020204" pitchFamily="34" charset="0"/>
                    <a:cs typeface="Arial" panose="020B0604020202020204" pitchFamily="34" charset="0"/>
                  </a:rPr>
                  <a:t>Δ</a:t>
                </a:r>
                <a:r>
                  <a:rPr lang="en-US" sz="4100">
                    <a:solidFill>
                      <a:schemeClr val="bg1"/>
                    </a:solidFill>
                    <a:latin typeface="Arial" panose="020B0604020202020204" pitchFamily="34" charset="0"/>
                    <a:cs typeface="Arial" panose="020B0604020202020204" pitchFamily="34" charset="0"/>
                  </a:rPr>
                  <a:t>DEF. Biết</a:t>
                </a:r>
                <a:r>
                  <a:rPr lang="en-US" sz="410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41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e>
                      <m:sup>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en-US" sz="4100" smtClean="0">
                    <a:solidFill>
                      <a:schemeClr val="bg1"/>
                    </a:solidFill>
                    <a:latin typeface="Arial" panose="020B0604020202020204" pitchFamily="34" charset="0"/>
                    <a:cs typeface="Arial" panose="020B0604020202020204" pitchFamily="34" charset="0"/>
                  </a:rPr>
                  <a:t>, </a:t>
                </a:r>
                <a:r>
                  <a:rPr lang="en-US" sz="4100">
                    <a:solidFill>
                      <a:schemeClr val="bg1"/>
                    </a:solidFill>
                    <a:latin typeface="Arial" panose="020B0604020202020204" pitchFamily="34" charset="0"/>
                    <a:cs typeface="Arial" panose="020B0604020202020204" pitchFamily="34" charset="0"/>
                  </a:rPr>
                  <a:t>hãy tính số đo các góc </a:t>
                </a:r>
                <a14:m>
                  <m:oMath xmlns:m="http://schemas.openxmlformats.org/officeDocument/2006/math">
                    <m:acc>
                      <m:accPr>
                        <m:chr m:val="̂"/>
                        <m:ctrlPr>
                          <a:rPr lang="en-US" sz="41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e>
                    </m:acc>
                    <m:r>
                      <a:rPr lang="en-US" sz="41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1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313464" y="952500"/>
                <a:ext cx="15621000" cy="3024161"/>
              </a:xfrm>
              <a:prstGeom prst="rect">
                <a:avLst/>
              </a:prstGeom>
              <a:blipFill>
                <a:blip r:embed="rId23"/>
                <a:stretch>
                  <a:fillRect l="-1405" r="-1405" b="-78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685063" y="5703423"/>
                <a:ext cx="12877800" cy="2648482"/>
              </a:xfrm>
              <a:prstGeom prst="rect">
                <a:avLst/>
              </a:prstGeom>
            </p:spPr>
            <p:txBody>
              <a:bodyPr wrap="square">
                <a:spAutoFit/>
              </a:bodyPr>
              <a:lstStyle/>
              <a:p>
                <a:pPr algn="just">
                  <a:lnSpc>
                    <a:spcPct val="200000"/>
                  </a:lnSpc>
                  <a:spcBef>
                    <a:spcPts val="600"/>
                  </a:spcBef>
                  <a:spcAft>
                    <a:spcPts val="600"/>
                  </a:spcAft>
                </a:pPr>
                <a:r>
                  <a:rPr lang="fr-FR" sz="4100" smtClean="0">
                    <a:solidFill>
                      <a:schemeClr val="bg1"/>
                    </a:solidFill>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4100" i="1" smtClean="0">
                        <a:solidFill>
                          <a:schemeClr val="bg1"/>
                        </a:solidFill>
                        <a:latin typeface="Cambria Math" panose="02040503050406030204" pitchFamily="18" charset="0"/>
                      </a:rPr>
                      <m:t>∽</m:t>
                    </m:r>
                    <m:r>
                      <a:rPr lang="fr-FR" sz="4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1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𝐷𝐸𝐹</m:t>
                    </m:r>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1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e>
                      <m:sup>
                        <m:r>
                          <a:rPr lang="nl-NL"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41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 xmlns:m="http://schemas.openxmlformats.org/officeDocument/2006/math">
                    <m:r>
                      <a:rPr lang="en-US" sz="41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4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𝐶</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𝐷</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40</m:t>
                        </m:r>
                      </m:e>
                      <m:sup>
                        <m:r>
                          <a:rPr lang="fr-FR" sz="41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41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2685063" y="5703423"/>
                <a:ext cx="12877800" cy="2648482"/>
              </a:xfrm>
              <a:prstGeom prst="rect">
                <a:avLst/>
              </a:prstGeom>
              <a:blipFill>
                <a:blip r:embed="rId24"/>
                <a:stretch>
                  <a:fillRect l="-1704"/>
                </a:stretch>
              </a:blipFill>
            </p:spPr>
            <p:txBody>
              <a:bodyPr/>
              <a:lstStyle/>
              <a:p>
                <a:r>
                  <a:rPr lang="en-US">
                    <a:noFill/>
                  </a:rPr>
                  <a:t> </a:t>
                </a:r>
              </a:p>
            </p:txBody>
          </p:sp>
        </mc:Fallback>
      </mc:AlternateContent>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519148">
            <a:off x="16229727" y="8251254"/>
            <a:ext cx="2522151" cy="1286117"/>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713097" y="351473"/>
            <a:ext cx="1555410" cy="1742756"/>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143000" y="351473"/>
                <a:ext cx="15621000" cy="2902141"/>
              </a:xfrm>
              <a:prstGeom prst="rect">
                <a:avLst/>
              </a:prstGeom>
            </p:spPr>
            <p:txBody>
              <a:bodyPr wrap="square">
                <a:spAutoFit/>
              </a:bodyPr>
              <a:lstStyle/>
              <a:p>
                <a:pPr algn="just">
                  <a:lnSpc>
                    <a:spcPct val="150000"/>
                  </a:lnSpc>
                  <a:spcBef>
                    <a:spcPts val="600"/>
                  </a:spcBef>
                  <a:spcAft>
                    <a:spcPts val="600"/>
                  </a:spcAft>
                </a:pPr>
                <a:r>
                  <a:rPr lang="en-US" sz="4000" b="1" smtClean="0">
                    <a:solidFill>
                      <a:srgbClr val="FFFF00"/>
                    </a:solidFill>
                    <a:latin typeface="Arial" panose="020B0604020202020204" pitchFamily="34" charset="0"/>
                    <a:cs typeface="Arial" panose="020B0604020202020204" pitchFamily="34" charset="0"/>
                  </a:rPr>
                  <a:t>Bài 9.12 </a:t>
                </a:r>
                <a:r>
                  <a:rPr lang="en-US" sz="4000" b="1">
                    <a:solidFill>
                      <a:srgbClr val="FFFF00"/>
                    </a:solidFill>
                    <a:latin typeface="Arial" panose="020B0604020202020204" pitchFamily="34" charset="0"/>
                    <a:cs typeface="Arial" panose="020B0604020202020204" pitchFamily="34" charset="0"/>
                  </a:rPr>
                  <a:t>(SGK – </a:t>
                </a:r>
                <a:r>
                  <a:rPr lang="en-US" sz="4000" b="1" smtClean="0">
                    <a:solidFill>
                      <a:srgbClr val="FFFF00"/>
                    </a:solidFill>
                    <a:latin typeface="Arial" panose="020B0604020202020204" pitchFamily="34" charset="0"/>
                    <a:cs typeface="Arial" panose="020B0604020202020204" pitchFamily="34" charset="0"/>
                  </a:rPr>
                  <a:t>tr.92) </a:t>
                </a:r>
              </a:p>
              <a:p>
                <a:pPr algn="just">
                  <a:lnSpc>
                    <a:spcPct val="150000"/>
                  </a:lnSpc>
                  <a:spcBef>
                    <a:spcPts val="600"/>
                  </a:spcBef>
                  <a:spcAft>
                    <a:spcPts val="600"/>
                  </a:spcAft>
                </a:pPr>
                <a:r>
                  <a:rPr lang="en-US" sz="4000">
                    <a:solidFill>
                      <a:schemeClr val="bg1"/>
                    </a:solidFill>
                    <a:latin typeface="Arial" panose="020B0604020202020204" pitchFamily="34" charset="0"/>
                    <a:cs typeface="Arial" panose="020B0604020202020204" pitchFamily="34" charset="0"/>
                  </a:rPr>
                  <a:t>Cho </a:t>
                </a:r>
                <a14:m>
                  <m:oMath xmlns:m="http://schemas.openxmlformats.org/officeDocument/2006/math">
                    <m:r>
                      <m:rPr>
                        <m:sty m:val="p"/>
                      </m:rPr>
                      <a:rPr lang="el-GR" sz="4000" i="0" smtClean="0">
                        <a:solidFill>
                          <a:schemeClr val="bg1"/>
                        </a:solidFill>
                        <a:latin typeface="Cambria Math" panose="02040503050406030204" pitchFamily="18" charset="0"/>
                        <a:cs typeface="Arial" panose="020B0604020202020204" pitchFamily="34" charset="0"/>
                      </a:rPr>
                      <m:t>Δ</m:t>
                    </m:r>
                    <m:r>
                      <a:rPr lang="en-US" sz="4000" i="1">
                        <a:solidFill>
                          <a:schemeClr val="bg1"/>
                        </a:solidFill>
                        <a:latin typeface="Cambria Math" panose="02040503050406030204" pitchFamily="18" charset="0"/>
                        <a:cs typeface="Arial" panose="020B0604020202020204" pitchFamily="34" charset="0"/>
                      </a:rPr>
                      <m:t>𝐴𝐵𝐶</m:t>
                    </m:r>
                    <m:r>
                      <a:rPr lang="en-US" sz="4000" i="1">
                        <a:solidFill>
                          <a:schemeClr val="bg1"/>
                        </a:solidFill>
                        <a:latin typeface="Cambria Math" panose="02040503050406030204" pitchFamily="18" charset="0"/>
                        <a:cs typeface="Arial" panose="020B0604020202020204" pitchFamily="34" charset="0"/>
                      </a:rPr>
                      <m:t> ∽ </m:t>
                    </m:r>
                    <m:r>
                      <m:rPr>
                        <m:sty m:val="p"/>
                      </m:rPr>
                      <a:rPr lang="el-GR" sz="4000" i="0">
                        <a:solidFill>
                          <a:schemeClr val="bg1"/>
                        </a:solidFill>
                        <a:latin typeface="Cambria Math" panose="02040503050406030204" pitchFamily="18" charset="0"/>
                        <a:cs typeface="Arial" panose="020B0604020202020204" pitchFamily="34" charset="0"/>
                      </a:rPr>
                      <m:t>Δ</m:t>
                    </m:r>
                    <m:r>
                      <a:rPr lang="en-US" sz="4000" i="1">
                        <a:solidFill>
                          <a:schemeClr val="bg1"/>
                        </a:solidFill>
                        <a:latin typeface="Cambria Math" panose="02040503050406030204" pitchFamily="18" charset="0"/>
                        <a:cs typeface="Arial" panose="020B0604020202020204" pitchFamily="34" charset="0"/>
                      </a:rPr>
                      <m:t>𝐴</m:t>
                    </m:r>
                    <m:r>
                      <a:rPr lang="en-US" sz="4000" i="1">
                        <a:solidFill>
                          <a:schemeClr val="bg1"/>
                        </a:solidFill>
                        <a:latin typeface="Cambria Math" panose="02040503050406030204" pitchFamily="18" charset="0"/>
                        <a:cs typeface="Arial" panose="020B0604020202020204" pitchFamily="34" charset="0"/>
                      </a:rPr>
                      <m:t>′</m:t>
                    </m:r>
                    <m:r>
                      <a:rPr lang="en-US" sz="4000" i="1">
                        <a:solidFill>
                          <a:schemeClr val="bg1"/>
                        </a:solidFill>
                        <a:latin typeface="Cambria Math" panose="02040503050406030204" pitchFamily="18" charset="0"/>
                        <a:cs typeface="Arial" panose="020B0604020202020204" pitchFamily="34" charset="0"/>
                      </a:rPr>
                      <m:t>𝐵</m:t>
                    </m:r>
                    <m:r>
                      <a:rPr lang="en-US" sz="4000" i="1">
                        <a:solidFill>
                          <a:schemeClr val="bg1"/>
                        </a:solidFill>
                        <a:latin typeface="Cambria Math" panose="02040503050406030204" pitchFamily="18" charset="0"/>
                        <a:cs typeface="Arial" panose="020B0604020202020204" pitchFamily="34" charset="0"/>
                      </a:rPr>
                      <m:t>′</m:t>
                    </m:r>
                    <m:r>
                      <a:rPr lang="en-US" sz="4000" i="1">
                        <a:solidFill>
                          <a:schemeClr val="bg1"/>
                        </a:solidFill>
                        <a:latin typeface="Cambria Math" panose="02040503050406030204" pitchFamily="18" charset="0"/>
                        <a:cs typeface="Arial" panose="020B0604020202020204" pitchFamily="34" charset="0"/>
                      </a:rPr>
                      <m:t>𝐶</m:t>
                    </m:r>
                    <m:r>
                      <a:rPr lang="en-US" sz="4000" i="1">
                        <a:solidFill>
                          <a:schemeClr val="bg1"/>
                        </a:solidFill>
                        <a:latin typeface="Cambria Math" panose="02040503050406030204" pitchFamily="18" charset="0"/>
                        <a:cs typeface="Arial" panose="020B0604020202020204" pitchFamily="34" charset="0"/>
                      </a:rPr>
                      <m:t>′. </m:t>
                    </m:r>
                  </m:oMath>
                </a14:m>
                <a:r>
                  <a:rPr lang="en-US" sz="4000">
                    <a:solidFill>
                      <a:schemeClr val="bg1"/>
                    </a:solidFill>
                    <a:latin typeface="Arial" panose="020B0604020202020204" pitchFamily="34" charset="0"/>
                    <a:cs typeface="Arial" panose="020B0604020202020204" pitchFamily="34" charset="0"/>
                  </a:rPr>
                  <a:t>Biết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𝐴𝐵</m:t>
                    </m:r>
                    <m:r>
                      <a:rPr lang="en-US" sz="4000" i="1" smtClean="0">
                        <a:solidFill>
                          <a:schemeClr val="bg1"/>
                        </a:solidFill>
                        <a:latin typeface="Cambria Math" panose="02040503050406030204" pitchFamily="18" charset="0"/>
                        <a:cs typeface="Arial" panose="020B0604020202020204" pitchFamily="34" charset="0"/>
                      </a:rPr>
                      <m:t>=3</m:t>
                    </m:r>
                    <m:r>
                      <a:rPr lang="en-US" sz="4000" i="1" smtClean="0">
                        <a:solidFill>
                          <a:schemeClr val="bg1"/>
                        </a:solidFill>
                        <a:latin typeface="Cambria Math" panose="02040503050406030204" pitchFamily="18" charset="0"/>
                        <a:cs typeface="Arial" panose="020B0604020202020204" pitchFamily="34" charset="0"/>
                      </a:rPr>
                      <m:t>𝑐𝑚</m:t>
                    </m:r>
                    <m:r>
                      <a:rPr lang="en-US" sz="4000" i="1" smtClean="0">
                        <a:solidFill>
                          <a:schemeClr val="bg1"/>
                        </a:solidFill>
                        <a:latin typeface="Cambria Math" panose="02040503050406030204" pitchFamily="18" charset="0"/>
                        <a:cs typeface="Arial" panose="020B0604020202020204" pitchFamily="34" charset="0"/>
                      </a:rPr>
                      <m:t>, </m:t>
                    </m:r>
                    <m:r>
                      <a:rPr lang="en-US" sz="4000" i="1" smtClean="0">
                        <a:solidFill>
                          <a:schemeClr val="bg1"/>
                        </a:solidFill>
                        <a:latin typeface="Cambria Math" panose="02040503050406030204" pitchFamily="18" charset="0"/>
                        <a:cs typeface="Arial" panose="020B0604020202020204" pitchFamily="34" charset="0"/>
                      </a:rPr>
                      <m:t>𝐴</m:t>
                    </m:r>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𝐵</m:t>
                    </m:r>
                    <m:r>
                      <a:rPr lang="en-US" sz="4000" i="1" smtClean="0">
                        <a:solidFill>
                          <a:schemeClr val="bg1"/>
                        </a:solidFill>
                        <a:latin typeface="Cambria Math" panose="02040503050406030204" pitchFamily="18" charset="0"/>
                        <a:cs typeface="Arial" panose="020B0604020202020204" pitchFamily="34" charset="0"/>
                      </a:rPr>
                      <m:t>′=6</m:t>
                    </m:r>
                    <m:r>
                      <a:rPr lang="en-US" sz="4000" i="1" smtClean="0">
                        <a:solidFill>
                          <a:schemeClr val="bg1"/>
                        </a:solidFill>
                        <a:latin typeface="Cambria Math" panose="02040503050406030204" pitchFamily="18" charset="0"/>
                        <a:cs typeface="Arial" panose="020B0604020202020204" pitchFamily="34" charset="0"/>
                      </a:rPr>
                      <m:t>𝑐𝑚</m:t>
                    </m:r>
                  </m:oMath>
                </a14:m>
                <a:r>
                  <a:rPr lang="en-US" sz="4000">
                    <a:solidFill>
                      <a:schemeClr val="bg1"/>
                    </a:solidFill>
                    <a:latin typeface="Arial" panose="020B0604020202020204" pitchFamily="34" charset="0"/>
                    <a:cs typeface="Arial" panose="020B0604020202020204" pitchFamily="34" charset="0"/>
                  </a:rPr>
                  <a:t> và tam giác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𝐴𝐵𝐶</m:t>
                    </m:r>
                    <m:r>
                      <a:rPr lang="en-US" sz="4000" i="1" smtClean="0">
                        <a:solidFill>
                          <a:schemeClr val="bg1"/>
                        </a:solidFill>
                        <a:latin typeface="Cambria Math" panose="02040503050406030204" pitchFamily="18" charset="0"/>
                        <a:cs typeface="Arial" panose="020B0604020202020204" pitchFamily="34" charset="0"/>
                      </a:rPr>
                      <m:t> </m:t>
                    </m:r>
                  </m:oMath>
                </a14:m>
                <a:r>
                  <a:rPr lang="en-US" sz="4000">
                    <a:solidFill>
                      <a:schemeClr val="bg1"/>
                    </a:solidFill>
                    <a:latin typeface="Arial" panose="020B0604020202020204" pitchFamily="34" charset="0"/>
                    <a:cs typeface="Arial" panose="020B0604020202020204" pitchFamily="34" charset="0"/>
                  </a:rPr>
                  <a:t>có chu vi bằng 10 cm. Hãy tính chu vi tam </a:t>
                </a:r>
                <a:r>
                  <a:rPr lang="en-US" sz="4000">
                    <a:solidFill>
                      <a:schemeClr val="bg1"/>
                    </a:solidFill>
                    <a:latin typeface="Arial" panose="020B0604020202020204" pitchFamily="34" charset="0"/>
                    <a:cs typeface="Arial" panose="020B0604020202020204" pitchFamily="34" charset="0"/>
                  </a:rPr>
                  <a:t>giác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𝐴</m:t>
                    </m:r>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𝐵</m:t>
                    </m:r>
                    <m:r>
                      <a:rPr lang="en-US" sz="400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𝐶</m:t>
                    </m:r>
                    <m:r>
                      <a:rPr lang="en-US" sz="4000" b="0" i="1" smtClean="0">
                        <a:solidFill>
                          <a:schemeClr val="bg1"/>
                        </a:solidFill>
                        <a:latin typeface="Cambria Math" panose="02040503050406030204" pitchFamily="18" charset="0"/>
                        <a:cs typeface="Arial" panose="020B0604020202020204" pitchFamily="34" charset="0"/>
                      </a:rPr>
                      <m:t>′</m:t>
                    </m:r>
                    <m:r>
                      <a:rPr lang="en-US" sz="4000" i="1" smtClean="0">
                        <a:solidFill>
                          <a:schemeClr val="bg1"/>
                        </a:solidFill>
                        <a:latin typeface="Cambria Math" panose="02040503050406030204" pitchFamily="18" charset="0"/>
                        <a:cs typeface="Arial" panose="020B0604020202020204" pitchFamily="34" charset="0"/>
                      </a:rPr>
                      <m:t>.</m:t>
                    </m:r>
                  </m:oMath>
                </a14:m>
                <a:endParaRPr lang="en-US" sz="4000">
                  <a:solidFill>
                    <a:schemeClr val="bg1"/>
                  </a:solidFill>
                  <a:latin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143000" y="351473"/>
                <a:ext cx="15621000" cy="2902141"/>
              </a:xfrm>
              <a:prstGeom prst="rect">
                <a:avLst/>
              </a:prstGeom>
              <a:blipFill>
                <a:blip r:embed="rId13"/>
                <a:stretch>
                  <a:fillRect l="-1405" r="-1366" b="-8193"/>
                </a:stretch>
              </a:blipFill>
            </p:spPr>
            <p:txBody>
              <a:bodyPr/>
              <a:lstStyle/>
              <a:p>
                <a:r>
                  <a:rPr lang="en-US">
                    <a:noFill/>
                  </a:rPr>
                  <a:t> </a:t>
                </a:r>
              </a:p>
            </p:txBody>
          </p:sp>
        </mc:Fallback>
      </mc:AlternateContent>
      <p:sp>
        <p:nvSpPr>
          <p:cNvPr id="10" name="Oval Callout 9"/>
          <p:cNvSpPr/>
          <p:nvPr/>
        </p:nvSpPr>
        <p:spPr>
          <a:xfrm>
            <a:off x="8111978" y="38481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mc:Choice xmlns:a14="http://schemas.microsoft.com/office/drawing/2010/main" Requires="a14">
          <p:sp>
            <p:nvSpPr>
              <p:cNvPr id="2" name="Rectangle 1"/>
              <p:cNvSpPr/>
              <p:nvPr/>
            </p:nvSpPr>
            <p:spPr>
              <a:xfrm>
                <a:off x="1143000" y="4914900"/>
                <a:ext cx="15621000" cy="4997265"/>
              </a:xfrm>
              <a:prstGeom prst="rect">
                <a:avLst/>
              </a:prstGeom>
            </p:spPr>
            <p:txBody>
              <a:bodyPr wrap="square">
                <a:spAutoFit/>
              </a:bodyPr>
              <a:lstStyle/>
              <a:p>
                <a:pPr algn="just">
                  <a:lnSpc>
                    <a:spcPct val="150000"/>
                  </a:lnSpc>
                  <a:spcBef>
                    <a:spcPts val="600"/>
                  </a:spcBef>
                  <a:spcAft>
                    <a:spcPts val="600"/>
                  </a:spcAft>
                </a:pP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Từ </a:t>
                </a:r>
                <a14:m>
                  <m:oMath xmlns:m="http://schemas.openxmlformats.org/officeDocument/2006/math">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𝐴𝐵𝐶</m:t>
                    </m:r>
                    <m:r>
                      <a:rPr lang="en-US" sz="4000" i="1">
                        <a:solidFill>
                          <a:schemeClr val="bg1"/>
                        </a:solidFill>
                        <a:latin typeface="Cambria Math" panose="02040503050406030204" pitchFamily="18" charset="0"/>
                        <a:cs typeface="Arial" panose="020B0604020202020204" pitchFamily="34"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𝐶</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num>
                        <m:den>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den>
                      </m:f>
                    </m:oMath>
                  </m:oMathPara>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𝐵𝐶</m:t>
                        </m:r>
                      </m:e>
                    </m:d>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(cm)</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chu vi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cm.</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143000" y="4914900"/>
                <a:ext cx="15621000" cy="4997265"/>
              </a:xfrm>
              <a:prstGeom prst="rect">
                <a:avLst/>
              </a:prstGeom>
              <a:blipFill>
                <a:blip r:embed="rId14"/>
                <a:stretch>
                  <a:fillRect l="-1405" b="-1951"/>
                </a:stretch>
              </a:blipFill>
            </p:spPr>
            <p:txBody>
              <a:bodyPr/>
              <a:lstStyle/>
              <a:p>
                <a:r>
                  <a:rPr lang="en-US">
                    <a:noFill/>
                  </a:rPr>
                  <a:t> </a:t>
                </a:r>
              </a:p>
            </p:txBody>
          </p:sp>
        </mc:Fallback>
      </mc:AlternateContent>
    </p:spTree>
    <p:extLst>
      <p:ext uri="{BB962C8B-B14F-4D97-AF65-F5344CB8AC3E}">
        <p14:creationId xmlns:p14="http://schemas.microsoft.com/office/powerpoint/2010/main" val="1810871006"/>
      </p:ext>
    </p:extLst>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down)">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16583608" y="8215524"/>
            <a:ext cx="2109416" cy="384968"/>
          </a:xfrm>
          <a:prstGeom prst="rect">
            <a:avLst/>
          </a:prstGeom>
        </p:spPr>
      </p:pic>
      <p:sp>
        <p:nvSpPr>
          <p:cNvPr id="27" name="Oval Callout 26"/>
          <p:cNvSpPr/>
          <p:nvPr/>
        </p:nvSpPr>
        <p:spPr>
          <a:xfrm>
            <a:off x="8378678" y="3695700"/>
            <a:ext cx="1683043" cy="87790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mc:Choice xmlns:a14="http://schemas.microsoft.com/office/drawing/2010/main" Requires="a14">
          <p:sp>
            <p:nvSpPr>
              <p:cNvPr id="8" name="Rectangle 7"/>
              <p:cNvSpPr/>
              <p:nvPr/>
            </p:nvSpPr>
            <p:spPr>
              <a:xfrm>
                <a:off x="914400" y="255735"/>
                <a:ext cx="17120815" cy="2906565"/>
              </a:xfrm>
              <a:prstGeom prst="rect">
                <a:avLst/>
              </a:prstGeom>
            </p:spPr>
            <p:txBody>
              <a:bodyPr wrap="square">
                <a:spAutoFit/>
              </a:bodyPr>
              <a:lstStyle/>
              <a:p>
                <a:pPr algn="just">
                  <a:lnSpc>
                    <a:spcPct val="150000"/>
                  </a:lnSpc>
                  <a:spcBef>
                    <a:spcPts val="600"/>
                  </a:spcBef>
                  <a:spcAft>
                    <a:spcPts val="600"/>
                  </a:spcAft>
                </a:pPr>
                <a:r>
                  <a:rPr lang="en-US" sz="4000" b="1" smtClean="0">
                    <a:solidFill>
                      <a:srgbClr val="C00000"/>
                    </a:solidFill>
                    <a:latin typeface="Arial" panose="020B0604020202020204" pitchFamily="34" charset="0"/>
                    <a:cs typeface="Arial" panose="020B0604020202020204" pitchFamily="34" charset="0"/>
                  </a:rPr>
                  <a:t>Bài 9.13 </a:t>
                </a:r>
                <a:r>
                  <a:rPr lang="en-US" sz="4000" b="1">
                    <a:solidFill>
                      <a:srgbClr val="C00000"/>
                    </a:solidFill>
                    <a:latin typeface="Arial" panose="020B0604020202020204" pitchFamily="34" charset="0"/>
                    <a:cs typeface="Arial" panose="020B0604020202020204" pitchFamily="34" charset="0"/>
                  </a:rPr>
                  <a:t>(SGK – </a:t>
                </a:r>
                <a:r>
                  <a:rPr lang="en-US" sz="4000" b="1" smtClean="0">
                    <a:solidFill>
                      <a:srgbClr val="C00000"/>
                    </a:solidFill>
                    <a:latin typeface="Arial" panose="020B0604020202020204" pitchFamily="34" charset="0"/>
                    <a:cs typeface="Arial" panose="020B0604020202020204" pitchFamily="34" charset="0"/>
                  </a:rPr>
                  <a:t>tr.92) </a:t>
                </a:r>
                <a:r>
                  <a:rPr lang="en-US" sz="3800" smtClean="0">
                    <a:solidFill>
                      <a:srgbClr val="000000"/>
                    </a:solidFill>
                    <a:latin typeface="Arial" panose="020B0604020202020204" pitchFamily="34" charset="0"/>
                    <a:cs typeface="Arial" panose="020B0604020202020204" pitchFamily="34" charset="0"/>
                  </a:rPr>
                  <a:t>Cho </a:t>
                </a:r>
                <a:r>
                  <a:rPr lang="en-US" sz="3800">
                    <a:solidFill>
                      <a:srgbClr val="000000"/>
                    </a:solidFill>
                    <a:latin typeface="Arial" panose="020B0604020202020204" pitchFamily="34" charset="0"/>
                    <a:cs typeface="Arial" panose="020B0604020202020204" pitchFamily="34" charset="0"/>
                  </a:rPr>
                  <a:t>hình </a:t>
                </a:r>
                <a:r>
                  <a:rPr lang="en-US" sz="3800">
                    <a:solidFill>
                      <a:srgbClr val="000000"/>
                    </a:solidFill>
                    <a:latin typeface="Arial" panose="020B0604020202020204" pitchFamily="34" charset="0"/>
                    <a:cs typeface="Arial" panose="020B0604020202020204" pitchFamily="34" charset="0"/>
                  </a:rPr>
                  <a:t>thang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𝐴𝐵𝐶𝐷</m:t>
                    </m:r>
                    <m:r>
                      <a:rPr lang="en-US" sz="3800" i="1" smtClean="0">
                        <a:solidFill>
                          <a:srgbClr val="000000"/>
                        </a:solidFill>
                        <a:latin typeface="Cambria Math" panose="02040503050406030204" pitchFamily="18" charset="0"/>
                        <a:cs typeface="Arial" panose="020B0604020202020204" pitchFamily="34" charset="0"/>
                      </a:rPr>
                      <m:t> (</m:t>
                    </m:r>
                    <m:r>
                      <a:rPr lang="en-US" sz="3800" i="1" smtClean="0">
                        <a:solidFill>
                          <a:srgbClr val="000000"/>
                        </a:solidFill>
                        <a:latin typeface="Cambria Math" panose="02040503050406030204" pitchFamily="18" charset="0"/>
                        <a:cs typeface="Arial" panose="020B0604020202020204" pitchFamily="34" charset="0"/>
                      </a:rPr>
                      <m:t>𝐴𝐵</m:t>
                    </m:r>
                    <m:r>
                      <a:rPr lang="en-US" sz="3800" i="1" smtClean="0">
                        <a:solidFill>
                          <a:srgbClr val="000000"/>
                        </a:solidFill>
                        <a:latin typeface="Cambria Math" panose="02040503050406030204" pitchFamily="18" charset="0"/>
                        <a:cs typeface="Arial" panose="020B0604020202020204" pitchFamily="34" charset="0"/>
                      </a:rPr>
                      <m:t> // </m:t>
                    </m:r>
                    <m:r>
                      <a:rPr lang="en-US" sz="3800" i="1" smtClean="0">
                        <a:solidFill>
                          <a:srgbClr val="000000"/>
                        </a:solidFill>
                        <a:latin typeface="Cambria Math" panose="02040503050406030204" pitchFamily="18" charset="0"/>
                        <a:cs typeface="Arial" panose="020B0604020202020204" pitchFamily="34" charset="0"/>
                      </a:rPr>
                      <m:t>𝐶𝐷</m:t>
                    </m:r>
                    <m:r>
                      <a:rPr lang="en-US" sz="3800" i="1" smtClean="0">
                        <a:solidFill>
                          <a:srgbClr val="000000"/>
                        </a:solidFill>
                        <a:latin typeface="Cambria Math" panose="02040503050406030204" pitchFamily="18" charset="0"/>
                        <a:cs typeface="Arial" panose="020B0604020202020204" pitchFamily="34" charset="0"/>
                      </a:rPr>
                      <m:t>) </m:t>
                    </m:r>
                  </m:oMath>
                </a14:m>
                <a:r>
                  <a:rPr lang="en-US" sz="3800" smtClean="0">
                    <a:solidFill>
                      <a:srgbClr val="000000"/>
                    </a:solidFill>
                    <a:latin typeface="Arial" panose="020B0604020202020204" pitchFamily="34" charset="0"/>
                    <a:cs typeface="Arial" panose="020B0604020202020204" pitchFamily="34" charset="0"/>
                  </a:rPr>
                  <a:t>có</a:t>
                </a:r>
                <a:r>
                  <a:rPr lang="en-US" sz="380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𝐷</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e>
                    </m:acc>
                  </m:oMath>
                </a14:m>
                <a:endParaRPr lang="en-US" sz="3800" smtClean="0">
                  <a:solidFill>
                    <a:srgbClr val="000000"/>
                  </a:solidFill>
                  <a:latin typeface="Arial" panose="020B0604020202020204" pitchFamily="34" charset="0"/>
                  <a:cs typeface="Arial" panose="020B0604020202020204" pitchFamily="34" charset="0"/>
                </a:endParaRPr>
              </a:p>
              <a:p>
                <a:pPr algn="just">
                  <a:lnSpc>
                    <a:spcPct val="150000"/>
                  </a:lnSpc>
                </a:pPr>
                <a:r>
                  <a:rPr lang="en-US" sz="3800" smtClean="0">
                    <a:solidFill>
                      <a:srgbClr val="000000"/>
                    </a:solidFill>
                    <a:latin typeface="Arial" panose="020B0604020202020204" pitchFamily="34" charset="0"/>
                    <a:cs typeface="Arial" panose="020B0604020202020204" pitchFamily="34" charset="0"/>
                  </a:rPr>
                  <a:t>a) Chứng minh rằng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en-US" sz="3800" i="1" smtClean="0">
                        <a:solidFill>
                          <a:srgbClr val="000000"/>
                        </a:solidFill>
                        <a:latin typeface="Cambria Math" panose="02040503050406030204" pitchFamily="18" charset="0"/>
                        <a:cs typeface="Arial" panose="020B0604020202020204" pitchFamily="34" charset="0"/>
                      </a:rPr>
                      <m:t>𝐴𝐵𝐷</m:t>
                    </m:r>
                    <m:r>
                      <a:rPr lang="en-US" sz="3800" i="1" smtClean="0">
                        <a:solidFill>
                          <a:srgbClr val="000000"/>
                        </a:solidFill>
                        <a:latin typeface="Cambria Math" panose="02040503050406030204" pitchFamily="18" charset="0"/>
                        <a:cs typeface="Arial" panose="020B0604020202020204" pitchFamily="34" charset="0"/>
                      </a:rPr>
                      <m:t> ∽ </m:t>
                    </m:r>
                    <m:r>
                      <m:rPr>
                        <m:sty m:val="p"/>
                      </m:rPr>
                      <a:rPr lang="el-GR" sz="3800" i="0" smtClean="0">
                        <a:solidFill>
                          <a:srgbClr val="000000"/>
                        </a:solidFill>
                        <a:latin typeface="Cambria Math" panose="02040503050406030204" pitchFamily="18" charset="0"/>
                        <a:cs typeface="Arial" panose="020B0604020202020204" pitchFamily="34" charset="0"/>
                      </a:rPr>
                      <m:t>Δ</m:t>
                    </m:r>
                    <m:r>
                      <a:rPr lang="en-US" sz="3800" i="1" smtClean="0">
                        <a:solidFill>
                          <a:srgbClr val="000000"/>
                        </a:solidFill>
                        <a:latin typeface="Cambria Math" panose="02040503050406030204" pitchFamily="18" charset="0"/>
                        <a:cs typeface="Arial" panose="020B0604020202020204" pitchFamily="34" charset="0"/>
                      </a:rPr>
                      <m:t>𝐵𝐷𝐶</m:t>
                    </m:r>
                  </m:oMath>
                </a14:m>
                <a:r>
                  <a:rPr lang="en-US" sz="3800" smtClean="0">
                    <a:solidFill>
                      <a:srgbClr val="000000"/>
                    </a:solidFill>
                    <a:latin typeface="Arial" panose="020B0604020202020204" pitchFamily="34" charset="0"/>
                    <a:cs typeface="Arial" panose="020B0604020202020204" pitchFamily="34" charset="0"/>
                  </a:rPr>
                  <a:t> </a:t>
                </a:r>
              </a:p>
              <a:p>
                <a:pPr algn="just">
                  <a:lnSpc>
                    <a:spcPct val="150000"/>
                  </a:lnSpc>
                </a:pPr>
                <a:r>
                  <a:rPr lang="en-US" sz="3800" smtClean="0">
                    <a:latin typeface="Arial" panose="020B0604020202020204" pitchFamily="34" charset="0"/>
                    <a:cs typeface="Arial" panose="020B0604020202020204" pitchFamily="34" charset="0"/>
                  </a:rPr>
                  <a:t>b</a:t>
                </a:r>
                <a:r>
                  <a:rPr lang="en-US" sz="3800">
                    <a:latin typeface="Arial" panose="020B0604020202020204" pitchFamily="34" charset="0"/>
                    <a:cs typeface="Arial" panose="020B0604020202020204" pitchFamily="34" charset="0"/>
                  </a:rPr>
                  <a:t>) Giả sử </a:t>
                </a:r>
                <a14:m>
                  <m:oMath xmlns:m="http://schemas.openxmlformats.org/officeDocument/2006/math">
                    <m:r>
                      <a:rPr lang="en-US" sz="3800" i="1" smtClean="0">
                        <a:latin typeface="Cambria Math" panose="02040503050406030204" pitchFamily="18" charset="0"/>
                        <a:cs typeface="Arial" panose="020B0604020202020204" pitchFamily="34" charset="0"/>
                      </a:rPr>
                      <m:t>𝐴𝐵</m:t>
                    </m:r>
                    <m:r>
                      <a:rPr lang="en-US" sz="3800" i="1" smtClean="0">
                        <a:latin typeface="Cambria Math" panose="02040503050406030204" pitchFamily="18" charset="0"/>
                        <a:cs typeface="Arial" panose="020B0604020202020204" pitchFamily="34" charset="0"/>
                      </a:rPr>
                      <m:t>=2</m:t>
                    </m:r>
                    <m:r>
                      <a:rPr lang="en-US" sz="3800" i="1" smtClean="0">
                        <a:latin typeface="Cambria Math" panose="02040503050406030204" pitchFamily="18" charset="0"/>
                        <a:cs typeface="Arial" panose="020B0604020202020204" pitchFamily="34" charset="0"/>
                      </a:rPr>
                      <m:t>𝑐𝑚</m:t>
                    </m:r>
                    <m:r>
                      <a:rPr lang="en-US" sz="380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𝐴𝐷</m:t>
                    </m:r>
                    <m:r>
                      <a:rPr lang="en-US" sz="3800" i="1" smtClean="0">
                        <a:latin typeface="Cambria Math" panose="02040503050406030204" pitchFamily="18" charset="0"/>
                        <a:cs typeface="Arial" panose="020B0604020202020204" pitchFamily="34" charset="0"/>
                      </a:rPr>
                      <m:t>=3</m:t>
                    </m:r>
                    <m:r>
                      <a:rPr lang="en-US" sz="3800" i="1" smtClean="0">
                        <a:latin typeface="Cambria Math" panose="02040503050406030204" pitchFamily="18" charset="0"/>
                        <a:cs typeface="Arial" panose="020B0604020202020204" pitchFamily="34" charset="0"/>
                      </a:rPr>
                      <m:t>𝑐𝑚</m:t>
                    </m:r>
                    <m:r>
                      <a:rPr lang="en-US" sz="3800" i="1" smtClean="0">
                        <a:latin typeface="Cambria Math" panose="02040503050406030204" pitchFamily="18" charset="0"/>
                        <a:cs typeface="Arial" panose="020B0604020202020204" pitchFamily="34" charset="0"/>
                      </a:rPr>
                      <m:t>,</m:t>
                    </m:r>
                    <m:r>
                      <a:rPr lang="en-US" sz="3800" i="1" smtClean="0">
                        <a:latin typeface="Cambria Math" panose="02040503050406030204" pitchFamily="18" charset="0"/>
                        <a:cs typeface="Arial" panose="020B0604020202020204" pitchFamily="34" charset="0"/>
                      </a:rPr>
                      <m:t>𝐵𝐷</m:t>
                    </m:r>
                    <m:r>
                      <a:rPr lang="en-US" sz="3800" i="1" smtClean="0">
                        <a:latin typeface="Cambria Math" panose="02040503050406030204" pitchFamily="18" charset="0"/>
                        <a:cs typeface="Arial" panose="020B0604020202020204" pitchFamily="34" charset="0"/>
                      </a:rPr>
                      <m:t>=4</m:t>
                    </m:r>
                    <m:r>
                      <a:rPr lang="en-US" sz="3800" i="1" smtClean="0">
                        <a:latin typeface="Cambria Math" panose="02040503050406030204" pitchFamily="18" charset="0"/>
                        <a:cs typeface="Arial" panose="020B0604020202020204" pitchFamily="34" charset="0"/>
                      </a:rPr>
                      <m:t>𝑐𝑚</m:t>
                    </m:r>
                  </m:oMath>
                </a14:m>
                <a:r>
                  <a:rPr lang="en-US" sz="3800" smtClean="0">
                    <a:latin typeface="Arial" panose="020B0604020202020204" pitchFamily="34" charset="0"/>
                    <a:cs typeface="Arial" panose="020B0604020202020204" pitchFamily="34" charset="0"/>
                  </a:rPr>
                  <a:t>. Tính </a:t>
                </a:r>
                <a:r>
                  <a:rPr lang="en-US" sz="3800">
                    <a:latin typeface="Arial" panose="020B0604020202020204" pitchFamily="34" charset="0"/>
                    <a:cs typeface="Arial" panose="020B0604020202020204" pitchFamily="34" charset="0"/>
                  </a:rPr>
                  <a:t>độ dài các cạnh </a:t>
                </a:r>
                <a14:m>
                  <m:oMath xmlns:m="http://schemas.openxmlformats.org/officeDocument/2006/math">
                    <m:r>
                      <a:rPr lang="en-US" sz="3800" i="1" smtClean="0">
                        <a:latin typeface="Cambria Math" panose="02040503050406030204" pitchFamily="18" charset="0"/>
                        <a:cs typeface="Arial" panose="020B0604020202020204" pitchFamily="34" charset="0"/>
                      </a:rPr>
                      <m:t>𝐵𝐶</m:t>
                    </m:r>
                  </m:oMath>
                </a14:m>
                <a:r>
                  <a:rPr lang="en-US" sz="3800">
                    <a:latin typeface="Arial" panose="020B0604020202020204" pitchFamily="34" charset="0"/>
                    <a:cs typeface="Arial" panose="020B0604020202020204" pitchFamily="34" charset="0"/>
                  </a:rPr>
                  <a:t> </a:t>
                </a:r>
                <a:r>
                  <a:rPr lang="en-US" sz="3800">
                    <a:latin typeface="Arial" panose="020B0604020202020204" pitchFamily="34" charset="0"/>
                    <a:cs typeface="Arial" panose="020B0604020202020204" pitchFamily="34" charset="0"/>
                  </a:rPr>
                  <a:t>và </a:t>
                </a:r>
                <a14:m>
                  <m:oMath xmlns:m="http://schemas.openxmlformats.org/officeDocument/2006/math">
                    <m:r>
                      <a:rPr lang="en-US" sz="3800" i="1" smtClean="0">
                        <a:latin typeface="Cambria Math" panose="02040503050406030204" pitchFamily="18" charset="0"/>
                        <a:cs typeface="Arial" panose="020B0604020202020204" pitchFamily="34" charset="0"/>
                      </a:rPr>
                      <m:t>𝐷𝐶</m:t>
                    </m:r>
                    <m:r>
                      <a:rPr lang="en-US" sz="3800" b="0" i="1" smtClean="0">
                        <a:latin typeface="Cambria Math" panose="02040503050406030204" pitchFamily="18" charset="0"/>
                        <a:cs typeface="Arial" panose="020B0604020202020204" pitchFamily="34" charset="0"/>
                      </a:rPr>
                      <m:t>.</m:t>
                    </m:r>
                  </m:oMath>
                </a14:m>
                <a:endParaRPr lang="en-US" sz="380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735"/>
                <a:ext cx="17120815" cy="2906565"/>
              </a:xfrm>
              <a:prstGeom prst="rect">
                <a:avLst/>
              </a:prstGeom>
              <a:blipFill>
                <a:blip r:embed="rId6"/>
                <a:stretch>
                  <a:fillRect l="-1246" b="-73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0075898" y="5067290"/>
                <a:ext cx="6289297" cy="4121385"/>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a) 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𝐵𝐷𝐶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𝐵𝐷𝐶</m:t>
                        </m:r>
                      </m:e>
                    </m:acc>
                  </m:oMath>
                </a14:m>
                <a:r>
                  <a:rPr lang="fr-FR" sz="3800">
                    <a:effectLst/>
                    <a:latin typeface="Arial" panose="020B0604020202020204" pitchFamily="34" charset="0"/>
                    <a:ea typeface="Calibri" panose="020F0502020204030204" pitchFamily="34" charset="0"/>
                    <a:cs typeface="Arial" panose="020B0604020202020204" pitchFamily="34" charset="0"/>
                  </a:rPr>
                  <a:t> (so le </a:t>
                </a:r>
                <a:r>
                  <a:rPr lang="fr-FR" sz="3800">
                    <a:effectLst/>
                    <a:latin typeface="Arial" panose="020B0604020202020204" pitchFamily="34" charset="0"/>
                    <a:ea typeface="Calibri" panose="020F0502020204030204" pitchFamily="34" charset="0"/>
                    <a:cs typeface="Arial" panose="020B0604020202020204" pitchFamily="34" charset="0"/>
                  </a:rPr>
                  <a:t>trong</a:t>
                </a:r>
                <a:r>
                  <a:rPr lang="fr-FR" sz="3800" smtClean="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𝐷𝐴𝐵</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𝐶𝐵𝐷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(giả thiết)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𝐴𝐵𝐷</m:t>
                    </m:r>
                    <m:r>
                      <a:rPr lang="en-US" sz="3800" i="1">
                        <a:solidFill>
                          <a:srgbClr val="000000"/>
                        </a:solidFill>
                        <a:latin typeface="Cambria Math" panose="02040503050406030204" pitchFamily="18" charset="0"/>
                        <a:cs typeface="Arial" panose="020B0604020202020204" pitchFamily="34"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𝐵𝐷𝐶</m:t>
                    </m:r>
                  </m:oMath>
                </a14:m>
                <a:r>
                  <a:rPr lang="en-US" sz="3800">
                    <a:effectLst/>
                    <a:latin typeface="Arial" panose="020B0604020202020204" pitchFamily="34" charset="0"/>
                    <a:ea typeface="Calibri" panose="020F0502020204030204" pitchFamily="34" charset="0"/>
                    <a:cs typeface="Arial" panose="020B0604020202020204" pitchFamily="34" charset="0"/>
                  </a:rPr>
                  <a:t> (</a:t>
                </a:r>
                <a:r>
                  <a:rPr lang="en-US" sz="3800">
                    <a:effectLst/>
                    <a:latin typeface="Arial" panose="020B0604020202020204" pitchFamily="34" charset="0"/>
                    <a:ea typeface="Calibri" panose="020F0502020204030204" pitchFamily="34" charset="0"/>
                    <a:cs typeface="Arial" panose="020B0604020202020204" pitchFamily="34" charset="0"/>
                  </a:rPr>
                  <a:t>g.g</a:t>
                </a:r>
                <a:r>
                  <a:rPr lang="en-US" sz="3800" smtClean="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075898" y="5067290"/>
                <a:ext cx="6289297" cy="4121385"/>
              </a:xfrm>
              <a:prstGeom prst="rect">
                <a:avLst/>
              </a:prstGeom>
              <a:blipFill>
                <a:blip r:embed="rId7"/>
                <a:stretch>
                  <a:fillRect l="-3198" b="-2515"/>
                </a:stretch>
              </a:blipFill>
            </p:spPr>
            <p:txBody>
              <a:bodyPr/>
              <a:lstStyle/>
              <a:p>
                <a:r>
                  <a:rPr lang="en-US">
                    <a:noFill/>
                  </a:rPr>
                  <a:t> </a:t>
                </a:r>
              </a:p>
            </p:txBody>
          </p:sp>
        </mc:Fallback>
      </mc:AlternateContent>
      <p:pic>
        <p:nvPicPr>
          <p:cNvPr id="7" name="Picture 6"/>
          <p:cNvPicPr>
            <a:picLocks noChangeAspect="1"/>
          </p:cNvPicPr>
          <p:nvPr/>
        </p:nvPicPr>
        <p:blipFill>
          <a:blip r:embed="rId8"/>
          <a:stretch>
            <a:fillRect/>
          </a:stretch>
        </p:blipFill>
        <p:spPr>
          <a:xfrm>
            <a:off x="685800" y="5295900"/>
            <a:ext cx="8627277" cy="4327420"/>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wipe(left)">
                                      <p:cBhvr>
                                        <p:cTn id="3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200000">
            <a:off x="16583608" y="8215524"/>
            <a:ext cx="2109416" cy="384968"/>
          </a:xfrm>
          <a:prstGeom prst="rect">
            <a:avLst/>
          </a:prstGeom>
        </p:spPr>
      </p:pic>
      <p:sp>
        <p:nvSpPr>
          <p:cNvPr id="27" name="Oval Callout 26"/>
          <p:cNvSpPr/>
          <p:nvPr/>
        </p:nvSpPr>
        <p:spPr>
          <a:xfrm>
            <a:off x="8378678" y="3695700"/>
            <a:ext cx="1683043" cy="87790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mc:AlternateContent xmlns:mc="http://schemas.openxmlformats.org/markup-compatibility/2006">
        <mc:Choice xmlns:a14="http://schemas.microsoft.com/office/drawing/2010/main" Requires="a14">
          <p:sp>
            <p:nvSpPr>
              <p:cNvPr id="8" name="Rectangle 7"/>
              <p:cNvSpPr/>
              <p:nvPr/>
            </p:nvSpPr>
            <p:spPr>
              <a:xfrm>
                <a:off x="914400" y="255735"/>
                <a:ext cx="17120815" cy="290656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9.13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tr.92) </a:t>
                </a:r>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hình thang </a:t>
                </a:r>
                <a14:m>
                  <m:oMath xmlns:m="http://schemas.openxmlformats.org/officeDocument/2006/math">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𝐴𝐵𝐶𝐷</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có</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e>
                    </m:ac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𝐵𝐶</m:t>
                        </m:r>
                      </m:e>
                    </m:acc>
                  </m:oMath>
                </a14:m>
                <a:endPar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Chứng minh rằng </a:t>
                </a:r>
                <a14:m>
                  <m:oMath xmlns:m="http://schemas.openxmlformats.org/officeDocument/2006/math">
                    <m:r>
                      <m:rPr>
                        <m:sty m:val="p"/>
                      </m:rPr>
                      <a:rPr kumimoji="0" lang="el-GR" sz="3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Δ</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𝐴𝐵𝐷</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m:rPr>
                        <m:sty m:val="p"/>
                      </m:rPr>
                      <a:rPr kumimoji="0" lang="el-GR" sz="3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Δ</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𝐵𝐷𝐶</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Giả sử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𝐴𝐷</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𝑐𝑚</m:t>
                    </m:r>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Tính </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độ dài các cạnh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𝐵𝐶</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𝐷𝐶</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735"/>
                <a:ext cx="17120815" cy="2906565"/>
              </a:xfrm>
              <a:prstGeom prst="rect">
                <a:avLst/>
              </a:prstGeom>
              <a:blipFill>
                <a:blip r:embed="rId6"/>
                <a:stretch>
                  <a:fillRect l="-1246" b="-73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0070581" y="4762500"/>
                <a:ext cx="6289297" cy="4602542"/>
              </a:xfrm>
              <a:prstGeom prst="rect">
                <a:avLst/>
              </a:prstGeom>
            </p:spPr>
            <p:txBody>
              <a:bodyPr wrap="square">
                <a:spAutoFit/>
              </a:bodyPr>
              <a:lstStyle/>
              <a:p>
                <a:pPr lvl="0" algn="just">
                  <a:lnSpc>
                    <a:spcPct val="150000"/>
                  </a:lnSpc>
                  <a:spcBef>
                    <a:spcPts val="600"/>
                  </a:spcBef>
                  <a:spcAft>
                    <a:spcPts val="600"/>
                  </a:spcAft>
                  <a:defRPr/>
                </a:pP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b) Từ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𝐴𝐵𝐷</m:t>
                    </m:r>
                    <m:r>
                      <a:rPr lang="en-US" sz="3800" i="1">
                        <a:solidFill>
                          <a:srgbClr val="000000"/>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𝐵𝐷𝐶</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38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den>
                      </m:f>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600"/>
                  </a:spcBef>
                  <a:spcAft>
                    <a:spcPts val="600"/>
                  </a:spcAft>
                  <a:defRPr/>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𝐵𝐶</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cm;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𝐵𝐷</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070581" y="4762500"/>
                <a:ext cx="6289297" cy="4602542"/>
              </a:xfrm>
              <a:prstGeom prst="rect">
                <a:avLst/>
              </a:prstGeom>
              <a:blipFill>
                <a:blip r:embed="rId7"/>
                <a:stretch>
                  <a:fillRect l="-3198" r="-3198" b="-2119"/>
                </a:stretch>
              </a:blipFill>
            </p:spPr>
            <p:txBody>
              <a:bodyPr/>
              <a:lstStyle/>
              <a:p>
                <a:r>
                  <a:rPr lang="en-US">
                    <a:noFill/>
                  </a:rPr>
                  <a:t> </a:t>
                </a:r>
              </a:p>
            </p:txBody>
          </p:sp>
        </mc:Fallback>
      </mc:AlternateContent>
      <p:pic>
        <p:nvPicPr>
          <p:cNvPr id="7" name="Picture 6"/>
          <p:cNvPicPr>
            <a:picLocks noChangeAspect="1"/>
          </p:cNvPicPr>
          <p:nvPr/>
        </p:nvPicPr>
        <p:blipFill>
          <a:blip r:embed="rId8"/>
          <a:stretch>
            <a:fillRect/>
          </a:stretch>
        </p:blipFill>
        <p:spPr>
          <a:xfrm>
            <a:off x="685800" y="5295900"/>
            <a:ext cx="8627277" cy="4327420"/>
          </a:xfrm>
          <a:prstGeom prst="rect">
            <a:avLst/>
          </a:prstGeom>
        </p:spPr>
      </p:pic>
    </p:spTree>
    <p:extLst>
      <p:ext uri="{BB962C8B-B14F-4D97-AF65-F5344CB8AC3E}">
        <p14:creationId xmlns:p14="http://schemas.microsoft.com/office/powerpoint/2010/main" val="2786116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6810933">
            <a:off x="155421" y="8755279"/>
            <a:ext cx="1636907" cy="1738029"/>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583591" y="114300"/>
                <a:ext cx="17120815" cy="2769989"/>
              </a:xfrm>
              <a:prstGeom prst="rect">
                <a:avLst/>
              </a:prstGeom>
            </p:spPr>
            <p:txBody>
              <a:bodyPr wrap="square">
                <a:spAutoFit/>
              </a:bodyPr>
              <a:lstStyle/>
              <a:p>
                <a:pPr algn="just">
                  <a:lnSpc>
                    <a:spcPct val="150000"/>
                  </a:lnSpc>
                  <a:spcBef>
                    <a:spcPts val="600"/>
                  </a:spcBef>
                  <a:spcAft>
                    <a:spcPts val="600"/>
                  </a:spcAft>
                </a:pPr>
                <a:r>
                  <a:rPr lang="en-US" sz="4000" b="1" smtClean="0">
                    <a:solidFill>
                      <a:srgbClr val="C00000"/>
                    </a:solidFill>
                    <a:latin typeface="Arial" panose="020B0604020202020204" pitchFamily="34" charset="0"/>
                    <a:cs typeface="Arial" panose="020B0604020202020204" pitchFamily="34" charset="0"/>
                  </a:rPr>
                  <a:t>Bài 9.14 </a:t>
                </a:r>
                <a:r>
                  <a:rPr lang="en-US" sz="4000" b="1">
                    <a:solidFill>
                      <a:srgbClr val="C00000"/>
                    </a:solidFill>
                    <a:latin typeface="Arial" panose="020B0604020202020204" pitchFamily="34" charset="0"/>
                    <a:cs typeface="Arial" panose="020B0604020202020204" pitchFamily="34" charset="0"/>
                  </a:rPr>
                  <a:t>(SGK – </a:t>
                </a:r>
                <a:r>
                  <a:rPr lang="en-US" sz="4000" b="1" smtClean="0">
                    <a:solidFill>
                      <a:srgbClr val="C00000"/>
                    </a:solidFill>
                    <a:latin typeface="Arial" panose="020B0604020202020204" pitchFamily="34" charset="0"/>
                    <a:cs typeface="Arial" panose="020B0604020202020204" pitchFamily="34" charset="0"/>
                  </a:rPr>
                  <a:t>tr.92) </a:t>
                </a:r>
                <a:r>
                  <a:rPr lang="vi-VN" sz="3800">
                    <a:solidFill>
                      <a:srgbClr val="000000"/>
                    </a:solidFill>
                    <a:cs typeface="Arial" panose="020B0604020202020204" pitchFamily="34" charset="0"/>
                  </a:rPr>
                  <a:t>Cho các điểm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𝐵</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𝐶</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𝐷</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𝐸</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𝐹</m:t>
                    </m:r>
                    <m:r>
                      <a:rPr lang="vi-VN" sz="3800" i="1" smtClean="0">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như Hình 9.29. Biết rằng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𝐷𝐸</m:t>
                    </m:r>
                    <m:r>
                      <a:rPr lang="vi-VN" sz="3800" i="1" smtClean="0">
                        <a:solidFill>
                          <a:srgbClr val="000000"/>
                        </a:solidFill>
                        <a:latin typeface="Cambria Math" panose="02040503050406030204" pitchFamily="18" charset="0"/>
                        <a:cs typeface="Arial" panose="020B0604020202020204" pitchFamily="34" charset="0"/>
                      </a:rPr>
                      <m:t> // </m:t>
                    </m:r>
                    <m:r>
                      <a:rPr lang="vi-VN" sz="3800" i="1" smtClean="0">
                        <a:solidFill>
                          <a:srgbClr val="000000"/>
                        </a:solidFill>
                        <a:latin typeface="Cambria Math" panose="02040503050406030204" pitchFamily="18" charset="0"/>
                        <a:cs typeface="Arial" panose="020B0604020202020204" pitchFamily="34" charset="0"/>
                      </a:rPr>
                      <m:t>𝐴𝐵</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𝐸𝐹</m:t>
                    </m:r>
                    <m:r>
                      <a:rPr lang="vi-VN" sz="3800" i="1" smtClean="0">
                        <a:solidFill>
                          <a:srgbClr val="000000"/>
                        </a:solidFill>
                        <a:latin typeface="Cambria Math" panose="02040503050406030204" pitchFamily="18" charset="0"/>
                        <a:cs typeface="Arial" panose="020B0604020202020204" pitchFamily="34" charset="0"/>
                      </a:rPr>
                      <m:t> // </m:t>
                    </m:r>
                    <m:r>
                      <a:rPr lang="vi-VN" sz="3800" i="1" smtClean="0">
                        <a:solidFill>
                          <a:srgbClr val="000000"/>
                        </a:solidFill>
                        <a:latin typeface="Cambria Math" panose="02040503050406030204" pitchFamily="18" charset="0"/>
                        <a:cs typeface="Arial" panose="020B0604020202020204" pitchFamily="34" charset="0"/>
                      </a:rPr>
                      <m:t>𝐵𝐶</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𝐷𝐸</m:t>
                    </m:r>
                    <m:r>
                      <a:rPr lang="vi-VN" sz="3800" i="1" smtClean="0">
                        <a:solidFill>
                          <a:srgbClr val="000000"/>
                        </a:solidFill>
                        <a:latin typeface="Cambria Math" panose="02040503050406030204" pitchFamily="18" charset="0"/>
                        <a:cs typeface="Arial" panose="020B0604020202020204" pitchFamily="34" charset="0"/>
                      </a:rPr>
                      <m:t>=4</m:t>
                    </m:r>
                    <m:r>
                      <a:rPr lang="vi-VN" sz="3800" i="1" smtClean="0">
                        <a:solidFill>
                          <a:srgbClr val="000000"/>
                        </a:solidFill>
                        <a:latin typeface="Cambria Math" panose="02040503050406030204" pitchFamily="18" charset="0"/>
                        <a:cs typeface="Arial" panose="020B0604020202020204" pitchFamily="34" charset="0"/>
                      </a:rPr>
                      <m:t>𝑐𝑚</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𝐴𝐵</m:t>
                    </m:r>
                    <m:r>
                      <a:rPr lang="vi-VN" sz="3800" i="1" smtClean="0">
                        <a:solidFill>
                          <a:srgbClr val="000000"/>
                        </a:solidFill>
                        <a:latin typeface="Cambria Math" panose="02040503050406030204" pitchFamily="18" charset="0"/>
                        <a:cs typeface="Arial" panose="020B0604020202020204" pitchFamily="34" charset="0"/>
                      </a:rPr>
                      <m:t>=6</m:t>
                    </m:r>
                    <m:r>
                      <a:rPr lang="vi-VN" sz="3800" i="1" smtClean="0">
                        <a:solidFill>
                          <a:srgbClr val="000000"/>
                        </a:solidFill>
                        <a:latin typeface="Cambria Math" panose="02040503050406030204" pitchFamily="18" charset="0"/>
                        <a:cs typeface="Arial" panose="020B0604020202020204" pitchFamily="34" charset="0"/>
                      </a:rPr>
                      <m:t>𝑐𝑚</m:t>
                    </m:r>
                  </m:oMath>
                </a14:m>
                <a:r>
                  <a:rPr lang="vi-VN" sz="3800">
                    <a:solidFill>
                      <a:srgbClr val="000000"/>
                    </a:solidFill>
                    <a:cs typeface="Arial" panose="020B0604020202020204" pitchFamily="34" charset="0"/>
                  </a:rPr>
                  <a:t>. Chứng minh rằng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𝐴𝐸𝐹</m:t>
                    </m:r>
                    <m:r>
                      <a:rPr lang="vi-VN" sz="3800" i="1" smtClean="0">
                        <a:solidFill>
                          <a:srgbClr val="000000"/>
                        </a:solidFill>
                        <a:latin typeface="Cambria Math" panose="02040503050406030204" pitchFamily="18" charset="0"/>
                        <a:cs typeface="Arial" panose="020B0604020202020204" pitchFamily="34" charset="0"/>
                      </a:rPr>
                      <m:t> ∽ </m:t>
                    </m:r>
                    <m:r>
                      <m:rPr>
                        <m:sty m:val="p"/>
                      </m:rPr>
                      <a:rPr lang="el-GR" sz="3800" i="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𝐸𝐶𝐷</m:t>
                    </m:r>
                    <m:r>
                      <a:rPr lang="vi-VN" sz="3800" i="1">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và tính tỉ số </a:t>
                </a:r>
                <a:r>
                  <a:rPr lang="vi-VN" sz="3800">
                    <a:solidFill>
                      <a:srgbClr val="000000"/>
                    </a:solidFill>
                    <a:cs typeface="Arial" panose="020B0604020202020204" pitchFamily="34" charset="0"/>
                  </a:rPr>
                  <a:t>đồng </a:t>
                </a:r>
                <a:r>
                  <a:rPr lang="vi-VN" sz="3800" smtClean="0">
                    <a:solidFill>
                      <a:srgbClr val="000000"/>
                    </a:solidFill>
                    <a:cs typeface="Arial" panose="020B0604020202020204" pitchFamily="34" charset="0"/>
                  </a:rPr>
                  <a:t>dạng</a:t>
                </a:r>
                <a:r>
                  <a:rPr lang="en-US"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583591" y="114300"/>
                <a:ext cx="17120815" cy="2769989"/>
              </a:xfrm>
              <a:prstGeom prst="rect">
                <a:avLst/>
              </a:prstGeom>
              <a:blipFill>
                <a:blip r:embed="rId26"/>
                <a:stretch>
                  <a:fillRect l="-1282" r="-1175" b="-4626"/>
                </a:stretch>
              </a:blipFill>
            </p:spPr>
            <p:txBody>
              <a:bodyPr/>
              <a:lstStyle/>
              <a:p>
                <a:r>
                  <a:rPr lang="en-US">
                    <a:noFill/>
                  </a:rPr>
                  <a:t> </a:t>
                </a:r>
              </a:p>
            </p:txBody>
          </p:sp>
        </mc:Fallback>
      </mc:AlternateContent>
      <p:pic>
        <p:nvPicPr>
          <p:cNvPr id="3" name="Picture 2"/>
          <p:cNvPicPr>
            <a:picLocks noChangeAspect="1"/>
          </p:cNvPicPr>
          <p:nvPr/>
        </p:nvPicPr>
        <p:blipFill>
          <a:blip r:embed="rId27">
            <a:extLst>
              <a:ext uri="{BEBA8EAE-BF5A-486C-A8C5-ECC9F3942E4B}">
                <a14:imgProps xmlns:a14="http://schemas.microsoft.com/office/drawing/2010/main">
                  <a14:imgLayer r:embed="rId28">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83591" y="3886800"/>
            <a:ext cx="8390424" cy="4195212"/>
          </a:xfrm>
          <a:prstGeom prst="rect">
            <a:avLst/>
          </a:prstGeom>
        </p:spPr>
      </p:pic>
      <mc:AlternateContent xmlns:mc="http://schemas.openxmlformats.org/markup-compatibility/2006">
        <mc:Choice xmlns:a14="http://schemas.microsoft.com/office/drawing/2010/main" Requires="a14">
          <p:sp>
            <p:nvSpPr>
              <p:cNvPr id="4" name="Rectangle 3"/>
              <p:cNvSpPr/>
              <p:nvPr/>
            </p:nvSpPr>
            <p:spPr>
              <a:xfrm>
                <a:off x="9372600" y="3437113"/>
                <a:ext cx="7609491" cy="6659387"/>
              </a:xfrm>
              <a:prstGeom prst="rect">
                <a:avLst/>
              </a:prstGeom>
            </p:spPr>
            <p:txBody>
              <a:bodyPr wrap="square">
                <a:spAutoFit/>
              </a:bodyPr>
              <a:lstStyle/>
              <a:p>
                <a:pPr algn="just">
                  <a:lnSpc>
                    <a:spcPct val="150000"/>
                  </a:lnSpc>
                </a:pPr>
                <a:r>
                  <a:rPr lang="fr-FR" sz="3800" smtClean="0">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𝐵𝐹𝐸𝐷</m:t>
                    </m:r>
                  </m:oMath>
                </a14:m>
                <a:r>
                  <a:rPr lang="fr-FR" sz="3800">
                    <a:effectLst/>
                    <a:latin typeface="Arial" panose="020B0604020202020204" pitchFamily="34" charset="0"/>
                    <a:ea typeface="Calibri" panose="020F0502020204030204" pitchFamily="34" charset="0"/>
                    <a:cs typeface="Arial" panose="020B0604020202020204" pitchFamily="34" charset="0"/>
                  </a:rPr>
                  <a:t> là hình bình hành nên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𝐵𝐹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𝐷𝐸</m:t>
                    </m:r>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fr-FR" sz="3800">
                    <a:effectLst/>
                    <a:latin typeface="Arial" panose="020B0604020202020204" pitchFamily="34" charset="0"/>
                    <a:ea typeface="Calibri" panose="020F0502020204030204" pitchFamily="34" charset="0"/>
                    <a:cs typeface="Arial" panose="020B0604020202020204" pitchFamily="34" charset="0"/>
                  </a:rPr>
                  <a:t> cm.</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𝐵𝐹</m:t>
                    </m:r>
                    <m:r>
                      <a:rPr lang="fr-FR" sz="3800" i="1">
                        <a:effectLst/>
                        <a:latin typeface="Cambria Math" panose="02040503050406030204" pitchFamily="18" charset="0"/>
                        <a:ea typeface="Calibri" panose="020F0502020204030204" pitchFamily="34" charset="0"/>
                        <a:cs typeface="Times New Roman" panose="02020603050405020304" pitchFamily="18" charset="0"/>
                      </a:rPr>
                      <m:t>=2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𝑐𝑚</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𝐴𝐸𝐹</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𝐸𝐶𝐷</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𝐴𝐸𝐹</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𝐸𝐶𝐷</m:t>
                        </m:r>
                      </m:e>
                    </m:acc>
                  </m:oMath>
                </a14:m>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𝐸𝐴𝐹</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𝐶𝐸𝐷</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(đồng vị)</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𝐴𝐸𝐹</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𝐸𝐶𝐷</m:t>
                    </m:r>
                  </m:oMath>
                </a14:m>
                <a:r>
                  <a:rPr lang="fr-FR" sz="3800">
                    <a:effectLst/>
                    <a:latin typeface="Arial" panose="020B0604020202020204" pitchFamily="34" charset="0"/>
                    <a:ea typeface="Calibri" panose="020F0502020204030204" pitchFamily="34" charset="0"/>
                    <a:cs typeface="Arial" panose="020B0604020202020204" pitchFamily="34" charset="0"/>
                  </a:rPr>
                  <a:t> (g.g</a:t>
                </a:r>
                <a:r>
                  <a:rPr lang="fr-FR" sz="3800">
                    <a:effectLst/>
                    <a:latin typeface="Arial" panose="020B0604020202020204" pitchFamily="34" charset="0"/>
                    <a:ea typeface="Calibri" panose="020F0502020204030204" pitchFamily="34" charset="0"/>
                    <a:cs typeface="Arial" panose="020B0604020202020204" pitchFamily="34" charset="0"/>
                  </a:rPr>
                  <a:t>) </a:t>
                </a:r>
                <a:endParaRPr lang="fr-FR"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smtClean="0">
                    <a:effectLst/>
                    <a:latin typeface="Arial" panose="020B0604020202020204" pitchFamily="34" charset="0"/>
                    <a:ea typeface="Calibri" panose="020F0502020204030204" pitchFamily="34" charset="0"/>
                    <a:cs typeface="Arial" panose="020B0604020202020204" pitchFamily="34" charset="0"/>
                  </a:rPr>
                  <a:t>với </a:t>
                </a:r>
                <a:r>
                  <a:rPr lang="fr-FR" sz="3800">
                    <a:effectLst/>
                    <a:latin typeface="Arial" panose="020B0604020202020204" pitchFamily="34" charset="0"/>
                    <a:ea typeface="Calibri" panose="020F0502020204030204" pitchFamily="34" charset="0"/>
                    <a:cs typeface="Arial" panose="020B0604020202020204" pitchFamily="34" charset="0"/>
                  </a:rPr>
                  <a:t>tỉ số đồng dạng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𝐸𝐷</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4</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372600" y="3437113"/>
                <a:ext cx="7609491" cy="6659387"/>
              </a:xfrm>
              <a:prstGeom prst="rect">
                <a:avLst/>
              </a:prstGeom>
              <a:blipFill>
                <a:blip r:embed="rId29"/>
                <a:stretch>
                  <a:fillRect l="-2644" r="-2564"/>
                </a:stretch>
              </a:blipFill>
            </p:spPr>
            <p:txBody>
              <a:bodyPr/>
              <a:lstStyle/>
              <a:p>
                <a:r>
                  <a:rPr lang="en-US">
                    <a:noFill/>
                  </a:rPr>
                  <a:t> </a:t>
                </a:r>
              </a:p>
            </p:txBody>
          </p:sp>
        </mc:Fallback>
      </mc:AlternateContent>
      <p:sp>
        <p:nvSpPr>
          <p:cNvPr id="18" name="Oval Callout 17"/>
          <p:cNvSpPr/>
          <p:nvPr/>
        </p:nvSpPr>
        <p:spPr>
          <a:xfrm>
            <a:off x="838200" y="3238500"/>
            <a:ext cx="1683043" cy="877909"/>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22"/>
          <p:cNvPicPr>
            <a:picLocks noChangeAspect="1"/>
          </p:cNvPicPr>
          <p:nvPr/>
        </p:nvPicPr>
        <p:blipFill>
          <a:blip r:embed="rId30" cstate="print">
            <a:duotone>
              <a:prstClr val="black"/>
              <a:srgbClr val="4CA289">
                <a:tint val="45000"/>
                <a:satMod val="400000"/>
              </a:srgbClr>
            </a:duotone>
            <a:extLst>
              <a:ext uri="{BEBA8EAE-BF5A-486C-A8C5-ECC9F3942E4B}">
                <a14:imgProps xmlns:a14="http://schemas.microsoft.com/office/drawing/2010/main">
                  <a14:imgLayer r:embed="rId31">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4277">
            <a:off x="16967724" y="2569477"/>
            <a:ext cx="1745519" cy="983837"/>
          </a:xfrm>
          <a:prstGeom prst="rect">
            <a:avLst/>
          </a:prstGeom>
        </p:spPr>
      </p:pic>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barn(inVertic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302678" y="8845399"/>
            <a:ext cx="1745519" cy="983837"/>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80999" y="266700"/>
                <a:ext cx="17373600" cy="1847685"/>
              </a:xfrm>
              <a:prstGeom prst="rect">
                <a:avLst/>
              </a:prstGeom>
            </p:spPr>
            <p:txBody>
              <a:bodyPr wrap="square">
                <a:spAutoFit/>
              </a:bodyPr>
              <a:lstStyle/>
              <a:p>
                <a:pPr lvl="0" algn="just">
                  <a:lnSpc>
                    <a:spcPct val="150000"/>
                  </a:lnSpc>
                </a:pPr>
                <a:r>
                  <a:rPr lang="en-US" sz="4000" b="1" smtClean="0">
                    <a:solidFill>
                      <a:srgbClr val="C00000"/>
                    </a:solidFill>
                    <a:latin typeface="Arial" panose="020B0604020202020204" pitchFamily="34" charset="0"/>
                    <a:cs typeface="Arial" panose="020B0604020202020204" pitchFamily="34" charset="0"/>
                  </a:rPr>
                  <a:t>Bài 9.15 </a:t>
                </a:r>
                <a:r>
                  <a:rPr lang="en-US" sz="4000" b="1">
                    <a:solidFill>
                      <a:srgbClr val="C00000"/>
                    </a:solidFill>
                    <a:latin typeface="Arial" panose="020B0604020202020204" pitchFamily="34" charset="0"/>
                    <a:cs typeface="Arial" panose="020B0604020202020204" pitchFamily="34" charset="0"/>
                  </a:rPr>
                  <a:t>(SGK – tr.92</a:t>
                </a:r>
                <a:r>
                  <a:rPr lang="en-US" sz="4000" b="1">
                    <a:solidFill>
                      <a:srgbClr val="C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Cho các điểm A, B, C, D, E như Hình 9.30. </a:t>
                </a:r>
                <a:r>
                  <a:rPr lang="vi-VN" sz="3800">
                    <a:solidFill>
                      <a:srgbClr val="000000"/>
                    </a:solidFill>
                    <a:latin typeface="Arial" panose="020B0604020202020204" pitchFamily="34" charset="0"/>
                    <a:cs typeface="Arial" panose="020B0604020202020204" pitchFamily="34" charset="0"/>
                  </a:rPr>
                  <a:t>Biết </a:t>
                </a:r>
                <a:r>
                  <a:rPr lang="vi-VN" sz="3800" smtClean="0">
                    <a:solidFill>
                      <a:srgbClr val="000000"/>
                    </a:solidFill>
                    <a:latin typeface="Arial" panose="020B0604020202020204" pitchFamily="34" charset="0"/>
                    <a:cs typeface="Arial" panose="020B0604020202020204" pitchFamily="34" charset="0"/>
                  </a:rPr>
                  <a:t>rằng</a:t>
                </a:r>
                <a:r>
                  <a:rPr lang="en-US" sz="3800" smtClean="0">
                    <a:solidFill>
                      <a:srgbClr val="00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𝐶𝐷𝐵</m:t>
                        </m:r>
                      </m:e>
                    </m:acc>
                    <m:r>
                      <a:rPr lang="en-US" sz="38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vi-VN" sz="3800" smtClean="0">
                    <a:solidFill>
                      <a:srgbClr val="000000"/>
                    </a:solidFill>
                    <a:latin typeface="Arial" panose="020B0604020202020204" pitchFamily="34" charset="0"/>
                    <a:cs typeface="Arial" panose="020B0604020202020204" pitchFamily="34" charset="0"/>
                  </a:rPr>
                  <a:t> </a:t>
                </a:r>
                <a:r>
                  <a:rPr lang="vi-VN" sz="3800">
                    <a:solidFill>
                      <a:srgbClr val="000000"/>
                    </a:solidFill>
                    <a:latin typeface="Arial" panose="020B0604020202020204" pitchFamily="34" charset="0"/>
                    <a:cs typeface="Arial" panose="020B0604020202020204" pitchFamily="34" charset="0"/>
                  </a:rPr>
                  <a:t>Chứng minh rằng </a:t>
                </a:r>
                <a:r>
                  <a:rPr lang="el-GR" sz="3800">
                    <a:solidFill>
                      <a:srgbClr val="000000"/>
                    </a:solidFill>
                    <a:latin typeface="Arial" panose="020B0604020202020204" pitchFamily="34" charset="0"/>
                    <a:cs typeface="Arial" panose="020B0604020202020204" pitchFamily="34" charset="0"/>
                  </a:rPr>
                  <a:t>Δ</a:t>
                </a:r>
                <a:r>
                  <a:rPr lang="vi-VN" sz="3800">
                    <a:solidFill>
                      <a:srgbClr val="000000"/>
                    </a:solidFill>
                    <a:latin typeface="Arial" panose="020B0604020202020204" pitchFamily="34" charset="0"/>
                    <a:cs typeface="Arial" panose="020B0604020202020204" pitchFamily="34" charset="0"/>
                  </a:rPr>
                  <a:t>AED ∽ </a:t>
                </a:r>
                <a:r>
                  <a:rPr lang="el-GR" sz="3800">
                    <a:solidFill>
                      <a:srgbClr val="000000"/>
                    </a:solidFill>
                    <a:latin typeface="Arial" panose="020B0604020202020204" pitchFamily="34" charset="0"/>
                    <a:cs typeface="Arial" panose="020B0604020202020204" pitchFamily="34" charset="0"/>
                  </a:rPr>
                  <a:t>Δ</a:t>
                </a:r>
                <a:r>
                  <a:rPr lang="vi-VN" sz="3800">
                    <a:solidFill>
                      <a:srgbClr val="000000"/>
                    </a:solidFill>
                    <a:latin typeface="Arial" panose="020B0604020202020204" pitchFamily="34" charset="0"/>
                    <a:cs typeface="Arial" panose="020B0604020202020204" pitchFamily="34" charset="0"/>
                  </a:rPr>
                  <a:t>BEC</a:t>
                </a:r>
                <a:r>
                  <a:rPr lang="vi-VN" sz="3800" smtClean="0">
                    <a:solidFill>
                      <a:srgbClr val="000000"/>
                    </a:solidFill>
                    <a:latin typeface="Arial" panose="020B0604020202020204" pitchFamily="34" charset="0"/>
                    <a:cs typeface="Arial" panose="020B0604020202020204" pitchFamily="34" charset="0"/>
                  </a:rPr>
                  <a:t>.</a:t>
                </a:r>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0999" y="266700"/>
                <a:ext cx="17373600" cy="1847685"/>
              </a:xfrm>
              <a:prstGeom prst="rect">
                <a:avLst/>
              </a:prstGeom>
              <a:blipFill>
                <a:blip r:embed="rId6"/>
                <a:stretch>
                  <a:fillRect l="-1228" r="-1158" b="-9901"/>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3314700"/>
            <a:ext cx="7620000" cy="457200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8077200" y="3086100"/>
                <a:ext cx="9597878" cy="7068473"/>
              </a:xfrm>
              <a:prstGeom prst="rect">
                <a:avLst/>
              </a:prstGeom>
            </p:spPr>
            <p:txBody>
              <a:bodyPr wrap="square">
                <a:spAutoFit/>
              </a:bodyPr>
              <a:lstStyle/>
              <a:p>
                <a:pPr algn="just">
                  <a:lnSpc>
                    <a:spcPct val="150000"/>
                  </a:lnSpc>
                </a:pPr>
                <a14:m>
                  <m:oMath xmlns:m="http://schemas.openxmlformats.org/officeDocument/2006/math">
                    <m:r>
                      <a:rPr lang="fr-FR" sz="3800" i="1" smtClean="0">
                        <a:latin typeface="Cambria Math" panose="02040503050406030204" pitchFamily="18" charset="0"/>
                        <a:ea typeface="Calibri" panose="020F0502020204030204" pitchFamily="34" charset="0"/>
                        <a:cs typeface="Times New Roman" panose="02020603050405020304" pitchFamily="18" charset="0"/>
                      </a:rPr>
                      <m:t>∆</m:t>
                    </m:r>
                    <m:r>
                      <a:rPr lang="fr-FR" sz="3800" i="1" smtClean="0">
                        <a:latin typeface="Cambria Math" panose="02040503050406030204" pitchFamily="18" charset="0"/>
                        <a:ea typeface="Calibri" panose="020F0502020204030204" pitchFamily="34" charset="0"/>
                        <a:cs typeface="Times New Roman" panose="02020603050405020304" pitchFamily="18" charset="0"/>
                      </a:rPr>
                      <m:t>𝐴𝐸𝐵</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𝐷𝐸𝐶</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𝐴𝐸𝐵</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𝐷𝐸𝐶</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(đối đỉnh),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𝐵𝐴𝐶</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𝐶𝐷𝐵</m:t>
                        </m:r>
                      </m:e>
                    </m:acc>
                  </m:oMath>
                </a14:m>
                <a:r>
                  <a:rPr lang="fr-FR" sz="3800">
                    <a:effectLst/>
                    <a:latin typeface="Arial" panose="020B0604020202020204" pitchFamily="34" charset="0"/>
                    <a:ea typeface="Calibri" panose="020F0502020204030204" pitchFamily="34" charset="0"/>
                    <a:cs typeface="Arial" panose="020B0604020202020204" pitchFamily="34" charset="0"/>
                  </a:rPr>
                  <a:t> (gt)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𝐴𝐸𝐵</m:t>
                    </m:r>
                    <m:r>
                      <a:rPr lang="vi-VN" sz="3800" i="1" smtClean="0">
                        <a:solidFill>
                          <a:srgbClr val="000000"/>
                        </a:solidFill>
                        <a:latin typeface="Cambria Math" panose="02040503050406030204" pitchFamily="18" charset="0"/>
                        <a:cs typeface="Arial" panose="020B0604020202020204" pitchFamily="34"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𝐷𝐸𝐶</m:t>
                    </m:r>
                  </m:oMath>
                </a14:m>
                <a:r>
                  <a:rPr lang="en-US"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en-US"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𝐸𝐴</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𝐸𝐷</m:t>
                        </m:r>
                      </m:den>
                    </m:f>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𝐸𝐵</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𝐸𝐶</m:t>
                        </m:r>
                      </m:den>
                    </m:f>
                  </m:oMath>
                </a14:m>
                <a:r>
                  <a:rPr lang="en-US" sz="380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𝐸𝐴</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𝐸𝐵</m:t>
                        </m:r>
                      </m:den>
                    </m:f>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𝐸𝐷</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𝐸𝐶</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fr-FR" sz="3800" i="1">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𝐵𝐸𝐶</m:t>
                    </m:r>
                  </m:oMath>
                </a14:m>
                <a:r>
                  <a:rPr lang="fr-FR" sz="3800" i="1">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𝐸𝐴</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𝐸𝐵</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𝐸𝐷</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𝐸𝐶</m:t>
                        </m:r>
                      </m:den>
                    </m:f>
                  </m:oMath>
                </a14:m>
                <a:r>
                  <a:rPr lang="fr-FR" sz="3800">
                    <a:effectLst/>
                    <a:latin typeface="Arial" panose="020B0604020202020204" pitchFamily="34" charset="0"/>
                    <a:ea typeface="Calibri" panose="020F0502020204030204" pitchFamily="34" charset="0"/>
                    <a:cs typeface="Arial" panose="020B0604020202020204" pitchFamily="34" charset="0"/>
                  </a:rPr>
                  <a:t> (giả </a:t>
                </a:r>
                <a:r>
                  <a:rPr lang="fr-FR" sz="3800">
                    <a:effectLst/>
                    <a:latin typeface="Arial" panose="020B0604020202020204" pitchFamily="34" charset="0"/>
                    <a:ea typeface="Calibri" panose="020F0502020204030204" pitchFamily="34" charset="0"/>
                    <a:cs typeface="Arial" panose="020B0604020202020204" pitchFamily="34" charset="0"/>
                  </a:rPr>
                  <a:t>thiết</a:t>
                </a:r>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𝐴𝐸𝐷</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fr-FR" sz="3800">
                    <a:effectLst/>
                    <a:latin typeface="Arial" panose="020B0604020202020204" pitchFamily="34" charset="0"/>
                    <a:ea typeface="Calibri" panose="020F0502020204030204" pitchFamily="34" charset="0"/>
                    <a:cs typeface="Arial" panose="020B0604020202020204" pitchFamily="34" charset="0"/>
                  </a:rPr>
                  <a:t> (đối đỉnh)</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𝐴𝐸𝐷</m:t>
                    </m:r>
                    <m:r>
                      <a:rPr lang="vi-VN" sz="3800" i="1">
                        <a:solidFill>
                          <a:srgbClr val="000000"/>
                        </a:solidFill>
                        <a:latin typeface="Cambria Math" panose="02040503050406030204" pitchFamily="18" charset="0"/>
                        <a:cs typeface="Arial" panose="020B0604020202020204" pitchFamily="34"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𝐵𝐸𝐶</m:t>
                    </m:r>
                  </m:oMath>
                </a14:m>
                <a:r>
                  <a:rPr lang="en-US" sz="3800">
                    <a:effectLst/>
                    <a:latin typeface="Arial" panose="020B0604020202020204" pitchFamily="34" charset="0"/>
                    <a:ea typeface="Calibri" panose="020F0502020204030204" pitchFamily="34" charset="0"/>
                    <a:cs typeface="Arial" panose="020B0604020202020204" pitchFamily="34" charset="0"/>
                  </a:rPr>
                  <a:t> (c.g.c)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8077200" y="3086100"/>
                <a:ext cx="9597878" cy="7068473"/>
              </a:xfrm>
              <a:prstGeom prst="rect">
                <a:avLst/>
              </a:prstGeom>
              <a:blipFill>
                <a:blip r:embed="rId8"/>
                <a:stretch>
                  <a:fillRect r="-2097" b="-1034"/>
                </a:stretch>
              </a:blipFill>
            </p:spPr>
            <p:txBody>
              <a:bodyPr/>
              <a:lstStyle/>
              <a:p>
                <a:r>
                  <a:rPr lang="en-US">
                    <a:noFill/>
                  </a:rPr>
                  <a:t> </a:t>
                </a:r>
              </a:p>
            </p:txBody>
          </p:sp>
        </mc:Fallback>
      </mc:AlternateContent>
      <p:sp>
        <p:nvSpPr>
          <p:cNvPr id="11" name="Oval Callout 10"/>
          <p:cNvSpPr/>
          <p:nvPr/>
        </p:nvSpPr>
        <p:spPr>
          <a:xfrm>
            <a:off x="1143000" y="2386976"/>
            <a:ext cx="1683043" cy="927724"/>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933115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down)">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rot="13883240">
            <a:off x="811503" y="9052050"/>
            <a:ext cx="1384593" cy="1598704"/>
          </a:xfrm>
          <a:prstGeom prst="rect">
            <a:avLst/>
          </a:prstGeom>
        </p:spPr>
      </p:pic>
      <p:sp>
        <p:nvSpPr>
          <p:cNvPr id="18" name="Oval Callout 17"/>
          <p:cNvSpPr/>
          <p:nvPr/>
        </p:nvSpPr>
        <p:spPr>
          <a:xfrm>
            <a:off x="8372120" y="2933700"/>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3" name="Rectangle 12"/>
              <p:cNvSpPr/>
              <p:nvPr/>
            </p:nvSpPr>
            <p:spPr>
              <a:xfrm>
                <a:off x="447170" y="114300"/>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9.16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tr.92)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thang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các điểm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lần lượt trên cạnh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𝐴𝐷</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sao cho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Biết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=6</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Hãy tính độ dài đoạn thẳng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𝑀𝑁</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47170" y="114300"/>
                <a:ext cx="17373600" cy="2661626"/>
              </a:xfrm>
              <a:prstGeom prst="rect">
                <a:avLst/>
              </a:prstGeom>
              <a:blipFill>
                <a:blip r:embed="rId3"/>
                <a:stretch>
                  <a:fillRect l="-1228" r="-1158" b="-82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7948768" y="4000500"/>
                <a:ext cx="9678846" cy="61032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Vẽ đường thẳng qua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song song với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𝐶𝐷</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cắt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𝐴𝐶</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tại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𝐴𝐸</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𝐸𝐶</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𝐴𝑀</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𝑀𝐷</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(định lí Thalès)</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𝐴𝐸</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𝐸𝐶</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𝐵𝑁</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𝑁𝐶</m:t>
                        </m:r>
                      </m:den>
                    </m:f>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𝑁𝐸</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(định lí Thalès đảo)</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𝑀𝐸</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𝑁𝐸</m:t>
                    </m:r>
                  </m:oMath>
                </a14:m>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cùng song song với hai đáy hình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thang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thẳng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hàng</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48768" y="4000500"/>
                <a:ext cx="9678846" cy="6103209"/>
              </a:xfrm>
              <a:prstGeom prst="rect">
                <a:avLst/>
              </a:prstGeom>
              <a:blipFill>
                <a:blip r:embed="rId4"/>
                <a:stretch>
                  <a:fillRect l="-2078" r="-2078" b="-1399"/>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7170" y="4305300"/>
            <a:ext cx="7008955" cy="4117761"/>
          </a:xfrm>
          <a:prstGeom prst="rect">
            <a:avLst/>
          </a:prstGeom>
        </p:spPr>
      </p:pic>
    </p:spTree>
    <p:extLst>
      <p:ext uri="{BB962C8B-B14F-4D97-AF65-F5344CB8AC3E}">
        <p14:creationId xmlns:p14="http://schemas.microsoft.com/office/powerpoint/2010/main" val="3692523257"/>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up)">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7948768" y="5223914"/>
            <a:ext cx="239046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Bài 3:(SGK – tr.101)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rot="13883240">
            <a:off x="811503" y="9052050"/>
            <a:ext cx="1384593" cy="1598704"/>
          </a:xfrm>
          <a:prstGeom prst="rect">
            <a:avLst/>
          </a:prstGeom>
        </p:spPr>
      </p:pic>
      <p:sp>
        <p:nvSpPr>
          <p:cNvPr id="18" name="Oval Callout 17"/>
          <p:cNvSpPr/>
          <p:nvPr/>
        </p:nvSpPr>
        <p:spPr>
          <a:xfrm>
            <a:off x="8372120" y="2933700"/>
            <a:ext cx="1568803" cy="87523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3" name="Rectangle 12"/>
              <p:cNvSpPr/>
              <p:nvPr/>
            </p:nvSpPr>
            <p:spPr>
              <a:xfrm>
                <a:off x="447170" y="114300"/>
                <a:ext cx="17373600" cy="26616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Bài 9.16 </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tr.92) </a:t>
                </a: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Cho hình thang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và các điểm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lần lượt trên cạnh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𝐴𝐷</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sao cho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𝐴𝑀</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2</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𝐵𝑁</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𝑁𝐶</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Biết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𝐴𝐵</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=5</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𝐶𝐷</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=6</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𝑐𝑚</m:t>
                    </m:r>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 </m:t>
                    </m:r>
                  </m:oMath>
                </a14:m>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Hãy tính độ dài đoạn thẳng </a:t>
                </a:r>
                <a14:m>
                  <m:oMath xmlns:m="http://schemas.openxmlformats.org/officeDocument/2006/math">
                    <m:r>
                      <a:rPr kumimoji="0" lang="vi-VN"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𝑀𝑁</m:t>
                    </m:r>
                  </m:oMath>
                </a14:m>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13" name="Rectangle 12"/>
              <p:cNvSpPr>
                <a:spLocks noRot="1" noChangeAspect="1" noMove="1" noResize="1" noEditPoints="1" noAdjustHandles="1" noChangeArrowheads="1" noChangeShapeType="1" noTextEdit="1"/>
              </p:cNvSpPr>
              <p:nvPr/>
            </p:nvSpPr>
            <p:spPr>
              <a:xfrm>
                <a:off x="447170" y="114300"/>
                <a:ext cx="17373600" cy="2661626"/>
              </a:xfrm>
              <a:prstGeom prst="rect">
                <a:avLst/>
              </a:prstGeom>
              <a:blipFill>
                <a:blip r:embed="rId3"/>
                <a:stretch>
                  <a:fillRect l="-1228" r="-1158" b="-825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7999554" y="4229100"/>
                <a:ext cx="9821216" cy="5594160"/>
              </a:xfrm>
              <a:prstGeom prst="rect">
                <a:avLst/>
              </a:prstGeom>
            </p:spPr>
            <p:txBody>
              <a:bodyPr wrap="square">
                <a:spAutoFit/>
              </a:bodyPr>
              <a:lstStyle/>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𝐴𝑀𝐸</m:t>
                    </m:r>
                    <m:r>
                      <a:rPr lang="vi-VN" sz="3800" i="1">
                        <a:solidFill>
                          <a:srgbClr val="000000"/>
                        </a:solidFill>
                        <a:latin typeface="Cambria Math" panose="02040503050406030204" pitchFamily="18" charset="0"/>
                        <a:cs typeface="Arial" panose="020B0604020202020204" pitchFamily="34"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𝐴𝐷𝐶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𝐴𝐷</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𝐷𝐶</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Tương tự,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𝐶𝐸𝑁</m:t>
                    </m:r>
                    <m:r>
                      <a:rPr lang="vi-VN" sz="3800" i="1">
                        <a:solidFill>
                          <a:srgbClr val="000000"/>
                        </a:solidFill>
                        <a:latin typeface="Cambria Math" panose="02040503050406030204" pitchFamily="18" charset="0"/>
                        <a:cs typeface="Arial" panose="020B0604020202020204" pitchFamily="34" charset="0"/>
                      </a:rPr>
                      <m:t>∽</m:t>
                    </m:r>
                    <m:r>
                      <a:rPr lang="fr-FR"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𝐶𝐴𝐵</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𝑁𝐸</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𝐸𝑁</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𝐶𝑁</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𝐶𝐵</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𝐸𝑁</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𝑀𝑁</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𝑀𝐸</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𝐸𝑁</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999554" y="4229100"/>
                <a:ext cx="9821216" cy="5594160"/>
              </a:xfrm>
              <a:prstGeom prst="rect">
                <a:avLst/>
              </a:prstGeom>
              <a:blipFill>
                <a:blip r:embed="rId4"/>
                <a:stretch>
                  <a:fillRect l="-2048"/>
                </a:stretch>
              </a:blipFill>
            </p:spPr>
            <p:txBody>
              <a:bodyPr/>
              <a:lstStyle/>
              <a:p>
                <a:r>
                  <a:rPr lang="en-US">
                    <a:noFill/>
                  </a:rPr>
                  <a:t> </a:t>
                </a:r>
              </a:p>
            </p:txBody>
          </p:sp>
        </mc:Fallback>
      </mc:AlternateContent>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7170" y="4305300"/>
            <a:ext cx="7008955" cy="4117761"/>
          </a:xfrm>
          <a:prstGeom prst="rect">
            <a:avLst/>
          </a:prstGeom>
        </p:spPr>
      </p:pic>
    </p:spTree>
    <p:extLst>
      <p:ext uri="{BB962C8B-B14F-4D97-AF65-F5344CB8AC3E}">
        <p14:creationId xmlns:p14="http://schemas.microsoft.com/office/powerpoint/2010/main" val="2124830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72219" y="477223"/>
            <a:ext cx="2109416" cy="384968"/>
          </a:xfrm>
          <a:prstGeom prst="rect">
            <a:avLst/>
          </a:prstGeom>
        </p:spPr>
      </p:pic>
      <p:grpSp>
        <p:nvGrpSpPr>
          <p:cNvPr id="16" name="Group 2"/>
          <p:cNvGrpSpPr/>
          <p:nvPr/>
        </p:nvGrpSpPr>
        <p:grpSpPr>
          <a:xfrm rot="-5400000">
            <a:off x="9237681" y="-26431"/>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267828" y="290748"/>
            <a:ext cx="2181694" cy="1570819"/>
          </a:xfrm>
          <a:prstGeom prst="rect">
            <a:avLst/>
          </a:prstGeom>
        </p:spPr>
      </p:pic>
      <p:pic>
        <p:nvPicPr>
          <p:cNvPr id="14"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16180399" y="7700718"/>
            <a:ext cx="2216253" cy="2353165"/>
          </a:xfrm>
          <a:prstGeom prst="rect">
            <a:avLst/>
          </a:prstGeom>
        </p:spPr>
      </p:pic>
      <p:sp>
        <p:nvSpPr>
          <p:cNvPr id="12" name="Oval Callout 11"/>
          <p:cNvSpPr/>
          <p:nvPr/>
        </p:nvSpPr>
        <p:spPr>
          <a:xfrm>
            <a:off x="8188717" y="366891"/>
            <a:ext cx="1755922" cy="990600"/>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smtClean="0">
                <a:solidFill>
                  <a:prstClr val="black"/>
                </a:solidFill>
              </a:rPr>
              <a:t>Giải</a:t>
            </a:r>
            <a:endParaRPr lang="en-US" sz="3800" b="1">
              <a:solidFill>
                <a:prstClr val="black"/>
              </a:solidFill>
            </a:endParaRPr>
          </a:p>
        </p:txBody>
      </p:sp>
      <mc:AlternateContent xmlns:mc="http://schemas.openxmlformats.org/markup-compatibility/2006">
        <mc:Choice xmlns:a14="http://schemas.microsoft.com/office/drawing/2010/main" Requires="a14">
          <p:sp>
            <p:nvSpPr>
              <p:cNvPr id="4" name="Rectangle 3"/>
              <p:cNvSpPr/>
              <p:nvPr/>
            </p:nvSpPr>
            <p:spPr>
              <a:xfrm>
                <a:off x="8382000" y="2019300"/>
                <a:ext cx="9144000" cy="7155998"/>
              </a:xfrm>
              <a:prstGeom prst="rect">
                <a:avLst/>
              </a:prstGeom>
            </p:spPr>
            <p:txBody>
              <a:bodyPr>
                <a:spAutoFit/>
              </a:bodyPr>
              <a:lstStyle/>
              <a:p>
                <a:pPr algn="just">
                  <a:lnSpc>
                    <a:spcPct val="150000"/>
                  </a:lnSpc>
                  <a:spcBef>
                    <a:spcPts val="400"/>
                  </a:spcBef>
                  <a:spcAft>
                    <a:spcPts val="400"/>
                  </a:spcAft>
                </a:pPr>
                <a:r>
                  <a:rPr lang="da-DK"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da-DK" sz="3800">
                    <a:effectLst/>
                    <a:latin typeface="Arial" panose="020B0604020202020204" pitchFamily="34" charset="0"/>
                    <a:ea typeface="Calibri" panose="020F0502020204030204" pitchFamily="34" charset="0"/>
                    <a:cs typeface="Arial" panose="020B0604020202020204" pitchFamily="34" charset="0"/>
                  </a:rPr>
                  <a:t> cân tại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da-DK"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𝐴𝐵𝐶</m:t>
                        </m:r>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𝐴𝐶𝐵</m:t>
                        </m:r>
                      </m:e>
                    </m:acc>
                  </m:oMath>
                </a14:m>
                <a:r>
                  <a:rPr lang="da-DK" sz="3800">
                    <a:effectLst/>
                    <a:latin typeface="Arial" panose="020B0604020202020204" pitchFamily="34" charset="0"/>
                    <a:ea typeface="Calibri" panose="020F0502020204030204" pitchFamily="34" charset="0"/>
                    <a:cs typeface="Arial" panose="020B0604020202020204" pitchFamily="34" charset="0"/>
                  </a:rPr>
                  <a:t>; </a:t>
                </a:r>
                <a:endParaRPr lang="da-DK" sz="38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400"/>
                  </a:spcBef>
                  <a:spcAft>
                    <a:spcPts val="400"/>
                  </a:spcAft>
                </a:pPr>
                <a:r>
                  <a:rPr lang="da-DK" sz="3800" smtClean="0">
                    <a:effectLst/>
                    <a:latin typeface="Arial" panose="020B0604020202020204" pitchFamily="34" charset="0"/>
                    <a:ea typeface="Calibri" panose="020F0502020204030204" pitchFamily="34" charset="0"/>
                    <a:cs typeface="Arial" panose="020B0604020202020204" pitchFamily="34" charset="0"/>
                  </a:rPr>
                  <a:t>Lại </a:t>
                </a:r>
                <a:r>
                  <a:rPr lang="da-DK" sz="380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1</m:t>
                            </m:r>
                          </m:sub>
                        </m:sSub>
                      </m:e>
                    </m:acc>
                  </m:oMath>
                </a14:m>
                <a:r>
                  <a:rPr lang="da-DK" sz="3800">
                    <a:effectLst/>
                    <a:latin typeface="Arial" panose="020B0604020202020204" pitchFamily="34" charset="0"/>
                    <a:ea typeface="Calibri" panose="020F0502020204030204" pitchFamily="34" charset="0"/>
                    <a:cs typeface="Arial" panose="020B0604020202020204" pitchFamily="34" charset="0"/>
                  </a:rPr>
                  <a:t> (giả thiết)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da-DK"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da-DK"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𝑀𝐵𝐶</m:t>
                    </m:r>
                  </m:oMath>
                </a14:m>
                <a:r>
                  <a:rPr lang="da-DK"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𝑀𝐶𝐾</m:t>
                    </m:r>
                  </m:oMath>
                </a14:m>
                <a:r>
                  <a:rPr lang="da-DK" sz="3800">
                    <a:effectLst/>
                    <a:latin typeface="Arial" panose="020B0604020202020204" pitchFamily="34" charset="0"/>
                    <a:ea typeface="Calibri" panose="020F0502020204030204" pitchFamily="34" charset="0"/>
                    <a:cs typeface="Arial" panose="020B0604020202020204" pitchFamily="34" charset="0"/>
                  </a:rPr>
                  <a:t> 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𝐵𝑀𝐶</m:t>
                        </m:r>
                      </m:e>
                    </m:acc>
                  </m:oMath>
                </a14:m>
                <a:r>
                  <a:rPr lang="da-DK" sz="3800">
                    <a:effectLst/>
                    <a:latin typeface="Arial" panose="020B0604020202020204" pitchFamily="34" charset="0"/>
                    <a:ea typeface="Calibri" panose="020F0502020204030204" pitchFamily="34" charset="0"/>
                    <a:cs typeface="Arial" panose="020B0604020202020204" pitchFamily="34" charset="0"/>
                  </a:rPr>
                  <a:t> chung;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r>
                      <a:rPr lang="da-DK"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da-DK" sz="3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da-DK" sz="3800" i="1">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da-DK" sz="3800">
                    <a:effectLst/>
                    <a:latin typeface="Arial" panose="020B0604020202020204" pitchFamily="34" charset="0"/>
                    <a:ea typeface="Calibri" panose="020F0502020204030204" pitchFamily="34" charset="0"/>
                    <a:cs typeface="Arial" panose="020B0604020202020204" pitchFamily="34" charset="0"/>
                  </a:rPr>
                  <a:t> (cmt)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da-DK"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3800" i="1">
                        <a:effectLst/>
                        <a:latin typeface="Cambria Math" panose="02040503050406030204" pitchFamily="18" charset="0"/>
                        <a:ea typeface="Calibri" panose="020F0502020204030204" pitchFamily="34" charset="0"/>
                        <a:cs typeface="Times New Roman" panose="02020603050405020304" pitchFamily="18" charset="0"/>
                      </a:rPr>
                      <m:t>∆</m:t>
                    </m:r>
                    <m:r>
                      <a:rPr lang="da-DK" sz="3800" i="1">
                        <a:effectLst/>
                        <a:latin typeface="Cambria Math" panose="02040503050406030204" pitchFamily="18" charset="0"/>
                        <a:ea typeface="Calibri" panose="020F0502020204030204" pitchFamily="34" charset="0"/>
                        <a:cs typeface="Times New Roman" panose="02020603050405020304" pitchFamily="18" charset="0"/>
                      </a:rPr>
                      <m:t>𝑀𝐵𝐶</m:t>
                    </m:r>
                    <m:r>
                      <a:rPr lang="vi-VN" sz="4000" i="1">
                        <a:latin typeface="Cambria Math" panose="020405030504060302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𝑀𝐶𝐾</m:t>
                    </m:r>
                  </m:oMath>
                </a14:m>
                <a:r>
                  <a:rPr lang="nl-NL" sz="3800">
                    <a:effectLst/>
                    <a:latin typeface="Arial" panose="020B0604020202020204" pitchFamily="34" charset="0"/>
                    <a:ea typeface="Calibri" panose="020F0502020204030204" pitchFamily="34" charset="0"/>
                    <a:cs typeface="Arial" panose="020B0604020202020204" pitchFamily="34" charset="0"/>
                  </a:rPr>
                  <a:t> (g.g)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r>
                  <a:rPr lang="nl-NL" sz="3800">
                    <a:effectLst/>
                    <a:latin typeface="Arial" panose="020B0604020202020204" pitchFamily="34" charset="0"/>
                    <a:ea typeface="Calibri" panose="020F0502020204030204" pitchFamily="34" charset="0"/>
                    <a:cs typeface="Arial" panose="020B0604020202020204" pitchFamily="34" charset="0"/>
                  </a:rPr>
                  <a:t>b) Vì </a:t>
                </a:r>
                <a14:m>
                  <m:oMath xmlns:m="http://schemas.openxmlformats.org/officeDocument/2006/math">
                    <m:r>
                      <a:rPr lang="nl-NL"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𝑀𝐵𝐶</m:t>
                    </m:r>
                    <m:r>
                      <a:rPr lang="vi-VN" sz="4000" i="1">
                        <a:latin typeface="Cambria Math" panose="020405030504060302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𝑀𝐶𝐾</m:t>
                    </m:r>
                  </m:oMath>
                </a14:m>
                <a:r>
                  <a:rPr lang="nl-NL"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nl-NL"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𝑀𝐶</m:t>
                        </m:r>
                      </m:num>
                      <m:den>
                        <m:r>
                          <a:rPr lang="nl-NL" sz="3800" i="1">
                            <a:effectLst/>
                            <a:latin typeface="Cambria Math" panose="02040503050406030204" pitchFamily="18" charset="0"/>
                            <a:ea typeface="Calibri" panose="020F0502020204030204" pitchFamily="34" charset="0"/>
                            <a:cs typeface="Times New Roman" panose="02020603050405020304" pitchFamily="18" charset="0"/>
                          </a:rPr>
                          <m:t>𝑀𝐾</m:t>
                        </m:r>
                      </m:den>
                    </m:f>
                    <m:r>
                      <a:rPr lang="nl-NL"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1">
                            <a:effectLst/>
                            <a:latin typeface="Cambria Math" panose="02040503050406030204" pitchFamily="18" charset="0"/>
                            <a:ea typeface="Calibri" panose="020F0502020204030204" pitchFamily="34" charset="0"/>
                            <a:cs typeface="Times New Roman" panose="02020603050405020304" pitchFamily="18" charset="0"/>
                          </a:rPr>
                          <m:t>𝑀𝐵</m:t>
                        </m:r>
                      </m:num>
                      <m:den>
                        <m:r>
                          <a:rPr lang="nl-NL" sz="3800" i="1">
                            <a:effectLst/>
                            <a:latin typeface="Cambria Math" panose="02040503050406030204" pitchFamily="18" charset="0"/>
                            <a:ea typeface="Calibri" panose="020F0502020204030204" pitchFamily="34" charset="0"/>
                            <a:cs typeface="Times New Roman" panose="02020603050405020304" pitchFamily="18" charset="0"/>
                          </a:rPr>
                          <m:t>𝑀𝐶</m:t>
                        </m:r>
                      </m:den>
                    </m:f>
                  </m:oMath>
                </a14:m>
                <a:r>
                  <a:rPr lang="nl-NL"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400"/>
                  </a:spcBef>
                  <a:spcAft>
                    <a:spcPts val="400"/>
                  </a:spcAft>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nl-NL"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800" i="1">
                        <a:effectLst/>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nl-NL"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1">
                        <a:effectLst/>
                        <a:latin typeface="Cambria Math" panose="02040503050406030204" pitchFamily="18" charset="0"/>
                        <a:ea typeface="Calibri" panose="020F0502020204030204" pitchFamily="34" charset="0"/>
                        <a:cs typeface="Times New Roman" panose="02020603050405020304" pitchFamily="18" charset="0"/>
                      </a:rPr>
                      <m:t>=</m:t>
                    </m:r>
                    <m:r>
                      <a:rPr lang="nl-NL" sz="3800" i="1">
                        <a:effectLst/>
                        <a:latin typeface="Cambria Math" panose="02040503050406030204" pitchFamily="18" charset="0"/>
                        <a:ea typeface="Calibri" panose="020F0502020204030204" pitchFamily="34" charset="0"/>
                        <a:cs typeface="Times New Roman" panose="02020603050405020304" pitchFamily="18" charset="0"/>
                      </a:rPr>
                      <m:t>𝑀𝐵</m:t>
                    </m:r>
                    <m:r>
                      <a:rPr lang="nl-NL" sz="3800" i="1">
                        <a:effectLst/>
                        <a:latin typeface="Cambria Math" panose="02040503050406030204" pitchFamily="18" charset="0"/>
                        <a:ea typeface="Calibri" panose="020F0502020204030204" pitchFamily="34" charset="0"/>
                        <a:cs typeface="Times New Roman" panose="02020603050405020304" pitchFamily="18" charset="0"/>
                      </a:rPr>
                      <m:t>.</m:t>
                    </m:r>
                    <m:r>
                      <a:rPr lang="nl-NL" sz="3800" i="1">
                        <a:effectLst/>
                        <a:latin typeface="Cambria Math" panose="02040503050406030204" pitchFamily="18" charset="0"/>
                        <a:ea typeface="Calibri" panose="020F0502020204030204" pitchFamily="34" charset="0"/>
                        <a:cs typeface="Times New Roman" panose="02020603050405020304" pitchFamily="18" charset="0"/>
                      </a:rPr>
                      <m:t>𝑀𝐾</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382000" y="2019300"/>
                <a:ext cx="9144000" cy="7155998"/>
              </a:xfrm>
              <a:prstGeom prst="rect">
                <a:avLst/>
              </a:prstGeom>
              <a:blipFill>
                <a:blip r:embed="rId13"/>
                <a:stretch>
                  <a:fillRect l="-2200"/>
                </a:stretch>
              </a:blipFill>
            </p:spPr>
            <p:txBody>
              <a:bodyPr/>
              <a:lstStyle/>
              <a:p>
                <a:r>
                  <a:rPr lang="en-US">
                    <a:noFill/>
                  </a:rPr>
                  <a:t> </a:t>
                </a:r>
              </a:p>
            </p:txBody>
          </p:sp>
        </mc:Fallback>
      </mc:AlternateContent>
      <p:pic>
        <p:nvPicPr>
          <p:cNvPr id="5" name="Picture 4"/>
          <p:cNvPicPr>
            <a:picLocks noChangeAspect="1"/>
          </p:cNvPicPr>
          <p:nvPr/>
        </p:nvPicPr>
        <p:blipFill>
          <a:blip r:embed="rId14"/>
          <a:stretch>
            <a:fillRect/>
          </a:stretch>
        </p:blipFill>
        <p:spPr>
          <a:xfrm>
            <a:off x="803724" y="2533842"/>
            <a:ext cx="6559865" cy="6572058"/>
          </a:xfrm>
          <a:prstGeom prst="rect">
            <a:avLst/>
          </a:prstGeom>
        </p:spPr>
      </p:pic>
    </p:spTree>
    <p:extLst>
      <p:ext uri="{BB962C8B-B14F-4D97-AF65-F5344CB8AC3E}">
        <p14:creationId xmlns:p14="http://schemas.microsoft.com/office/powerpoint/2010/main" val="3757933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899"/>
            <a:ext cx="5130550" cy="4038599"/>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6"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nhớ</a:t>
              </a: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79"/>
            <a:ext cx="5130550" cy="4038599"/>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7079701" y="4649933"/>
              <a:ext cx="4727388"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1" name="Group 20"/>
          <p:cNvGrpSpPr/>
          <p:nvPr/>
        </p:nvGrpSpPr>
        <p:grpSpPr>
          <a:xfrm>
            <a:off x="12062458" y="3774280"/>
            <a:ext cx="5130554" cy="4036218"/>
            <a:chOff x="12448416" y="3527258"/>
            <a:chExt cx="5839584" cy="4036218"/>
          </a:xfrm>
        </p:grpSpPr>
        <p:grpSp>
          <p:nvGrpSpPr>
            <p:cNvPr id="22" name="Group 4"/>
            <p:cNvGrpSpPr/>
            <p:nvPr/>
          </p:nvGrpSpPr>
          <p:grpSpPr>
            <a:xfrm>
              <a:off x="12448416" y="3527258"/>
              <a:ext cx="5839584" cy="4036218"/>
              <a:chOff x="0" y="0"/>
              <a:chExt cx="1669403" cy="2280300"/>
            </a:xfrm>
          </p:grpSpPr>
          <p:sp>
            <p:nvSpPr>
              <p:cNvPr id="24" name="Freeform 5"/>
              <p:cNvSpPr/>
              <p:nvPr/>
            </p:nvSpPr>
            <p:spPr>
              <a:xfrm>
                <a:off x="0" y="0"/>
                <a:ext cx="1669403" cy="2280300"/>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869063" y="3625426"/>
              <a:ext cx="4998290" cy="3785652"/>
            </a:xfrm>
            <a:prstGeom prst="rect">
              <a:avLst/>
            </a:prstGeom>
          </p:spPr>
          <p:txBody>
            <a:bodyPr wrap="square">
              <a:spAutoFit/>
            </a:bodyPr>
            <a:lstStyle/>
            <a:p>
              <a:pPr algn="ctr">
                <a:lnSpc>
                  <a:spcPct val="150000"/>
                </a:lnSpc>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a:latin typeface="Arial"/>
                  <a:ea typeface="Calibri" panose="020F0502020204030204" pitchFamily="34" charset="0"/>
                  <a:cs typeface="Times New Roman" panose="02020603050405020304" pitchFamily="18" charset="0"/>
                  <a:sym typeface="Arial"/>
                </a:rPr>
                <a:t>bị trước </a:t>
              </a:r>
              <a:endParaRPr lang="en-US"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Bài 35: </a:t>
              </a:r>
              <a:r>
                <a:rPr lang="vi-VN" sz="4000" b="1" kern="0" smtClean="0">
                  <a:latin typeface="Arial"/>
                  <a:ea typeface="Calibri" panose="020F0502020204030204" pitchFamily="34" charset="0"/>
                  <a:cs typeface="Times New Roman" panose="02020603050405020304" pitchFamily="18" charset="0"/>
                  <a:sym typeface="Arial"/>
                </a:rPr>
                <a:t>Định </a:t>
              </a:r>
              <a:r>
                <a:rPr lang="vi-VN" sz="4000" b="1" kern="0">
                  <a:latin typeface="Arial"/>
                  <a:ea typeface="Calibri" panose="020F0502020204030204" pitchFamily="34" charset="0"/>
                  <a:cs typeface="Times New Roman" panose="02020603050405020304" pitchFamily="18" charset="0"/>
                  <a:sym typeface="Arial"/>
                </a:rPr>
                <a:t>lí Pythagpre và ứng dụng</a:t>
              </a:r>
              <a:endParaRPr lang="pt-BR" sz="4000" b="1" kern="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24039" y="8220891"/>
            <a:ext cx="1835902" cy="143868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657394" y="7854149"/>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799647" y="1130718"/>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476369" y="2680956"/>
            <a:ext cx="17354431" cy="1609736"/>
          </a:xfrm>
          <a:prstGeom prst="rect">
            <a:avLst/>
          </a:prstGeom>
        </p:spPr>
        <p:txBody>
          <a:bodyPr wrap="none">
            <a:spAutoFit/>
          </a:bodyPr>
          <a:lstStyle/>
          <a:p>
            <a:pPr lvl="0" algn="ctr">
              <a:lnSpc>
                <a:spcPct val="150000"/>
              </a:lnSpc>
              <a:defRPr/>
            </a:pPr>
            <a:r>
              <a:rPr lang="vi-VN" sz="7500" b="1" kern="0">
                <a:solidFill>
                  <a:schemeClr val="bg1"/>
                </a:solidFill>
                <a:cs typeface="Arial" panose="020B0604020202020204" pitchFamily="34" charset="0"/>
              </a:rPr>
              <a:t>CHƯƠNG IX. TAM GIÁC ĐỒNG DẠNG</a:t>
            </a:r>
            <a:endParaRPr lang="en-US" sz="7500" b="1" ker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819584" y="4641146"/>
            <a:ext cx="10668000" cy="3093154"/>
          </a:xfrm>
          <a:prstGeom prst="rect">
            <a:avLst/>
          </a:prstGeom>
        </p:spPr>
        <p:txBody>
          <a:bodyPr wrap="square">
            <a:spAutoFit/>
          </a:bodyPr>
          <a:lstStyle/>
          <a:p>
            <a:pPr lvl="0" algn="ctr">
              <a:lnSpc>
                <a:spcPct val="150000"/>
              </a:lnSpc>
              <a:defRPr/>
            </a:pPr>
            <a:r>
              <a:rPr lang="vi-VN" sz="7500" b="1" kern="0">
                <a:solidFill>
                  <a:srgbClr val="FFFF00"/>
                </a:solidFill>
                <a:ea typeface="Calibri" panose="020F0502020204030204" pitchFamily="34" charset="0"/>
                <a:cs typeface="Arial" panose="020B0604020202020204" pitchFamily="34" charset="0"/>
              </a:rPr>
              <a:t>LUYỆN TẬP CHUNG </a:t>
            </a:r>
            <a:endParaRPr lang="en-US" sz="7500" b="1" kern="0" smtClean="0">
              <a:solidFill>
                <a:srgbClr val="FFFF00"/>
              </a:solidFill>
              <a:ea typeface="Calibri" panose="020F0502020204030204" pitchFamily="34" charset="0"/>
              <a:cs typeface="Arial" panose="020B0604020202020204" pitchFamily="34" charset="0"/>
            </a:endParaRPr>
          </a:p>
          <a:p>
            <a:pPr lvl="0" algn="ctr">
              <a:lnSpc>
                <a:spcPct val="150000"/>
              </a:lnSpc>
              <a:defRPr/>
            </a:pPr>
            <a:r>
              <a:rPr lang="en-US" sz="5500" b="1" kern="0">
                <a:solidFill>
                  <a:srgbClr val="FFFF00"/>
                </a:solidFill>
                <a:latin typeface="Arial" panose="020B0604020202020204" pitchFamily="34" charset="0"/>
                <a:cs typeface="Arial" panose="020B0604020202020204" pitchFamily="34" charset="0"/>
              </a:rPr>
              <a:t>(</a:t>
            </a:r>
            <a:r>
              <a:rPr lang="en-US" sz="5500" b="1" kern="0" smtClean="0">
                <a:solidFill>
                  <a:srgbClr val="FFFF00"/>
                </a:solidFill>
                <a:latin typeface="Arial" panose="020B0604020202020204" pitchFamily="34" charset="0"/>
                <a:cs typeface="Arial" panose="020B0604020202020204" pitchFamily="34" charset="0"/>
              </a:rPr>
              <a:t>trang 91</a:t>
            </a:r>
            <a:r>
              <a:rPr lang="en-US" sz="5500" b="1" kern="0">
                <a:solidFill>
                  <a:srgbClr val="FFFF00"/>
                </a:solidFill>
                <a:latin typeface="Arial" panose="020B0604020202020204" pitchFamily="34" charset="0"/>
                <a:cs typeface="Arial" panose="020B0604020202020204" pitchFamily="34" charset="0"/>
              </a:rPr>
              <a:t>) </a:t>
            </a:r>
          </a:p>
        </p:txBody>
      </p:sp>
      <p:sp>
        <p:nvSpPr>
          <p:cNvPr id="13" name="Rectangle 12"/>
          <p:cNvSpPr/>
          <p:nvPr/>
        </p:nvSpPr>
        <p:spPr>
          <a:xfrm>
            <a:off x="15016932" y="839555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1295400" y="952500"/>
            <a:ext cx="5381412" cy="52578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Nêu khái niệm và tính chất của h</a:t>
            </a:r>
            <a:r>
              <a:rPr kumimoji="0" lang="en-US" sz="3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tam giác đồng dạng?</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Rectangle 9"/>
              <p:cNvSpPr/>
              <p:nvPr/>
            </p:nvSpPr>
            <p:spPr>
              <a:xfrm>
                <a:off x="7924800" y="647700"/>
                <a:ext cx="8763000" cy="8861785"/>
              </a:xfrm>
              <a:prstGeom prst="rect">
                <a:avLst/>
              </a:prstGeom>
            </p:spPr>
            <p:txBody>
              <a:bodyPr wrap="square">
                <a:spAutoFit/>
              </a:bodyPr>
              <a:lstStyle/>
              <a:p>
                <a:pPr marL="571500" lvl="0" indent="-571500" algn="just">
                  <a:lnSpc>
                    <a:spcPct val="150000"/>
                  </a:lnSpc>
                  <a:spcBef>
                    <a:spcPts val="100"/>
                  </a:spcBef>
                  <a:spcAft>
                    <a:spcPts val="1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Khái </a:t>
                </a:r>
                <a:r>
                  <a:rPr lang="fr-FR" sz="3800" b="1" smtClean="0">
                    <a:solidFill>
                      <a:srgbClr val="C00000"/>
                    </a:solidFill>
                    <a:latin typeface="Arial" panose="020B0604020202020204" pitchFamily="34" charset="0"/>
                    <a:ea typeface="Dotum" panose="020B0600000101010101" pitchFamily="34" charset="-127"/>
                    <a:cs typeface="Arial" panose="020B0604020202020204" pitchFamily="34" charset="0"/>
                  </a:rPr>
                  <a:t>niệm </a:t>
                </a:r>
              </a:p>
              <a:p>
                <a:pPr lvl="0" algn="just">
                  <a:lnSpc>
                    <a:spcPct val="150000"/>
                  </a:lnSpc>
                  <a:spcBef>
                    <a:spcPts val="100"/>
                  </a:spcBef>
                  <a:spcAft>
                    <a:spcPts val="100"/>
                  </a:spcAft>
                </a:pP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Tam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gọi là đồng dạng với tam 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nếu: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100"/>
                  </a:spcBef>
                  <a:spcAft>
                    <a:spcPts val="100"/>
                  </a:spcAft>
                  <a:buClrTx/>
                  <a:buSzTx/>
                  <a:buFontTx/>
                  <a:buNone/>
                  <a:tabLst/>
                  <a:defRPr/>
                </a:pPr>
                <a14:m>
                  <m:oMath xmlns:m="http://schemas.openxmlformats.org/officeDocument/2006/math">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𝐵𝐶</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e>
                    </m:acc>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acc>
                      <m:accPr>
                        <m:chr m:val="̂"/>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acc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acc>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Tam 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đồng dạng với tam giác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được kí hiệu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r>
                      <a:rPr kumimoji="0" lang="vi-VN" sz="37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7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nl-NL"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viết theo thứ tự cặp đỉnh tương ứng).</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Tỉ số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𝑘</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𝐵𝐶</m:t>
                        </m:r>
                      </m:den>
                    </m:f>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
                      <m:f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fPr>
                      <m:num>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sSup>
                          <m:sSupPr>
                            <m:ctrlP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ctrlPr>
                          </m:sSupPr>
                          <m:e>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e>
                          <m:sup>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sup>
                        </m:sSup>
                      </m:num>
                      <m:den>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𝐴𝐶</m:t>
                        </m:r>
                      </m:den>
                    </m:f>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được gọi là </a:t>
                </a:r>
                <a:r>
                  <a:rPr kumimoji="0" lang="en-US" sz="37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tỉ </a:t>
                </a:r>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số đồng dạng của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𝐵</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𝐶</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r>
                      <a:rPr kumimoji="0" lang="en-US" sz="37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𝐴𝐵𝐶</m:t>
                    </m:r>
                  </m:oMath>
                </a14:m>
                <a:r>
                  <a:rPr kumimoji="0" lang="en-US" sz="37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924800" y="647700"/>
                <a:ext cx="8763000" cy="8861785"/>
              </a:xfrm>
              <a:prstGeom prst="rect">
                <a:avLst/>
              </a:prstGeom>
              <a:blipFill>
                <a:blip r:embed="rId6"/>
                <a:stretch>
                  <a:fillRect l="-2156" r="-2086" b="-481"/>
                </a:stretch>
              </a:blipFill>
            </p:spPr>
            <p:txBody>
              <a:bodyPr/>
              <a:lstStyle/>
              <a:p>
                <a:r>
                  <a:rPr lang="en-US">
                    <a:noFill/>
                  </a:rPr>
                  <a:t> </a:t>
                </a:r>
              </a:p>
            </p:txBody>
          </p:sp>
        </mc:Fallback>
      </mc:AlternateContent>
      <p:pic>
        <p:nvPicPr>
          <p:cNvPr id="4" name="Picture 3"/>
          <p:cNvPicPr>
            <a:picLocks noChangeAspect="1"/>
          </p:cNvPicPr>
          <p:nvPr/>
        </p:nvPicPr>
        <p:blipFill>
          <a:blip r:embed="rId7"/>
          <a:stretch>
            <a:fillRect/>
          </a:stretch>
        </p:blipFill>
        <p:spPr>
          <a:xfrm flipH="1">
            <a:off x="3505200" y="7687688"/>
            <a:ext cx="1323746" cy="1905178"/>
          </a:xfrm>
          <a:prstGeom prst="rect">
            <a:avLst/>
          </a:prstGeom>
        </p:spPr>
      </p:pic>
    </p:spTree>
    <p:extLst>
      <p:ext uri="{BB962C8B-B14F-4D97-AF65-F5344CB8AC3E}">
        <p14:creationId xmlns:p14="http://schemas.microsoft.com/office/powerpoint/2010/main" val="1098290270"/>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1295400" y="952500"/>
            <a:ext cx="5381412" cy="52578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Nêu khái niệm và tính chất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của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h</a:t>
            </a:r>
            <a:r>
              <a:rPr lang="en-US" sz="3800" smtClean="0">
                <a:solidFill>
                  <a:srgbClr val="000000"/>
                </a:solidFill>
                <a:latin typeface="Arial" panose="020B0604020202020204" pitchFamily="34" charset="0"/>
                <a:ea typeface="Calibri" panose="020F0502020204030204" pitchFamily="34" charset="0"/>
                <a:cs typeface="Arial" panose="020B0604020202020204" pitchFamily="34" charset="0"/>
              </a:rPr>
              <a:t>ai </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tam giác đồng dạng?</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800100"/>
            <a:ext cx="8763000" cy="4849917"/>
          </a:xfrm>
          <a:prstGeom prst="rect">
            <a:avLst/>
          </a:prstGeom>
        </p:spPr>
        <p:txBody>
          <a:bodyPr wrap="square">
            <a:spAutoFit/>
          </a:bodyPr>
          <a:lstStyle/>
          <a:p>
            <a:pPr marL="571500" indent="-571500" algn="just">
              <a:lnSpc>
                <a:spcPct val="170000"/>
              </a:lnSpc>
              <a:spcBef>
                <a:spcPts val="100"/>
              </a:spcBef>
              <a:spcAft>
                <a:spcPts val="1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800" b="1" smtClean="0">
                <a:solidFill>
                  <a:srgbClr val="C00000"/>
                </a:solidFill>
                <a:latin typeface="Arial" panose="020B0604020202020204" pitchFamily="34" charset="0"/>
                <a:ea typeface="Dotum" panose="020B0600000101010101" pitchFamily="34" charset="-127"/>
                <a:cs typeface="Arial" panose="020B0604020202020204" pitchFamily="34" charset="0"/>
              </a:rPr>
              <a:t>lí</a:t>
            </a:r>
          </a:p>
          <a:p>
            <a:pPr algn="just">
              <a:lnSpc>
                <a:spcPct val="170000"/>
              </a:lnSpc>
              <a:spcBef>
                <a:spcPts val="100"/>
              </a:spcBef>
              <a:spcAft>
                <a:spcPts val="100"/>
              </a:spcAft>
            </a:pPr>
            <a:r>
              <a:rPr lang="vi-VN" sz="3700">
                <a:ea typeface="Dotum" panose="020B0600000101010101" pitchFamily="34" charset="-127"/>
                <a:cs typeface="Arial" panose="020B0604020202020204" pitchFamily="34" charset="0"/>
              </a:rPr>
              <a:t>Nếu một đường thẳng cắt hai cạnh của một tam giác và song song với cạnh còn lại thì nó tạo thành một tam giác mới đồng dạng với tam giác đã cho.</a:t>
            </a:r>
            <a:endParaRPr lang="en-US" sz="37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97361024"/>
                  </p:ext>
                </p:extLst>
              </p:nvPr>
            </p:nvGraphicFramePr>
            <p:xfrm>
              <a:off x="8115300" y="6134100"/>
              <a:ext cx="8382000" cy="2438400"/>
            </p:xfrm>
            <a:graphic>
              <a:graphicData uri="http://schemas.openxmlformats.org/drawingml/2006/table">
                <a:tbl>
                  <a:tblPr firstRow="1" firstCol="1" bandRow="1"/>
                  <a:tblGrid>
                    <a:gridCol w="1224394">
                      <a:extLst>
                        <a:ext uri="{9D8B030D-6E8A-4147-A177-3AD203B41FA5}">
                          <a16:colId xmlns:a16="http://schemas.microsoft.com/office/drawing/2014/main" val="1992676803"/>
                        </a:ext>
                      </a:extLst>
                    </a:gridCol>
                    <a:gridCol w="7157606">
                      <a:extLst>
                        <a:ext uri="{9D8B030D-6E8A-4147-A177-3AD203B41FA5}">
                          <a16:colId xmlns:a16="http://schemas.microsoft.com/office/drawing/2014/main" val="3397918882"/>
                        </a:ext>
                      </a:extLst>
                    </a:gridCol>
                  </a:tblGrid>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GT</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𝐵𝐶</m:t>
                              </m:r>
                            </m:oMath>
                          </a14:m>
                          <a:r>
                            <a:rPr lang="en-US" sz="3700">
                              <a:effectLst/>
                              <a:latin typeface="Times New Roman" panose="02020603050405020304" pitchFamily="18" charset="0"/>
                              <a:ea typeface="Dotum" panose="020B0600000101010101" pitchFamily="34" charset="-127"/>
                              <a:cs typeface="Times New Roman" panose="02020603050405020304" pitchFamily="18" charset="0"/>
                            </a:rPr>
                            <a:t> (</a:t>
                          </a: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𝑀</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𝑁</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𝐴𝐶</m:t>
                              </m:r>
                            </m:oMath>
                          </a14:m>
                          <a:r>
                            <a:rPr lang="en-US" sz="3700">
                              <a:effectLst/>
                              <a:latin typeface="Times New Roman" panose="02020603050405020304" pitchFamily="18" charset="0"/>
                              <a:ea typeface="Dotum" panose="020B0600000101010101" pitchFamily="34" charset="-127"/>
                              <a:cs typeface="Times New Roman" panose="02020603050405020304" pitchFamily="18" charset="0"/>
                            </a:rPr>
                            <a:t>)</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341881"/>
                      </a:ext>
                    </a:extLst>
                  </a:tr>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KL</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𝐴𝑀𝑁</m:t>
                              </m:r>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700" i="1">
                              <a:effectLst/>
                              <a:latin typeface="Times New Roman" panose="02020603050405020304" pitchFamily="18" charset="0"/>
                              <a:ea typeface="Dotum" panose="020B0600000101010101" pitchFamily="34" charset="-127"/>
                              <a:cs typeface="Times New Roman" panose="02020603050405020304" pitchFamily="18" charset="0"/>
                            </a:rPr>
                            <a:t> </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70585174"/>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97361024"/>
                  </p:ext>
                </p:extLst>
              </p:nvPr>
            </p:nvGraphicFramePr>
            <p:xfrm>
              <a:off x="8115300" y="6134100"/>
              <a:ext cx="8382000" cy="2438400"/>
            </p:xfrm>
            <a:graphic>
              <a:graphicData uri="http://schemas.openxmlformats.org/drawingml/2006/table">
                <a:tbl>
                  <a:tblPr firstRow="1" firstCol="1" bandRow="1"/>
                  <a:tblGrid>
                    <a:gridCol w="1224394">
                      <a:extLst>
                        <a:ext uri="{9D8B030D-6E8A-4147-A177-3AD203B41FA5}">
                          <a16:colId xmlns:a16="http://schemas.microsoft.com/office/drawing/2014/main" val="1992676803"/>
                        </a:ext>
                      </a:extLst>
                    </a:gridCol>
                    <a:gridCol w="7157606">
                      <a:extLst>
                        <a:ext uri="{9D8B030D-6E8A-4147-A177-3AD203B41FA5}">
                          <a16:colId xmlns:a16="http://schemas.microsoft.com/office/drawing/2014/main" val="3397918882"/>
                        </a:ext>
                      </a:extLst>
                    </a:gridCol>
                  </a:tblGrid>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GT</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6"/>
                          <a:stretch>
                            <a:fillRect l="-17106" r="-85" b="-100000"/>
                          </a:stretch>
                        </a:blipFill>
                      </a:tcPr>
                    </a:tc>
                    <a:extLst>
                      <a:ext uri="{0D108BD9-81ED-4DB2-BD59-A6C34878D82A}">
                        <a16:rowId xmlns:a16="http://schemas.microsoft.com/office/drawing/2014/main" val="3583341881"/>
                      </a:ext>
                    </a:extLst>
                  </a:tr>
                  <a:tr h="1219200">
                    <a:tc>
                      <a:txBody>
                        <a:bodyPr/>
                        <a:lstStyle/>
                        <a:p>
                          <a:pPr algn="just">
                            <a:lnSpc>
                              <a:spcPct val="150000"/>
                            </a:lnSpc>
                            <a:spcBef>
                              <a:spcPts val="600"/>
                            </a:spcBef>
                            <a:spcAft>
                              <a:spcPts val="600"/>
                            </a:spcAft>
                          </a:pPr>
                          <a:r>
                            <a:rPr lang="en-US" sz="3700">
                              <a:effectLst/>
                              <a:latin typeface="Times New Roman" panose="02020603050405020304" pitchFamily="18" charset="0"/>
                              <a:ea typeface="Dotum" panose="020B0600000101010101" pitchFamily="34" charset="-127"/>
                              <a:cs typeface="Times New Roman" panose="02020603050405020304" pitchFamily="18" charset="0"/>
                            </a:rPr>
                            <a:t>KL</a:t>
                          </a:r>
                          <a:endParaRPr lang="en-US" sz="37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6"/>
                          <a:stretch>
                            <a:fillRect l="-17106" t="-100500" r="-85" b="-500"/>
                          </a:stretch>
                        </a:blipFill>
                      </a:tcPr>
                    </a:tc>
                    <a:extLst>
                      <a:ext uri="{0D108BD9-81ED-4DB2-BD59-A6C34878D82A}">
                        <a16:rowId xmlns:a16="http://schemas.microsoft.com/office/drawing/2014/main" val="1070585174"/>
                      </a:ext>
                    </a:extLst>
                  </a:tr>
                </a:tbl>
              </a:graphicData>
            </a:graphic>
          </p:graphicFrame>
        </mc:Fallback>
      </mc:AlternateContent>
      <p:pic>
        <p:nvPicPr>
          <p:cNvPr id="14" name="Picture 13"/>
          <p:cNvPicPr>
            <a:picLocks noChangeAspect="1"/>
          </p:cNvPicPr>
          <p:nvPr/>
        </p:nvPicPr>
        <p:blipFill>
          <a:blip r:embed="rId7"/>
          <a:stretch>
            <a:fillRect/>
          </a:stretch>
        </p:blipFill>
        <p:spPr>
          <a:xfrm flipH="1">
            <a:off x="3505200" y="7687688"/>
            <a:ext cx="1323746" cy="1905178"/>
          </a:xfrm>
          <a:prstGeom prst="rect">
            <a:avLst/>
          </a:prstGeom>
        </p:spPr>
      </p:pic>
    </p:spTree>
    <p:extLst>
      <p:ext uri="{BB962C8B-B14F-4D97-AF65-F5344CB8AC3E}">
        <p14:creationId xmlns:p14="http://schemas.microsoft.com/office/powerpoint/2010/main" val="1923915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990600" y="571500"/>
            <a:ext cx="5257800" cy="48006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vi-VN" sz="3800">
                <a:solidFill>
                  <a:srgbClr val="000000"/>
                </a:solidFill>
                <a:ea typeface="Calibri" panose="020F0502020204030204" pitchFamily="34" charset="0"/>
                <a:cs typeface="Arial" panose="020B0604020202020204" pitchFamily="34" charset="0"/>
              </a:rPr>
              <a:t>Nêu 3 trường hợp đồng dạng của hai tam giác?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723900"/>
            <a:ext cx="9220200" cy="4015971"/>
          </a:xfrm>
          <a:prstGeom prst="rect">
            <a:avLst/>
          </a:prstGeom>
        </p:spPr>
        <p:txBody>
          <a:bodyPr wrap="square">
            <a:spAutoFit/>
          </a:bodyPr>
          <a:lstStyle/>
          <a:p>
            <a:pPr marL="571500" lvl="0" indent="-571500" algn="just">
              <a:lnSpc>
                <a:spcPct val="170000"/>
              </a:lnSpc>
              <a:spcBef>
                <a:spcPts val="100"/>
              </a:spcBef>
              <a:spcAft>
                <a:spcPts val="100"/>
              </a:spcAft>
              <a:buFont typeface="Wingdings" panose="05000000000000000000" pitchFamily="2" charset="2"/>
              <a:buChar char="q"/>
            </a:pPr>
            <a:r>
              <a:rPr lang="vi-VN" sz="3800" b="1">
                <a:solidFill>
                  <a:srgbClr val="C00000"/>
                </a:solidFill>
                <a:ea typeface="Dotum" panose="020B0600000101010101" pitchFamily="34" charset="-127"/>
                <a:cs typeface="Arial" panose="020B0604020202020204" pitchFamily="34" charset="0"/>
              </a:rPr>
              <a:t>Trường hợp đồng dạng </a:t>
            </a:r>
            <a:r>
              <a:rPr lang="vi-VN" sz="3800" b="1">
                <a:solidFill>
                  <a:srgbClr val="C00000"/>
                </a:solidFill>
                <a:ea typeface="Dotum" panose="020B0600000101010101" pitchFamily="34" charset="-127"/>
                <a:cs typeface="Arial" panose="020B0604020202020204" pitchFamily="34" charset="0"/>
              </a:rPr>
              <a:t>thứ </a:t>
            </a:r>
            <a:r>
              <a:rPr lang="vi-VN" sz="3800" b="1" smtClean="0">
                <a:solidFill>
                  <a:srgbClr val="C00000"/>
                </a:solidFill>
                <a:ea typeface="Dotum" panose="020B0600000101010101" pitchFamily="34" charset="-127"/>
                <a:cs typeface="Arial" panose="020B0604020202020204" pitchFamily="34" charset="0"/>
              </a:rPr>
              <a:t>nhất</a:t>
            </a:r>
            <a:endParaRPr lang="en-US" sz="3800" b="1" smtClean="0">
              <a:solidFill>
                <a:srgbClr val="C00000"/>
              </a:solidFill>
              <a:ea typeface="Dotum" panose="020B0600000101010101" pitchFamily="34" charset="-127"/>
              <a:cs typeface="Arial" panose="020B0604020202020204" pitchFamily="34" charset="0"/>
            </a:endParaRPr>
          </a:p>
          <a:p>
            <a:pPr lvl="0" algn="just">
              <a:lnSpc>
                <a:spcPct val="170000"/>
              </a:lnSpc>
              <a:spcBef>
                <a:spcPts val="100"/>
              </a:spcBef>
              <a:spcAft>
                <a:spcPts val="100"/>
              </a:spcAft>
            </a:pPr>
            <a:r>
              <a:rPr lang="vi-VN" sz="3700">
                <a:solidFill>
                  <a:prstClr val="black"/>
                </a:solidFill>
                <a:ea typeface="Dotum" panose="020B0600000101010101" pitchFamily="34" charset="-127"/>
                <a:cs typeface="Arial" panose="020B0604020202020204" pitchFamily="34" charset="0"/>
              </a:rPr>
              <a:t>Nếu ba cạnh của tam giác này tỉ lệ với ba cạnh của tam giác kia thì hai tam giác đó đồng dạng với nhau.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flipH="1">
            <a:off x="3505200" y="7687688"/>
            <a:ext cx="1323746" cy="1905178"/>
          </a:xfrm>
          <a:prstGeom prst="rect">
            <a:avLst/>
          </a:prstGeom>
        </p:spPr>
      </p:pic>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79024610"/>
                  </p:ext>
                </p:extLst>
              </p:nvPr>
            </p:nvGraphicFramePr>
            <p:xfrm>
              <a:off x="8305800" y="5105997"/>
              <a:ext cx="8534400" cy="4228503"/>
            </p:xfrm>
            <a:graphic>
              <a:graphicData uri="http://schemas.openxmlformats.org/drawingml/2006/table">
                <a:tbl>
                  <a:tblPr firstRow="1" firstCol="1" bandRow="1"/>
                  <a:tblGrid>
                    <a:gridCol w="1523130">
                      <a:extLst>
                        <a:ext uri="{9D8B030D-6E8A-4147-A177-3AD203B41FA5}">
                          <a16:colId xmlns:a16="http://schemas.microsoft.com/office/drawing/2014/main" val="2009365299"/>
                        </a:ext>
                      </a:extLst>
                    </a:gridCol>
                    <a:gridCol w="7011270">
                      <a:extLst>
                        <a:ext uri="{9D8B030D-6E8A-4147-A177-3AD203B41FA5}">
                          <a16:colId xmlns:a16="http://schemas.microsoft.com/office/drawing/2014/main" val="1518600729"/>
                        </a:ext>
                      </a:extLst>
                    </a:gridCol>
                  </a:tblGrid>
                  <a:tr h="3201430">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37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r>
                                <a:rPr lang="nl-NL" sz="3700" i="1">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r>
                                <a:rPr lang="nl-NL" sz="3700" i="1">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nl-NL"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3700" i="1">
                                        <a:effectLst/>
                                        <a:latin typeface="Cambria Math" panose="02040503050406030204" pitchFamily="18" charset="0"/>
                                        <a:ea typeface="Dotum" panose="020B0600000101010101" pitchFamily="34" charset="-127"/>
                                        <a:cs typeface="Times New Roman" panose="02020603050405020304" pitchFamily="18" charset="0"/>
                                      </a:rPr>
                                      <m:t>𝐵𝐶</m:t>
                                    </m:r>
                                  </m:den>
                                </m:f>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612981"/>
                      </a:ext>
                    </a:extLst>
                  </a:tr>
                  <a:tr h="1027073">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nl-NL"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nl-NL" sz="3700">
                                  <a:effectLst/>
                                  <a:latin typeface="Cambria Math" panose="02040503050406030204" pitchFamily="18" charset="0"/>
                                  <a:ea typeface="Dotum" panose="020B0600000101010101" pitchFamily="34" charset="-127"/>
                                  <a:cs typeface="Times New Roman" panose="02020603050405020304" pitchFamily="18" charset="0"/>
                                </a:rPr>
                                <m:t>∆</m:t>
                              </m:r>
                              <m:r>
                                <a:rPr lang="nl-NL"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3700" i="1">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0813190"/>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79024610"/>
                  </p:ext>
                </p:extLst>
              </p:nvPr>
            </p:nvGraphicFramePr>
            <p:xfrm>
              <a:off x="8305800" y="5105997"/>
              <a:ext cx="8534400" cy="4228503"/>
            </p:xfrm>
            <a:graphic>
              <a:graphicData uri="http://schemas.openxmlformats.org/drawingml/2006/table">
                <a:tbl>
                  <a:tblPr firstRow="1" firstCol="1" bandRow="1"/>
                  <a:tblGrid>
                    <a:gridCol w="1523130">
                      <a:extLst>
                        <a:ext uri="{9D8B030D-6E8A-4147-A177-3AD203B41FA5}">
                          <a16:colId xmlns:a16="http://schemas.microsoft.com/office/drawing/2014/main" val="2009365299"/>
                        </a:ext>
                      </a:extLst>
                    </a:gridCol>
                    <a:gridCol w="7011270">
                      <a:extLst>
                        <a:ext uri="{9D8B030D-6E8A-4147-A177-3AD203B41FA5}">
                          <a16:colId xmlns:a16="http://schemas.microsoft.com/office/drawing/2014/main" val="1518600729"/>
                        </a:ext>
                      </a:extLst>
                    </a:gridCol>
                  </a:tblGrid>
                  <a:tr h="3201430">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7"/>
                          <a:stretch>
                            <a:fillRect l="-21720" r="-87" b="-36312"/>
                          </a:stretch>
                        </a:blipFill>
                      </a:tcPr>
                    </a:tc>
                    <a:extLst>
                      <a:ext uri="{0D108BD9-81ED-4DB2-BD59-A6C34878D82A}">
                        <a16:rowId xmlns:a16="http://schemas.microsoft.com/office/drawing/2014/main" val="831612981"/>
                      </a:ext>
                    </a:extLst>
                  </a:tr>
                  <a:tr h="1027073">
                    <a:tc>
                      <a:txBody>
                        <a:bodyPr/>
                        <a:lstStyle/>
                        <a:p>
                          <a:pPr algn="just">
                            <a:lnSpc>
                              <a:spcPct val="150000"/>
                            </a:lnSpc>
                            <a:spcBef>
                              <a:spcPts val="600"/>
                            </a:spcBef>
                            <a:spcAft>
                              <a:spcPts val="600"/>
                            </a:spcAft>
                          </a:pPr>
                          <a:r>
                            <a:rPr lang="nl-NL"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7"/>
                          <a:stretch>
                            <a:fillRect l="-21720" t="-311243" r="-87" b="-13018"/>
                          </a:stretch>
                        </a:blipFill>
                      </a:tcPr>
                    </a:tc>
                    <a:extLst>
                      <a:ext uri="{0D108BD9-81ED-4DB2-BD59-A6C34878D82A}">
                        <a16:rowId xmlns:a16="http://schemas.microsoft.com/office/drawing/2014/main" val="1480813190"/>
                      </a:ext>
                    </a:extLst>
                  </a:tr>
                </a:tbl>
              </a:graphicData>
            </a:graphic>
          </p:graphicFrame>
        </mc:Fallback>
      </mc:AlternateContent>
    </p:spTree>
    <p:extLst>
      <p:ext uri="{BB962C8B-B14F-4D97-AF65-F5344CB8AC3E}">
        <p14:creationId xmlns:p14="http://schemas.microsoft.com/office/powerpoint/2010/main" val="3366341310"/>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4" cstate="print">
            <a:duotone>
              <a:prstClr val="black"/>
              <a:srgbClr val="4CA28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772189">
            <a:off x="16546604" y="9015001"/>
            <a:ext cx="1745519" cy="983837"/>
          </a:xfrm>
          <a:prstGeom prst="rect">
            <a:avLst/>
          </a:prstGeom>
        </p:spPr>
      </p:pic>
      <p:sp>
        <p:nvSpPr>
          <p:cNvPr id="9" name="Oval Callout 8"/>
          <p:cNvSpPr/>
          <p:nvPr/>
        </p:nvSpPr>
        <p:spPr>
          <a:xfrm>
            <a:off x="990600" y="571500"/>
            <a:ext cx="5257800" cy="48006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Nêu 3 trường hợp đồng dạng của hai tam giác?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723900"/>
            <a:ext cx="9220200" cy="4983928"/>
          </a:xfrm>
          <a:prstGeom prst="rect">
            <a:avLst/>
          </a:prstGeom>
        </p:spPr>
        <p:txBody>
          <a:bodyPr wrap="square">
            <a:spAutoFit/>
          </a:bodyPr>
          <a:lstStyle/>
          <a:p>
            <a:pPr marL="571500" marR="0" lvl="0" indent="-571500" algn="just" defTabSz="914400" rtl="0" eaLnBrk="1" fontAlgn="auto" latinLnBrk="0" hangingPunct="1">
              <a:lnSpc>
                <a:spcPct val="170000"/>
              </a:lnSpc>
              <a:spcBef>
                <a:spcPts val="100"/>
              </a:spcBef>
              <a:spcAft>
                <a:spcPts val="100"/>
              </a:spcAft>
              <a:buClrTx/>
              <a:buSzTx/>
              <a:buFont typeface="Wingdings" panose="05000000000000000000" pitchFamily="2" charset="2"/>
              <a:buChar char="q"/>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Trường hợp đồng dạng thứ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hai</a:t>
            </a:r>
            <a:endParaRPr kumimoji="0" lang="en-US" sz="3800" b="1" i="0" u="none" strike="noStrike" kern="1200" cap="none" spc="0" normalizeH="0" baseline="0" noProof="0" smtClean="0">
              <a:ln>
                <a:noFill/>
              </a:ln>
              <a:solidFill>
                <a:srgbClr val="C00000"/>
              </a:solidFill>
              <a:effectLst/>
              <a:uLnTx/>
              <a:uFillTx/>
              <a:latin typeface="Calibri"/>
              <a:ea typeface="Dotum" panose="020B0600000101010101" pitchFamily="34" charset="-127"/>
              <a:cs typeface="Arial" panose="020B0604020202020204" pitchFamily="34" charset="0"/>
            </a:endParaRPr>
          </a:p>
          <a:p>
            <a:pPr lvl="0" algn="just">
              <a:lnSpc>
                <a:spcPct val="170000"/>
              </a:lnSpc>
              <a:spcBef>
                <a:spcPts val="100"/>
              </a:spcBef>
              <a:spcAft>
                <a:spcPts val="100"/>
              </a:spcAft>
            </a:pPr>
            <a:r>
              <a:rPr lang="vi-VN" sz="3700">
                <a:solidFill>
                  <a:prstClr val="black"/>
                </a:solidFill>
                <a:ea typeface="Dotum" panose="020B0600000101010101" pitchFamily="34" charset="-127"/>
                <a:cs typeface="Arial" panose="020B0604020202020204" pitchFamily="34" charset="0"/>
              </a:rPr>
              <a:t>Nếu hai cạnh của tam giác này tỉ lệ với hai cạnh của tam giác kia và hai góc tạo bởi các cặp cạnh đó bằng nhau thì hai tam giác đó đồng dạng với nhau.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7"/>
          <a:stretch>
            <a:fillRect/>
          </a:stretch>
        </p:blipFill>
        <p:spPr>
          <a:xfrm flipH="1">
            <a:off x="3505200" y="7687688"/>
            <a:ext cx="1323746" cy="1905178"/>
          </a:xfrm>
          <a:prstGeom prst="rect">
            <a:avLst/>
          </a:prstGeom>
        </p:spPr>
      </p:pic>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3755604369"/>
                  </p:ext>
                </p:extLst>
              </p:nvPr>
            </p:nvGraphicFramePr>
            <p:xfrm>
              <a:off x="8686800" y="6042746"/>
              <a:ext cx="7728016" cy="3596554"/>
            </p:xfrm>
            <a:graphic>
              <a:graphicData uri="http://schemas.openxmlformats.org/drawingml/2006/table">
                <a:tbl>
                  <a:tblPr firstRow="1" firstCol="1" bandRow="1"/>
                  <a:tblGrid>
                    <a:gridCol w="2352475">
                      <a:extLst>
                        <a:ext uri="{9D8B030D-6E8A-4147-A177-3AD203B41FA5}">
                          <a16:colId xmlns:a16="http://schemas.microsoft.com/office/drawing/2014/main" val="3064738374"/>
                        </a:ext>
                      </a:extLst>
                    </a:gridCol>
                    <a:gridCol w="5375541">
                      <a:extLst>
                        <a:ext uri="{9D8B030D-6E8A-4147-A177-3AD203B41FA5}">
                          <a16:colId xmlns:a16="http://schemas.microsoft.com/office/drawing/2014/main" val="1737358422"/>
                        </a:ext>
                      </a:extLst>
                    </a:gridCol>
                  </a:tblGrid>
                  <a:tr h="27229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3700" i="1">
                                        <a:effectLst/>
                                        <a:latin typeface="Cambria Math" panose="02040503050406030204" pitchFamily="18" charset="0"/>
                                        <a:ea typeface="Dotum" panose="020B0600000101010101" pitchFamily="34" charset="-127"/>
                                        <a:cs typeface="Times New Roman" panose="02020603050405020304" pitchFamily="18" charset="0"/>
                                      </a:rPr>
                                      <m:t>𝐴𝐶</m:t>
                                    </m:r>
                                  </m:den>
                                </m:f>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acc>
                              </m:oMath>
                            </m:oMathPara>
                          </a14:m>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265298"/>
                      </a:ext>
                    </a:extLst>
                  </a:tr>
                  <a:tr h="8735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85569774"/>
                      </a:ext>
                    </a:extLst>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3755604369"/>
                  </p:ext>
                </p:extLst>
              </p:nvPr>
            </p:nvGraphicFramePr>
            <p:xfrm>
              <a:off x="8686800" y="6042746"/>
              <a:ext cx="7728016" cy="3596554"/>
            </p:xfrm>
            <a:graphic>
              <a:graphicData uri="http://schemas.openxmlformats.org/drawingml/2006/table">
                <a:tbl>
                  <a:tblPr firstRow="1" firstCol="1" bandRow="1"/>
                  <a:tblGrid>
                    <a:gridCol w="2352475">
                      <a:extLst>
                        <a:ext uri="{9D8B030D-6E8A-4147-A177-3AD203B41FA5}">
                          <a16:colId xmlns:a16="http://schemas.microsoft.com/office/drawing/2014/main" val="3064738374"/>
                        </a:ext>
                      </a:extLst>
                    </a:gridCol>
                    <a:gridCol w="5375541">
                      <a:extLst>
                        <a:ext uri="{9D8B030D-6E8A-4147-A177-3AD203B41FA5}">
                          <a16:colId xmlns:a16="http://schemas.microsoft.com/office/drawing/2014/main" val="1737358422"/>
                        </a:ext>
                      </a:extLst>
                    </a:gridCol>
                  </a:tblGrid>
                  <a:tr h="27229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43764" r="-113" b="-39821"/>
                          </a:stretch>
                        </a:blipFill>
                      </a:tcPr>
                    </a:tc>
                    <a:extLst>
                      <a:ext uri="{0D108BD9-81ED-4DB2-BD59-A6C34878D82A}">
                        <a16:rowId xmlns:a16="http://schemas.microsoft.com/office/drawing/2014/main" val="3983265298"/>
                      </a:ext>
                    </a:extLst>
                  </a:tr>
                  <a:tr h="87357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43764" t="-310417" r="-113" b="-23611"/>
                          </a:stretch>
                        </a:blipFill>
                      </a:tcPr>
                    </a:tc>
                    <a:extLst>
                      <a:ext uri="{0D108BD9-81ED-4DB2-BD59-A6C34878D82A}">
                        <a16:rowId xmlns:a16="http://schemas.microsoft.com/office/drawing/2014/main" val="3685569774"/>
                      </a:ext>
                    </a:extLst>
                  </a:tr>
                </a:tbl>
              </a:graphicData>
            </a:graphic>
          </p:graphicFrame>
        </mc:Fallback>
      </mc:AlternateContent>
    </p:spTree>
    <p:extLst>
      <p:ext uri="{BB962C8B-B14F-4D97-AF65-F5344CB8AC3E}">
        <p14:creationId xmlns:p14="http://schemas.microsoft.com/office/powerpoint/2010/main" val="2155057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5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033433" y="6992529"/>
            <a:ext cx="1297790" cy="6717455"/>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2" name="Picture 22"/>
          <p:cNvPicPr>
            <a:picLocks noChangeAspect="1"/>
          </p:cNvPicPr>
          <p:nvPr/>
        </p:nvPicPr>
        <p:blipFill>
          <a:blip r:embed="rId3" cstate="print">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72189">
            <a:off x="16546604" y="9015001"/>
            <a:ext cx="1745519" cy="983837"/>
          </a:xfrm>
          <a:prstGeom prst="rect">
            <a:avLst/>
          </a:prstGeom>
        </p:spPr>
      </p:pic>
      <p:sp>
        <p:nvSpPr>
          <p:cNvPr id="9" name="Oval Callout 8"/>
          <p:cNvSpPr/>
          <p:nvPr/>
        </p:nvSpPr>
        <p:spPr>
          <a:xfrm>
            <a:off x="990600" y="571500"/>
            <a:ext cx="5257800" cy="48006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Nêu 3 trường hợp đồng dạng của hai tam giác?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7924800" y="941010"/>
            <a:ext cx="8991600" cy="4015971"/>
          </a:xfrm>
          <a:prstGeom prst="rect">
            <a:avLst/>
          </a:prstGeom>
        </p:spPr>
        <p:txBody>
          <a:bodyPr wrap="square">
            <a:spAutoFit/>
          </a:bodyPr>
          <a:lstStyle/>
          <a:p>
            <a:pPr marL="571500" marR="0" lvl="0" indent="-571500" algn="just" defTabSz="914400" rtl="0" eaLnBrk="1" fontAlgn="auto" latinLnBrk="0" hangingPunct="1">
              <a:lnSpc>
                <a:spcPct val="170000"/>
              </a:lnSpc>
              <a:spcBef>
                <a:spcPts val="100"/>
              </a:spcBef>
              <a:spcAft>
                <a:spcPts val="100"/>
              </a:spcAft>
              <a:buClrTx/>
              <a:buSzTx/>
              <a:buFont typeface="Wingdings" panose="05000000000000000000" pitchFamily="2" charset="2"/>
              <a:buChar char="q"/>
              <a:tabLst/>
              <a:defRPr/>
            </a:pPr>
            <a:r>
              <a:rPr kumimoji="0" lang="vi-VN" sz="3800" b="1" i="0" u="none"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Trường hợp đồng dạng thứ </a:t>
            </a:r>
            <a:r>
              <a:rPr kumimoji="0" lang="en-US" sz="3800" b="1" i="0" u="none" strike="noStrike" kern="1200" cap="none" spc="0" normalizeH="0" baseline="0" noProof="0" smtClean="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ba</a:t>
            </a:r>
            <a:endParaRPr kumimoji="0" lang="en-US" sz="3800" b="1" i="0" u="none" strike="noStrike" kern="1200" cap="none" spc="0" normalizeH="0" baseline="0" noProof="0" smtClean="0">
              <a:ln>
                <a:noFill/>
              </a:ln>
              <a:solidFill>
                <a:srgbClr val="C00000"/>
              </a:solidFill>
              <a:effectLst/>
              <a:uLnTx/>
              <a:uFillTx/>
              <a:latin typeface="Calibri"/>
              <a:ea typeface="Dotum" panose="020B0600000101010101" pitchFamily="34" charset="-127"/>
              <a:cs typeface="Arial" panose="020B0604020202020204" pitchFamily="34" charset="0"/>
            </a:endParaRPr>
          </a:p>
          <a:p>
            <a:pPr lvl="0" algn="just">
              <a:lnSpc>
                <a:spcPct val="170000"/>
              </a:lnSpc>
              <a:spcBef>
                <a:spcPts val="100"/>
              </a:spcBef>
              <a:spcAft>
                <a:spcPts val="100"/>
              </a:spcAft>
            </a:pPr>
            <a:r>
              <a:rPr lang="vi-VN" sz="3700">
                <a:solidFill>
                  <a:prstClr val="black"/>
                </a:solidFill>
                <a:ea typeface="Dotum" panose="020B0600000101010101" pitchFamily="34" charset="-127"/>
                <a:cs typeface="Arial" panose="020B0604020202020204" pitchFamily="34" charset="0"/>
              </a:rPr>
              <a:t>Nếu hai góc của tam giác này lần lượt bằng hai góc của tam giác kia thì hai tam giác đó đồng dạng với nhau.</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stretch>
            <a:fillRect/>
          </a:stretch>
        </p:blipFill>
        <p:spPr>
          <a:xfrm flipH="1">
            <a:off x="3505200" y="7687688"/>
            <a:ext cx="1323746" cy="1905178"/>
          </a:xfrm>
          <a:prstGeom prst="rect">
            <a:avLst/>
          </a:prstGeom>
        </p:spPr>
      </p:pic>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02584023"/>
                  </p:ext>
                </p:extLst>
              </p:nvPr>
            </p:nvGraphicFramePr>
            <p:xfrm>
              <a:off x="9088243" y="5490381"/>
              <a:ext cx="6664714" cy="3082119"/>
            </p:xfrm>
            <a:graphic>
              <a:graphicData uri="http://schemas.openxmlformats.org/drawingml/2006/table">
                <a:tbl>
                  <a:tblPr firstRow="1" firstCol="1" bandRow="1"/>
                  <a:tblGrid>
                    <a:gridCol w="1873847">
                      <a:extLst>
                        <a:ext uri="{9D8B030D-6E8A-4147-A177-3AD203B41FA5}">
                          <a16:colId xmlns:a16="http://schemas.microsoft.com/office/drawing/2014/main" val="3881217551"/>
                        </a:ext>
                      </a:extLst>
                    </a:gridCol>
                    <a:gridCol w="4790867">
                      <a:extLst>
                        <a:ext uri="{9D8B030D-6E8A-4147-A177-3AD203B41FA5}">
                          <a16:colId xmlns:a16="http://schemas.microsoft.com/office/drawing/2014/main" val="4214995685"/>
                        </a:ext>
                      </a:extLst>
                    </a:gridCol>
                  </a:tblGrid>
                  <a:tr h="2123992">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r>
                                <a:rPr lang="en-US" sz="3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37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761947"/>
                      </a:ext>
                    </a:extLst>
                  </a:tr>
                  <a:tr h="95812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3700" i="1">
                                  <a:effectLst/>
                                  <a:latin typeface="Cambria Math" panose="02040503050406030204" pitchFamily="18" charset="0"/>
                                  <a:ea typeface="Dotum" panose="020B0600000101010101" pitchFamily="34" charset="-127"/>
                                  <a:cs typeface="Times New Roman" panose="02020603050405020304" pitchFamily="18" charset="0"/>
                                </a:rPr>
                                <m:t>  ∆</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802257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02584023"/>
                  </p:ext>
                </p:extLst>
              </p:nvPr>
            </p:nvGraphicFramePr>
            <p:xfrm>
              <a:off x="9088243" y="5490381"/>
              <a:ext cx="6664714" cy="3082119"/>
            </p:xfrm>
            <a:graphic>
              <a:graphicData uri="http://schemas.openxmlformats.org/drawingml/2006/table">
                <a:tbl>
                  <a:tblPr firstRow="1" firstCol="1" bandRow="1"/>
                  <a:tblGrid>
                    <a:gridCol w="1873847">
                      <a:extLst>
                        <a:ext uri="{9D8B030D-6E8A-4147-A177-3AD203B41FA5}">
                          <a16:colId xmlns:a16="http://schemas.microsoft.com/office/drawing/2014/main" val="3881217551"/>
                        </a:ext>
                      </a:extLst>
                    </a:gridCol>
                    <a:gridCol w="4790867">
                      <a:extLst>
                        <a:ext uri="{9D8B030D-6E8A-4147-A177-3AD203B41FA5}">
                          <a16:colId xmlns:a16="http://schemas.microsoft.com/office/drawing/2014/main" val="4214995685"/>
                        </a:ext>
                      </a:extLst>
                    </a:gridCol>
                  </a:tblGrid>
                  <a:tr h="2123992">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7"/>
                          <a:stretch>
                            <a:fillRect l="-39136" r="-127" b="-53009"/>
                          </a:stretch>
                        </a:blipFill>
                      </a:tcPr>
                    </a:tc>
                    <a:extLst>
                      <a:ext uri="{0D108BD9-81ED-4DB2-BD59-A6C34878D82A}">
                        <a16:rowId xmlns:a16="http://schemas.microsoft.com/office/drawing/2014/main" val="904761947"/>
                      </a:ext>
                    </a:extLst>
                  </a:tr>
                  <a:tr h="958127">
                    <a:tc>
                      <a:txBody>
                        <a:bodyPr/>
                        <a:lstStyle/>
                        <a:p>
                          <a:pPr algn="just">
                            <a:lnSpc>
                              <a:spcPct val="150000"/>
                            </a:lnSpc>
                            <a:spcBef>
                              <a:spcPts val="600"/>
                            </a:spcBef>
                            <a:spcAft>
                              <a:spcPts val="600"/>
                            </a:spcAft>
                          </a:pPr>
                          <a:r>
                            <a:rPr lang="en-US"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7"/>
                          <a:stretch>
                            <a:fillRect l="-39136" t="-220886" r="-127" b="-17089"/>
                          </a:stretch>
                        </a:blipFill>
                      </a:tcPr>
                    </a:tc>
                    <a:extLst>
                      <a:ext uri="{0D108BD9-81ED-4DB2-BD59-A6C34878D82A}">
                        <a16:rowId xmlns:a16="http://schemas.microsoft.com/office/drawing/2014/main" val="2198022571"/>
                      </a:ext>
                    </a:extLst>
                  </a:tr>
                </a:tbl>
              </a:graphicData>
            </a:graphic>
          </p:graphicFrame>
        </mc:Fallback>
      </mc:AlternateContent>
    </p:spTree>
    <p:extLst>
      <p:ext uri="{BB962C8B-B14F-4D97-AF65-F5344CB8AC3E}">
        <p14:creationId xmlns:p14="http://schemas.microsoft.com/office/powerpoint/2010/main" val="3043143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1195</Words>
  <PresentationFormat>Custom</PresentationFormat>
  <Paragraphs>187</Paragraphs>
  <Slides>31</Slides>
  <Notes>11</Notes>
  <HiddenSlides>0</HiddenSlides>
  <MMClips>22</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Kavoon</vt:lpstr>
      <vt:lpstr>Dotum</vt:lpstr>
      <vt:lpstr>Arial</vt:lpstr>
      <vt:lpstr>Cambria Math</vt:lpstr>
      <vt:lpstr>Wingdings</vt:lpstr>
      <vt:lpstr>Calibri</vt:lpstr>
      <vt:lpstr>Times New Roman</vt:lpstr>
      <vt:lpstr>Office Theme</vt:lpstr>
      <vt:lpstr>16_Office Theme</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2023-11-01T09:33:45Z</dcterms:modified>
  <dc:identifier>DAFODxhJNsQ</dc:identifier>
</cp:coreProperties>
</file>