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1" r:id="rId2"/>
    <p:sldId id="314" r:id="rId3"/>
    <p:sldId id="302" r:id="rId4"/>
    <p:sldId id="303" r:id="rId5"/>
    <p:sldId id="304" r:id="rId6"/>
    <p:sldId id="308" r:id="rId7"/>
    <p:sldId id="310" r:id="rId8"/>
    <p:sldId id="311" r:id="rId9"/>
    <p:sldId id="312" r:id="rId10"/>
    <p:sldId id="313" r:id="rId11"/>
    <p:sldId id="315" r:id="rId12"/>
    <p:sldId id="316" r:id="rId13"/>
    <p:sldId id="317" r:id="rId14"/>
    <p:sldId id="318" r:id="rId15"/>
    <p:sldId id="280" r:id="rId16"/>
    <p:sldId id="319" r:id="rId17"/>
  </p:sldIdLst>
  <p:sldSz cx="24387175" cy="13716000"/>
  <p:notesSz cx="6858000" cy="9144000"/>
  <p:custDataLst>
    <p:tags r:id="rId1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2E2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5400" autoAdjust="0"/>
  </p:normalViewPr>
  <p:slideViewPr>
    <p:cSldViewPr>
      <p:cViewPr varScale="1">
        <p:scale>
          <a:sx n="34" d="100"/>
          <a:sy n="34" d="100"/>
        </p:scale>
        <p:origin x="140" y="88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89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48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88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30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17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46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50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92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76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1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74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71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2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422046" y="333375"/>
            <a:ext cx="1202810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 TRÌNH ĐƯỜNG THẲNG (</a:t>
            </a:r>
            <a:r>
              <a:rPr lang="en-US" sz="510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2)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61815" y="455250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60861" y="276523"/>
            <a:ext cx="22124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10.png"/><Relationship Id="rId7" Type="http://schemas.openxmlformats.org/officeDocument/2006/relationships/image" Target="../media/image3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1.png"/><Relationship Id="rId5" Type="http://schemas.openxmlformats.org/officeDocument/2006/relationships/image" Target="../media/image332.png"/><Relationship Id="rId4" Type="http://schemas.openxmlformats.org/officeDocument/2006/relationships/image" Target="../media/image2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3" Type="http://schemas.openxmlformats.org/officeDocument/2006/relationships/image" Target="../media/image240.png"/><Relationship Id="rId7" Type="http://schemas.openxmlformats.org/officeDocument/2006/relationships/image" Target="../media/image3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1.png"/><Relationship Id="rId5" Type="http://schemas.openxmlformats.org/officeDocument/2006/relationships/image" Target="../media/image260.png"/><Relationship Id="rId10" Type="http://schemas.openxmlformats.org/officeDocument/2006/relationships/image" Target="../media/image36.png"/><Relationship Id="rId4" Type="http://schemas.openxmlformats.org/officeDocument/2006/relationships/image" Target="../media/image250.png"/><Relationship Id="rId9" Type="http://schemas.openxmlformats.org/officeDocument/2006/relationships/image" Target="../media/image3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Relationship Id="rId9" Type="http://schemas.openxmlformats.org/officeDocument/2006/relationships/image" Target="../media/image3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0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27013" y="27461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8500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60908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3: PHƯƠNG PHÁP TỌA ĐỘ TRONG MẶT PHẲNG</a:t>
            </a:r>
            <a:endParaRPr lang="en-US" sz="4800" b="1" dirty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61952" y="3914360"/>
            <a:ext cx="13654575" cy="2868319"/>
            <a:chOff x="5731323" y="3914360"/>
            <a:chExt cx="13654575" cy="2868319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31323" y="3914360"/>
              <a:ext cx="13654575" cy="2868319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6599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1</a:t>
              </a:r>
              <a:endPara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PHƯƠNG TRÌNH ĐƯỜNG THẲNG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(</a:t>
              </a: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tiết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6599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2)</a:t>
              </a:r>
              <a:endPara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  <a:endParaRPr lang="en-US" b="1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  <a:endParaRPr lang="en-US" sz="81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0" y="6636616"/>
            <a:ext cx="14506634" cy="907184"/>
            <a:chOff x="7459670" y="7086600"/>
            <a:chExt cx="14508316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287553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PHÁP TUYẾN CỦA ĐƯỜNG THẲNG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751319" y="7688759"/>
                  <a:ext cx="922491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4531" y="9448800"/>
            <a:ext cx="16132079" cy="929775"/>
            <a:chOff x="7459670" y="8524495"/>
            <a:chExt cx="16133949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450116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TỔNG QUÁT CỦA ĐƯỜNG THẲNG</a:t>
              </a:r>
              <a:endParaRPr lang="en-US" sz="47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26046" y="7688759"/>
                  <a:ext cx="773036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39" name="Group 38"/>
          <p:cNvGrpSpPr/>
          <p:nvPr/>
        </p:nvGrpSpPr>
        <p:grpSpPr>
          <a:xfrm>
            <a:off x="3990646" y="8534400"/>
            <a:ext cx="18261340" cy="832722"/>
            <a:chOff x="644526" y="2795826"/>
            <a:chExt cx="22581703" cy="832722"/>
          </a:xfrm>
        </p:grpSpPr>
        <p:sp>
          <p:nvSpPr>
            <p:cNvPr id="40" name="TextBox 39"/>
            <p:cNvSpPr txBox="1"/>
            <p:nvPr/>
          </p:nvSpPr>
          <p:spPr>
            <a:xfrm>
              <a:off x="1906586" y="2859107"/>
              <a:ext cx="213196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</a:t>
              </a:r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ectơ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chỉ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tuyến</a:t>
              </a:r>
              <a:endParaRPr lang="en-US" sz="4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968728" y="7391400"/>
            <a:ext cx="10053659" cy="908922"/>
            <a:chOff x="3968728" y="8844678"/>
            <a:chExt cx="10053659" cy="908922"/>
          </a:xfrm>
        </p:grpSpPr>
        <p:grpSp>
          <p:nvGrpSpPr>
            <p:cNvPr id="44" name="Group 43"/>
            <p:cNvGrpSpPr/>
            <p:nvPr/>
          </p:nvGrpSpPr>
          <p:grpSpPr>
            <a:xfrm>
              <a:off x="4354781" y="8844678"/>
              <a:ext cx="9667606" cy="908922"/>
              <a:chOff x="992187" y="2795826"/>
              <a:chExt cx="9667606" cy="908922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1668193" y="2935307"/>
                <a:ext cx="8991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i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i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endPara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992187" y="2795826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3968728" y="8922530"/>
              <a:ext cx="10263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990646" y="11413745"/>
            <a:ext cx="18261340" cy="832722"/>
            <a:chOff x="644526" y="2795826"/>
            <a:chExt cx="22581703" cy="832722"/>
          </a:xfrm>
        </p:grpSpPr>
        <p:sp>
          <p:nvSpPr>
            <p:cNvPr id="49" name="TextBox 48"/>
            <p:cNvSpPr txBox="1"/>
            <p:nvPr/>
          </p:nvSpPr>
          <p:spPr>
            <a:xfrm>
              <a:off x="1906586" y="2859107"/>
              <a:ext cx="213196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quát</a:t>
              </a:r>
              <a:endParaRPr lang="en-US" sz="4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968728" y="10270745"/>
            <a:ext cx="10053659" cy="908922"/>
            <a:chOff x="3968728" y="8844678"/>
            <a:chExt cx="10053659" cy="908922"/>
          </a:xfrm>
        </p:grpSpPr>
        <p:grpSp>
          <p:nvGrpSpPr>
            <p:cNvPr id="53" name="Group 52"/>
            <p:cNvGrpSpPr/>
            <p:nvPr/>
          </p:nvGrpSpPr>
          <p:grpSpPr>
            <a:xfrm>
              <a:off x="4354781" y="8844678"/>
              <a:ext cx="9667606" cy="908922"/>
              <a:chOff x="992187" y="2795826"/>
              <a:chExt cx="9667606" cy="908922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668193" y="2935307"/>
                <a:ext cx="8991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i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i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endPara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992187" y="2795826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sp>
          <p:nvSpPr>
            <p:cNvPr id="54" name="Rounded Rectangle 53"/>
            <p:cNvSpPr/>
            <p:nvPr/>
          </p:nvSpPr>
          <p:spPr>
            <a:xfrm>
              <a:off x="3968728" y="8922530"/>
              <a:ext cx="10263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040187" y="12420600"/>
            <a:ext cx="11201399" cy="908922"/>
            <a:chOff x="3968728" y="8844678"/>
            <a:chExt cx="11201399" cy="908922"/>
          </a:xfrm>
        </p:grpSpPr>
        <p:grpSp>
          <p:nvGrpSpPr>
            <p:cNvPr id="67" name="Group 66"/>
            <p:cNvGrpSpPr/>
            <p:nvPr/>
          </p:nvGrpSpPr>
          <p:grpSpPr>
            <a:xfrm>
              <a:off x="4354781" y="8844678"/>
              <a:ext cx="10815346" cy="908922"/>
              <a:chOff x="992187" y="2795826"/>
              <a:chExt cx="10815346" cy="908922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668192" y="2935307"/>
                <a:ext cx="1013934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i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 trắc nghiệm khách quan</a:t>
                </a:r>
                <a:endPara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992187" y="2795826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sp>
          <p:nvSpPr>
            <p:cNvPr id="68" name="Rounded Rectangle 67"/>
            <p:cNvSpPr/>
            <p:nvPr/>
          </p:nvSpPr>
          <p:spPr>
            <a:xfrm>
              <a:off x="3968728" y="8922530"/>
              <a:ext cx="10263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59110" y="2743200"/>
            <a:ext cx="22683477" cy="2400667"/>
            <a:chOff x="534987" y="1793505"/>
            <a:chExt cx="22683477" cy="2400667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228910"/>
              <a:chOff x="534987" y="1647866"/>
              <a:chExt cx="22664057" cy="222891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215588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9116013" cy="24006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i="1">
                              <a:latin typeface="Cambria Math"/>
                            </a:rPr>
                            <m:t>2;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800" i="1">
                              <a:latin typeface="Cambria Math"/>
                            </a:rPr>
                            <m:t>;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trực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đoạn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𝐴𝐵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9116013" cy="240066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89" b="-507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/>
          <p:cNvGrpSpPr/>
          <p:nvPr/>
        </p:nvGrpSpPr>
        <p:grpSpPr>
          <a:xfrm>
            <a:off x="559110" y="6629400"/>
            <a:ext cx="22617763" cy="5334001"/>
            <a:chOff x="1270510" y="5267367"/>
            <a:chExt cx="22617763" cy="5334001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496256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523735" y="7687088"/>
                <a:ext cx="11736651" cy="1034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Gọi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trung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điểm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𝐴𝐵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Suy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ra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(1;1)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5" y="7687088"/>
                <a:ext cx="11736651" cy="1034139"/>
              </a:xfrm>
              <a:prstGeom prst="rect">
                <a:avLst/>
              </a:prstGeom>
              <a:blipFill rotWithShape="0">
                <a:blip r:embed="rId4"/>
                <a:stretch>
                  <a:fillRect l="-1610" t="-4118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6832977" y="5386111"/>
            <a:ext cx="5327768" cy="1042191"/>
            <a:chOff x="1380347" y="3163074"/>
            <a:chExt cx="4180293" cy="817728"/>
          </a:xfrm>
        </p:grpSpPr>
        <p:sp>
          <p:nvSpPr>
            <p:cNvPr id="59" name="Rectangle 58"/>
            <p:cNvSpPr/>
            <p:nvPr/>
          </p:nvSpPr>
          <p:spPr>
            <a:xfrm>
              <a:off x="1765248" y="3163074"/>
              <a:ext cx="3795392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978567" y="5386112"/>
            <a:ext cx="5142104" cy="1042191"/>
            <a:chOff x="1380347" y="3163075"/>
            <a:chExt cx="4034617" cy="817728"/>
          </a:xfrm>
        </p:grpSpPr>
        <p:sp>
          <p:nvSpPr>
            <p:cNvPr id="65" name="Rectangle 64"/>
            <p:cNvSpPr/>
            <p:nvPr/>
          </p:nvSpPr>
          <p:spPr>
            <a:xfrm>
              <a:off x="1765249" y="3163075"/>
              <a:ext cx="364971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9124158" y="5334000"/>
            <a:ext cx="5181689" cy="1146410"/>
            <a:chOff x="1380347" y="3122188"/>
            <a:chExt cx="4065676" cy="899501"/>
          </a:xfrm>
        </p:grpSpPr>
        <p:sp>
          <p:nvSpPr>
            <p:cNvPr id="68" name="Rectangle 67"/>
            <p:cNvSpPr/>
            <p:nvPr/>
          </p:nvSpPr>
          <p:spPr>
            <a:xfrm>
              <a:off x="1765249" y="3122188"/>
              <a:ext cx="3680774" cy="8995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7387" y="5386112"/>
            <a:ext cx="4914675" cy="1042191"/>
            <a:chOff x="1380347" y="3163075"/>
            <a:chExt cx="3856171" cy="817728"/>
          </a:xfrm>
        </p:grpSpPr>
        <p:sp>
          <p:nvSpPr>
            <p:cNvPr id="71" name="Rectangle 70"/>
            <p:cNvSpPr/>
            <p:nvPr/>
          </p:nvSpPr>
          <p:spPr>
            <a:xfrm>
              <a:off x="1765248" y="3163075"/>
              <a:ext cx="3471270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73" name="Oval 72"/>
          <p:cNvSpPr/>
          <p:nvPr/>
        </p:nvSpPr>
        <p:spPr>
          <a:xfrm>
            <a:off x="19140548" y="5462385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535858" y="5585482"/>
                <a:ext cx="369229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58" y="5585482"/>
                <a:ext cx="3692293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7751909" y="5509282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09" y="5509282"/>
                <a:ext cx="4301434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3929670" y="5541104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−5=0.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670" y="5541104"/>
                <a:ext cx="4301434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0004413" y="5541104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4413" y="5541104"/>
                <a:ext cx="4301434" cy="7540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/>
              <p:cNvSpPr/>
              <p:nvPr/>
            </p:nvSpPr>
            <p:spPr>
              <a:xfrm>
                <a:off x="1523736" y="8575586"/>
                <a:ext cx="5945451" cy="1142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Ta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4800" i="1">
                            <a:latin typeface="Cambria Math"/>
                          </a:rPr>
                          <m:t>;−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126" name="Rectangle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6" y="8575586"/>
                <a:ext cx="5945451" cy="1142759"/>
              </a:xfrm>
              <a:prstGeom prst="rect">
                <a:avLst/>
              </a:prstGeom>
              <a:blipFill rotWithShape="0">
                <a:blip r:embed="rId9"/>
                <a:stretch>
                  <a:fillRect l="-3179" b="-155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/>
            </p:nvSpPr>
            <p:spPr>
              <a:xfrm>
                <a:off x="1497880" y="9609725"/>
                <a:ext cx="21325729" cy="1142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đường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trung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trực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của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𝐴𝐵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thì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đi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và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nhận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làm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VTPT.  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880" y="9609725"/>
                <a:ext cx="21325729" cy="1142759"/>
              </a:xfrm>
              <a:prstGeom prst="rect">
                <a:avLst/>
              </a:prstGeom>
              <a:blipFill rotWithShape="0">
                <a:blip r:embed="rId10"/>
                <a:stretch>
                  <a:fillRect l="-886" b="-154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/>
              <p:cNvSpPr/>
              <p:nvPr/>
            </p:nvSpPr>
            <p:spPr>
              <a:xfrm>
                <a:off x="1497880" y="10701526"/>
                <a:ext cx="21325729" cy="966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Vậy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phương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trình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: 6</m:t>
                    </m:r>
                    <m:d>
                      <m:dPr>
                        <m:ctrlP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𝑥</m:t>
                        </m:r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−1</m:t>
                        </m:r>
                      </m:e>
                    </m:d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−4</m:t>
                    </m:r>
                    <m:d>
                      <m:dPr>
                        <m:ctrlP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𝑦</m:t>
                        </m:r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−1</m:t>
                        </m:r>
                      </m:e>
                    </m:d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=0⇔ 3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𝑥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−2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𝑦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−1=0.</m:t>
                    </m:r>
                  </m:oMath>
                </a14:m>
                <a:endParaRPr lang="en-US" sz="48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29" name="Rectangle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880" y="10701526"/>
                <a:ext cx="21325729" cy="966044"/>
              </a:xfrm>
              <a:prstGeom prst="rect">
                <a:avLst/>
              </a:prstGeom>
              <a:blipFill rotWithShape="0">
                <a:blip r:embed="rId11"/>
                <a:stretch>
                  <a:fillRect l="-886" t="-4403" b="-283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534192" y="1717088"/>
            <a:ext cx="11201399" cy="908922"/>
            <a:chOff x="3968728" y="8844678"/>
            <a:chExt cx="11201399" cy="908922"/>
          </a:xfrm>
        </p:grpSpPr>
        <p:grpSp>
          <p:nvGrpSpPr>
            <p:cNvPr id="52" name="Group 51"/>
            <p:cNvGrpSpPr/>
            <p:nvPr/>
          </p:nvGrpSpPr>
          <p:grpSpPr>
            <a:xfrm>
              <a:off x="4354781" y="8844678"/>
              <a:ext cx="10815346" cy="908922"/>
              <a:chOff x="992187" y="2795826"/>
              <a:chExt cx="10815346" cy="908922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1668192" y="2935307"/>
                <a:ext cx="1013934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i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 trắc nghiệm khách quan</a:t>
                </a:r>
                <a:endPara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92187" y="2795826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3968728" y="8922530"/>
              <a:ext cx="10263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48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73" grpId="0" animBg="1"/>
      <p:bldP spid="126" grpId="0"/>
      <p:bldP spid="128" grpId="0"/>
      <p:bldP spid="1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59110" y="2743199"/>
            <a:ext cx="22664057" cy="2400667"/>
            <a:chOff x="534987" y="1793505"/>
            <a:chExt cx="22664057" cy="2400667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228910"/>
              <a:chOff x="534987" y="1647866"/>
              <a:chExt cx="22664057" cy="222891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215588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8811213" cy="24006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(1;−2) </m:t>
                      </m:r>
                    </m:oMath>
                  </a14:m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endPara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𝛥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3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+1=0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8811213" cy="240066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05" b="-507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/>
          <p:cNvGrpSpPr/>
          <p:nvPr/>
        </p:nvGrpSpPr>
        <p:grpSpPr>
          <a:xfrm>
            <a:off x="559110" y="6629399"/>
            <a:ext cx="22617763" cy="5334001"/>
            <a:chOff x="1270510" y="5267367"/>
            <a:chExt cx="22617763" cy="5334001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496256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523735" y="7687087"/>
                <a:ext cx="21653137" cy="966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Δ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VTPT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m:rPr>
                        <m:sty m:val="p"/>
                      </m:rPr>
                      <a:rPr lang="en-US" sz="4800" b="0" i="0" baseline="-2500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800" i="1">
                            <a:latin typeface="Cambria Math"/>
                          </a:rPr>
                          <m:t>;−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Suy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ra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Δ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 </m:t>
                    </m:r>
                  </m:oMath>
                </a14:m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VTCP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m:rPr>
                        <m:sty m:val="p"/>
                      </m:rPr>
                      <a:rPr lang="en-US" sz="4800" baseline="-250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i="1">
                            <a:latin typeface="Cambria Math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 </a:t>
                </a: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5" y="7687087"/>
                <a:ext cx="21653137" cy="966044"/>
              </a:xfrm>
              <a:prstGeom prst="rect">
                <a:avLst/>
              </a:prstGeom>
              <a:blipFill rotWithShape="0">
                <a:blip r:embed="rId4"/>
                <a:stretch>
                  <a:fillRect t="-4430" b="-291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6832977" y="5386110"/>
            <a:ext cx="5252536" cy="1042191"/>
            <a:chOff x="1380347" y="3163074"/>
            <a:chExt cx="4121264" cy="817728"/>
          </a:xfrm>
        </p:grpSpPr>
        <p:sp>
          <p:nvSpPr>
            <p:cNvPr id="59" name="Rectangle 58"/>
            <p:cNvSpPr/>
            <p:nvPr/>
          </p:nvSpPr>
          <p:spPr>
            <a:xfrm>
              <a:off x="1765248" y="3163074"/>
              <a:ext cx="373636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978567" y="5386111"/>
            <a:ext cx="5142104" cy="1042191"/>
            <a:chOff x="1380347" y="3163075"/>
            <a:chExt cx="4034617" cy="817728"/>
          </a:xfrm>
        </p:grpSpPr>
        <p:sp>
          <p:nvSpPr>
            <p:cNvPr id="65" name="Rectangle 64"/>
            <p:cNvSpPr/>
            <p:nvPr/>
          </p:nvSpPr>
          <p:spPr>
            <a:xfrm>
              <a:off x="1765249" y="3163075"/>
              <a:ext cx="364971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9124158" y="5333999"/>
            <a:ext cx="5181689" cy="1146410"/>
            <a:chOff x="1380347" y="3122188"/>
            <a:chExt cx="4065676" cy="899501"/>
          </a:xfrm>
        </p:grpSpPr>
        <p:sp>
          <p:nvSpPr>
            <p:cNvPr id="68" name="Rectangle 67"/>
            <p:cNvSpPr/>
            <p:nvPr/>
          </p:nvSpPr>
          <p:spPr>
            <a:xfrm>
              <a:off x="1765249" y="3122188"/>
              <a:ext cx="3680774" cy="8995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7387" y="5386111"/>
            <a:ext cx="5252535" cy="1042191"/>
            <a:chOff x="1380347" y="3163075"/>
            <a:chExt cx="4121264" cy="817728"/>
          </a:xfrm>
        </p:grpSpPr>
        <p:sp>
          <p:nvSpPr>
            <p:cNvPr id="71" name="Rectangle 70"/>
            <p:cNvSpPr/>
            <p:nvPr/>
          </p:nvSpPr>
          <p:spPr>
            <a:xfrm>
              <a:off x="1765247" y="3163075"/>
              <a:ext cx="373636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73" name="Oval 72"/>
          <p:cNvSpPr/>
          <p:nvPr/>
        </p:nvSpPr>
        <p:spPr>
          <a:xfrm>
            <a:off x="6816892" y="546238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535858" y="5585481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−7=0.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58" y="5585481"/>
                <a:ext cx="4301434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7751909" y="5509281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+4=0.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09" y="5509281"/>
                <a:ext cx="4301434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3929670" y="5541103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670" y="5541103"/>
                <a:ext cx="3996863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0004413" y="5541103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−3=0.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4413" y="5541103"/>
                <a:ext cx="4301434" cy="7540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/>
              <p:cNvSpPr/>
              <p:nvPr/>
            </p:nvSpPr>
            <p:spPr>
              <a:xfrm>
                <a:off x="1523736" y="8575585"/>
                <a:ext cx="17985051" cy="1034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vuông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góc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Δ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 </m:t>
                    </m:r>
                  </m:oMath>
                </a14:m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nên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nhận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m:rPr>
                        <m:sty m:val="p"/>
                      </m:rPr>
                      <a:rPr lang="en-US" sz="4800" baseline="-250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i="1">
                            <a:latin typeface="Cambria Math"/>
                          </a:rPr>
                          <m:t>;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làm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VTPT</a:t>
                </a:r>
              </a:p>
            </p:txBody>
          </p:sp>
        </mc:Choice>
        <mc:Fallback xmlns="">
          <p:sp>
            <p:nvSpPr>
              <p:cNvPr id="126" name="Rectangle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6" y="8575585"/>
                <a:ext cx="17985051" cy="1034139"/>
              </a:xfrm>
              <a:prstGeom prst="rect">
                <a:avLst/>
              </a:prstGeom>
              <a:blipFill rotWithShape="0">
                <a:blip r:embed="rId9"/>
                <a:stretch>
                  <a:fillRect l="-1051" t="-4734" b="-201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/>
            </p:nvSpPr>
            <p:spPr>
              <a:xfrm>
                <a:off x="1497880" y="9609724"/>
                <a:ext cx="21325729" cy="1034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Ta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lại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đi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𝐴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(1;−2)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880" y="9609724"/>
                <a:ext cx="21325729" cy="1034139"/>
              </a:xfrm>
              <a:prstGeom prst="rect">
                <a:avLst/>
              </a:prstGeom>
              <a:blipFill rotWithShape="0">
                <a:blip r:embed="rId10"/>
                <a:stretch>
                  <a:fillRect l="-886" t="-4118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/>
              <p:cNvSpPr/>
              <p:nvPr/>
            </p:nvSpPr>
            <p:spPr>
              <a:xfrm>
                <a:off x="1497880" y="10701525"/>
                <a:ext cx="21325729" cy="1034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Vậy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phương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trình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 :2</m:t>
                    </m:r>
                    <m:d>
                      <m:dPr>
                        <m:ctrlP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𝑥</m:t>
                        </m:r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−1</m:t>
                        </m:r>
                      </m:e>
                    </m:d>
                    <m:r>
                      <a:rPr lang="en-US" sz="4800" b="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+3</m:t>
                    </m:r>
                    <m:d>
                      <m:dPr>
                        <m:ctrlP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𝑦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+2</m:t>
                        </m:r>
                      </m:e>
                    </m:d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=0⇔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2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𝑥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+3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𝑦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+4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=0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.</m:t>
                    </m:r>
                  </m:oMath>
                </a14:m>
                <a:endParaRPr lang="en-US" sz="48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29" name="Rectangle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880" y="10701525"/>
                <a:ext cx="21325729" cy="1034139"/>
              </a:xfrm>
              <a:prstGeom prst="rect">
                <a:avLst/>
              </a:prstGeom>
              <a:blipFill>
                <a:blip r:embed="rId11"/>
                <a:stretch>
                  <a:fillRect l="-886" t="-4118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534192" y="1717088"/>
            <a:ext cx="11201399" cy="908922"/>
            <a:chOff x="3968728" y="8844678"/>
            <a:chExt cx="11201399" cy="908922"/>
          </a:xfrm>
        </p:grpSpPr>
        <p:grpSp>
          <p:nvGrpSpPr>
            <p:cNvPr id="52" name="Group 51"/>
            <p:cNvGrpSpPr/>
            <p:nvPr/>
          </p:nvGrpSpPr>
          <p:grpSpPr>
            <a:xfrm>
              <a:off x="4354781" y="8844678"/>
              <a:ext cx="10815346" cy="908922"/>
              <a:chOff x="992187" y="2795826"/>
              <a:chExt cx="10815346" cy="908922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1668192" y="2935307"/>
                <a:ext cx="1013934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i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 trắc nghiệm khách quan</a:t>
                </a:r>
                <a:endPara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92187" y="2795826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3968728" y="8922530"/>
              <a:ext cx="10263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908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73" grpId="0" animBg="1"/>
      <p:bldP spid="126" grpId="0"/>
      <p:bldP spid="128" grpId="0"/>
      <p:bldP spid="1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59110" y="2448093"/>
            <a:ext cx="22664057" cy="2244214"/>
            <a:chOff x="534987" y="1498399"/>
            <a:chExt cx="22664057" cy="2244214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761606"/>
              <a:chOff x="534987" y="1647866"/>
              <a:chExt cx="22664057" cy="1761606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1688580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6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3984595" y="1498399"/>
                  <a:ext cx="18811213" cy="22442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PTTS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𝑑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=5+</m:t>
                              </m:r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=−9−2</m:t>
                              </m:r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</m:t>
                              </m:r>
                            </m:e>
                          </m:eqAr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.</m:t>
                          </m:r>
                        </m:e>
                      </m:d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PTTQ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4595" y="1498399"/>
                  <a:ext cx="18811213" cy="224421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0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/>
          <p:cNvGrpSpPr/>
          <p:nvPr/>
        </p:nvGrpSpPr>
        <p:grpSpPr>
          <a:xfrm>
            <a:off x="559110" y="6629399"/>
            <a:ext cx="22617763" cy="2819402"/>
            <a:chOff x="1270510" y="5267367"/>
            <a:chExt cx="22617763" cy="2819402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1"/>
              <a:ext cx="22603364" cy="244796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523735" y="7239000"/>
                <a:ext cx="21653137" cy="2079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Ta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  <m:r>
                      <a:rPr lang="en-US" sz="480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=5+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=−9−2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</m:eqArr>
                        <m: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⇔</m:t>
                        </m:r>
                      </m:e>
                    </m:d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𝑡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=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−5</m:t>
                            </m:r>
                          </m:e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=−9−2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⇒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=−9−2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−5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⇔2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−1=0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5" y="7239000"/>
                <a:ext cx="21653137" cy="2079554"/>
              </a:xfrm>
              <a:prstGeom prst="rect">
                <a:avLst/>
              </a:prstGeom>
              <a:blipFill rotWithShape="0">
                <a:blip r:embed="rId4"/>
                <a:stretch>
                  <a:fillRect l="-8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6832977" y="5386110"/>
            <a:ext cx="5252536" cy="1042191"/>
            <a:chOff x="1380347" y="3163074"/>
            <a:chExt cx="4121264" cy="817728"/>
          </a:xfrm>
        </p:grpSpPr>
        <p:sp>
          <p:nvSpPr>
            <p:cNvPr id="59" name="Rectangle 58"/>
            <p:cNvSpPr/>
            <p:nvPr/>
          </p:nvSpPr>
          <p:spPr>
            <a:xfrm>
              <a:off x="1765248" y="3163074"/>
              <a:ext cx="373636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978567" y="5386111"/>
            <a:ext cx="5142104" cy="1042191"/>
            <a:chOff x="1380347" y="3163075"/>
            <a:chExt cx="4034617" cy="817728"/>
          </a:xfrm>
        </p:grpSpPr>
        <p:sp>
          <p:nvSpPr>
            <p:cNvPr id="65" name="Rectangle 64"/>
            <p:cNvSpPr/>
            <p:nvPr/>
          </p:nvSpPr>
          <p:spPr>
            <a:xfrm>
              <a:off x="1765249" y="3163075"/>
              <a:ext cx="364971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9124158" y="5333999"/>
            <a:ext cx="5181689" cy="1146410"/>
            <a:chOff x="1380347" y="3122188"/>
            <a:chExt cx="4065676" cy="899501"/>
          </a:xfrm>
        </p:grpSpPr>
        <p:sp>
          <p:nvSpPr>
            <p:cNvPr id="68" name="Rectangle 67"/>
            <p:cNvSpPr/>
            <p:nvPr/>
          </p:nvSpPr>
          <p:spPr>
            <a:xfrm>
              <a:off x="1765249" y="3122188"/>
              <a:ext cx="3680774" cy="8995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7387" y="5386111"/>
            <a:ext cx="5252535" cy="1042191"/>
            <a:chOff x="1380347" y="3163075"/>
            <a:chExt cx="4121264" cy="817728"/>
          </a:xfrm>
        </p:grpSpPr>
        <p:sp>
          <p:nvSpPr>
            <p:cNvPr id="71" name="Rectangle 70"/>
            <p:cNvSpPr/>
            <p:nvPr/>
          </p:nvSpPr>
          <p:spPr>
            <a:xfrm>
              <a:off x="1765247" y="3163075"/>
              <a:ext cx="373636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73" name="Oval 72"/>
          <p:cNvSpPr/>
          <p:nvPr/>
        </p:nvSpPr>
        <p:spPr>
          <a:xfrm>
            <a:off x="19124158" y="546238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535858" y="5585481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58" y="5585481"/>
                <a:ext cx="3996863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7751909" y="5509281"/>
                <a:ext cx="440883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09" y="5509281"/>
                <a:ext cx="4408836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3929670" y="5541103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670" y="5541103"/>
                <a:ext cx="3996863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0004413" y="5541103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4413" y="5541103"/>
                <a:ext cx="3996863" cy="7540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534192" y="1717088"/>
            <a:ext cx="11201399" cy="908922"/>
            <a:chOff x="3968728" y="8844678"/>
            <a:chExt cx="11201399" cy="908922"/>
          </a:xfrm>
        </p:grpSpPr>
        <p:grpSp>
          <p:nvGrpSpPr>
            <p:cNvPr id="49" name="Group 48"/>
            <p:cNvGrpSpPr/>
            <p:nvPr/>
          </p:nvGrpSpPr>
          <p:grpSpPr>
            <a:xfrm>
              <a:off x="4354781" y="8844678"/>
              <a:ext cx="10815346" cy="908922"/>
              <a:chOff x="992187" y="2795826"/>
              <a:chExt cx="10815346" cy="908922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1668192" y="2935307"/>
                <a:ext cx="1013934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i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 trắc nghiệm khách quan</a:t>
                </a:r>
                <a:endPara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992187" y="2795826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sp>
          <p:nvSpPr>
            <p:cNvPr id="50" name="Rounded Rectangle 49"/>
            <p:cNvSpPr/>
            <p:nvPr/>
          </p:nvSpPr>
          <p:spPr>
            <a:xfrm>
              <a:off x="3968728" y="8922530"/>
              <a:ext cx="10263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303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59110" y="2743200"/>
            <a:ext cx="22664057" cy="1415843"/>
            <a:chOff x="534987" y="1793506"/>
            <a:chExt cx="22664057" cy="1415843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339644"/>
              <a:chOff x="534987" y="1647866"/>
              <a:chExt cx="22664057" cy="1339644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1266618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7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3984595" y="1793506"/>
                  <a:ext cx="18811213" cy="1292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PTTQ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(3;0)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(0;5)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4595" y="1793506"/>
                  <a:ext cx="18811213" cy="129267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05" b="-1037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/>
          <p:cNvGrpSpPr/>
          <p:nvPr/>
        </p:nvGrpSpPr>
        <p:grpSpPr>
          <a:xfrm>
            <a:off x="559110" y="6629399"/>
            <a:ext cx="22617763" cy="4800602"/>
            <a:chOff x="1270510" y="5267367"/>
            <a:chExt cx="22617763" cy="4800602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1"/>
              <a:ext cx="22603364" cy="442916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725488" y="7620000"/>
                <a:ext cx="21653137" cy="34539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(3;0)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0;5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dạng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endParaRPr lang="en-US" sz="4800" b="0" i="1" dirty="0" smtClean="0">
                  <a:latin typeface="Cambria Math" panose="02040503050406030204" pitchFamily="18" charset="0"/>
                  <a:ea typeface="Arial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𝑑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: 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𝑥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en-US" sz="4800" b="0" i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y</m:t>
                          </m:r>
                        </m:num>
                        <m:den>
                          <m:r>
                            <a:rPr lang="en-US" sz="4800" b="0" i="0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5</m:t>
                          </m:r>
                        </m:den>
                      </m:f>
                      <m:r>
                        <a:rPr lang="en-US" sz="4800" b="0" i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en-US" sz="4800" b="0" dirty="0" smtClean="0">
                  <a:latin typeface="Times New Roman"/>
                  <a:ea typeface="Arial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⇔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𝑑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: 5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+3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𝑦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−15=0</m:t>
                      </m:r>
                    </m:oMath>
                  </m:oMathPara>
                </a14:m>
                <a:endParaRPr lang="en-US" sz="48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88" y="7620000"/>
                <a:ext cx="21653137" cy="3453904"/>
              </a:xfrm>
              <a:prstGeom prst="rect">
                <a:avLst/>
              </a:prstGeom>
              <a:blipFill rotWithShape="0">
                <a:blip r:embed="rId4"/>
                <a:stretch>
                  <a:fillRect l="-845" t="-12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6832977" y="4624111"/>
            <a:ext cx="5524935" cy="1042191"/>
            <a:chOff x="1380347" y="3163074"/>
            <a:chExt cx="4334995" cy="817728"/>
          </a:xfrm>
        </p:grpSpPr>
        <p:sp>
          <p:nvSpPr>
            <p:cNvPr id="59" name="Rectangle 58"/>
            <p:cNvSpPr/>
            <p:nvPr/>
          </p:nvSpPr>
          <p:spPr>
            <a:xfrm>
              <a:off x="1765248" y="3163074"/>
              <a:ext cx="395009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978567" y="4624112"/>
            <a:ext cx="5142104" cy="1042191"/>
            <a:chOff x="1380347" y="3163075"/>
            <a:chExt cx="4034617" cy="817728"/>
          </a:xfrm>
        </p:grpSpPr>
        <p:sp>
          <p:nvSpPr>
            <p:cNvPr id="65" name="Rectangle 64"/>
            <p:cNvSpPr/>
            <p:nvPr/>
          </p:nvSpPr>
          <p:spPr>
            <a:xfrm>
              <a:off x="1765249" y="3163075"/>
              <a:ext cx="364971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9124158" y="4572000"/>
            <a:ext cx="5181689" cy="1146410"/>
            <a:chOff x="1380347" y="3122188"/>
            <a:chExt cx="4065676" cy="899501"/>
          </a:xfrm>
        </p:grpSpPr>
        <p:sp>
          <p:nvSpPr>
            <p:cNvPr id="68" name="Rectangle 67"/>
            <p:cNvSpPr/>
            <p:nvPr/>
          </p:nvSpPr>
          <p:spPr>
            <a:xfrm>
              <a:off x="1765249" y="3122188"/>
              <a:ext cx="3680774" cy="8995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7387" y="4624112"/>
            <a:ext cx="5454475" cy="1042191"/>
            <a:chOff x="1380347" y="3163075"/>
            <a:chExt cx="4279711" cy="817728"/>
          </a:xfrm>
        </p:grpSpPr>
        <p:sp>
          <p:nvSpPr>
            <p:cNvPr id="71" name="Rectangle 70"/>
            <p:cNvSpPr/>
            <p:nvPr/>
          </p:nvSpPr>
          <p:spPr>
            <a:xfrm>
              <a:off x="1765247" y="3163075"/>
              <a:ext cx="3894811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73" name="Oval 72"/>
          <p:cNvSpPr/>
          <p:nvPr/>
        </p:nvSpPr>
        <p:spPr>
          <a:xfrm>
            <a:off x="6832976" y="4700385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535858" y="4823482"/>
                <a:ext cx="46060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−15=0.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58" y="4823482"/>
                <a:ext cx="4606004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7751909" y="4747282"/>
                <a:ext cx="46060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−15=0.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09" y="4747282"/>
                <a:ext cx="4606004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3929670" y="4779104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670" y="4779104"/>
                <a:ext cx="4301434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0004413" y="4779104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4413" y="4779104"/>
                <a:ext cx="4301434" cy="7540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534192" y="1717088"/>
            <a:ext cx="11201399" cy="908922"/>
            <a:chOff x="3968728" y="8844678"/>
            <a:chExt cx="11201399" cy="908922"/>
          </a:xfrm>
        </p:grpSpPr>
        <p:grpSp>
          <p:nvGrpSpPr>
            <p:cNvPr id="49" name="Group 48"/>
            <p:cNvGrpSpPr/>
            <p:nvPr/>
          </p:nvGrpSpPr>
          <p:grpSpPr>
            <a:xfrm>
              <a:off x="4354781" y="8844678"/>
              <a:ext cx="10815346" cy="908922"/>
              <a:chOff x="992187" y="2795826"/>
              <a:chExt cx="10815346" cy="908922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1668192" y="2935307"/>
                <a:ext cx="1013934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i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 trắc nghiệm khách quan</a:t>
                </a:r>
                <a:endPara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992187" y="2795826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sp>
          <p:nvSpPr>
            <p:cNvPr id="50" name="Rounded Rectangle 49"/>
            <p:cNvSpPr/>
            <p:nvPr/>
          </p:nvSpPr>
          <p:spPr>
            <a:xfrm>
              <a:off x="3968728" y="8922530"/>
              <a:ext cx="10263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946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59110" y="2743200"/>
            <a:ext cx="22664057" cy="1415843"/>
            <a:chOff x="534987" y="1793506"/>
            <a:chExt cx="22664057" cy="1415843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339644"/>
              <a:chOff x="534987" y="1647866"/>
              <a:chExt cx="22664057" cy="1339644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1266618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8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3984595" y="1793506"/>
                  <a:ext cx="18811213" cy="1159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 PTTQ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(−2;4)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(−6;1)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4595" y="1793506"/>
                  <a:ext cx="18811213" cy="11599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05" b="-2315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/>
          <p:cNvGrpSpPr/>
          <p:nvPr/>
        </p:nvGrpSpPr>
        <p:grpSpPr>
          <a:xfrm>
            <a:off x="559110" y="6629399"/>
            <a:ext cx="22617763" cy="6705600"/>
            <a:chOff x="1270510" y="5267367"/>
            <a:chExt cx="22617763" cy="6705600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633416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725488" y="7620000"/>
                <a:ext cx="21653137" cy="5378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(−2;4)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(−6;1)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dạng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endParaRPr lang="en-US" sz="4800" b="0" i="1" dirty="0" smtClean="0">
                  <a:latin typeface="Cambria Math" panose="02040503050406030204" pitchFamily="18" charset="0"/>
                  <a:ea typeface="Arial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𝑑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: 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𝑥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sz="4800" b="0" i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𝑦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800" b="0" dirty="0" smtClean="0">
                  <a:latin typeface="Times New Roman"/>
                  <a:ea typeface="Arial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⇔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𝑑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: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𝑥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+2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−4</m:t>
                          </m:r>
                        </m:den>
                      </m:f>
                      <m:r>
                        <a:rPr lang="en-US" sz="480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𝑦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−4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US" sz="4800" b="0" dirty="0" smtClean="0">
                  <a:latin typeface="Times New Roman"/>
                  <a:ea typeface="Cambria Math" panose="02040503050406030204" pitchFamily="18" charset="0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⇔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𝑑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:3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−4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𝑦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+22=0.</m:t>
                      </m:r>
                    </m:oMath>
                  </m:oMathPara>
                </a14:m>
                <a:endParaRPr lang="en-US" sz="48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88" y="7620000"/>
                <a:ext cx="21653137" cy="5378598"/>
              </a:xfrm>
              <a:prstGeom prst="rect">
                <a:avLst/>
              </a:prstGeom>
              <a:blipFill>
                <a:blip r:embed="rId4"/>
                <a:stretch>
                  <a:fillRect l="-845" t="-7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6832977" y="4624111"/>
            <a:ext cx="5524935" cy="1042191"/>
            <a:chOff x="1380347" y="3163074"/>
            <a:chExt cx="4334995" cy="817728"/>
          </a:xfrm>
        </p:grpSpPr>
        <p:sp>
          <p:nvSpPr>
            <p:cNvPr id="59" name="Rectangle 58"/>
            <p:cNvSpPr/>
            <p:nvPr/>
          </p:nvSpPr>
          <p:spPr>
            <a:xfrm>
              <a:off x="1765248" y="3163074"/>
              <a:ext cx="395009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978567" y="4624112"/>
            <a:ext cx="5142104" cy="1042191"/>
            <a:chOff x="1380347" y="3163075"/>
            <a:chExt cx="4034617" cy="817728"/>
          </a:xfrm>
        </p:grpSpPr>
        <p:sp>
          <p:nvSpPr>
            <p:cNvPr id="65" name="Rectangle 64"/>
            <p:cNvSpPr/>
            <p:nvPr/>
          </p:nvSpPr>
          <p:spPr>
            <a:xfrm>
              <a:off x="1765249" y="3163075"/>
              <a:ext cx="364971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8518187" y="4572000"/>
            <a:ext cx="5638800" cy="1146410"/>
            <a:chOff x="1380347" y="3122188"/>
            <a:chExt cx="4424336" cy="899501"/>
          </a:xfrm>
        </p:grpSpPr>
        <p:sp>
          <p:nvSpPr>
            <p:cNvPr id="68" name="Rectangle 67"/>
            <p:cNvSpPr/>
            <p:nvPr/>
          </p:nvSpPr>
          <p:spPr>
            <a:xfrm>
              <a:off x="1765249" y="3122188"/>
              <a:ext cx="4039434" cy="8995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7387" y="4624112"/>
            <a:ext cx="5454475" cy="1042191"/>
            <a:chOff x="1380347" y="3163075"/>
            <a:chExt cx="4279711" cy="817728"/>
          </a:xfrm>
        </p:grpSpPr>
        <p:sp>
          <p:nvSpPr>
            <p:cNvPr id="71" name="Rectangle 70"/>
            <p:cNvSpPr/>
            <p:nvPr/>
          </p:nvSpPr>
          <p:spPr>
            <a:xfrm>
              <a:off x="1765247" y="3163075"/>
              <a:ext cx="3894811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73" name="Oval 72"/>
          <p:cNvSpPr/>
          <p:nvPr/>
        </p:nvSpPr>
        <p:spPr>
          <a:xfrm>
            <a:off x="6832976" y="4700385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535858" y="4823482"/>
                <a:ext cx="46060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−10=0.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58" y="4823482"/>
                <a:ext cx="4606004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7751909" y="4747282"/>
                <a:ext cx="46060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+22=0.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09" y="4747282"/>
                <a:ext cx="4606004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3929670" y="4779104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+8=0.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670" y="4779104"/>
                <a:ext cx="4301434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9398442" y="4779104"/>
                <a:ext cx="46060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−22=0.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8442" y="4779104"/>
                <a:ext cx="4606004" cy="7540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534192" y="1717088"/>
            <a:ext cx="11201399" cy="908922"/>
            <a:chOff x="3968728" y="8844678"/>
            <a:chExt cx="11201399" cy="908922"/>
          </a:xfrm>
        </p:grpSpPr>
        <p:grpSp>
          <p:nvGrpSpPr>
            <p:cNvPr id="49" name="Group 48"/>
            <p:cNvGrpSpPr/>
            <p:nvPr/>
          </p:nvGrpSpPr>
          <p:grpSpPr>
            <a:xfrm>
              <a:off x="4354781" y="8844678"/>
              <a:ext cx="10815346" cy="908922"/>
              <a:chOff x="992187" y="2795826"/>
              <a:chExt cx="10815346" cy="908922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1668192" y="2935307"/>
                <a:ext cx="1013934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i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 trắc nghiệm khách quan</a:t>
                </a:r>
                <a:endPara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992187" y="2795826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sp>
          <p:nvSpPr>
            <p:cNvPr id="50" name="Rounded Rectangle 49"/>
            <p:cNvSpPr/>
            <p:nvPr/>
          </p:nvSpPr>
          <p:spPr>
            <a:xfrm>
              <a:off x="3968728" y="8922530"/>
              <a:ext cx="10263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951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775" y="3166854"/>
            <a:ext cx="21926763" cy="2630131"/>
            <a:chOff x="922775" y="3166854"/>
            <a:chExt cx="21926763" cy="2630131"/>
          </a:xfrm>
        </p:grpSpPr>
        <p:grpSp>
          <p:nvGrpSpPr>
            <p:cNvPr id="32" name="Group 31"/>
            <p:cNvGrpSpPr/>
            <p:nvPr/>
          </p:nvGrpSpPr>
          <p:grpSpPr>
            <a:xfrm>
              <a:off x="922775" y="3166854"/>
              <a:ext cx="21926763" cy="2571950"/>
              <a:chOff x="920677" y="3167223"/>
              <a:chExt cx="21929301" cy="2572248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6304309" y="3167223"/>
                <a:ext cx="16545669" cy="2572248"/>
              </a:xfrm>
              <a:prstGeom prst="roundRect">
                <a:avLst>
                  <a:gd name="adj" fmla="val 5650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088" name="Pentagon 217087"/>
              <p:cNvSpPr/>
              <p:nvPr/>
            </p:nvSpPr>
            <p:spPr>
              <a:xfrm>
                <a:off x="920677" y="3232969"/>
                <a:ext cx="5151437" cy="2429491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247578" y="3630628"/>
                <a:ext cx="4392488" cy="1939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 PHÁP TUYẾN CỦA ĐƯỜNG THẲNG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950252" y="3330476"/>
                  <a:ext cx="14996935" cy="24665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vi-VN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ectơ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được gọi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pháp </a:t>
                  </a:r>
                  <a:r>
                    <a:rPr lang="en-US" sz="4800" dirty="0" err="1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sz="4800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đường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𝛥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nếu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a14:m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vuông góc </a:t>
                  </a:r>
                  <a:r>
                    <a:rPr lang="en-US" sz="4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của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𝛥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0252" y="3330476"/>
                  <a:ext cx="14996935" cy="2466509"/>
                </a:xfrm>
                <a:prstGeom prst="rect">
                  <a:avLst/>
                </a:prstGeom>
                <a:blipFill>
                  <a:blip r:embed="rId2"/>
                  <a:stretch>
                    <a:fillRect l="-1829" t="-5432" r="-1870" b="-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922775" y="6248400"/>
            <a:ext cx="21926763" cy="4223747"/>
            <a:chOff x="922775" y="6248400"/>
            <a:chExt cx="21926763" cy="4223747"/>
          </a:xfrm>
        </p:grpSpPr>
        <p:grpSp>
          <p:nvGrpSpPr>
            <p:cNvPr id="33" name="Group 32"/>
            <p:cNvGrpSpPr/>
            <p:nvPr/>
          </p:nvGrpSpPr>
          <p:grpSpPr>
            <a:xfrm>
              <a:off x="922775" y="6248400"/>
              <a:ext cx="21926763" cy="4223747"/>
              <a:chOff x="920677" y="6267294"/>
              <a:chExt cx="21929301" cy="4224234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6304309" y="6606702"/>
                <a:ext cx="16545669" cy="3796495"/>
              </a:xfrm>
              <a:prstGeom prst="roundRect">
                <a:avLst>
                  <a:gd name="adj" fmla="val 753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Pentagon 45"/>
              <p:cNvSpPr/>
              <p:nvPr/>
            </p:nvSpPr>
            <p:spPr>
              <a:xfrm>
                <a:off x="920677" y="6267294"/>
                <a:ext cx="5151437" cy="4224234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088567" y="7535341"/>
                <a:ext cx="5099644" cy="1939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TRÌNH TỔNG QUÁT CỦA ĐƯỜNG THẲNG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6659759" y="6781800"/>
                  <a:ext cx="15897028" cy="34778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Cho đường thẳng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 đi qua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400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4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là </a:t>
                  </a:r>
                  <a:r>
                    <a:rPr lang="vi-VN" sz="4400" dirty="0" smtClean="0">
                      <a:latin typeface="Times New Roman" pitchFamily="18" charset="0"/>
                      <a:cs typeface="Times New Roman" pitchFamily="18" charset="0"/>
                    </a:rPr>
                    <a:t>vectơ</a:t>
                  </a:r>
                  <a:r>
                    <a:rPr lang="nl-NL" sz="44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pháp tuyến của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44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/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Khi đó phương trình tổng quát của đường thẳng </a:t>
                  </a:r>
                  <a14:m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𝛥</m:t>
                      </m:r>
                    </m:oMath>
                  </a14:m>
                  <a:r>
                    <a:rPr lang="en-US" sz="440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4400" i="1" dirty="0">
                    <a:latin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=0⇔</m:t>
                        </m:r>
                        <m: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4400" i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Với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9759" y="6781800"/>
                  <a:ext cx="15897028" cy="3477875"/>
                </a:xfrm>
                <a:prstGeom prst="rect">
                  <a:avLst/>
                </a:prstGeom>
                <a:blipFill>
                  <a:blip r:embed="rId3"/>
                  <a:stretch>
                    <a:fillRect l="-1534" t="-3509" r="-1572" b="-75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1521" cy="1371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012" y="4724400"/>
            <a:ext cx="2314575" cy="1981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9187" y="7829550"/>
            <a:ext cx="7486650" cy="291465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356387" y="0"/>
            <a:ext cx="502513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96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PHÁP TUYẾN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1708972" cy="2700439"/>
            <a:chOff x="1076414" y="4334859"/>
            <a:chExt cx="21708972" cy="270043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252117" cy="2364207"/>
              <a:chOff x="637542" y="1083939"/>
              <a:chExt cx="8368860" cy="930799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368860" cy="9307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8996" y="1336358"/>
                    <a:ext cx="8218472" cy="6551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</a:t>
                    </a:r>
                    <a:r>
                      <a:rPr lang="vi-VN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ectơ</a:t>
                    </a:r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được gọi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là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vi-VN" sz="48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vectơ</a:t>
                    </a:r>
                    <a:r>
                      <a:rPr lang="en-US" sz="48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pháp </a:t>
                    </a:r>
                    <a:r>
                      <a:rPr lang="en-US" sz="4800" dirty="0" err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tuyến</a:t>
                    </a:r>
                    <a:r>
                      <a:rPr lang="en-US" sz="4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của</a:t>
                    </a:r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đường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oMath>
                    </a14:m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nếu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a14:m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vuông góc </a:t>
                    </a:r>
                    <a:r>
                      <a:rPr lang="en-US" sz="4800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với</a:t>
                    </a:r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vi-VN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vectơ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chỉ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phương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của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đường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thẳng</a:t>
                    </a:r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oMath>
                    </a14:m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218472" cy="65516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314" t="-2564" r="-1227" b="-186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6808996"/>
            <a:ext cx="12675447" cy="5002004"/>
            <a:chOff x="1390107" y="4038600"/>
            <a:chExt cx="12675447" cy="5002004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12675447" cy="4964563"/>
              <a:chOff x="1232452" y="2495616"/>
              <a:chExt cx="12675447" cy="4964563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12675447" cy="4601894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87450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619718" y="8513890"/>
            <a:ext cx="8719213" cy="1720897"/>
            <a:chOff x="14619718" y="8513890"/>
            <a:chExt cx="8719213" cy="1720897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14619718" y="8513890"/>
              <a:ext cx="8719213" cy="172089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22202319" y="8859155"/>
                  <a:ext cx="457200" cy="746358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02319" y="8859155"/>
                  <a:ext cx="457200" cy="74635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449387" y="7811591"/>
                <a:ext cx="124206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lvl="0" indent="-571500"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cũng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87" y="7811591"/>
                <a:ext cx="12420600" cy="1446550"/>
              </a:xfrm>
              <a:prstGeom prst="rect">
                <a:avLst/>
              </a:prstGeom>
              <a:blipFill>
                <a:blip r:embed="rId5"/>
                <a:stretch>
                  <a:fillRect l="-1816" t="-7983" b="-19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1449387" y="10144542"/>
            <a:ext cx="1242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818383" y="8107163"/>
            <a:ext cx="1995204" cy="1125171"/>
            <a:chOff x="17818383" y="8107163"/>
            <a:chExt cx="1995204" cy="1125171"/>
          </a:xfrm>
        </p:grpSpPr>
        <p:cxnSp>
          <p:nvCxnSpPr>
            <p:cNvPr id="54" name="Straight Arrow Connector 53"/>
            <p:cNvCxnSpPr/>
            <p:nvPr/>
          </p:nvCxnSpPr>
          <p:spPr>
            <a:xfrm flipV="1">
              <a:off x="17818383" y="8802191"/>
              <a:ext cx="1995204" cy="43014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/>
                <p:cNvSpPr/>
                <p:nvPr/>
              </p:nvSpPr>
              <p:spPr>
                <a:xfrm>
                  <a:off x="18392949" y="8107163"/>
                  <a:ext cx="678327" cy="807913"/>
                </a:xfrm>
                <a:prstGeom prst="rect">
                  <a:avLst/>
                </a:prstGeom>
              </p:spPr>
              <p:txBody>
                <a:bodyPr wrap="none" lIns="68580" tIns="34290" rIns="68580" bIns="3429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vi-VN" sz="4800" dirty="0"/>
                </a:p>
              </p:txBody>
            </p:sp>
          </mc:Choice>
          <mc:Fallback xmlns="">
            <p:sp>
              <p:nvSpPr>
                <p:cNvPr id="67" name="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92949" y="8107163"/>
                  <a:ext cx="678327" cy="80791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16362618" y="7088607"/>
            <a:ext cx="1152555" cy="2194976"/>
            <a:chOff x="16362618" y="7088607"/>
            <a:chExt cx="1152555" cy="2194976"/>
          </a:xfrm>
        </p:grpSpPr>
        <p:cxnSp>
          <p:nvCxnSpPr>
            <p:cNvPr id="62" name="Straight Arrow Connector 61"/>
            <p:cNvCxnSpPr/>
            <p:nvPr/>
          </p:nvCxnSpPr>
          <p:spPr>
            <a:xfrm flipH="1" flipV="1">
              <a:off x="17070387" y="7088607"/>
              <a:ext cx="444786" cy="2194976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16362618" y="7759243"/>
                  <a:ext cx="933653" cy="807913"/>
                </a:xfrm>
                <a:prstGeom prst="rect">
                  <a:avLst/>
                </a:prstGeom>
              </p:spPr>
              <p:txBody>
                <a:bodyPr wrap="none" lIns="68580" tIns="34290" rIns="68580" bIns="3429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48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sz="4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vi-VN" sz="4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62618" y="7759243"/>
                  <a:ext cx="933653" cy="80791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/>
          <p:cNvGrpSpPr/>
          <p:nvPr/>
        </p:nvGrpSpPr>
        <p:grpSpPr>
          <a:xfrm>
            <a:off x="18650675" y="9732380"/>
            <a:ext cx="1381314" cy="1419624"/>
            <a:chOff x="15049611" y="7495429"/>
            <a:chExt cx="1381314" cy="1419624"/>
          </a:xfrm>
        </p:grpSpPr>
        <p:cxnSp>
          <p:nvCxnSpPr>
            <p:cNvPr id="73" name="Straight Arrow Connector 72"/>
            <p:cNvCxnSpPr/>
            <p:nvPr/>
          </p:nvCxnSpPr>
          <p:spPr>
            <a:xfrm>
              <a:off x="15049611" y="7495429"/>
              <a:ext cx="339163" cy="1419624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15483037" y="7716460"/>
                  <a:ext cx="947888" cy="807913"/>
                </a:xfrm>
                <a:prstGeom prst="rect">
                  <a:avLst/>
                </a:prstGeom>
              </p:spPr>
              <p:txBody>
                <a:bodyPr wrap="none" lIns="68580" tIns="34290" rIns="68580" bIns="3429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48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sz="4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vi-VN" sz="4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83037" y="7716460"/>
                  <a:ext cx="947888" cy="80791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20873" y="9378437"/>
                <a:ext cx="10210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4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3" y="9378437"/>
                <a:ext cx="10210800" cy="707886"/>
              </a:xfrm>
              <a:prstGeom prst="rect">
                <a:avLst/>
              </a:prstGeom>
              <a:blipFill>
                <a:blip r:embed="rId9"/>
                <a:stretch>
                  <a:fillRect t="-16239" b="-3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66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0314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PHÁP TUYẾN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44526" y="2640179"/>
            <a:ext cx="22369461" cy="861774"/>
            <a:chOff x="644526" y="2766774"/>
            <a:chExt cx="22369461" cy="861774"/>
          </a:xfrm>
        </p:grpSpPr>
        <p:sp>
          <p:nvSpPr>
            <p:cNvPr id="76" name="TextBox 75"/>
            <p:cNvSpPr txBox="1"/>
            <p:nvPr/>
          </p:nvSpPr>
          <p:spPr>
            <a:xfrm>
              <a:off x="1906587" y="2766774"/>
              <a:ext cx="21107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chỉ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(VTCP)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tuyến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(VTPT)</a:t>
              </a: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9" name="Rounded Rectangle 78"/>
          <p:cNvSpPr/>
          <p:nvPr/>
        </p:nvSpPr>
        <p:spPr>
          <a:xfrm>
            <a:off x="1372842" y="3593405"/>
            <a:ext cx="21868726" cy="3079417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35927" y="3809798"/>
                <a:ext cx="162964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927" y="3809798"/>
                <a:ext cx="16296460" cy="830997"/>
              </a:xfrm>
              <a:prstGeom prst="rect">
                <a:avLst/>
              </a:prstGeom>
              <a:blipFill>
                <a:blip r:embed="rId3"/>
                <a:stretch>
                  <a:fillRect l="-1571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535927" y="4780243"/>
                <a:ext cx="2124946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4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927" y="4780243"/>
                <a:ext cx="21249460" cy="1569660"/>
              </a:xfrm>
              <a:prstGeom prst="rect">
                <a:avLst/>
              </a:prstGeom>
              <a:blipFill>
                <a:blip r:embed="rId4"/>
                <a:stretch>
                  <a:fillRect l="-1205"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/>
          <p:cNvGrpSpPr/>
          <p:nvPr/>
        </p:nvGrpSpPr>
        <p:grpSpPr>
          <a:xfrm>
            <a:off x="1390107" y="7162800"/>
            <a:ext cx="11260680" cy="6248400"/>
            <a:chOff x="1390107" y="4038600"/>
            <a:chExt cx="11260680" cy="6248400"/>
          </a:xfrm>
        </p:grpSpPr>
        <p:grpSp>
          <p:nvGrpSpPr>
            <p:cNvPr id="84" name="Group 83"/>
            <p:cNvGrpSpPr/>
            <p:nvPr/>
          </p:nvGrpSpPr>
          <p:grpSpPr>
            <a:xfrm>
              <a:off x="1390107" y="4076041"/>
              <a:ext cx="11260680" cy="6210959"/>
              <a:chOff x="1232452" y="2495616"/>
              <a:chExt cx="11260680" cy="6210959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1232452" y="2858285"/>
                <a:ext cx="11260680" cy="5848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1661194" y="4038600"/>
              <a:ext cx="184858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ý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614982" y="8236803"/>
            <a:ext cx="10731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VTPT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VTPT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614982" y="10645676"/>
            <a:ext cx="105786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VTPT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VTCP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14522355" y="9641269"/>
            <a:ext cx="8719213" cy="2366628"/>
            <a:chOff x="14522355" y="9641269"/>
            <a:chExt cx="8719213" cy="2366628"/>
          </a:xfrm>
        </p:grpSpPr>
        <p:grpSp>
          <p:nvGrpSpPr>
            <p:cNvPr id="89" name="Group 88"/>
            <p:cNvGrpSpPr/>
            <p:nvPr/>
          </p:nvGrpSpPr>
          <p:grpSpPr>
            <a:xfrm>
              <a:off x="14522355" y="10287000"/>
              <a:ext cx="8719213" cy="1720897"/>
              <a:chOff x="14619718" y="8513890"/>
              <a:chExt cx="8719213" cy="1720897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 flipV="1">
                <a:off x="14619718" y="8513890"/>
                <a:ext cx="8719213" cy="172089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22202319" y="8859155"/>
                    <a:ext cx="457200" cy="746358"/>
                  </a:xfrm>
                  <a:prstGeom prst="rect">
                    <a:avLst/>
                  </a:prstGeom>
                  <a:noFill/>
                </p:spPr>
                <p:txBody>
                  <a:bodyPr wrap="square" lIns="68580" tIns="34290" rIns="68580" bIns="3429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vi-VN" sz="44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202319" y="8859155"/>
                    <a:ext cx="457200" cy="74635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r="-3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2" name="Group 91"/>
            <p:cNvGrpSpPr/>
            <p:nvPr/>
          </p:nvGrpSpPr>
          <p:grpSpPr>
            <a:xfrm>
              <a:off x="18670587" y="9641269"/>
              <a:ext cx="1995204" cy="1125171"/>
              <a:chOff x="17818383" y="8107163"/>
              <a:chExt cx="1995204" cy="1125171"/>
            </a:xfrm>
          </p:grpSpPr>
          <p:cxnSp>
            <p:nvCxnSpPr>
              <p:cNvPr id="93" name="Straight Arrow Connector 92"/>
              <p:cNvCxnSpPr/>
              <p:nvPr/>
            </p:nvCxnSpPr>
            <p:spPr>
              <a:xfrm flipV="1">
                <a:off x="17818383" y="8802191"/>
                <a:ext cx="1995204" cy="430143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/>
                  <p:cNvSpPr/>
                  <p:nvPr/>
                </p:nvSpPr>
                <p:spPr>
                  <a:xfrm>
                    <a:off x="18392949" y="8107163"/>
                    <a:ext cx="933654" cy="807913"/>
                  </a:xfrm>
                  <a:prstGeom prst="rect">
                    <a:avLst/>
                  </a:prstGeom>
                </p:spPr>
                <p:txBody>
                  <a:bodyPr wrap="none" lIns="68580" tIns="34290" rIns="68580" bIns="3429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vi-VN" sz="4800" dirty="0"/>
                  </a:p>
                </p:txBody>
              </p:sp>
            </mc:Choice>
            <mc:Fallback xmlns="">
              <p:sp>
                <p:nvSpPr>
                  <p:cNvPr id="94" name="Rectangle 9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392949" y="8107163"/>
                    <a:ext cx="933654" cy="807913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0" name="Group 99"/>
            <p:cNvGrpSpPr/>
            <p:nvPr/>
          </p:nvGrpSpPr>
          <p:grpSpPr>
            <a:xfrm>
              <a:off x="15908133" y="10152265"/>
              <a:ext cx="937318" cy="1226359"/>
              <a:chOff x="16673065" y="8038660"/>
              <a:chExt cx="937318" cy="1226359"/>
            </a:xfrm>
          </p:grpSpPr>
          <p:cxnSp>
            <p:nvCxnSpPr>
              <p:cNvPr id="101" name="Straight Arrow Connector 100"/>
              <p:cNvCxnSpPr/>
              <p:nvPr/>
            </p:nvCxnSpPr>
            <p:spPr>
              <a:xfrm flipH="1" flipV="1">
                <a:off x="17306107" y="8038660"/>
                <a:ext cx="304276" cy="1226359"/>
              </a:xfrm>
              <a:prstGeom prst="straightConnector1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/>
                  <p:cNvSpPr/>
                  <p:nvPr/>
                </p:nvSpPr>
                <p:spPr>
                  <a:xfrm>
                    <a:off x="16673065" y="8367786"/>
                    <a:ext cx="933654" cy="807913"/>
                  </a:xfrm>
                  <a:prstGeom prst="rect">
                    <a:avLst/>
                  </a:prstGeom>
                </p:spPr>
                <p:txBody>
                  <a:bodyPr wrap="none" lIns="68580" tIns="34290" rIns="68580" bIns="3429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vi-VN" sz="48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" name="Rectangle 10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673065" y="8367786"/>
                    <a:ext cx="933654" cy="807913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2" name="Group 111"/>
          <p:cNvGrpSpPr/>
          <p:nvPr/>
        </p:nvGrpSpPr>
        <p:grpSpPr>
          <a:xfrm>
            <a:off x="16765587" y="7733553"/>
            <a:ext cx="1144182" cy="5220447"/>
            <a:chOff x="16765587" y="7733553"/>
            <a:chExt cx="1144182" cy="5220447"/>
          </a:xfrm>
        </p:grpSpPr>
        <p:cxnSp>
          <p:nvCxnSpPr>
            <p:cNvPr id="95" name="Straight Connector 94"/>
            <p:cNvCxnSpPr/>
            <p:nvPr/>
          </p:nvCxnSpPr>
          <p:spPr>
            <a:xfrm>
              <a:off x="16765587" y="8236803"/>
              <a:ext cx="1144182" cy="471719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16841787" y="7733553"/>
                  <a:ext cx="838200" cy="746358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41787" y="7733553"/>
                  <a:ext cx="838200" cy="74635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1" name="Group 110"/>
          <p:cNvGrpSpPr/>
          <p:nvPr/>
        </p:nvGrpSpPr>
        <p:grpSpPr>
          <a:xfrm>
            <a:off x="14033894" y="7189730"/>
            <a:ext cx="8719213" cy="2384148"/>
            <a:chOff x="14033894" y="7189730"/>
            <a:chExt cx="8719213" cy="2384148"/>
          </a:xfrm>
        </p:grpSpPr>
        <p:cxnSp>
          <p:nvCxnSpPr>
            <p:cNvPr id="99" name="Straight Connector 98"/>
            <p:cNvCxnSpPr/>
            <p:nvPr/>
          </p:nvCxnSpPr>
          <p:spPr>
            <a:xfrm flipV="1">
              <a:off x="14033894" y="7852981"/>
              <a:ext cx="8719213" cy="172089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21108986" y="7189730"/>
                  <a:ext cx="995969" cy="746358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08986" y="7189730"/>
                  <a:ext cx="995969" cy="74635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3203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8" grpId="0"/>
      <p:bldP spid="80" grpId="0"/>
      <p:bldP spid="83" grpId="0"/>
      <p:bldP spid="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TỔNG QUÁT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14937" y="3595665"/>
            <a:ext cx="22325581" cy="4126394"/>
            <a:chOff x="1076414" y="4334859"/>
            <a:chExt cx="22325581" cy="412639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790162"/>
              <a:chOff x="637542" y="1083939"/>
              <a:chExt cx="8611674" cy="1492204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49220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8996" y="1336358"/>
                    <a:ext cx="8525386" cy="3271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Cho đường thẳng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đi qua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=(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 </a:t>
                    </a:r>
                    <a:r>
                      <a:rPr lang="vi-VN" sz="48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vectơ</a:t>
                    </a:r>
                    <a:r>
                      <a:rPr lang="nl-NL" sz="48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pháp tuyến </a:t>
                    </a:r>
                    <a:r>
                      <a:rPr lang="nl-NL" sz="4800" dirty="0" smtClean="0">
                        <a:latin typeface="Times New Roman" pitchFamily="18" charset="0"/>
                        <a:cs typeface="Times New Roman" pitchFamily="18" charset="0"/>
                      </a:rPr>
                      <a:t>của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  <a:endParaRPr lang="en-US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525386" cy="32716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67" t="-16176" b="-389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373187" y="8401470"/>
            <a:ext cx="21948824" cy="2133600"/>
            <a:chOff x="1390107" y="8382000"/>
            <a:chExt cx="21948824" cy="2133600"/>
          </a:xfrm>
        </p:grpSpPr>
        <p:grpSp>
          <p:nvGrpSpPr>
            <p:cNvPr id="54" name="Group 53"/>
            <p:cNvGrpSpPr/>
            <p:nvPr/>
          </p:nvGrpSpPr>
          <p:grpSpPr>
            <a:xfrm>
              <a:off x="1390107" y="8382000"/>
              <a:ext cx="21948824" cy="2133600"/>
              <a:chOff x="1390107" y="4038600"/>
              <a:chExt cx="21948824" cy="2133600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1390107" y="4076041"/>
                <a:ext cx="21948824" cy="2096159"/>
                <a:chOff x="1232452" y="2495616"/>
                <a:chExt cx="21948824" cy="2096159"/>
              </a:xfrm>
            </p:grpSpPr>
            <p:sp>
              <p:nvSpPr>
                <p:cNvPr id="62" name="Rounded Rectangle 61"/>
                <p:cNvSpPr/>
                <p:nvPr/>
              </p:nvSpPr>
              <p:spPr>
                <a:xfrm>
                  <a:off x="1232452" y="2858285"/>
                  <a:ext cx="21948824" cy="1733490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20"/>
                <p:cNvSpPr>
                  <a:spLocks/>
                </p:cNvSpPr>
                <p:nvPr/>
              </p:nvSpPr>
              <p:spPr bwMode="auto">
                <a:xfrm>
                  <a:off x="1247578" y="2495616"/>
                  <a:ext cx="3478409" cy="762778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1661194" y="4038600"/>
                <a:ext cx="184858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760374" y="9456003"/>
                  <a:ext cx="21482213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Nếu </a:t>
                  </a:r>
                  <a:r>
                    <a:rPr lang="en-US" sz="4600" dirty="0" err="1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600" dirty="0" err="1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thẳng</a:t>
                  </a:r>
                  <a:r>
                    <a:rPr lang="en-US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𝛥</m:t>
                      </m:r>
                    </m:oMath>
                  </a14:m>
                  <a:r>
                    <a:rPr lang="nl-NL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có phương trình </a:t>
                  </a:r>
                  <a14:m>
                    <m:oMath xmlns:m="http://schemas.openxmlformats.org/officeDocument/2006/math"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𝛥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:</m:t>
                      </m:r>
                      <m:r>
                        <a:rPr lang="en-US" sz="4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a14:m>
                  <a:r>
                    <a:rPr lang="nl-NL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thì </a:t>
                  </a:r>
                  <a14:m>
                    <m:oMath xmlns:m="http://schemas.openxmlformats.org/officeDocument/2006/math"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𝛥</m:t>
                      </m:r>
                    </m:oMath>
                  </a14:m>
                  <a:r>
                    <a:rPr lang="nl-NL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có một VTPT là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nl-NL" sz="4600" i="1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nl-NL" sz="46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nl-NL" sz="4600" i="1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r>
                        <a:rPr lang="nl-NL" sz="4600" i="1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nl-NL" sz="46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0374" y="9456003"/>
                  <a:ext cx="21482213" cy="80021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220" t="-16031" r="-1135" b="-389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14650970" y="10140297"/>
            <a:ext cx="8719213" cy="1855631"/>
            <a:chOff x="14522355" y="10152266"/>
            <a:chExt cx="8719213" cy="1855631"/>
          </a:xfrm>
        </p:grpSpPr>
        <p:grpSp>
          <p:nvGrpSpPr>
            <p:cNvPr id="84" name="Group 83"/>
            <p:cNvGrpSpPr/>
            <p:nvPr/>
          </p:nvGrpSpPr>
          <p:grpSpPr>
            <a:xfrm>
              <a:off x="14522355" y="10287000"/>
              <a:ext cx="8719213" cy="1720897"/>
              <a:chOff x="14619718" y="8513890"/>
              <a:chExt cx="8719213" cy="1720897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 flipV="1">
                <a:off x="14619718" y="8513890"/>
                <a:ext cx="8719213" cy="172089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22202319" y="8859155"/>
                    <a:ext cx="457200" cy="746358"/>
                  </a:xfrm>
                  <a:prstGeom prst="rect">
                    <a:avLst/>
                  </a:prstGeom>
                  <a:noFill/>
                </p:spPr>
                <p:txBody>
                  <a:bodyPr wrap="square" lIns="68580" tIns="34290" rIns="68580" bIns="3429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oMath>
                      </m:oMathPara>
                    </a14:m>
                    <a:endParaRPr lang="vi-VN" sz="44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90" name="TextBox 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202319" y="8859155"/>
                    <a:ext cx="457200" cy="74635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" name="Group 84"/>
            <p:cNvGrpSpPr/>
            <p:nvPr/>
          </p:nvGrpSpPr>
          <p:grpSpPr>
            <a:xfrm>
              <a:off x="15908133" y="10152266"/>
              <a:ext cx="937318" cy="1226359"/>
              <a:chOff x="16673065" y="8038661"/>
              <a:chExt cx="937318" cy="1226359"/>
            </a:xfrm>
          </p:grpSpPr>
          <p:cxnSp>
            <p:nvCxnSpPr>
              <p:cNvPr id="87" name="Straight Arrow Connector 86"/>
              <p:cNvCxnSpPr/>
              <p:nvPr/>
            </p:nvCxnSpPr>
            <p:spPr>
              <a:xfrm flipH="1" flipV="1">
                <a:off x="17306107" y="8038661"/>
                <a:ext cx="304276" cy="1226359"/>
              </a:xfrm>
              <a:prstGeom prst="straightConnector1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Rectangle 87"/>
              <p:cNvSpPr/>
              <p:nvPr/>
            </p:nvSpPr>
            <p:spPr>
              <a:xfrm>
                <a:off x="16673065" y="8367786"/>
                <a:ext cx="138564" cy="807913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endParaRPr lang="vi-VN" sz="4800" dirty="0">
                  <a:solidFill>
                    <a:schemeClr val="accent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15927387" y="10632265"/>
                  <a:ext cx="6096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27387" y="10632265"/>
                  <a:ext cx="609600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8" name="Group 77"/>
            <p:cNvGrpSpPr/>
            <p:nvPr/>
          </p:nvGrpSpPr>
          <p:grpSpPr>
            <a:xfrm>
              <a:off x="20160748" y="10746008"/>
              <a:ext cx="685800" cy="958149"/>
              <a:chOff x="20160748" y="10746008"/>
              <a:chExt cx="685800" cy="95814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20160748" y="10996271"/>
                    <a:ext cx="685800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0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l-NL" sz="4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2" name="TextBox 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160748" y="10996271"/>
                    <a:ext cx="685800" cy="70788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341388" y="10746008"/>
                <a:ext cx="121931" cy="182896"/>
              </a:xfrm>
              <a:prstGeom prst="rect">
                <a:avLst/>
              </a:prstGeom>
            </p:spPr>
          </p:pic>
        </p:grpSp>
      </p:grpSp>
      <p:grpSp>
        <p:nvGrpSpPr>
          <p:cNvPr id="79" name="Group 78"/>
          <p:cNvGrpSpPr/>
          <p:nvPr/>
        </p:nvGrpSpPr>
        <p:grpSpPr>
          <a:xfrm>
            <a:off x="17879637" y="11180763"/>
            <a:ext cx="685800" cy="867274"/>
            <a:chOff x="17879637" y="11180763"/>
            <a:chExt cx="685800" cy="8672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17879637" y="11340151"/>
                  <a:ext cx="685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79637" y="11340151"/>
                  <a:ext cx="685800" cy="70788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30"/>
            <p:cNvSpPr>
              <a:spLocks noChangeArrowheads="1"/>
            </p:cNvSpPr>
            <p:nvPr/>
          </p:nvSpPr>
          <p:spPr bwMode="auto">
            <a:xfrm>
              <a:off x="18258209" y="11180763"/>
              <a:ext cx="114536" cy="1730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8289587" y="10825487"/>
            <a:ext cx="2302347" cy="854528"/>
            <a:chOff x="17401497" y="8060548"/>
            <a:chExt cx="2302347" cy="854528"/>
          </a:xfrm>
        </p:grpSpPr>
        <p:cxnSp>
          <p:nvCxnSpPr>
            <p:cNvPr id="95" name="Straight Arrow Connector 94"/>
            <p:cNvCxnSpPr>
              <a:stCxn id="83" idx="3"/>
            </p:cNvCxnSpPr>
            <p:nvPr/>
          </p:nvCxnSpPr>
          <p:spPr>
            <a:xfrm flipH="1">
              <a:off x="17401497" y="8060548"/>
              <a:ext cx="2302347" cy="45753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18485793" y="8107163"/>
              <a:ext cx="45719" cy="807913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endParaRPr lang="vi-VN" sz="4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1525587" y="11811000"/>
                <a:ext cx="5568988" cy="782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l-NL" sz="4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l-NL" sz="4000" i="1">
                        <a:latin typeface="Cambria Math"/>
                      </a:rPr>
                      <m:t>;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0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nl-NL" sz="4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40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dirty="0" smtClean="0"/>
                  <a:t>         </a:t>
                </a:r>
                <a:endParaRPr lang="en-US" dirty="0"/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587" y="11811000"/>
                <a:ext cx="5568988" cy="7825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136277" y="12635757"/>
                <a:ext cx="3342310" cy="85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4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l-NL" sz="4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sz="4400" i="1">
                          <a:latin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277" y="12635757"/>
                <a:ext cx="3342310" cy="8516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0364787" y="12825351"/>
                <a:ext cx="7391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787" y="12825351"/>
                <a:ext cx="7391400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79776" y="5472199"/>
                <a:ext cx="1916677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400" dirty="0">
                    <a:latin typeface="Times New Roman" pitchFamily="18" charset="0"/>
                    <a:cs typeface="Times New Roman" pitchFamily="18" charset="0"/>
                  </a:rPr>
                  <a:t>Khi đó phương trình tổng quát của đường thẳng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itchFamily="18" charset="0"/>
                      </a:rPr>
                      <m:t>𝛥</m:t>
                    </m:r>
                  </m:oMath>
                </a14:m>
                <a:r>
                  <a:rPr lang="en-US" sz="4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4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776" y="5472199"/>
                <a:ext cx="19166771" cy="1446550"/>
              </a:xfrm>
              <a:prstGeom prst="rect">
                <a:avLst/>
              </a:prstGeom>
              <a:blipFill>
                <a:blip r:embed="rId13"/>
                <a:stretch>
                  <a:fillRect l="-1304" t="-8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05152" y="6270566"/>
                <a:ext cx="5102035" cy="1985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cs typeface="Times New Roman" pitchFamily="18" charset="0"/>
                  </a:rPr>
                  <a:t>                                                                                                                </a:t>
                </a:r>
                <a:endParaRPr lang="en-US" sz="40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  <m:r>
                      <a:rPr lang="en-US" sz="4000" i="1">
                        <a:latin typeface="Cambria Math" panose="02040503050406030204" pitchFamily="18" charset="0"/>
                        <a:cs typeface="Times New Roman" pitchFamily="18" charset="0"/>
                      </a:rPr>
                      <m:t>=−</m:t>
                    </m:r>
                    <m:r>
                      <a:rPr lang="en-US" sz="4000" i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4000" i="1">
                        <a:latin typeface="Cambria Math" panose="02040503050406030204" pitchFamily="18" charset="0"/>
                        <a:cs typeface="Times New Roman" pitchFamily="18" charset="0"/>
                      </a:rPr>
                      <m:t>𝑏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152" y="6270566"/>
                <a:ext cx="5102035" cy="1985159"/>
              </a:xfrm>
              <a:prstGeom prst="rect">
                <a:avLst/>
              </a:prstGeom>
              <a:blipFill>
                <a:blip r:embed="rId14"/>
                <a:stretch>
                  <a:fillRect l="-4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626709" y="6127023"/>
                <a:ext cx="4953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r>
                        <a:rPr 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6709" y="6127023"/>
                <a:ext cx="4953000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326187" y="12711957"/>
                <a:ext cx="4114800" cy="85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4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l-NL" sz="4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vi-VN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187" y="12711957"/>
                <a:ext cx="4114800" cy="8516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35466" y="11019218"/>
                <a:ext cx="214892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 dirty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sz="4400" i="1">
                          <a:latin typeface="Cambria Math"/>
                        </a:rPr>
                        <m:t>;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466" y="11019218"/>
                <a:ext cx="2148922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456148" y="12717959"/>
                <a:ext cx="17936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 dirty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400" i="1" dirty="0" smtClean="0">
                          <a:latin typeface="Cambria Math" panose="02040503050406030204" pitchFamily="18" charset="0"/>
                        </a:rPr>
                        <m:t>∈∆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148" y="12717959"/>
                <a:ext cx="1793632" cy="7694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54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7" grpId="1"/>
      <p:bldP spid="98" grpId="0"/>
      <p:bldP spid="98" grpId="1"/>
      <p:bldP spid="99" grpId="0"/>
      <p:bldP spid="99" grpId="1"/>
      <p:bldP spid="14" grpId="0"/>
      <p:bldP spid="15" grpId="0"/>
      <p:bldP spid="16" grpId="0"/>
      <p:bldP spid="64" grpId="0"/>
      <p:bldP spid="64" grpId="1"/>
      <p:bldP spid="13" grpId="0"/>
      <p:bldP spid="13" grpId="1"/>
      <p:bldP spid="65" grpId="0"/>
      <p:bldP spid="6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294825" y="6781800"/>
            <a:ext cx="21819676" cy="5410200"/>
            <a:chOff x="1270511" y="5867400"/>
            <a:chExt cx="21819676" cy="598547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571386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3461657"/>
            <a:ext cx="21841827" cy="2909148"/>
            <a:chOff x="1272674" y="3461657"/>
            <a:chExt cx="21841827" cy="2909148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2909148"/>
              <a:chOff x="1268078" y="3405486"/>
              <a:chExt cx="21841827" cy="2909148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1"/>
                <a:ext cx="21841827" cy="2523683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50671" y="3527166"/>
                  <a:ext cx="223170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710901" y="3906146"/>
                  <a:ext cx="17541085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Lập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𝛥</m:t>
                      </m:r>
                    </m:oMath>
                  </a14:m>
                  <a:r>
                    <a:rPr lang="en-US" sz="48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r>
                    <a:rPr lang="en-US" sz="4800" b="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(1;2)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nhận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3;−2</m:t>
                          </m:r>
                        </m:e>
                      </m:d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VTPT.</a:t>
                  </a:r>
                </a:p>
                <a:p>
                  <a:r>
                    <a:rPr lang="en-US" sz="4800" dirty="0" smtClean="0"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b)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 </a:t>
                  </a:r>
                  <a:r>
                    <a:rPr lang="vi-VN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 </a:t>
                  </a:r>
                  <a:r>
                    <a: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 </a:t>
                  </a:r>
                  <a14:m>
                    <m:oMath xmlns:m="http://schemas.openxmlformats.org/officeDocument/2006/math">
                      <m:r>
                        <a:rPr lang="vi-VN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vi-VN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(2;2)</m:t>
                      </m:r>
                    </m:oMath>
                  </a14:m>
                  <a:r>
                    <a: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vi-VN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vi-VN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(4;3)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901" y="3906146"/>
                  <a:ext cx="17541085" cy="230832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99" t="-5820" b="-134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686563" y="7692176"/>
                <a:ext cx="2102262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 qua điểm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; 2)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48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⇔3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+1=0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563" y="7692176"/>
                <a:ext cx="21022624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334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700046" y="9423249"/>
                <a:ext cx="21022624" cy="2397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=(2;1)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=(1;−2)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+2=0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046" y="9423249"/>
                <a:ext cx="21022624" cy="2397964"/>
              </a:xfrm>
              <a:prstGeom prst="rect">
                <a:avLst/>
              </a:prstGeom>
              <a:blipFill>
                <a:blip r:embed="rId5"/>
                <a:stretch>
                  <a:fillRect l="-1334" t="-2036" b="-12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62" name="Rounded Rectangle 6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TỔNG QUÁT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296188" y="2666843"/>
                <a:ext cx="6781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6188" y="2666843"/>
                <a:ext cx="678180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7168508" y="9388147"/>
            <a:ext cx="5574799" cy="917398"/>
            <a:chOff x="16899688" y="5715000"/>
            <a:chExt cx="5574799" cy="917398"/>
          </a:xfrm>
        </p:grpSpPr>
        <p:grpSp>
          <p:nvGrpSpPr>
            <p:cNvPr id="15" name="Group 14"/>
            <p:cNvGrpSpPr/>
            <p:nvPr/>
          </p:nvGrpSpPr>
          <p:grpSpPr>
            <a:xfrm>
              <a:off x="16899688" y="6479998"/>
              <a:ext cx="5574799" cy="152400"/>
              <a:chOff x="16296188" y="12649200"/>
              <a:chExt cx="5574799" cy="1524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6296188" y="12725400"/>
                <a:ext cx="557479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/>
            </p:nvSpPr>
            <p:spPr>
              <a:xfrm flipV="1">
                <a:off x="17222787" y="12649200"/>
                <a:ext cx="762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 flipV="1">
                <a:off x="20423187" y="12649200"/>
                <a:ext cx="762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7375187" y="5715000"/>
                  <a:ext cx="11430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75187" y="5715000"/>
                  <a:ext cx="1143000" cy="7694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20499387" y="5783759"/>
                  <a:ext cx="11430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99387" y="5783759"/>
                  <a:ext cx="1143000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Group 86"/>
          <p:cNvGrpSpPr/>
          <p:nvPr/>
        </p:nvGrpSpPr>
        <p:grpSpPr>
          <a:xfrm flipH="1" flipV="1">
            <a:off x="18171309" y="10226342"/>
            <a:ext cx="3200399" cy="54413"/>
            <a:chOff x="17415251" y="8107163"/>
            <a:chExt cx="2145445" cy="807913"/>
          </a:xfrm>
        </p:grpSpPr>
        <p:cxnSp>
          <p:nvCxnSpPr>
            <p:cNvPr id="88" name="Straight Arrow Connector 87"/>
            <p:cNvCxnSpPr>
              <a:stCxn id="13" idx="6"/>
            </p:cNvCxnSpPr>
            <p:nvPr/>
          </p:nvCxnSpPr>
          <p:spPr>
            <a:xfrm flipH="1" flipV="1">
              <a:off x="17415251" y="8518072"/>
              <a:ext cx="2145445" cy="35249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18485793" y="8107163"/>
              <a:ext cx="45719" cy="807913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endParaRPr lang="vi-VN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745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quát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1372842" y="3593406"/>
            <a:ext cx="21868726" cy="6464994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6" name="Group 7"/>
          <p:cNvGrpSpPr/>
          <p:nvPr/>
        </p:nvGrpSpPr>
        <p:grpSpPr>
          <a:xfrm>
            <a:off x="1240345" y="3346965"/>
            <a:ext cx="235123" cy="226625"/>
            <a:chOff x="217543" y="8657358"/>
            <a:chExt cx="263525" cy="254000"/>
          </a:xfrm>
        </p:grpSpPr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217543" y="8657358"/>
              <a:ext cx="263525" cy="254000"/>
            </a:xfrm>
            <a:custGeom>
              <a:avLst/>
              <a:gdLst>
                <a:gd name="T0" fmla="*/ 50 w 70"/>
                <a:gd name="T1" fmla="*/ 68 h 68"/>
                <a:gd name="T2" fmla="*/ 45 w 70"/>
                <a:gd name="T3" fmla="*/ 67 h 68"/>
                <a:gd name="T4" fmla="*/ 2 w 70"/>
                <a:gd name="T5" fmla="*/ 23 h 68"/>
                <a:gd name="T6" fmla="*/ 2 w 70"/>
                <a:gd name="T7" fmla="*/ 15 h 68"/>
                <a:gd name="T8" fmla="*/ 14 w 70"/>
                <a:gd name="T9" fmla="*/ 3 h 68"/>
                <a:gd name="T10" fmla="*/ 22 w 70"/>
                <a:gd name="T11" fmla="*/ 0 h 68"/>
                <a:gd name="T12" fmla="*/ 31 w 70"/>
                <a:gd name="T13" fmla="*/ 3 h 68"/>
                <a:gd name="T14" fmla="*/ 65 w 70"/>
                <a:gd name="T15" fmla="*/ 38 h 68"/>
                <a:gd name="T16" fmla="*/ 65 w 70"/>
                <a:gd name="T17" fmla="*/ 55 h 68"/>
                <a:gd name="T18" fmla="*/ 54 w 70"/>
                <a:gd name="T19" fmla="*/ 67 h 68"/>
                <a:gd name="T20" fmla="*/ 50 w 70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8">
                  <a:moveTo>
                    <a:pt x="50" y="68"/>
                  </a:moveTo>
                  <a:cubicBezTo>
                    <a:pt x="48" y="68"/>
                    <a:pt x="47" y="68"/>
                    <a:pt x="45" y="6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1"/>
                    <a:pt x="19" y="0"/>
                    <a:pt x="22" y="0"/>
                  </a:cubicBezTo>
                  <a:cubicBezTo>
                    <a:pt x="26" y="0"/>
                    <a:pt x="29" y="1"/>
                    <a:pt x="31" y="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70" y="42"/>
                    <a:pt x="70" y="50"/>
                    <a:pt x="65" y="55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3" y="68"/>
                    <a:pt x="51" y="68"/>
                    <a:pt x="5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239768" y="8674820"/>
              <a:ext cx="217488" cy="214313"/>
            </a:xfrm>
            <a:custGeom>
              <a:avLst/>
              <a:gdLst>
                <a:gd name="T0" fmla="*/ 55 w 58"/>
                <a:gd name="T1" fmla="*/ 46 h 57"/>
                <a:gd name="T2" fmla="*/ 55 w 58"/>
                <a:gd name="T3" fmla="*/ 37 h 57"/>
                <a:gd name="T4" fmla="*/ 21 w 58"/>
                <a:gd name="T5" fmla="*/ 2 h 57"/>
                <a:gd name="T6" fmla="*/ 12 w 58"/>
                <a:gd name="T7" fmla="*/ 2 h 57"/>
                <a:gd name="T8" fmla="*/ 0 w 58"/>
                <a:gd name="T9" fmla="*/ 14 h 57"/>
                <a:gd name="T10" fmla="*/ 44 w 58"/>
                <a:gd name="T11" fmla="*/ 57 h 57"/>
                <a:gd name="T12" fmla="*/ 55 w 58"/>
                <a:gd name="T13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7">
                  <a:moveTo>
                    <a:pt x="55" y="46"/>
                  </a:moveTo>
                  <a:cubicBezTo>
                    <a:pt x="58" y="43"/>
                    <a:pt x="58" y="39"/>
                    <a:pt x="55" y="3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0"/>
                    <a:pt x="14" y="0"/>
                    <a:pt x="12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55" y="46"/>
                    <a:pt x="55" y="46"/>
                    <a:pt x="5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35187" y="4114800"/>
                <a:ext cx="18973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87" y="4114800"/>
                <a:ext cx="18973800" cy="830997"/>
              </a:xfrm>
              <a:prstGeom prst="rect">
                <a:avLst/>
              </a:prstGeom>
              <a:blipFill rotWithShape="0">
                <a:blip r:embed="rId3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35187" y="5643077"/>
                <a:ext cx="18973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87" y="5643077"/>
                <a:ext cx="18973800" cy="830997"/>
              </a:xfrm>
              <a:prstGeom prst="rect">
                <a:avLst/>
              </a:prstGeom>
              <a:blipFill rotWithShape="0">
                <a:blip r:embed="rId4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35187" y="7171354"/>
                <a:ext cx="18973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gốc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87" y="7171354"/>
                <a:ext cx="18973800" cy="830997"/>
              </a:xfrm>
              <a:prstGeom prst="rect">
                <a:avLst/>
              </a:prstGeom>
              <a:blipFill rotWithShape="0">
                <a:blip r:embed="rId5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35187" y="8699632"/>
                <a:ext cx="18973800" cy="1172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2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;0)</m:t>
                    </m:r>
                  </m:oMath>
                </a14:m>
                <a:r>
                  <a:rPr lang="en-US" sz="4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(0;</m:t>
                    </m:r>
                    <m:sSub>
                      <m:sSub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87" y="8699632"/>
                <a:ext cx="18973800" cy="1172565"/>
              </a:xfrm>
              <a:prstGeom prst="rect">
                <a:avLst/>
              </a:prstGeom>
              <a:blipFill>
                <a:blip r:embed="rId6"/>
                <a:stretch>
                  <a:fillRect t="-4688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25" name="Rounded Rectangle 2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TỔNG QUÁT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354387" y="11201399"/>
                <a:ext cx="4953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387" y="11201399"/>
                <a:ext cx="495300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773987" y="11201398"/>
                <a:ext cx="4953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987" y="11201398"/>
                <a:ext cx="4953000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422187" y="10897019"/>
                <a:ext cx="4171463" cy="1378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4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44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2187" y="10897019"/>
                <a:ext cx="4171463" cy="13781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6308387" y="10921338"/>
                <a:ext cx="4284313" cy="1689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den>
                      </m:f>
                      <m:r>
                        <a:rPr lang="en-US" sz="4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den>
                      </m:f>
                      <m:r>
                        <a:rPr lang="en-US" sz="44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8387" y="10921338"/>
                <a:ext cx="4284313" cy="16894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10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3" grpId="0"/>
      <p:bldP spid="21" grpId="0"/>
      <p:bldP spid="22" grpId="0"/>
      <p:bldP spid="23" grpId="0"/>
      <p:bldP spid="18" grpId="0"/>
      <p:bldP spid="19" grpId="0"/>
      <p:bldP spid="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7382894" y="4343400"/>
            <a:ext cx="4329738" cy="1042191"/>
            <a:chOff x="1380347" y="3163074"/>
            <a:chExt cx="3397215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4343400"/>
            <a:ext cx="5051647" cy="1042191"/>
            <a:chOff x="1380347" y="3163074"/>
            <a:chExt cx="3963642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8" y="3163074"/>
              <a:ext cx="3578741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4343400"/>
            <a:ext cx="4305488" cy="1042191"/>
            <a:chOff x="1380347" y="3163074"/>
            <a:chExt cx="3378188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2895600"/>
            <a:ext cx="22664057" cy="1176337"/>
            <a:chOff x="534987" y="1869705"/>
            <a:chExt cx="22664057" cy="1176337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176337"/>
              <a:chOff x="534987" y="1647866"/>
              <a:chExt cx="22664057" cy="1176337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1"/>
                <a:ext cx="22443393" cy="1050309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040187" y="1945905"/>
                  <a:ext cx="18468976" cy="9233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/>
                  <a:r>
                    <a:rPr lang="nl-NL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 vec-tơ pháp tuyến </a:t>
                  </a:r>
                  <a:r>
                    <a:rPr lang="nl-NL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 đường thẳng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+5=0</m:t>
                      </m:r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</a:t>
                  </a:r>
                  <a:endPara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7" y="1945905"/>
                  <a:ext cx="18468976" cy="92334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23" t="-9272" b="-2980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4343400"/>
            <a:ext cx="4246517" cy="1042191"/>
            <a:chOff x="1380347" y="3163074"/>
            <a:chExt cx="3331918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1208411" y="441967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4428914"/>
                <a:ext cx="339804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;–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4428914"/>
                <a:ext cx="3398046" cy="754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4462952"/>
                <a:ext cx="30432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4462952"/>
                <a:ext cx="3043204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712982" y="4427547"/>
                <a:ext cx="386714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4427547"/>
                <a:ext cx="3867149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4428914"/>
                <a:ext cx="305763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4428914"/>
                <a:ext cx="3057632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618104" y="6629400"/>
            <a:ext cx="22617763" cy="3386098"/>
            <a:chOff x="1270510" y="5267367"/>
            <a:chExt cx="22617763" cy="3386098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301466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30891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618105" y="7457844"/>
                <a:ext cx="21915182" cy="1040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ườ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: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𝑎𝑥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𝑏𝑦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ì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VTPT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05" y="7457844"/>
                <a:ext cx="21915182" cy="104061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/>
              <p:cNvSpPr/>
              <p:nvPr/>
            </p:nvSpPr>
            <p:spPr>
              <a:xfrm>
                <a:off x="839787" y="8610600"/>
                <a:ext cx="21517812" cy="1040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ườ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: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−2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+5=0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ì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VTPT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25" name="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7" y="8610600"/>
                <a:ext cx="21517812" cy="104061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534192" y="1717088"/>
            <a:ext cx="11201399" cy="908922"/>
            <a:chOff x="3968728" y="8844678"/>
            <a:chExt cx="11201399" cy="908922"/>
          </a:xfrm>
        </p:grpSpPr>
        <p:grpSp>
          <p:nvGrpSpPr>
            <p:cNvPr id="50" name="Group 49"/>
            <p:cNvGrpSpPr/>
            <p:nvPr/>
          </p:nvGrpSpPr>
          <p:grpSpPr>
            <a:xfrm>
              <a:off x="4354781" y="8844678"/>
              <a:ext cx="10815346" cy="908922"/>
              <a:chOff x="992187" y="2795826"/>
              <a:chExt cx="10815346" cy="908922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668192" y="2935307"/>
                <a:ext cx="1013934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i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 trắc nghiệm khách quan</a:t>
                </a:r>
                <a:endPara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992187" y="2795826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sp>
          <p:nvSpPr>
            <p:cNvPr id="51" name="Rounded Rectangle 50"/>
            <p:cNvSpPr/>
            <p:nvPr/>
          </p:nvSpPr>
          <p:spPr>
            <a:xfrm>
              <a:off x="3968728" y="8922530"/>
              <a:ext cx="10263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955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4" grpId="0"/>
      <p:bldP spid="1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7382894" y="5257800"/>
            <a:ext cx="4329738" cy="1042191"/>
            <a:chOff x="1380347" y="3163074"/>
            <a:chExt cx="3397215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5257800"/>
            <a:ext cx="4761101" cy="1042191"/>
            <a:chOff x="1380347" y="3163074"/>
            <a:chExt cx="3735673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8" y="3163074"/>
              <a:ext cx="3350772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5257800"/>
            <a:ext cx="4305488" cy="1042191"/>
            <a:chOff x="1380347" y="3163074"/>
            <a:chExt cx="3378188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2895600"/>
            <a:ext cx="23436871" cy="1981200"/>
            <a:chOff x="534987" y="1869705"/>
            <a:chExt cx="23436871" cy="1981200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3420452" cy="1869748"/>
              <a:chOff x="534987" y="1647866"/>
              <a:chExt cx="23420452" cy="1869748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0" y="1720891"/>
                <a:ext cx="23199789" cy="1796723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3787464" y="2018534"/>
                  <a:ext cx="20184394" cy="1832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en-US" sz="4600" dirty="0" smtClean="0"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vi-VN" sz="4600" dirty="0" smtClean="0">
                      <a:latin typeface="Times New Roman" pitchFamily="18" charset="0"/>
                      <a:cs typeface="Times New Roman" pitchFamily="18" charset="0"/>
                    </a:rPr>
                    <a:t>ectơ</a:t>
                  </a:r>
                  <a:r>
                    <a:rPr lang="nl-NL" sz="4600" dirty="0" smtClean="0">
                      <a:latin typeface="Times New Roman" pitchFamily="18" charset="0"/>
                      <a:cs typeface="Times New Roman" pitchFamily="18" charset="0"/>
                    </a:rPr>
                    <a:t> nào dưới đây là một </a:t>
                  </a:r>
                  <a:r>
                    <a:rPr lang="vi-VN" sz="4600" dirty="0" smtClean="0">
                      <a:latin typeface="Times New Roman" pitchFamily="18" charset="0"/>
                      <a:cs typeface="Times New Roman" pitchFamily="18" charset="0"/>
                    </a:rPr>
                    <a:t>vectơ</a:t>
                  </a:r>
                  <a:r>
                    <a:rPr lang="nl-NL" sz="4600" dirty="0" smtClean="0">
                      <a:latin typeface="Times New Roman" pitchFamily="18" charset="0"/>
                      <a:cs typeface="Times New Roman" pitchFamily="18" charset="0"/>
                    </a:rPr>
                    <a:t> pháp tuyến của </a:t>
                  </a:r>
                  <a:r>
                    <a:rPr lang="nl-NL" sz="4600" dirty="0">
                      <a:latin typeface="Times New Roman" pitchFamily="18" charset="0"/>
                      <a:cs typeface="Times New Roman" pitchFamily="18" charset="0"/>
                    </a:rPr>
                    <a:t>đường </a:t>
                  </a:r>
                  <a:r>
                    <a:rPr lang="nl-NL" sz="4600" dirty="0" smtClean="0">
                      <a:latin typeface="Times New Roman" pitchFamily="18" charset="0"/>
                      <a:cs typeface="Times New Roman" pitchFamily="18" charset="0"/>
                    </a:rPr>
                    <a:t>thẳng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  <a:ea typeface="Arial"/>
                              <a:cs typeface="Times New Roman"/>
                            </a:rPr>
                            <m:t>𝑑</m:t>
                          </m:r>
                        </m:e>
                      </m:d>
                    </m:oMath>
                  </a14:m>
                  <a:r>
                    <a:rPr lang="vi-VN" sz="4600" dirty="0">
                      <a:latin typeface="Times New Roman"/>
                      <a:ea typeface="Arial"/>
                      <a:cs typeface="Times New Roman"/>
                    </a:rPr>
                    <a:t>: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6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600" i="1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=5−7</m:t>
                              </m:r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=−3+3</m:t>
                              </m:r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a:rPr lang="en-US" sz="4600" b="0" i="1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?</m:t>
                      </m:r>
                    </m:oMath>
                  </a14:m>
                  <a:endParaRPr lang="en-US" sz="4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7464" y="2018534"/>
                  <a:ext cx="20184394" cy="183237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4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5257800"/>
            <a:ext cx="4246517" cy="1042191"/>
            <a:chOff x="1380347" y="3163074"/>
            <a:chExt cx="3331918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1223651" y="533407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5343314"/>
                <a:ext cx="3030445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5343314"/>
                <a:ext cx="3030445" cy="754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5377352"/>
                <a:ext cx="345517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5377352"/>
                <a:ext cx="3455177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712982" y="5341947"/>
                <a:ext cx="345517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5341947"/>
                <a:ext cx="3455177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5343314"/>
                <a:ext cx="305763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5343314"/>
                <a:ext cx="3057632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/>
          <p:cNvGrpSpPr/>
          <p:nvPr/>
        </p:nvGrpSpPr>
        <p:grpSpPr>
          <a:xfrm>
            <a:off x="618104" y="7086600"/>
            <a:ext cx="22617763" cy="2456542"/>
            <a:chOff x="593981" y="5410200"/>
            <a:chExt cx="22617763" cy="2456542"/>
          </a:xfrm>
        </p:grpSpPr>
        <p:grpSp>
          <p:nvGrpSpPr>
            <p:cNvPr id="113" name="Group 112"/>
            <p:cNvGrpSpPr/>
            <p:nvPr/>
          </p:nvGrpSpPr>
          <p:grpSpPr>
            <a:xfrm>
              <a:off x="593981" y="5410200"/>
              <a:ext cx="22617763" cy="2456542"/>
              <a:chOff x="1270510" y="5267367"/>
              <a:chExt cx="22617763" cy="2456542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1284909" y="5638800"/>
                <a:ext cx="22603364" cy="2085109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1270510" y="5267367"/>
                <a:ext cx="4643604" cy="828633"/>
                <a:chOff x="1224541" y="6322796"/>
                <a:chExt cx="4643604" cy="828633"/>
              </a:xfrm>
            </p:grpSpPr>
            <p:sp>
              <p:nvSpPr>
                <p:cNvPr id="11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2296330" y="6349326"/>
                  <a:ext cx="3308919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4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Round Diagonal Corner Rectangle 118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14" name="Rectangle 113"/>
            <p:cNvSpPr/>
            <p:nvPr/>
          </p:nvSpPr>
          <p:spPr>
            <a:xfrm>
              <a:off x="1385966" y="6539842"/>
              <a:ext cx="21699846" cy="107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300"/>
                </a:spcAft>
              </a:pPr>
              <a:endParaRPr lang="en-US" sz="4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29980" y="7237109"/>
                <a:ext cx="1608236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300"/>
                  </a:spcAft>
                </a:pPr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 có một </a:t>
                </a:r>
                <a:r>
                  <a:rPr lang="vi-VN" sz="4800" dirty="0" smtClean="0">
                    <a:latin typeface="Times New Roman" pitchFamily="18" charset="0"/>
                    <a:cs typeface="Times New Roman" pitchFamily="18" charset="0"/>
                  </a:rPr>
                  <a:t>vectơ</a:t>
                </a:r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chỉ phương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nl-NL" sz="4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l-NL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−7</m:t>
                        </m:r>
                        <m:r>
                          <a:rPr lang="nl-NL" sz="4800">
                            <a:latin typeface="Cambria Math"/>
                          </a:rPr>
                          <m:t>;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980" y="7237109"/>
                <a:ext cx="16082366" cy="1200329"/>
              </a:xfrm>
              <a:prstGeom prst="rect">
                <a:avLst/>
              </a:prstGeom>
              <a:blipFill>
                <a:blip r:embed="rId8"/>
                <a:stretch>
                  <a:fillRect l="-1744" b="-15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5429980" y="8174227"/>
                <a:ext cx="1608236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300"/>
                  </a:spcAft>
                </a:pPr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 có một </a:t>
                </a:r>
                <a:r>
                  <a:rPr lang="vi-VN" sz="4800" dirty="0" smtClean="0">
                    <a:latin typeface="Times New Roman" pitchFamily="18" charset="0"/>
                    <a:cs typeface="Times New Roman" pitchFamily="18" charset="0"/>
                  </a:rPr>
                  <a:t>vectơ</a:t>
                </a:r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 pháp tuyến </a:t>
                </a:r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nl-NL" sz="4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l-NL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sz="4800">
                            <a:latin typeface="Cambria Math"/>
                          </a:rPr>
                          <m:t>;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980" y="8174227"/>
                <a:ext cx="16082366" cy="1200329"/>
              </a:xfrm>
              <a:prstGeom prst="rect">
                <a:avLst/>
              </a:prstGeom>
              <a:blipFill rotWithShape="0">
                <a:blip r:embed="rId9"/>
                <a:stretch>
                  <a:fillRect l="-1744" b="-15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534192" y="1717088"/>
            <a:ext cx="11201399" cy="908922"/>
            <a:chOff x="3968728" y="8844678"/>
            <a:chExt cx="11201399" cy="908922"/>
          </a:xfrm>
        </p:grpSpPr>
        <p:grpSp>
          <p:nvGrpSpPr>
            <p:cNvPr id="52" name="Group 51"/>
            <p:cNvGrpSpPr/>
            <p:nvPr/>
          </p:nvGrpSpPr>
          <p:grpSpPr>
            <a:xfrm>
              <a:off x="4354781" y="8844678"/>
              <a:ext cx="10815346" cy="908922"/>
              <a:chOff x="992187" y="2795826"/>
              <a:chExt cx="10815346" cy="908922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1668192" y="2935307"/>
                <a:ext cx="1013934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i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 trắc nghiệm khách quan</a:t>
                </a:r>
                <a:endPara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992187" y="2795826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3968728" y="8922530"/>
              <a:ext cx="10263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64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6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6832977" y="5462311"/>
            <a:ext cx="5327768" cy="1042191"/>
            <a:chOff x="1380347" y="3163074"/>
            <a:chExt cx="4180293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8" y="3163074"/>
              <a:ext cx="3795392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978567" y="5462312"/>
            <a:ext cx="5142104" cy="1042191"/>
            <a:chOff x="1380347" y="3163075"/>
            <a:chExt cx="4034617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9" y="3163075"/>
              <a:ext cx="364971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124158" y="5410200"/>
            <a:ext cx="4877119" cy="1146410"/>
            <a:chOff x="1380347" y="3122188"/>
            <a:chExt cx="3826703" cy="899501"/>
          </a:xfrm>
        </p:grpSpPr>
        <p:sp>
          <p:nvSpPr>
            <p:cNvPr id="85" name="Rectangle 84"/>
            <p:cNvSpPr/>
            <p:nvPr/>
          </p:nvSpPr>
          <p:spPr>
            <a:xfrm>
              <a:off x="1765249" y="3122188"/>
              <a:ext cx="3441801" cy="8995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2819400"/>
            <a:ext cx="22683477" cy="2308334"/>
            <a:chOff x="534987" y="1793505"/>
            <a:chExt cx="22683477" cy="2308334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167154"/>
              <a:chOff x="534987" y="1647866"/>
              <a:chExt cx="22664057" cy="2167154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2094128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9116013" cy="2308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4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(2;−5)</m:t>
                      </m:r>
                    </m:oMath>
                  </a14:m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VTCP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i="1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en-US" sz="4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</a:rPr>
                            <m:t>1;−</m:t>
                          </m:r>
                          <m:r>
                            <a:rPr lang="en-US" sz="4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a14:m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 </a:t>
                  </a:r>
                  <a:endParaRPr lang="en-US" sz="4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9116013" cy="2308334"/>
                </a:xfrm>
                <a:prstGeom prst="rect">
                  <a:avLst/>
                </a:prstGeom>
                <a:blipFill>
                  <a:blip r:embed="rId3"/>
                  <a:stretch>
                    <a:fillRect l="-893" b="-502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687387" y="5462312"/>
            <a:ext cx="4914675" cy="1042191"/>
            <a:chOff x="1380347" y="3163075"/>
            <a:chExt cx="3856171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8" y="3163075"/>
              <a:ext cx="3471270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686305" y="5538585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1535858" y="5661682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58" y="5661682"/>
                <a:ext cx="3996863" cy="754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7751909" y="5585482"/>
                <a:ext cx="440883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09" y="5585482"/>
                <a:ext cx="4408836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3929670" y="5617304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670" y="5617304"/>
                <a:ext cx="3996863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004413" y="5617304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+7=0.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4413" y="5617304"/>
                <a:ext cx="3996863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618104" y="6781800"/>
            <a:ext cx="22617763" cy="3352800"/>
            <a:chOff x="1270510" y="5267367"/>
            <a:chExt cx="22617763" cy="3352800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298136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30891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915987" y="7710951"/>
                <a:ext cx="21938813" cy="1077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Đườ</m:t>
                      </m:r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th</m:t>
                      </m:r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ẳ</m:t>
                      </m:r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vi-VN" sz="4600" i="1">
                              <a:latin typeface="Cambria Math"/>
                              <a:ea typeface="Arial"/>
                              <a:cs typeface="Times New Roman"/>
                            </a:rPr>
                            <m:t>𝑑</m:t>
                          </m:r>
                        </m:e>
                      </m:d>
                      <m:r>
                        <m:rPr>
                          <m:nor/>
                        </m:rPr>
                        <a:rPr lang="es-VE" sz="46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đ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i</m:t>
                      </m:r>
                      <m:r>
                        <m:rPr>
                          <m:nor/>
                        </m:rPr>
                        <a:rPr lang="es-VE" sz="46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s-VE" sz="4600" dirty="0">
                          <a:latin typeface="Times New Roman"/>
                          <a:ea typeface="Arial"/>
                          <a:cs typeface="Times New Roman"/>
                        </a:rPr>
                        <m:t>qua</m:t>
                      </m:r>
                      <m:r>
                        <m:rPr>
                          <m:nor/>
                        </m:rPr>
                        <a:rPr lang="es-VE" sz="46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a:rPr lang="vi-VN" sz="4600" i="1">
                          <a:latin typeface="Cambria Math"/>
                          <a:ea typeface="Arial"/>
                          <a:cs typeface="Times New Roman"/>
                        </a:rPr>
                        <m:t>𝑀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vi-VN" sz="4600" i="1">
                              <a:latin typeface="Cambria Math"/>
                              <a:ea typeface="Arial"/>
                              <a:cs typeface="Times New Roman"/>
                            </a:rPr>
                            <m:t>2;</m:t>
                          </m:r>
                          <m:r>
                            <a:rPr lang="en-US" sz="46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−5</m:t>
                          </m:r>
                        </m:e>
                      </m:d>
                      <m:r>
                        <m:rPr>
                          <m:nor/>
                        </m:rPr>
                        <a:rPr lang="es-VE" sz="46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v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à 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c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ó </m:t>
                      </m:r>
                      <m:r>
                        <m:rPr>
                          <m:nor/>
                        </m:rPr>
                        <a:rPr lang="es-VE" sz="4600" dirty="0">
                          <a:latin typeface="Times New Roman"/>
                          <a:ea typeface="Arial"/>
                          <a:cs typeface="Times New Roman"/>
                        </a:rPr>
                        <m:t>VTCP</m:t>
                      </m:r>
                      <m:r>
                        <a:rPr lang="en-US" sz="4600" b="0" i="1" dirty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i="1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en-US" sz="4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</a:rPr>
                            <m:t>1;−</m:t>
                          </m:r>
                          <m:r>
                            <a:rPr lang="en-US" sz="4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m:rPr>
                          <m:nor/>
                        </m:rPr>
                        <a:rPr lang="en-US" sz="4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n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ê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n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vi-VN" sz="4600" i="1">
                              <a:latin typeface="Cambria Math"/>
                              <a:ea typeface="Arial"/>
                              <a:cs typeface="Times New Roman"/>
                            </a:rPr>
                            <m:t>𝑑</m:t>
                          </m:r>
                        </m:e>
                      </m:d>
                      <m:r>
                        <m:rPr>
                          <m:nor/>
                        </m:rPr>
                        <a:rPr lang="vi-VN" sz="4600" b="0" i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c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600" b="0" i="0" dirty="0" smtClean="0">
                          <a:latin typeface="Times New Roman"/>
                          <a:ea typeface="Arial"/>
                          <a:cs typeface="Times New Roman"/>
                        </a:rPr>
                        <m:t>VTPT</m:t>
                      </m:r>
                      <m:r>
                        <m:rPr>
                          <m:nor/>
                        </m:rPr>
                        <a:rPr lang="en-US" sz="4600" b="0" i="0" dirty="0" smtClean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600" b="0" i="0" dirty="0" smtClean="0">
                          <a:latin typeface="Times New Roman"/>
                          <a:ea typeface="Arial"/>
                          <a:cs typeface="Times New Roman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600" b="0" i="0" dirty="0" smtClean="0">
                          <a:latin typeface="Times New Roman"/>
                          <a:ea typeface="Arial"/>
                          <a:cs typeface="Times New Roman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sz="4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600" i="1">
                              <a:latin typeface="Cambria Math"/>
                            </a:rPr>
                            <m:t>;</m:t>
                          </m:r>
                          <m:r>
                            <a:rPr lang="en-US" sz="4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46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7710951"/>
                <a:ext cx="21938813" cy="10778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2756" y="8915400"/>
                <a:ext cx="21965031" cy="814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4400" b="0" i="0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 </m:t>
                    </m:r>
                    <m:r>
                      <a:rPr lang="en-US" sz="4400" i="1" dirty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: 3</m:t>
                    </m:r>
                    <m:d>
                      <m:dPr>
                        <m:ctrlPr>
                          <a:rPr lang="en-US" sz="4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60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+1</m:t>
                    </m:r>
                    <m:d>
                      <m:dPr>
                        <m:ctrlPr>
                          <a:rPr lang="en-US" sz="4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600" i="1" dirty="0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=0⇔ 3</m:t>
                    </m:r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endParaRPr lang="en-US" sz="4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756" y="8915400"/>
                <a:ext cx="21965031" cy="814005"/>
              </a:xfrm>
              <a:prstGeom prst="rect">
                <a:avLst/>
              </a:prstGeom>
              <a:blipFill>
                <a:blip r:embed="rId9"/>
                <a:stretch>
                  <a:fillRect l="-1193" t="-15789" b="-36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534192" y="1717088"/>
            <a:ext cx="11201399" cy="908922"/>
            <a:chOff x="3968728" y="8844678"/>
            <a:chExt cx="11201399" cy="908922"/>
          </a:xfrm>
        </p:grpSpPr>
        <p:grpSp>
          <p:nvGrpSpPr>
            <p:cNvPr id="50" name="Group 49"/>
            <p:cNvGrpSpPr/>
            <p:nvPr/>
          </p:nvGrpSpPr>
          <p:grpSpPr>
            <a:xfrm>
              <a:off x="4354781" y="8844678"/>
              <a:ext cx="10815346" cy="908922"/>
              <a:chOff x="992187" y="2795826"/>
              <a:chExt cx="10815346" cy="908922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668192" y="2935307"/>
                <a:ext cx="1013934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i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 trắc nghiệm khách quan</a:t>
                </a:r>
                <a:endPara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992187" y="2795826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sp>
          <p:nvSpPr>
            <p:cNvPr id="51" name="Rounded Rectangle 50"/>
            <p:cNvSpPr/>
            <p:nvPr/>
          </p:nvSpPr>
          <p:spPr>
            <a:xfrm>
              <a:off x="3968728" y="8922530"/>
              <a:ext cx="10263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513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1224</Words>
  <Application>Microsoft Office PowerPoint</Application>
  <PresentationFormat>Custom</PresentationFormat>
  <Paragraphs>281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AvantGarde</vt:lpstr>
      <vt:lpstr>AvantGarde-Demi</vt:lpstr>
      <vt:lpstr>Calibri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Hiền Nguyễn Thị Thu Hiền</cp:lastModifiedBy>
  <cp:revision>131</cp:revision>
  <dcterms:created xsi:type="dcterms:W3CDTF">2013-08-31T11:42:51Z</dcterms:created>
  <dcterms:modified xsi:type="dcterms:W3CDTF">2020-02-28T11:53:13Z</dcterms:modified>
</cp:coreProperties>
</file>