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35" r:id="rId2"/>
    <p:sldId id="336" r:id="rId3"/>
    <p:sldId id="257" r:id="rId4"/>
    <p:sldId id="320" r:id="rId5"/>
    <p:sldId id="321" r:id="rId6"/>
    <p:sldId id="326" r:id="rId7"/>
    <p:sldId id="327" r:id="rId8"/>
    <p:sldId id="328" r:id="rId9"/>
    <p:sldId id="329" r:id="rId10"/>
    <p:sldId id="345" r:id="rId11"/>
    <p:sldId id="330" r:id="rId12"/>
    <p:sldId id="313" r:id="rId13"/>
    <p:sldId id="314" r:id="rId14"/>
    <p:sldId id="332" r:id="rId15"/>
    <p:sldId id="331" r:id="rId16"/>
    <p:sldId id="341" r:id="rId17"/>
    <p:sldId id="339" r:id="rId18"/>
    <p:sldId id="346" r:id="rId19"/>
    <p:sldId id="342" r:id="rId20"/>
    <p:sldId id="343" r:id="rId21"/>
    <p:sldId id="344" r:id="rId22"/>
    <p:sldId id="32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27E0E9"/>
    <a:srgbClr val="11C1FF"/>
    <a:srgbClr val="F11BAA"/>
    <a:srgbClr val="0D30DD"/>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107" d="100"/>
          <a:sy n="107" d="100"/>
        </p:scale>
        <p:origin x="177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1, 2, 3, 4</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Sóng thần là những cơn sóng dài, đơn độc, di chuyển nhanh, thường có chiều cao trên 20m.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Nguyên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nhân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sinh</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ra</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sóng</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biển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chủ</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yếu</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là</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gió</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Sóng biển là hình thức dao động tại chỗ của nước biển và đại dương.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CE2B6C17-CB5C-491F-8F9B-D008CEB9B890}">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Nguyên nhân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sinh</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ra</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sóng</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thần</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do động đất, núi lửa phun ngầm dưới đáy biển.</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191B55AD-AD74-4D6F-BE33-F40FA8C4E037}" type="parTrans" cxnId="{87859F89-9ECE-42C4-BDE6-4940FAF5162C}">
      <dgm:prSet/>
      <dgm:spPr/>
      <dgm:t>
        <a:bodyPr/>
        <a:lstStyle/>
        <a:p>
          <a:endParaRPr lang="en-US"/>
        </a:p>
      </dgm:t>
    </dgm:pt>
    <dgm:pt modelId="{57D50B40-293F-4B34-94BE-D99C1A73C932}" type="sibTrans" cxnId="{87859F89-9ECE-42C4-BDE6-4940FAF5162C}">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pt>
    <dgm:pt modelId="{2C753C8F-AD2F-4B60-8ED6-06F729150D93}" type="pres">
      <dgm:prSet presAssocID="{CD426A82-BC59-4B88-A9C5-6D6E73570D64}" presName="connTx" presStyleLbl="parChTrans1D2" presStyleIdx="0" presStyleCnt="2"/>
      <dgm:spPr/>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4"/>
      <dgm:spPr/>
    </dgm:pt>
    <dgm:pt modelId="{2E496A5F-0C73-429E-A10E-0D3274D30DC4}" type="pres">
      <dgm:prSet presAssocID="{CCF5FD4E-3B15-4708-A986-5FBD997FCA2D}" presName="connTx" presStyleLbl="parChTrans1D3" presStyleIdx="0" presStyleCnt="4"/>
      <dgm:spPr/>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4" custScaleX="127168" custScaleY="80440">
        <dgm:presLayoutVars>
          <dgm:chPref val="3"/>
        </dgm:presLayoutVars>
      </dgm:prSet>
      <dgm:spPr/>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4"/>
      <dgm:spPr/>
    </dgm:pt>
    <dgm:pt modelId="{23651A1B-E3A6-4957-AA69-5B70A6C6F847}" type="pres">
      <dgm:prSet presAssocID="{7A1259F4-08A5-4C65-932C-2B42884099F9}" presName="connTx" presStyleLbl="parChTrans1D3" presStyleIdx="1" presStyleCnt="4"/>
      <dgm:spPr/>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4" custScaleX="127168" custScaleY="83941">
        <dgm:presLayoutVars>
          <dgm:chPref val="3"/>
        </dgm:presLayoutVars>
      </dgm:prSet>
      <dgm:spPr/>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pt>
    <dgm:pt modelId="{ED5D053E-8089-4C16-9139-807A451403A6}" type="pres">
      <dgm:prSet presAssocID="{300A6C46-3B0E-40DC-9A64-D26FAE6A49C6}" presName="connTx" presStyleLbl="parChTrans1D2" presStyleIdx="1" presStyleCnt="2"/>
      <dgm:spPr/>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4"/>
      <dgm:spPr/>
    </dgm:pt>
    <dgm:pt modelId="{D9246615-CD69-4860-A2C2-650A32E32E31}" type="pres">
      <dgm:prSet presAssocID="{D926FC03-1594-4011-A9FF-20D764A1C295}" presName="connTx" presStyleLbl="parChTrans1D3" presStyleIdx="2" presStyleCnt="4"/>
      <dgm:spPr/>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4" custScaleX="128820" custScaleY="70249">
        <dgm:presLayoutVars>
          <dgm:chPref val="3"/>
        </dgm:presLayoutVars>
      </dgm:prSet>
      <dgm:spPr/>
    </dgm:pt>
    <dgm:pt modelId="{A2B847A4-C6CC-4129-B93B-907FBD499170}" type="pres">
      <dgm:prSet presAssocID="{B718B39D-9535-466D-BA1C-DD567CE03E87}" presName="level3hierChild" presStyleCnt="0"/>
      <dgm:spPr/>
    </dgm:pt>
    <dgm:pt modelId="{48F03449-23B2-4E4E-A018-226BF74985AD}" type="pres">
      <dgm:prSet presAssocID="{191B55AD-AD74-4D6F-BE33-F40FA8C4E037}" presName="conn2-1" presStyleLbl="parChTrans1D3" presStyleIdx="3" presStyleCnt="4"/>
      <dgm:spPr/>
    </dgm:pt>
    <dgm:pt modelId="{A363D940-7253-4DFA-B814-819560D2E35A}" type="pres">
      <dgm:prSet presAssocID="{191B55AD-AD74-4D6F-BE33-F40FA8C4E037}" presName="connTx" presStyleLbl="parChTrans1D3" presStyleIdx="3" presStyleCnt="4"/>
      <dgm:spPr/>
    </dgm:pt>
    <dgm:pt modelId="{738C573B-2B99-48F3-8D7E-4B4AAB8BD367}" type="pres">
      <dgm:prSet presAssocID="{CE2B6C17-CB5C-491F-8F9B-D008CEB9B890}" presName="root2" presStyleCnt="0"/>
      <dgm:spPr/>
    </dgm:pt>
    <dgm:pt modelId="{3F298CA1-7B6D-440D-9BFC-1878E723FC3F}" type="pres">
      <dgm:prSet presAssocID="{CE2B6C17-CB5C-491F-8F9B-D008CEB9B890}" presName="LevelTwoTextNode" presStyleLbl="node3" presStyleIdx="3" presStyleCnt="4" custScaleX="127167" custScaleY="90309">
        <dgm:presLayoutVars>
          <dgm:chPref val="3"/>
        </dgm:presLayoutVars>
      </dgm:prSet>
      <dgm:spPr/>
    </dgm:pt>
    <dgm:pt modelId="{F2EA0F47-FFBF-4E3F-8473-BE6B7AE86461}" type="pres">
      <dgm:prSet presAssocID="{CE2B6C17-CB5C-491F-8F9B-D008CEB9B890}" presName="level3hierChild" presStyleCnt="0"/>
      <dgm:spPr/>
    </dgm:pt>
  </dgm:ptLst>
  <dgm:cxnLst>
    <dgm:cxn modelId="{34292B0B-D349-4B81-8DD2-CB0CF55AFDF3}" srcId="{65F2C0DE-327F-427B-8C65-5C0B228D3EA5}" destId="{71AE8AA7-9BC2-4176-A52D-793F007FA49F}" srcOrd="1" destOrd="0" parTransId="{7A1259F4-08A5-4C65-932C-2B42884099F9}" sibTransId="{00BC42ED-2CFE-4C23-932A-586020874DD8}"/>
    <dgm:cxn modelId="{3989511D-8686-47C9-9BA8-F08B9A41B5D2}" type="presOf" srcId="{C5C0E0B2-2835-44F0-8EE0-D21BF7353577}" destId="{9740D700-6F7D-4250-A264-8D062B965BEA}" srcOrd="0"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27F73737-0D9C-4905-8EA9-37011EF70453}" type="presOf" srcId="{D926FC03-1594-4011-A9FF-20D764A1C295}" destId="{D9246615-CD69-4860-A2C2-650A32E32E31}" srcOrd="1" destOrd="0" presId="urn:microsoft.com/office/officeart/2005/8/layout/hierarchy2"/>
    <dgm:cxn modelId="{06D3D839-EF40-47B3-94C1-6699EF517F0D}" type="presOf" srcId="{CE2B6C17-CB5C-491F-8F9B-D008CEB9B890}" destId="{3F298CA1-7B6D-440D-9BFC-1878E723FC3F}"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EFD00E4C-846D-4038-9B30-CC00C316F8AF}" type="presOf" srcId="{1C84355D-D627-470F-8F41-B26585C5926B}" destId="{76AD24A5-FF43-4D81-AC78-2C1561632B20}"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32BFA872-0262-47A6-9E74-31B885F9D567}" type="presOf" srcId="{D869D7E5-5E9E-47E6-9AC5-23919DAFECB4}" destId="{B76371B5-B499-4621-882A-64FFBDC66958}"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87859F89-9ECE-42C4-BDE6-4940FAF5162C}" srcId="{6CFB1BB9-57DB-4A40-8729-A32D7A792CF5}" destId="{CE2B6C17-CB5C-491F-8F9B-D008CEB9B890}" srcOrd="1" destOrd="0" parTransId="{191B55AD-AD74-4D6F-BE33-F40FA8C4E037}" sibTransId="{57D50B40-293F-4B34-94BE-D99C1A73C932}"/>
    <dgm:cxn modelId="{049A0C9B-495F-434B-9A9B-10E542892DAC}" type="presOf" srcId="{B718B39D-9535-466D-BA1C-DD567CE03E87}" destId="{D5D08963-475A-40BE-A52F-40B23F4611C9}"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F9C1869F-8B66-40EB-8680-1AA54D391CD1}" type="presOf" srcId="{7A1259F4-08A5-4C65-932C-2B42884099F9}" destId="{23651A1B-E3A6-4957-AA69-5B70A6C6F847}" srcOrd="1" destOrd="0" presId="urn:microsoft.com/office/officeart/2005/8/layout/hierarchy2"/>
    <dgm:cxn modelId="{0F439AC3-5987-41AF-B4D0-5B48355BE1AC}" type="presOf" srcId="{191B55AD-AD74-4D6F-BE33-F40FA8C4E037}" destId="{48F03449-23B2-4E4E-A018-226BF74985AD}" srcOrd="0" destOrd="0" presId="urn:microsoft.com/office/officeart/2005/8/layout/hierarchy2"/>
    <dgm:cxn modelId="{7C8B9DD1-72C6-4712-B673-AB27E7331DA3}" type="presOf" srcId="{CD426A82-BC59-4B88-A9C5-6D6E73570D64}" destId="{2C753C8F-AD2F-4B60-8ED6-06F729150D93}" srcOrd="1" destOrd="0" presId="urn:microsoft.com/office/officeart/2005/8/layout/hierarchy2"/>
    <dgm:cxn modelId="{098D55D2-00D1-4210-8C28-4DEE62A081B6}" type="presOf" srcId="{6CFB1BB9-57DB-4A40-8729-A32D7A792CF5}" destId="{98F273F4-209E-40C7-B66D-1F800954408E}" srcOrd="0" destOrd="0" presId="urn:microsoft.com/office/officeart/2005/8/layout/hierarchy2"/>
    <dgm:cxn modelId="{323F2ED4-1A17-4873-9C0F-C97E21437FAB}" type="presOf" srcId="{65F2C0DE-327F-427B-8C65-5C0B228D3EA5}" destId="{F3E58597-E495-4C48-B7BB-CF8BEE275613}" srcOrd="0" destOrd="0" presId="urn:microsoft.com/office/officeart/2005/8/layout/hierarchy2"/>
    <dgm:cxn modelId="{982E71D7-1BE0-413D-ABAF-11C899BE176A}" type="presOf" srcId="{300A6C46-3B0E-40DC-9A64-D26FAE6A49C6}" destId="{ED5D053E-8089-4C16-9139-807A451403A6}" srcOrd="1" destOrd="0" presId="urn:microsoft.com/office/officeart/2005/8/layout/hierarchy2"/>
    <dgm:cxn modelId="{14399ADE-3478-4905-9FB1-9B60E607D196}" type="presOf" srcId="{7A1259F4-08A5-4C65-932C-2B42884099F9}" destId="{29685996-72F6-4041-9BF3-6498508706E5}" srcOrd="0" destOrd="0" presId="urn:microsoft.com/office/officeart/2005/8/layout/hierarchy2"/>
    <dgm:cxn modelId="{244E92E3-7DC5-4524-8E70-494DD7E30410}" type="presOf" srcId="{CD426A82-BC59-4B88-A9C5-6D6E73570D64}" destId="{F832FA5A-F333-4BB2-B995-F77AC26CE3A9}" srcOrd="0" destOrd="0" presId="urn:microsoft.com/office/officeart/2005/8/layout/hierarchy2"/>
    <dgm:cxn modelId="{A6EFF9EC-CF81-4AE5-ABE9-CE7240CDD81D}" type="presOf" srcId="{191B55AD-AD74-4D6F-BE33-F40FA8C4E037}" destId="{A363D940-7253-4DFA-B814-819560D2E35A}" srcOrd="1" destOrd="0" presId="urn:microsoft.com/office/officeart/2005/8/layout/hierarchy2"/>
    <dgm:cxn modelId="{308656F1-1E3C-4C01-8A1C-4FAF14544DE4}" type="presOf" srcId="{300A6C46-3B0E-40DC-9A64-D26FAE6A49C6}" destId="{2F15415C-2A74-4A1D-9806-ABA73D6BB6F7}" srcOrd="0" destOrd="0" presId="urn:microsoft.com/office/officeart/2005/8/layout/hierarchy2"/>
    <dgm:cxn modelId="{A7CF35F2-3972-40EF-9C76-5E40D21D5CA5}" type="presOf" srcId="{CCF5FD4E-3B15-4708-A986-5FBD997FCA2D}" destId="{2E496A5F-0C73-429E-A10E-0D3274D30DC4}" srcOrd="1" destOrd="0" presId="urn:microsoft.com/office/officeart/2005/8/layout/hierarchy2"/>
    <dgm:cxn modelId="{05EF3EF5-667C-4E18-88D6-C09EC8315E9F}" type="presOf" srcId="{D926FC03-1594-4011-A9FF-20D764A1C295}" destId="{02046AE4-F5CF-4C93-B4F1-82CF0E86A23B}" srcOrd="0" destOrd="0" presId="urn:microsoft.com/office/officeart/2005/8/layout/hierarchy2"/>
    <dgm:cxn modelId="{0A07F3FA-BFE3-4ABB-AB27-A82FC08DE959}" type="presOf" srcId="{71AE8AA7-9BC2-4176-A52D-793F007FA49F}" destId="{6C30EA7B-EE4B-47CA-A526-84FDCC1EBAB0}" srcOrd="0" destOrd="0" presId="urn:microsoft.com/office/officeart/2005/8/layout/hierarchy2"/>
    <dgm:cxn modelId="{1757D4FE-8AB7-4C0C-B8D9-680587C5B888}" type="presOf" srcId="{CCF5FD4E-3B15-4708-A986-5FBD997FCA2D}" destId="{AD3E9BE4-C1FD-45E9-8AAC-8C1311199B8A}" srcOrd="0" destOrd="0" presId="urn:microsoft.com/office/officeart/2005/8/layout/hierarchy2"/>
    <dgm:cxn modelId="{77F9BF6B-56D3-4C0A-8DF4-AD6C3F88FEF4}" type="presParOf" srcId="{B76371B5-B499-4621-882A-64FFBDC66958}" destId="{1EDEB1CC-5063-4454-981B-AAAAA63AD0DA}" srcOrd="0" destOrd="0" presId="urn:microsoft.com/office/officeart/2005/8/layout/hierarchy2"/>
    <dgm:cxn modelId="{5D6FA549-4334-44F0-8105-6EBDAEDAFD3E}" type="presParOf" srcId="{1EDEB1CC-5063-4454-981B-AAAAA63AD0DA}" destId="{76AD24A5-FF43-4D81-AC78-2C1561632B20}" srcOrd="0" destOrd="0" presId="urn:microsoft.com/office/officeart/2005/8/layout/hierarchy2"/>
    <dgm:cxn modelId="{4343F558-1CEE-4943-92FB-4EEE4DCE89CB}" type="presParOf" srcId="{1EDEB1CC-5063-4454-981B-AAAAA63AD0DA}" destId="{B337024C-579B-47BE-BBB8-1D49E113AC48}" srcOrd="1" destOrd="0" presId="urn:microsoft.com/office/officeart/2005/8/layout/hierarchy2"/>
    <dgm:cxn modelId="{EFE27FB6-E50F-4D00-9153-D1688F73C724}" type="presParOf" srcId="{B337024C-579B-47BE-BBB8-1D49E113AC48}" destId="{F832FA5A-F333-4BB2-B995-F77AC26CE3A9}" srcOrd="0" destOrd="0" presId="urn:microsoft.com/office/officeart/2005/8/layout/hierarchy2"/>
    <dgm:cxn modelId="{A6DABF55-11B6-4E75-96FF-0EB4F405D2B3}" type="presParOf" srcId="{F832FA5A-F333-4BB2-B995-F77AC26CE3A9}" destId="{2C753C8F-AD2F-4B60-8ED6-06F729150D93}" srcOrd="0" destOrd="0" presId="urn:microsoft.com/office/officeart/2005/8/layout/hierarchy2"/>
    <dgm:cxn modelId="{08C0FAFC-DFE4-4BB9-9955-CACDDFC973D9}" type="presParOf" srcId="{B337024C-579B-47BE-BBB8-1D49E113AC48}" destId="{6A138AF8-4454-4BF7-A59E-800B583E0E7E}" srcOrd="1" destOrd="0" presId="urn:microsoft.com/office/officeart/2005/8/layout/hierarchy2"/>
    <dgm:cxn modelId="{799081E3-3A94-445D-BAFA-6DFB11D37AA0}" type="presParOf" srcId="{6A138AF8-4454-4BF7-A59E-800B583E0E7E}" destId="{F3E58597-E495-4C48-B7BB-CF8BEE275613}" srcOrd="0" destOrd="0" presId="urn:microsoft.com/office/officeart/2005/8/layout/hierarchy2"/>
    <dgm:cxn modelId="{D3C5B352-8B22-43B7-8E7C-5557E31F4BE0}" type="presParOf" srcId="{6A138AF8-4454-4BF7-A59E-800B583E0E7E}" destId="{38724E06-1642-42D4-9E27-E1FC81663F34}" srcOrd="1" destOrd="0" presId="urn:microsoft.com/office/officeart/2005/8/layout/hierarchy2"/>
    <dgm:cxn modelId="{EDD85040-5DBE-4E82-A631-7E18A72F4A5F}" type="presParOf" srcId="{38724E06-1642-42D4-9E27-E1FC81663F34}" destId="{AD3E9BE4-C1FD-45E9-8AAC-8C1311199B8A}" srcOrd="0" destOrd="0" presId="urn:microsoft.com/office/officeart/2005/8/layout/hierarchy2"/>
    <dgm:cxn modelId="{3C708B2E-002E-4A83-8E19-544007A72E19}" type="presParOf" srcId="{AD3E9BE4-C1FD-45E9-8AAC-8C1311199B8A}" destId="{2E496A5F-0C73-429E-A10E-0D3274D30DC4}" srcOrd="0" destOrd="0" presId="urn:microsoft.com/office/officeart/2005/8/layout/hierarchy2"/>
    <dgm:cxn modelId="{E8B6B9F1-F974-4B69-82EC-12ABB8BE7822}" type="presParOf" srcId="{38724E06-1642-42D4-9E27-E1FC81663F34}" destId="{9894D311-B372-4361-B331-2A466D53BA7B}" srcOrd="1" destOrd="0" presId="urn:microsoft.com/office/officeart/2005/8/layout/hierarchy2"/>
    <dgm:cxn modelId="{297E3434-6C9B-4866-9A64-CD19569CCB48}" type="presParOf" srcId="{9894D311-B372-4361-B331-2A466D53BA7B}" destId="{9740D700-6F7D-4250-A264-8D062B965BEA}" srcOrd="0" destOrd="0" presId="urn:microsoft.com/office/officeart/2005/8/layout/hierarchy2"/>
    <dgm:cxn modelId="{959390EA-6500-4219-96DD-27EB112C092B}" type="presParOf" srcId="{9894D311-B372-4361-B331-2A466D53BA7B}" destId="{DECFF24A-F015-48FE-B2EB-BEA871D605B7}" srcOrd="1" destOrd="0" presId="urn:microsoft.com/office/officeart/2005/8/layout/hierarchy2"/>
    <dgm:cxn modelId="{69CF18BE-EC8F-4A1C-B891-6F313FF11396}" type="presParOf" srcId="{38724E06-1642-42D4-9E27-E1FC81663F34}" destId="{29685996-72F6-4041-9BF3-6498508706E5}" srcOrd="2" destOrd="0" presId="urn:microsoft.com/office/officeart/2005/8/layout/hierarchy2"/>
    <dgm:cxn modelId="{72CFC5AE-CA7F-4425-A04C-0D8CEEE86E8D}" type="presParOf" srcId="{29685996-72F6-4041-9BF3-6498508706E5}" destId="{23651A1B-E3A6-4957-AA69-5B70A6C6F847}" srcOrd="0" destOrd="0" presId="urn:microsoft.com/office/officeart/2005/8/layout/hierarchy2"/>
    <dgm:cxn modelId="{A1D679AA-6056-4692-9F24-982228E78B3C}" type="presParOf" srcId="{38724E06-1642-42D4-9E27-E1FC81663F34}" destId="{1475F247-51D8-4F19-8C99-319012843667}" srcOrd="3" destOrd="0" presId="urn:microsoft.com/office/officeart/2005/8/layout/hierarchy2"/>
    <dgm:cxn modelId="{1530A2DE-DBC1-40B7-B913-A873A19CA90D}" type="presParOf" srcId="{1475F247-51D8-4F19-8C99-319012843667}" destId="{6C30EA7B-EE4B-47CA-A526-84FDCC1EBAB0}" srcOrd="0" destOrd="0" presId="urn:microsoft.com/office/officeart/2005/8/layout/hierarchy2"/>
    <dgm:cxn modelId="{7484B3BD-5C8B-49AC-8168-F4FB1196E966}" type="presParOf" srcId="{1475F247-51D8-4F19-8C99-319012843667}" destId="{04B21F1F-510A-4D49-9FCB-402C7BD3D35A}" srcOrd="1" destOrd="0" presId="urn:microsoft.com/office/officeart/2005/8/layout/hierarchy2"/>
    <dgm:cxn modelId="{2A5CEFE1-19CD-46EA-859B-C71487EC24FF}" type="presParOf" srcId="{B337024C-579B-47BE-BBB8-1D49E113AC48}" destId="{2F15415C-2A74-4A1D-9806-ABA73D6BB6F7}" srcOrd="2" destOrd="0" presId="urn:microsoft.com/office/officeart/2005/8/layout/hierarchy2"/>
    <dgm:cxn modelId="{6CDF82EE-4D24-4EDB-8B69-34A7C11782A6}" type="presParOf" srcId="{2F15415C-2A74-4A1D-9806-ABA73D6BB6F7}" destId="{ED5D053E-8089-4C16-9139-807A451403A6}" srcOrd="0" destOrd="0" presId="urn:microsoft.com/office/officeart/2005/8/layout/hierarchy2"/>
    <dgm:cxn modelId="{4D642725-4542-46BD-A896-B2C454D51230}" type="presParOf" srcId="{B337024C-579B-47BE-BBB8-1D49E113AC48}" destId="{1D782FC5-5CBF-431A-8116-DE7226B12385}" srcOrd="3" destOrd="0" presId="urn:microsoft.com/office/officeart/2005/8/layout/hierarchy2"/>
    <dgm:cxn modelId="{1B18FFAE-9F49-4C0A-BB5A-FB882DF6323D}" type="presParOf" srcId="{1D782FC5-5CBF-431A-8116-DE7226B12385}" destId="{98F273F4-209E-40C7-B66D-1F800954408E}" srcOrd="0" destOrd="0" presId="urn:microsoft.com/office/officeart/2005/8/layout/hierarchy2"/>
    <dgm:cxn modelId="{8E959992-EE8E-4967-882C-1EF4CB83819B}" type="presParOf" srcId="{1D782FC5-5CBF-431A-8116-DE7226B12385}" destId="{E92CB68C-072B-425A-A048-260A8F53A5E2}" srcOrd="1" destOrd="0" presId="urn:microsoft.com/office/officeart/2005/8/layout/hierarchy2"/>
    <dgm:cxn modelId="{7C94108F-BDE1-469B-A46D-239226AAD0FB}" type="presParOf" srcId="{E92CB68C-072B-425A-A048-260A8F53A5E2}" destId="{02046AE4-F5CF-4C93-B4F1-82CF0E86A23B}" srcOrd="0" destOrd="0" presId="urn:microsoft.com/office/officeart/2005/8/layout/hierarchy2"/>
    <dgm:cxn modelId="{2E3BD15D-400A-4C34-9DC7-F4E4376CA55A}" type="presParOf" srcId="{02046AE4-F5CF-4C93-B4F1-82CF0E86A23B}" destId="{D9246615-CD69-4860-A2C2-650A32E32E31}" srcOrd="0" destOrd="0" presId="urn:microsoft.com/office/officeart/2005/8/layout/hierarchy2"/>
    <dgm:cxn modelId="{F4CAC828-BDCE-4730-BD5A-C158EC8B28F9}" type="presParOf" srcId="{E92CB68C-072B-425A-A048-260A8F53A5E2}" destId="{AD0E3F84-C581-4A61-A379-27331574B296}" srcOrd="1" destOrd="0" presId="urn:microsoft.com/office/officeart/2005/8/layout/hierarchy2"/>
    <dgm:cxn modelId="{1DD592C2-C005-42B6-B5D3-B786FA309353}" type="presParOf" srcId="{AD0E3F84-C581-4A61-A379-27331574B296}" destId="{D5D08963-475A-40BE-A52F-40B23F4611C9}" srcOrd="0" destOrd="0" presId="urn:microsoft.com/office/officeart/2005/8/layout/hierarchy2"/>
    <dgm:cxn modelId="{0B3CFAE2-DADA-4969-9B0A-87533721B4EC}" type="presParOf" srcId="{AD0E3F84-C581-4A61-A379-27331574B296}" destId="{A2B847A4-C6CC-4129-B93B-907FBD499170}" srcOrd="1" destOrd="0" presId="urn:microsoft.com/office/officeart/2005/8/layout/hierarchy2"/>
    <dgm:cxn modelId="{23810E6D-FD5F-4CBC-8758-9C70947D4711}" type="presParOf" srcId="{E92CB68C-072B-425A-A048-260A8F53A5E2}" destId="{48F03449-23B2-4E4E-A018-226BF74985AD}" srcOrd="2" destOrd="0" presId="urn:microsoft.com/office/officeart/2005/8/layout/hierarchy2"/>
    <dgm:cxn modelId="{F5DF3D9D-F3EE-467E-AF76-548F6169EDF0}" type="presParOf" srcId="{48F03449-23B2-4E4E-A018-226BF74985AD}" destId="{A363D940-7253-4DFA-B814-819560D2E35A}" srcOrd="0" destOrd="0" presId="urn:microsoft.com/office/officeart/2005/8/layout/hierarchy2"/>
    <dgm:cxn modelId="{D7B78144-2C58-44EB-91F4-68760EA6AA5F}" type="presParOf" srcId="{E92CB68C-072B-425A-A048-260A8F53A5E2}" destId="{738C573B-2B99-48F3-8D7E-4B4AAB8BD367}" srcOrd="3" destOrd="0" presId="urn:microsoft.com/office/officeart/2005/8/layout/hierarchy2"/>
    <dgm:cxn modelId="{1F63A18C-66F1-4942-B94F-6C6CF9A57C88}" type="presParOf" srcId="{738C573B-2B99-48F3-8D7E-4B4AAB8BD367}" destId="{3F298CA1-7B6D-440D-9BFC-1878E723FC3F}" srcOrd="0" destOrd="0" presId="urn:microsoft.com/office/officeart/2005/8/layout/hierarchy2"/>
    <dgm:cxn modelId="{D55BDC12-F968-4787-B053-C2311FAF1403}" type="presParOf" srcId="{738C573B-2B99-48F3-8D7E-4B4AAB8BD367}" destId="{F2EA0F47-FFBF-4E3F-8473-BE6B7AE86461}"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5, 6, 7 ,8</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Nguyên nhân: Được hình thành chủ yếu do sức hút của Mặt Trăng và Mặt Trời.</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Khi Mặt Trăng, Trái Đất, Mặt Trời nằm thẳng hàng (lực hút kết hợp) thủy triều lớn nhất (triều cường, ngày 1 và 15: không trăng, trăng tròn).</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Thủy triều là hiện tượng nước biển dâng cao và hạ thấp theo quy luật hằng ngày.</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CE2B6C17-CB5C-491F-8F9B-D008CEB9B890}">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Khi Mặt Trăng, Trái Đất, Mặt Trời ở vị trí vuông góc (lực hút đối nghịch) thủy triều kém nhất ( triều kém, ngày 8 và 23: trăng khuyết).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191B55AD-AD74-4D6F-BE33-F40FA8C4E037}" type="parTrans" cxnId="{87859F89-9ECE-42C4-BDE6-4940FAF5162C}">
      <dgm:prSet/>
      <dgm:spPr/>
      <dgm:t>
        <a:bodyPr/>
        <a:lstStyle/>
        <a:p>
          <a:endParaRPr lang="en-US"/>
        </a:p>
      </dgm:t>
    </dgm:pt>
    <dgm:pt modelId="{57D50B40-293F-4B34-94BE-D99C1A73C932}" type="sibTrans" cxnId="{87859F89-9ECE-42C4-BDE6-4940FAF5162C}">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pt>
    <dgm:pt modelId="{2C753C8F-AD2F-4B60-8ED6-06F729150D93}" type="pres">
      <dgm:prSet presAssocID="{CD426A82-BC59-4B88-A9C5-6D6E73570D64}" presName="connTx" presStyleLbl="parChTrans1D2" presStyleIdx="0" presStyleCnt="2"/>
      <dgm:spPr/>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4"/>
      <dgm:spPr/>
    </dgm:pt>
    <dgm:pt modelId="{2E496A5F-0C73-429E-A10E-0D3274D30DC4}" type="pres">
      <dgm:prSet presAssocID="{CCF5FD4E-3B15-4708-A986-5FBD997FCA2D}" presName="connTx" presStyleLbl="parChTrans1D3" presStyleIdx="0" presStyleCnt="4"/>
      <dgm:spPr/>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4" custScaleX="169751" custScaleY="93756">
        <dgm:presLayoutVars>
          <dgm:chPref val="3"/>
        </dgm:presLayoutVars>
      </dgm:prSet>
      <dgm:spPr/>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4"/>
      <dgm:spPr/>
    </dgm:pt>
    <dgm:pt modelId="{23651A1B-E3A6-4957-AA69-5B70A6C6F847}" type="pres">
      <dgm:prSet presAssocID="{7A1259F4-08A5-4C65-932C-2B42884099F9}" presName="connTx" presStyleLbl="parChTrans1D3" presStyleIdx="1" presStyleCnt="4"/>
      <dgm:spPr/>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4" custScaleX="169251" custScaleY="87299">
        <dgm:presLayoutVars>
          <dgm:chPref val="3"/>
        </dgm:presLayoutVars>
      </dgm:prSet>
      <dgm:spPr/>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pt>
    <dgm:pt modelId="{ED5D053E-8089-4C16-9139-807A451403A6}" type="pres">
      <dgm:prSet presAssocID="{300A6C46-3B0E-40DC-9A64-D26FAE6A49C6}" presName="connTx" presStyleLbl="parChTrans1D2" presStyleIdx="1" presStyleCnt="2"/>
      <dgm:spPr/>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4"/>
      <dgm:spPr/>
    </dgm:pt>
    <dgm:pt modelId="{D9246615-CD69-4860-A2C2-650A32E32E31}" type="pres">
      <dgm:prSet presAssocID="{D926FC03-1594-4011-A9FF-20D764A1C295}" presName="connTx" presStyleLbl="parChTrans1D3" presStyleIdx="2" presStyleCnt="4"/>
      <dgm:spPr/>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4" custScaleX="169249" custScaleY="126890">
        <dgm:presLayoutVars>
          <dgm:chPref val="3"/>
        </dgm:presLayoutVars>
      </dgm:prSet>
      <dgm:spPr/>
    </dgm:pt>
    <dgm:pt modelId="{A2B847A4-C6CC-4129-B93B-907FBD499170}" type="pres">
      <dgm:prSet presAssocID="{B718B39D-9535-466D-BA1C-DD567CE03E87}" presName="level3hierChild" presStyleCnt="0"/>
      <dgm:spPr/>
    </dgm:pt>
    <dgm:pt modelId="{48F03449-23B2-4E4E-A018-226BF74985AD}" type="pres">
      <dgm:prSet presAssocID="{191B55AD-AD74-4D6F-BE33-F40FA8C4E037}" presName="conn2-1" presStyleLbl="parChTrans1D3" presStyleIdx="3" presStyleCnt="4"/>
      <dgm:spPr/>
    </dgm:pt>
    <dgm:pt modelId="{A363D940-7253-4DFA-B814-819560D2E35A}" type="pres">
      <dgm:prSet presAssocID="{191B55AD-AD74-4D6F-BE33-F40FA8C4E037}" presName="connTx" presStyleLbl="parChTrans1D3" presStyleIdx="3" presStyleCnt="4"/>
      <dgm:spPr/>
    </dgm:pt>
    <dgm:pt modelId="{738C573B-2B99-48F3-8D7E-4B4AAB8BD367}" type="pres">
      <dgm:prSet presAssocID="{CE2B6C17-CB5C-491F-8F9B-D008CEB9B890}" presName="root2" presStyleCnt="0"/>
      <dgm:spPr/>
    </dgm:pt>
    <dgm:pt modelId="{3F298CA1-7B6D-440D-9BFC-1878E723FC3F}" type="pres">
      <dgm:prSet presAssocID="{CE2B6C17-CB5C-491F-8F9B-D008CEB9B890}" presName="LevelTwoTextNode" presStyleLbl="node3" presStyleIdx="3" presStyleCnt="4" custScaleX="169249">
        <dgm:presLayoutVars>
          <dgm:chPref val="3"/>
        </dgm:presLayoutVars>
      </dgm:prSet>
      <dgm:spPr/>
    </dgm:pt>
    <dgm:pt modelId="{F2EA0F47-FFBF-4E3F-8473-BE6B7AE86461}" type="pres">
      <dgm:prSet presAssocID="{CE2B6C17-CB5C-491F-8F9B-D008CEB9B890}" presName="level3hierChild" presStyleCnt="0"/>
      <dgm:spPr/>
    </dgm:pt>
  </dgm:ptLst>
  <dgm:cxnLst>
    <dgm:cxn modelId="{34292B0B-D349-4B81-8DD2-CB0CF55AFDF3}" srcId="{65F2C0DE-327F-427B-8C65-5C0B228D3EA5}" destId="{71AE8AA7-9BC2-4176-A52D-793F007FA49F}" srcOrd="1" destOrd="0" parTransId="{7A1259F4-08A5-4C65-932C-2B42884099F9}" sibTransId="{00BC42ED-2CFE-4C23-932A-586020874DD8}"/>
    <dgm:cxn modelId="{0323C619-BFB2-41EE-AAD3-0E6A09FC6124}" type="presOf" srcId="{300A6C46-3B0E-40DC-9A64-D26FAE6A49C6}" destId="{2F15415C-2A74-4A1D-9806-ABA73D6BB6F7}" srcOrd="0" destOrd="0" presId="urn:microsoft.com/office/officeart/2005/8/layout/hierarchy2"/>
    <dgm:cxn modelId="{A274921C-AFA4-4294-889F-4C7978480B59}" type="presOf" srcId="{71AE8AA7-9BC2-4176-A52D-793F007FA49F}" destId="{6C30EA7B-EE4B-47CA-A526-84FDCC1EBAB0}" srcOrd="0" destOrd="0" presId="urn:microsoft.com/office/officeart/2005/8/layout/hierarchy2"/>
    <dgm:cxn modelId="{A49E5B24-80E2-4D06-A3E5-C390A993EA7A}" type="presOf" srcId="{CCF5FD4E-3B15-4708-A986-5FBD997FCA2D}" destId="{2E496A5F-0C73-429E-A10E-0D3274D30DC4}" srcOrd="1"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05FB3438-0357-4EF5-AD85-A3FACBC21B94}" type="presOf" srcId="{D926FC03-1594-4011-A9FF-20D764A1C295}" destId="{02046AE4-F5CF-4C93-B4F1-82CF0E86A23B}" srcOrd="0" destOrd="0" presId="urn:microsoft.com/office/officeart/2005/8/layout/hierarchy2"/>
    <dgm:cxn modelId="{0C9C513F-2B18-4B10-B95B-14AA6C387715}" type="presOf" srcId="{191B55AD-AD74-4D6F-BE33-F40FA8C4E037}" destId="{48F03449-23B2-4E4E-A018-226BF74985AD}" srcOrd="0" destOrd="0" presId="urn:microsoft.com/office/officeart/2005/8/layout/hierarchy2"/>
    <dgm:cxn modelId="{7768B55B-1CFB-4F0E-92BF-C5B708E54468}" type="presOf" srcId="{300A6C46-3B0E-40DC-9A64-D26FAE6A49C6}" destId="{ED5D053E-8089-4C16-9139-807A451403A6}" srcOrd="1" destOrd="0" presId="urn:microsoft.com/office/officeart/2005/8/layout/hierarchy2"/>
    <dgm:cxn modelId="{4C1CF95C-D3D0-47AB-BFF0-BA089156266F}" type="presOf" srcId="{7A1259F4-08A5-4C65-932C-2B42884099F9}" destId="{23651A1B-E3A6-4957-AA69-5B70A6C6F847}" srcOrd="1" destOrd="0" presId="urn:microsoft.com/office/officeart/2005/8/layout/hierarchy2"/>
    <dgm:cxn modelId="{46D7F95E-55EC-487C-8E4D-F1155BDFB3AF}" type="presOf" srcId="{1C84355D-D627-470F-8F41-B26585C5926B}" destId="{76AD24A5-FF43-4D81-AC78-2C1561632B20}"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FEF49347-7A82-4E3B-8F39-E0F38A6909DA}" type="presOf" srcId="{65F2C0DE-327F-427B-8C65-5C0B228D3EA5}" destId="{F3E58597-E495-4C48-B7BB-CF8BEE275613}" srcOrd="0" destOrd="0" presId="urn:microsoft.com/office/officeart/2005/8/layout/hierarchy2"/>
    <dgm:cxn modelId="{C775944C-9506-4E3B-A050-2DA49A6820CB}" type="presOf" srcId="{D869D7E5-5E9E-47E6-9AC5-23919DAFECB4}" destId="{B76371B5-B499-4621-882A-64FFBDC66958}"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79A64F6F-6049-4EA1-A25D-CEED055E8012}" type="presOf" srcId="{B718B39D-9535-466D-BA1C-DD567CE03E87}" destId="{D5D08963-475A-40BE-A52F-40B23F4611C9}" srcOrd="0" destOrd="0" presId="urn:microsoft.com/office/officeart/2005/8/layout/hierarchy2"/>
    <dgm:cxn modelId="{2AB1A458-7337-4F4E-A55A-66B3CED5D093}" type="presOf" srcId="{6CFB1BB9-57DB-4A40-8729-A32D7A792CF5}" destId="{98F273F4-209E-40C7-B66D-1F800954408E}"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87859F89-9ECE-42C4-BDE6-4940FAF5162C}" srcId="{6CFB1BB9-57DB-4A40-8729-A32D7A792CF5}" destId="{CE2B6C17-CB5C-491F-8F9B-D008CEB9B890}" srcOrd="1" destOrd="0" parTransId="{191B55AD-AD74-4D6F-BE33-F40FA8C4E037}" sibTransId="{57D50B40-293F-4B34-94BE-D99C1A73C932}"/>
    <dgm:cxn modelId="{7194379D-A0D2-4360-9AB4-C524F3407089}" srcId="{65F2C0DE-327F-427B-8C65-5C0B228D3EA5}" destId="{C5C0E0B2-2835-44F0-8EE0-D21BF7353577}" srcOrd="0" destOrd="0" parTransId="{CCF5FD4E-3B15-4708-A986-5FBD997FCA2D}" sibTransId="{E3793602-3ADA-4D19-9738-62BCC943E85A}"/>
    <dgm:cxn modelId="{A8346F9E-8FC4-418F-944E-6F0F5AA6265F}" type="presOf" srcId="{CD426A82-BC59-4B88-A9C5-6D6E73570D64}" destId="{F832FA5A-F333-4BB2-B995-F77AC26CE3A9}" srcOrd="0" destOrd="0" presId="urn:microsoft.com/office/officeart/2005/8/layout/hierarchy2"/>
    <dgm:cxn modelId="{C14D33A4-B526-4129-9FCA-263159A7D412}" type="presOf" srcId="{CCF5FD4E-3B15-4708-A986-5FBD997FCA2D}" destId="{AD3E9BE4-C1FD-45E9-8AAC-8C1311199B8A}" srcOrd="0" destOrd="0" presId="urn:microsoft.com/office/officeart/2005/8/layout/hierarchy2"/>
    <dgm:cxn modelId="{2B0098A7-685C-4C4F-AFE7-935ABA2AAD79}" type="presOf" srcId="{C5C0E0B2-2835-44F0-8EE0-D21BF7353577}" destId="{9740D700-6F7D-4250-A264-8D062B965BEA}" srcOrd="0" destOrd="0" presId="urn:microsoft.com/office/officeart/2005/8/layout/hierarchy2"/>
    <dgm:cxn modelId="{464BE3B3-6F4F-43AD-96A0-2B93288A203B}" type="presOf" srcId="{191B55AD-AD74-4D6F-BE33-F40FA8C4E037}" destId="{A363D940-7253-4DFA-B814-819560D2E35A}" srcOrd="1" destOrd="0" presId="urn:microsoft.com/office/officeart/2005/8/layout/hierarchy2"/>
    <dgm:cxn modelId="{68210CCD-AEFE-4369-9084-064EAA021B8C}" type="presOf" srcId="{CE2B6C17-CB5C-491F-8F9B-D008CEB9B890}" destId="{3F298CA1-7B6D-440D-9BFC-1878E723FC3F}" srcOrd="0" destOrd="0" presId="urn:microsoft.com/office/officeart/2005/8/layout/hierarchy2"/>
    <dgm:cxn modelId="{183A45D7-0D23-4D0E-B98C-1F0D18D67579}" type="presOf" srcId="{7A1259F4-08A5-4C65-932C-2B42884099F9}" destId="{29685996-72F6-4041-9BF3-6498508706E5}" srcOrd="0" destOrd="0" presId="urn:microsoft.com/office/officeart/2005/8/layout/hierarchy2"/>
    <dgm:cxn modelId="{BB4ED6D9-22BB-40EC-8F8A-BE515A1E4172}" type="presOf" srcId="{CD426A82-BC59-4B88-A9C5-6D6E73570D64}" destId="{2C753C8F-AD2F-4B60-8ED6-06F729150D93}" srcOrd="1" destOrd="0" presId="urn:microsoft.com/office/officeart/2005/8/layout/hierarchy2"/>
    <dgm:cxn modelId="{C36612FA-6C07-4E6E-AF89-064EE5463649}" type="presOf" srcId="{D926FC03-1594-4011-A9FF-20D764A1C295}" destId="{D9246615-CD69-4860-A2C2-650A32E32E31}" srcOrd="1" destOrd="0" presId="urn:microsoft.com/office/officeart/2005/8/layout/hierarchy2"/>
    <dgm:cxn modelId="{C2703792-6361-42DF-9F7C-CAF2CA8FB72C}" type="presParOf" srcId="{B76371B5-B499-4621-882A-64FFBDC66958}" destId="{1EDEB1CC-5063-4454-981B-AAAAA63AD0DA}" srcOrd="0" destOrd="0" presId="urn:microsoft.com/office/officeart/2005/8/layout/hierarchy2"/>
    <dgm:cxn modelId="{2BC20108-A8CF-4D91-9590-0874DE235752}" type="presParOf" srcId="{1EDEB1CC-5063-4454-981B-AAAAA63AD0DA}" destId="{76AD24A5-FF43-4D81-AC78-2C1561632B20}" srcOrd="0" destOrd="0" presId="urn:microsoft.com/office/officeart/2005/8/layout/hierarchy2"/>
    <dgm:cxn modelId="{F7A29AB6-B2AB-41B6-929D-B25083A0F7AB}" type="presParOf" srcId="{1EDEB1CC-5063-4454-981B-AAAAA63AD0DA}" destId="{B337024C-579B-47BE-BBB8-1D49E113AC48}" srcOrd="1" destOrd="0" presId="urn:microsoft.com/office/officeart/2005/8/layout/hierarchy2"/>
    <dgm:cxn modelId="{696FEB45-EFEF-40B2-994C-298A765B5089}" type="presParOf" srcId="{B337024C-579B-47BE-BBB8-1D49E113AC48}" destId="{F832FA5A-F333-4BB2-B995-F77AC26CE3A9}" srcOrd="0" destOrd="0" presId="urn:microsoft.com/office/officeart/2005/8/layout/hierarchy2"/>
    <dgm:cxn modelId="{3B9826B1-A233-47E0-B18C-D99047464509}" type="presParOf" srcId="{F832FA5A-F333-4BB2-B995-F77AC26CE3A9}" destId="{2C753C8F-AD2F-4B60-8ED6-06F729150D93}" srcOrd="0" destOrd="0" presId="urn:microsoft.com/office/officeart/2005/8/layout/hierarchy2"/>
    <dgm:cxn modelId="{822C4CCD-0EC7-4B96-8703-F05E5A1CA9E0}" type="presParOf" srcId="{B337024C-579B-47BE-BBB8-1D49E113AC48}" destId="{6A138AF8-4454-4BF7-A59E-800B583E0E7E}" srcOrd="1" destOrd="0" presId="urn:microsoft.com/office/officeart/2005/8/layout/hierarchy2"/>
    <dgm:cxn modelId="{3FA541FF-FD71-498E-B49A-1BE53F1CE227}" type="presParOf" srcId="{6A138AF8-4454-4BF7-A59E-800B583E0E7E}" destId="{F3E58597-E495-4C48-B7BB-CF8BEE275613}" srcOrd="0" destOrd="0" presId="urn:microsoft.com/office/officeart/2005/8/layout/hierarchy2"/>
    <dgm:cxn modelId="{2EAFA36C-5A65-48DB-B8EB-A76B63FCF83E}" type="presParOf" srcId="{6A138AF8-4454-4BF7-A59E-800B583E0E7E}" destId="{38724E06-1642-42D4-9E27-E1FC81663F34}" srcOrd="1" destOrd="0" presId="urn:microsoft.com/office/officeart/2005/8/layout/hierarchy2"/>
    <dgm:cxn modelId="{2557DDF8-C53B-4512-A0D4-4FD6096994D1}" type="presParOf" srcId="{38724E06-1642-42D4-9E27-E1FC81663F34}" destId="{AD3E9BE4-C1FD-45E9-8AAC-8C1311199B8A}" srcOrd="0" destOrd="0" presId="urn:microsoft.com/office/officeart/2005/8/layout/hierarchy2"/>
    <dgm:cxn modelId="{75D0E49D-F116-4CF4-880C-CB259D8BF9D1}" type="presParOf" srcId="{AD3E9BE4-C1FD-45E9-8AAC-8C1311199B8A}" destId="{2E496A5F-0C73-429E-A10E-0D3274D30DC4}" srcOrd="0" destOrd="0" presId="urn:microsoft.com/office/officeart/2005/8/layout/hierarchy2"/>
    <dgm:cxn modelId="{CF9C91A4-6B16-4EEA-8DA8-670CC0F0546E}" type="presParOf" srcId="{38724E06-1642-42D4-9E27-E1FC81663F34}" destId="{9894D311-B372-4361-B331-2A466D53BA7B}" srcOrd="1" destOrd="0" presId="urn:microsoft.com/office/officeart/2005/8/layout/hierarchy2"/>
    <dgm:cxn modelId="{E6CB3F18-1F48-4688-96BA-6AF3EDBBA892}" type="presParOf" srcId="{9894D311-B372-4361-B331-2A466D53BA7B}" destId="{9740D700-6F7D-4250-A264-8D062B965BEA}" srcOrd="0" destOrd="0" presId="urn:microsoft.com/office/officeart/2005/8/layout/hierarchy2"/>
    <dgm:cxn modelId="{80ED241F-73BF-48CC-94D8-FC221A827C8E}" type="presParOf" srcId="{9894D311-B372-4361-B331-2A466D53BA7B}" destId="{DECFF24A-F015-48FE-B2EB-BEA871D605B7}" srcOrd="1" destOrd="0" presId="urn:microsoft.com/office/officeart/2005/8/layout/hierarchy2"/>
    <dgm:cxn modelId="{636BB890-FF6E-4AD5-B14B-93B6D4B89227}" type="presParOf" srcId="{38724E06-1642-42D4-9E27-E1FC81663F34}" destId="{29685996-72F6-4041-9BF3-6498508706E5}" srcOrd="2" destOrd="0" presId="urn:microsoft.com/office/officeart/2005/8/layout/hierarchy2"/>
    <dgm:cxn modelId="{2CD0F061-7E5C-4267-8D2B-6D740947E8B1}" type="presParOf" srcId="{29685996-72F6-4041-9BF3-6498508706E5}" destId="{23651A1B-E3A6-4957-AA69-5B70A6C6F847}" srcOrd="0" destOrd="0" presId="urn:microsoft.com/office/officeart/2005/8/layout/hierarchy2"/>
    <dgm:cxn modelId="{8D11B3CC-FB95-4D5E-9BB8-BC6E4B1015A0}" type="presParOf" srcId="{38724E06-1642-42D4-9E27-E1FC81663F34}" destId="{1475F247-51D8-4F19-8C99-319012843667}" srcOrd="3" destOrd="0" presId="urn:microsoft.com/office/officeart/2005/8/layout/hierarchy2"/>
    <dgm:cxn modelId="{3E007487-CC67-42FD-B735-C3CB5B3005AF}" type="presParOf" srcId="{1475F247-51D8-4F19-8C99-319012843667}" destId="{6C30EA7B-EE4B-47CA-A526-84FDCC1EBAB0}" srcOrd="0" destOrd="0" presId="urn:microsoft.com/office/officeart/2005/8/layout/hierarchy2"/>
    <dgm:cxn modelId="{775B8D5A-C66D-40A2-9AD4-9436CAC86333}" type="presParOf" srcId="{1475F247-51D8-4F19-8C99-319012843667}" destId="{04B21F1F-510A-4D49-9FCB-402C7BD3D35A}" srcOrd="1" destOrd="0" presId="urn:microsoft.com/office/officeart/2005/8/layout/hierarchy2"/>
    <dgm:cxn modelId="{AF2F3697-8F47-4847-8CFB-E693D86ED090}" type="presParOf" srcId="{B337024C-579B-47BE-BBB8-1D49E113AC48}" destId="{2F15415C-2A74-4A1D-9806-ABA73D6BB6F7}" srcOrd="2" destOrd="0" presId="urn:microsoft.com/office/officeart/2005/8/layout/hierarchy2"/>
    <dgm:cxn modelId="{D81DF256-294D-476D-83A7-AB29E8232EA0}" type="presParOf" srcId="{2F15415C-2A74-4A1D-9806-ABA73D6BB6F7}" destId="{ED5D053E-8089-4C16-9139-807A451403A6}" srcOrd="0" destOrd="0" presId="urn:microsoft.com/office/officeart/2005/8/layout/hierarchy2"/>
    <dgm:cxn modelId="{472279AE-2F20-404A-868C-BF08EE3A3B6B}" type="presParOf" srcId="{B337024C-579B-47BE-BBB8-1D49E113AC48}" destId="{1D782FC5-5CBF-431A-8116-DE7226B12385}" srcOrd="3" destOrd="0" presId="urn:microsoft.com/office/officeart/2005/8/layout/hierarchy2"/>
    <dgm:cxn modelId="{0001DE85-0CD1-48EF-A18A-E14CEF7F963E}" type="presParOf" srcId="{1D782FC5-5CBF-431A-8116-DE7226B12385}" destId="{98F273F4-209E-40C7-B66D-1F800954408E}" srcOrd="0" destOrd="0" presId="urn:microsoft.com/office/officeart/2005/8/layout/hierarchy2"/>
    <dgm:cxn modelId="{DD062E05-B34C-401D-9F3C-C46A448FAC3E}" type="presParOf" srcId="{1D782FC5-5CBF-431A-8116-DE7226B12385}" destId="{E92CB68C-072B-425A-A048-260A8F53A5E2}" srcOrd="1" destOrd="0" presId="urn:microsoft.com/office/officeart/2005/8/layout/hierarchy2"/>
    <dgm:cxn modelId="{489C630E-453B-436A-837B-2626FB6BC247}" type="presParOf" srcId="{E92CB68C-072B-425A-A048-260A8F53A5E2}" destId="{02046AE4-F5CF-4C93-B4F1-82CF0E86A23B}" srcOrd="0" destOrd="0" presId="urn:microsoft.com/office/officeart/2005/8/layout/hierarchy2"/>
    <dgm:cxn modelId="{EED6D81D-91AA-4487-A8DE-C13CE4B66C27}" type="presParOf" srcId="{02046AE4-F5CF-4C93-B4F1-82CF0E86A23B}" destId="{D9246615-CD69-4860-A2C2-650A32E32E31}" srcOrd="0" destOrd="0" presId="urn:microsoft.com/office/officeart/2005/8/layout/hierarchy2"/>
    <dgm:cxn modelId="{6847FE82-74BF-4FC1-B329-64CE02A00A97}" type="presParOf" srcId="{E92CB68C-072B-425A-A048-260A8F53A5E2}" destId="{AD0E3F84-C581-4A61-A379-27331574B296}" srcOrd="1" destOrd="0" presId="urn:microsoft.com/office/officeart/2005/8/layout/hierarchy2"/>
    <dgm:cxn modelId="{A71DC676-C880-4CE7-81A4-E091D293D397}" type="presParOf" srcId="{AD0E3F84-C581-4A61-A379-27331574B296}" destId="{D5D08963-475A-40BE-A52F-40B23F4611C9}" srcOrd="0" destOrd="0" presId="urn:microsoft.com/office/officeart/2005/8/layout/hierarchy2"/>
    <dgm:cxn modelId="{0B320D56-8291-4BA6-8AAD-82F572FFE08E}" type="presParOf" srcId="{AD0E3F84-C581-4A61-A379-27331574B296}" destId="{A2B847A4-C6CC-4129-B93B-907FBD499170}" srcOrd="1" destOrd="0" presId="urn:microsoft.com/office/officeart/2005/8/layout/hierarchy2"/>
    <dgm:cxn modelId="{A8D4EEAC-21F2-4AED-A673-DAB3295DA7D3}" type="presParOf" srcId="{E92CB68C-072B-425A-A048-260A8F53A5E2}" destId="{48F03449-23B2-4E4E-A018-226BF74985AD}" srcOrd="2" destOrd="0" presId="urn:microsoft.com/office/officeart/2005/8/layout/hierarchy2"/>
    <dgm:cxn modelId="{B4E53941-7D92-49F6-ACF1-EB463F34FC71}" type="presParOf" srcId="{48F03449-23B2-4E4E-A018-226BF74985AD}" destId="{A363D940-7253-4DFA-B814-819560D2E35A}" srcOrd="0" destOrd="0" presId="urn:microsoft.com/office/officeart/2005/8/layout/hierarchy2"/>
    <dgm:cxn modelId="{846AEB48-1F05-456E-B3B2-B4F1E2DBEDB7}" type="presParOf" srcId="{E92CB68C-072B-425A-A048-260A8F53A5E2}" destId="{738C573B-2B99-48F3-8D7E-4B4AAB8BD367}" srcOrd="3" destOrd="0" presId="urn:microsoft.com/office/officeart/2005/8/layout/hierarchy2"/>
    <dgm:cxn modelId="{8905F0F1-97EA-4AB0-8835-6CD44211414B}" type="presParOf" srcId="{738C573B-2B99-48F3-8D7E-4B4AAB8BD367}" destId="{3F298CA1-7B6D-440D-9BFC-1878E723FC3F}" srcOrd="0" destOrd="0" presId="urn:microsoft.com/office/officeart/2005/8/layout/hierarchy2"/>
    <dgm:cxn modelId="{ACC477EC-D0DF-4B99-8AF4-8EC309B47BF9}" type="presParOf" srcId="{738C573B-2B99-48F3-8D7E-4B4AAB8BD367}" destId="{F2EA0F47-FFBF-4E3F-8473-BE6B7AE86461}"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5498" y="2013182"/>
          <a:ext cx="1819342" cy="898772"/>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 1, 2, 3, 4</a:t>
          </a:r>
        </a:p>
      </dsp:txBody>
      <dsp:txXfrm>
        <a:off x="31822" y="2039506"/>
        <a:ext cx="1766694" cy="846124"/>
      </dsp:txXfrm>
    </dsp:sp>
    <dsp:sp modelId="{F832FA5A-F333-4BB2-B995-F77AC26CE3A9}">
      <dsp:nvSpPr>
        <dsp:cNvPr id="0" name=""/>
        <dsp:cNvSpPr/>
      </dsp:nvSpPr>
      <dsp:spPr>
        <a:xfrm rot="18602862">
          <a:off x="1551228" y="1852623"/>
          <a:ext cx="1534669" cy="45087"/>
        </a:xfrm>
        <a:custGeom>
          <a:avLst/>
          <a:gdLst/>
          <a:ahLst/>
          <a:cxnLst/>
          <a:rect l="0" t="0" r="0" b="0"/>
          <a:pathLst>
            <a:path>
              <a:moveTo>
                <a:pt x="0" y="22543"/>
              </a:moveTo>
              <a:lnTo>
                <a:pt x="1534669" y="22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80196" y="1836800"/>
        <a:ext cx="76733" cy="76733"/>
      </dsp:txXfrm>
    </dsp:sp>
    <dsp:sp modelId="{F3E58597-E495-4C48-B7BB-CF8BEE275613}">
      <dsp:nvSpPr>
        <dsp:cNvPr id="0" name=""/>
        <dsp:cNvSpPr/>
      </dsp:nvSpPr>
      <dsp:spPr>
        <a:xfrm>
          <a:off x="2812285" y="812909"/>
          <a:ext cx="939479" cy="949712"/>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sp:txBody>
      <dsp:txXfrm>
        <a:off x="2839801" y="840425"/>
        <a:ext cx="884447" cy="894680"/>
      </dsp:txXfrm>
    </dsp:sp>
    <dsp:sp modelId="{AD3E9BE4-C1FD-45E9-8AAC-8C1311199B8A}">
      <dsp:nvSpPr>
        <dsp:cNvPr id="0" name=""/>
        <dsp:cNvSpPr/>
      </dsp:nvSpPr>
      <dsp:spPr>
        <a:xfrm rot="19696088">
          <a:off x="3664992" y="959912"/>
          <a:ext cx="1160991" cy="45087"/>
        </a:xfrm>
        <a:custGeom>
          <a:avLst/>
          <a:gdLst/>
          <a:ahLst/>
          <a:cxnLst/>
          <a:rect l="0" t="0" r="0" b="0"/>
          <a:pathLst>
            <a:path>
              <a:moveTo>
                <a:pt x="0" y="22543"/>
              </a:moveTo>
              <a:lnTo>
                <a:pt x="1160991" y="22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16463" y="953432"/>
        <a:ext cx="58049" cy="58049"/>
      </dsp:txXfrm>
    </dsp:sp>
    <dsp:sp modelId="{9740D700-6F7D-4250-A264-8D062B965BEA}">
      <dsp:nvSpPr>
        <dsp:cNvPr id="0" name=""/>
        <dsp:cNvSpPr/>
      </dsp:nvSpPr>
      <dsp:spPr>
        <a:xfrm>
          <a:off x="4739210" y="180710"/>
          <a:ext cx="3139284" cy="992875"/>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Sóng biển là hình thức dao động tại chỗ của nước biển và đại dương.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768290" y="209790"/>
        <a:ext cx="3081124" cy="934715"/>
      </dsp:txXfrm>
    </dsp:sp>
    <dsp:sp modelId="{29685996-72F6-4041-9BF3-6498508706E5}">
      <dsp:nvSpPr>
        <dsp:cNvPr id="0" name=""/>
        <dsp:cNvSpPr/>
      </dsp:nvSpPr>
      <dsp:spPr>
        <a:xfrm rot="1848965">
          <a:off x="3670600" y="1559727"/>
          <a:ext cx="1149774" cy="45087"/>
        </a:xfrm>
        <a:custGeom>
          <a:avLst/>
          <a:gdLst/>
          <a:ahLst/>
          <a:cxnLst/>
          <a:rect l="0" t="0" r="0" b="0"/>
          <a:pathLst>
            <a:path>
              <a:moveTo>
                <a:pt x="0" y="22543"/>
              </a:moveTo>
              <a:lnTo>
                <a:pt x="1149774" y="22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16743" y="1553526"/>
        <a:ext cx="57488" cy="57488"/>
      </dsp:txXfrm>
    </dsp:sp>
    <dsp:sp modelId="{6C30EA7B-EE4B-47CA-A526-84FDCC1EBAB0}">
      <dsp:nvSpPr>
        <dsp:cNvPr id="0" name=""/>
        <dsp:cNvSpPr/>
      </dsp:nvSpPr>
      <dsp:spPr>
        <a:xfrm>
          <a:off x="4739210" y="1358731"/>
          <a:ext cx="3139284" cy="1036088"/>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Sóng thần là những cơn sóng dài, đơn độc, di chuyển nhanh, thường có chiều cao trên 20m.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769556" y="1389077"/>
        <a:ext cx="3078592" cy="975396"/>
      </dsp:txXfrm>
    </dsp:sp>
    <dsp:sp modelId="{2F15415C-2A74-4A1D-9806-ABA73D6BB6F7}">
      <dsp:nvSpPr>
        <dsp:cNvPr id="0" name=""/>
        <dsp:cNvSpPr/>
      </dsp:nvSpPr>
      <dsp:spPr>
        <a:xfrm rot="3034210">
          <a:off x="1541210" y="3040454"/>
          <a:ext cx="1554705" cy="45087"/>
        </a:xfrm>
        <a:custGeom>
          <a:avLst/>
          <a:gdLst/>
          <a:ahLst/>
          <a:cxnLst/>
          <a:rect l="0" t="0" r="0" b="0"/>
          <a:pathLst>
            <a:path>
              <a:moveTo>
                <a:pt x="0" y="22543"/>
              </a:moveTo>
              <a:lnTo>
                <a:pt x="1554705" y="22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79695" y="3024130"/>
        <a:ext cx="77735" cy="77735"/>
      </dsp:txXfrm>
    </dsp:sp>
    <dsp:sp modelId="{98F273F4-209E-40C7-B66D-1F800954408E}">
      <dsp:nvSpPr>
        <dsp:cNvPr id="0" name=""/>
        <dsp:cNvSpPr/>
      </dsp:nvSpPr>
      <dsp:spPr>
        <a:xfrm>
          <a:off x="2812285" y="3214628"/>
          <a:ext cx="939504" cy="89759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sp:txBody>
      <dsp:txXfrm>
        <a:off x="2838575" y="3240918"/>
        <a:ext cx="886924" cy="845019"/>
      </dsp:txXfrm>
    </dsp:sp>
    <dsp:sp modelId="{02046AE4-F5CF-4C93-B4F1-82CF0E86A23B}">
      <dsp:nvSpPr>
        <dsp:cNvPr id="0" name=""/>
        <dsp:cNvSpPr/>
      </dsp:nvSpPr>
      <dsp:spPr>
        <a:xfrm rot="19598870">
          <a:off x="3654445" y="3315925"/>
          <a:ext cx="1182133" cy="45087"/>
        </a:xfrm>
        <a:custGeom>
          <a:avLst/>
          <a:gdLst/>
          <a:ahLst/>
          <a:cxnLst/>
          <a:rect l="0" t="0" r="0" b="0"/>
          <a:pathLst>
            <a:path>
              <a:moveTo>
                <a:pt x="0" y="22543"/>
              </a:moveTo>
              <a:lnTo>
                <a:pt x="1182133" y="22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15959" y="3308916"/>
        <a:ext cx="59106" cy="59106"/>
      </dsp:txXfrm>
    </dsp:sp>
    <dsp:sp modelId="{D5D08963-475A-40BE-A52F-40B23F4611C9}">
      <dsp:nvSpPr>
        <dsp:cNvPr id="0" name=""/>
        <dsp:cNvSpPr/>
      </dsp:nvSpPr>
      <dsp:spPr>
        <a:xfrm>
          <a:off x="4739235" y="2579966"/>
          <a:ext cx="3180066" cy="86708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Nguyên</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nhân</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sinh</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ra</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sóng</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biển</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chủ</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yếu</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là</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gió</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p>
      </dsp:txBody>
      <dsp:txXfrm>
        <a:off x="4764631" y="2605362"/>
        <a:ext cx="3129274" cy="816295"/>
      </dsp:txXfrm>
    </dsp:sp>
    <dsp:sp modelId="{48F03449-23B2-4E4E-A018-226BF74985AD}">
      <dsp:nvSpPr>
        <dsp:cNvPr id="0" name=""/>
        <dsp:cNvSpPr/>
      </dsp:nvSpPr>
      <dsp:spPr>
        <a:xfrm rot="1682938">
          <a:off x="3686083" y="3903942"/>
          <a:ext cx="1118859" cy="45087"/>
        </a:xfrm>
        <a:custGeom>
          <a:avLst/>
          <a:gdLst/>
          <a:ahLst/>
          <a:cxnLst/>
          <a:rect l="0" t="0" r="0" b="0"/>
          <a:pathLst>
            <a:path>
              <a:moveTo>
                <a:pt x="0" y="22543"/>
              </a:moveTo>
              <a:lnTo>
                <a:pt x="1118859" y="22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17541" y="3898515"/>
        <a:ext cx="55942" cy="55942"/>
      </dsp:txXfrm>
    </dsp:sp>
    <dsp:sp modelId="{3F298CA1-7B6D-440D-9BFC-1878E723FC3F}">
      <dsp:nvSpPr>
        <dsp:cNvPr id="0" name=""/>
        <dsp:cNvSpPr/>
      </dsp:nvSpPr>
      <dsp:spPr>
        <a:xfrm>
          <a:off x="4739235" y="3632200"/>
          <a:ext cx="3139259" cy="1114689"/>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Nguyên nhân</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sinh</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ra</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sóng</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thần</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do động đất, núi lửa phun ngầm dưới đáy biển.</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771883" y="3664848"/>
        <a:ext cx="3073963" cy="1049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34718" y="1932272"/>
          <a:ext cx="1601441" cy="791127"/>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 5, 6, 7 ,8</a:t>
          </a:r>
        </a:p>
      </dsp:txBody>
      <dsp:txXfrm>
        <a:off x="57889" y="1955443"/>
        <a:ext cx="1555099" cy="744785"/>
      </dsp:txXfrm>
    </dsp:sp>
    <dsp:sp modelId="{F832FA5A-F333-4BB2-B995-F77AC26CE3A9}">
      <dsp:nvSpPr>
        <dsp:cNvPr id="0" name=""/>
        <dsp:cNvSpPr/>
      </dsp:nvSpPr>
      <dsp:spPr>
        <a:xfrm rot="18276497">
          <a:off x="1305576" y="1678212"/>
          <a:ext cx="1530346" cy="39687"/>
        </a:xfrm>
        <a:custGeom>
          <a:avLst/>
          <a:gdLst/>
          <a:ahLst/>
          <a:cxnLst/>
          <a:rect l="0" t="0" r="0" b="0"/>
          <a:pathLst>
            <a:path>
              <a:moveTo>
                <a:pt x="0" y="19843"/>
              </a:moveTo>
              <a:lnTo>
                <a:pt x="1530346" y="198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32491" y="1659798"/>
        <a:ext cx="76517" cy="76517"/>
      </dsp:txXfrm>
    </dsp:sp>
    <dsp:sp modelId="{F3E58597-E495-4C48-B7BB-CF8BEE275613}">
      <dsp:nvSpPr>
        <dsp:cNvPr id="0" name=""/>
        <dsp:cNvSpPr/>
      </dsp:nvSpPr>
      <dsp:spPr>
        <a:xfrm>
          <a:off x="2505339" y="650294"/>
          <a:ext cx="826959" cy="835966"/>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sp:txBody>
      <dsp:txXfrm>
        <a:off x="2529560" y="674515"/>
        <a:ext cx="778517" cy="787524"/>
      </dsp:txXfrm>
    </dsp:sp>
    <dsp:sp modelId="{AD3E9BE4-C1FD-45E9-8AAC-8C1311199B8A}">
      <dsp:nvSpPr>
        <dsp:cNvPr id="0" name=""/>
        <dsp:cNvSpPr/>
      </dsp:nvSpPr>
      <dsp:spPr>
        <a:xfrm rot="19644385">
          <a:off x="3251063" y="770570"/>
          <a:ext cx="1031651" cy="39687"/>
        </a:xfrm>
        <a:custGeom>
          <a:avLst/>
          <a:gdLst/>
          <a:ahLst/>
          <a:cxnLst/>
          <a:rect l="0" t="0" r="0" b="0"/>
          <a:pathLst>
            <a:path>
              <a:moveTo>
                <a:pt x="0" y="19843"/>
              </a:moveTo>
              <a:lnTo>
                <a:pt x="1031651" y="198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41097" y="764623"/>
        <a:ext cx="51582" cy="51582"/>
      </dsp:txXfrm>
    </dsp:sp>
    <dsp:sp modelId="{9740D700-6F7D-4250-A264-8D062B965BEA}">
      <dsp:nvSpPr>
        <dsp:cNvPr id="0" name=""/>
        <dsp:cNvSpPr/>
      </dsp:nvSpPr>
      <dsp:spPr>
        <a:xfrm>
          <a:off x="4201478" y="3233"/>
          <a:ext cx="3688603" cy="1018635"/>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Thủy triều là hiện tượng nước biển dâng cao và hạ thấp theo quy luật hằng ngày.</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231313" y="33068"/>
        <a:ext cx="3628933" cy="958965"/>
      </dsp:txXfrm>
    </dsp:sp>
    <dsp:sp modelId="{29685996-72F6-4041-9BF3-6498508706E5}">
      <dsp:nvSpPr>
        <dsp:cNvPr id="0" name=""/>
        <dsp:cNvSpPr/>
      </dsp:nvSpPr>
      <dsp:spPr>
        <a:xfrm rot="2052296">
          <a:off x="3241407" y="1343835"/>
          <a:ext cx="1050962" cy="39687"/>
        </a:xfrm>
        <a:custGeom>
          <a:avLst/>
          <a:gdLst/>
          <a:ahLst/>
          <a:cxnLst/>
          <a:rect l="0" t="0" r="0" b="0"/>
          <a:pathLst>
            <a:path>
              <a:moveTo>
                <a:pt x="0" y="19843"/>
              </a:moveTo>
              <a:lnTo>
                <a:pt x="1050962" y="198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40614" y="1337405"/>
        <a:ext cx="52548" cy="52548"/>
      </dsp:txXfrm>
    </dsp:sp>
    <dsp:sp modelId="{6C30EA7B-EE4B-47CA-A526-84FDCC1EBAB0}">
      <dsp:nvSpPr>
        <dsp:cNvPr id="0" name=""/>
        <dsp:cNvSpPr/>
      </dsp:nvSpPr>
      <dsp:spPr>
        <a:xfrm>
          <a:off x="4201478" y="1184840"/>
          <a:ext cx="3677738" cy="948481"/>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Nguyên nhân: Được hình thành chủ yếu do sức hút của Mặt Trăng và Mặt Trời.</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229258" y="1212620"/>
        <a:ext cx="3622178" cy="892921"/>
      </dsp:txXfrm>
    </dsp:sp>
    <dsp:sp modelId="{2F15415C-2A74-4A1D-9806-ABA73D6BB6F7}">
      <dsp:nvSpPr>
        <dsp:cNvPr id="0" name=""/>
        <dsp:cNvSpPr/>
      </dsp:nvSpPr>
      <dsp:spPr>
        <a:xfrm rot="3352408">
          <a:off x="1296110" y="2949238"/>
          <a:ext cx="1549278" cy="39687"/>
        </a:xfrm>
        <a:custGeom>
          <a:avLst/>
          <a:gdLst/>
          <a:ahLst/>
          <a:cxnLst/>
          <a:rect l="0" t="0" r="0" b="0"/>
          <a:pathLst>
            <a:path>
              <a:moveTo>
                <a:pt x="0" y="19843"/>
              </a:moveTo>
              <a:lnTo>
                <a:pt x="1549278" y="198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32017" y="2930350"/>
        <a:ext cx="77463" cy="77463"/>
      </dsp:txXfrm>
    </dsp:sp>
    <dsp:sp modelId="{98F273F4-209E-40C7-B66D-1F800954408E}">
      <dsp:nvSpPr>
        <dsp:cNvPr id="0" name=""/>
        <dsp:cNvSpPr/>
      </dsp:nvSpPr>
      <dsp:spPr>
        <a:xfrm>
          <a:off x="2505339" y="3215281"/>
          <a:ext cx="826981" cy="79009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sp:txBody>
      <dsp:txXfrm>
        <a:off x="2528480" y="3238422"/>
        <a:ext cx="780699" cy="743813"/>
      </dsp:txXfrm>
    </dsp:sp>
    <dsp:sp modelId="{02046AE4-F5CF-4C93-B4F1-82CF0E86A23B}">
      <dsp:nvSpPr>
        <dsp:cNvPr id="0" name=""/>
        <dsp:cNvSpPr/>
      </dsp:nvSpPr>
      <dsp:spPr>
        <a:xfrm rot="19457599">
          <a:off x="3231711" y="3278124"/>
          <a:ext cx="1070398" cy="39687"/>
        </a:xfrm>
        <a:custGeom>
          <a:avLst/>
          <a:gdLst/>
          <a:ahLst/>
          <a:cxnLst/>
          <a:rect l="0" t="0" r="0" b="0"/>
          <a:pathLst>
            <a:path>
              <a:moveTo>
                <a:pt x="0" y="19843"/>
              </a:moveTo>
              <a:lnTo>
                <a:pt x="1070398" y="198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40150" y="3271208"/>
        <a:ext cx="53519" cy="53519"/>
      </dsp:txXfrm>
    </dsp:sp>
    <dsp:sp modelId="{D5D08963-475A-40BE-A52F-40B23F4611C9}">
      <dsp:nvSpPr>
        <dsp:cNvPr id="0" name=""/>
        <dsp:cNvSpPr/>
      </dsp:nvSpPr>
      <dsp:spPr>
        <a:xfrm>
          <a:off x="4201500" y="2296292"/>
          <a:ext cx="3677695" cy="137862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Khi Mặt Trăng, Trái Đất, Mặt Trời nằm thẳng hàng (lực hút kết hợp) thủy triều lớn nhất (triều cường, ngày 1 và 15: không trăng, trăng tròn).</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241879" y="2336671"/>
        <a:ext cx="3596937" cy="1297869"/>
      </dsp:txXfrm>
    </dsp:sp>
    <dsp:sp modelId="{48F03449-23B2-4E4E-A018-226BF74985AD}">
      <dsp:nvSpPr>
        <dsp:cNvPr id="0" name=""/>
        <dsp:cNvSpPr/>
      </dsp:nvSpPr>
      <dsp:spPr>
        <a:xfrm rot="2494021">
          <a:off x="3186048" y="3975885"/>
          <a:ext cx="1161725" cy="39687"/>
        </a:xfrm>
        <a:custGeom>
          <a:avLst/>
          <a:gdLst/>
          <a:ahLst/>
          <a:cxnLst/>
          <a:rect l="0" t="0" r="0" b="0"/>
          <a:pathLst>
            <a:path>
              <a:moveTo>
                <a:pt x="0" y="19843"/>
              </a:moveTo>
              <a:lnTo>
                <a:pt x="1161725" y="198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37867" y="3966686"/>
        <a:ext cx="58086" cy="58086"/>
      </dsp:txXfrm>
    </dsp:sp>
    <dsp:sp modelId="{3F298CA1-7B6D-440D-9BFC-1878E723FC3F}">
      <dsp:nvSpPr>
        <dsp:cNvPr id="0" name=""/>
        <dsp:cNvSpPr/>
      </dsp:nvSpPr>
      <dsp:spPr>
        <a:xfrm>
          <a:off x="4201500" y="3837891"/>
          <a:ext cx="3677695" cy="1086474"/>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Khi Mặt Trăng, Trái Đất, Mặt Trời ở vị trí vuông góc (lực hút đối nghịch) thủy triều kém nhất ( triều kém, ngày 8 và 23: trăng khuyết).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233322" y="3869713"/>
        <a:ext cx="3614051" cy="10228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4/2/2024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3</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4/2/2024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2.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5.wdp"/><Relationship Id="rId4" Type="http://schemas.openxmlformats.org/officeDocument/2006/relationships/image" Target="../media/image8.jpe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5.wdp"/><Relationship Id="rId4" Type="http://schemas.openxmlformats.org/officeDocument/2006/relationships/image" Target="../media/image8.jpe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54442" y="1295951"/>
            <a:ext cx="673227" cy="5541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8" name="Rectangle 7"/>
          <p:cNvSpPr/>
          <p:nvPr/>
        </p:nvSpPr>
        <p:spPr>
          <a:xfrm>
            <a:off x="3988308" y="1295400"/>
            <a:ext cx="673227" cy="554191"/>
          </a:xfrm>
          <a:prstGeom prst="rect">
            <a:avLst/>
          </a:prstGeom>
          <a:solidFill>
            <a:srgbClr val="0D30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9" name="Rectangle 8"/>
          <p:cNvSpPr/>
          <p:nvPr/>
        </p:nvSpPr>
        <p:spPr>
          <a:xfrm>
            <a:off x="4661535" y="1295400"/>
            <a:ext cx="673227" cy="5541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0" name="Rectangle 9"/>
          <p:cNvSpPr/>
          <p:nvPr/>
        </p:nvSpPr>
        <p:spPr>
          <a:xfrm>
            <a:off x="5334762" y="1295400"/>
            <a:ext cx="673227" cy="5541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1" name="Rectangle 10"/>
          <p:cNvSpPr/>
          <p:nvPr/>
        </p:nvSpPr>
        <p:spPr>
          <a:xfrm>
            <a:off x="6007989" y="1295400"/>
            <a:ext cx="673227" cy="5541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2" name="Rectangle 11"/>
          <p:cNvSpPr/>
          <p:nvPr/>
        </p:nvSpPr>
        <p:spPr>
          <a:xfrm>
            <a:off x="6681216" y="1295400"/>
            <a:ext cx="673227" cy="5541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6" name="Rectangle 15"/>
          <p:cNvSpPr/>
          <p:nvPr/>
        </p:nvSpPr>
        <p:spPr>
          <a:xfrm>
            <a:off x="3315081" y="1849591"/>
            <a:ext cx="673227" cy="5541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3988308" y="1849591"/>
            <a:ext cx="673227" cy="554191"/>
          </a:xfrm>
          <a:prstGeom prst="rect">
            <a:avLst/>
          </a:prstGeom>
          <a:solidFill>
            <a:srgbClr val="0D30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20" name="Rectangle 19"/>
          <p:cNvSpPr/>
          <p:nvPr/>
        </p:nvSpPr>
        <p:spPr>
          <a:xfrm>
            <a:off x="4661535" y="1849591"/>
            <a:ext cx="673227" cy="5541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22" name="Rectangle 21"/>
          <p:cNvSpPr/>
          <p:nvPr/>
        </p:nvSpPr>
        <p:spPr>
          <a:xfrm>
            <a:off x="1968627" y="2403783"/>
            <a:ext cx="673227" cy="5541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23" name="Rectangle 22"/>
          <p:cNvSpPr/>
          <p:nvPr/>
        </p:nvSpPr>
        <p:spPr>
          <a:xfrm>
            <a:off x="2641854" y="2403783"/>
            <a:ext cx="673227" cy="5541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24" name="Rectangle 23"/>
          <p:cNvSpPr/>
          <p:nvPr/>
        </p:nvSpPr>
        <p:spPr>
          <a:xfrm>
            <a:off x="3315081" y="2403783"/>
            <a:ext cx="673227" cy="5541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25" name="Rectangle 24"/>
          <p:cNvSpPr/>
          <p:nvPr/>
        </p:nvSpPr>
        <p:spPr>
          <a:xfrm>
            <a:off x="3988308" y="2403783"/>
            <a:ext cx="673227" cy="554191"/>
          </a:xfrm>
          <a:prstGeom prst="rect">
            <a:avLst/>
          </a:prstGeom>
          <a:solidFill>
            <a:srgbClr val="0D30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27" name="Rectangle 26"/>
          <p:cNvSpPr/>
          <p:nvPr/>
        </p:nvSpPr>
        <p:spPr>
          <a:xfrm>
            <a:off x="2641854" y="2957974"/>
            <a:ext cx="673227" cy="5541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28" name="Rectangle 27"/>
          <p:cNvSpPr/>
          <p:nvPr/>
        </p:nvSpPr>
        <p:spPr>
          <a:xfrm>
            <a:off x="3315081" y="2957974"/>
            <a:ext cx="673227" cy="5541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29" name="Rectangle 28"/>
          <p:cNvSpPr/>
          <p:nvPr/>
        </p:nvSpPr>
        <p:spPr>
          <a:xfrm>
            <a:off x="3988308" y="2957974"/>
            <a:ext cx="673227" cy="554191"/>
          </a:xfrm>
          <a:prstGeom prst="rect">
            <a:avLst/>
          </a:prstGeom>
          <a:solidFill>
            <a:srgbClr val="0D30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30" name="Rectangle 29"/>
          <p:cNvSpPr/>
          <p:nvPr/>
        </p:nvSpPr>
        <p:spPr>
          <a:xfrm>
            <a:off x="4661535" y="2957974"/>
            <a:ext cx="673227" cy="5541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31" name="Rectangle 30"/>
          <p:cNvSpPr/>
          <p:nvPr/>
        </p:nvSpPr>
        <p:spPr>
          <a:xfrm>
            <a:off x="5334762" y="2957974"/>
            <a:ext cx="673227" cy="5541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32" name="Rectangle 31"/>
          <p:cNvSpPr/>
          <p:nvPr/>
        </p:nvSpPr>
        <p:spPr>
          <a:xfrm>
            <a:off x="6007989" y="2957974"/>
            <a:ext cx="673227" cy="5541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33" name="Rectangle 32"/>
          <p:cNvSpPr/>
          <p:nvPr/>
        </p:nvSpPr>
        <p:spPr>
          <a:xfrm>
            <a:off x="6681216" y="2957974"/>
            <a:ext cx="673227" cy="5541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0000"/>
                </a:solidFill>
                <a:latin typeface="Cambria" panose="02040503050406030204" pitchFamily="18" charset="0"/>
                <a:ea typeface="Cambria" panose="02040503050406030204" pitchFamily="18" charset="0"/>
              </a:rPr>
              <a:t>TRÒ CHƠI Ô CHỮ</a:t>
            </a:r>
          </a:p>
        </p:txBody>
      </p:sp>
      <p:sp>
        <p:nvSpPr>
          <p:cNvPr id="36" name="Rectangle 35"/>
          <p:cNvSpPr/>
          <p:nvPr/>
        </p:nvSpPr>
        <p:spPr>
          <a:xfrm>
            <a:off x="0" y="3718679"/>
            <a:ext cx="9144000" cy="3139321"/>
          </a:xfrm>
          <a:prstGeom prst="rect">
            <a:avLst/>
          </a:prstGeom>
        </p:spPr>
        <p:txBody>
          <a:bodyPr wrap="square">
            <a:spAutoFit/>
          </a:bodyPr>
          <a:lstStyle/>
          <a:p>
            <a:pPr algn="ctr"/>
            <a:r>
              <a:rPr lang="en-US" sz="2200" b="1" dirty="0">
                <a:solidFill>
                  <a:srgbClr val="FF0000"/>
                </a:solidFill>
                <a:latin typeface="Cambria" panose="02040503050406030204" pitchFamily="18" charset="0"/>
                <a:ea typeface="Cambria" panose="02040503050406030204" pitchFamily="18" charset="0"/>
              </a:rPr>
              <a:t>L</a:t>
            </a:r>
            <a:r>
              <a:rPr lang="vi-VN" sz="2200" b="1" dirty="0">
                <a:solidFill>
                  <a:srgbClr val="FF0000"/>
                </a:solidFill>
                <a:latin typeface="Cambria" panose="02040503050406030204" pitchFamily="18" charset="0"/>
                <a:ea typeface="Cambria" panose="02040503050406030204" pitchFamily="18" charset="0"/>
              </a:rPr>
              <a:t>UẬT CHƠI</a:t>
            </a:r>
          </a:p>
          <a:p>
            <a:pPr algn="just"/>
            <a:r>
              <a:rPr lang="vi-VN" sz="2200" b="1" dirty="0">
                <a:solidFill>
                  <a:srgbClr val="0D30DD"/>
                </a:solidFill>
                <a:latin typeface="Cambria" panose="02040503050406030204" pitchFamily="18" charset="0"/>
                <a:ea typeface="Cambria" panose="02040503050406030204" pitchFamily="18" charset="0"/>
              </a:rPr>
              <a:t>- Trò chơi ô chữ gồm 4 ô chữ hàng ngang được đánh số từ 1 đến 4 sẽ tương ứng với 4 câu hỏi và 1 ô từ khóa hàng dọc A.</a:t>
            </a:r>
          </a:p>
          <a:p>
            <a:pPr algn="just"/>
            <a:r>
              <a:rPr lang="vi-VN" sz="2200" b="1" dirty="0">
                <a:solidFill>
                  <a:srgbClr val="0D30DD"/>
                </a:solidFill>
                <a:latin typeface="Cambria" panose="02040503050406030204" pitchFamily="18" charset="0"/>
                <a:ea typeface="Cambria" panose="02040503050406030204" pitchFamily="18" charset="0"/>
              </a:rPr>
              <a:t>- Các em dựa vào T</a:t>
            </a:r>
            <a:r>
              <a:rPr lang="en-US" sz="2200" b="1" dirty="0" err="1">
                <a:solidFill>
                  <a:srgbClr val="0D30DD"/>
                </a:solidFill>
                <a:latin typeface="Cambria" panose="02040503050406030204" pitchFamily="18" charset="0"/>
                <a:ea typeface="Cambria" panose="02040503050406030204" pitchFamily="18" charset="0"/>
              </a:rPr>
              <a:t>ập</a:t>
            </a:r>
            <a:r>
              <a:rPr lang="en-US" sz="2200" b="1" dirty="0">
                <a:solidFill>
                  <a:srgbClr val="0D30DD"/>
                </a:solidFill>
                <a:latin typeface="Cambria" panose="02040503050406030204" pitchFamily="18" charset="0"/>
                <a:ea typeface="Cambria" panose="02040503050406030204" pitchFamily="18" charset="0"/>
              </a:rPr>
              <a:t> </a:t>
            </a:r>
            <a:r>
              <a:rPr lang="en-US" sz="2200" b="1" dirty="0" err="1">
                <a:solidFill>
                  <a:srgbClr val="0D30DD"/>
                </a:solidFill>
                <a:latin typeface="Cambria" panose="02040503050406030204" pitchFamily="18" charset="0"/>
                <a:ea typeface="Cambria" panose="02040503050406030204" pitchFamily="18" charset="0"/>
              </a:rPr>
              <a:t>bản</a:t>
            </a:r>
            <a:r>
              <a:rPr lang="en-US" sz="2200" b="1" dirty="0">
                <a:solidFill>
                  <a:srgbClr val="0D30DD"/>
                </a:solidFill>
                <a:latin typeface="Cambria" panose="02040503050406030204" pitchFamily="18" charset="0"/>
                <a:ea typeface="Cambria" panose="02040503050406030204" pitchFamily="18" charset="0"/>
              </a:rPr>
              <a:t> </a:t>
            </a:r>
            <a:r>
              <a:rPr lang="en-US" sz="2200" b="1" dirty="0" err="1">
                <a:solidFill>
                  <a:srgbClr val="0D30DD"/>
                </a:solidFill>
                <a:latin typeface="Cambria" panose="02040503050406030204" pitchFamily="18" charset="0"/>
                <a:ea typeface="Cambria" panose="02040503050406030204" pitchFamily="18" charset="0"/>
              </a:rPr>
              <a:t>đồ</a:t>
            </a:r>
            <a:r>
              <a:rPr lang="vi-VN" sz="2200" b="1" dirty="0">
                <a:solidFill>
                  <a:srgbClr val="0D30DD"/>
                </a:solidFill>
                <a:latin typeface="Cambria" panose="02040503050406030204" pitchFamily="18" charset="0"/>
                <a:ea typeface="Cambria" panose="02040503050406030204" pitchFamily="18" charset="0"/>
              </a:rPr>
              <a:t> Địa lí 6 và kiến thức đã học để trả lời, mỗi câu hỏi có </a:t>
            </a:r>
            <a:r>
              <a:rPr lang="en-US" sz="2200" b="1" dirty="0">
                <a:solidFill>
                  <a:srgbClr val="0D30DD"/>
                </a:solidFill>
                <a:latin typeface="Cambria" panose="02040503050406030204" pitchFamily="18" charset="0"/>
                <a:ea typeface="Cambria" panose="02040503050406030204" pitchFamily="18" charset="0"/>
              </a:rPr>
              <a:t>1</a:t>
            </a:r>
            <a:r>
              <a:rPr lang="vi-VN" sz="2200" b="1" dirty="0">
                <a:solidFill>
                  <a:srgbClr val="0D30DD"/>
                </a:solidFill>
                <a:latin typeface="Cambria" panose="02040503050406030204" pitchFamily="18" charset="0"/>
                <a:ea typeface="Cambria" panose="02040503050406030204" pitchFamily="18" charset="0"/>
              </a:rPr>
              <a:t> lượt trả lời.</a:t>
            </a:r>
          </a:p>
          <a:p>
            <a:pPr algn="just"/>
            <a:r>
              <a:rPr lang="en-US" sz="2200" b="1" dirty="0">
                <a:solidFill>
                  <a:srgbClr val="0D30DD"/>
                </a:solidFill>
                <a:latin typeface="Cambria" panose="02040503050406030204" pitchFamily="18" charset="0"/>
                <a:ea typeface="Cambria" panose="02040503050406030204" pitchFamily="18" charset="0"/>
              </a:rPr>
              <a:t>- </a:t>
            </a:r>
            <a:r>
              <a:rPr lang="vi-VN" sz="2200" b="1" dirty="0">
                <a:solidFill>
                  <a:srgbClr val="0D30DD"/>
                </a:solidFill>
                <a:latin typeface="Cambria" panose="02040503050406030204" pitchFamily="18" charset="0"/>
                <a:ea typeface="Cambria" panose="02040503050406030204" pitchFamily="18" charset="0"/>
              </a:rPr>
              <a:t>Em nào trả lời đúng sẽ nhận được 1 phần quà nhỏ và ô chữ sẽ hiện ra các chữ cái tương ứng, trả lời sai ô chữ sẽ bị khóa lại</a:t>
            </a:r>
            <a:r>
              <a:rPr lang="en-US" sz="2200" b="1" dirty="0">
                <a:solidFill>
                  <a:srgbClr val="0D30DD"/>
                </a:solidFill>
                <a:latin typeface="Cambria" panose="02040503050406030204" pitchFamily="18" charset="0"/>
                <a:ea typeface="Cambria" panose="02040503050406030204" pitchFamily="18" charset="0"/>
              </a:rPr>
              <a:t>.</a:t>
            </a:r>
          </a:p>
          <a:p>
            <a:pPr algn="just"/>
            <a:r>
              <a:rPr lang="en-US" sz="2200" b="1" dirty="0">
                <a:solidFill>
                  <a:srgbClr val="0D30DD"/>
                </a:solidFill>
                <a:latin typeface="Cambria" panose="02040503050406030204" pitchFamily="18" charset="0"/>
                <a:ea typeface="Cambria" panose="02040503050406030204" pitchFamily="18" charset="0"/>
              </a:rPr>
              <a:t>- T</a:t>
            </a:r>
            <a:r>
              <a:rPr lang="vi-VN" sz="2200" b="1" dirty="0">
                <a:solidFill>
                  <a:srgbClr val="0D30DD"/>
                </a:solidFill>
                <a:latin typeface="Cambria" panose="02040503050406030204" pitchFamily="18" charset="0"/>
                <a:ea typeface="Cambria" panose="02040503050406030204" pitchFamily="18" charset="0"/>
              </a:rPr>
              <a:t>rong quá trình trả lời, em nào trả lời đúng tên từ khóa thì sẽ nhận được phần quà lớn hơn</a:t>
            </a:r>
            <a:r>
              <a:rPr lang="en-US" sz="2200" b="1" dirty="0">
                <a:solidFill>
                  <a:srgbClr val="0D30DD"/>
                </a:solidFill>
                <a:latin typeface="Cambria" panose="02040503050406030204" pitchFamily="18" charset="0"/>
                <a:ea typeface="Cambria" panose="02040503050406030204" pitchFamily="18" charset="0"/>
              </a:rPr>
              <a:t>.</a:t>
            </a:r>
            <a:endParaRPr lang="vi-VN" sz="2200" b="1" dirty="0">
              <a:solidFill>
                <a:srgbClr val="0D30DD"/>
              </a:solidFill>
              <a:latin typeface="Cambria" panose="02040503050406030204" pitchFamily="18" charset="0"/>
              <a:ea typeface="Cambria" panose="02040503050406030204" pitchFamily="18" charset="0"/>
            </a:endParaRPr>
          </a:p>
        </p:txBody>
      </p:sp>
      <p:sp>
        <p:nvSpPr>
          <p:cNvPr id="49" name="TextBox 48"/>
          <p:cNvSpPr txBox="1"/>
          <p:nvPr/>
        </p:nvSpPr>
        <p:spPr>
          <a:xfrm>
            <a:off x="3505200" y="1219200"/>
            <a:ext cx="838200" cy="630942"/>
          </a:xfrm>
          <a:prstGeom prst="rect">
            <a:avLst/>
          </a:prstGeom>
          <a:noFill/>
        </p:spPr>
        <p:txBody>
          <a:bodyPr wrap="square" rtlCol="0">
            <a:spAutoFit/>
          </a:bodyPr>
          <a:lstStyle/>
          <a:p>
            <a:r>
              <a:rPr lang="en-US" sz="3500" dirty="0">
                <a:latin typeface="Cambria" panose="02040503050406030204" pitchFamily="18" charset="0"/>
                <a:ea typeface="Cambria" panose="02040503050406030204" pitchFamily="18" charset="0"/>
              </a:rPr>
              <a:t>1</a:t>
            </a:r>
          </a:p>
        </p:txBody>
      </p:sp>
      <p:sp>
        <p:nvSpPr>
          <p:cNvPr id="50" name="TextBox 49"/>
          <p:cNvSpPr txBox="1"/>
          <p:nvPr/>
        </p:nvSpPr>
        <p:spPr>
          <a:xfrm>
            <a:off x="2819400" y="1807458"/>
            <a:ext cx="838200" cy="630942"/>
          </a:xfrm>
          <a:prstGeom prst="rect">
            <a:avLst/>
          </a:prstGeom>
          <a:noFill/>
        </p:spPr>
        <p:txBody>
          <a:bodyPr wrap="square" rtlCol="0">
            <a:spAutoFit/>
          </a:bodyPr>
          <a:lstStyle/>
          <a:p>
            <a:r>
              <a:rPr lang="en-US" sz="3500" dirty="0">
                <a:latin typeface="Cambria" panose="02040503050406030204" pitchFamily="18" charset="0"/>
                <a:ea typeface="Cambria" panose="02040503050406030204" pitchFamily="18" charset="0"/>
              </a:rPr>
              <a:t>2</a:t>
            </a:r>
          </a:p>
        </p:txBody>
      </p:sp>
      <p:sp>
        <p:nvSpPr>
          <p:cNvPr id="51" name="TextBox 50"/>
          <p:cNvSpPr txBox="1"/>
          <p:nvPr/>
        </p:nvSpPr>
        <p:spPr>
          <a:xfrm>
            <a:off x="1447800" y="2362200"/>
            <a:ext cx="838200" cy="630942"/>
          </a:xfrm>
          <a:prstGeom prst="rect">
            <a:avLst/>
          </a:prstGeom>
          <a:noFill/>
        </p:spPr>
        <p:txBody>
          <a:bodyPr wrap="square" rtlCol="0">
            <a:spAutoFit/>
          </a:bodyPr>
          <a:lstStyle/>
          <a:p>
            <a:r>
              <a:rPr lang="en-US" sz="3500" dirty="0">
                <a:latin typeface="Cambria" panose="02040503050406030204" pitchFamily="18" charset="0"/>
                <a:ea typeface="Cambria" panose="02040503050406030204" pitchFamily="18" charset="0"/>
              </a:rPr>
              <a:t>3</a:t>
            </a:r>
          </a:p>
        </p:txBody>
      </p:sp>
      <p:sp>
        <p:nvSpPr>
          <p:cNvPr id="52" name="TextBox 51"/>
          <p:cNvSpPr txBox="1"/>
          <p:nvPr/>
        </p:nvSpPr>
        <p:spPr>
          <a:xfrm>
            <a:off x="2133600" y="2950458"/>
            <a:ext cx="838200" cy="630942"/>
          </a:xfrm>
          <a:prstGeom prst="rect">
            <a:avLst/>
          </a:prstGeom>
          <a:noFill/>
        </p:spPr>
        <p:txBody>
          <a:bodyPr wrap="square" rtlCol="0">
            <a:spAutoFit/>
          </a:bodyPr>
          <a:lstStyle/>
          <a:p>
            <a:r>
              <a:rPr lang="en-US" sz="3500" dirty="0">
                <a:latin typeface="Cambria" panose="02040503050406030204" pitchFamily="18" charset="0"/>
                <a:ea typeface="Cambria" panose="02040503050406030204" pitchFamily="18" charset="0"/>
              </a:rPr>
              <a:t>4</a:t>
            </a:r>
          </a:p>
        </p:txBody>
      </p:sp>
      <p:sp>
        <p:nvSpPr>
          <p:cNvPr id="53" name="TextBox 52"/>
          <p:cNvSpPr txBox="1"/>
          <p:nvPr/>
        </p:nvSpPr>
        <p:spPr>
          <a:xfrm>
            <a:off x="3962400" y="663714"/>
            <a:ext cx="8382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a:t>
            </a:r>
          </a:p>
        </p:txBody>
      </p:sp>
    </p:spTree>
    <p:extLst>
      <p:ext uri="{BB962C8B-B14F-4D97-AF65-F5344CB8AC3E}">
        <p14:creationId xmlns:p14="http://schemas.microsoft.com/office/powerpoint/2010/main" val="243590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27"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0" y="1429941"/>
            <a:ext cx="3193291" cy="1938992"/>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bản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đồ</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sau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bày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giải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thích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vì</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sao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có</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sự khác biệt về nhiệt độ và độ muối giữa vùng biển nhiệt đới </a:t>
            </a:r>
            <a:endParaRPr lang="en-US" sz="2000" i="1" dirty="0">
              <a:solidFill>
                <a:srgbClr val="FF0000"/>
              </a:solidFill>
              <a:latin typeface="Cambria" panose="02040503050406030204" pitchFamily="18" charset="0"/>
              <a:ea typeface="Cambria" panose="02040503050406030204" pitchFamily="18" charset="0"/>
            </a:endParaRPr>
          </a:p>
          <a:p>
            <a:pPr algn="ctr"/>
            <a:r>
              <a:rPr lang="en-US" sz="2000" i="1" dirty="0">
                <a:solidFill>
                  <a:srgbClr val="FF0000"/>
                </a:solidFill>
                <a:latin typeface="Cambria" panose="02040503050406030204" pitchFamily="18" charset="0"/>
                <a:ea typeface="Cambria" panose="02040503050406030204" pitchFamily="18" charset="0"/>
              </a:rPr>
              <a:t>v</a:t>
            </a:r>
            <a:r>
              <a:rPr lang="vi-VN" sz="2000" i="1" dirty="0">
                <a:solidFill>
                  <a:srgbClr val="FF0000"/>
                </a:solidFill>
                <a:latin typeface="Cambria" panose="02040503050406030204" pitchFamily="18" charset="0"/>
                <a:ea typeface="Cambria" panose="02040503050406030204" pitchFamily="18" charset="0"/>
              </a:rPr>
              <a:t>à</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ôn đới</a:t>
            </a:r>
            <a:r>
              <a:rPr lang="en-US" sz="2000" i="1" dirty="0">
                <a:solidFill>
                  <a:srgbClr val="FF0000"/>
                </a:solidFill>
                <a:latin typeface="Cambria" panose="02040503050406030204" pitchFamily="18" charset="0"/>
                <a:ea typeface="Cambria" panose="02040503050406030204" pitchFamily="18" charset="0"/>
              </a:rPr>
              <a:t>?</a:t>
            </a:r>
            <a:endParaRPr lang="vi-VN"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478340"/>
            <a:ext cx="4474760" cy="1569660"/>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Nguyên nhân: vùng biển nhiệt đới có khí hậu nóng hơn và độ bốc hơi cao hơn vùng biển ôn đới.</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Độ muối và nhiệt độ của nước biển</a:t>
            </a:r>
            <a:endParaRPr lang="en-US" sz="2400" b="1" dirty="0">
              <a:solidFill>
                <a:srgbClr val="0D30DD"/>
              </a:solidFill>
              <a:latin typeface="Cambria" pitchFamily="18" charset="0"/>
            </a:endParaRPr>
          </a:p>
        </p:txBody>
      </p:sp>
      <p:pic>
        <p:nvPicPr>
          <p:cNvPr id="26" name="Picture 25"/>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b="5260"/>
          <a:stretch/>
        </p:blipFill>
        <p:spPr bwMode="auto">
          <a:xfrm>
            <a:off x="2338070" y="3696196"/>
            <a:ext cx="4367530" cy="2857004"/>
          </a:xfrm>
          <a:prstGeom prst="rect">
            <a:avLst/>
          </a:prstGeom>
          <a:noFill/>
          <a:ln>
            <a:solidFill>
              <a:srgbClr val="00FF00"/>
            </a:solidFill>
          </a:ln>
        </p:spPr>
      </p:pic>
    </p:spTree>
    <p:extLst>
      <p:ext uri="{BB962C8B-B14F-4D97-AF65-F5344CB8AC3E}">
        <p14:creationId xmlns:p14="http://schemas.microsoft.com/office/powerpoint/2010/main" val="760402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76400"/>
            <a:ext cx="6792509" cy="3276600"/>
          </a:xfrm>
          <a:prstGeom prst="wedgeRoundRectCallout">
            <a:avLst>
              <a:gd name="adj1" fmla="val 47876"/>
              <a:gd name="adj2" fmla="val 7337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676400"/>
            <a:ext cx="6629398" cy="3493264"/>
          </a:xfrm>
          <a:prstGeom prst="rect">
            <a:avLst/>
          </a:prstGeom>
        </p:spPr>
        <p:txBody>
          <a:bodyPr wrap="square">
            <a:spAutoFit/>
          </a:bodyPr>
          <a:lstStyle/>
          <a:p>
            <a:pPr algn="just"/>
            <a:r>
              <a:rPr lang="vi-VN" sz="2000" b="1" dirty="0">
                <a:solidFill>
                  <a:srgbClr val="FF0000"/>
                </a:solidFill>
                <a:latin typeface="Cambria" panose="02040503050406030204" pitchFamily="18" charset="0"/>
                <a:ea typeface="Cambria" panose="02040503050406030204" pitchFamily="18" charset="0"/>
              </a:rPr>
              <a:t>a. Độ muối</a:t>
            </a:r>
          </a:p>
          <a:p>
            <a:pPr algn="just"/>
            <a:r>
              <a:rPr lang="vi-VN" sz="2000" dirty="0">
                <a:latin typeface="Cambria" panose="02040503050406030204" pitchFamily="18" charset="0"/>
                <a:ea typeface="Cambria" panose="02040503050406030204" pitchFamily="18" charset="0"/>
              </a:rPr>
              <a:t> - Độ muối trung bình của nước biển và đại dương là 35‰. Có sự khác nhau về độ muối của các biển và đại dương. Độ muối của các biển và đại dương không giống nhau tuỳ thuộc vào nguồn nước sông đổ vào nhiều hay ít và độ bốc hơi lớn hay nhỏ.</a:t>
            </a:r>
          </a:p>
          <a:p>
            <a:pPr algn="just"/>
            <a:r>
              <a:rPr lang="vi-VN" sz="2000" b="1" dirty="0">
                <a:solidFill>
                  <a:srgbClr val="FF0000"/>
                </a:solidFill>
                <a:latin typeface="Cambria" panose="02040503050406030204" pitchFamily="18" charset="0"/>
                <a:ea typeface="Cambria" panose="02040503050406030204" pitchFamily="18" charset="0"/>
              </a:rPr>
              <a:t>b. Nhiệt độ</a:t>
            </a:r>
          </a:p>
          <a:p>
            <a:pPr algn="just"/>
            <a:r>
              <a:rPr lang="vi-VN" sz="2000" dirty="0">
                <a:latin typeface="Cambria" panose="02040503050406030204" pitchFamily="18" charset="0"/>
                <a:ea typeface="Cambria" panose="02040503050406030204" pitchFamily="18" charset="0"/>
              </a:rPr>
              <a:t>- Nhiệt độ trung bình của nước biển và đại dương khoảng 17</a:t>
            </a:r>
            <a:r>
              <a:rPr lang="vi-VN" sz="2000" baseline="30000" dirty="0">
                <a:latin typeface="Cambria" panose="02040503050406030204" pitchFamily="18" charset="0"/>
                <a:ea typeface="Cambria" panose="02040503050406030204" pitchFamily="18" charset="0"/>
              </a:rPr>
              <a:t>0</a:t>
            </a:r>
            <a:r>
              <a:rPr lang="vi-VN" sz="2000" dirty="0">
                <a:latin typeface="Cambria" panose="02040503050406030204" pitchFamily="18" charset="0"/>
                <a:ea typeface="Cambria" panose="02040503050406030204" pitchFamily="18" charset="0"/>
              </a:rPr>
              <a:t>C. Tuy nhiên nhiệt độ sẽ thay đổi phụ thuộc vào vị trí địa lí, điều kiện khí hậu và một số điều kiện tự nhiên khác.</a:t>
            </a:r>
          </a:p>
          <a:p>
            <a:pPr algn="just"/>
            <a:endParaRPr lang="vi-VN" sz="21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Độ muối và nhiệt độ của nước biển</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Tree>
    <p:extLst>
      <p:ext uri="{BB962C8B-B14F-4D97-AF65-F5344CB8AC3E}">
        <p14:creationId xmlns:p14="http://schemas.microsoft.com/office/powerpoint/2010/main" val="3488109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dạng vận động của nước biển và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đại dương</a:t>
            </a:r>
            <a:endParaRPr lang="en-US" sz="2400" b="1" dirty="0">
              <a:solidFill>
                <a:srgbClr val="0D30DD"/>
              </a:solidFill>
              <a:latin typeface="Cambria" pitchFamily="18" charset="0"/>
            </a:endParaRPr>
          </a:p>
        </p:txBody>
      </p:sp>
      <p:sp>
        <p:nvSpPr>
          <p:cNvPr id="120" name="AutoShape 3"/>
          <p:cNvSpPr>
            <a:spLocks noChangeArrowheads="1"/>
          </p:cNvSpPr>
          <p:nvPr/>
        </p:nvSpPr>
        <p:spPr bwMode="auto">
          <a:xfrm>
            <a:off x="6172200" y="2336031"/>
            <a:ext cx="2622174"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121" name="AutoShape 5"/>
          <p:cNvSpPr>
            <a:spLocks noChangeArrowheads="1"/>
          </p:cNvSpPr>
          <p:nvPr/>
        </p:nvSpPr>
        <p:spPr bwMode="auto">
          <a:xfrm>
            <a:off x="284553" y="2394199"/>
            <a:ext cx="2458199"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122" name="Text Box 6"/>
          <p:cNvSpPr txBox="1">
            <a:spLocks noChangeArrowheads="1"/>
          </p:cNvSpPr>
          <p:nvPr/>
        </p:nvSpPr>
        <p:spPr bwMode="auto">
          <a:xfrm>
            <a:off x="304800" y="2362200"/>
            <a:ext cx="2311799" cy="364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100" b="1" dirty="0">
                <a:solidFill>
                  <a:srgbClr val="FF0000"/>
                </a:solidFill>
                <a:latin typeface="Cambria" panose="02040503050406030204" pitchFamily="18" charset="0"/>
                <a:ea typeface="Cambria" panose="02040503050406030204" pitchFamily="18" charset="0"/>
              </a:rPr>
              <a:t>* </a:t>
            </a:r>
            <a:r>
              <a:rPr lang="en-US" sz="2100" b="1" dirty="0" err="1">
                <a:solidFill>
                  <a:srgbClr val="FF0000"/>
                </a:solidFill>
                <a:latin typeface="Cambria" panose="02040503050406030204" pitchFamily="18" charset="0"/>
                <a:ea typeface="Cambria" panose="02040503050406030204" pitchFamily="18" charset="0"/>
              </a:rPr>
              <a:t>Nhóm</a:t>
            </a:r>
            <a:r>
              <a:rPr lang="en-US" sz="2100" b="1" dirty="0">
                <a:solidFill>
                  <a:srgbClr val="FF0000"/>
                </a:solidFill>
                <a:latin typeface="Cambria" panose="02040503050406030204" pitchFamily="18" charset="0"/>
                <a:ea typeface="Cambria" panose="02040503050406030204" pitchFamily="18" charset="0"/>
              </a:rPr>
              <a:t> 1, 2, 3, 4:</a:t>
            </a:r>
          </a:p>
          <a:p>
            <a:pPr algn="just"/>
            <a:r>
              <a:rPr lang="en-US" sz="2100" b="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ảnh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về</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sóng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biển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sóng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thần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tin </a:t>
            </a:r>
            <a:r>
              <a:rPr lang="en-US" sz="2100" i="1" dirty="0" err="1">
                <a:solidFill>
                  <a:srgbClr val="FF0000"/>
                </a:solidFill>
                <a:latin typeface="Cambria" panose="02040503050406030204" pitchFamily="18" charset="0"/>
                <a:ea typeface="Cambria" panose="02040503050406030204" pitchFamily="18" charset="0"/>
              </a:rPr>
              <a:t>trong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bài</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a:t>
            </a:r>
          </a:p>
          <a:p>
            <a:pPr algn="just"/>
            <a:r>
              <a:rPr lang="en-US" sz="2100" i="1" dirty="0">
                <a:solidFill>
                  <a:srgbClr val="002060"/>
                </a:solidFill>
                <a:latin typeface="Cambria" panose="02040503050406030204" pitchFamily="18" charset="0"/>
                <a:ea typeface="Cambria" panose="02040503050406030204" pitchFamily="18" charset="0"/>
              </a:rPr>
              <a:t>1. Cho </a:t>
            </a:r>
            <a:r>
              <a:rPr lang="en-US" sz="2100" i="1" dirty="0" err="1">
                <a:solidFill>
                  <a:srgbClr val="002060"/>
                </a:solidFill>
                <a:latin typeface="Cambria" panose="02040503050406030204" pitchFamily="18" charset="0"/>
                <a:ea typeface="Cambria" panose="02040503050406030204" pitchFamily="18" charset="0"/>
              </a:rPr>
              <a:t>biết</a:t>
            </a:r>
            <a:r>
              <a:rPr lang="en-US" sz="2100" i="1" dirty="0">
                <a:solidFill>
                  <a:srgbClr val="002060"/>
                </a:solidFill>
                <a:latin typeface="Cambria" panose="02040503050406030204" pitchFamily="18" charset="0"/>
                <a:ea typeface="Cambria" panose="02040503050406030204" pitchFamily="18" charset="0"/>
              </a:rPr>
              <a:t> </a:t>
            </a:r>
            <a:r>
              <a:rPr lang="en-US" sz="2100" i="1" dirty="0" err="1">
                <a:solidFill>
                  <a:srgbClr val="002060"/>
                </a:solidFill>
                <a:latin typeface="Cambria" panose="02040503050406030204" pitchFamily="18" charset="0"/>
                <a:ea typeface="Cambria" panose="02040503050406030204" pitchFamily="18" charset="0"/>
              </a:rPr>
              <a:t>sóng</a:t>
            </a:r>
            <a:r>
              <a:rPr lang="en-US" sz="2100" i="1" dirty="0">
                <a:solidFill>
                  <a:srgbClr val="002060"/>
                </a:solidFill>
                <a:latin typeface="Cambria" panose="02040503050406030204" pitchFamily="18" charset="0"/>
                <a:ea typeface="Cambria" panose="02040503050406030204" pitchFamily="18" charset="0"/>
              </a:rPr>
              <a:t> </a:t>
            </a:r>
            <a:r>
              <a:rPr lang="en-US" sz="2100" i="1" dirty="0" err="1">
                <a:solidFill>
                  <a:srgbClr val="002060"/>
                </a:solidFill>
                <a:latin typeface="Cambria" panose="02040503050406030204" pitchFamily="18" charset="0"/>
                <a:ea typeface="Cambria" panose="02040503050406030204" pitchFamily="18" charset="0"/>
              </a:rPr>
              <a:t>biển</a:t>
            </a:r>
            <a:r>
              <a:rPr lang="en-US" sz="2100" i="1" dirty="0">
                <a:solidFill>
                  <a:srgbClr val="002060"/>
                </a:solidFill>
                <a:latin typeface="Cambria" panose="02040503050406030204" pitchFamily="18" charset="0"/>
                <a:ea typeface="Cambria" panose="02040503050406030204" pitchFamily="18" charset="0"/>
              </a:rPr>
              <a:t>, </a:t>
            </a:r>
            <a:r>
              <a:rPr lang="en-US" sz="2100" i="1" dirty="0" err="1">
                <a:solidFill>
                  <a:srgbClr val="002060"/>
                </a:solidFill>
                <a:latin typeface="Cambria" panose="02040503050406030204" pitchFamily="18" charset="0"/>
                <a:ea typeface="Cambria" panose="02040503050406030204" pitchFamily="18" charset="0"/>
              </a:rPr>
              <a:t>sóng</a:t>
            </a:r>
            <a:r>
              <a:rPr lang="en-US" sz="2100" i="1" dirty="0">
                <a:solidFill>
                  <a:srgbClr val="002060"/>
                </a:solidFill>
                <a:latin typeface="Cambria" panose="02040503050406030204" pitchFamily="18" charset="0"/>
                <a:ea typeface="Cambria" panose="02040503050406030204" pitchFamily="18" charset="0"/>
              </a:rPr>
              <a:t> </a:t>
            </a:r>
            <a:r>
              <a:rPr lang="en-US" sz="2100" i="1" dirty="0" err="1">
                <a:solidFill>
                  <a:srgbClr val="002060"/>
                </a:solidFill>
                <a:latin typeface="Cambria" panose="02040503050406030204" pitchFamily="18" charset="0"/>
                <a:ea typeface="Cambria" panose="02040503050406030204" pitchFamily="18" charset="0"/>
              </a:rPr>
              <a:t>thần</a:t>
            </a:r>
            <a:r>
              <a:rPr lang="en-US" sz="2100" i="1" dirty="0">
                <a:solidFill>
                  <a:srgbClr val="002060"/>
                </a:solidFill>
                <a:latin typeface="Cambria" panose="02040503050406030204" pitchFamily="18" charset="0"/>
                <a:ea typeface="Cambria" panose="02040503050406030204" pitchFamily="18" charset="0"/>
              </a:rPr>
              <a:t> </a:t>
            </a:r>
            <a:r>
              <a:rPr lang="en-US" sz="2100" i="1" dirty="0" err="1">
                <a:solidFill>
                  <a:srgbClr val="002060"/>
                </a:solidFill>
                <a:latin typeface="Cambria" panose="02040503050406030204" pitchFamily="18" charset="0"/>
                <a:ea typeface="Cambria" panose="02040503050406030204" pitchFamily="18" charset="0"/>
              </a:rPr>
              <a:t>là</a:t>
            </a:r>
            <a:r>
              <a:rPr lang="en-US" sz="2100" i="1" dirty="0">
                <a:solidFill>
                  <a:srgbClr val="002060"/>
                </a:solidFill>
                <a:latin typeface="Cambria" panose="02040503050406030204" pitchFamily="18" charset="0"/>
                <a:ea typeface="Cambria" panose="02040503050406030204" pitchFamily="18" charset="0"/>
              </a:rPr>
              <a:t> </a:t>
            </a:r>
            <a:r>
              <a:rPr lang="en-US" sz="2100" i="1" dirty="0" err="1">
                <a:solidFill>
                  <a:srgbClr val="002060"/>
                </a:solidFill>
                <a:latin typeface="Cambria" panose="02040503050406030204" pitchFamily="18" charset="0"/>
                <a:ea typeface="Cambria" panose="02040503050406030204" pitchFamily="18" charset="0"/>
              </a:rPr>
              <a:t>gì</a:t>
            </a:r>
            <a:r>
              <a:rPr lang="en-US" sz="2100" i="1" dirty="0">
                <a:solidFill>
                  <a:srgbClr val="002060"/>
                </a:solidFill>
                <a:latin typeface="Cambria" panose="02040503050406030204" pitchFamily="18" charset="0"/>
                <a:ea typeface="Cambria" panose="02040503050406030204" pitchFamily="18" charset="0"/>
              </a:rPr>
              <a:t>?</a:t>
            </a:r>
          </a:p>
          <a:p>
            <a:pPr algn="just"/>
            <a:r>
              <a:rPr lang="en-US" sz="2100" i="1" dirty="0">
                <a:solidFill>
                  <a:srgbClr val="002060"/>
                </a:solidFill>
                <a:latin typeface="Cambria" panose="02040503050406030204" pitchFamily="18" charset="0"/>
                <a:ea typeface="Cambria" panose="02040503050406030204" pitchFamily="18" charset="0"/>
              </a:rPr>
              <a:t>2. </a:t>
            </a:r>
            <a:r>
              <a:rPr lang="en-US" sz="2100" i="1" dirty="0" err="1">
                <a:solidFill>
                  <a:srgbClr val="002060"/>
                </a:solidFill>
                <a:latin typeface="Cambria" panose="02040503050406030204" pitchFamily="18" charset="0"/>
                <a:ea typeface="Cambria" panose="02040503050406030204" pitchFamily="18" charset="0"/>
              </a:rPr>
              <a:t>Nêu</a:t>
            </a:r>
            <a:r>
              <a:rPr lang="en-US" sz="2100" i="1" dirty="0">
                <a:solidFill>
                  <a:srgbClr val="002060"/>
                </a:solidFill>
                <a:latin typeface="Cambria" panose="02040503050406030204" pitchFamily="18" charset="0"/>
                <a:ea typeface="Cambria" panose="02040503050406030204" pitchFamily="18" charset="0"/>
              </a:rPr>
              <a:t> </a:t>
            </a:r>
            <a:r>
              <a:rPr lang="en-US" sz="2100" i="1" dirty="0" err="1">
                <a:solidFill>
                  <a:srgbClr val="002060"/>
                </a:solidFill>
                <a:latin typeface="Cambria" panose="02040503050406030204" pitchFamily="18" charset="0"/>
                <a:ea typeface="Cambria" panose="02040503050406030204" pitchFamily="18" charset="0"/>
              </a:rPr>
              <a:t>nguyên</a:t>
            </a:r>
            <a:r>
              <a:rPr lang="en-US" sz="2100" i="1" dirty="0">
                <a:solidFill>
                  <a:srgbClr val="002060"/>
                </a:solidFill>
                <a:latin typeface="Cambria" panose="02040503050406030204" pitchFamily="18" charset="0"/>
                <a:ea typeface="Cambria" panose="02040503050406030204" pitchFamily="18" charset="0"/>
              </a:rPr>
              <a:t> </a:t>
            </a:r>
            <a:r>
              <a:rPr lang="en-US" sz="2100" i="1" dirty="0" err="1">
                <a:solidFill>
                  <a:srgbClr val="002060"/>
                </a:solidFill>
                <a:latin typeface="Cambria" panose="02040503050406030204" pitchFamily="18" charset="0"/>
                <a:ea typeface="Cambria" panose="02040503050406030204" pitchFamily="18" charset="0"/>
              </a:rPr>
              <a:t>nhân</a:t>
            </a:r>
            <a:r>
              <a:rPr lang="en-US" sz="2100" i="1" dirty="0">
                <a:solidFill>
                  <a:srgbClr val="002060"/>
                </a:solidFill>
                <a:latin typeface="Cambria" panose="02040503050406030204" pitchFamily="18" charset="0"/>
                <a:ea typeface="Cambria" panose="02040503050406030204" pitchFamily="18" charset="0"/>
              </a:rPr>
              <a:t> </a:t>
            </a:r>
            <a:r>
              <a:rPr lang="en-US" sz="2100" i="1" dirty="0" err="1">
                <a:solidFill>
                  <a:srgbClr val="002060"/>
                </a:solidFill>
                <a:latin typeface="Cambria" panose="02040503050406030204" pitchFamily="18" charset="0"/>
                <a:ea typeface="Cambria" panose="02040503050406030204" pitchFamily="18" charset="0"/>
              </a:rPr>
              <a:t>hình</a:t>
            </a:r>
            <a:r>
              <a:rPr lang="en-US" sz="2100" i="1" dirty="0">
                <a:solidFill>
                  <a:srgbClr val="002060"/>
                </a:solidFill>
                <a:latin typeface="Cambria" panose="02040503050406030204" pitchFamily="18" charset="0"/>
                <a:ea typeface="Cambria" panose="02040503050406030204" pitchFamily="18" charset="0"/>
              </a:rPr>
              <a:t> </a:t>
            </a:r>
            <a:r>
              <a:rPr lang="en-US" sz="2100" i="1" dirty="0" err="1">
                <a:solidFill>
                  <a:srgbClr val="002060"/>
                </a:solidFill>
                <a:latin typeface="Cambria" panose="02040503050406030204" pitchFamily="18" charset="0"/>
                <a:ea typeface="Cambria" panose="02040503050406030204" pitchFamily="18" charset="0"/>
              </a:rPr>
              <a:t>thành</a:t>
            </a:r>
            <a:r>
              <a:rPr lang="en-US" sz="2100" i="1" dirty="0">
                <a:solidFill>
                  <a:srgbClr val="002060"/>
                </a:solidFill>
                <a:latin typeface="Cambria" panose="02040503050406030204" pitchFamily="18" charset="0"/>
                <a:ea typeface="Cambria" panose="02040503050406030204" pitchFamily="18" charset="0"/>
              </a:rPr>
              <a:t> 2 </a:t>
            </a:r>
            <a:r>
              <a:rPr lang="en-US" sz="2100" i="1" dirty="0" err="1">
                <a:solidFill>
                  <a:srgbClr val="002060"/>
                </a:solidFill>
                <a:latin typeface="Cambria" panose="02040503050406030204" pitchFamily="18" charset="0"/>
                <a:ea typeface="Cambria" panose="02040503050406030204" pitchFamily="18" charset="0"/>
              </a:rPr>
              <a:t>loại</a:t>
            </a:r>
            <a:r>
              <a:rPr lang="en-US" sz="2100" i="1" dirty="0">
                <a:solidFill>
                  <a:srgbClr val="002060"/>
                </a:solidFill>
                <a:latin typeface="Cambria" panose="02040503050406030204" pitchFamily="18" charset="0"/>
                <a:ea typeface="Cambria" panose="02040503050406030204" pitchFamily="18" charset="0"/>
              </a:rPr>
              <a:t> </a:t>
            </a:r>
            <a:r>
              <a:rPr lang="en-US" sz="2100" i="1" dirty="0" err="1">
                <a:solidFill>
                  <a:srgbClr val="002060"/>
                </a:solidFill>
                <a:latin typeface="Cambria" panose="02040503050406030204" pitchFamily="18" charset="0"/>
                <a:ea typeface="Cambria" panose="02040503050406030204" pitchFamily="18" charset="0"/>
              </a:rPr>
              <a:t>sóng</a:t>
            </a:r>
            <a:r>
              <a:rPr lang="en-US" sz="2100" i="1" dirty="0">
                <a:solidFill>
                  <a:srgbClr val="002060"/>
                </a:solidFill>
                <a:latin typeface="Cambria" panose="02040503050406030204" pitchFamily="18" charset="0"/>
                <a:ea typeface="Cambria" panose="02040503050406030204" pitchFamily="18" charset="0"/>
              </a:rPr>
              <a:t> </a:t>
            </a:r>
            <a:r>
              <a:rPr lang="en-US" sz="2100" i="1" dirty="0" err="1">
                <a:solidFill>
                  <a:srgbClr val="002060"/>
                </a:solidFill>
                <a:latin typeface="Cambria" panose="02040503050406030204" pitchFamily="18" charset="0"/>
                <a:ea typeface="Cambria" panose="02040503050406030204" pitchFamily="18" charset="0"/>
              </a:rPr>
              <a:t>này</a:t>
            </a:r>
            <a:r>
              <a:rPr lang="en-US" sz="2100" i="1" dirty="0">
                <a:solidFill>
                  <a:srgbClr val="002060"/>
                </a:solidFill>
                <a:latin typeface="Cambria" panose="02040503050406030204" pitchFamily="18" charset="0"/>
                <a:ea typeface="Cambria" panose="02040503050406030204" pitchFamily="18" charset="0"/>
              </a:rPr>
              <a:t>.</a:t>
            </a:r>
            <a:endParaRPr lang="vi-VN" sz="2100" i="1" dirty="0">
              <a:solidFill>
                <a:srgbClr val="002060"/>
              </a:solidFill>
              <a:latin typeface="Cambria" panose="02040503050406030204" pitchFamily="18" charset="0"/>
              <a:ea typeface="Cambria" panose="02040503050406030204" pitchFamily="18" charset="0"/>
            </a:endParaRPr>
          </a:p>
        </p:txBody>
      </p:sp>
      <p:sp>
        <p:nvSpPr>
          <p:cNvPr id="123" name="Freeform 8"/>
          <p:cNvSpPr>
            <a:spLocks/>
          </p:cNvSpPr>
          <p:nvPr/>
        </p:nvSpPr>
        <p:spPr bwMode="gray">
          <a:xfrm>
            <a:off x="2846388" y="21468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24" name="AutoShape 9"/>
          <p:cNvSpPr>
            <a:spLocks noChangeAspect="1" noChangeArrowheads="1" noTextEdit="1"/>
          </p:cNvSpPr>
          <p:nvPr/>
        </p:nvSpPr>
        <p:spPr bwMode="gray">
          <a:xfrm flipH="1">
            <a:off x="4868863" y="31765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latin typeface="Arial" charset="0"/>
            </a:endParaRPr>
          </a:p>
        </p:txBody>
      </p:sp>
      <p:sp>
        <p:nvSpPr>
          <p:cNvPr id="125" name="Freeform 10"/>
          <p:cNvSpPr>
            <a:spLocks/>
          </p:cNvSpPr>
          <p:nvPr/>
        </p:nvSpPr>
        <p:spPr bwMode="gray">
          <a:xfrm flipH="1">
            <a:off x="5422106" y="21803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rgbClr val="00A06C"/>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nvGrpSpPr>
          <p:cNvPr id="126" name="Group 11"/>
          <p:cNvGrpSpPr>
            <a:grpSpLocks/>
          </p:cNvGrpSpPr>
          <p:nvPr/>
        </p:nvGrpSpPr>
        <p:grpSpPr bwMode="auto">
          <a:xfrm>
            <a:off x="3048000" y="1219200"/>
            <a:ext cx="2998788" cy="1040977"/>
            <a:chOff x="1997" y="1314"/>
            <a:chExt cx="1889" cy="1009"/>
          </a:xfrm>
        </p:grpSpPr>
        <p:grpSp>
          <p:nvGrpSpPr>
            <p:cNvPr id="127" name="Group 12"/>
            <p:cNvGrpSpPr>
              <a:grpSpLocks/>
            </p:cNvGrpSpPr>
            <p:nvPr/>
          </p:nvGrpSpPr>
          <p:grpSpPr bwMode="auto">
            <a:xfrm>
              <a:off x="1997" y="1404"/>
              <a:ext cx="1889" cy="919"/>
              <a:chOff x="1973" y="1027"/>
              <a:chExt cx="1926" cy="937"/>
            </a:xfrm>
          </p:grpSpPr>
          <p:sp>
            <p:nvSpPr>
              <p:cNvPr id="132"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3"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128"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29"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0"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1"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134" name="Text Box 19"/>
          <p:cNvSpPr txBox="1">
            <a:spLocks noChangeArrowheads="1"/>
          </p:cNvSpPr>
          <p:nvPr/>
        </p:nvSpPr>
        <p:spPr bwMode="auto">
          <a:xfrm>
            <a:off x="3244566"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35" name="Rectangle 134"/>
          <p:cNvSpPr/>
          <p:nvPr/>
        </p:nvSpPr>
        <p:spPr>
          <a:xfrm>
            <a:off x="6217026" y="2382083"/>
            <a:ext cx="2577348" cy="3970318"/>
          </a:xfrm>
          <a:prstGeom prst="rect">
            <a:avLst/>
          </a:prstGeom>
        </p:spPr>
        <p:txBody>
          <a:bodyPr wrap="square">
            <a:spAutoFit/>
          </a:bodyPr>
          <a:lstStyle/>
          <a:p>
            <a:pPr algn="ctr"/>
            <a:r>
              <a:rPr lang="en-US" sz="2100" b="1" dirty="0">
                <a:solidFill>
                  <a:srgbClr val="FF0000"/>
                </a:solidFill>
                <a:latin typeface="Cambria" panose="02040503050406030204" pitchFamily="18" charset="0"/>
                <a:ea typeface="Cambria" panose="02040503050406030204" pitchFamily="18" charset="0"/>
              </a:rPr>
              <a:t>* </a:t>
            </a:r>
            <a:r>
              <a:rPr lang="en-US" sz="2100" b="1" dirty="0" err="1">
                <a:solidFill>
                  <a:srgbClr val="FF0000"/>
                </a:solidFill>
                <a:latin typeface="Cambria" panose="02040503050406030204" pitchFamily="18" charset="0"/>
                <a:ea typeface="Cambria" panose="02040503050406030204" pitchFamily="18" charset="0"/>
              </a:rPr>
              <a:t>Nhóm</a:t>
            </a:r>
            <a:r>
              <a:rPr lang="en-US" sz="2100" b="1" dirty="0">
                <a:solidFill>
                  <a:srgbClr val="FF0000"/>
                </a:solidFill>
                <a:latin typeface="Cambria" panose="02040503050406030204" pitchFamily="18" charset="0"/>
                <a:ea typeface="Cambria" panose="02040503050406030204" pitchFamily="18" charset="0"/>
              </a:rPr>
              <a:t> 5, 6, 7, 8:</a:t>
            </a:r>
          </a:p>
          <a:p>
            <a:pPr algn="just"/>
            <a:r>
              <a:rPr lang="en-US" sz="2100" b="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Dựa</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2 </a:t>
            </a: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tin </a:t>
            </a:r>
            <a:r>
              <a:rPr lang="en-US" sz="2100" i="1" dirty="0" err="1">
                <a:solidFill>
                  <a:srgbClr val="FF0000"/>
                </a:solidFill>
                <a:latin typeface="Cambria" panose="02040503050406030204" pitchFamily="18" charset="0"/>
                <a:ea typeface="Cambria" panose="02040503050406030204" pitchFamily="18" charset="0"/>
              </a:rPr>
              <a:t>trong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bài</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a:t>
            </a:r>
            <a:endParaRPr lang="en-US" sz="2100" b="1" dirty="0">
              <a:solidFill>
                <a:srgbClr val="FF0000"/>
              </a:solidFill>
              <a:latin typeface="Cambria" panose="02040503050406030204" pitchFamily="18" charset="0"/>
              <a:ea typeface="Cambria" panose="02040503050406030204" pitchFamily="18" charset="0"/>
            </a:endParaRPr>
          </a:p>
          <a:p>
            <a:pPr algn="just"/>
            <a:r>
              <a:rPr lang="en-US" sz="2100" i="1" dirty="0">
                <a:solidFill>
                  <a:srgbClr val="002060"/>
                </a:solidFill>
                <a:latin typeface="Cambria" panose="02040503050406030204" pitchFamily="18" charset="0"/>
                <a:ea typeface="Cambria" panose="02040503050406030204" pitchFamily="18" charset="0"/>
              </a:rPr>
              <a:t>1. Cho </a:t>
            </a:r>
            <a:r>
              <a:rPr lang="en-US" sz="2100" i="1" dirty="0" err="1">
                <a:solidFill>
                  <a:srgbClr val="002060"/>
                </a:solidFill>
                <a:latin typeface="Cambria" panose="02040503050406030204" pitchFamily="18" charset="0"/>
                <a:ea typeface="Cambria" panose="02040503050406030204" pitchFamily="18" charset="0"/>
              </a:rPr>
              <a:t>biết</a:t>
            </a:r>
            <a:r>
              <a:rPr lang="en-US" sz="2100" i="1" dirty="0">
                <a:solidFill>
                  <a:srgbClr val="002060"/>
                </a:solidFill>
                <a:latin typeface="Cambria" panose="02040503050406030204" pitchFamily="18" charset="0"/>
                <a:ea typeface="Cambria" panose="02040503050406030204" pitchFamily="18" charset="0"/>
              </a:rPr>
              <a:t> t</a:t>
            </a:r>
            <a:r>
              <a:rPr lang="vi-VN" sz="2100" i="1" dirty="0">
                <a:solidFill>
                  <a:srgbClr val="002060"/>
                </a:solidFill>
                <a:latin typeface="Cambria" panose="02040503050406030204" pitchFamily="18" charset="0"/>
                <a:ea typeface="Cambria" panose="02040503050406030204" pitchFamily="18" charset="0"/>
              </a:rPr>
              <a:t>hủy triều là gì? Nêu nguyên nhân hình thành </a:t>
            </a:r>
            <a:r>
              <a:rPr lang="en-US" sz="2100" i="1" dirty="0">
                <a:solidFill>
                  <a:srgbClr val="002060"/>
                </a:solidFill>
                <a:latin typeface="Cambria" panose="02040503050406030204" pitchFamily="18" charset="0"/>
                <a:ea typeface="Cambria" panose="02040503050406030204" pitchFamily="18" charset="0"/>
              </a:rPr>
              <a:t> </a:t>
            </a:r>
            <a:r>
              <a:rPr lang="en-US" sz="2100" i="1" dirty="0" err="1">
                <a:solidFill>
                  <a:srgbClr val="002060"/>
                </a:solidFill>
                <a:latin typeface="Cambria" panose="02040503050406030204" pitchFamily="18" charset="0"/>
                <a:ea typeface="Cambria" panose="02040503050406030204" pitchFamily="18" charset="0"/>
              </a:rPr>
              <a:t>thủy</a:t>
            </a:r>
            <a:r>
              <a:rPr lang="en-US" sz="2100" i="1" dirty="0">
                <a:solidFill>
                  <a:srgbClr val="002060"/>
                </a:solidFill>
                <a:latin typeface="Cambria" panose="02040503050406030204" pitchFamily="18" charset="0"/>
                <a:ea typeface="Cambria" panose="02040503050406030204" pitchFamily="18" charset="0"/>
              </a:rPr>
              <a:t> </a:t>
            </a:r>
            <a:r>
              <a:rPr lang="en-US" sz="2100" i="1" dirty="0" err="1">
                <a:solidFill>
                  <a:srgbClr val="002060"/>
                </a:solidFill>
                <a:latin typeface="Cambria" panose="02040503050406030204" pitchFamily="18" charset="0"/>
                <a:ea typeface="Cambria" panose="02040503050406030204" pitchFamily="18" charset="0"/>
              </a:rPr>
              <a:t>triều</a:t>
            </a:r>
            <a:r>
              <a:rPr lang="en-US" sz="2100" i="1" dirty="0">
                <a:solidFill>
                  <a:srgbClr val="002060"/>
                </a:solidFill>
                <a:latin typeface="Cambria" panose="02040503050406030204" pitchFamily="18" charset="0"/>
                <a:ea typeface="Cambria" panose="02040503050406030204" pitchFamily="18" charset="0"/>
              </a:rPr>
              <a:t>.</a:t>
            </a:r>
          </a:p>
          <a:p>
            <a:pPr algn="just"/>
            <a:r>
              <a:rPr lang="en-US" sz="2100" i="1" dirty="0">
                <a:solidFill>
                  <a:srgbClr val="002060"/>
                </a:solidFill>
                <a:latin typeface="Cambria" panose="02040503050406030204" pitchFamily="18" charset="0"/>
                <a:ea typeface="Cambria" panose="02040503050406030204" pitchFamily="18" charset="0"/>
              </a:rPr>
              <a:t>2. </a:t>
            </a:r>
            <a:r>
              <a:rPr lang="vi-VN" sz="2100" i="1" dirty="0">
                <a:solidFill>
                  <a:srgbClr val="002060"/>
                </a:solidFill>
                <a:latin typeface="Cambria" panose="02040503050406030204" pitchFamily="18" charset="0"/>
                <a:ea typeface="Cambria" panose="02040503050406030204" pitchFamily="18" charset="0"/>
              </a:rPr>
              <a:t>Thế nào là triều cường, triều kém? Xác định thời điểm xảy ra triều cường, triều kém.</a:t>
            </a:r>
          </a:p>
        </p:txBody>
      </p:sp>
      <p:pic>
        <p:nvPicPr>
          <p:cNvPr id="2"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58"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546"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326" t="-5800" r="326" b="5800"/>
          <a:stretch/>
        </p:blipFill>
        <p:spPr bwMode="auto">
          <a:xfrm>
            <a:off x="2860357" y="3124200"/>
            <a:ext cx="3239135" cy="1776412"/>
          </a:xfrm>
          <a:prstGeom prst="rect">
            <a:avLst/>
          </a:prstGeom>
          <a:noFill/>
          <a:ln>
            <a:solidFill>
              <a:srgbClr val="00FF00"/>
            </a:solidFill>
          </a:ln>
        </p:spPr>
      </p:pic>
      <p:pic>
        <p:nvPicPr>
          <p:cNvPr id="36" name="Picture 35"/>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46388" y="4953000"/>
            <a:ext cx="3266128" cy="1600200"/>
          </a:xfrm>
          <a:prstGeom prst="rect">
            <a:avLst/>
          </a:prstGeom>
          <a:noFill/>
          <a:ln>
            <a:solidFill>
              <a:srgbClr val="00FF00"/>
            </a:solidFill>
          </a:ln>
        </p:spPr>
      </p:pic>
    </p:spTree>
    <p:extLst>
      <p:ext uri="{BB962C8B-B14F-4D97-AF65-F5344CB8AC3E}">
        <p14:creationId xmlns:p14="http://schemas.microsoft.com/office/powerpoint/2010/main" val="2419997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randombar(horizontal)">
                                      <p:cBhvr>
                                        <p:cTn id="12" dur="500"/>
                                        <p:tgtEl>
                                          <p:spTgt spid="12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randombar(horizontal)">
                                      <p:cBhvr>
                                        <p:cTn id="15" dur="500"/>
                                        <p:tgtEl>
                                          <p:spTgt spid="1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randombar(horizontal)">
                                      <p:cBhvr>
                                        <p:cTn id="18" dur="500"/>
                                        <p:tgtEl>
                                          <p:spTgt spid="1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horizontal)">
                                      <p:cBhvr>
                                        <p:cTn id="23" dur="500"/>
                                        <p:tgtEl>
                                          <p:spTgt spid="34"/>
                                        </p:tgtEl>
                                      </p:cBhvr>
                                    </p:animEffect>
                                  </p:childTnLst>
                                </p:cTn>
                              </p:par>
                              <p:par>
                                <p:cTn id="24" presetID="14" presetClass="entr" presetSubtype="1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randombar(horizontal)">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randombar(horizontal)">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randombar(horizontal)">
                                      <p:cBhvr>
                                        <p:cTn id="36" dur="500"/>
                                        <p:tgtEl>
                                          <p:spTgt spid="13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randombar(horizontal)">
                                      <p:cBhvr>
                                        <p:cTn id="39" dur="500"/>
                                        <p:tgtEl>
                                          <p:spTgt spid="12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randombar(horizontal)">
                                      <p:cBhvr>
                                        <p:cTn id="4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p:bldP spid="123" grpId="0" animBg="1"/>
      <p:bldP spid="125" grpId="0" animBg="1"/>
      <p:bldP spid="1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dạng vận động của nước biển và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đại dương</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94426343"/>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Sóng</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597615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dạng vận động của nước biển và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đại dương</a:t>
            </a:r>
            <a:endParaRPr lang="en-US" sz="2400" b="1" dirty="0">
              <a:solidFill>
                <a:srgbClr val="0D30DD"/>
              </a:solidFill>
              <a:latin typeface="Cambria" pitchFamily="18" charset="0"/>
            </a:endParaRPr>
          </a:p>
        </p:txBody>
      </p:sp>
      <p:sp>
        <p:nvSpPr>
          <p:cNvPr id="1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Sóng</a:t>
            </a:r>
            <a:endParaRPr lang="en-US" sz="2400" b="1" dirty="0">
              <a:solidFill>
                <a:srgbClr val="CC0000"/>
              </a:solidFill>
              <a:latin typeface="Times New Roman" pitchFamily="18" charset="0"/>
              <a:cs typeface="Times New Roman" pitchFamily="18" charset="0"/>
            </a:endParaRPr>
          </a:p>
        </p:txBody>
      </p:sp>
      <p:pic>
        <p:nvPicPr>
          <p:cNvPr id="19"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ular Callout 19"/>
          <p:cNvSpPr/>
          <p:nvPr/>
        </p:nvSpPr>
        <p:spPr>
          <a:xfrm>
            <a:off x="446490" y="2286000"/>
            <a:ext cx="6792509" cy="2059871"/>
          </a:xfrm>
          <a:prstGeom prst="wedgeRoundRectCallout">
            <a:avLst>
              <a:gd name="adj1" fmla="val 47497"/>
              <a:gd name="adj2" fmla="val 11276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1"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33400" y="2514600"/>
            <a:ext cx="6629398" cy="1938992"/>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Sóng biển là hình thức dao động tại chỗ của nước biển và đại dương. </a:t>
            </a:r>
          </a:p>
          <a:p>
            <a:pPr algn="just"/>
            <a:r>
              <a:rPr lang="vi-VN" sz="2400" dirty="0">
                <a:latin typeface="Cambria" panose="02040503050406030204" pitchFamily="18" charset="0"/>
                <a:ea typeface="Cambria" panose="02040503050406030204" pitchFamily="18" charset="0"/>
              </a:rPr>
              <a:t>- Nguyên nhân sinh ra sóng biển chủ yếu là gió. Động đất ngầm dưới đáy biển sinh ra sóng thần.</a:t>
            </a:r>
          </a:p>
          <a:p>
            <a:pPr algn="just"/>
            <a:endParaRPr lang="vi-VN"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4055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9" dur="500"/>
                                        <p:tgtEl>
                                          <p:spTgt spid="2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34"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dạng vận động của nước biển và</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 đại dương</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3946323880"/>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 </a:t>
            </a:r>
            <a:r>
              <a:rPr lang="en-US" sz="2400" b="1" dirty="0" err="1">
                <a:solidFill>
                  <a:srgbClr val="CC0000"/>
                </a:solidFill>
                <a:latin typeface="Times New Roman" pitchFamily="18" charset="0"/>
                <a:cs typeface="Times New Roman" pitchFamily="18" charset="0"/>
              </a:rPr>
              <a:t>Thủy</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triều</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16274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dạng vận động của nước biển và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đại dương</a:t>
            </a:r>
            <a:endParaRPr lang="en-US" sz="2400" b="1" dirty="0">
              <a:solidFill>
                <a:srgbClr val="0D30DD"/>
              </a:solidFill>
              <a:latin typeface="Cambria" pitchFamily="18" charset="0"/>
            </a:endParaRPr>
          </a:p>
        </p:txBody>
      </p:sp>
      <p:sp>
        <p:nvSpPr>
          <p:cNvPr id="1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 </a:t>
            </a:r>
            <a:r>
              <a:rPr lang="en-US" sz="2400" b="1" dirty="0" err="1">
                <a:solidFill>
                  <a:srgbClr val="CC0000"/>
                </a:solidFill>
                <a:latin typeface="Times New Roman" pitchFamily="18" charset="0"/>
                <a:cs typeface="Times New Roman" pitchFamily="18" charset="0"/>
              </a:rPr>
              <a:t>Thủy</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triều</a:t>
            </a:r>
            <a:endParaRPr lang="en-US" sz="2400" b="1" dirty="0">
              <a:solidFill>
                <a:srgbClr val="CC0000"/>
              </a:solidFill>
              <a:latin typeface="Times New Roman" pitchFamily="18" charset="0"/>
              <a:cs typeface="Times New Roman" pitchFamily="18" charset="0"/>
            </a:endParaRPr>
          </a:p>
        </p:txBody>
      </p:sp>
      <p:pic>
        <p:nvPicPr>
          <p:cNvPr id="19"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ular Callout 19"/>
          <p:cNvSpPr/>
          <p:nvPr/>
        </p:nvSpPr>
        <p:spPr>
          <a:xfrm>
            <a:off x="446490" y="2286000"/>
            <a:ext cx="6792509" cy="2059871"/>
          </a:xfrm>
          <a:prstGeom prst="wedgeRoundRectCallout">
            <a:avLst>
              <a:gd name="adj1" fmla="val 47497"/>
              <a:gd name="adj2" fmla="val 11276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1"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33400" y="2514600"/>
            <a:ext cx="6629398" cy="1892826"/>
          </a:xfrm>
          <a:prstGeom prst="rect">
            <a:avLst/>
          </a:prstGeom>
        </p:spPr>
        <p:txBody>
          <a:bodyPr wrap="square">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Thủy triều là hiện tượng nước biển dâng cao và hạ thấp theo quy luật hằng ngày.</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Nguyên nhân: </a:t>
            </a:r>
            <a:r>
              <a:rPr lang="en-US" sz="2400" dirty="0">
                <a:latin typeface="Cambria" panose="02040503050406030204" pitchFamily="18" charset="0"/>
                <a:ea typeface="Cambria" panose="02040503050406030204" pitchFamily="18" charset="0"/>
              </a:rPr>
              <a:t>đ</a:t>
            </a:r>
            <a:r>
              <a:rPr lang="vi-VN" sz="2400" dirty="0">
                <a:latin typeface="Cambria" panose="02040503050406030204" pitchFamily="18" charset="0"/>
                <a:ea typeface="Cambria" panose="02040503050406030204" pitchFamily="18" charset="0"/>
              </a:rPr>
              <a:t>ược hình thành chủ yếu do sức hút của Mặt Trăng và Mặt Trời.</a:t>
            </a:r>
          </a:p>
          <a:p>
            <a:pPr algn="just"/>
            <a:endParaRPr lang="vi-VN" sz="21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25917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9" dur="500"/>
                                        <p:tgtEl>
                                          <p:spTgt spid="2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34"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64556"/>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209800"/>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2057400"/>
            <a:ext cx="3371615" cy="1446550"/>
          </a:xfrm>
          <a:prstGeom prst="rect">
            <a:avLst/>
          </a:prstGeom>
        </p:spPr>
        <p:txBody>
          <a:bodyPr wrap="square">
            <a:spAutoFit/>
          </a:bodyPr>
          <a:lstStyle/>
          <a:p>
            <a:pPr algn="ctr"/>
            <a:r>
              <a:rPr lang="vi-VN" sz="2200" i="1" dirty="0">
                <a:solidFill>
                  <a:srgbClr val="FF0000"/>
                </a:solidFill>
                <a:latin typeface="Cambria" panose="02040503050406030204" pitchFamily="18" charset="0"/>
                <a:ea typeface="Cambria" panose="02040503050406030204" pitchFamily="18" charset="0"/>
              </a:rPr>
              <a:t>Dựa vào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3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thông</a:t>
            </a:r>
            <a:r>
              <a:rPr lang="en-US" sz="2200" i="1" dirty="0">
                <a:solidFill>
                  <a:srgbClr val="FF0000"/>
                </a:solidFill>
                <a:latin typeface="Cambria" panose="02040503050406030204" pitchFamily="18" charset="0"/>
                <a:ea typeface="Cambria" panose="02040503050406030204" pitchFamily="18" charset="0"/>
              </a:rPr>
              <a:t> tin </a:t>
            </a:r>
            <a:r>
              <a:rPr lang="en-US" sz="2200" i="1" dirty="0" err="1">
                <a:solidFill>
                  <a:srgbClr val="FF0000"/>
                </a:solidFill>
                <a:latin typeface="Cambria" panose="02040503050406030204" pitchFamily="18" charset="0"/>
                <a:ea typeface="Cambria" panose="02040503050406030204" pitchFamily="18" charset="0"/>
              </a:rPr>
              <a:t>trong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bài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nêu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khái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niệm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nguyên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nhân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thành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dòng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biển</a:t>
            </a:r>
            <a:r>
              <a:rPr lang="en-US" sz="2200" i="1" dirty="0">
                <a:solidFill>
                  <a:srgbClr val="FF0000"/>
                </a:solidFill>
                <a:latin typeface="Cambria" panose="02040503050406030204" pitchFamily="18" charset="0"/>
                <a:ea typeface="Cambria" panose="02040503050406030204" pitchFamily="18" charset="0"/>
              </a:rPr>
              <a:t>. </a:t>
            </a:r>
            <a:endParaRPr lang="vi-VN" sz="22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648200" y="1715631"/>
            <a:ext cx="4191000" cy="2246769"/>
          </a:xfrm>
          <a:prstGeom prst="rect">
            <a:avLst/>
          </a:prstGeom>
        </p:spPr>
        <p:txBody>
          <a:bodyPr wrap="square">
            <a:spAutoFit/>
          </a:bodyPr>
          <a:lstStyle/>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biển là các dòng chảy trong các biển và đại dương (giống như các dòng sông trong lục địa)</a:t>
            </a:r>
            <a:r>
              <a:rPr lang="en-US" sz="2000" dirty="0">
                <a:latin typeface="Cambria" panose="02040503050406030204" pitchFamily="18" charset="0"/>
                <a:ea typeface="Cambria" panose="02040503050406030204" pitchFamily="18" charset="0"/>
              </a:rPr>
              <a:t>.</a:t>
            </a:r>
          </a:p>
          <a:p>
            <a:pPr algn="just"/>
            <a:r>
              <a:rPr lang="vi-VN" sz="2000" dirty="0">
                <a:latin typeface="Cambria" panose="02040503050406030204" pitchFamily="18" charset="0"/>
                <a:ea typeface="Cambria" panose="02040503050406030204" pitchFamily="18" charset="0"/>
              </a:rPr>
              <a:t>- Nguyên nhân sinh ra các dòng biển chủ yếu là các loại gió thổi thường xuyên trên Trái Đất như Tín phong, gió Tây ôn đới... </a:t>
            </a: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c. </a:t>
            </a:r>
            <a:r>
              <a:rPr lang="en-US" sz="2400" b="1" dirty="0" err="1">
                <a:solidFill>
                  <a:srgbClr val="CC0000"/>
                </a:solidFill>
                <a:latin typeface="Times New Roman" pitchFamily="18" charset="0"/>
                <a:cs typeface="Times New Roman" pitchFamily="18" charset="0"/>
              </a:rPr>
              <a:t>Dòng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biển</a:t>
            </a:r>
            <a:endParaRPr lang="en-US" sz="2400" b="1" dirty="0">
              <a:solidFill>
                <a:srgbClr val="CC0000"/>
              </a:solidFill>
              <a:latin typeface="Times New Roman" pitchFamily="18" charset="0"/>
              <a:cs typeface="Times New Roman" pitchFamily="18" charset="0"/>
            </a:endParaRPr>
          </a:p>
        </p:txBody>
      </p:sp>
      <p:sp>
        <p:nvSpPr>
          <p:cNvPr id="28"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dạng vận động của nước biển và</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 đại dương</a:t>
            </a:r>
            <a:endParaRPr lang="en-US" sz="2400" b="1" dirty="0">
              <a:solidFill>
                <a:srgbClr val="0D30DD"/>
              </a:solidFill>
              <a:latin typeface="Cambria" pitchFamily="18" charset="0"/>
            </a:endParaRPr>
          </a:p>
        </p:txBody>
      </p:sp>
      <p:pic>
        <p:nvPicPr>
          <p:cNvPr id="27" name="Picture 26"/>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43200" y="4131308"/>
            <a:ext cx="3910965" cy="2406181"/>
          </a:xfrm>
          <a:prstGeom prst="rect">
            <a:avLst/>
          </a:prstGeom>
          <a:noFill/>
          <a:ln>
            <a:solidFill>
              <a:srgbClr val="00FF00"/>
            </a:solidFill>
          </a:ln>
        </p:spPr>
      </p:pic>
    </p:spTree>
    <p:extLst>
      <p:ext uri="{BB962C8B-B14F-4D97-AF65-F5344CB8AC3E}">
        <p14:creationId xmlns:p14="http://schemas.microsoft.com/office/powerpoint/2010/main" val="513701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64556"/>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209800"/>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2057400"/>
            <a:ext cx="3371615" cy="1446550"/>
          </a:xfrm>
          <a:prstGeom prst="rect">
            <a:avLst/>
          </a:prstGeom>
        </p:spPr>
        <p:txBody>
          <a:bodyPr wrap="square">
            <a:spAutoFit/>
          </a:bodyPr>
          <a:lstStyle/>
          <a:p>
            <a:pPr algn="ctr"/>
            <a:r>
              <a:rPr lang="vi-VN" sz="2200" i="1" dirty="0">
                <a:solidFill>
                  <a:srgbClr val="FF0000"/>
                </a:solidFill>
                <a:latin typeface="Cambria" panose="02040503050406030204" pitchFamily="18" charset="0"/>
                <a:ea typeface="Cambria" panose="02040503050406030204" pitchFamily="18" charset="0"/>
              </a:rPr>
              <a:t>Dựa vào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3,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kể</a:t>
            </a:r>
            <a:r>
              <a:rPr lang="en-US" sz="2200" i="1" dirty="0">
                <a:solidFill>
                  <a:srgbClr val="FF0000"/>
                </a:solidFill>
                <a:latin typeface="Cambria" panose="02040503050406030204" pitchFamily="18" charset="0"/>
                <a:ea typeface="Cambria" panose="02040503050406030204" pitchFamily="18" charset="0"/>
              </a:rPr>
              <a:t> </a:t>
            </a:r>
            <a:r>
              <a:rPr lang="vi-VN" sz="2200" i="1" dirty="0">
                <a:solidFill>
                  <a:srgbClr val="FF0000"/>
                </a:solidFill>
                <a:latin typeface="Cambria" panose="02040503050406030204" pitchFamily="18" charset="0"/>
                <a:ea typeface="Cambria" panose="02040503050406030204" pitchFamily="18" charset="0"/>
              </a:rPr>
              <a:t>tên 2 dòng biển nóng và 2 dòng biển lạnh ở Thái Bình Dương và Đại Tây Dương.</a:t>
            </a:r>
          </a:p>
        </p:txBody>
      </p:sp>
      <p:sp>
        <p:nvSpPr>
          <p:cNvPr id="17" name="Rectangle 16"/>
          <p:cNvSpPr/>
          <p:nvPr/>
        </p:nvSpPr>
        <p:spPr>
          <a:xfrm>
            <a:off x="4572000" y="1769492"/>
            <a:ext cx="4191000" cy="2192908"/>
          </a:xfrm>
          <a:prstGeom prst="rect">
            <a:avLst/>
          </a:prstGeom>
        </p:spPr>
        <p:txBody>
          <a:bodyPr wrap="square">
            <a:spAutoFit/>
          </a:bodyPr>
          <a:lstStyle/>
          <a:p>
            <a:pPr algn="just"/>
            <a:r>
              <a:rPr lang="en-US" sz="1950" dirty="0">
                <a:latin typeface="Cambria" panose="02040503050406030204" pitchFamily="18" charset="0"/>
                <a:ea typeface="Cambria" panose="02040503050406030204" pitchFamily="18" charset="0"/>
              </a:rPr>
              <a:t>- </a:t>
            </a:r>
            <a:r>
              <a:rPr lang="vi-VN" sz="1950" dirty="0">
                <a:latin typeface="Cambria" panose="02040503050406030204" pitchFamily="18" charset="0"/>
                <a:ea typeface="Cambria" panose="02040503050406030204" pitchFamily="18" charset="0"/>
              </a:rPr>
              <a:t>Thái Bình Dương: các dòng biển nóng: Cư-rô-si-ô, Đông Ô-xtrây-lia; các dòng biển lạnh: Pê-ru, Ca-li-fooc-ni-a…</a:t>
            </a:r>
          </a:p>
          <a:p>
            <a:pPr algn="just"/>
            <a:r>
              <a:rPr lang="en-US" sz="1950" dirty="0">
                <a:latin typeface="Cambria" panose="02040503050406030204" pitchFamily="18" charset="0"/>
                <a:ea typeface="Cambria" panose="02040503050406030204" pitchFamily="18" charset="0"/>
              </a:rPr>
              <a:t>-</a:t>
            </a:r>
            <a:r>
              <a:rPr lang="vi-VN" sz="1950" dirty="0">
                <a:latin typeface="Cambria" panose="02040503050406030204" pitchFamily="18" charset="0"/>
                <a:ea typeface="Cambria" panose="02040503050406030204" pitchFamily="18" charset="0"/>
              </a:rPr>
              <a:t> Đại Tây Dương: các dòng biển nóng: Bắc Đại Tây Dương, Ghi-nê; các dòng biển lạnh: Canari, Ben-ghê-la.</a:t>
            </a: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c. </a:t>
            </a:r>
            <a:r>
              <a:rPr lang="en-US" sz="2400" b="1" dirty="0" err="1">
                <a:solidFill>
                  <a:srgbClr val="CC0000"/>
                </a:solidFill>
                <a:latin typeface="Times New Roman" pitchFamily="18" charset="0"/>
                <a:cs typeface="Times New Roman" pitchFamily="18" charset="0"/>
              </a:rPr>
              <a:t>Dòng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biển</a:t>
            </a:r>
            <a:endParaRPr lang="en-US" sz="2400" b="1" dirty="0">
              <a:solidFill>
                <a:srgbClr val="CC0000"/>
              </a:solidFill>
              <a:latin typeface="Times New Roman" pitchFamily="18" charset="0"/>
              <a:cs typeface="Times New Roman" pitchFamily="18" charset="0"/>
            </a:endParaRPr>
          </a:p>
        </p:txBody>
      </p:sp>
      <p:sp>
        <p:nvSpPr>
          <p:cNvPr id="28"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dạng vận động của nước biển và</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 đại dương</a:t>
            </a:r>
            <a:endParaRPr lang="en-US" sz="2400" b="1" dirty="0">
              <a:solidFill>
                <a:srgbClr val="0D30DD"/>
              </a:solidFill>
              <a:latin typeface="Cambria" pitchFamily="18" charset="0"/>
            </a:endParaRPr>
          </a:p>
        </p:txBody>
      </p:sp>
      <p:pic>
        <p:nvPicPr>
          <p:cNvPr id="27" name="Picture 26"/>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43200" y="4131308"/>
            <a:ext cx="3910965" cy="2406181"/>
          </a:xfrm>
          <a:prstGeom prst="rect">
            <a:avLst/>
          </a:prstGeom>
          <a:noFill/>
          <a:ln>
            <a:solidFill>
              <a:srgbClr val="00FF00"/>
            </a:solidFill>
          </a:ln>
        </p:spPr>
      </p:pic>
    </p:spTree>
    <p:extLst>
      <p:ext uri="{BB962C8B-B14F-4D97-AF65-F5344CB8AC3E}">
        <p14:creationId xmlns:p14="http://schemas.microsoft.com/office/powerpoint/2010/main" val="847416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dạng vận động của nước biển và</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 đại dương</a:t>
            </a:r>
            <a:endParaRPr lang="en-US" sz="2400" b="1" dirty="0">
              <a:solidFill>
                <a:srgbClr val="0D30DD"/>
              </a:solidFill>
              <a:latin typeface="Cambria" pitchFamily="18" charset="0"/>
            </a:endParaRPr>
          </a:p>
        </p:txBody>
      </p:sp>
      <p:sp>
        <p:nvSpPr>
          <p:cNvPr id="1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c. </a:t>
            </a:r>
            <a:r>
              <a:rPr lang="en-US" sz="2400" b="1" dirty="0" err="1">
                <a:solidFill>
                  <a:srgbClr val="CC0000"/>
                </a:solidFill>
                <a:latin typeface="Times New Roman" pitchFamily="18" charset="0"/>
                <a:cs typeface="Times New Roman" pitchFamily="18" charset="0"/>
              </a:rPr>
              <a:t>Dòng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biển</a:t>
            </a:r>
            <a:endParaRPr lang="en-US" sz="2400" b="1" dirty="0">
              <a:solidFill>
                <a:srgbClr val="CC0000"/>
              </a:solidFill>
              <a:latin typeface="Times New Roman" pitchFamily="18" charset="0"/>
              <a:cs typeface="Times New Roman" pitchFamily="18" charset="0"/>
            </a:endParaRPr>
          </a:p>
        </p:txBody>
      </p:sp>
      <p:pic>
        <p:nvPicPr>
          <p:cNvPr id="19"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ular Callout 19"/>
          <p:cNvSpPr/>
          <p:nvPr/>
        </p:nvSpPr>
        <p:spPr>
          <a:xfrm>
            <a:off x="446490" y="2286000"/>
            <a:ext cx="6792509" cy="2590800"/>
          </a:xfrm>
          <a:prstGeom prst="wedgeRoundRectCallout">
            <a:avLst>
              <a:gd name="adj1" fmla="val 46928"/>
              <a:gd name="adj2" fmla="val 8592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1"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33400" y="2667000"/>
            <a:ext cx="6629398" cy="2262158"/>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Dòng biển là các dòng chảy trong các biển và đại dương (giống như các dòng sông trong lục địa)</a:t>
            </a:r>
          </a:p>
          <a:p>
            <a:pPr algn="just"/>
            <a:r>
              <a:rPr lang="vi-VN" sz="2400" dirty="0">
                <a:latin typeface="Cambria" panose="02040503050406030204" pitchFamily="18" charset="0"/>
                <a:ea typeface="Cambria" panose="02040503050406030204" pitchFamily="18" charset="0"/>
              </a:rPr>
              <a:t>- Nguyên nhân sinh ra các dòng biển chủ yếu là các loại gió thổi thường xuyên trên Trái Đất như Tín phong, gió Tây ôn đới... </a:t>
            </a:r>
          </a:p>
          <a:p>
            <a:pPr algn="just"/>
            <a:endParaRPr lang="vi-VN" sz="21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86763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9" dur="500"/>
                                        <p:tgtEl>
                                          <p:spTgt spid="2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34"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0" y="1546086"/>
            <a:ext cx="6858000" cy="2743200"/>
            <a:chOff x="1905000" y="1143000"/>
            <a:chExt cx="6858000" cy="2743200"/>
          </a:xfrm>
        </p:grpSpPr>
        <p:sp>
          <p:nvSpPr>
            <p:cNvPr id="7" name="Rectangle 6"/>
            <p:cNvSpPr/>
            <p:nvPr/>
          </p:nvSpPr>
          <p:spPr>
            <a:xfrm>
              <a:off x="8001000" y="11430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8" name="Rectangle 7"/>
            <p:cNvSpPr/>
            <p:nvPr/>
          </p:nvSpPr>
          <p:spPr>
            <a:xfrm>
              <a:off x="4191000" y="1143000"/>
              <a:ext cx="762000" cy="685800"/>
            </a:xfrm>
            <a:prstGeom prst="rect">
              <a:avLst/>
            </a:prstGeom>
            <a:solidFill>
              <a:srgbClr val="0D30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9" name="Rectangle 8"/>
            <p:cNvSpPr/>
            <p:nvPr/>
          </p:nvSpPr>
          <p:spPr>
            <a:xfrm>
              <a:off x="4953000" y="11430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0" name="Rectangle 9"/>
            <p:cNvSpPr/>
            <p:nvPr/>
          </p:nvSpPr>
          <p:spPr>
            <a:xfrm>
              <a:off x="5715000" y="11430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1" name="Rectangle 10"/>
            <p:cNvSpPr/>
            <p:nvPr/>
          </p:nvSpPr>
          <p:spPr>
            <a:xfrm>
              <a:off x="6477000" y="11430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2" name="Rectangle 11"/>
            <p:cNvSpPr/>
            <p:nvPr/>
          </p:nvSpPr>
          <p:spPr>
            <a:xfrm>
              <a:off x="7239000" y="11430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6" name="Rectangle 15"/>
            <p:cNvSpPr/>
            <p:nvPr/>
          </p:nvSpPr>
          <p:spPr>
            <a:xfrm>
              <a:off x="3429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4191000" y="1828800"/>
              <a:ext cx="762000" cy="685800"/>
            </a:xfrm>
            <a:prstGeom prst="rect">
              <a:avLst/>
            </a:prstGeom>
            <a:solidFill>
              <a:srgbClr val="0D30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20" name="Rectangle 19"/>
            <p:cNvSpPr/>
            <p:nvPr/>
          </p:nvSpPr>
          <p:spPr>
            <a:xfrm>
              <a:off x="4953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22" name="Rectangle 21"/>
            <p:cNvSpPr/>
            <p:nvPr/>
          </p:nvSpPr>
          <p:spPr>
            <a:xfrm>
              <a:off x="1905000" y="25146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23" name="Rectangle 22"/>
            <p:cNvSpPr/>
            <p:nvPr/>
          </p:nvSpPr>
          <p:spPr>
            <a:xfrm>
              <a:off x="2667000" y="25146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24" name="Rectangle 23"/>
            <p:cNvSpPr/>
            <p:nvPr/>
          </p:nvSpPr>
          <p:spPr>
            <a:xfrm>
              <a:off x="3429000" y="25146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25" name="Rectangle 24"/>
            <p:cNvSpPr/>
            <p:nvPr/>
          </p:nvSpPr>
          <p:spPr>
            <a:xfrm>
              <a:off x="4191000" y="2514600"/>
              <a:ext cx="762000" cy="685800"/>
            </a:xfrm>
            <a:prstGeom prst="rect">
              <a:avLst/>
            </a:prstGeom>
            <a:solidFill>
              <a:srgbClr val="0D30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27" name="Rectangle 26"/>
            <p:cNvSpPr/>
            <p:nvPr/>
          </p:nvSpPr>
          <p:spPr>
            <a:xfrm>
              <a:off x="2667000" y="32004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28" name="Rectangle 27"/>
            <p:cNvSpPr/>
            <p:nvPr/>
          </p:nvSpPr>
          <p:spPr>
            <a:xfrm>
              <a:off x="3429000" y="32004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29" name="Rectangle 28"/>
            <p:cNvSpPr/>
            <p:nvPr/>
          </p:nvSpPr>
          <p:spPr>
            <a:xfrm>
              <a:off x="4191000" y="3200400"/>
              <a:ext cx="762000" cy="685800"/>
            </a:xfrm>
            <a:prstGeom prst="rect">
              <a:avLst/>
            </a:prstGeom>
            <a:solidFill>
              <a:srgbClr val="0D30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30" name="Rectangle 29"/>
            <p:cNvSpPr/>
            <p:nvPr/>
          </p:nvSpPr>
          <p:spPr>
            <a:xfrm>
              <a:off x="4953000" y="32004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31" name="Rectangle 30"/>
            <p:cNvSpPr/>
            <p:nvPr/>
          </p:nvSpPr>
          <p:spPr>
            <a:xfrm>
              <a:off x="5715000" y="32004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32" name="Rectangle 31"/>
            <p:cNvSpPr/>
            <p:nvPr/>
          </p:nvSpPr>
          <p:spPr>
            <a:xfrm>
              <a:off x="6477000" y="32004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33" name="Rectangle 32"/>
            <p:cNvSpPr/>
            <p:nvPr/>
          </p:nvSpPr>
          <p:spPr>
            <a:xfrm>
              <a:off x="7239000" y="32004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grpSp>
      <p:sp>
        <p:nvSpPr>
          <p:cNvPr id="5" name="TextBox 4"/>
          <p:cNvSpPr txBox="1"/>
          <p:nvPr/>
        </p:nvSpPr>
        <p:spPr>
          <a:xfrm>
            <a:off x="3810000" y="1501914"/>
            <a:ext cx="6629400" cy="707886"/>
          </a:xfrm>
          <a:prstGeom prst="rect">
            <a:avLst/>
          </a:prstGeom>
          <a:noFill/>
        </p:spPr>
        <p:txBody>
          <a:bodyPr wrap="square" rtlCol="0">
            <a:spAutoFit/>
          </a:bodyPr>
          <a:lstStyle/>
          <a:p>
            <a:r>
              <a:rPr lang="en-US" sz="4000" b="1" dirty="0">
                <a:solidFill>
                  <a:srgbClr val="FFFF00"/>
                </a:solidFill>
                <a:latin typeface="Cambria" panose="02040503050406030204" pitchFamily="18" charset="0"/>
                <a:ea typeface="Cambria" panose="02040503050406030204" pitchFamily="18" charset="0"/>
              </a:rPr>
              <a:t> B</a:t>
            </a:r>
            <a:r>
              <a:rPr lang="en-US" sz="4000" b="1" dirty="0">
                <a:solidFill>
                  <a:schemeClr val="bg1"/>
                </a:solidFill>
                <a:latin typeface="Cambria" panose="02040503050406030204" pitchFamily="18" charset="0"/>
                <a:ea typeface="Cambria" panose="02040503050406030204" pitchFamily="18" charset="0"/>
              </a:rPr>
              <a:t>    A    I     K    A    N</a:t>
            </a:r>
          </a:p>
        </p:txBody>
      </p:sp>
      <p:sp>
        <p:nvSpPr>
          <p:cNvPr id="35" name="Rectangle 34"/>
          <p:cNvSpPr/>
          <p:nvPr/>
        </p:nvSpPr>
        <p:spPr>
          <a:xfrm>
            <a:off x="2286000" y="76200"/>
            <a:ext cx="4724400" cy="8382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TRÒ CHƠI Ô CHỮ</a:t>
            </a:r>
          </a:p>
        </p:txBody>
      </p:sp>
      <p:sp>
        <p:nvSpPr>
          <p:cNvPr id="36" name="Rectangle 35"/>
          <p:cNvSpPr/>
          <p:nvPr/>
        </p:nvSpPr>
        <p:spPr>
          <a:xfrm>
            <a:off x="304800" y="4495800"/>
            <a:ext cx="8534400" cy="2246769"/>
          </a:xfrm>
          <a:prstGeom prst="rect">
            <a:avLst/>
          </a:prstGeom>
        </p:spPr>
        <p:txBody>
          <a:bodyPr wrap="square">
            <a:spAutoFit/>
          </a:bodyPr>
          <a:lstStyle/>
          <a:p>
            <a:pPr algn="just"/>
            <a:r>
              <a:rPr lang="en-US" sz="2800" b="1" dirty="0" err="1">
                <a:solidFill>
                  <a:srgbClr val="0D30DD"/>
                </a:solidFill>
                <a:latin typeface="Cambria" panose="02040503050406030204" pitchFamily="18" charset="0"/>
                <a:ea typeface="Cambria" panose="02040503050406030204" pitchFamily="18" charset="0"/>
              </a:rPr>
              <a:t>Câu</a:t>
            </a:r>
            <a:r>
              <a:rPr lang="en-US" sz="2800" b="1" dirty="0">
                <a:solidFill>
                  <a:srgbClr val="0D30DD"/>
                </a:solidFill>
                <a:latin typeface="Cambria" panose="02040503050406030204" pitchFamily="18" charset="0"/>
                <a:ea typeface="Cambria" panose="02040503050406030204" pitchFamily="18" charset="0"/>
              </a:rPr>
              <a:t> 1. </a:t>
            </a:r>
            <a:r>
              <a:rPr lang="en-US" sz="2800" dirty="0" err="1">
                <a:latin typeface="Cambria" panose="02040503050406030204" pitchFamily="18" charset="0"/>
                <a:ea typeface="Cambria" panose="02040503050406030204" pitchFamily="18" charset="0"/>
              </a:rPr>
              <a:t>Tên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hồ</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nước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ngọt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thế</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giới</a:t>
            </a:r>
            <a:r>
              <a:rPr lang="en-US" sz="2800" dirty="0">
                <a:latin typeface="Cambria" panose="02040503050406030204" pitchFamily="18" charset="0"/>
                <a:ea typeface="Cambria" panose="02040503050406030204" pitchFamily="18" charset="0"/>
              </a:rPr>
              <a:t>.</a:t>
            </a:r>
          </a:p>
          <a:p>
            <a:pPr algn="just"/>
            <a:r>
              <a:rPr lang="en-US" sz="2800" b="1" dirty="0" err="1">
                <a:solidFill>
                  <a:srgbClr val="0D30DD"/>
                </a:solidFill>
                <a:latin typeface="Cambria" panose="02040503050406030204" pitchFamily="18" charset="0"/>
                <a:ea typeface="Cambria" panose="02040503050406030204" pitchFamily="18" charset="0"/>
              </a:rPr>
              <a:t>Câu</a:t>
            </a:r>
            <a:r>
              <a:rPr lang="en-US" sz="2800" b="1" dirty="0">
                <a:solidFill>
                  <a:srgbClr val="0D30DD"/>
                </a:solidFill>
                <a:latin typeface="Cambria" panose="02040503050406030204" pitchFamily="18" charset="0"/>
                <a:ea typeface="Cambria" panose="02040503050406030204" pitchFamily="18" charset="0"/>
              </a:rPr>
              <a:t> 2. </a:t>
            </a:r>
            <a:r>
              <a:rPr lang="en-US" sz="2800" dirty="0" err="1">
                <a:latin typeface="Cambria" panose="02040503050406030204" pitchFamily="18" charset="0"/>
                <a:ea typeface="Cambria" panose="02040503050406030204" pitchFamily="18" charset="0"/>
              </a:rPr>
              <a:t>Tên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dài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nhất</a:t>
            </a:r>
            <a:r>
              <a:rPr lang="en-US" sz="2800" dirty="0">
                <a:latin typeface="Cambria" panose="02040503050406030204" pitchFamily="18" charset="0"/>
                <a:ea typeface="Cambria" panose="02040503050406030204" pitchFamily="18" charset="0"/>
              </a:rPr>
              <a:t> ở </a:t>
            </a:r>
            <a:r>
              <a:rPr lang="en-US" sz="2800" dirty="0" err="1">
                <a:latin typeface="Cambria" panose="02040503050406030204" pitchFamily="18" charset="0"/>
                <a:ea typeface="Cambria" panose="02040503050406030204" pitchFamily="18" charset="0"/>
              </a:rPr>
              <a:t>châu</a:t>
            </a:r>
            <a:r>
              <a:rPr lang="en-US" sz="2800" dirty="0">
                <a:latin typeface="Cambria" panose="02040503050406030204" pitchFamily="18" charset="0"/>
                <a:ea typeface="Cambria" panose="02040503050406030204" pitchFamily="18" charset="0"/>
              </a:rPr>
              <a:t> Phi.</a:t>
            </a:r>
          </a:p>
          <a:p>
            <a:pPr algn="just"/>
            <a:r>
              <a:rPr lang="en-US" sz="2800" b="1" dirty="0" err="1">
                <a:solidFill>
                  <a:srgbClr val="0D30DD"/>
                </a:solidFill>
                <a:latin typeface="Cambria" panose="02040503050406030204" pitchFamily="18" charset="0"/>
                <a:ea typeface="Cambria" panose="02040503050406030204" pitchFamily="18" charset="0"/>
              </a:rPr>
              <a:t>Câu</a:t>
            </a:r>
            <a:r>
              <a:rPr lang="en-US" sz="2800" b="1" dirty="0">
                <a:solidFill>
                  <a:srgbClr val="0D30DD"/>
                </a:solidFill>
                <a:latin typeface="Cambria" panose="02040503050406030204" pitchFamily="18" charset="0"/>
                <a:ea typeface="Cambria" panose="02040503050406030204" pitchFamily="18" charset="0"/>
              </a:rPr>
              <a:t> 3. </a:t>
            </a:r>
            <a:r>
              <a:rPr lang="en-US" sz="2800" dirty="0" err="1">
                <a:latin typeface="Cambria" panose="02040503050406030204" pitchFamily="18" charset="0"/>
                <a:ea typeface="Cambria" panose="02040503050406030204" pitchFamily="18" charset="0"/>
              </a:rPr>
              <a:t>Tên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hồ</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nước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nhiên</a:t>
            </a:r>
            <a:r>
              <a:rPr lang="en-US" sz="2800" dirty="0">
                <a:latin typeface="Cambria" panose="02040503050406030204" pitchFamily="18" charset="0"/>
                <a:ea typeface="Cambria" panose="02040503050406030204" pitchFamily="18" charset="0"/>
              </a:rPr>
              <a:t> ở </a:t>
            </a:r>
            <a:r>
              <a:rPr lang="en-US" sz="2800" dirty="0" err="1">
                <a:latin typeface="Cambria" panose="02040503050406030204" pitchFamily="18" charset="0"/>
                <a:ea typeface="Cambria" panose="02040503050406030204" pitchFamily="18" charset="0"/>
              </a:rPr>
              <a:t>Bắc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Kạn</a:t>
            </a:r>
            <a:r>
              <a:rPr lang="en-US" sz="2800" dirty="0">
                <a:latin typeface="Cambria" panose="02040503050406030204" pitchFamily="18" charset="0"/>
                <a:ea typeface="Cambria" panose="02040503050406030204" pitchFamily="18" charset="0"/>
              </a:rPr>
              <a:t>.</a:t>
            </a:r>
          </a:p>
          <a:p>
            <a:pPr algn="just"/>
            <a:r>
              <a:rPr lang="en-US" sz="2800" b="1" dirty="0" err="1">
                <a:solidFill>
                  <a:srgbClr val="0D30DD"/>
                </a:solidFill>
                <a:latin typeface="Cambria" panose="02040503050406030204" pitchFamily="18" charset="0"/>
                <a:ea typeface="Cambria" panose="02040503050406030204" pitchFamily="18" charset="0"/>
              </a:rPr>
              <a:t>Câu</a:t>
            </a:r>
            <a:r>
              <a:rPr lang="en-US" sz="2800" b="1" dirty="0">
                <a:solidFill>
                  <a:srgbClr val="0D30DD"/>
                </a:solidFill>
                <a:latin typeface="Cambria" panose="02040503050406030204" pitchFamily="18" charset="0"/>
                <a:ea typeface="Cambria" panose="02040503050406030204" pitchFamily="18" charset="0"/>
              </a:rPr>
              <a:t> 4. </a:t>
            </a:r>
            <a:r>
              <a:rPr lang="en-US" sz="2800" dirty="0" err="1">
                <a:latin typeface="Cambria" panose="02040503050406030204" pitchFamily="18" charset="0"/>
                <a:ea typeface="Cambria" panose="02040503050406030204" pitchFamily="18" charset="0"/>
              </a:rPr>
              <a:t>Tên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dài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nước</a:t>
            </a:r>
            <a:r>
              <a:rPr lang="en-US" sz="2800" dirty="0">
                <a:latin typeface="Cambria" panose="02040503050406030204" pitchFamily="18" charset="0"/>
                <a:ea typeface="Cambria" panose="02040503050406030204" pitchFamily="18" charset="0"/>
              </a:rPr>
              <a:t> ta </a:t>
            </a:r>
            <a:r>
              <a:rPr lang="en-US" sz="2800" dirty="0" err="1">
                <a:latin typeface="Cambria" panose="02040503050406030204" pitchFamily="18" charset="0"/>
                <a:ea typeface="Cambria" panose="02040503050406030204" pitchFamily="18" charset="0"/>
              </a:rPr>
              <a:t>bắt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nguồn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nước</a:t>
            </a:r>
            <a:r>
              <a:rPr lang="en-US" sz="2800" dirty="0">
                <a:latin typeface="Cambria" panose="02040503050406030204" pitchFamily="18" charset="0"/>
                <a:ea typeface="Cambria" panose="02040503050406030204" pitchFamily="18" charset="0"/>
              </a:rPr>
              <a:t>.</a:t>
            </a:r>
          </a:p>
        </p:txBody>
      </p:sp>
      <p:sp>
        <p:nvSpPr>
          <p:cNvPr id="37" name="TextBox 36"/>
          <p:cNvSpPr txBox="1"/>
          <p:nvPr/>
        </p:nvSpPr>
        <p:spPr>
          <a:xfrm>
            <a:off x="2438400" y="3603486"/>
            <a:ext cx="5334000" cy="707886"/>
          </a:xfrm>
          <a:prstGeom prst="rect">
            <a:avLst/>
          </a:prstGeom>
          <a:noFill/>
        </p:spPr>
        <p:txBody>
          <a:bodyPr wrap="square" rtlCol="0">
            <a:spAutoFit/>
          </a:bodyPr>
          <a:lstStyle/>
          <a:p>
            <a:r>
              <a:rPr lang="en-US" sz="4000" b="1" dirty="0">
                <a:solidFill>
                  <a:schemeClr val="bg1"/>
                </a:solidFill>
                <a:latin typeface="Cambria" panose="02040503050406030204" pitchFamily="18" charset="0"/>
                <a:ea typeface="Cambria" panose="02040503050406030204" pitchFamily="18" charset="0"/>
              </a:rPr>
              <a:t>Đ    Ồ   </a:t>
            </a:r>
            <a:r>
              <a:rPr lang="en-US" sz="4000" b="1" dirty="0">
                <a:solidFill>
                  <a:srgbClr val="FFFF00"/>
                </a:solidFill>
                <a:latin typeface="Cambria" panose="02040503050406030204" pitchFamily="18" charset="0"/>
                <a:ea typeface="Cambria" panose="02040503050406030204" pitchFamily="18" charset="0"/>
              </a:rPr>
              <a:t>N</a:t>
            </a:r>
            <a:r>
              <a:rPr lang="en-US" sz="4000" b="1" dirty="0">
                <a:solidFill>
                  <a:schemeClr val="bg1"/>
                </a:solidFill>
                <a:latin typeface="Cambria" panose="02040503050406030204" pitchFamily="18" charset="0"/>
                <a:ea typeface="Cambria" panose="02040503050406030204" pitchFamily="18" charset="0"/>
              </a:rPr>
              <a:t>    G    N    A    I     </a:t>
            </a:r>
          </a:p>
        </p:txBody>
      </p:sp>
      <p:sp>
        <p:nvSpPr>
          <p:cNvPr id="38" name="TextBox 37"/>
          <p:cNvSpPr txBox="1"/>
          <p:nvPr/>
        </p:nvSpPr>
        <p:spPr>
          <a:xfrm>
            <a:off x="2209800" y="2209800"/>
            <a:ext cx="5943600" cy="707886"/>
          </a:xfrm>
          <a:prstGeom prst="rect">
            <a:avLst/>
          </a:prstGeom>
          <a:noFill/>
        </p:spPr>
        <p:txBody>
          <a:bodyPr wrap="square" rtlCol="0">
            <a:spAutoFit/>
          </a:bodyPr>
          <a:lstStyle/>
          <a:p>
            <a:r>
              <a:rPr lang="en-US" sz="4000" b="1" dirty="0">
                <a:solidFill>
                  <a:schemeClr val="bg1"/>
                </a:solidFill>
                <a:latin typeface="Cambria" panose="02040503050406030204" pitchFamily="18" charset="0"/>
                <a:ea typeface="Cambria" panose="02040503050406030204" pitchFamily="18" charset="0"/>
              </a:rPr>
              <a:t>         N    </a:t>
            </a:r>
            <a:r>
              <a:rPr lang="en-US" sz="4000" b="1" dirty="0">
                <a:solidFill>
                  <a:srgbClr val="FFFF00"/>
                </a:solidFill>
                <a:latin typeface="Cambria" panose="02040503050406030204" pitchFamily="18" charset="0"/>
                <a:ea typeface="Cambria" panose="02040503050406030204" pitchFamily="18" charset="0"/>
              </a:rPr>
              <a:t>I</a:t>
            </a:r>
            <a:r>
              <a:rPr lang="en-US" sz="4000" b="1" dirty="0">
                <a:solidFill>
                  <a:schemeClr val="bg1"/>
                </a:solidFill>
                <a:latin typeface="Cambria" panose="02040503050406030204" pitchFamily="18" charset="0"/>
                <a:ea typeface="Cambria" panose="02040503050406030204" pitchFamily="18" charset="0"/>
              </a:rPr>
              <a:t>     N</a:t>
            </a:r>
          </a:p>
        </p:txBody>
      </p:sp>
      <p:sp>
        <p:nvSpPr>
          <p:cNvPr id="39" name="TextBox 38"/>
          <p:cNvSpPr txBox="1"/>
          <p:nvPr/>
        </p:nvSpPr>
        <p:spPr>
          <a:xfrm>
            <a:off x="762000" y="2895600"/>
            <a:ext cx="3886200" cy="707886"/>
          </a:xfrm>
          <a:prstGeom prst="rect">
            <a:avLst/>
          </a:prstGeom>
          <a:noFill/>
        </p:spPr>
        <p:txBody>
          <a:bodyPr wrap="square" rtlCol="0">
            <a:spAutoFit/>
          </a:bodyPr>
          <a:lstStyle/>
          <a:p>
            <a:r>
              <a:rPr lang="en-US" sz="4000" b="1" dirty="0">
                <a:solidFill>
                  <a:schemeClr val="bg1"/>
                </a:solidFill>
                <a:latin typeface="Cambria" panose="02040503050406030204" pitchFamily="18" charset="0"/>
                <a:ea typeface="Cambria" panose="02040503050406030204" pitchFamily="18" charset="0"/>
              </a:rPr>
              <a:t>        B    A    B    </a:t>
            </a:r>
            <a:r>
              <a:rPr lang="en-US" sz="4000" b="1" dirty="0">
                <a:solidFill>
                  <a:srgbClr val="FFFF00"/>
                </a:solidFill>
                <a:latin typeface="Cambria" panose="02040503050406030204" pitchFamily="18" charset="0"/>
                <a:ea typeface="Cambria" panose="02040503050406030204" pitchFamily="18" charset="0"/>
              </a:rPr>
              <a:t>Ể</a:t>
            </a:r>
            <a:r>
              <a:rPr lang="en-US" sz="4000" b="1" dirty="0">
                <a:solidFill>
                  <a:schemeClr val="bg1"/>
                </a:solidFill>
                <a:latin typeface="Cambria" panose="02040503050406030204" pitchFamily="18" charset="0"/>
                <a:ea typeface="Cambria" panose="02040503050406030204" pitchFamily="18" charset="0"/>
              </a:rPr>
              <a:t>    </a:t>
            </a:r>
          </a:p>
        </p:txBody>
      </p:sp>
      <p:sp>
        <p:nvSpPr>
          <p:cNvPr id="49" name="TextBox 48"/>
          <p:cNvSpPr txBox="1"/>
          <p:nvPr/>
        </p:nvSpPr>
        <p:spPr>
          <a:xfrm>
            <a:off x="3276600" y="1524000"/>
            <a:ext cx="83820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a:t>
            </a:r>
          </a:p>
        </p:txBody>
      </p:sp>
      <p:sp>
        <p:nvSpPr>
          <p:cNvPr id="50" name="TextBox 49"/>
          <p:cNvSpPr txBox="1"/>
          <p:nvPr/>
        </p:nvSpPr>
        <p:spPr>
          <a:xfrm>
            <a:off x="2456645" y="2187714"/>
            <a:ext cx="83820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a:t>
            </a:r>
          </a:p>
        </p:txBody>
      </p:sp>
      <p:sp>
        <p:nvSpPr>
          <p:cNvPr id="51" name="TextBox 50"/>
          <p:cNvSpPr txBox="1"/>
          <p:nvPr/>
        </p:nvSpPr>
        <p:spPr>
          <a:xfrm>
            <a:off x="914400" y="2902492"/>
            <a:ext cx="83820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a:t>
            </a:r>
          </a:p>
        </p:txBody>
      </p:sp>
      <p:sp>
        <p:nvSpPr>
          <p:cNvPr id="52" name="TextBox 51"/>
          <p:cNvSpPr txBox="1"/>
          <p:nvPr/>
        </p:nvSpPr>
        <p:spPr>
          <a:xfrm>
            <a:off x="1752600" y="3581400"/>
            <a:ext cx="83820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4</a:t>
            </a:r>
          </a:p>
        </p:txBody>
      </p:sp>
      <p:sp>
        <p:nvSpPr>
          <p:cNvPr id="53" name="TextBox 52"/>
          <p:cNvSpPr txBox="1"/>
          <p:nvPr/>
        </p:nvSpPr>
        <p:spPr>
          <a:xfrm>
            <a:off x="3810000" y="838200"/>
            <a:ext cx="8382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a:t>
            </a:r>
          </a:p>
        </p:txBody>
      </p:sp>
    </p:spTree>
    <p:extLst>
      <p:ext uri="{BB962C8B-B14F-4D97-AF65-F5344CB8AC3E}">
        <p14:creationId xmlns:p14="http://schemas.microsoft.com/office/powerpoint/2010/main" val="307659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7" dur="500"/>
                                        <p:tgtEl>
                                          <p:spTgt spid="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randombar(horizont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27" dur="500"/>
                                        <p:tgtEl>
                                          <p:spTgt spid="3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randombar(horizont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37" dur="500"/>
                                        <p:tgtEl>
                                          <p:spTgt spid="3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randombar(horizontal)">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1766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FF0000"/>
                </a:solidFill>
                <a:latin typeface="Cambria" pitchFamily="18" charset="0"/>
              </a:rPr>
              <a:t>EM CÓ BIẾT?</a:t>
            </a: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00098" y="1295400"/>
            <a:ext cx="6057902" cy="2677656"/>
          </a:xfrm>
          <a:prstGeom prst="rect">
            <a:avLst/>
          </a:prstGeom>
        </p:spPr>
        <p:txBody>
          <a:bodyPr wrap="square">
            <a:spAutoFit/>
          </a:bodyPr>
          <a:lstStyle/>
          <a:p>
            <a:pPr algn="just"/>
            <a:r>
              <a:rPr lang="de-DE" sz="2400" dirty="0">
                <a:solidFill>
                  <a:srgbClr val="0000FF"/>
                </a:solidFill>
                <a:latin typeface="Cambria" panose="02040503050406030204" pitchFamily="18" charset="0"/>
                <a:ea typeface="Cambria" panose="02040503050406030204" pitchFamily="18" charset="0"/>
              </a:rPr>
              <a:t>Trận động đất sóng thần Tohoku xảy ra vào ngày 11/3/2011 ở Nhật Bản </a:t>
            </a:r>
            <a:r>
              <a:rPr lang="en-US" sz="2400" dirty="0" err="1">
                <a:solidFill>
                  <a:srgbClr val="0000FF"/>
                </a:solidFill>
                <a:latin typeface="Cambria" panose="02040503050406030204" pitchFamily="18" charset="0"/>
                <a:ea typeface="Cambria" panose="02040503050406030204" pitchFamily="18" charset="0"/>
              </a:rPr>
              <a:t>với</a:t>
            </a:r>
            <a:r>
              <a:rPr lang="en-US" sz="2400" dirty="0">
                <a:solidFill>
                  <a:srgbClr val="0000FF"/>
                </a:solidFill>
                <a:latin typeface="Cambria" panose="02040503050406030204" pitchFamily="18" charset="0"/>
                <a:ea typeface="Cambria" panose="02040503050406030204" pitchFamily="18" charset="0"/>
              </a:rPr>
              <a:t> s</a:t>
            </a:r>
            <a:r>
              <a:rPr lang="vi-VN" sz="2400" dirty="0">
                <a:solidFill>
                  <a:srgbClr val="0000FF"/>
                </a:solidFill>
                <a:latin typeface="Cambria" panose="02040503050406030204" pitchFamily="18" charset="0"/>
                <a:ea typeface="Cambria" panose="02040503050406030204" pitchFamily="18" charset="0"/>
              </a:rPr>
              <a:t>óng thần cao đến 38,9 m tiến vào đất liền 10 kmngười thiệt mạng lên đến 15.893 người, 6.152 người bị thương và 2.572 người mất tích tại 18 tỉnh.</a:t>
            </a:r>
          </a:p>
          <a:p>
            <a:pPr algn="just"/>
            <a:endParaRPr lang="en-US" sz="2400" dirty="0">
              <a:solidFill>
                <a:srgbClr val="0000FF"/>
              </a:solidFill>
              <a:latin typeface="Cambria" panose="02040503050406030204" pitchFamily="18" charset="0"/>
              <a:ea typeface="Cambria" panose="02040503050406030204" pitchFamily="18" charset="0"/>
            </a:endParaRPr>
          </a:p>
        </p:txBody>
      </p:sp>
      <p:pic>
        <p:nvPicPr>
          <p:cNvPr id="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198" y="3604940"/>
            <a:ext cx="5867401" cy="2995063"/>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33298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7"/>
                                        </p:tgtEl>
                                        <p:attrNameLst>
                                          <p:attrName>r</p:attrName>
                                        </p:attrNameLst>
                                      </p:cBhvr>
                                    </p:animRot>
                                    <p:animRot by="-240000">
                                      <p:cBhvr>
                                        <p:cTn id="13" dur="200" fill="hold">
                                          <p:stCondLst>
                                            <p:cond delay="200"/>
                                          </p:stCondLst>
                                        </p:cTn>
                                        <p:tgtEl>
                                          <p:spTgt spid="27"/>
                                        </p:tgtEl>
                                        <p:attrNameLst>
                                          <p:attrName>r</p:attrName>
                                        </p:attrNameLst>
                                      </p:cBhvr>
                                    </p:animRot>
                                    <p:animRot by="240000">
                                      <p:cBhvr>
                                        <p:cTn id="14" dur="200" fill="hold">
                                          <p:stCondLst>
                                            <p:cond delay="400"/>
                                          </p:stCondLst>
                                        </p:cTn>
                                        <p:tgtEl>
                                          <p:spTgt spid="27"/>
                                        </p:tgtEl>
                                        <p:attrNameLst>
                                          <p:attrName>r</p:attrName>
                                        </p:attrNameLst>
                                      </p:cBhvr>
                                    </p:animRot>
                                    <p:animRot by="-240000">
                                      <p:cBhvr>
                                        <p:cTn id="15" dur="200" fill="hold">
                                          <p:stCondLst>
                                            <p:cond delay="600"/>
                                          </p:stCondLst>
                                        </p:cTn>
                                        <p:tgtEl>
                                          <p:spTgt spid="27"/>
                                        </p:tgtEl>
                                        <p:attrNameLst>
                                          <p:attrName>r</p:attrName>
                                        </p:attrNameLst>
                                      </p:cBhvr>
                                    </p:animRot>
                                    <p:animRot by="120000">
                                      <p:cBhvr>
                                        <p:cTn id="16" dur="200" fill="hold">
                                          <p:stCondLst>
                                            <p:cond delay="800"/>
                                          </p:stCondLst>
                                        </p:cTn>
                                        <p:tgtEl>
                                          <p:spTgt spid="2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14" presetClass="entr" presetSubtype="1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2178784"/>
            <a:ext cx="3371615" cy="1631216"/>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Dựa vào </a:t>
            </a:r>
            <a:r>
              <a:rPr lang="en-US" sz="2000" i="1" dirty="0" err="1">
                <a:solidFill>
                  <a:srgbClr val="FF0000"/>
                </a:solidFill>
                <a:latin typeface="Cambria" panose="02040503050406030204" pitchFamily="18" charset="0"/>
                <a:ea typeface="Cambria" panose="02040503050406030204" pitchFamily="18" charset="0"/>
              </a:rPr>
              <a:t>kiến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thức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đã</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học</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em hãy phân biệt 3 dạng vận động chính của nước biển và đại dương: sóng, thủy triều, dòng biển.</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7" name="Picture 26"/>
          <p:cNvPicPr/>
          <p:nvPr/>
        </p:nvPicPr>
        <p:blipFill>
          <a:blip r:embed="rId7">
            <a:extLst>
              <a:ext uri="{28A0092B-C50C-407E-A947-70E740481C1C}">
                <a14:useLocalDpi xmlns:a14="http://schemas.microsoft.com/office/drawing/2010/main" val="0"/>
              </a:ext>
            </a:extLst>
          </a:blip>
          <a:srcRect/>
          <a:stretch>
            <a:fillRect/>
          </a:stretch>
        </p:blipFill>
        <p:spPr bwMode="auto">
          <a:xfrm>
            <a:off x="4490720" y="3048000"/>
            <a:ext cx="4272280" cy="3429000"/>
          </a:xfrm>
          <a:prstGeom prst="rect">
            <a:avLst/>
          </a:prstGeom>
          <a:noFill/>
          <a:ln>
            <a:solidFill>
              <a:srgbClr val="00FF00"/>
            </a:solidFill>
          </a:ln>
        </p:spPr>
      </p:pic>
    </p:spTree>
    <p:extLst>
      <p:ext uri="{BB962C8B-B14F-4D97-AF65-F5344CB8AC3E}">
        <p14:creationId xmlns:p14="http://schemas.microsoft.com/office/powerpoint/2010/main" val="3698312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2057400"/>
            <a:ext cx="3439710" cy="1785104"/>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Dựa</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ảnh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sau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hiểu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của</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mình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vi-VN" sz="2200" i="1" dirty="0">
                <a:solidFill>
                  <a:srgbClr val="FF0000"/>
                </a:solidFill>
                <a:latin typeface="Cambria" panose="02040503050406030204" pitchFamily="18" charset="0"/>
                <a:ea typeface="Cambria" panose="02040503050406030204" pitchFamily="18" charset="0"/>
              </a:rPr>
              <a:t>sưu tầm thông tin về con người khai thác năng lượng thủy triều.</a:t>
            </a:r>
          </a:p>
        </p:txBody>
      </p:sp>
      <p:sp>
        <p:nvSpPr>
          <p:cNvPr id="17" name="Rectangle 16"/>
          <p:cNvSpPr/>
          <p:nvPr/>
        </p:nvSpPr>
        <p:spPr>
          <a:xfrm>
            <a:off x="4630738" y="1828800"/>
            <a:ext cx="4284662" cy="1977464"/>
          </a:xfrm>
          <a:prstGeom prst="rect">
            <a:avLst/>
          </a:prstGeom>
        </p:spPr>
        <p:txBody>
          <a:bodyPr wrap="square">
            <a:spAutoFit/>
          </a:bodyPr>
          <a:lstStyle/>
          <a:p>
            <a:pPr algn="just"/>
            <a:r>
              <a:rPr lang="en-US" sz="1750" dirty="0">
                <a:latin typeface="Cambria" panose="02040503050406030204" pitchFamily="18" charset="0"/>
                <a:ea typeface="Cambria" panose="02040503050406030204" pitchFamily="18" charset="0"/>
              </a:rPr>
              <a:t>+ </a:t>
            </a:r>
            <a:r>
              <a:rPr lang="vi-VN" sz="1750" dirty="0">
                <a:latin typeface="Cambria" panose="02040503050406030204" pitchFamily="18" charset="0"/>
                <a:ea typeface="Cambria" panose="02040503050406030204" pitchFamily="18" charset="0"/>
              </a:rPr>
              <a:t>Cung cấp nước cho sản xuất và sinh hoạt.</a:t>
            </a:r>
          </a:p>
          <a:p>
            <a:pPr algn="just"/>
            <a:r>
              <a:rPr lang="vi-VN" sz="1750" dirty="0">
                <a:latin typeface="Cambria" panose="02040503050406030204" pitchFamily="18" charset="0"/>
                <a:ea typeface="Cambria" panose="02040503050406030204" pitchFamily="18" charset="0"/>
              </a:rPr>
              <a:t>+ Bồi đắp phù sa màu mỡ do các đồng bằng.</a:t>
            </a:r>
          </a:p>
          <a:p>
            <a:pPr algn="just"/>
            <a:r>
              <a:rPr lang="vi-VN" sz="1750" dirty="0">
                <a:latin typeface="Cambria" panose="02040503050406030204" pitchFamily="18" charset="0"/>
                <a:ea typeface="Cambria" panose="02040503050406030204" pitchFamily="18" charset="0"/>
              </a:rPr>
              <a:t>+ Có giá trị về thủy lợi</a:t>
            </a:r>
            <a:r>
              <a:rPr lang="en-US" sz="1750" dirty="0">
                <a:latin typeface="Cambria" panose="02040503050406030204" pitchFamily="18" charset="0"/>
                <a:ea typeface="Cambria" panose="02040503050406030204" pitchFamily="18" charset="0"/>
              </a:rPr>
              <a:t>, g</a:t>
            </a:r>
            <a:r>
              <a:rPr lang="vi-VN" sz="1750" dirty="0">
                <a:latin typeface="Cambria" panose="02040503050406030204" pitchFamily="18" charset="0"/>
                <a:ea typeface="Cambria" panose="02040503050406030204" pitchFamily="18" charset="0"/>
              </a:rPr>
              <a:t>iao thông vận tải và du lịch.</a:t>
            </a:r>
          </a:p>
          <a:p>
            <a:pPr algn="just"/>
            <a:r>
              <a:rPr lang="vi-VN" sz="1750" dirty="0">
                <a:latin typeface="Cambria" panose="02040503050406030204" pitchFamily="18" charset="0"/>
                <a:ea typeface="Cambria" panose="02040503050406030204" pitchFamily="18" charset="0"/>
              </a:rPr>
              <a:t>+ Cải tạo môi trường.</a:t>
            </a:r>
          </a:p>
          <a:p>
            <a:pPr algn="just"/>
            <a:r>
              <a:rPr lang="vi-VN" sz="1750" dirty="0">
                <a:latin typeface="Cambria" panose="02040503050406030204" pitchFamily="18" charset="0"/>
                <a:ea typeface="Cambria" panose="02040503050406030204" pitchFamily="18" charset="0"/>
              </a:rPr>
              <a:t>+ Nuôi trồng, đánh bắt thủy hải sản.</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32100" y="4092006"/>
            <a:ext cx="3949700" cy="2461194"/>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a:extLst>
              <a:ext uri="{FF2B5EF4-FFF2-40B4-BE49-F238E27FC236}">
                <a16:creationId xmlns:a16="http://schemas.microsoft.com/office/drawing/2014/main" id="{7F4291FB-7A9E-98B2-67DE-A451967A6AF3}"/>
              </a:ext>
            </a:extLst>
          </p:cNvPr>
          <p:cNvSpPr txBox="1"/>
          <p:nvPr/>
        </p:nvSpPr>
        <p:spPr>
          <a:xfrm>
            <a:off x="4404753" y="1160941"/>
            <a:ext cx="4572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1692958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BIỂN VÀ ĐẠI DƯƠNG</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21:</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effectLst>
                  <a:outerShdw blurRad="38100" dist="38100" dir="2700000" algn="tl">
                    <a:srgbClr val="000000">
                      <a:alpha val="43137"/>
                    </a:srgbClr>
                  </a:outerShdw>
                </a:effectLst>
                <a:latin typeface="Cambria" pitchFamily="18" charset="0"/>
              </a:rPr>
              <a:t>BÀI 21. BIỂN VÀ ĐẠI DƯƠNG</a:t>
            </a:r>
            <a:endParaRPr lang="vi-VN" sz="2400" b="1" dirty="0">
              <a:solidFill>
                <a:srgbClr val="FF0000"/>
              </a:solidFill>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ĐẠI DƯƠNG TRÊN </a:t>
            </a:r>
            <a:r>
              <a:rPr lang="en-US" sz="2400" b="1" dirty="0">
                <a:solidFill>
                  <a:srgbClr val="0D30DD"/>
                </a:solidFill>
                <a:effectLst>
                  <a:outerShdw blurRad="38100" dist="38100" dir="2700000" algn="tl">
                    <a:srgbClr val="000000">
                      <a:alpha val="43137"/>
                    </a:srgbClr>
                  </a:outerShdw>
                </a:effectLst>
                <a:latin typeface="Cambria" pitchFamily="18" charset="0"/>
              </a:rPr>
              <a:t>THẾ GIỚI</a:t>
            </a: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ĐỘ MUỐI </a:t>
            </a:r>
            <a:r>
              <a:rPr lang="en-US" sz="2400" b="1" dirty="0">
                <a:solidFill>
                  <a:srgbClr val="0D30DD"/>
                </a:solidFill>
                <a:effectLst>
                  <a:outerShdw blurRad="38100" dist="38100" dir="2700000" algn="tl">
                    <a:srgbClr val="000000">
                      <a:alpha val="43137"/>
                    </a:srgbClr>
                  </a:outerShdw>
                </a:effectLst>
                <a:latin typeface="Cambria" pitchFamily="18" charset="0"/>
              </a:rPr>
              <a:t>VÀ NHIỆT ĐỘ </a:t>
            </a:r>
            <a:r>
              <a:rPr lang="vi-VN" sz="2400" b="1" dirty="0">
                <a:solidFill>
                  <a:srgbClr val="0D30DD"/>
                </a:solidFill>
                <a:effectLst>
                  <a:outerShdw blurRad="38100" dist="38100" dir="2700000" algn="tl">
                    <a:srgbClr val="000000">
                      <a:alpha val="43137"/>
                    </a:srgbClr>
                  </a:outerShdw>
                </a:effectLst>
                <a:latin typeface="Cambria" pitchFamily="18" charset="0"/>
              </a:rPr>
              <a:t>CỦA </a:t>
            </a:r>
            <a:r>
              <a:rPr lang="en-US" sz="2400" b="1" dirty="0">
                <a:solidFill>
                  <a:srgbClr val="0D30DD"/>
                </a:solidFill>
                <a:effectLst>
                  <a:outerShdw blurRad="38100" dist="38100" dir="2700000" algn="tl">
                    <a:srgbClr val="000000">
                      <a:alpha val="43137"/>
                    </a:srgbClr>
                  </a:outerShdw>
                </a:effectLst>
                <a:latin typeface="Cambria" pitchFamily="18" charset="0"/>
              </a:rPr>
              <a:t>NƯỚC BIỂN</a:t>
            </a: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MỘT SỐ DẠNG VẬN ĐỘNG CỦA NƯỚC BIỂN VÀ ĐẠI DƯƠNG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4</a:t>
            </a:r>
          </a:p>
        </p:txBody>
      </p:sp>
    </p:spTree>
    <p:extLst>
      <p:ext uri="{BB962C8B-B14F-4D97-AF65-F5344CB8AC3E}">
        <p14:creationId xmlns:p14="http://schemas.microsoft.com/office/powerpoint/2010/main" val="29993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447800"/>
            <a:ext cx="3193291" cy="1862048"/>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1 </a:t>
            </a:r>
            <a:r>
              <a:rPr lang="en-US" sz="2300" i="1" dirty="0" err="1">
                <a:solidFill>
                  <a:srgbClr val="FF0000"/>
                </a:solidFill>
                <a:latin typeface="Cambria" panose="02040503050406030204" pitchFamily="18" charset="0"/>
                <a:ea typeface="Cambria" panose="02040503050406030204" pitchFamily="18" charset="0"/>
              </a:rPr>
              <a:t>và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thông</a:t>
            </a:r>
            <a:r>
              <a:rPr lang="en-US" sz="2300" i="1" dirty="0">
                <a:solidFill>
                  <a:srgbClr val="FF0000"/>
                </a:solidFill>
                <a:latin typeface="Cambria" panose="02040503050406030204" pitchFamily="18" charset="0"/>
                <a:ea typeface="Cambria" panose="02040503050406030204" pitchFamily="18" charset="0"/>
              </a:rPr>
              <a:t> tin </a:t>
            </a:r>
            <a:r>
              <a:rPr lang="en-US" sz="2300" i="1" dirty="0" err="1">
                <a:solidFill>
                  <a:srgbClr val="FF0000"/>
                </a:solidFill>
                <a:latin typeface="Cambria" panose="02040503050406030204" pitchFamily="18" charset="0"/>
                <a:ea typeface="Cambria" panose="02040503050406030204" pitchFamily="18" charset="0"/>
              </a:rPr>
              <a:t>trong</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bày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cho</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biết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biển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là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gì</a:t>
            </a:r>
            <a:r>
              <a:rPr lang="en-US" sz="2300" i="1" dirty="0">
                <a:solidFill>
                  <a:srgbClr val="FF0000"/>
                </a:solidFill>
                <a:latin typeface="Cambria" panose="02040503050406030204" pitchFamily="18" charset="0"/>
                <a:ea typeface="Cambria" panose="02040503050406030204" pitchFamily="18" charset="0"/>
              </a:rPr>
              <a:t>?</a:t>
            </a:r>
            <a:r>
              <a:rPr lang="vi-VN" sz="2300" i="1" dirty="0">
                <a:solidFill>
                  <a:srgbClr val="FF0000"/>
                </a:solidFill>
                <a:latin typeface="Cambria" panose="02040503050406030204" pitchFamily="18" charset="0"/>
                <a:ea typeface="Cambria" panose="02040503050406030204" pitchFamily="18" charset="0"/>
              </a:rPr>
              <a:t> Kể tên các đại dương</a:t>
            </a:r>
            <a:endParaRPr lang="en-US" sz="2300" i="1" dirty="0">
              <a:solidFill>
                <a:srgbClr val="FF0000"/>
              </a:solidFill>
              <a:latin typeface="Cambria" panose="02040503050406030204" pitchFamily="18" charset="0"/>
              <a:ea typeface="Cambria" panose="02040503050406030204" pitchFamily="18" charset="0"/>
            </a:endParaRPr>
          </a:p>
          <a:p>
            <a:pPr algn="ctr"/>
            <a:r>
              <a:rPr lang="vi-VN" sz="2300" i="1" dirty="0">
                <a:solidFill>
                  <a:srgbClr val="FF0000"/>
                </a:solidFill>
                <a:latin typeface="Cambria" panose="02040503050406030204" pitchFamily="18" charset="0"/>
                <a:ea typeface="Cambria" panose="02040503050406030204" pitchFamily="18" charset="0"/>
              </a:rPr>
              <a:t> thế giới.</a:t>
            </a:r>
          </a:p>
        </p:txBody>
      </p:sp>
      <p:sp>
        <p:nvSpPr>
          <p:cNvPr id="17" name="Rectangle 16"/>
          <p:cNvSpPr/>
          <p:nvPr/>
        </p:nvSpPr>
        <p:spPr>
          <a:xfrm>
            <a:off x="4364440" y="1353741"/>
            <a:ext cx="4474760" cy="1846659"/>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 Biển là một bộ phận có những đặc điểm riêng (độ muối, nhiệt độ…) khác với vùng nước của đại dương bao quanh.</a:t>
            </a:r>
            <a:endParaRPr lang="en-US" sz="1900" dirty="0">
              <a:latin typeface="Cambria" panose="02040503050406030204" pitchFamily="18" charset="0"/>
              <a:ea typeface="Cambria" panose="02040503050406030204" pitchFamily="18" charset="0"/>
            </a:endParaRP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Trên thế giới có 4 đại dương: Thái Bình Dương, Đại Tây Dương, Ấn Độ Dương và Bắc Băng Dương.</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Đại</a:t>
            </a:r>
            <a:r>
              <a:rPr lang="en-US" sz="2400" b="1" dirty="0">
                <a:solidFill>
                  <a:srgbClr val="0D30DD"/>
                </a:solidFill>
                <a:latin typeface="Cambria" pitchFamily="18" charset="0"/>
              </a:rPr>
              <a:t> </a:t>
            </a:r>
            <a:r>
              <a:rPr lang="en-US" sz="2400" b="1" dirty="0" err="1">
                <a:solidFill>
                  <a:srgbClr val="0D30DD"/>
                </a:solidFill>
                <a:latin typeface="Cambria" pitchFamily="18" charset="0"/>
              </a:rPr>
              <a:t>dương</a:t>
            </a:r>
            <a:r>
              <a:rPr lang="en-US" sz="2400" b="1" dirty="0">
                <a:solidFill>
                  <a:srgbClr val="0D30DD"/>
                </a:solidFill>
                <a:latin typeface="Cambria" pitchFamily="18" charset="0"/>
              </a:rPr>
              <a:t> </a:t>
            </a:r>
            <a:r>
              <a:rPr lang="en-US" sz="2400" b="1" dirty="0" err="1">
                <a:solidFill>
                  <a:srgbClr val="0D30DD"/>
                </a:solidFill>
                <a:latin typeface="Cambria" pitchFamily="18" charset="0"/>
              </a:rPr>
              <a:t>thế</a:t>
            </a:r>
            <a:r>
              <a:rPr lang="en-US" sz="2400" b="1" dirty="0">
                <a:solidFill>
                  <a:srgbClr val="0D30DD"/>
                </a:solidFill>
                <a:latin typeface="Cambria" pitchFamily="18" charset="0"/>
              </a:rPr>
              <a:t> </a:t>
            </a:r>
            <a:r>
              <a:rPr lang="en-US" sz="2400" b="1" dirty="0" err="1">
                <a:solidFill>
                  <a:srgbClr val="0D30DD"/>
                </a:solidFill>
                <a:latin typeface="Cambria" pitchFamily="18" charset="0"/>
              </a:rPr>
              <a:t>giới</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62200" y="3733800"/>
            <a:ext cx="4356852" cy="2742610"/>
          </a:xfrm>
          <a:prstGeom prst="rect">
            <a:avLst/>
          </a:prstGeom>
          <a:noFill/>
          <a:ln>
            <a:solidFill>
              <a:srgbClr val="00FF00"/>
            </a:solidFill>
          </a:ln>
        </p:spPr>
      </p:pic>
    </p:spTree>
    <p:extLst>
      <p:ext uri="{BB962C8B-B14F-4D97-AF65-F5344CB8AC3E}">
        <p14:creationId xmlns:p14="http://schemas.microsoft.com/office/powerpoint/2010/main" val="1261229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447800"/>
            <a:ext cx="3193291" cy="1862048"/>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1 </a:t>
            </a:r>
            <a:r>
              <a:rPr lang="en-US" sz="2300" i="1" dirty="0" err="1">
                <a:solidFill>
                  <a:srgbClr val="FF0000"/>
                </a:solidFill>
                <a:latin typeface="Cambria" panose="02040503050406030204" pitchFamily="18" charset="0"/>
                <a:ea typeface="Cambria" panose="02040503050406030204" pitchFamily="18" charset="0"/>
              </a:rPr>
              <a:t>và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thông</a:t>
            </a:r>
            <a:r>
              <a:rPr lang="en-US" sz="2300" i="1" dirty="0">
                <a:solidFill>
                  <a:srgbClr val="FF0000"/>
                </a:solidFill>
                <a:latin typeface="Cambria" panose="02040503050406030204" pitchFamily="18" charset="0"/>
                <a:ea typeface="Cambria" panose="02040503050406030204" pitchFamily="18" charset="0"/>
              </a:rPr>
              <a:t> tin </a:t>
            </a:r>
            <a:r>
              <a:rPr lang="en-US" sz="2300" i="1" dirty="0" err="1">
                <a:solidFill>
                  <a:srgbClr val="FF0000"/>
                </a:solidFill>
                <a:latin typeface="Cambria" panose="02040503050406030204" pitchFamily="18" charset="0"/>
                <a:ea typeface="Cambria" panose="02040503050406030204" pitchFamily="18" charset="0"/>
              </a:rPr>
              <a:t>trong</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bày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x</a:t>
            </a:r>
            <a:r>
              <a:rPr lang="vi-VN" sz="2300" i="1" dirty="0">
                <a:solidFill>
                  <a:srgbClr val="FF0000"/>
                </a:solidFill>
                <a:latin typeface="Cambria" panose="02040503050406030204" pitchFamily="18" charset="0"/>
                <a:ea typeface="Cambria" panose="02040503050406030204" pitchFamily="18" charset="0"/>
              </a:rPr>
              <a:t>ác định các </a:t>
            </a:r>
            <a:r>
              <a:rPr lang="en-US" sz="2300" i="1" dirty="0" err="1">
                <a:solidFill>
                  <a:srgbClr val="FF0000"/>
                </a:solidFill>
                <a:latin typeface="Cambria" panose="02040503050406030204" pitchFamily="18" charset="0"/>
                <a:ea typeface="Cambria" panose="02040503050406030204" pitchFamily="18" charset="0"/>
              </a:rPr>
              <a:t>châu</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lục</a:t>
            </a:r>
            <a:r>
              <a:rPr lang="en-US" sz="2300" i="1" dirty="0">
                <a:solidFill>
                  <a:srgbClr val="FF0000"/>
                </a:solidFill>
                <a:latin typeface="Cambria" panose="02040503050406030204" pitchFamily="18" charset="0"/>
                <a:ea typeface="Cambria" panose="02040503050406030204" pitchFamily="18" charset="0"/>
              </a:rPr>
              <a:t> </a:t>
            </a:r>
            <a:r>
              <a:rPr lang="vi-VN" sz="2300" i="1" dirty="0">
                <a:solidFill>
                  <a:srgbClr val="FF0000"/>
                </a:solidFill>
                <a:latin typeface="Cambria" panose="02040503050406030204" pitchFamily="18" charset="0"/>
                <a:ea typeface="Cambria" panose="02040503050406030204" pitchFamily="18" charset="0"/>
              </a:rPr>
              <a:t>tiếp giáp với từng </a:t>
            </a:r>
            <a:endParaRPr lang="en-US" sz="2300" i="1" dirty="0">
              <a:solidFill>
                <a:srgbClr val="FF0000"/>
              </a:solidFill>
              <a:latin typeface="Cambria" panose="02040503050406030204" pitchFamily="18" charset="0"/>
              <a:ea typeface="Cambria" panose="02040503050406030204" pitchFamily="18" charset="0"/>
            </a:endParaRPr>
          </a:p>
          <a:p>
            <a:pPr algn="ctr"/>
            <a:r>
              <a:rPr lang="vi-VN" sz="2300" i="1" dirty="0">
                <a:solidFill>
                  <a:srgbClr val="FF0000"/>
                </a:solidFill>
                <a:latin typeface="Cambria" panose="02040503050406030204" pitchFamily="18" charset="0"/>
                <a:ea typeface="Cambria" panose="02040503050406030204" pitchFamily="18" charset="0"/>
              </a:rPr>
              <a:t>đại dương.</a:t>
            </a:r>
          </a:p>
        </p:txBody>
      </p:sp>
      <p:sp>
        <p:nvSpPr>
          <p:cNvPr id="17" name="Rectangle 16"/>
          <p:cNvSpPr/>
          <p:nvPr/>
        </p:nvSpPr>
        <p:spPr>
          <a:xfrm>
            <a:off x="4267200" y="1295400"/>
            <a:ext cx="4572000" cy="1869743"/>
          </a:xfrm>
          <a:prstGeom prst="rect">
            <a:avLst/>
          </a:prstGeom>
        </p:spPr>
        <p:txBody>
          <a:bodyPr wrap="square">
            <a:spAutoFit/>
          </a:bodyPr>
          <a:lstStyle/>
          <a:p>
            <a:pPr algn="just"/>
            <a:r>
              <a:rPr lang="en-US" sz="1650" dirty="0">
                <a:latin typeface="Cambria" panose="02040503050406030204" pitchFamily="18" charset="0"/>
                <a:ea typeface="Cambria" panose="02040503050406030204" pitchFamily="18" charset="0"/>
              </a:rPr>
              <a:t>- </a:t>
            </a:r>
            <a:r>
              <a:rPr lang="vi-VN" sz="1650" dirty="0">
                <a:latin typeface="Cambria" panose="02040503050406030204" pitchFamily="18" charset="0"/>
                <a:ea typeface="Cambria" panose="02040503050406030204" pitchFamily="18" charset="0"/>
              </a:rPr>
              <a:t>Thái Bình Dương giáp </a:t>
            </a:r>
            <a:r>
              <a:rPr lang="en-US" sz="1650" dirty="0" err="1">
                <a:latin typeface="Cambria" panose="02040503050406030204" pitchFamily="18" charset="0"/>
                <a:ea typeface="Cambria" panose="02040503050406030204" pitchFamily="18" charset="0"/>
              </a:rPr>
              <a:t>châu</a:t>
            </a:r>
            <a:r>
              <a:rPr lang="en-US" sz="1650" dirty="0">
                <a:latin typeface="Cambria" panose="02040503050406030204" pitchFamily="18" charset="0"/>
                <a:ea typeface="Cambria" panose="02040503050406030204" pitchFamily="18" charset="0"/>
              </a:rPr>
              <a:t> Á, </a:t>
            </a:r>
            <a:r>
              <a:rPr lang="en-US" sz="1650" dirty="0" err="1">
                <a:latin typeface="Cambria" panose="02040503050406030204" pitchFamily="18" charset="0"/>
                <a:ea typeface="Cambria" panose="02040503050406030204" pitchFamily="18" charset="0"/>
              </a:rPr>
              <a:t>châu</a:t>
            </a:r>
            <a:r>
              <a:rPr lang="en-US" sz="1650" dirty="0">
                <a:latin typeface="Cambria" panose="02040503050406030204" pitchFamily="18" charset="0"/>
                <a:ea typeface="Cambria" panose="02040503050406030204" pitchFamily="18" charset="0"/>
              </a:rPr>
              <a:t> </a:t>
            </a:r>
            <a:r>
              <a:rPr lang="en-US" sz="1650" dirty="0" err="1">
                <a:latin typeface="Cambria" panose="02040503050406030204" pitchFamily="18" charset="0"/>
                <a:ea typeface="Cambria" panose="02040503050406030204" pitchFamily="18" charset="0"/>
              </a:rPr>
              <a:t>Đại</a:t>
            </a:r>
            <a:r>
              <a:rPr lang="en-US" sz="1650" dirty="0">
                <a:latin typeface="Cambria" panose="02040503050406030204" pitchFamily="18" charset="0"/>
                <a:ea typeface="Cambria" panose="02040503050406030204" pitchFamily="18" charset="0"/>
              </a:rPr>
              <a:t> </a:t>
            </a:r>
            <a:r>
              <a:rPr lang="en-US" sz="1650" dirty="0" err="1">
                <a:latin typeface="Cambria" panose="02040503050406030204" pitchFamily="18" charset="0"/>
                <a:ea typeface="Cambria" panose="02040503050406030204" pitchFamily="18" charset="0"/>
              </a:rPr>
              <a:t>Dương</a:t>
            </a:r>
            <a:r>
              <a:rPr lang="en-US" sz="1650" dirty="0">
                <a:latin typeface="Cambria" panose="02040503050406030204" pitchFamily="18" charset="0"/>
                <a:ea typeface="Cambria" panose="02040503050406030204" pitchFamily="18" charset="0"/>
              </a:rPr>
              <a:t>, </a:t>
            </a:r>
            <a:r>
              <a:rPr lang="en-US" sz="1650" dirty="0" err="1">
                <a:latin typeface="Cambria" panose="02040503050406030204" pitchFamily="18" charset="0"/>
                <a:ea typeface="Cambria" panose="02040503050406030204" pitchFamily="18" charset="0"/>
              </a:rPr>
              <a:t>châu</a:t>
            </a:r>
            <a:r>
              <a:rPr lang="en-US" sz="1650" dirty="0">
                <a:latin typeface="Cambria" panose="02040503050406030204" pitchFamily="18" charset="0"/>
                <a:ea typeface="Cambria" panose="02040503050406030204" pitchFamily="18" charset="0"/>
              </a:rPr>
              <a:t> </a:t>
            </a:r>
            <a:r>
              <a:rPr lang="en-US" sz="1650" dirty="0" err="1">
                <a:latin typeface="Cambria" panose="02040503050406030204" pitchFamily="18" charset="0"/>
                <a:ea typeface="Cambria" panose="02040503050406030204" pitchFamily="18" charset="0"/>
              </a:rPr>
              <a:t>Mỹ</a:t>
            </a:r>
            <a:r>
              <a:rPr lang="en-US" sz="1650" dirty="0">
                <a:latin typeface="Cambria" panose="02040503050406030204" pitchFamily="18" charset="0"/>
                <a:ea typeface="Cambria" panose="02040503050406030204" pitchFamily="18" charset="0"/>
              </a:rPr>
              <a:t>, </a:t>
            </a:r>
            <a:r>
              <a:rPr lang="en-US" sz="1650" dirty="0" err="1">
                <a:latin typeface="Cambria" panose="02040503050406030204" pitchFamily="18" charset="0"/>
                <a:ea typeface="Cambria" panose="02040503050406030204" pitchFamily="18" charset="0"/>
              </a:rPr>
              <a:t>châu</a:t>
            </a:r>
            <a:r>
              <a:rPr lang="en-US" sz="1650" dirty="0">
                <a:latin typeface="Cambria" panose="02040503050406030204" pitchFamily="18" charset="0"/>
                <a:ea typeface="Cambria" panose="02040503050406030204" pitchFamily="18" charset="0"/>
              </a:rPr>
              <a:t> Nam </a:t>
            </a:r>
            <a:r>
              <a:rPr lang="en-US" sz="1650" dirty="0" err="1">
                <a:latin typeface="Cambria" panose="02040503050406030204" pitchFamily="18" charset="0"/>
                <a:ea typeface="Cambria" panose="02040503050406030204" pitchFamily="18" charset="0"/>
              </a:rPr>
              <a:t>Cực</a:t>
            </a:r>
            <a:r>
              <a:rPr lang="en-US" sz="1650" dirty="0">
                <a:latin typeface="Cambria" panose="02040503050406030204" pitchFamily="18" charset="0"/>
                <a:ea typeface="Cambria" panose="02040503050406030204" pitchFamily="18" charset="0"/>
              </a:rPr>
              <a:t>.</a:t>
            </a:r>
          </a:p>
          <a:p>
            <a:pPr algn="just"/>
            <a:r>
              <a:rPr lang="en-US" sz="1650" dirty="0">
                <a:latin typeface="Cambria" panose="02040503050406030204" pitchFamily="18" charset="0"/>
                <a:ea typeface="Cambria" panose="02040503050406030204" pitchFamily="18" charset="0"/>
              </a:rPr>
              <a:t>-</a:t>
            </a:r>
            <a:r>
              <a:rPr lang="vi-VN" sz="1650" dirty="0">
                <a:latin typeface="Cambria" panose="02040503050406030204" pitchFamily="18" charset="0"/>
                <a:ea typeface="Cambria" panose="02040503050406030204" pitchFamily="18" charset="0"/>
              </a:rPr>
              <a:t> Đại Tây Dương giáp </a:t>
            </a:r>
            <a:r>
              <a:rPr lang="en-US" sz="1650" dirty="0" err="1">
                <a:latin typeface="Cambria" panose="02040503050406030204" pitchFamily="18" charset="0"/>
                <a:ea typeface="Cambria" panose="02040503050406030204" pitchFamily="18" charset="0"/>
              </a:rPr>
              <a:t>châu</a:t>
            </a:r>
            <a:r>
              <a:rPr lang="en-US" sz="1650" dirty="0">
                <a:latin typeface="Cambria" panose="02040503050406030204" pitchFamily="18" charset="0"/>
                <a:ea typeface="Cambria" panose="02040503050406030204" pitchFamily="18" charset="0"/>
              </a:rPr>
              <a:t> </a:t>
            </a:r>
            <a:r>
              <a:rPr lang="en-US" sz="1650" dirty="0" err="1">
                <a:latin typeface="Cambria" panose="02040503050406030204" pitchFamily="18" charset="0"/>
                <a:ea typeface="Cambria" panose="02040503050406030204" pitchFamily="18" charset="0"/>
              </a:rPr>
              <a:t>Âu</a:t>
            </a:r>
            <a:r>
              <a:rPr lang="en-US" sz="1650" dirty="0">
                <a:latin typeface="Cambria" panose="02040503050406030204" pitchFamily="18" charset="0"/>
                <a:ea typeface="Cambria" panose="02040503050406030204" pitchFamily="18" charset="0"/>
              </a:rPr>
              <a:t>, </a:t>
            </a:r>
            <a:r>
              <a:rPr lang="en-US" sz="1650" dirty="0" err="1">
                <a:latin typeface="Cambria" panose="02040503050406030204" pitchFamily="18" charset="0"/>
                <a:ea typeface="Cambria" panose="02040503050406030204" pitchFamily="18" charset="0"/>
              </a:rPr>
              <a:t>châu</a:t>
            </a:r>
            <a:r>
              <a:rPr lang="en-US" sz="1650" dirty="0">
                <a:latin typeface="Cambria" panose="02040503050406030204" pitchFamily="18" charset="0"/>
                <a:ea typeface="Cambria" panose="02040503050406030204" pitchFamily="18" charset="0"/>
              </a:rPr>
              <a:t> </a:t>
            </a:r>
            <a:r>
              <a:rPr lang="en-US" sz="1650" dirty="0" err="1">
                <a:latin typeface="Cambria" panose="02040503050406030204" pitchFamily="18" charset="0"/>
                <a:ea typeface="Cambria" panose="02040503050406030204" pitchFamily="18" charset="0"/>
              </a:rPr>
              <a:t>Mỹ</a:t>
            </a:r>
            <a:r>
              <a:rPr lang="en-US" sz="1650" dirty="0">
                <a:latin typeface="Cambria" panose="02040503050406030204" pitchFamily="18" charset="0"/>
                <a:ea typeface="Cambria" panose="02040503050406030204" pitchFamily="18" charset="0"/>
              </a:rPr>
              <a:t>, </a:t>
            </a:r>
            <a:r>
              <a:rPr lang="en-US" sz="1650" dirty="0" err="1">
                <a:latin typeface="Cambria" panose="02040503050406030204" pitchFamily="18" charset="0"/>
                <a:ea typeface="Cambria" panose="02040503050406030204" pitchFamily="18" charset="0"/>
              </a:rPr>
              <a:t>châu</a:t>
            </a:r>
            <a:r>
              <a:rPr lang="en-US" sz="1650" dirty="0">
                <a:latin typeface="Cambria" panose="02040503050406030204" pitchFamily="18" charset="0"/>
                <a:ea typeface="Cambria" panose="02040503050406030204" pitchFamily="18" charset="0"/>
              </a:rPr>
              <a:t> Phi, </a:t>
            </a:r>
            <a:r>
              <a:rPr lang="en-US" sz="1650" dirty="0" err="1">
                <a:latin typeface="Cambria" panose="02040503050406030204" pitchFamily="18" charset="0"/>
                <a:ea typeface="Cambria" panose="02040503050406030204" pitchFamily="18" charset="0"/>
              </a:rPr>
              <a:t>châu</a:t>
            </a:r>
            <a:r>
              <a:rPr lang="en-US" sz="1650" dirty="0">
                <a:latin typeface="Cambria" panose="02040503050406030204" pitchFamily="18" charset="0"/>
                <a:ea typeface="Cambria" panose="02040503050406030204" pitchFamily="18" charset="0"/>
              </a:rPr>
              <a:t> </a:t>
            </a:r>
            <a:r>
              <a:rPr lang="vi-VN" sz="1650" dirty="0">
                <a:latin typeface="Cambria" panose="02040503050406030204" pitchFamily="18" charset="0"/>
                <a:ea typeface="Cambria" panose="02040503050406030204" pitchFamily="18" charset="0"/>
              </a:rPr>
              <a:t>Nam Cực</a:t>
            </a:r>
            <a:r>
              <a:rPr lang="en-US" sz="1650" dirty="0">
                <a:latin typeface="Cambria" panose="02040503050406030204" pitchFamily="18" charset="0"/>
                <a:ea typeface="Cambria" panose="02040503050406030204" pitchFamily="18" charset="0"/>
              </a:rPr>
              <a:t>.</a:t>
            </a:r>
            <a:endParaRPr lang="vi-VN" sz="1650" dirty="0">
              <a:latin typeface="Cambria" panose="02040503050406030204" pitchFamily="18" charset="0"/>
              <a:ea typeface="Cambria" panose="02040503050406030204" pitchFamily="18" charset="0"/>
            </a:endParaRPr>
          </a:p>
          <a:p>
            <a:pPr algn="just"/>
            <a:r>
              <a:rPr lang="en-US" sz="1650" dirty="0">
                <a:latin typeface="Cambria" panose="02040503050406030204" pitchFamily="18" charset="0"/>
                <a:ea typeface="Cambria" panose="02040503050406030204" pitchFamily="18" charset="0"/>
              </a:rPr>
              <a:t>- </a:t>
            </a:r>
            <a:r>
              <a:rPr lang="vi-VN" sz="1650" dirty="0">
                <a:latin typeface="Cambria" panose="02040503050406030204" pitchFamily="18" charset="0"/>
                <a:ea typeface="Cambria" panose="02040503050406030204" pitchFamily="18" charset="0"/>
              </a:rPr>
              <a:t>Ấn Độ Dương giáp </a:t>
            </a:r>
            <a:r>
              <a:rPr lang="en-US" sz="1650" dirty="0" err="1">
                <a:latin typeface="Cambria" panose="02040503050406030204" pitchFamily="18" charset="0"/>
                <a:ea typeface="Cambria" panose="02040503050406030204" pitchFamily="18" charset="0"/>
              </a:rPr>
              <a:t>châu</a:t>
            </a:r>
            <a:r>
              <a:rPr lang="en-US" sz="1650" dirty="0">
                <a:latin typeface="Cambria" panose="02040503050406030204" pitchFamily="18" charset="0"/>
                <a:ea typeface="Cambria" panose="02040503050406030204" pitchFamily="18" charset="0"/>
              </a:rPr>
              <a:t> Á, </a:t>
            </a:r>
            <a:r>
              <a:rPr lang="en-US" sz="1650" dirty="0" err="1">
                <a:latin typeface="Cambria" panose="02040503050406030204" pitchFamily="18" charset="0"/>
                <a:ea typeface="Cambria" panose="02040503050406030204" pitchFamily="18" charset="0"/>
              </a:rPr>
              <a:t>châu</a:t>
            </a:r>
            <a:r>
              <a:rPr lang="en-US" sz="1650" dirty="0">
                <a:latin typeface="Cambria" panose="02040503050406030204" pitchFamily="18" charset="0"/>
                <a:ea typeface="Cambria" panose="02040503050406030204" pitchFamily="18" charset="0"/>
              </a:rPr>
              <a:t> Phi, </a:t>
            </a:r>
            <a:r>
              <a:rPr lang="en-US" sz="1650" dirty="0" err="1">
                <a:latin typeface="Cambria" panose="02040503050406030204" pitchFamily="18" charset="0"/>
                <a:ea typeface="Cambria" panose="02040503050406030204" pitchFamily="18" charset="0"/>
              </a:rPr>
              <a:t>châu</a:t>
            </a:r>
            <a:r>
              <a:rPr lang="en-US" sz="1650" dirty="0">
                <a:latin typeface="Cambria" panose="02040503050406030204" pitchFamily="18" charset="0"/>
                <a:ea typeface="Cambria" panose="02040503050406030204" pitchFamily="18" charset="0"/>
              </a:rPr>
              <a:t> </a:t>
            </a:r>
            <a:r>
              <a:rPr lang="en-US" sz="1650" dirty="0" err="1">
                <a:latin typeface="Cambria" panose="02040503050406030204" pitchFamily="18" charset="0"/>
                <a:ea typeface="Cambria" panose="02040503050406030204" pitchFamily="18" charset="0"/>
              </a:rPr>
              <a:t>Đại</a:t>
            </a:r>
            <a:r>
              <a:rPr lang="en-US" sz="1650" dirty="0">
                <a:latin typeface="Cambria" panose="02040503050406030204" pitchFamily="18" charset="0"/>
                <a:ea typeface="Cambria" panose="02040503050406030204" pitchFamily="18" charset="0"/>
              </a:rPr>
              <a:t> </a:t>
            </a:r>
            <a:r>
              <a:rPr lang="en-US" sz="1650" dirty="0" err="1">
                <a:latin typeface="Cambria" panose="02040503050406030204" pitchFamily="18" charset="0"/>
                <a:ea typeface="Cambria" panose="02040503050406030204" pitchFamily="18" charset="0"/>
              </a:rPr>
              <a:t>Dương</a:t>
            </a:r>
            <a:r>
              <a:rPr lang="en-US" sz="1650" dirty="0">
                <a:latin typeface="Cambria" panose="02040503050406030204" pitchFamily="18" charset="0"/>
                <a:ea typeface="Cambria" panose="02040503050406030204" pitchFamily="18" charset="0"/>
              </a:rPr>
              <a:t>, </a:t>
            </a:r>
            <a:r>
              <a:rPr lang="en-US" sz="1650" dirty="0" err="1">
                <a:latin typeface="Cambria" panose="02040503050406030204" pitchFamily="18" charset="0"/>
                <a:ea typeface="Cambria" panose="02040503050406030204" pitchFamily="18" charset="0"/>
              </a:rPr>
              <a:t>châu</a:t>
            </a:r>
            <a:r>
              <a:rPr lang="en-US" sz="1650" dirty="0">
                <a:latin typeface="Cambria" panose="02040503050406030204" pitchFamily="18" charset="0"/>
                <a:ea typeface="Cambria" panose="02040503050406030204" pitchFamily="18" charset="0"/>
              </a:rPr>
              <a:t> Nam </a:t>
            </a:r>
            <a:r>
              <a:rPr lang="en-US" sz="1650" dirty="0" err="1">
                <a:latin typeface="Cambria" panose="02040503050406030204" pitchFamily="18" charset="0"/>
                <a:ea typeface="Cambria" panose="02040503050406030204" pitchFamily="18" charset="0"/>
              </a:rPr>
              <a:t>Cực</a:t>
            </a:r>
            <a:r>
              <a:rPr lang="en-US" sz="1650" dirty="0">
                <a:latin typeface="Cambria" panose="02040503050406030204" pitchFamily="18" charset="0"/>
                <a:ea typeface="Cambria" panose="02040503050406030204" pitchFamily="18" charset="0"/>
              </a:rPr>
              <a:t>.</a:t>
            </a:r>
          </a:p>
          <a:p>
            <a:pPr algn="just"/>
            <a:r>
              <a:rPr lang="en-US" sz="1650" dirty="0">
                <a:latin typeface="Cambria" panose="02040503050406030204" pitchFamily="18" charset="0"/>
                <a:ea typeface="Cambria" panose="02040503050406030204" pitchFamily="18" charset="0"/>
              </a:rPr>
              <a:t>-</a:t>
            </a:r>
            <a:r>
              <a:rPr lang="vi-VN" sz="1650" dirty="0">
                <a:latin typeface="Cambria" panose="02040503050406030204" pitchFamily="18" charset="0"/>
                <a:ea typeface="Cambria" panose="02040503050406030204" pitchFamily="18" charset="0"/>
              </a:rPr>
              <a:t> Bắc Băng Dương giáp </a:t>
            </a:r>
            <a:r>
              <a:rPr lang="en-US" sz="1650" dirty="0" err="1">
                <a:latin typeface="Cambria" panose="02040503050406030204" pitchFamily="18" charset="0"/>
                <a:ea typeface="Cambria" panose="02040503050406030204" pitchFamily="18" charset="0"/>
              </a:rPr>
              <a:t>châu</a:t>
            </a:r>
            <a:r>
              <a:rPr lang="en-US" sz="1650" dirty="0">
                <a:latin typeface="Cambria" panose="02040503050406030204" pitchFamily="18" charset="0"/>
                <a:ea typeface="Cambria" panose="02040503050406030204" pitchFamily="18" charset="0"/>
              </a:rPr>
              <a:t> Á, </a:t>
            </a:r>
            <a:r>
              <a:rPr lang="en-US" sz="1650" dirty="0" err="1">
                <a:latin typeface="Cambria" panose="02040503050406030204" pitchFamily="18" charset="0"/>
                <a:ea typeface="Cambria" panose="02040503050406030204" pitchFamily="18" charset="0"/>
              </a:rPr>
              <a:t>châu</a:t>
            </a:r>
            <a:r>
              <a:rPr lang="en-US" sz="1650" dirty="0">
                <a:latin typeface="Cambria" panose="02040503050406030204" pitchFamily="18" charset="0"/>
                <a:ea typeface="Cambria" panose="02040503050406030204" pitchFamily="18" charset="0"/>
              </a:rPr>
              <a:t> </a:t>
            </a:r>
            <a:r>
              <a:rPr lang="en-US" sz="1650" dirty="0" err="1">
                <a:latin typeface="Cambria" panose="02040503050406030204" pitchFamily="18" charset="0"/>
                <a:ea typeface="Cambria" panose="02040503050406030204" pitchFamily="18" charset="0"/>
              </a:rPr>
              <a:t>Âu</a:t>
            </a:r>
            <a:r>
              <a:rPr lang="en-US" sz="1650" dirty="0">
                <a:latin typeface="Cambria" panose="02040503050406030204" pitchFamily="18" charset="0"/>
                <a:ea typeface="Cambria" panose="02040503050406030204" pitchFamily="18" charset="0"/>
              </a:rPr>
              <a:t>, </a:t>
            </a:r>
            <a:r>
              <a:rPr lang="en-US" sz="1650" dirty="0" err="1">
                <a:latin typeface="Cambria" panose="02040503050406030204" pitchFamily="18" charset="0"/>
                <a:ea typeface="Cambria" panose="02040503050406030204" pitchFamily="18" charset="0"/>
              </a:rPr>
              <a:t>châu</a:t>
            </a:r>
            <a:r>
              <a:rPr lang="en-US" sz="1650" dirty="0">
                <a:latin typeface="Cambria" panose="02040503050406030204" pitchFamily="18" charset="0"/>
                <a:ea typeface="Cambria" panose="02040503050406030204" pitchFamily="18" charset="0"/>
              </a:rPr>
              <a:t> </a:t>
            </a:r>
            <a:r>
              <a:rPr lang="en-US" sz="1650" dirty="0" err="1">
                <a:latin typeface="Cambria" panose="02040503050406030204" pitchFamily="18" charset="0"/>
                <a:ea typeface="Cambria" panose="02040503050406030204" pitchFamily="18" charset="0"/>
              </a:rPr>
              <a:t>Mỹ</a:t>
            </a:r>
            <a:r>
              <a:rPr lang="en-US" sz="1650" dirty="0">
                <a:latin typeface="Cambria" panose="02040503050406030204" pitchFamily="18" charset="0"/>
                <a:ea typeface="Cambria" panose="02040503050406030204" pitchFamily="18" charset="0"/>
              </a:rPr>
              <a:t>.</a:t>
            </a:r>
            <a:endParaRPr lang="vi-VN" sz="165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Đại</a:t>
            </a:r>
            <a:r>
              <a:rPr lang="en-US" sz="2400" b="1" dirty="0">
                <a:solidFill>
                  <a:srgbClr val="0D30DD"/>
                </a:solidFill>
                <a:latin typeface="Cambria" pitchFamily="18" charset="0"/>
              </a:rPr>
              <a:t> </a:t>
            </a:r>
            <a:r>
              <a:rPr lang="en-US" sz="2400" b="1" dirty="0" err="1">
                <a:solidFill>
                  <a:srgbClr val="0D30DD"/>
                </a:solidFill>
                <a:latin typeface="Cambria" pitchFamily="18" charset="0"/>
              </a:rPr>
              <a:t>dương</a:t>
            </a:r>
            <a:r>
              <a:rPr lang="en-US" sz="2400" b="1" dirty="0">
                <a:solidFill>
                  <a:srgbClr val="0D30DD"/>
                </a:solidFill>
                <a:latin typeface="Cambria" pitchFamily="18" charset="0"/>
              </a:rPr>
              <a:t> </a:t>
            </a:r>
            <a:r>
              <a:rPr lang="en-US" sz="2400" b="1" dirty="0" err="1">
                <a:solidFill>
                  <a:srgbClr val="0D30DD"/>
                </a:solidFill>
                <a:latin typeface="Cambria" pitchFamily="18" charset="0"/>
              </a:rPr>
              <a:t>thế</a:t>
            </a:r>
            <a:r>
              <a:rPr lang="en-US" sz="2400" b="1" dirty="0">
                <a:solidFill>
                  <a:srgbClr val="0D30DD"/>
                </a:solidFill>
                <a:latin typeface="Cambria" pitchFamily="18" charset="0"/>
              </a:rPr>
              <a:t> </a:t>
            </a:r>
            <a:r>
              <a:rPr lang="en-US" sz="2400" b="1" dirty="0" err="1">
                <a:solidFill>
                  <a:srgbClr val="0D30DD"/>
                </a:solidFill>
                <a:latin typeface="Cambria" pitchFamily="18" charset="0"/>
              </a:rPr>
              <a:t>giới</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62200" y="3733800"/>
            <a:ext cx="4356852" cy="2742610"/>
          </a:xfrm>
          <a:prstGeom prst="rect">
            <a:avLst/>
          </a:prstGeom>
          <a:noFill/>
          <a:ln>
            <a:solidFill>
              <a:srgbClr val="00FF00"/>
            </a:solidFill>
          </a:ln>
        </p:spPr>
      </p:pic>
    </p:spTree>
    <p:extLst>
      <p:ext uri="{BB962C8B-B14F-4D97-AF65-F5344CB8AC3E}">
        <p14:creationId xmlns:p14="http://schemas.microsoft.com/office/powerpoint/2010/main" val="1192022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5"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981201"/>
            <a:ext cx="6792509" cy="2440842"/>
          </a:xfrm>
          <a:prstGeom prst="wedgeRoundRectCallout">
            <a:avLst>
              <a:gd name="adj1" fmla="val 47497"/>
              <a:gd name="adj2" fmla="val 102671"/>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2392740"/>
            <a:ext cx="6629398" cy="1569660"/>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Đại dương thế giới là lớp nước liên tục, bao phủ hơn 70% diện tích bề mặt Trái Đất. Bao gồm: Thái Bình Dương, Đại Tây Dương, Ấn Độ Dương và Bắc Băng Dương.</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Đại</a:t>
            </a:r>
            <a:r>
              <a:rPr lang="en-US" sz="2400" b="1" dirty="0">
                <a:solidFill>
                  <a:srgbClr val="0D30DD"/>
                </a:solidFill>
                <a:latin typeface="Cambria" pitchFamily="18" charset="0"/>
              </a:rPr>
              <a:t> </a:t>
            </a:r>
            <a:r>
              <a:rPr lang="en-US" sz="2400" b="1" dirty="0" err="1">
                <a:solidFill>
                  <a:srgbClr val="0D30DD"/>
                </a:solidFill>
                <a:latin typeface="Cambria" pitchFamily="18" charset="0"/>
              </a:rPr>
              <a:t>dương</a:t>
            </a:r>
            <a:r>
              <a:rPr lang="en-US" sz="2400" b="1" dirty="0">
                <a:solidFill>
                  <a:srgbClr val="0D30DD"/>
                </a:solidFill>
                <a:latin typeface="Cambria" pitchFamily="18" charset="0"/>
              </a:rPr>
              <a:t> </a:t>
            </a:r>
            <a:r>
              <a:rPr lang="en-US" sz="2400" b="1" dirty="0" err="1">
                <a:solidFill>
                  <a:srgbClr val="0D30DD"/>
                </a:solidFill>
                <a:latin typeface="Cambria" pitchFamily="18" charset="0"/>
              </a:rPr>
              <a:t>thế</a:t>
            </a:r>
            <a:r>
              <a:rPr lang="en-US" sz="2400" b="1" dirty="0">
                <a:solidFill>
                  <a:srgbClr val="0D30DD"/>
                </a:solidFill>
                <a:latin typeface="Cambria" pitchFamily="18" charset="0"/>
              </a:rPr>
              <a:t> </a:t>
            </a:r>
            <a:r>
              <a:rPr lang="en-US" sz="2400" b="1" dirty="0" err="1">
                <a:solidFill>
                  <a:srgbClr val="0D30DD"/>
                </a:solidFill>
                <a:latin typeface="Cambria" pitchFamily="18" charset="0"/>
              </a:rPr>
              <a:t>giới</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Tree>
    <p:extLst>
      <p:ext uri="{BB962C8B-B14F-4D97-AF65-F5344CB8AC3E}">
        <p14:creationId xmlns:p14="http://schemas.microsoft.com/office/powerpoint/2010/main" val="2800413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0" y="1524000"/>
            <a:ext cx="3193291"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bản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đồ</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sau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bày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n</a:t>
            </a:r>
            <a:r>
              <a:rPr lang="vi-VN" sz="2000" i="1" dirty="0">
                <a:solidFill>
                  <a:srgbClr val="FF0000"/>
                </a:solidFill>
                <a:latin typeface="Cambria" panose="02040503050406030204" pitchFamily="18" charset="0"/>
                <a:ea typeface="Cambria" panose="02040503050406030204" pitchFamily="18" charset="0"/>
              </a:rPr>
              <a:t>hiệt độ và độ muối trung bình của nước biển và đại dương là bao nhiêu?</a:t>
            </a:r>
          </a:p>
        </p:txBody>
      </p:sp>
      <p:sp>
        <p:nvSpPr>
          <p:cNvPr id="17" name="Rectangle 16"/>
          <p:cNvSpPr/>
          <p:nvPr/>
        </p:nvSpPr>
        <p:spPr>
          <a:xfrm>
            <a:off x="4364440" y="1539895"/>
            <a:ext cx="4474760" cy="1508105"/>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 Nhiệt độ trung bình của nước biển và đại dương là 17</a:t>
            </a:r>
            <a:r>
              <a:rPr lang="vi-VN" sz="2300" baseline="30000" dirty="0">
                <a:latin typeface="Cambria" panose="02040503050406030204" pitchFamily="18" charset="0"/>
                <a:ea typeface="Cambria" panose="02040503050406030204" pitchFamily="18" charset="0"/>
              </a:rPr>
              <a:t>0</a:t>
            </a:r>
            <a:r>
              <a:rPr lang="vi-VN" sz="2300" dirty="0">
                <a:latin typeface="Cambria" panose="02040503050406030204" pitchFamily="18" charset="0"/>
                <a:ea typeface="Cambria" panose="02040503050406030204" pitchFamily="18" charset="0"/>
              </a:rPr>
              <a:t>C</a:t>
            </a:r>
            <a:endParaRPr lang="en-US" sz="2300" dirty="0">
              <a:latin typeface="Cambria" panose="02040503050406030204" pitchFamily="18" charset="0"/>
              <a:ea typeface="Cambria" panose="02040503050406030204" pitchFamily="18" charset="0"/>
            </a:endParaRP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Độ muối trung bình của nước biển và đại dương là 35‰. </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Độ</a:t>
            </a:r>
            <a:r>
              <a:rPr lang="en-US" sz="2400" b="1" dirty="0">
                <a:solidFill>
                  <a:srgbClr val="0D30DD"/>
                </a:solidFill>
                <a:latin typeface="Cambria" pitchFamily="18" charset="0"/>
              </a:rPr>
              <a:t> </a:t>
            </a:r>
            <a:r>
              <a:rPr lang="en-US" sz="2400" b="1" dirty="0" err="1">
                <a:solidFill>
                  <a:srgbClr val="0D30DD"/>
                </a:solidFill>
                <a:latin typeface="Cambria" pitchFamily="18" charset="0"/>
              </a:rPr>
              <a:t>muối</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nhiệt</a:t>
            </a:r>
            <a:r>
              <a:rPr lang="en-US" sz="2400" b="1" dirty="0">
                <a:solidFill>
                  <a:srgbClr val="0D30DD"/>
                </a:solidFill>
                <a:latin typeface="Cambria" pitchFamily="18" charset="0"/>
              </a:rPr>
              <a:t> </a:t>
            </a:r>
            <a:r>
              <a:rPr lang="en-US" sz="2400" b="1" dirty="0" err="1">
                <a:solidFill>
                  <a:srgbClr val="0D30DD"/>
                </a:solidFill>
                <a:latin typeface="Cambria" pitchFamily="18" charset="0"/>
              </a:rPr>
              <a:t>độ</a:t>
            </a:r>
            <a:r>
              <a:rPr lang="en-US" sz="2400" b="1" dirty="0">
                <a:solidFill>
                  <a:srgbClr val="0D30DD"/>
                </a:solidFill>
                <a:latin typeface="Cambria" pitchFamily="18" charset="0"/>
              </a:rPr>
              <a:t> </a:t>
            </a:r>
            <a:r>
              <a:rPr lang="en-US" sz="2400" b="1" dirty="0" err="1">
                <a:solidFill>
                  <a:srgbClr val="0D30DD"/>
                </a:solidFill>
                <a:latin typeface="Cambria" pitchFamily="18" charset="0"/>
              </a:rPr>
              <a:t>của</a:t>
            </a:r>
            <a:r>
              <a:rPr lang="en-US" sz="2400" b="1" dirty="0">
                <a:solidFill>
                  <a:srgbClr val="0D30DD"/>
                </a:solidFill>
                <a:latin typeface="Cambria" pitchFamily="18" charset="0"/>
              </a:rPr>
              <a:t> </a:t>
            </a:r>
            <a:r>
              <a:rPr lang="en-US" sz="2400" b="1" dirty="0" err="1">
                <a:solidFill>
                  <a:srgbClr val="0D30DD"/>
                </a:solidFill>
                <a:latin typeface="Cambria" pitchFamily="18" charset="0"/>
              </a:rPr>
              <a:t>nước</a:t>
            </a:r>
            <a:r>
              <a:rPr lang="en-US" sz="2400" b="1" dirty="0">
                <a:solidFill>
                  <a:srgbClr val="0D30DD"/>
                </a:solidFill>
                <a:latin typeface="Cambria" pitchFamily="18" charset="0"/>
              </a:rPr>
              <a:t> </a:t>
            </a:r>
            <a:r>
              <a:rPr lang="en-US" sz="2400" b="1" dirty="0" err="1">
                <a:solidFill>
                  <a:srgbClr val="0D30DD"/>
                </a:solidFill>
                <a:latin typeface="Cambria" pitchFamily="18" charset="0"/>
              </a:rPr>
              <a:t>biển</a:t>
            </a:r>
            <a:endParaRPr lang="en-US" sz="2400" b="1" dirty="0">
              <a:solidFill>
                <a:srgbClr val="0D30DD"/>
              </a:solidFill>
              <a:latin typeface="Cambria" pitchFamily="18" charset="0"/>
            </a:endParaRPr>
          </a:p>
        </p:txBody>
      </p:sp>
      <p:pic>
        <p:nvPicPr>
          <p:cNvPr id="26" name="Picture 25"/>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b="6114"/>
          <a:stretch/>
        </p:blipFill>
        <p:spPr bwMode="auto">
          <a:xfrm>
            <a:off x="2338070" y="3645754"/>
            <a:ext cx="4367530" cy="2831246"/>
          </a:xfrm>
          <a:prstGeom prst="rect">
            <a:avLst/>
          </a:prstGeom>
          <a:noFill/>
          <a:ln>
            <a:solidFill>
              <a:srgbClr val="00FF00"/>
            </a:solidFill>
          </a:ln>
        </p:spPr>
      </p:pic>
    </p:spTree>
    <p:extLst>
      <p:ext uri="{BB962C8B-B14F-4D97-AF65-F5344CB8AC3E}">
        <p14:creationId xmlns:p14="http://schemas.microsoft.com/office/powerpoint/2010/main" val="1601880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0" y="1429941"/>
            <a:ext cx="3193291" cy="1938992"/>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bản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đồ</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sau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bày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sự khác biệt về nhiệt độ và độ muối giữa vùng biển nhiệt đới và</a:t>
            </a:r>
            <a:endParaRPr lang="en-US" sz="2000" i="1" dirty="0">
              <a:solidFill>
                <a:srgbClr val="FF0000"/>
              </a:solidFill>
              <a:latin typeface="Cambria" panose="02040503050406030204" pitchFamily="18" charset="0"/>
              <a:ea typeface="Cambria" panose="02040503050406030204" pitchFamily="18" charset="0"/>
            </a:endParaRPr>
          </a:p>
          <a:p>
            <a:pPr algn="ctr"/>
            <a:r>
              <a:rPr lang="vi-VN" sz="2000" i="1" dirty="0">
                <a:solidFill>
                  <a:srgbClr val="FF0000"/>
                </a:solidFill>
                <a:latin typeface="Cambria" panose="02040503050406030204" pitchFamily="18" charset="0"/>
                <a:ea typeface="Cambria" panose="02040503050406030204" pitchFamily="18" charset="0"/>
              </a:rPr>
              <a:t> ôn đới</a:t>
            </a:r>
            <a:r>
              <a:rPr lang="en-US" sz="2000" i="1" dirty="0">
                <a:solidFill>
                  <a:srgbClr val="FF0000"/>
                </a:solidFill>
                <a:latin typeface="Cambria" panose="02040503050406030204" pitchFamily="18" charset="0"/>
                <a:ea typeface="Cambria" panose="02040503050406030204" pitchFamily="18" charset="0"/>
              </a:rPr>
              <a:t>.</a:t>
            </a:r>
            <a:endParaRPr lang="vi-VN"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95400"/>
            <a:ext cx="4474760" cy="1938992"/>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Nhiệt độ và độ muối ở vùng biển nhiệt đới cao hơn ở vùng biển ôn đới. </a:t>
            </a:r>
          </a:p>
          <a:p>
            <a:pPr algn="just"/>
            <a:r>
              <a:rPr lang="vi-VN" sz="2000" dirty="0">
                <a:latin typeface="Cambria" panose="02040503050406030204" pitchFamily="18" charset="0"/>
                <a:ea typeface="Cambria" panose="02040503050406030204" pitchFamily="18" charset="0"/>
              </a:rPr>
              <a:t>+ Vùng biển nhiệt đới: độ muối 35-36‰, nhiệt độ 24-27</a:t>
            </a:r>
            <a:r>
              <a:rPr lang="vi-VN" sz="2000" baseline="30000" dirty="0">
                <a:latin typeface="Cambria" panose="02040503050406030204" pitchFamily="18" charset="0"/>
                <a:ea typeface="Cambria" panose="02040503050406030204" pitchFamily="18" charset="0"/>
              </a:rPr>
              <a:t>0</a:t>
            </a:r>
            <a:r>
              <a:rPr lang="vi-VN" sz="2000" dirty="0">
                <a:latin typeface="Cambria" panose="02040503050406030204" pitchFamily="18" charset="0"/>
                <a:ea typeface="Cambria" panose="02040503050406030204" pitchFamily="18" charset="0"/>
              </a:rPr>
              <a:t>C.</a:t>
            </a:r>
          </a:p>
          <a:p>
            <a:pPr algn="just"/>
            <a:r>
              <a:rPr lang="vi-VN" sz="2000" dirty="0">
                <a:latin typeface="Cambria" panose="02040503050406030204" pitchFamily="18" charset="0"/>
                <a:ea typeface="Cambria" panose="02040503050406030204" pitchFamily="18" charset="0"/>
              </a:rPr>
              <a:t>+ Vùng biển ôn đới: độ muối 34-35‰, nhiệt độ 16-18</a:t>
            </a:r>
            <a:r>
              <a:rPr lang="vi-VN" sz="2000" baseline="30000" dirty="0">
                <a:latin typeface="Cambria" panose="02040503050406030204" pitchFamily="18" charset="0"/>
                <a:ea typeface="Cambria" panose="02040503050406030204" pitchFamily="18" charset="0"/>
              </a:rPr>
              <a:t>0</a:t>
            </a:r>
            <a:r>
              <a:rPr lang="vi-VN" sz="2000" dirty="0">
                <a:latin typeface="Cambria" panose="02040503050406030204" pitchFamily="18" charset="0"/>
                <a:ea typeface="Cambria" panose="02040503050406030204" pitchFamily="18" charset="0"/>
              </a:rPr>
              <a:t>C.</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Độ muối và nhiệt độ của nước biển</a:t>
            </a:r>
            <a:endParaRPr lang="en-US" sz="2400" b="1" dirty="0">
              <a:solidFill>
                <a:srgbClr val="0D30DD"/>
              </a:solidFill>
              <a:latin typeface="Cambria" pitchFamily="18" charset="0"/>
            </a:endParaRPr>
          </a:p>
        </p:txBody>
      </p:sp>
      <p:pic>
        <p:nvPicPr>
          <p:cNvPr id="26" name="Picture 25"/>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b="5260"/>
          <a:stretch/>
        </p:blipFill>
        <p:spPr bwMode="auto">
          <a:xfrm>
            <a:off x="2338070" y="3696196"/>
            <a:ext cx="4367530" cy="2857004"/>
          </a:xfrm>
          <a:prstGeom prst="rect">
            <a:avLst/>
          </a:prstGeom>
          <a:noFill/>
          <a:ln>
            <a:solidFill>
              <a:srgbClr val="00FF00"/>
            </a:solidFill>
          </a:ln>
        </p:spPr>
      </p:pic>
    </p:spTree>
    <p:extLst>
      <p:ext uri="{BB962C8B-B14F-4D97-AF65-F5344CB8AC3E}">
        <p14:creationId xmlns:p14="http://schemas.microsoft.com/office/powerpoint/2010/main" val="2781418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TotalTime>
  <Words>1821</Words>
  <Application>Microsoft Office PowerPoint</Application>
  <PresentationFormat>On-screen Show (4:3)</PresentationFormat>
  <Paragraphs>183</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vt:lpstr>
      <vt:lpstr>Times New Roman</vt:lpstr>
      <vt:lpstr>Verdana</vt:lpstr>
      <vt:lpstr>Office Theme</vt:lpstr>
      <vt:lpstr>PowerPoint Presentation</vt:lpstr>
      <vt:lpstr>PowerPoint Presentation</vt:lpstr>
      <vt:lpstr>BIỂN VÀ ĐẠI DƯƠNG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2016-02-15T14:28:12Z</dcterms:created>
  <dcterms:modified xsi:type="dcterms:W3CDTF">2024-04-02T01:02:19Z</dcterms:modified>
</cp:coreProperties>
</file>