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353" r:id="rId3"/>
    <p:sldId id="349" r:id="rId4"/>
    <p:sldId id="287" r:id="rId5"/>
    <p:sldId id="323" r:id="rId6"/>
    <p:sldId id="352" r:id="rId7"/>
    <p:sldId id="325" r:id="rId8"/>
    <p:sldId id="327" r:id="rId9"/>
    <p:sldId id="328" r:id="rId10"/>
    <p:sldId id="329" r:id="rId11"/>
    <p:sldId id="331" r:id="rId12"/>
    <p:sldId id="332" r:id="rId13"/>
    <p:sldId id="333" r:id="rId14"/>
    <p:sldId id="334" r:id="rId15"/>
    <p:sldId id="335" r:id="rId16"/>
    <p:sldId id="309" r:id="rId17"/>
    <p:sldId id="345" r:id="rId18"/>
    <p:sldId id="346" r:id="rId19"/>
    <p:sldId id="342" r:id="rId20"/>
    <p:sldId id="347" r:id="rId21"/>
    <p:sldId id="354" r:id="rId22"/>
  </p:sldIdLst>
  <p:sldSz cx="24387175" cy="13716000"/>
  <p:notesSz cx="6858000" cy="9144000"/>
  <p:custDataLst>
    <p:tags r:id="rId2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8" autoAdjust="0"/>
    <p:restoredTop sz="94635" autoAdjust="0"/>
  </p:normalViewPr>
  <p:slideViewPr>
    <p:cSldViewPr>
      <p:cViewPr varScale="1">
        <p:scale>
          <a:sx n="36" d="100"/>
          <a:sy n="36" d="100"/>
        </p:scale>
        <p:origin x="480" y="60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25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73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70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13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40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94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59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18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90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4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12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29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07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65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56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38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5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97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53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30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66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93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33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6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75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80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6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7" r:id="rId13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 THỪA – HÀM SỐ LŨY THỪA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9</a:t>
            </a:r>
            <a:endParaRPr lang="en-US" sz="32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186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Relationship Id="rId6" Type="http://schemas.openxmlformats.org/officeDocument/2006/relationships/image" Target="../media/image30.png"/><Relationship Id="rId5" Type="http://schemas.openxmlformats.org/officeDocument/2006/relationships/image" Target="../media/image3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0.png"/><Relationship Id="rId10" Type="http://schemas.openxmlformats.org/officeDocument/2006/relationships/image" Target="../media/image37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Relationship Id="rId6" Type="http://schemas.openxmlformats.org/officeDocument/2006/relationships/image" Target="../media/image39.png"/><Relationship Id="rId5" Type="http://schemas.openxmlformats.org/officeDocument/2006/relationships/image" Target="../media/image3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3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3.pn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13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25226" y="4598759"/>
            <a:ext cx="19877574" cy="866004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33178" y="1907684"/>
            <a:ext cx="228774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4: BẤT ĐẲNG THỨC – BẤT PHƯƠNG TRÌNH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083871" y="3914360"/>
            <a:ext cx="17210741" cy="1862018"/>
            <a:chOff x="3953242" y="3914360"/>
            <a:chExt cx="17210741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53242" y="3914360"/>
              <a:ext cx="17210741" cy="186201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 2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BẤT PHƯƠNG TRÌNH VÀ HỆ BPT MỘT ẨN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8733218" y="100557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56" y="50211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6" y="5796145"/>
            <a:ext cx="14517856" cy="907182"/>
            <a:chOff x="7459670" y="7086600"/>
            <a:chExt cx="14519537" cy="907287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5"/>
              <a:ext cx="1288675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KHÁI NIỆM BẤT PHƯƠNG TRÌNH MỘT ẨN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8021611" y="7688759"/>
                  <a:ext cx="381907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4531" y="10766864"/>
            <a:ext cx="11246126" cy="929775"/>
            <a:chOff x="7459670" y="8524495"/>
            <a:chExt cx="11247427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961464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HỆ BẤT PHƯƠNG TRÌNH MỘT ẨN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22237" y="7688759"/>
                  <a:ext cx="58065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4532" y="12077661"/>
            <a:ext cx="15623928" cy="942109"/>
            <a:chOff x="7459670" y="9982200"/>
            <a:chExt cx="15625736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1399295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822867" y="7688759"/>
                  <a:ext cx="779395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1959" y="708435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ẩn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1959" y="8311854"/>
            <a:ext cx="13052455" cy="861774"/>
            <a:chOff x="644526" y="2766774"/>
            <a:chExt cx="13052455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6" y="2766774"/>
              <a:ext cx="117903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61959" y="9539358"/>
            <a:ext cx="12398827" cy="861774"/>
            <a:chOff x="644526" y="2766774"/>
            <a:chExt cx="12398827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6" y="2766774"/>
              <a:ext cx="111367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 phương trình chứa tham số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3</a:t>
              </a:r>
              <a:endPara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791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992186" y="1572061"/>
            <a:ext cx="18211800" cy="830997"/>
            <a:chOff x="726802" y="1892299"/>
            <a:chExt cx="18643873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726802" y="1905000"/>
              <a:ext cx="1269444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61427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HỆ BẤT PHƯƠNG TRÌNH MỘT ẨN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347338"/>
            <a:ext cx="22431709" cy="3108077"/>
            <a:chOff x="1268078" y="2438400"/>
            <a:chExt cx="22431709" cy="2997047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0"/>
              <a:ext cx="22427577" cy="230566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 b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0" b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858201" cy="830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5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vi-VN" sz="5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endParaRPr lang="en-US" sz="50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0" b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10"/>
                <p:cNvSpPr>
                  <a:spLocks noChangeArrowheads="1"/>
                </p:cNvSpPr>
                <p:nvPr/>
              </p:nvSpPr>
              <p:spPr bwMode="auto">
                <a:xfrm>
                  <a:off x="2223992" y="2949403"/>
                  <a:ext cx="21052272" cy="24860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/>
                  <a:r>
                    <a:rPr lang="vi-VN" sz="5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Tìm tập nghiệm của hệ  BPT sau</a:t>
                  </a:r>
                  <a:r>
                    <a:rPr lang="pt-BR" sz="5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5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</m:e>
                            <m:e>
                              <m:r>
                                <a:rPr lang="en-US" sz="5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5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5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+2&gt;5−</m:t>
                              </m:r>
                              <m:r>
                                <a:rPr lang="en-US" sz="5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vi-VN" sz="5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5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vi-VN" sz="5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5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r>
                                <a:rPr lang="vi-VN" sz="5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sz="5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5−</m:t>
                              </m:r>
                              <m:r>
                                <a:rPr lang="en-US" sz="5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eqArr>
                          <m:r>
                            <a:rPr lang="en-US" sz="5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(1)</m:t>
                          </m:r>
                        </m:e>
                      </m:d>
                    </m:oMath>
                  </a14:m>
                  <a:endPara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  <a:p>
                  <a:pPr algn="just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t-BR" sz="50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endParaRPr lang="pt-BR" sz="5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23992" y="2949403"/>
                  <a:ext cx="21052272" cy="2486044"/>
                </a:xfrm>
                <a:prstGeom prst="rect">
                  <a:avLst/>
                </a:prstGeom>
                <a:blipFill>
                  <a:blip r:embed="rId4"/>
                  <a:stretch>
                    <a:fillRect l="-1390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1210465" y="5084618"/>
            <a:ext cx="22402800" cy="6573982"/>
            <a:chOff x="1270511" y="5936338"/>
            <a:chExt cx="22402800" cy="6203998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5975511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100255" cy="755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802583" y="9005874"/>
                <a:ext cx="11377142" cy="1708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BPT là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4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54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54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5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54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54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           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83" y="9005874"/>
                <a:ext cx="11377142" cy="1708160"/>
              </a:xfrm>
              <a:prstGeom prst="rect">
                <a:avLst/>
              </a:prstGeom>
              <a:blipFill>
                <a:blip r:embed="rId5"/>
                <a:stretch>
                  <a:fillRect l="-1286" b="-7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sp>
        <p:nvSpPr>
          <p:cNvPr id="73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519611" y="6489326"/>
                <a:ext cx="14399648" cy="2090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5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</m:e>
                          <m:e>
                            <m:r>
                              <a:rPr lang="en-US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+2&gt;5−</m:t>
                            </m:r>
                            <m:r>
                              <a:rPr lang="en-US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5−</m:t>
                            </m:r>
                            <m:r>
                              <a:rPr lang="en-US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5000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</m:e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&gt;3</m:t>
                            </m:r>
                          </m:e>
                          <m:e>
                            <m:r>
                              <a:rPr lang="vi-VN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</m:e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en-US" sz="5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5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eqArr>
                        <m:r>
                          <a:rPr lang="vi-VN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⇔</m:t>
                        </m:r>
                        <m:f>
                          <m:f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&lt;</m:t>
                        </m:r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vi-VN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5000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611" y="6489326"/>
                <a:ext cx="14399648" cy="20907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2502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6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020338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614382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562316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tập 1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29804" y="3019874"/>
                <a:ext cx="18271911" cy="23595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15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</m:e>
                    </m:rad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6−</m:t>
                        </m:r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804" y="3019874"/>
                <a:ext cx="18271911" cy="2359557"/>
              </a:xfrm>
              <a:prstGeom prst="rect">
                <a:avLst/>
              </a:prstGeom>
              <a:blipFill>
                <a:blip r:embed="rId3"/>
                <a:stretch>
                  <a:fillRect l="-1601" t="-4393" b="-5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497433" y="7329460"/>
                <a:ext cx="18959840" cy="4857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 </a:t>
                </a:r>
                <a:r>
                  <a:rPr lang="en-US" sz="5000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000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xác định khi</a:t>
                </a:r>
                <a:r>
                  <a:rPr lang="en-US" sz="5000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vi-VN" sz="5000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−2≠0</m:t>
                            </m:r>
                          </m:e>
                          <m:e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+2≥0</m:t>
                            </m:r>
                          </m:e>
                          <m:e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≥0</m:t>
                            </m:r>
                          </m:e>
                        </m:eqArr>
                      </m:e>
                    </m:d>
                    <m:r>
                      <a:rPr lang="vi-VN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≠1</m:t>
                            </m:r>
                          </m:e>
                          <m:e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≥−2</m:t>
                            </m:r>
                          </m:e>
                          <m:e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≤6</m:t>
                            </m:r>
                          </m:e>
                        </m:eqArr>
                      </m:e>
                    </m:d>
                    <m:r>
                      <a:rPr lang="vi-VN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≠1</m:t>
                            </m:r>
                          </m:e>
                          <m:e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en-US" sz="5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≤6</m:t>
                            </m:r>
                          </m:e>
                        </m:eqArr>
                      </m:e>
                    </m:d>
                    <m:r>
                      <a:rPr lang="vi-VN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000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vi-VN" sz="5000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 tập xác định của bất phương trình là: </a:t>
                </a:r>
                <a:endParaRPr lang="en-US" sz="5000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−</m:t>
                        </m:r>
                        <m:r>
                          <a:rPr lang="en-US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2</m:t>
                        </m:r>
                        <m:r>
                          <a:rPr lang="en-US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 </m:t>
                        </m:r>
                        <m:r>
                          <a:rPr lang="en-US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 </m:t>
                        </m:r>
                        <m:r>
                          <a:rPr lang="en-US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  <m:r>
                      <a:rPr lang="en-US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50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433" y="7329460"/>
                <a:ext cx="18959840" cy="4857164"/>
              </a:xfrm>
              <a:prstGeom prst="rect">
                <a:avLst/>
              </a:prstGeom>
              <a:blipFill>
                <a:blip r:embed="rId4"/>
                <a:stretch>
                  <a:fillRect l="-1543" t="-3011" b="-6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894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04372" y="5954192"/>
            <a:ext cx="22122427" cy="7405235"/>
            <a:chOff x="1220788" y="7162800"/>
            <a:chExt cx="22124987" cy="74060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5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020338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614382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695368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4086042" cy="896427"/>
              <a:chOff x="1175570" y="1834705"/>
              <a:chExt cx="4457117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1" y="1958752"/>
                <a:ext cx="3397256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tập 2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464260"/>
                <a:ext cx="18271911" cy="2310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 tập nghiệm của bất phương trình </a:t>
                </a:r>
                <a:endParaRPr lang="en-US" sz="5000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5</m:t>
                    </m:r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−1&gt;</m:t>
                    </m:r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vi-VN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464260"/>
                <a:ext cx="18271911" cy="2310954"/>
              </a:xfrm>
              <a:prstGeom prst="rect">
                <a:avLst/>
              </a:prstGeom>
              <a:blipFill>
                <a:blip r:embed="rId6"/>
                <a:stretch>
                  <a:fillRect l="-1601" t="-4485" b="-6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106987" y="6096000"/>
                <a:ext cx="16009948" cy="4118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có: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5</m:t>
                    </m:r>
                    <m:r>
                      <a:rPr lang="vi-VN" sz="5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5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−1 &gt;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vi-VN" sz="5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5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+3                                       </m:t>
                    </m:r>
                  </m:oMath>
                </a14:m>
                <a:endParaRPr lang="en-US" sz="5000" b="0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⇔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23</m:t>
                        </m:r>
                      </m:num>
                      <m:den>
                        <m:r>
                          <a:rPr lang="vi-VN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vi-VN" sz="5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5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&gt;4</m:t>
                    </m:r>
                  </m:oMath>
                </a14:m>
                <a:endParaRPr lang="en-US" sz="5000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50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                                 </m:t>
                    </m:r>
                    <m:r>
                      <a:rPr lang="vi-VN" sz="5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5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5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vi-VN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vi-VN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987" y="6096000"/>
                <a:ext cx="16009948" cy="4118243"/>
              </a:xfrm>
              <a:prstGeom prst="rect">
                <a:avLst/>
              </a:prstGeom>
              <a:blipFill>
                <a:blip r:embed="rId7"/>
                <a:stretch>
                  <a:fillRect l="-1828" b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849620" y="10861987"/>
                <a:ext cx="15835863" cy="2013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 tập nghiệm của bất phương trình là: </a:t>
                </a:r>
                <a:endParaRPr lang="en-US" sz="5000" b="1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vi-VN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23</m:t>
                            </m:r>
                          </m:den>
                        </m:f>
                        <m:r>
                          <a:rPr lang="vi-VN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 </m:t>
                        </m:r>
                        <m:r>
                          <a:rPr lang="vi-VN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 </m:t>
                        </m:r>
                        <m:r>
                          <a:rPr lang="vi-VN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∞</m:t>
                        </m:r>
                      </m:e>
                    </m:d>
                  </m:oMath>
                </a14:m>
                <a:r>
                  <a:rPr lang="vi-VN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620" y="10861987"/>
                <a:ext cx="15835863" cy="2013308"/>
              </a:xfrm>
              <a:prstGeom prst="rect">
                <a:avLst/>
              </a:prstGeom>
              <a:blipFill>
                <a:blip r:embed="rId8"/>
                <a:stretch>
                  <a:fillRect l="-1848" t="-7273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5543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72560" y="5816868"/>
            <a:ext cx="22122427" cy="7405233"/>
            <a:chOff x="1220788" y="7162802"/>
            <a:chExt cx="22124987" cy="74060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5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802"/>
              <a:ext cx="3305491" cy="861874"/>
              <a:chOff x="1224542" y="6305967"/>
              <a:chExt cx="3305491" cy="91532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68833" cy="915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50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50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614382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562316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tập 3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343985" y="3260025"/>
                <a:ext cx="18271911" cy="2984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ra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985" y="3260025"/>
                <a:ext cx="18271911" cy="2984022"/>
              </a:xfrm>
              <a:prstGeom prst="rect">
                <a:avLst/>
              </a:prstGeom>
              <a:blipFill>
                <a:blip r:embed="rId6"/>
                <a:stretch>
                  <a:fillRect l="-1602" t="-3476" b="-7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97998" y="6728349"/>
                <a:ext cx="7750391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ĐKXĐ: </a:t>
                </a:r>
                <a14:m>
                  <m:oMath xmlns:m="http://schemas.openxmlformats.org/officeDocument/2006/math"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1−</m:t>
                    </m:r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≥0⇔</m:t>
                    </m:r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≤1.</m:t>
                    </m:r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998" y="6728349"/>
                <a:ext cx="7750391" cy="861774"/>
              </a:xfrm>
              <a:prstGeom prst="rect">
                <a:avLst/>
              </a:prstGeom>
              <a:blipFill>
                <a:blip r:embed="rId7"/>
                <a:stretch>
                  <a:fillRect l="-3774" t="-17730" b="-38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50717" y="7508622"/>
                <a:ext cx="17726480" cy="1808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000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en-US" sz="5000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&gt;0</m:t>
                    </m:r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00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+3&gt;0</m:t>
                            </m:r>
                          </m:e>
                          <m:e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&amp;1−</m:t>
                            </m:r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≠0</m:t>
                            </m:r>
                          </m:e>
                        </m:eqArr>
                      </m:e>
                    </m:d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&gt;−3</m:t>
                            </m:r>
                          </m:e>
                          <m:e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≠1</m:t>
                            </m:r>
                          </m:e>
                        </m:eqArr>
                      </m:e>
                    </m:d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717" y="7508622"/>
                <a:ext cx="17726480" cy="1808700"/>
              </a:xfrm>
              <a:prstGeom prst="rect">
                <a:avLst/>
              </a:prstGeom>
              <a:blipFill>
                <a:blip r:embed="rId8"/>
                <a:stretch>
                  <a:fillRect l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825198" y="11863626"/>
                <a:ext cx="14050641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198" y="11863626"/>
                <a:ext cx="14050641" cy="861774"/>
              </a:xfrm>
              <a:prstGeom prst="rect">
                <a:avLst/>
              </a:prstGeom>
              <a:blipFill>
                <a:blip r:embed="rId9"/>
                <a:stretch>
                  <a:fillRect l="-2082" t="-16901" r="-1085" b="-38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447543" y="10833409"/>
                <a:ext cx="13461314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là: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−2;−1;0.</m:t>
                    </m:r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543" y="10833409"/>
                <a:ext cx="13461314" cy="861774"/>
              </a:xfrm>
              <a:prstGeom prst="rect">
                <a:avLst/>
              </a:prstGeom>
              <a:blipFill>
                <a:blip r:embed="rId10"/>
                <a:stretch>
                  <a:fillRect l="-2128" t="-16901" b="-38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812771" y="9677400"/>
                <a:ext cx="11479681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Kết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−3&lt;</m:t>
                    </m:r>
                    <m:func>
                      <m:funcPr>
                        <m:ctrlPr>
                          <a:rPr lang="en-US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5000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fName>
                      <m:e>
                        <m:r>
                          <a:rPr lang="en-US" sz="5000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&lt;</m:t>
                        </m:r>
                      </m:e>
                    </m:func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1.</m:t>
                    </m:r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771" y="9677400"/>
                <a:ext cx="11479681" cy="861774"/>
              </a:xfrm>
              <a:prstGeom prst="rect">
                <a:avLst/>
              </a:prstGeom>
              <a:blipFill>
                <a:blip r:embed="rId11"/>
                <a:stretch>
                  <a:fillRect l="-2548" t="-17730" b="-38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4342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20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43581" y="5961957"/>
            <a:ext cx="22122427" cy="7405235"/>
            <a:chOff x="1220788" y="7162800"/>
            <a:chExt cx="22124987" cy="74060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5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020338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614382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562316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tập 4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18271911" cy="2578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fr-FR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fr-FR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fr-FR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fr-FR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fr-FR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&amp;3</m:t>
                            </m:r>
                            <m:r>
                              <a:rPr lang="fr-FR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+2&gt;2</m:t>
                            </m:r>
                            <m:r>
                              <a:rPr lang="fr-FR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  <m:e>
                            <m:r>
                              <a:rPr lang="fr-FR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&amp;1−</m:t>
                            </m:r>
                            <m:r>
                              <a:rPr lang="fr-FR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18271911" cy="2578142"/>
              </a:xfrm>
              <a:prstGeom prst="rect">
                <a:avLst/>
              </a:prstGeom>
              <a:blipFill>
                <a:blip r:embed="rId6"/>
                <a:stretch>
                  <a:fillRect l="-1601" t="-5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540209" y="6024272"/>
                <a:ext cx="5208798" cy="2194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5000" i="1" smtClean="0">
                              <a:latin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000" i="1" smtClean="0">
                                  <a:latin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+2&gt;2</m:t>
                              </m:r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+3</m:t>
                              </m:r>
                            </m:e>
                            <m:e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1−</m:t>
                              </m:r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209" y="6024272"/>
                <a:ext cx="5208798" cy="21943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764757" y="8190969"/>
                <a:ext cx="4799199" cy="2066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Cambria Math" panose="02040503050406030204" pitchFamily="18" charset="0"/>
                      </a:rPr>
                      <m:t>⇔ </m:t>
                    </m:r>
                    <m:d>
                      <m:dPr>
                        <m:begChr m:val="{"/>
                        <m:endChr m:val=""/>
                        <m:ctrlPr>
                          <a:rPr lang="en-US" sz="5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5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5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&gt;</m:t>
                            </m:r>
                            <m:r>
                              <a:rPr lang="en-US" sz="5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5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5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&lt;1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50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lí</a:t>
                </a:r>
                <a:endPara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757" y="8190969"/>
                <a:ext cx="4799199" cy="2066143"/>
              </a:xfrm>
              <a:prstGeom prst="rect">
                <a:avLst/>
              </a:prstGeom>
              <a:blipFill>
                <a:blip r:embed="rId8"/>
                <a:stretch>
                  <a:fillRect r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2149147" y="10760442"/>
            <a:ext cx="967123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Vậy hệ bất phương trình vô nghiệm.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32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20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703665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nl-NL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5239203" y="3048000"/>
                <a:ext cx="16860384" cy="35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là: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≠−1; 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≠2</m:t>
                    </m:r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≠−1; 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≠−2</m:t>
                    </m:r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≠1; 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≠−2</m:t>
                    </m:r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≠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1; 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≠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203" y="3048000"/>
                <a:ext cx="16860384" cy="3500767"/>
              </a:xfrm>
              <a:prstGeom prst="rect">
                <a:avLst/>
              </a:prstGeom>
              <a:blipFill>
                <a:blip r:embed="rId4"/>
                <a:stretch>
                  <a:fillRect l="-1735" b="-6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146699" y="7914739"/>
                <a:ext cx="14371488" cy="4220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Chọn </a:t>
                </a:r>
                <a:r>
                  <a:rPr lang="fr-FR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</a:t>
                </a:r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−1≠0</m:t>
                              </m:r>
                            </m:e>
                            <m:e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+2≠0</m:t>
                              </m:r>
                            </m:e>
                          </m:eqArr>
                        </m:e>
                      </m:d>
                      <m:r>
                        <a:rPr lang="fr-FR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≠1</m:t>
                              </m:r>
                            </m:e>
                            <m:e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≠−2</m:t>
                              </m:r>
                            </m:e>
                          </m:eqArr>
                        </m:e>
                      </m:d>
                      <m:r>
                        <a:rPr lang="fr-FR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699" y="7914739"/>
                <a:ext cx="14371488" cy="4220579"/>
              </a:xfrm>
              <a:prstGeom prst="rect">
                <a:avLst/>
              </a:prstGeom>
              <a:blipFill>
                <a:blip r:embed="rId5"/>
                <a:stretch>
                  <a:fillRect l="-2036" t="-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1504" y="5494914"/>
            <a:ext cx="1022880" cy="10118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012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7638" y="6623831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703665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nl-NL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5106987" y="3082017"/>
                <a:ext cx="17698584" cy="3268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50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50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&gt;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987" y="3082017"/>
                <a:ext cx="17698584" cy="3268395"/>
              </a:xfrm>
              <a:prstGeom prst="rect">
                <a:avLst/>
              </a:prstGeom>
              <a:blipFill>
                <a:blip r:embed="rId4"/>
                <a:stretch>
                  <a:fillRect l="-1653" t="-3358" r="-69" b="-3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744593" y="6661593"/>
                <a:ext cx="15221394" cy="1990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Chọn </a:t>
                </a:r>
                <a:r>
                  <a:rPr lang="fr-FR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</a:t>
                </a:r>
                <a:endParaRPr lang="en-US" sz="5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sz="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en-US" sz="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A, B, C, D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593" y="6661593"/>
                <a:ext cx="15221394" cy="1990288"/>
              </a:xfrm>
              <a:prstGeom prst="rect">
                <a:avLst/>
              </a:prstGeom>
              <a:blipFill>
                <a:blip r:embed="rId5"/>
                <a:stretch>
                  <a:fillRect l="-1922" t="-5215" b="-1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307" y="5205111"/>
            <a:ext cx="1022880" cy="10118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43006" y="8915400"/>
                <a:ext cx="12174981" cy="3355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−2|</m:t>
                    </m:r>
                    <m:r>
                      <a:rPr lang="en-US" sz="4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2&lt;2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B: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4&lt;−3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D: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006" y="8915400"/>
                <a:ext cx="12174981" cy="3355855"/>
              </a:xfrm>
              <a:prstGeom prst="rect">
                <a:avLst/>
              </a:prstGeom>
              <a:blipFill>
                <a:blip r:embed="rId7"/>
                <a:stretch>
                  <a:fillRect l="-2253" t="-4000" b="-8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6086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703665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nl-NL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3736800" y="3032587"/>
                <a:ext cx="19736156" cy="3635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</a:pP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+6&gt;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+8</m:t>
                    </m:r>
                  </m:oMath>
                </a14:m>
                <a:endParaRPr lang="en-US" sz="50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</a:pP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5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−∞;</m:t>
                        </m:r>
                        <m:f>
                          <m:fPr>
                            <m:ctrlP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	 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𝟑𝟎</m:t>
                        </m:r>
                      </m:e>
                    </m:d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	        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;+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∞</m:t>
                        </m:r>
                      </m:e>
                    </m:d>
                  </m:oMath>
                </a14:m>
                <a:endPara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800" y="3032587"/>
                <a:ext cx="19736156" cy="3635226"/>
              </a:xfrm>
              <a:prstGeom prst="rect">
                <a:avLst/>
              </a:prstGeom>
              <a:blipFill>
                <a:blip r:embed="rId4"/>
                <a:stretch>
                  <a:fillRect l="-1482" b="-2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146699" y="7914739"/>
                <a:ext cx="19415325" cy="4335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Chọn </a:t>
                </a:r>
                <a:r>
                  <a:rPr lang="fr-FR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</a:t>
                </a:r>
                <a:endParaRPr lang="en-US" sz="5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+6&gt;</m:t>
                    </m:r>
                    <m:f>
                      <m:fPr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+8</m:t>
                    </m:r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&gt;2⇔</m:t>
                    </m:r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&gt;15</m:t>
                    </m:r>
                  </m:oMath>
                </a14:m>
                <a:endParaRPr lang="en-US" sz="5400" dirty="0">
                  <a:solidFill>
                    <a:srgbClr val="0000FF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vi-VN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 nghiệm của bất phương trình là: </a:t>
                </a:r>
                <a14:m>
                  <m:oMath xmlns:m="http://schemas.openxmlformats.org/officeDocument/2006/math"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15;+∞</m:t>
                        </m:r>
                      </m:e>
                    </m:d>
                  </m:oMath>
                </a14:m>
                <a:r>
                  <a:rPr lang="vi-VN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n-US" sz="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𝟑𝟎</m:t>
                        </m:r>
                      </m:e>
                    </m:d>
                  </m:oMath>
                </a14:m>
                <a:r>
                  <a:rPr lang="vi-VN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699" y="7914739"/>
                <a:ext cx="19415325" cy="4335098"/>
              </a:xfrm>
              <a:prstGeom prst="rect">
                <a:avLst/>
              </a:prstGeom>
              <a:blipFill>
                <a:blip r:embed="rId5"/>
                <a:stretch>
                  <a:fillRect l="-1507" t="-2391" b="-5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3707" y="5486400"/>
            <a:ext cx="1022880" cy="10118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421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5734394"/>
            <a:ext cx="22825251" cy="7512368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925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099434" y="1905000"/>
              <a:ext cx="97384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51751" y="2453087"/>
            <a:ext cx="22852836" cy="349051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653199" cy="770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nl-NL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3155263" y="2896727"/>
                <a:ext cx="20747626" cy="2916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&amp;3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−1&lt;0</m:t>
                            </m:r>
                          </m:e>
                          <m:e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+3&gt;0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?</a:t>
                </a:r>
              </a:p>
              <a:p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5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                       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C.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5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5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0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263" y="2896727"/>
                <a:ext cx="20747626" cy="2916439"/>
              </a:xfrm>
              <a:prstGeom prst="rect">
                <a:avLst/>
              </a:prstGeom>
              <a:blipFill>
                <a:blip r:embed="rId4"/>
                <a:stretch>
                  <a:fillRect l="-1411" b="-4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1496874" y="5742114"/>
                <a:ext cx="12800461" cy="2693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fr-FR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B.</a:t>
                </a:r>
                <a:endParaRPr lang="en-US" sz="5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&amp;3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−1&lt;0</m:t>
                            </m:r>
                          </m:e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+3&gt;0</m:t>
                            </m:r>
                          </m:e>
                        </m:eqArr>
                      </m:e>
                    </m:d>
                  </m:oMath>
                </a14:m>
                <a:endParaRPr lang="en-US" sz="50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874" y="5742114"/>
                <a:ext cx="12800461" cy="2693558"/>
              </a:xfrm>
              <a:prstGeom prst="rect">
                <a:avLst/>
              </a:prstGeom>
              <a:blipFill>
                <a:blip r:embed="rId5"/>
                <a:stretch>
                  <a:fillRect l="-2287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9176" y="4706928"/>
            <a:ext cx="1022880" cy="10118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008461" y="6307674"/>
                <a:ext cx="2667000" cy="2548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sz="5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5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&gt;−3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461" y="6307674"/>
                <a:ext cx="2667000" cy="2548839"/>
              </a:xfrm>
              <a:prstGeom prst="rect">
                <a:avLst/>
              </a:prstGeom>
              <a:blipFill>
                <a:blip r:embed="rId7"/>
                <a:stretch>
                  <a:fillRect r="-22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356880" y="6732294"/>
                <a:ext cx="4508337" cy="1537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−3&lt;</m:t>
                      </m:r>
                      <m:r>
                        <a:rPr lang="en-US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5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6880" y="6732294"/>
                <a:ext cx="4508337" cy="15377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493245" y="6850792"/>
                <a:ext cx="6233878" cy="1537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000" b="0" i="0" smtClean="0">
                          <a:latin typeface="Cambria Math" panose="02040503050406030204" pitchFamily="18" charset="0"/>
                        </a:rPr>
                        <m:t>Ta</m:t>
                      </m:r>
                      <m:r>
                        <a:rPr lang="en-US" sz="5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000" b="0" i="0" smtClean="0">
                          <a:latin typeface="Cambria Math" panose="02040503050406030204" pitchFamily="18" charset="0"/>
                        </a:rPr>
                        <m:t>th</m:t>
                      </m:r>
                      <m:r>
                        <a:rPr lang="en-US" sz="5000" b="0" i="0" smtClean="0">
                          <a:latin typeface="Cambria Math" panose="02040503050406030204" pitchFamily="18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 sz="50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5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∈(−3;</m:t>
                      </m:r>
                      <m:f>
                        <m:fPr>
                          <m:ctrlPr>
                            <a:rPr lang="en-US" sz="5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5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sz="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3245" y="6850792"/>
                <a:ext cx="6233878" cy="15377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305304" y="8763000"/>
            <a:ext cx="4360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660046" y="9064258"/>
                <a:ext cx="16633887" cy="482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 5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BPT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 -2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BPT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 2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BPT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BPT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046" y="9064258"/>
                <a:ext cx="16633887" cy="4828630"/>
              </a:xfrm>
              <a:prstGeom prst="rect">
                <a:avLst/>
              </a:prstGeom>
              <a:blipFill>
                <a:blip r:embed="rId10"/>
                <a:stretch>
                  <a:fillRect l="-1649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062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  <p:bldP spid="22" grpId="0"/>
      <p:bldP spid="24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703665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nl-NL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2896831" y="3447758"/>
                <a:ext cx="19736156" cy="2960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−5≥0</m:t>
                            </m:r>
                          </m:e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&amp;8−3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≥0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là:</a:t>
                </a:r>
              </a:p>
              <a:p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 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;+</m:t>
                        </m:r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∞</m:t>
                        </m:r>
                      </m:e>
                    </m:d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831" y="3447758"/>
                <a:ext cx="19736156" cy="2960234"/>
              </a:xfrm>
              <a:prstGeom prst="rect">
                <a:avLst/>
              </a:prstGeom>
              <a:blipFill>
                <a:blip r:embed="rId4"/>
                <a:stretch>
                  <a:fillRect l="-1482" b="-3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146699" y="7914739"/>
                <a:ext cx="19415325" cy="4856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Chọn </a:t>
                </a:r>
                <a:r>
                  <a:rPr lang="fr-FR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5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−5≥0</m:t>
                            </m:r>
                          </m:e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&amp;8−3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≥0</m:t>
                            </m:r>
                          </m:e>
                        </m:eqArr>
                      </m:e>
                    </m:d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en-US" sz="5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5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sz="5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sz="5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699" y="7914739"/>
                <a:ext cx="19415325" cy="4856779"/>
              </a:xfrm>
              <a:prstGeom prst="rect">
                <a:avLst/>
              </a:prstGeom>
              <a:blipFill>
                <a:blip r:embed="rId5"/>
                <a:stretch>
                  <a:fillRect l="-1507" t="-3011" b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2211" y="5236518"/>
            <a:ext cx="1022880" cy="10118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309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67637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66988" y="215997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57756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D989622-57AD-484D-ABC7-7D5841C05A49}"/>
              </a:ext>
            </a:extLst>
          </p:cNvPr>
          <p:cNvGrpSpPr/>
          <p:nvPr/>
        </p:nvGrpSpPr>
        <p:grpSpPr>
          <a:xfrm>
            <a:off x="855524" y="2514600"/>
            <a:ext cx="22539463" cy="10080265"/>
            <a:chOff x="881131" y="4375019"/>
            <a:chExt cx="22539463" cy="7357932"/>
          </a:xfrm>
        </p:grpSpPr>
        <p:sp>
          <p:nvSpPr>
            <p:cNvPr id="31" name="Rounded Rectangle 38">
              <a:extLst>
                <a:ext uri="{FF2B5EF4-FFF2-40B4-BE49-F238E27FC236}">
                  <a16:creationId xmlns:a16="http://schemas.microsoft.com/office/drawing/2014/main" id="{723295ED-9A29-40B3-BF18-9F21F6167DBC}"/>
                </a:ext>
              </a:extLst>
            </p:cNvPr>
            <p:cNvSpPr/>
            <p:nvPr/>
          </p:nvSpPr>
          <p:spPr>
            <a:xfrm>
              <a:off x="1551868" y="4535824"/>
              <a:ext cx="21868726" cy="719712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8A7AE47D-D1BD-4121-9912-B785912AFB94}"/>
                </a:ext>
              </a:extLst>
            </p:cNvPr>
            <p:cNvGrpSpPr/>
            <p:nvPr/>
          </p:nvGrpSpPr>
          <p:grpSpPr>
            <a:xfrm>
              <a:off x="881131" y="4375019"/>
              <a:ext cx="4193447" cy="789619"/>
              <a:chOff x="-28887" y="8752206"/>
              <a:chExt cx="4193447" cy="789619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31E8F50C-E51F-471E-9765-AAA2282DE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8887" y="8752206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4" name="Group 7">
                <a:extLst>
                  <a:ext uri="{FF2B5EF4-FFF2-40B4-BE49-F238E27FC236}">
                    <a16:creationId xmlns:a16="http://schemas.microsoft.com/office/drawing/2014/main" id="{43972704-210C-4FF6-B5B4-C36834020881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6" name="Freeform 45">
                  <a:extLst>
                    <a:ext uri="{FF2B5EF4-FFF2-40B4-BE49-F238E27FC236}">
                      <a16:creationId xmlns:a16="http://schemas.microsoft.com/office/drawing/2014/main" id="{11EE0C6A-D7AA-4DDC-B2DC-2279A62559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46">
                  <a:extLst>
                    <a:ext uri="{FF2B5EF4-FFF2-40B4-BE49-F238E27FC236}">
                      <a16:creationId xmlns:a16="http://schemas.microsoft.com/office/drawing/2014/main" id="{BE1F07A1-6809-4CC4-8D73-DFBA2D9145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47">
                  <a:extLst>
                    <a:ext uri="{FF2B5EF4-FFF2-40B4-BE49-F238E27FC236}">
                      <a16:creationId xmlns:a16="http://schemas.microsoft.com/office/drawing/2014/main" id="{DC02A18B-6220-47DF-BB15-4ACC9FE53E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48">
                  <a:extLst>
                    <a:ext uri="{FF2B5EF4-FFF2-40B4-BE49-F238E27FC236}">
                      <a16:creationId xmlns:a16="http://schemas.microsoft.com/office/drawing/2014/main" id="{8929FB97-4A56-4347-B327-AA333A2B71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49">
                  <a:extLst>
                    <a:ext uri="{FF2B5EF4-FFF2-40B4-BE49-F238E27FC236}">
                      <a16:creationId xmlns:a16="http://schemas.microsoft.com/office/drawing/2014/main" id="{2EBD9514-39F6-4A10-87D2-6A0508CCB8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50">
                  <a:extLst>
                    <a:ext uri="{FF2B5EF4-FFF2-40B4-BE49-F238E27FC236}">
                      <a16:creationId xmlns:a16="http://schemas.microsoft.com/office/drawing/2014/main" id="{5B1AB316-7724-4A54-A800-A51EA080335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51">
                  <a:extLst>
                    <a:ext uri="{FF2B5EF4-FFF2-40B4-BE49-F238E27FC236}">
                      <a16:creationId xmlns:a16="http://schemas.microsoft.com/office/drawing/2014/main" id="{0E93326A-E0FA-49B6-A758-ACD800EB795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Freeform 52">
                  <a:extLst>
                    <a:ext uri="{FF2B5EF4-FFF2-40B4-BE49-F238E27FC236}">
                      <a16:creationId xmlns:a16="http://schemas.microsoft.com/office/drawing/2014/main" id="{F8C2A3F1-41B1-4435-925B-621828D52C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Rectangle 53">
                  <a:extLst>
                    <a:ext uri="{FF2B5EF4-FFF2-40B4-BE49-F238E27FC236}">
                      <a16:creationId xmlns:a16="http://schemas.microsoft.com/office/drawing/2014/main" id="{D3E4DE39-B107-4A05-B264-0459D5420F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Rectangle 54">
                  <a:extLst>
                    <a:ext uri="{FF2B5EF4-FFF2-40B4-BE49-F238E27FC236}">
                      <a16:creationId xmlns:a16="http://schemas.microsoft.com/office/drawing/2014/main" id="{7CA69E08-CA79-44D8-B88B-E98E8CCD73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Freeform 55">
                  <a:extLst>
                    <a:ext uri="{FF2B5EF4-FFF2-40B4-BE49-F238E27FC236}">
                      <a16:creationId xmlns:a16="http://schemas.microsoft.com/office/drawing/2014/main" id="{34237A84-99EA-48FC-8198-7612BEBCB7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56">
                  <a:extLst>
                    <a:ext uri="{FF2B5EF4-FFF2-40B4-BE49-F238E27FC236}">
                      <a16:creationId xmlns:a16="http://schemas.microsoft.com/office/drawing/2014/main" id="{001FF305-A02F-4BAA-90B2-E6919E0431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B7DE7A9-51AF-4595-BDCB-AA3519D71BDE}"/>
                  </a:ext>
                </a:extLst>
              </p:cNvPr>
              <p:cNvSpPr txBox="1"/>
              <p:nvPr/>
            </p:nvSpPr>
            <p:spPr>
              <a:xfrm>
                <a:off x="1086593" y="8756170"/>
                <a:ext cx="2805576" cy="785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toán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7C99FE25-FF7F-4942-B73E-5529512597C3}"/>
              </a:ext>
            </a:extLst>
          </p:cNvPr>
          <p:cNvSpPr/>
          <p:nvPr/>
        </p:nvSpPr>
        <p:spPr>
          <a:xfrm>
            <a:off x="3292000" y="3015392"/>
            <a:ext cx="177237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8893DB4-16C1-4D48-8748-37CF7EEBC8F5}"/>
                  </a:ext>
                </a:extLst>
              </p:cNvPr>
              <p:cNvSpPr txBox="1"/>
              <p:nvPr/>
            </p:nvSpPr>
            <p:spPr>
              <a:xfrm>
                <a:off x="3292000" y="6294348"/>
                <a:ext cx="19977921" cy="4196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4000"/>
                  </a:lnSpc>
                </a:pPr>
                <a:r>
                  <a:rPr lang="en-US" sz="50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 </a:t>
                </a:r>
              </a:p>
              <a:p>
                <a:pPr algn="just">
                  <a:lnSpc>
                    <a:spcPts val="4000"/>
                  </a:lnSpc>
                </a:pPr>
                <a:endParaRPr lang="en-US" sz="5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Gọi </a:t>
                </a:r>
                <a:r>
                  <a:rPr lang="en-US" sz="50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là số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bút</a:t>
                </a: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tối</a:t>
                </a: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Nam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mua</a:t>
                </a: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ts val="4000"/>
                  </a:lnSpc>
                </a:pPr>
                <a:endParaRPr lang="en-US" sz="5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ts val="4000"/>
                  </a:lnSpc>
                </a:pPr>
                <a:endParaRPr lang="en-US" sz="5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30000+10000</m:t>
                      </m:r>
                      <m:r>
                        <a:rPr lang="en-US" sz="5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5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≤200000</m:t>
                      </m:r>
                      <m:r>
                        <a:rPr lang="en-US" sz="50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5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5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5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≤17</m:t>
                      </m:r>
                    </m:oMath>
                  </m:oMathPara>
                </a14:m>
                <a:endParaRPr lang="en-US" sz="5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:endParaRPr lang="en-US" sz="5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8893DB4-16C1-4D48-8748-37CF7EEBC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000" y="6294348"/>
                <a:ext cx="19977921" cy="4196020"/>
              </a:xfrm>
              <a:prstGeom prst="rect">
                <a:avLst/>
              </a:prstGeom>
              <a:blipFill>
                <a:blip r:embed="rId2"/>
                <a:stretch>
                  <a:fillRect l="-1465" t="-9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AD34A003-9753-46DF-B718-790ED99F13E9}"/>
              </a:ext>
            </a:extLst>
          </p:cNvPr>
          <p:cNvSpPr/>
          <p:nvPr/>
        </p:nvSpPr>
        <p:spPr>
          <a:xfrm>
            <a:off x="3328780" y="11025426"/>
            <a:ext cx="1195391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Vậy số bút tối đa Nam mua được là 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17 </a:t>
            </a:r>
            <a:r>
              <a:rPr lang="en-US" sz="5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chiếc  </a:t>
            </a:r>
          </a:p>
        </p:txBody>
      </p:sp>
    </p:spTree>
    <p:extLst>
      <p:ext uri="{BB962C8B-B14F-4D97-AF65-F5344CB8AC3E}">
        <p14:creationId xmlns:p14="http://schemas.microsoft.com/office/powerpoint/2010/main" val="331291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1467" y="-30046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33178" y="1907684"/>
            <a:ext cx="228774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ĐẠI SỐ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007128" y="2696871"/>
            <a:ext cx="17210740" cy="2087764"/>
            <a:chOff x="3876499" y="2696870"/>
            <a:chExt cx="17210740" cy="2605599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76499" y="2696870"/>
              <a:ext cx="17210740" cy="2331382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 2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BẤT PHƯƠNG TRÌNH VÀ HỆ BPT MỘT ẨN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697503" y="5001929"/>
            <a:ext cx="14517856" cy="907182"/>
            <a:chOff x="7459670" y="7086600"/>
            <a:chExt cx="14519537" cy="907287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5"/>
              <a:ext cx="1288675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KHÁI NIỆM BẤT PHƯƠNG TRÌNH MỘT ẨN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8021611" y="7688759"/>
                  <a:ext cx="381907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409415" y="8939642"/>
            <a:ext cx="11246126" cy="929775"/>
            <a:chOff x="7459670" y="8524495"/>
            <a:chExt cx="11247427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961464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HỆ BẤT PHƯƠNG TRÌNH MỘT ẨN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22237" y="7688759"/>
                  <a:ext cx="58065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7318680" y="9812389"/>
            <a:ext cx="12523661" cy="3283591"/>
            <a:chOff x="7459668" y="9194570"/>
            <a:chExt cx="12525111" cy="3283971"/>
          </a:xfrm>
        </p:grpSpPr>
        <p:sp>
          <p:nvSpPr>
            <p:cNvPr id="82" name="Rectangle 81"/>
            <p:cNvSpPr/>
            <p:nvPr/>
          </p:nvSpPr>
          <p:spPr>
            <a:xfrm>
              <a:off x="8104830" y="9194570"/>
              <a:ext cx="11879949" cy="32839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  <a:buClr>
                  <a:srgbClr val="003300"/>
                </a:buClr>
              </a:pP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Nắm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chắc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lí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thuyết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toàn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1a, d, 2, 4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sgk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trang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87, 88.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Xem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trước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III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này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tiết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4800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68" y="9982200"/>
              <a:ext cx="1051905" cy="852927"/>
              <a:chOff x="7459669" y="7543800"/>
              <a:chExt cx="1043221" cy="852927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922239" y="7688759"/>
                <a:ext cx="580651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II</a:t>
                </a: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4061959" y="6048324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ẩn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89958" y="7060853"/>
            <a:ext cx="13052455" cy="861774"/>
            <a:chOff x="644526" y="2766774"/>
            <a:chExt cx="13052455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6" y="2766774"/>
              <a:ext cx="117903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61959" y="8045887"/>
            <a:ext cx="12398827" cy="861774"/>
            <a:chOff x="644526" y="2766774"/>
            <a:chExt cx="12398827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6" y="2766774"/>
              <a:ext cx="111367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 phương trình chứa tham số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3</a:t>
              </a:r>
              <a:endPara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7173" y="10010728"/>
            <a:ext cx="4761389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7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67637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48" name="Rounded Rectangle 4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ẩn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44526" y="3366611"/>
            <a:ext cx="22744113" cy="7787452"/>
            <a:chOff x="1076413" y="4233123"/>
            <a:chExt cx="22325582" cy="3669905"/>
          </a:xfrm>
        </p:grpSpPr>
        <p:grpSp>
          <p:nvGrpSpPr>
            <p:cNvPr id="53" name="Group 5"/>
            <p:cNvGrpSpPr/>
            <p:nvPr/>
          </p:nvGrpSpPr>
          <p:grpSpPr>
            <a:xfrm>
              <a:off x="1533269" y="4233123"/>
              <a:ext cx="21868726" cy="3669905"/>
              <a:chOff x="637542" y="911509"/>
              <a:chExt cx="8611674" cy="1444858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637542" y="911509"/>
                <a:ext cx="8611674" cy="144485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54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007731" y="1742814"/>
                <a:ext cx="7867095" cy="92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54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65"/>
            <p:cNvGrpSpPr/>
            <p:nvPr/>
          </p:nvGrpSpPr>
          <p:grpSpPr>
            <a:xfrm>
              <a:off x="1076413" y="4334859"/>
              <a:ext cx="4535562" cy="684470"/>
              <a:chOff x="166395" y="8712046"/>
              <a:chExt cx="4535562" cy="68447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548084" y="8712046"/>
                <a:ext cx="4073453" cy="68447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5" y="8780574"/>
                <a:ext cx="702539" cy="572235"/>
                <a:chOff x="-145996" y="8633545"/>
                <a:chExt cx="787402" cy="641359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6" y="8701815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1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66"/>
                  <a:ext cx="693737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748539" y="8751798"/>
                <a:ext cx="3953418" cy="337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Định nghĩa</a:t>
                </a:r>
                <a:r>
                  <a:rPr 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5165852" y="7425500"/>
                <a:ext cx="17887800" cy="4038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* Ta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vế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trái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vế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*Số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5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5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5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5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mệnh đề đúng được gọi là một </a:t>
                </a:r>
                <a:r>
                  <a:rPr lang="en-US" sz="5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của bất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852" y="7425500"/>
                <a:ext cx="17887800" cy="4038606"/>
              </a:xfrm>
              <a:prstGeom prst="rect">
                <a:avLst/>
              </a:prstGeom>
              <a:blipFill>
                <a:blip r:embed="rId4"/>
                <a:stretch>
                  <a:fillRect l="-1635" t="-3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5251935" y="4281327"/>
                <a:ext cx="17493911" cy="2807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vi-VN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 phương trình ẩn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mệnh đề chứa biến có dạng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5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5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935" y="4281327"/>
                <a:ext cx="17493911" cy="2807500"/>
              </a:xfrm>
              <a:prstGeom prst="rect">
                <a:avLst/>
              </a:prstGeom>
              <a:blipFill>
                <a:blip r:embed="rId5"/>
                <a:stretch>
                  <a:fillRect l="-1673" t="-5206" b="-11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687387" y="1336932"/>
            <a:ext cx="18516600" cy="1220144"/>
            <a:chOff x="414770" y="1745622"/>
            <a:chExt cx="18955905" cy="804672"/>
          </a:xfrm>
        </p:grpSpPr>
        <p:sp>
          <p:nvSpPr>
            <p:cNvPr id="49" name="Rounded Rectangle 48"/>
            <p:cNvSpPr/>
            <p:nvPr/>
          </p:nvSpPr>
          <p:spPr>
            <a:xfrm>
              <a:off x="414770" y="1745622"/>
              <a:ext cx="130281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04809" y="1913523"/>
              <a:ext cx="408945" cy="497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087561" y="1892299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KHÁI NIỆM BẤT PHƯƠNG TRÌNH MỘT ẨN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3214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7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188226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46" name="TextBox 45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ẩn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27075" y="3558605"/>
            <a:ext cx="22325581" cy="7947595"/>
            <a:chOff x="1076414" y="4233123"/>
            <a:chExt cx="22325581" cy="3669905"/>
          </a:xfrm>
        </p:grpSpPr>
        <p:grpSp>
          <p:nvGrpSpPr>
            <p:cNvPr id="53" name="Group 5"/>
            <p:cNvGrpSpPr/>
            <p:nvPr/>
          </p:nvGrpSpPr>
          <p:grpSpPr>
            <a:xfrm>
              <a:off x="1533269" y="4233123"/>
              <a:ext cx="21868726" cy="3669905"/>
              <a:chOff x="637542" y="911509"/>
              <a:chExt cx="8611674" cy="1444858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637542" y="911509"/>
                <a:ext cx="8611674" cy="144485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007731" y="1742814"/>
                <a:ext cx="7867095" cy="90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65"/>
            <p:cNvGrpSpPr/>
            <p:nvPr/>
          </p:nvGrpSpPr>
          <p:grpSpPr>
            <a:xfrm>
              <a:off x="1076414" y="4334859"/>
              <a:ext cx="4145197" cy="640758"/>
              <a:chOff x="166396" y="8712046"/>
              <a:chExt cx="4145197" cy="64075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384522" y="8712046"/>
                <a:ext cx="3927071" cy="57702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6" y="8780571"/>
                <a:ext cx="702538" cy="572233"/>
                <a:chOff x="-145995" y="8633545"/>
                <a:chExt cx="787401" cy="641357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1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65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5175968" y="6586855"/>
                <a:ext cx="17887800" cy="3765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120"/>
                  </a:spcBef>
                  <a:spcAft>
                    <a:spcPts val="1000"/>
                  </a:spcAft>
                </a:pPr>
                <a:r>
                  <a:rPr lang="en-US" sz="50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5000" b="1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Chú</a:t>
                </a:r>
                <a:r>
                  <a:rPr lang="en-US" sz="50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ý:</a:t>
                </a:r>
                <a:endParaRPr lang="en-US" sz="5000" dirty="0">
                  <a:solidFill>
                    <a:srgbClr val="C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5000" spc="-3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spc="-3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spc="-3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spc="-3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spc="-3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spc="-3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000" spc="-3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cũng </a:t>
                </a:r>
                <a:r>
                  <a:rPr lang="en-US" sz="5000" spc="-3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spc="-3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spc="-3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5000" spc="-3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spc="-3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5000" spc="-3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spc="-3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5000" spc="-3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spc="-3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5000" spc="-3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spc="-3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5000" spc="-3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spc="-3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5000" spc="-3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5000" spc="-3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 spc="-3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5000" i="1" spc="-3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 spc="-3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5000" i="1" spc="-3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5000" i="1" spc="-3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000" i="1" spc="-3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 spc="-3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5000" i="1" spc="-3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d>
                      <m:dPr>
                        <m:ctrlPr>
                          <a:rPr lang="en-US" sz="5000" i="1" spc="-3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 spc="-3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5000" i="1" spc="-3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000" i="1" spc="-3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5000" i="1" spc="-3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≥</m:t>
                        </m:r>
                        <m:r>
                          <a:rPr lang="en-US" sz="5000" i="1" spc="-3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5000" i="1" spc="-3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000" i="1" spc="-3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968" y="6586855"/>
                <a:ext cx="17887800" cy="3765774"/>
              </a:xfrm>
              <a:prstGeom prst="rect">
                <a:avLst/>
              </a:prstGeom>
              <a:blipFill>
                <a:blip r:embed="rId3"/>
                <a:stretch>
                  <a:fillRect l="-1636" t="-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5137929" y="4184363"/>
            <a:ext cx="1764907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"/>
              </a:spcBef>
              <a:spcAft>
                <a:spcPts val="1000"/>
              </a:spcAft>
            </a:pP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* </a:t>
            </a:r>
            <a:r>
              <a:rPr lang="en-US" sz="5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lang="en-US" sz="50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bất</a:t>
            </a:r>
            <a:r>
              <a:rPr lang="en-US" sz="50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phương</a:t>
            </a:r>
            <a:r>
              <a:rPr lang="en-US" sz="50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trình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là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nghiệm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nó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nghiệm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rỗng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thì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nói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bất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phương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trình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vô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nghiệm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50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87387" y="1336932"/>
            <a:ext cx="18516600" cy="1220144"/>
            <a:chOff x="414770" y="1745622"/>
            <a:chExt cx="18955905" cy="804672"/>
          </a:xfrm>
        </p:grpSpPr>
        <p:sp>
          <p:nvSpPr>
            <p:cNvPr id="49" name="Rounded Rectangle 48"/>
            <p:cNvSpPr/>
            <p:nvPr/>
          </p:nvSpPr>
          <p:spPr>
            <a:xfrm>
              <a:off x="414770" y="1745622"/>
              <a:ext cx="130281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04809" y="1913523"/>
              <a:ext cx="408945" cy="497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087561" y="1892299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KHÁI NIỆM BẤT PHƯƠNG TRÌNH MỘT ẨN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292538" y="4001826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 nghĩa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5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96420" y="1572061"/>
            <a:ext cx="18707566" cy="861774"/>
            <a:chOff x="663108" y="1892299"/>
            <a:chExt cx="18707567" cy="861772"/>
          </a:xfrm>
        </p:grpSpPr>
        <p:sp>
          <p:nvSpPr>
            <p:cNvPr id="3" name="Rounded Rectangle 2"/>
            <p:cNvSpPr/>
            <p:nvPr/>
          </p:nvSpPr>
          <p:spPr>
            <a:xfrm>
              <a:off x="663108" y="1905000"/>
              <a:ext cx="141016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39946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KHÁI NIỆM BẤT PHƯƠNG TRÌNH MỘT ẨN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272210" y="2505384"/>
            <a:ext cx="22427577" cy="4196431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Freeform 20"/>
          <p:cNvSpPr>
            <a:spLocks/>
          </p:cNvSpPr>
          <p:nvPr/>
        </p:nvSpPr>
        <p:spPr bwMode="auto">
          <a:xfrm rot="5400000">
            <a:off x="2862810" y="1631864"/>
            <a:ext cx="822788" cy="2490813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solidFill>
                <a:prstClr val="black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9707" y="2428370"/>
            <a:ext cx="18582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Ví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dụ</a:t>
            </a:r>
            <a:r>
              <a:rPr lang="vi-VN" sz="5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endParaRPr lang="en-US" sz="5000" b="1" dirty="0">
              <a:solidFill>
                <a:prstClr val="white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"/>
          <p:cNvGrpSpPr/>
          <p:nvPr/>
        </p:nvGrpSpPr>
        <p:grpSpPr>
          <a:xfrm>
            <a:off x="1268078" y="2347338"/>
            <a:ext cx="950173" cy="975355"/>
            <a:chOff x="1311958" y="3405486"/>
            <a:chExt cx="950173" cy="940513"/>
          </a:xfrm>
        </p:grpSpPr>
        <p:sp>
          <p:nvSpPr>
            <p:cNvPr id="13" name="Rectangle 12"/>
            <p:cNvSpPr/>
            <p:nvPr/>
          </p:nvSpPr>
          <p:spPr>
            <a:xfrm>
              <a:off x="1406975" y="3672018"/>
              <a:ext cx="596676" cy="54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311958" y="3581027"/>
              <a:ext cx="190035" cy="268948"/>
            </a:xfrm>
            <a:custGeom>
              <a:avLst/>
              <a:gdLst>
                <a:gd name="T0" fmla="*/ 34 w 50"/>
                <a:gd name="T1" fmla="*/ 16 h 71"/>
                <a:gd name="T2" fmla="*/ 34 w 50"/>
                <a:gd name="T3" fmla="*/ 55 h 71"/>
                <a:gd name="T4" fmla="*/ 16 w 50"/>
                <a:gd name="T5" fmla="*/ 55 h 71"/>
                <a:gd name="T6" fmla="*/ 16 w 50"/>
                <a:gd name="T7" fmla="*/ 16 h 71"/>
                <a:gd name="T8" fmla="*/ 34 w 50"/>
                <a:gd name="T9" fmla="*/ 16 h 71"/>
                <a:gd name="T10" fmla="*/ 34 w 50"/>
                <a:gd name="T11" fmla="*/ 0 h 71"/>
                <a:gd name="T12" fmla="*/ 16 w 50"/>
                <a:gd name="T13" fmla="*/ 0 h 71"/>
                <a:gd name="T14" fmla="*/ 0 w 50"/>
                <a:gd name="T15" fmla="*/ 16 h 71"/>
                <a:gd name="T16" fmla="*/ 0 w 50"/>
                <a:gd name="T17" fmla="*/ 55 h 71"/>
                <a:gd name="T18" fmla="*/ 16 w 50"/>
                <a:gd name="T19" fmla="*/ 71 h 71"/>
                <a:gd name="T20" fmla="*/ 34 w 50"/>
                <a:gd name="T21" fmla="*/ 71 h 71"/>
                <a:gd name="T22" fmla="*/ 50 w 50"/>
                <a:gd name="T23" fmla="*/ 55 h 71"/>
                <a:gd name="T24" fmla="*/ 50 w 50"/>
                <a:gd name="T25" fmla="*/ 16 h 71"/>
                <a:gd name="T26" fmla="*/ 34 w 50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1">
                  <a:moveTo>
                    <a:pt x="34" y="16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43" y="71"/>
                    <a:pt x="50" y="64"/>
                    <a:pt x="50" y="5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311958" y="3581027"/>
              <a:ext cx="277000" cy="181983"/>
            </a:xfrm>
            <a:custGeom>
              <a:avLst/>
              <a:gdLst>
                <a:gd name="T0" fmla="*/ 57 w 73"/>
                <a:gd name="T1" fmla="*/ 16 h 48"/>
                <a:gd name="T2" fmla="*/ 57 w 73"/>
                <a:gd name="T3" fmla="*/ 32 h 48"/>
                <a:gd name="T4" fmla="*/ 16 w 73"/>
                <a:gd name="T5" fmla="*/ 32 h 48"/>
                <a:gd name="T6" fmla="*/ 16 w 73"/>
                <a:gd name="T7" fmla="*/ 16 h 48"/>
                <a:gd name="T8" fmla="*/ 57 w 73"/>
                <a:gd name="T9" fmla="*/ 16 h 48"/>
                <a:gd name="T10" fmla="*/ 57 w 73"/>
                <a:gd name="T11" fmla="*/ 0 h 48"/>
                <a:gd name="T12" fmla="*/ 16 w 73"/>
                <a:gd name="T13" fmla="*/ 0 h 48"/>
                <a:gd name="T14" fmla="*/ 0 w 73"/>
                <a:gd name="T15" fmla="*/ 16 h 48"/>
                <a:gd name="T16" fmla="*/ 0 w 73"/>
                <a:gd name="T17" fmla="*/ 32 h 48"/>
                <a:gd name="T18" fmla="*/ 16 w 73"/>
                <a:gd name="T19" fmla="*/ 48 h 48"/>
                <a:gd name="T20" fmla="*/ 57 w 73"/>
                <a:gd name="T21" fmla="*/ 48 h 48"/>
                <a:gd name="T22" fmla="*/ 73 w 73"/>
                <a:gd name="T23" fmla="*/ 32 h 48"/>
                <a:gd name="T24" fmla="*/ 73 w 73"/>
                <a:gd name="T25" fmla="*/ 16 h 48"/>
                <a:gd name="T26" fmla="*/ 57 w 73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8">
                  <a:moveTo>
                    <a:pt x="57" y="16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66" y="48"/>
                    <a:pt x="73" y="41"/>
                    <a:pt x="73" y="3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563190" y="3581027"/>
              <a:ext cx="285052" cy="181983"/>
            </a:xfrm>
            <a:custGeom>
              <a:avLst/>
              <a:gdLst>
                <a:gd name="T0" fmla="*/ 58 w 75"/>
                <a:gd name="T1" fmla="*/ 16 h 48"/>
                <a:gd name="T2" fmla="*/ 43 w 75"/>
                <a:gd name="T3" fmla="*/ 32 h 48"/>
                <a:gd name="T4" fmla="*/ 16 w 75"/>
                <a:gd name="T5" fmla="*/ 32 h 48"/>
                <a:gd name="T6" fmla="*/ 16 w 75"/>
                <a:gd name="T7" fmla="*/ 16 h 48"/>
                <a:gd name="T8" fmla="*/ 58 w 75"/>
                <a:gd name="T9" fmla="*/ 16 h 48"/>
                <a:gd name="T10" fmla="*/ 58 w 75"/>
                <a:gd name="T11" fmla="*/ 0 h 48"/>
                <a:gd name="T12" fmla="*/ 16 w 75"/>
                <a:gd name="T13" fmla="*/ 0 h 48"/>
                <a:gd name="T14" fmla="*/ 0 w 75"/>
                <a:gd name="T15" fmla="*/ 16 h 48"/>
                <a:gd name="T16" fmla="*/ 0 w 75"/>
                <a:gd name="T17" fmla="*/ 32 h 48"/>
                <a:gd name="T18" fmla="*/ 16 w 75"/>
                <a:gd name="T19" fmla="*/ 48 h 48"/>
                <a:gd name="T20" fmla="*/ 43 w 75"/>
                <a:gd name="T21" fmla="*/ 48 h 48"/>
                <a:gd name="T22" fmla="*/ 55 w 75"/>
                <a:gd name="T23" fmla="*/ 43 h 48"/>
                <a:gd name="T24" fmla="*/ 70 w 75"/>
                <a:gd name="T25" fmla="*/ 26 h 48"/>
                <a:gd name="T26" fmla="*/ 73 w 75"/>
                <a:gd name="T27" fmla="*/ 9 h 48"/>
                <a:gd name="T28" fmla="*/ 58 w 75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48">
                  <a:moveTo>
                    <a:pt x="58" y="16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8" y="48"/>
                    <a:pt x="16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48"/>
                    <a:pt x="52" y="46"/>
                    <a:pt x="55" y="43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4" y="22"/>
                    <a:pt x="75" y="15"/>
                    <a:pt x="73" y="9"/>
                  </a:cubicBezTo>
                  <a:cubicBezTo>
                    <a:pt x="70" y="3"/>
                    <a:pt x="64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563190" y="4151132"/>
              <a:ext cx="280221" cy="194867"/>
            </a:xfrm>
            <a:custGeom>
              <a:avLst/>
              <a:gdLst>
                <a:gd name="T0" fmla="*/ 58 w 74"/>
                <a:gd name="T1" fmla="*/ 16 h 51"/>
                <a:gd name="T2" fmla="*/ 58 w 74"/>
                <a:gd name="T3" fmla="*/ 35 h 51"/>
                <a:gd name="T4" fmla="*/ 16 w 74"/>
                <a:gd name="T5" fmla="*/ 35 h 51"/>
                <a:gd name="T6" fmla="*/ 16 w 74"/>
                <a:gd name="T7" fmla="*/ 16 h 51"/>
                <a:gd name="T8" fmla="*/ 58 w 74"/>
                <a:gd name="T9" fmla="*/ 16 h 51"/>
                <a:gd name="T10" fmla="*/ 58 w 74"/>
                <a:gd name="T11" fmla="*/ 0 h 51"/>
                <a:gd name="T12" fmla="*/ 16 w 74"/>
                <a:gd name="T13" fmla="*/ 0 h 51"/>
                <a:gd name="T14" fmla="*/ 0 w 74"/>
                <a:gd name="T15" fmla="*/ 16 h 51"/>
                <a:gd name="T16" fmla="*/ 0 w 74"/>
                <a:gd name="T17" fmla="*/ 35 h 51"/>
                <a:gd name="T18" fmla="*/ 16 w 74"/>
                <a:gd name="T19" fmla="*/ 51 h 51"/>
                <a:gd name="T20" fmla="*/ 58 w 74"/>
                <a:gd name="T21" fmla="*/ 51 h 51"/>
                <a:gd name="T22" fmla="*/ 74 w 74"/>
                <a:gd name="T23" fmla="*/ 35 h 51"/>
                <a:gd name="T24" fmla="*/ 74 w 74"/>
                <a:gd name="T25" fmla="*/ 16 h 51"/>
                <a:gd name="T26" fmla="*/ 58 w 74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51">
                  <a:moveTo>
                    <a:pt x="58" y="16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1"/>
                    <a:pt x="16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67" y="51"/>
                    <a:pt x="74" y="43"/>
                    <a:pt x="74" y="3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7"/>
                    <a:pt x="67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1311958" y="4064167"/>
              <a:ext cx="190035" cy="281832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1311958" y="4151132"/>
              <a:ext cx="277000" cy="194867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311958" y="3820986"/>
              <a:ext cx="190035" cy="273779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907830" y="4064167"/>
              <a:ext cx="191645" cy="281832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1820865" y="4151132"/>
              <a:ext cx="278610" cy="194867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1907830" y="3820986"/>
              <a:ext cx="191645" cy="273779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1661428" y="3405486"/>
              <a:ext cx="600703" cy="594262"/>
            </a:xfrm>
            <a:custGeom>
              <a:avLst/>
              <a:gdLst>
                <a:gd name="T0" fmla="*/ 105 w 158"/>
                <a:gd name="T1" fmla="*/ 16 h 156"/>
                <a:gd name="T2" fmla="*/ 140 w 158"/>
                <a:gd name="T3" fmla="*/ 56 h 156"/>
                <a:gd name="T4" fmla="*/ 56 w 158"/>
                <a:gd name="T5" fmla="*/ 140 h 156"/>
                <a:gd name="T6" fmla="*/ 17 w 158"/>
                <a:gd name="T7" fmla="*/ 99 h 156"/>
                <a:gd name="T8" fmla="*/ 105 w 158"/>
                <a:gd name="T9" fmla="*/ 16 h 156"/>
                <a:gd name="T10" fmla="*/ 105 w 158"/>
                <a:gd name="T11" fmla="*/ 0 h 156"/>
                <a:gd name="T12" fmla="*/ 94 w 158"/>
                <a:gd name="T13" fmla="*/ 5 h 156"/>
                <a:gd name="T14" fmla="*/ 6 w 158"/>
                <a:gd name="T15" fmla="*/ 87 h 156"/>
                <a:gd name="T16" fmla="*/ 5 w 158"/>
                <a:gd name="T17" fmla="*/ 109 h 156"/>
                <a:gd name="T18" fmla="*/ 44 w 158"/>
                <a:gd name="T19" fmla="*/ 151 h 156"/>
                <a:gd name="T20" fmla="*/ 55 w 158"/>
                <a:gd name="T21" fmla="*/ 156 h 156"/>
                <a:gd name="T22" fmla="*/ 56 w 158"/>
                <a:gd name="T23" fmla="*/ 156 h 156"/>
                <a:gd name="T24" fmla="*/ 67 w 158"/>
                <a:gd name="T25" fmla="*/ 152 h 156"/>
                <a:gd name="T26" fmla="*/ 151 w 158"/>
                <a:gd name="T27" fmla="*/ 67 h 156"/>
                <a:gd name="T28" fmla="*/ 152 w 158"/>
                <a:gd name="T29" fmla="*/ 45 h 156"/>
                <a:gd name="T30" fmla="*/ 117 w 158"/>
                <a:gd name="T31" fmla="*/ 6 h 156"/>
                <a:gd name="T32" fmla="*/ 105 w 158"/>
                <a:gd name="T33" fmla="*/ 0 h 156"/>
                <a:gd name="T34" fmla="*/ 105 w 15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156">
                  <a:moveTo>
                    <a:pt x="105" y="16"/>
                  </a:moveTo>
                  <a:cubicBezTo>
                    <a:pt x="140" y="56"/>
                    <a:pt x="140" y="56"/>
                    <a:pt x="140" y="56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05" y="16"/>
                    <a:pt x="105" y="16"/>
                    <a:pt x="105" y="16"/>
                  </a:cubicBezTo>
                  <a:moveTo>
                    <a:pt x="105" y="0"/>
                  </a:moveTo>
                  <a:cubicBezTo>
                    <a:pt x="101" y="0"/>
                    <a:pt x="97" y="2"/>
                    <a:pt x="94" y="5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0" y="93"/>
                    <a:pt x="0" y="103"/>
                    <a:pt x="5" y="109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7" y="154"/>
                    <a:pt x="51" y="156"/>
                    <a:pt x="55" y="156"/>
                  </a:cubicBezTo>
                  <a:cubicBezTo>
                    <a:pt x="55" y="156"/>
                    <a:pt x="56" y="156"/>
                    <a:pt x="56" y="156"/>
                  </a:cubicBezTo>
                  <a:cubicBezTo>
                    <a:pt x="60" y="156"/>
                    <a:pt x="64" y="155"/>
                    <a:pt x="67" y="152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7" y="61"/>
                    <a:pt x="158" y="52"/>
                    <a:pt x="152" y="4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4" y="3"/>
                    <a:pt x="11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1555138" y="3790388"/>
              <a:ext cx="318872" cy="293105"/>
            </a:xfrm>
            <a:custGeom>
              <a:avLst/>
              <a:gdLst>
                <a:gd name="T0" fmla="*/ 32 w 84"/>
                <a:gd name="T1" fmla="*/ 16 h 77"/>
                <a:gd name="T2" fmla="*/ 67 w 84"/>
                <a:gd name="T3" fmla="*/ 50 h 77"/>
                <a:gd name="T4" fmla="*/ 17 w 84"/>
                <a:gd name="T5" fmla="*/ 61 h 77"/>
                <a:gd name="T6" fmla="*/ 32 w 84"/>
                <a:gd name="T7" fmla="*/ 16 h 77"/>
                <a:gd name="T8" fmla="*/ 32 w 84"/>
                <a:gd name="T9" fmla="*/ 0 h 77"/>
                <a:gd name="T10" fmla="*/ 28 w 84"/>
                <a:gd name="T11" fmla="*/ 1 h 77"/>
                <a:gd name="T12" fmla="*/ 17 w 84"/>
                <a:gd name="T13" fmla="*/ 11 h 77"/>
                <a:gd name="T14" fmla="*/ 2 w 84"/>
                <a:gd name="T15" fmla="*/ 56 h 77"/>
                <a:gd name="T16" fmla="*/ 5 w 84"/>
                <a:gd name="T17" fmla="*/ 72 h 77"/>
                <a:gd name="T18" fmla="*/ 17 w 84"/>
                <a:gd name="T19" fmla="*/ 77 h 77"/>
                <a:gd name="T20" fmla="*/ 20 w 84"/>
                <a:gd name="T21" fmla="*/ 76 h 77"/>
                <a:gd name="T22" fmla="*/ 71 w 84"/>
                <a:gd name="T23" fmla="*/ 65 h 77"/>
                <a:gd name="T24" fmla="*/ 83 w 84"/>
                <a:gd name="T25" fmla="*/ 54 h 77"/>
                <a:gd name="T26" fmla="*/ 78 w 84"/>
                <a:gd name="T27" fmla="*/ 38 h 77"/>
                <a:gd name="T28" fmla="*/ 43 w 84"/>
                <a:gd name="T29" fmla="*/ 5 h 77"/>
                <a:gd name="T30" fmla="*/ 32 w 84"/>
                <a:gd name="T3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77">
                  <a:moveTo>
                    <a:pt x="32" y="16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32" y="16"/>
                    <a:pt x="32" y="16"/>
                    <a:pt x="32" y="16"/>
                  </a:cubicBezTo>
                  <a:moveTo>
                    <a:pt x="32" y="0"/>
                  </a:moveTo>
                  <a:cubicBezTo>
                    <a:pt x="31" y="0"/>
                    <a:pt x="29" y="0"/>
                    <a:pt x="28" y="1"/>
                  </a:cubicBezTo>
                  <a:cubicBezTo>
                    <a:pt x="23" y="2"/>
                    <a:pt x="18" y="6"/>
                    <a:pt x="17" y="11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61"/>
                    <a:pt x="1" y="67"/>
                    <a:pt x="5" y="72"/>
                  </a:cubicBezTo>
                  <a:cubicBezTo>
                    <a:pt x="8" y="75"/>
                    <a:pt x="12" y="77"/>
                    <a:pt x="17" y="77"/>
                  </a:cubicBezTo>
                  <a:cubicBezTo>
                    <a:pt x="18" y="77"/>
                    <a:pt x="19" y="77"/>
                    <a:pt x="20" y="76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7" y="64"/>
                    <a:pt x="81" y="59"/>
                    <a:pt x="83" y="54"/>
                  </a:cubicBezTo>
                  <a:cubicBezTo>
                    <a:pt x="84" y="48"/>
                    <a:pt x="83" y="42"/>
                    <a:pt x="78" y="38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2"/>
                    <a:pt x="36" y="0"/>
                    <a:pt x="32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371545" y="3642225"/>
              <a:ext cx="69249" cy="148163"/>
            </a:xfrm>
            <a:custGeom>
              <a:avLst/>
              <a:gdLst>
                <a:gd name="T0" fmla="*/ 0 w 43"/>
                <a:gd name="T1" fmla="*/ 0 h 92"/>
                <a:gd name="T2" fmla="*/ 43 w 43"/>
                <a:gd name="T3" fmla="*/ 0 h 92"/>
                <a:gd name="T4" fmla="*/ 43 w 43"/>
                <a:gd name="T5" fmla="*/ 92 h 92"/>
                <a:gd name="T6" fmla="*/ 0 w 43"/>
                <a:gd name="T7" fmla="*/ 92 h 92"/>
                <a:gd name="T8" fmla="*/ 0 w 43"/>
                <a:gd name="T9" fmla="*/ 0 h 92"/>
                <a:gd name="T10" fmla="*/ 0 w 43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2">
                  <a:moveTo>
                    <a:pt x="0" y="0"/>
                  </a:moveTo>
                  <a:lnTo>
                    <a:pt x="43" y="0"/>
                  </a:lnTo>
                  <a:lnTo>
                    <a:pt x="43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371545" y="3642225"/>
              <a:ext cx="156215" cy="59588"/>
            </a:xfrm>
            <a:custGeom>
              <a:avLst/>
              <a:gdLst>
                <a:gd name="T0" fmla="*/ 0 w 97"/>
                <a:gd name="T1" fmla="*/ 0 h 37"/>
                <a:gd name="T2" fmla="*/ 97 w 97"/>
                <a:gd name="T3" fmla="*/ 0 h 37"/>
                <a:gd name="T4" fmla="*/ 97 w 97"/>
                <a:gd name="T5" fmla="*/ 37 h 37"/>
                <a:gd name="T6" fmla="*/ 0 w 97"/>
                <a:gd name="T7" fmla="*/ 37 h 37"/>
                <a:gd name="T8" fmla="*/ 0 w 97"/>
                <a:gd name="T9" fmla="*/ 0 h 37"/>
                <a:gd name="T10" fmla="*/ 0 w 97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37">
                  <a:moveTo>
                    <a:pt x="0" y="0"/>
                  </a:moveTo>
                  <a:lnTo>
                    <a:pt x="97" y="0"/>
                  </a:lnTo>
                  <a:lnTo>
                    <a:pt x="9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622777" y="3642225"/>
              <a:ext cx="161046" cy="59588"/>
            </a:xfrm>
            <a:custGeom>
              <a:avLst/>
              <a:gdLst>
                <a:gd name="T0" fmla="*/ 0 w 100"/>
                <a:gd name="T1" fmla="*/ 37 h 37"/>
                <a:gd name="T2" fmla="*/ 0 w 100"/>
                <a:gd name="T3" fmla="*/ 0 h 37"/>
                <a:gd name="T4" fmla="*/ 100 w 100"/>
                <a:gd name="T5" fmla="*/ 0 h 37"/>
                <a:gd name="T6" fmla="*/ 64 w 100"/>
                <a:gd name="T7" fmla="*/ 37 h 37"/>
                <a:gd name="T8" fmla="*/ 0 w 100"/>
                <a:gd name="T9" fmla="*/ 37 h 37"/>
                <a:gd name="T10" fmla="*/ 0 w 100"/>
                <a:gd name="T11" fmla="*/ 37 h 37"/>
                <a:gd name="T12" fmla="*/ 0 w 10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7">
                  <a:moveTo>
                    <a:pt x="0" y="37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6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622777" y="4212330"/>
              <a:ext cx="161046" cy="72471"/>
            </a:xfrm>
            <a:custGeom>
              <a:avLst/>
              <a:gdLst>
                <a:gd name="T0" fmla="*/ 0 w 100"/>
                <a:gd name="T1" fmla="*/ 0 h 45"/>
                <a:gd name="T2" fmla="*/ 100 w 100"/>
                <a:gd name="T3" fmla="*/ 0 h 45"/>
                <a:gd name="T4" fmla="*/ 100 w 100"/>
                <a:gd name="T5" fmla="*/ 45 h 45"/>
                <a:gd name="T6" fmla="*/ 0 w 100"/>
                <a:gd name="T7" fmla="*/ 45 h 45"/>
                <a:gd name="T8" fmla="*/ 0 w 100"/>
                <a:gd name="T9" fmla="*/ 0 h 45"/>
                <a:gd name="T10" fmla="*/ 0 w 100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45">
                  <a:moveTo>
                    <a:pt x="0" y="0"/>
                  </a:moveTo>
                  <a:lnTo>
                    <a:pt x="100" y="0"/>
                  </a:lnTo>
                  <a:lnTo>
                    <a:pt x="10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371545" y="4125365"/>
              <a:ext cx="69249" cy="159437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371545" y="4212330"/>
              <a:ext cx="156215" cy="72471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371545" y="3880574"/>
              <a:ext cx="69249" cy="152995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969027" y="4125365"/>
              <a:ext cx="69249" cy="159437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882062" y="4212330"/>
              <a:ext cx="156215" cy="72471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69027" y="3880574"/>
              <a:ext cx="69249" cy="152995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725847" y="3466684"/>
              <a:ext cx="468645" cy="471867"/>
            </a:xfrm>
            <a:custGeom>
              <a:avLst/>
              <a:gdLst>
                <a:gd name="T0" fmla="*/ 208 w 291"/>
                <a:gd name="T1" fmla="*/ 0 h 293"/>
                <a:gd name="T2" fmla="*/ 0 w 291"/>
                <a:gd name="T3" fmla="*/ 196 h 293"/>
                <a:gd name="T4" fmla="*/ 92 w 291"/>
                <a:gd name="T5" fmla="*/ 293 h 293"/>
                <a:gd name="T6" fmla="*/ 291 w 291"/>
                <a:gd name="T7" fmla="*/ 94 h 293"/>
                <a:gd name="T8" fmla="*/ 208 w 291"/>
                <a:gd name="T9" fmla="*/ 0 h 293"/>
                <a:gd name="T10" fmla="*/ 208 w 291"/>
                <a:gd name="T11" fmla="*/ 0 h 293"/>
                <a:gd name="T12" fmla="*/ 208 w 291"/>
                <a:gd name="T1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293">
                  <a:moveTo>
                    <a:pt x="208" y="0"/>
                  </a:moveTo>
                  <a:lnTo>
                    <a:pt x="0" y="196"/>
                  </a:lnTo>
                  <a:lnTo>
                    <a:pt x="92" y="293"/>
                  </a:lnTo>
                  <a:lnTo>
                    <a:pt x="291" y="9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619556" y="3849975"/>
              <a:ext cx="190035" cy="172320"/>
            </a:xfrm>
            <a:custGeom>
              <a:avLst/>
              <a:gdLst>
                <a:gd name="T0" fmla="*/ 35 w 118"/>
                <a:gd name="T1" fmla="*/ 0 h 107"/>
                <a:gd name="T2" fmla="*/ 0 w 118"/>
                <a:gd name="T3" fmla="*/ 107 h 107"/>
                <a:gd name="T4" fmla="*/ 118 w 118"/>
                <a:gd name="T5" fmla="*/ 81 h 107"/>
                <a:gd name="T6" fmla="*/ 35 w 118"/>
                <a:gd name="T7" fmla="*/ 0 h 107"/>
                <a:gd name="T8" fmla="*/ 35 w 118"/>
                <a:gd name="T9" fmla="*/ 0 h 107"/>
                <a:gd name="T10" fmla="*/ 35 w 118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07">
                  <a:moveTo>
                    <a:pt x="35" y="0"/>
                  </a:moveTo>
                  <a:lnTo>
                    <a:pt x="0" y="107"/>
                  </a:lnTo>
                  <a:lnTo>
                    <a:pt x="118" y="8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0"/>
              <p:cNvSpPr>
                <a:spLocks noChangeArrowheads="1"/>
              </p:cNvSpPr>
              <p:nvPr/>
            </p:nvSpPr>
            <p:spPr bwMode="auto">
              <a:xfrm>
                <a:off x="4744046" y="2555034"/>
                <a:ext cx="17329149" cy="40348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≤3</m:t>
                    </m:r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914400" lvl="0" indent="-914400" algn="just">
                  <a:lnSpc>
                    <a:spcPct val="115000"/>
                  </a:lnSpc>
                  <a:spcBef>
                    <a:spcPts val="600"/>
                  </a:spcBef>
                  <a:buAutoNum type="alphaLcParenR"/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số </a:t>
                </a:r>
                <a14:m>
                  <m:oMath xmlns:m="http://schemas.openxmlformats.org/officeDocument/2006/math">
                    <m:r>
                      <a:rPr lang="en-US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−2;2</m:t>
                    </m:r>
                    <m:f>
                      <m:fPr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;</m:t>
                    </m:r>
                    <m:rad>
                      <m:radPr>
                        <m:degHide m:val="on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số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; số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914400" lvl="0" indent="-914400" algn="just">
                  <a:lnSpc>
                    <a:spcPct val="115000"/>
                  </a:lnSpc>
                  <a:spcBef>
                    <a:spcPts val="600"/>
                  </a:spcBef>
                  <a:buAutoNum type="alphaLcParenR"/>
                </a:pP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4046" y="2555034"/>
                <a:ext cx="17329149" cy="4034822"/>
              </a:xfrm>
              <a:prstGeom prst="rect">
                <a:avLst/>
              </a:prstGeom>
              <a:blipFill>
                <a:blip r:embed="rId3"/>
                <a:stretch>
                  <a:fillRect l="-1688" t="-2266" r="-1688" b="-71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1127716" y="6898958"/>
            <a:ext cx="22402800" cy="6436043"/>
            <a:chOff x="1270511" y="5787919"/>
            <a:chExt cx="22402800" cy="8294026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787919"/>
              <a:ext cx="3568119" cy="1070893"/>
              <a:chOff x="1224541" y="6157548"/>
              <a:chExt cx="3568119" cy="1070893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157548"/>
                <a:ext cx="2186817" cy="1070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sp>
        <p:nvSpPr>
          <p:cNvPr id="73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803886" y="7543800"/>
                <a:ext cx="21256959" cy="2829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−2  </m:t>
                    </m:r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  </m:t>
                    </m:r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 nghiệm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2.</m:t>
                    </m:r>
                    <m:d>
                      <m:dPr>
                        <m:ctrlP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−2</m:t>
                        </m:r>
                      </m:e>
                    </m:d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=−4</m:t>
                    </m:r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</m:t>
                    </m:r>
                  </m:oMath>
                </a14:m>
                <a:endParaRPr lang="en-US" sz="5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f>
                      <m:fPr>
                        <m:ctrlP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ad>
                      <m:radPr>
                        <m:degHide m:val="on"/>
                        <m:ctrlP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2.</m:t>
                    </m:r>
                    <m:d>
                      <m:dPr>
                        <m:ctrlP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f>
                          <m:fPr>
                            <m:ctrlPr>
                              <a:rPr lang="en-US" sz="5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5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=5&gt;3  </m:t>
                    </m:r>
                  </m:oMath>
                </a14:m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2.</m:t>
                    </m:r>
                    <m:rad>
                      <m:radPr>
                        <m:degHide m:val="on"/>
                        <m:ctrlP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</m:rad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&gt;3</m:t>
                    </m:r>
                  </m:oMath>
                </a14:m>
                <a:endParaRPr lang="en-US" sz="5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86" y="7543800"/>
                <a:ext cx="21256959" cy="2829877"/>
              </a:xfrm>
              <a:prstGeom prst="rect">
                <a:avLst/>
              </a:prstGeom>
              <a:blipFill>
                <a:blip r:embed="rId4"/>
                <a:stretch>
                  <a:fillRect l="-1377" b="-4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906588" y="11242253"/>
                <a:ext cx="5958536" cy="1180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sz="5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≤3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588" y="11242253"/>
                <a:ext cx="5958536" cy="1180388"/>
              </a:xfrm>
              <a:prstGeom prst="rect">
                <a:avLst/>
              </a:prstGeom>
              <a:blipFill>
                <a:blip r:embed="rId5"/>
                <a:stretch>
                  <a:fillRect l="-4913" t="-515" b="-1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410BCA77-F14F-48E2-BE2C-AB7ACD20D873}"/>
              </a:ext>
            </a:extLst>
          </p:cNvPr>
          <p:cNvGrpSpPr/>
          <p:nvPr/>
        </p:nvGrpSpPr>
        <p:grpSpPr>
          <a:xfrm>
            <a:off x="10288587" y="10058400"/>
            <a:ext cx="12805131" cy="3048000"/>
            <a:chOff x="10212387" y="10546080"/>
            <a:chExt cx="12805131" cy="3048000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38D86FF2-D8DF-4913-8AF5-047CA9E8D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12387" y="10546080"/>
              <a:ext cx="12805131" cy="210312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12437D94-94B1-45DF-98FB-3B4FA648AE68}"/>
                    </a:ext>
                  </a:extLst>
                </p:cNvPr>
                <p:cNvSpPr txBox="1"/>
                <p:nvPr/>
              </p:nvSpPr>
              <p:spPr>
                <a:xfrm>
                  <a:off x="16837427" y="12262882"/>
                  <a:ext cx="642854" cy="13311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12437D94-94B1-45DF-98FB-3B4FA648AE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37427" y="12262882"/>
                  <a:ext cx="642854" cy="13311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681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123282"/>
            <a:ext cx="1066800" cy="1172118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4526" y="2511272"/>
            <a:ext cx="14825661" cy="964038"/>
            <a:chOff x="644526" y="2766774"/>
            <a:chExt cx="10253661" cy="861774"/>
          </a:xfrm>
        </p:grpSpPr>
        <p:sp>
          <p:nvSpPr>
            <p:cNvPr id="46" name="TextBox 45"/>
            <p:cNvSpPr txBox="1"/>
            <p:nvPr/>
          </p:nvSpPr>
          <p:spPr>
            <a:xfrm>
              <a:off x="1906587" y="2766774"/>
              <a:ext cx="8991600" cy="742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90981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5529" y="2885826"/>
              <a:ext cx="322842" cy="687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27075" y="3558606"/>
            <a:ext cx="22325581" cy="5432994"/>
            <a:chOff x="1076414" y="4233123"/>
            <a:chExt cx="22325581" cy="2868306"/>
          </a:xfrm>
        </p:grpSpPr>
        <p:grpSp>
          <p:nvGrpSpPr>
            <p:cNvPr id="53" name="Group 5"/>
            <p:cNvGrpSpPr/>
            <p:nvPr/>
          </p:nvGrpSpPr>
          <p:grpSpPr>
            <a:xfrm>
              <a:off x="1533269" y="4233123"/>
              <a:ext cx="21868726" cy="2868306"/>
              <a:chOff x="637542" y="911509"/>
              <a:chExt cx="8611674" cy="1129265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637542" y="911509"/>
                <a:ext cx="8611674" cy="1129265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54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007731" y="1742814"/>
                <a:ext cx="7867095" cy="94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54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65"/>
            <p:cNvGrpSpPr/>
            <p:nvPr/>
          </p:nvGrpSpPr>
          <p:grpSpPr>
            <a:xfrm>
              <a:off x="1076414" y="4334859"/>
              <a:ext cx="4138759" cy="684470"/>
              <a:chOff x="166396" y="8712046"/>
              <a:chExt cx="4138759" cy="68447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384522" y="8712046"/>
                <a:ext cx="3920633" cy="68447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6" y="8780571"/>
                <a:ext cx="702538" cy="572233"/>
                <a:chOff x="-145995" y="8633545"/>
                <a:chExt cx="787401" cy="641357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1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65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3530873" y="4528722"/>
                <a:ext cx="18571046" cy="3735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số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 </a:t>
                </a:r>
              </a:p>
              <a:p>
                <a:pPr algn="ctr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500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 </a:t>
                </a:r>
                <a:r>
                  <a:rPr lang="en-US" sz="500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500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xác định 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(hay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tắt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trình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873" y="4528722"/>
                <a:ext cx="18571046" cy="37358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687387" y="1336932"/>
            <a:ext cx="18516600" cy="1220144"/>
            <a:chOff x="414770" y="1745622"/>
            <a:chExt cx="18955905" cy="804672"/>
          </a:xfrm>
        </p:grpSpPr>
        <p:sp>
          <p:nvSpPr>
            <p:cNvPr id="75" name="Rounded Rectangle 74"/>
            <p:cNvSpPr/>
            <p:nvPr/>
          </p:nvSpPr>
          <p:spPr>
            <a:xfrm>
              <a:off x="414770" y="1745622"/>
              <a:ext cx="130281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4809" y="1913523"/>
              <a:ext cx="408945" cy="497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KHÁI NIỆM BẤT PHƯƠNG TRÌNH MỘT ẨN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265310" y="3837623"/>
            <a:ext cx="39206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 nghĩa</a:t>
            </a:r>
            <a:r>
              <a: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58787" y="1572061"/>
            <a:ext cx="18745199" cy="830997"/>
            <a:chOff x="625475" y="1892299"/>
            <a:chExt cx="187452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625475" y="1905000"/>
              <a:ext cx="14478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39946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KHÁI NIỆM BẤT PHƯƠNG TRÌNH MỘT ẨN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41000" y="2327673"/>
            <a:ext cx="22761286" cy="2549127"/>
            <a:chOff x="1268078" y="2438400"/>
            <a:chExt cx="22761286" cy="2458065"/>
          </a:xfrm>
        </p:grpSpPr>
        <p:sp>
          <p:nvSpPr>
            <p:cNvPr id="7" name="Rounded Rectangle 6"/>
            <p:cNvSpPr/>
            <p:nvPr/>
          </p:nvSpPr>
          <p:spPr>
            <a:xfrm>
              <a:off x="1601787" y="2590800"/>
              <a:ext cx="22427577" cy="230566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 b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0" b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858201" cy="830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5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vi-VN" sz="5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endParaRPr lang="en-US" sz="50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0" b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677579" y="3437910"/>
              <a:ext cx="21916526" cy="83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5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Tìm điều kiện của các BPT sau</a:t>
              </a:r>
              <a:r>
                <a:rPr lang="pt-BR" sz="5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 </a:t>
              </a:r>
              <a:endParaRPr lang="pt-BR" sz="5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44587" y="5036993"/>
            <a:ext cx="22402800" cy="8145607"/>
            <a:chOff x="1270511" y="5936338"/>
            <a:chExt cx="22402800" cy="8145607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10025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867393" y="7795468"/>
                <a:ext cx="18273107" cy="110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5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≥1</m:t>
                    </m:r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5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393" y="7795468"/>
                <a:ext cx="18273107" cy="1107163"/>
              </a:xfrm>
              <a:prstGeom prst="rect">
                <a:avLst/>
              </a:prstGeom>
              <a:blipFill>
                <a:blip r:embed="rId3"/>
                <a:stretch>
                  <a:fillRect l="-1601" b="-29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sp>
        <p:nvSpPr>
          <p:cNvPr id="73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1234136" y="3165910"/>
                <a:ext cx="3840807" cy="1182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den>
                    </m:f>
                    <m:r>
                      <a:rPr lang="en-US" sz="5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5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+2 </m:t>
                    </m:r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</a:t>
                </a: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4136" y="3165910"/>
                <a:ext cx="3840807" cy="1182888"/>
              </a:xfrm>
              <a:prstGeom prst="rect">
                <a:avLst/>
              </a:prstGeom>
              <a:blipFill>
                <a:blip r:embed="rId4"/>
                <a:stretch>
                  <a:fillRect l="-7619" t="-515" b="-1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4936787" y="3200400"/>
                <a:ext cx="4869076" cy="955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rad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6787" y="3200400"/>
                <a:ext cx="4869076" cy="955839"/>
              </a:xfrm>
              <a:prstGeom prst="rect">
                <a:avLst/>
              </a:prstGeom>
              <a:blipFill>
                <a:blip r:embed="rId5"/>
                <a:stretch>
                  <a:fillRect l="-6008" t="-5732" b="-33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19813587" y="3084337"/>
                <a:ext cx="4538522" cy="1259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sz="5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5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+1 </m:t>
                    </m:r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</a:t>
                </a: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3587" y="3084337"/>
                <a:ext cx="4538522" cy="1259063"/>
              </a:xfrm>
              <a:prstGeom prst="rect">
                <a:avLst/>
              </a:prstGeom>
              <a:blipFill>
                <a:blip r:embed="rId6"/>
                <a:stretch>
                  <a:fillRect l="-6443" t="-483" b="-5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844477" y="6272773"/>
                <a:ext cx="13835510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</m:t>
                    </m:r>
                    <m:r>
                      <a:rPr lang="vi-VN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477" y="6272773"/>
                <a:ext cx="13835510" cy="861774"/>
              </a:xfrm>
              <a:prstGeom prst="rect">
                <a:avLst/>
              </a:prstGeom>
              <a:blipFill>
                <a:blip r:embed="rId7"/>
                <a:stretch>
                  <a:fillRect l="-2115" t="-17021" b="-38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867393" y="9702884"/>
                <a:ext cx="12593394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&gt;0.</m:t>
                    </m:r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393" y="9702884"/>
                <a:ext cx="12593394" cy="861774"/>
              </a:xfrm>
              <a:prstGeom prst="rect">
                <a:avLst/>
              </a:prstGeom>
              <a:blipFill>
                <a:blip r:embed="rId8"/>
                <a:stretch>
                  <a:fillRect l="-2323" t="-17730" b="-38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2349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61" grpId="0"/>
      <p:bldP spid="52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4526" y="2504836"/>
            <a:ext cx="14901861" cy="861774"/>
            <a:chOff x="644526" y="2766774"/>
            <a:chExt cx="10253661" cy="861774"/>
          </a:xfrm>
        </p:grpSpPr>
        <p:sp>
          <p:nvSpPr>
            <p:cNvPr id="46" name="TextBox 45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chứa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tham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số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103461" y="2795826"/>
              <a:ext cx="3211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27075" y="3303330"/>
            <a:ext cx="22744112" cy="9474649"/>
            <a:chOff x="1076414" y="4233123"/>
            <a:chExt cx="22325581" cy="3764382"/>
          </a:xfrm>
        </p:grpSpPr>
        <p:grpSp>
          <p:nvGrpSpPr>
            <p:cNvPr id="53" name="Group 5"/>
            <p:cNvGrpSpPr/>
            <p:nvPr/>
          </p:nvGrpSpPr>
          <p:grpSpPr>
            <a:xfrm>
              <a:off x="1533269" y="4233123"/>
              <a:ext cx="21868726" cy="3764382"/>
              <a:chOff x="637542" y="911509"/>
              <a:chExt cx="8611674" cy="1482054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637542" y="911509"/>
                <a:ext cx="8611674" cy="148205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007731" y="1742814"/>
                <a:ext cx="7867095" cy="88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65"/>
            <p:cNvGrpSpPr/>
            <p:nvPr/>
          </p:nvGrpSpPr>
          <p:grpSpPr>
            <a:xfrm>
              <a:off x="1076414" y="4251209"/>
              <a:ext cx="3725773" cy="724408"/>
              <a:chOff x="166396" y="8628396"/>
              <a:chExt cx="3725773" cy="7244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384522" y="8628396"/>
                <a:ext cx="3507647" cy="68447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6" y="8780571"/>
                <a:ext cx="702538" cy="572233"/>
                <a:chOff x="-145995" y="8633545"/>
                <a:chExt cx="787401" cy="641357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1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65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762732" y="8756319"/>
                <a:ext cx="3079663" cy="292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4903195" y="3352800"/>
                <a:ext cx="18557123" cy="9187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vai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trò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số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xem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số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số. </a:t>
                </a:r>
                <a:r>
                  <a:rPr lang="en-US" sz="5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biện</a:t>
                </a:r>
                <a:r>
                  <a:rPr lang="en-US" sz="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số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xem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số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&gt;0</m:t>
                    </m:r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𝑚𝑥</m:t>
                    </m:r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+1≥0</m:t>
                    </m:r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</a:t>
                </a: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195" y="3352800"/>
                <a:ext cx="18557123" cy="9187387"/>
              </a:xfrm>
              <a:prstGeom prst="rect">
                <a:avLst/>
              </a:prstGeom>
              <a:blipFill>
                <a:blip r:embed="rId3"/>
                <a:stretch>
                  <a:fillRect l="-1577" r="-1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687387" y="1336932"/>
            <a:ext cx="18516600" cy="1220144"/>
            <a:chOff x="414770" y="1745622"/>
            <a:chExt cx="18955905" cy="804672"/>
          </a:xfrm>
        </p:grpSpPr>
        <p:sp>
          <p:nvSpPr>
            <p:cNvPr id="47" name="Rounded Rectangle 46"/>
            <p:cNvSpPr/>
            <p:nvPr/>
          </p:nvSpPr>
          <p:spPr>
            <a:xfrm>
              <a:off x="414770" y="1745622"/>
              <a:ext cx="130281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4809" y="1913523"/>
              <a:ext cx="408945" cy="497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87561" y="1892299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KHÁI NIỆM BẤT PHƯƠNG TRÌNH MỘT ẨN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10"/>
              <p:cNvSpPr>
                <a:spLocks noChangeArrowheads="1"/>
              </p:cNvSpPr>
              <p:nvPr/>
            </p:nvSpPr>
            <p:spPr bwMode="auto">
              <a:xfrm>
                <a:off x="4913747" y="11409989"/>
                <a:ext cx="15482059" cy="861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ó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coi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số 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endParaRPr lang="pt-BR" sz="5000" dirty="0">
                  <a:solidFill>
                    <a:srgbClr val="0070C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3747" y="11409989"/>
                <a:ext cx="15482059" cy="861774"/>
              </a:xfrm>
              <a:prstGeom prst="rect">
                <a:avLst/>
              </a:prstGeom>
              <a:blipFill>
                <a:blip r:embed="rId4"/>
                <a:stretch>
                  <a:fillRect l="-1890" t="-17021" b="-3900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3544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118466"/>
            <a:ext cx="939801" cy="1176934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27075" y="1371600"/>
            <a:ext cx="18462627" cy="964137"/>
            <a:chOff x="893763" y="1905000"/>
            <a:chExt cx="18462627" cy="635838"/>
          </a:xfrm>
        </p:grpSpPr>
        <p:sp>
          <p:nvSpPr>
            <p:cNvPr id="38" name="Rounded Rectangle 37"/>
            <p:cNvSpPr/>
            <p:nvPr/>
          </p:nvSpPr>
          <p:spPr>
            <a:xfrm>
              <a:off x="893763" y="1905000"/>
              <a:ext cx="949498" cy="635837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82675" y="1960494"/>
              <a:ext cx="614271" cy="497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73276" y="1992804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HỆ BẤT PHƯƠNG TRÌNH MỘT ẨN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334590" y="3657428"/>
            <a:ext cx="313739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 nghĩa</a:t>
            </a:r>
            <a:r>
              <a:rPr lang="en-US" sz="4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BE50DFF-A76B-4F3E-9E2E-C8195EAB3B16}"/>
              </a:ext>
            </a:extLst>
          </p:cNvPr>
          <p:cNvGrpSpPr/>
          <p:nvPr/>
        </p:nvGrpSpPr>
        <p:grpSpPr>
          <a:xfrm>
            <a:off x="887094" y="3124200"/>
            <a:ext cx="22888893" cy="9601200"/>
            <a:chOff x="881131" y="4375019"/>
            <a:chExt cx="22539463" cy="6659043"/>
          </a:xfrm>
        </p:grpSpPr>
        <p:sp>
          <p:nvSpPr>
            <p:cNvPr id="33" name="Rounded Rectangle 38">
              <a:extLst>
                <a:ext uri="{FF2B5EF4-FFF2-40B4-BE49-F238E27FC236}">
                  <a16:creationId xmlns:a16="http://schemas.microsoft.com/office/drawing/2014/main" id="{79FEF030-82C9-40C3-AE15-C107A8B0AE61}"/>
                </a:ext>
              </a:extLst>
            </p:cNvPr>
            <p:cNvSpPr/>
            <p:nvPr/>
          </p:nvSpPr>
          <p:spPr>
            <a:xfrm>
              <a:off x="1551868" y="4535825"/>
              <a:ext cx="21868726" cy="64982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4" name="Group 65">
              <a:extLst>
                <a:ext uri="{FF2B5EF4-FFF2-40B4-BE49-F238E27FC236}">
                  <a16:creationId xmlns:a16="http://schemas.microsoft.com/office/drawing/2014/main" id="{67A853E4-D318-4979-B1E4-22B9A6E62988}"/>
                </a:ext>
              </a:extLst>
            </p:cNvPr>
            <p:cNvGrpSpPr/>
            <p:nvPr/>
          </p:nvGrpSpPr>
          <p:grpSpPr>
            <a:xfrm>
              <a:off x="881131" y="4375019"/>
              <a:ext cx="4012427" cy="781943"/>
              <a:chOff x="-28887" y="8752206"/>
              <a:chExt cx="4012427" cy="781943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6E033BDF-4939-481A-8C88-9C5461DC2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8887" y="8752206"/>
                <a:ext cx="401242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6" name="Group 7">
                <a:extLst>
                  <a:ext uri="{FF2B5EF4-FFF2-40B4-BE49-F238E27FC236}">
                    <a16:creationId xmlns:a16="http://schemas.microsoft.com/office/drawing/2014/main" id="{60BEFE6A-E94C-4D75-844B-CBFA77527050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9634F689-25A9-4710-9E4B-68AEDD108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8F96BF43-6ADC-438B-95DD-40715D4998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257C8523-B1B6-4E18-AD60-7A902AD70C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CBE132D3-8AE4-4AB2-8CD0-B35DD21E1F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11EB87F1-0BEF-47F9-8501-158C707C66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50">
                  <a:extLst>
                    <a:ext uri="{FF2B5EF4-FFF2-40B4-BE49-F238E27FC236}">
                      <a16:creationId xmlns:a16="http://schemas.microsoft.com/office/drawing/2014/main" id="{A220554A-2F1E-4988-AEA5-32D0FF51539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1">
                  <a:extLst>
                    <a:ext uri="{FF2B5EF4-FFF2-40B4-BE49-F238E27FC236}">
                      <a16:creationId xmlns:a16="http://schemas.microsoft.com/office/drawing/2014/main" id="{6C05064D-D376-4869-A91C-88FC2E9FE2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52">
                  <a:extLst>
                    <a:ext uri="{FF2B5EF4-FFF2-40B4-BE49-F238E27FC236}">
                      <a16:creationId xmlns:a16="http://schemas.microsoft.com/office/drawing/2014/main" id="{9FC07958-55C2-4805-9DAD-12B40641FA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Rectangle 53">
                  <a:extLst>
                    <a:ext uri="{FF2B5EF4-FFF2-40B4-BE49-F238E27FC236}">
                      <a16:creationId xmlns:a16="http://schemas.microsoft.com/office/drawing/2014/main" id="{8631E19B-8A0E-4672-B2E5-36E31AE4EE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Rectangle 54">
                  <a:extLst>
                    <a:ext uri="{FF2B5EF4-FFF2-40B4-BE49-F238E27FC236}">
                      <a16:creationId xmlns:a16="http://schemas.microsoft.com/office/drawing/2014/main" id="{6FBCA31B-1E18-4991-8F4A-B638FEE191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55">
                  <a:extLst>
                    <a:ext uri="{FF2B5EF4-FFF2-40B4-BE49-F238E27FC236}">
                      <a16:creationId xmlns:a16="http://schemas.microsoft.com/office/drawing/2014/main" id="{E80FA2DF-2F6D-49CA-A866-A7774205F0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Freeform 56">
                  <a:extLst>
                    <a:ext uri="{FF2B5EF4-FFF2-40B4-BE49-F238E27FC236}">
                      <a16:creationId xmlns:a16="http://schemas.microsoft.com/office/drawing/2014/main" id="{DAC92A04-D96C-4D68-86B4-C60661DC386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5C5F7E9-22B7-4B48-8C64-85E5429CE16D}"/>
                  </a:ext>
                </a:extLst>
              </p:cNvPr>
              <p:cNvSpPr txBox="1"/>
              <p:nvPr/>
            </p:nvSpPr>
            <p:spPr>
              <a:xfrm>
                <a:off x="1086593" y="8843252"/>
                <a:ext cx="2896947" cy="474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 </a:t>
                </a:r>
                <a:endParaRPr lang="en-US" sz="3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562D14B-8EF1-4B46-A23E-69CD8C379ED0}"/>
                  </a:ext>
                </a:extLst>
              </p:cNvPr>
              <p:cNvSpPr/>
              <p:nvPr/>
            </p:nvSpPr>
            <p:spPr>
              <a:xfrm>
                <a:off x="4954586" y="3236156"/>
                <a:ext cx="18522869" cy="8443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"/>
                  </a:spcBef>
                  <a:spcAft>
                    <a:spcPts val="1000"/>
                  </a:spcAft>
                </a:pP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Hệ </a:t>
                </a: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gồm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số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chung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0"/>
                  </a:spcAft>
                </a:pP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0"/>
                  </a:spcAft>
                </a:pP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rồi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562D14B-8EF1-4B46-A23E-69CD8C379E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586" y="3236156"/>
                <a:ext cx="18522869" cy="8443594"/>
              </a:xfrm>
              <a:prstGeom prst="rect">
                <a:avLst/>
              </a:prstGeom>
              <a:blipFill>
                <a:blip r:embed="rId3"/>
                <a:stretch>
                  <a:fillRect l="-1580" b="-2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3260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19.7|8.4|4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6.4|0.8|9.6|40.3|11.5|9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5.3|21|2.4|7.7|8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43.5|1.2|7.8|0.8|17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8|0.7|4.6|8.6|2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2|0.9|0.9|2.3|22.9|48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76.8|8.2|2.5|0.9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72.6|5.6|1|1.8|2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8.7|7.7|6.5|18.1|19.7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0.5|1.5|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4|2.6|18.2|3.5|10.3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1|0.3|2|15.3|24.8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6|0.2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7|0.2|0.5|0.4|0.2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51.5|3.2|4.1|53.2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2410</TotalTime>
  <Words>1394</Words>
  <Application>Microsoft Office PowerPoint</Application>
  <PresentationFormat>Custom</PresentationFormat>
  <Paragraphs>319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AvantGarde</vt:lpstr>
      <vt:lpstr>AvantGarde-Demi</vt:lpstr>
      <vt:lpstr>Calibri</vt:lpstr>
      <vt:lpstr>Cambria Math</vt:lpstr>
      <vt:lpstr>MS Mincho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HongHa</cp:lastModifiedBy>
  <cp:revision>186</cp:revision>
  <dcterms:created xsi:type="dcterms:W3CDTF">2013-08-31T11:42:51Z</dcterms:created>
  <dcterms:modified xsi:type="dcterms:W3CDTF">2020-03-06T13:32:38Z</dcterms:modified>
</cp:coreProperties>
</file>