
<file path=[Content_Types].xml><?xml version="1.0" encoding="utf-8"?>
<Types xmlns="http://schemas.openxmlformats.org/package/2006/content-types">
  <Default Extension="png" ContentType="image/png"/>
  <Default Extension="bin" ContentType="application/vnd.ms-office.activeX"/>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476" r:id="rId1"/>
  </p:sldMasterIdLst>
  <p:notesMasterIdLst>
    <p:notesMasterId r:id="rId23"/>
  </p:notesMasterIdLst>
  <p:handoutMasterIdLst>
    <p:handoutMasterId r:id="rId24"/>
  </p:handoutMasterIdLst>
  <p:sldIdLst>
    <p:sldId id="256" r:id="rId2"/>
    <p:sldId id="277" r:id="rId3"/>
    <p:sldId id="279" r:id="rId4"/>
    <p:sldId id="278" r:id="rId5"/>
    <p:sldId id="280" r:id="rId6"/>
    <p:sldId id="283" r:id="rId7"/>
    <p:sldId id="282" r:id="rId8"/>
    <p:sldId id="285" r:id="rId9"/>
    <p:sldId id="284" r:id="rId10"/>
    <p:sldId id="281" r:id="rId11"/>
    <p:sldId id="287" r:id="rId12"/>
    <p:sldId id="288" r:id="rId13"/>
    <p:sldId id="300" r:id="rId14"/>
    <p:sldId id="301" r:id="rId15"/>
    <p:sldId id="289" r:id="rId16"/>
    <p:sldId id="292" r:id="rId17"/>
    <p:sldId id="290" r:id="rId18"/>
    <p:sldId id="293" r:id="rId19"/>
    <p:sldId id="294" r:id="rId20"/>
    <p:sldId id="302" r:id="rId21"/>
    <p:sldId id="276" r:id="rId22"/>
  </p:sldIdLst>
  <p:sldSz cx="9144000" cy="6858000" type="screen4x3"/>
  <p:notesSz cx="6858000" cy="9144000"/>
  <p:embeddedFontLst>
    <p:embeddedFont>
      <p:font typeface="Calibri"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2668F7-66CA-45C5-9E7D-CFAE3C1ED636}" type="datetimeFigureOut">
              <a:rPr lang="en-US" smtClean="0"/>
              <a:t>10/10/2020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AA0F32-7828-4B50-B900-80F7094AF665}" type="slidenum">
              <a:rPr lang="en-US" smtClean="0"/>
              <a:t>‹#›</a:t>
            </a:fld>
            <a:endParaRPr lang="en-US"/>
          </a:p>
        </p:txBody>
      </p:sp>
    </p:spTree>
    <p:extLst>
      <p:ext uri="{BB962C8B-B14F-4D97-AF65-F5344CB8AC3E}">
        <p14:creationId xmlns:p14="http://schemas.microsoft.com/office/powerpoint/2010/main" val="1332763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FE3CA-BD17-4C90-9BF6-6BABA79F689F}" type="datetimeFigureOut">
              <a:rPr lang="en-US" smtClean="0"/>
              <a:t>10/10/2020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5117B-5ABF-4DAD-B190-C75FBBBEF072}" type="slidenum">
              <a:rPr lang="en-US" smtClean="0"/>
              <a:t>‹#›</a:t>
            </a:fld>
            <a:endParaRPr lang="en-US"/>
          </a:p>
        </p:txBody>
      </p:sp>
    </p:spTree>
    <p:extLst>
      <p:ext uri="{BB962C8B-B14F-4D97-AF65-F5344CB8AC3E}">
        <p14:creationId xmlns:p14="http://schemas.microsoft.com/office/powerpoint/2010/main" val="343505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743200"/>
          </a:xfrm>
        </p:spPr>
        <p:txBody>
          <a:bodyPr>
            <a:normAutofit/>
          </a:bodyPr>
          <a:lstStyle>
            <a:lvl1pPr algn="ctr">
              <a:defRPr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64578" y="4267200"/>
            <a:ext cx="5410200" cy="1447800"/>
          </a:xfrm>
        </p:spPr>
        <p:txBody>
          <a:bodyPr>
            <a:normAutofit/>
          </a:bodyPr>
          <a:lstStyle>
            <a:lvl1pPr marL="0" indent="0" algn="l">
              <a:buNone/>
              <a:defRPr sz="2800" b="1">
                <a:solidFill>
                  <a:srgbClr val="00B0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0CB7A1DF-25E7-4348-BEC6-462341180653}" type="datetime1">
              <a:rPr lang="en-US" smtClean="0"/>
              <a:t>10/10/2020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46" y="30346"/>
            <a:ext cx="960254" cy="960254"/>
          </a:xfrm>
          <a:prstGeom prst="rect">
            <a:avLst/>
          </a:prstGeom>
        </p:spPr>
      </p:pic>
      <p:sp>
        <p:nvSpPr>
          <p:cNvPr id="8" name="TextBox 7"/>
          <p:cNvSpPr txBox="1"/>
          <p:nvPr userDrawn="1"/>
        </p:nvSpPr>
        <p:spPr>
          <a:xfrm>
            <a:off x="1165927" y="0"/>
            <a:ext cx="6705600" cy="923330"/>
          </a:xfrm>
          <a:prstGeom prst="rect">
            <a:avLst/>
          </a:prstGeom>
          <a:noFill/>
        </p:spPr>
        <p:txBody>
          <a:bodyPr wrap="square" rtlCol="0" anchor="b" anchorCtr="0">
            <a:spAutoFit/>
          </a:bodyPr>
          <a:lstStyle/>
          <a:p>
            <a:pPr algn="ctr"/>
            <a:r>
              <a:rPr lang="en-US" b="0" smtClean="0">
                <a:solidFill>
                  <a:srgbClr val="7030A0"/>
                </a:solidFill>
                <a:latin typeface="Times New Roman" pitchFamily="18" charset="0"/>
                <a:cs typeface="Times New Roman" pitchFamily="18" charset="0"/>
              </a:rPr>
              <a:t>SỞ</a:t>
            </a:r>
            <a:r>
              <a:rPr lang="en-US" b="0" baseline="0" smtClean="0">
                <a:solidFill>
                  <a:srgbClr val="7030A0"/>
                </a:solidFill>
                <a:latin typeface="Times New Roman" pitchFamily="18" charset="0"/>
                <a:cs typeface="Times New Roman" pitchFamily="18" charset="0"/>
              </a:rPr>
              <a:t> GIÁO DỤC VÀ ĐÀO TẠO THÀNH PHỐ HỒ CHÍ MINH</a:t>
            </a:r>
          </a:p>
          <a:p>
            <a:pPr algn="ctr"/>
            <a:r>
              <a:rPr lang="en-US" b="1" baseline="0" smtClean="0">
                <a:solidFill>
                  <a:srgbClr val="7030A0"/>
                </a:solidFill>
                <a:latin typeface="Times New Roman" pitchFamily="18" charset="0"/>
                <a:cs typeface="Times New Roman" pitchFamily="18" charset="0"/>
              </a:rPr>
              <a:t>Trường THPT TRẦN QUANG KHẢI</a:t>
            </a:r>
          </a:p>
          <a:p>
            <a:pPr algn="ctr"/>
            <a:r>
              <a:rPr lang="en-US" b="0" baseline="0" err="1" smtClean="0">
                <a:solidFill>
                  <a:srgbClr val="7030A0"/>
                </a:solidFill>
                <a:latin typeface="Times New Roman" pitchFamily="18" charset="0"/>
                <a:cs typeface="Times New Roman" pitchFamily="18" charset="0"/>
              </a:rPr>
              <a:t>Tổ</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bộ</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môn</a:t>
            </a:r>
            <a:r>
              <a:rPr lang="en-US" b="0" baseline="0" smtClean="0">
                <a:solidFill>
                  <a:srgbClr val="7030A0"/>
                </a:solidFill>
                <a:latin typeface="Times New Roman" pitchFamily="18" charset="0"/>
                <a:cs typeface="Times New Roman" pitchFamily="18" charset="0"/>
              </a:rPr>
              <a:t>: </a:t>
            </a:r>
            <a:r>
              <a:rPr lang="en-US" b="1" baseline="0" smtClean="0">
                <a:solidFill>
                  <a:srgbClr val="7030A0"/>
                </a:solidFill>
                <a:latin typeface="Times New Roman" pitchFamily="18" charset="0"/>
                <a:cs typeface="Times New Roman" pitchFamily="18" charset="0"/>
              </a:rPr>
              <a:t>TIN HỌC</a:t>
            </a:r>
            <a:endParaRPr lang="en-US" b="1">
              <a:solidFill>
                <a:srgbClr val="7030A0"/>
              </a:solidFill>
              <a:latin typeface="Times New Roman" pitchFamily="18" charset="0"/>
              <a:cs typeface="Times New Roman" pitchFamily="18" charset="0"/>
            </a:endParaRPr>
          </a:p>
        </p:txBody>
      </p:sp>
      <p:cxnSp>
        <p:nvCxnSpPr>
          <p:cNvPr id="10" name="Straight Connector 9"/>
          <p:cNvCxnSpPr/>
          <p:nvPr userDrawn="1"/>
        </p:nvCxnSpPr>
        <p:spPr>
          <a:xfrm>
            <a:off x="5105400" y="5943600"/>
            <a:ext cx="37338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86375" y="5943600"/>
            <a:ext cx="3371850" cy="369332"/>
          </a:xfrm>
          <a:prstGeom prst="rect">
            <a:avLst/>
          </a:prstGeom>
          <a:noFill/>
        </p:spPr>
        <p:txBody>
          <a:bodyPr wrap="square" rtlCol="0">
            <a:spAutoFit/>
          </a:bodyPr>
          <a:lstStyle/>
          <a:p>
            <a:pPr algn="ctr"/>
            <a:r>
              <a:rPr lang="en-US" sz="1800" b="0" smtClean="0">
                <a:solidFill>
                  <a:srgbClr val="7030A0"/>
                </a:solidFill>
                <a:effectLst/>
                <a:latin typeface="Times New Roman" pitchFamily="18" charset="0"/>
                <a:cs typeface="Times New Roman" pitchFamily="18" charset="0"/>
              </a:rPr>
              <a:t>Bài</a:t>
            </a:r>
            <a:r>
              <a:rPr lang="en-US" sz="1800" b="0" baseline="0" smtClean="0">
                <a:solidFill>
                  <a:srgbClr val="7030A0"/>
                </a:solidFill>
                <a:effectLst/>
                <a:latin typeface="Times New Roman" pitchFamily="18" charset="0"/>
                <a:cs typeface="Times New Roman" pitchFamily="18" charset="0"/>
              </a:rPr>
              <a:t> dạy điện </a:t>
            </a:r>
            <a:r>
              <a:rPr lang="en-US" sz="1800" b="0" baseline="0" smtClean="0">
                <a:solidFill>
                  <a:srgbClr val="7030A0"/>
                </a:solidFill>
                <a:effectLst/>
                <a:latin typeface="Times New Roman" pitchFamily="18" charset="0"/>
                <a:cs typeface="Times New Roman" pitchFamily="18" charset="0"/>
              </a:rPr>
              <a:t>tử Tin học Lớp 12</a:t>
            </a:r>
            <a:endParaRPr lang="en-US" sz="1800" b="0">
              <a:solidFill>
                <a:srgbClr val="7030A0"/>
              </a:solidFill>
              <a:effectLst/>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1046" name="ShockwaveFlash1" r:id="rId2" imgW="914286" imgH="914286"/>
        </mc:Choice>
        <mc:Fallback>
          <p:control name="ShockwaveFlash1" r:id="rId2" imgW="914286" imgH="91428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18643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B70F04F0-54F9-4873-97E1-22222DD32C95}" type="datetime1">
              <a:rPr lang="en-US" smtClean="0"/>
              <a:t>10/10/2020</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809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0C0FE333-66F7-4671-9011-C41BF5F945E4}" type="datetime1">
              <a:rPr lang="en-US" smtClean="0"/>
              <a:t>10/10/2020</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570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342900" indent="-342900">
              <a:buFont typeface="Times New Roman" pitchFamily="18" charset="0"/>
              <a:buChar char="‒"/>
              <a:defRPr sz="2400"/>
            </a:lvl1pPr>
            <a:lvl2pPr marL="742950" indent="-285750">
              <a:buFont typeface="Times New Roman" pitchFamily="18" charset="0"/>
              <a:buChar char="+"/>
              <a:defRPr sz="2400"/>
            </a:lvl2pPr>
            <a:lvl3pPr marL="1143000" indent="-228600">
              <a:buFont typeface="Courier New" pitchFamily="49" charset="0"/>
              <a:buChar char="o"/>
              <a:defRPr sz="2400"/>
            </a:lvl3pPr>
            <a:lvl4pPr marL="1600200" indent="-228600">
              <a:buFont typeface="Arial" pitchFamily="34" charset="0"/>
              <a:buChar cha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015B3F1F-6E2C-490D-9E00-390409D6B7B9}" type="datetime1">
              <a:rPr lang="en-US" smtClean="0"/>
              <a:t>10/10/2020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1352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46C288B2-C07C-4752-8001-A50E428804FD}" type="datetime1">
              <a:rPr lang="en-US" smtClean="0"/>
              <a:t>10/10/2020</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203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B6ABF1EE-C16B-4273-B1D3-936F65549F6C}" type="datetime1">
              <a:rPr lang="en-US" smtClean="0"/>
              <a:t>10/10/2020</a:t>
            </a:fld>
            <a:endParaRPr lang="en-US"/>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013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12838"/>
            <a:ext cx="4040188" cy="639762"/>
          </a:xfrm>
        </p:spPr>
        <p:txBody>
          <a:bodyPr anchor="b"/>
          <a:lstStyle>
            <a:lvl1pPr marL="0" indent="0">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12838"/>
            <a:ext cx="4041775" cy="639762"/>
          </a:xfrm>
        </p:spPr>
        <p:txBody>
          <a:bodyPr anchor="b"/>
          <a:lstStyle>
            <a:lvl1pPr marL="0" indent="0">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AE18B607-FFB0-40FB-B0E8-37A242ADD81B}" type="datetime1">
              <a:rPr lang="en-US" smtClean="0"/>
              <a:t>10/10/2020</a:t>
            </a:fld>
            <a:endParaRPr lang="en-US"/>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2"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41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910711EA-B62D-424C-ADBB-FA53D7730323}" type="datetime1">
              <a:rPr lang="en-US" smtClean="0"/>
              <a:t>10/10/2020</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554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68B345B7-8F12-43B0-A8FB-AB5CFC297FA2}" type="datetime1">
              <a:rPr lang="en-US" smtClean="0"/>
              <a:t>10/10/2020</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0439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047A50C8-7A69-446B-929D-6047EC86D48B}" type="datetime1">
              <a:rPr lang="en-US" smtClean="0"/>
              <a:t>10/10/2020</a:t>
            </a:fld>
            <a:endParaRPr lang="en-US"/>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918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A33A1C85-4345-44AD-8DA5-D3C67CA8057F}" type="datetime1">
              <a:rPr lang="en-US" smtClean="0"/>
              <a:t>10/10/2020</a:t>
            </a:fld>
            <a:endParaRPr lang="en-US"/>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5969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14300"/>
            <a:ext cx="79248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990601"/>
            <a:ext cx="84582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fld id="{26FB477D-6177-4EB8-B619-08783B8FE9BD}" type="datetime1">
              <a:rPr lang="en-US" smtClean="0"/>
              <a:t>10/10/2020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2069" name="ShockwaveFlash1" r:id="rId14" imgW="914286" imgH="914286"/>
        </mc:Choice>
        <mc:Fallback>
          <p:control name="ShockwaveFlash1" r:id="rId14" imgW="914286" imgH="914286">
            <p:pic>
              <p:nvPicPr>
                <p:cNvPr id="0" name="ShockwaveFlash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3106812"/>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iming>
    <p:tnLst>
      <p:par>
        <p:cTn id="1" dur="indefinite" restart="never" nodeType="tmRoot"/>
      </p:par>
    </p:tnLst>
  </p:timing>
  <p:hf hdr="0" ftr="0" dt="0"/>
  <p:txStyles>
    <p:title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p:titleStyle>
    <p:body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4.tmp"/></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2.tmp"/><Relationship Id="rId1" Type="http://schemas.openxmlformats.org/officeDocument/2006/relationships/slideLayout" Target="../slideLayouts/slideLayout2.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tmp"/></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a:t>
            </a:r>
            <a:b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TRUY VẤN DỮ LIỆU</a:t>
            </a:r>
            <a:endParaRPr 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371600" y="4267200"/>
            <a:ext cx="4495800" cy="1752600"/>
          </a:xfrm>
        </p:spPr>
        <p:txBody>
          <a:bodyPr/>
          <a:lstStyle/>
          <a:p>
            <a:pPr algn="l"/>
            <a:r>
              <a:rPr lang="en-US" smtClean="0"/>
              <a:t>GVHD: Vũ Trường</a:t>
            </a:r>
          </a:p>
          <a:p>
            <a:pPr algn="l"/>
            <a:r>
              <a:rPr lang="en-US" smtClean="0"/>
              <a:t>Lớp: 12</a:t>
            </a:r>
            <a:r>
              <a:rPr lang="en-US" baseline="30000" smtClean="0"/>
              <a:t>A</a:t>
            </a:r>
            <a:r>
              <a:rPr lang="en-US" smtClean="0"/>
              <a:t>…… – Tiết: ……</a:t>
            </a:r>
          </a:p>
          <a:p>
            <a:pPr algn="l"/>
            <a:r>
              <a:rPr lang="en-US" smtClean="0"/>
              <a:t>Ngày: ……………… </a:t>
            </a:r>
            <a:endParaRPr lang="en-US"/>
          </a:p>
        </p:txBody>
      </p:sp>
    </p:spTree>
    <p:extLst>
      <p:ext uri="{BB962C8B-B14F-4D97-AF65-F5344CB8AC3E}">
        <p14:creationId xmlns:p14="http://schemas.microsoft.com/office/powerpoint/2010/main" val="180822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458200" cy="5059363"/>
          </a:xfrm>
        </p:spPr>
        <p:txBody>
          <a:bodyPr>
            <a:noAutofit/>
          </a:bodyPr>
          <a:lstStyle/>
          <a:p>
            <a:r>
              <a:rPr lang="en-US" sz="2000" b="1" i="1" smtClean="0"/>
              <a:t>Biểu </a:t>
            </a:r>
            <a:r>
              <a:rPr lang="en-US" sz="2000" b="1" i="1"/>
              <a:t>thức số học</a:t>
            </a:r>
            <a:r>
              <a:rPr lang="en-US" sz="2000"/>
              <a:t> được sử dụng để mô tả các trường </a:t>
            </a:r>
            <a:r>
              <a:rPr lang="en-US" sz="2000" i="1"/>
              <a:t>tính toán</a:t>
            </a:r>
            <a:r>
              <a:rPr lang="en-US" sz="2000"/>
              <a:t> trong mẫu hỏi. </a:t>
            </a:r>
            <a:endParaRPr lang="en-US" sz="2000" smtClean="0"/>
          </a:p>
          <a:p>
            <a:r>
              <a:rPr lang="en-US" sz="2000" b="1" i="1" smtClean="0"/>
              <a:t>Biểu </a:t>
            </a:r>
            <a:r>
              <a:rPr lang="en-US" sz="2000" b="1" i="1"/>
              <a:t>thức điều kiện và biểu thức lôgic</a:t>
            </a:r>
            <a:r>
              <a:rPr lang="en-US" sz="2000"/>
              <a:t> được sử dụng trong các trường hợp </a:t>
            </a:r>
            <a:r>
              <a:rPr lang="en-US" sz="2000" smtClean="0"/>
              <a:t>sau:</a:t>
            </a:r>
          </a:p>
          <a:p>
            <a:pPr lvl="1"/>
            <a:r>
              <a:rPr lang="en-US" sz="2000" smtClean="0"/>
              <a:t>Thiết </a:t>
            </a:r>
            <a:r>
              <a:rPr lang="en-US" sz="2000"/>
              <a:t>lập bộ lọc cho </a:t>
            </a:r>
            <a:r>
              <a:rPr lang="en-US" sz="2000" smtClean="0"/>
              <a:t>bảng;</a:t>
            </a:r>
          </a:p>
          <a:p>
            <a:pPr lvl="1"/>
            <a:r>
              <a:rPr lang="en-US" sz="2000" smtClean="0"/>
              <a:t>Thiết </a:t>
            </a:r>
            <a:r>
              <a:rPr lang="en-US" sz="2000"/>
              <a:t>lập điều kiện lọc để tạo mẫu hỏi</a:t>
            </a:r>
            <a:r>
              <a:rPr lang="en-US" sz="2000" smtClean="0"/>
              <a:t>.</a:t>
            </a:r>
          </a:p>
          <a:p>
            <a:pPr lvl="0"/>
            <a:r>
              <a:rPr lang="en-US" sz="2000" b="1"/>
              <a:t>Các </a:t>
            </a:r>
            <a:r>
              <a:rPr lang="en-US" sz="2000" b="1" i="1"/>
              <a:t>kí hiệu phép toán</a:t>
            </a:r>
            <a:r>
              <a:rPr lang="en-US" sz="2000" b="1"/>
              <a:t> thường dùng bao </a:t>
            </a:r>
            <a:r>
              <a:rPr lang="en-US" sz="2000" b="1" smtClean="0"/>
              <a:t>gồm:</a:t>
            </a:r>
          </a:p>
          <a:p>
            <a:pPr lvl="1"/>
            <a:r>
              <a:rPr lang="en-US" sz="2000" smtClean="0"/>
              <a:t>Phép </a:t>
            </a:r>
            <a:r>
              <a:rPr lang="en-US" sz="2000"/>
              <a:t>toán số học: + , – , * , </a:t>
            </a:r>
            <a:r>
              <a:rPr lang="en-US" sz="2000" smtClean="0"/>
              <a:t>/</a:t>
            </a:r>
          </a:p>
          <a:p>
            <a:pPr lvl="1"/>
            <a:r>
              <a:rPr lang="en-US" sz="2000" smtClean="0"/>
              <a:t>Phép </a:t>
            </a:r>
            <a:r>
              <a:rPr lang="en-US" sz="2000"/>
              <a:t>so sánh: </a:t>
            </a:r>
            <a:r>
              <a:rPr lang="en-US" sz="2000" smtClean="0"/>
              <a:t>&lt;, &lt;=, &gt;, </a:t>
            </a:r>
            <a:r>
              <a:rPr lang="en-US" sz="2000"/>
              <a:t>&gt;=, =, </a:t>
            </a:r>
            <a:r>
              <a:rPr lang="en-US" sz="2000" smtClean="0"/>
              <a:t>&lt;&gt;</a:t>
            </a:r>
          </a:p>
          <a:p>
            <a:pPr lvl="1"/>
            <a:r>
              <a:rPr lang="en-US" sz="2000" smtClean="0"/>
              <a:t>Phép </a:t>
            </a:r>
            <a:r>
              <a:rPr lang="en-US" sz="2000"/>
              <a:t>toán lôgic: </a:t>
            </a:r>
            <a:r>
              <a:rPr lang="en-US" sz="2000" b="1"/>
              <a:t>AND, OR, </a:t>
            </a:r>
            <a:r>
              <a:rPr lang="en-US" sz="2000" b="1" smtClean="0"/>
              <a:t>NOT</a:t>
            </a:r>
          </a:p>
          <a:p>
            <a:pPr lvl="0"/>
            <a:r>
              <a:rPr lang="en-US" sz="2000" b="1"/>
              <a:t>Các </a:t>
            </a:r>
            <a:r>
              <a:rPr lang="en-US" sz="2000" b="1" i="1"/>
              <a:t>toán hạng</a:t>
            </a:r>
            <a:r>
              <a:rPr lang="en-US" sz="2000" b="1"/>
              <a:t> trong tất cả các biểu thức có thể </a:t>
            </a:r>
            <a:r>
              <a:rPr lang="en-US" sz="2000" b="1" smtClean="0"/>
              <a:t>là:</a:t>
            </a:r>
          </a:p>
          <a:p>
            <a:pPr lvl="1"/>
            <a:r>
              <a:rPr lang="en-US" sz="2000" smtClean="0"/>
              <a:t>Tên </a:t>
            </a:r>
            <a:r>
              <a:rPr lang="en-US" sz="2000"/>
              <a:t>trường (đóng vai trò các biến) được ghi trong dấu ngoặc </a:t>
            </a:r>
            <a:r>
              <a:rPr lang="en-US" sz="2000" smtClean="0"/>
              <a:t>vuông.</a:t>
            </a:r>
          </a:p>
          <a:p>
            <a:pPr lvl="1"/>
            <a:r>
              <a:rPr lang="en-US" sz="2000" smtClean="0"/>
              <a:t>Hằng số.</a:t>
            </a:r>
          </a:p>
          <a:p>
            <a:pPr lvl="1"/>
            <a:r>
              <a:rPr lang="en-US" sz="2000" smtClean="0"/>
              <a:t>Hằng </a:t>
            </a:r>
            <a:r>
              <a:rPr lang="en-US" sz="2000"/>
              <a:t>văn bản: được viết trong dấu nháy </a:t>
            </a:r>
            <a:r>
              <a:rPr lang="en-US" sz="2000" smtClean="0"/>
              <a:t>kép.</a:t>
            </a:r>
          </a:p>
          <a:p>
            <a:pPr lvl="1"/>
            <a:r>
              <a:rPr lang="en-US" sz="2000" smtClean="0"/>
              <a:t>Hàm </a:t>
            </a:r>
            <a:r>
              <a:rPr lang="en-US" sz="2000"/>
              <a:t>(SUM, AVG, MAX, MIN, COUNT, </a:t>
            </a:r>
            <a:r>
              <a:rPr lang="en-US" sz="2000" smtClean="0"/>
              <a:t>…).</a:t>
            </a:r>
            <a:endParaRPr lang="en-US" sz="2000"/>
          </a:p>
        </p:txBody>
      </p:sp>
      <p:sp>
        <p:nvSpPr>
          <p:cNvPr id="4" name="Title 1"/>
          <p:cNvSpPr>
            <a:spLocks noGrp="1"/>
          </p:cNvSpPr>
          <p:nvPr>
            <p:ph type="title"/>
          </p:nvPr>
        </p:nvSpPr>
        <p:spPr>
          <a:xfrm>
            <a:off x="228600" y="114300"/>
            <a:ext cx="7924800" cy="685800"/>
          </a:xfrm>
        </p:spPr>
        <p:txBody>
          <a:bodyPr/>
          <a:lstStyle/>
          <a:p>
            <a:r>
              <a:rPr lang="en-US" smtClean="0"/>
              <a:t>1&gt; Một số khái niệm</a:t>
            </a:r>
            <a:endParaRPr lang="en-US"/>
          </a:p>
        </p:txBody>
      </p:sp>
      <p:sp>
        <p:nvSpPr>
          <p:cNvPr id="5" name="TextBox 4"/>
          <p:cNvSpPr txBox="1"/>
          <p:nvPr/>
        </p:nvSpPr>
        <p:spPr>
          <a:xfrm>
            <a:off x="228600" y="914400"/>
            <a:ext cx="2476500" cy="461665"/>
          </a:xfrm>
          <a:prstGeom prst="rect">
            <a:avLst/>
          </a:prstGeom>
          <a:noFill/>
        </p:spPr>
        <p:txBody>
          <a:bodyPr wrap="square" rtlCol="0">
            <a:spAutoFit/>
          </a:bodyPr>
          <a:lstStyle/>
          <a:p>
            <a:r>
              <a:rPr lang="en-US" sz="2400" b="1">
                <a:solidFill>
                  <a:srgbClr val="00B050"/>
                </a:solidFill>
                <a:latin typeface="Times New Roman" pitchFamily="18" charset="0"/>
                <a:cs typeface="Times New Roman" pitchFamily="18" charset="0"/>
              </a:rPr>
              <a:t>b</a:t>
            </a:r>
            <a:r>
              <a:rPr lang="en-US" sz="2400" b="1" smtClean="0">
                <a:solidFill>
                  <a:srgbClr val="00B050"/>
                </a:solidFill>
                <a:latin typeface="Times New Roman" pitchFamily="18" charset="0"/>
                <a:cs typeface="Times New Roman" pitchFamily="18" charset="0"/>
              </a:rPr>
              <a:t>) Biểu thức</a:t>
            </a:r>
            <a:endParaRPr lang="en-US" sz="2400" b="1">
              <a:solidFill>
                <a:srgbClr val="00B050"/>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238" y="6019800"/>
            <a:ext cx="566615" cy="3810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635488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1"/>
            <a:ext cx="8458200" cy="3276600"/>
          </a:xfrm>
        </p:spPr>
        <p:txBody>
          <a:bodyPr/>
          <a:lstStyle/>
          <a:p>
            <a:r>
              <a:rPr lang="en-US" b="1" smtClean="0"/>
              <a:t>SUM</a:t>
            </a:r>
            <a:r>
              <a:rPr lang="en-US"/>
              <a:t>: Tính tổng các giá </a:t>
            </a:r>
            <a:r>
              <a:rPr lang="en-US" smtClean="0"/>
              <a:t>trị.</a:t>
            </a:r>
          </a:p>
          <a:p>
            <a:r>
              <a:rPr lang="en-US" b="1" smtClean="0"/>
              <a:t>AVG</a:t>
            </a:r>
            <a:r>
              <a:rPr lang="en-US" b="1"/>
              <a:t>: </a:t>
            </a:r>
            <a:r>
              <a:rPr lang="en-US"/>
              <a:t>Tính giá trị trung </a:t>
            </a:r>
            <a:r>
              <a:rPr lang="en-US" smtClean="0"/>
              <a:t>bình.</a:t>
            </a:r>
          </a:p>
          <a:p>
            <a:r>
              <a:rPr lang="en-US" b="1" smtClean="0"/>
              <a:t>MIN</a:t>
            </a:r>
            <a:r>
              <a:rPr lang="en-US" b="1"/>
              <a:t>: </a:t>
            </a:r>
            <a:r>
              <a:rPr lang="en-US"/>
              <a:t>Tìm giá trị nhỏ </a:t>
            </a:r>
            <a:r>
              <a:rPr lang="en-US" smtClean="0"/>
              <a:t>nhất.</a:t>
            </a:r>
          </a:p>
          <a:p>
            <a:r>
              <a:rPr lang="en-US" b="1" smtClean="0"/>
              <a:t>MAX</a:t>
            </a:r>
            <a:r>
              <a:rPr lang="en-US" b="1"/>
              <a:t>: </a:t>
            </a:r>
            <a:r>
              <a:rPr lang="en-US"/>
              <a:t>Tìm giá trị lớn </a:t>
            </a:r>
            <a:r>
              <a:rPr lang="en-US" smtClean="0"/>
              <a:t>nhất</a:t>
            </a:r>
          </a:p>
          <a:p>
            <a:r>
              <a:rPr lang="en-US" b="1" smtClean="0"/>
              <a:t>COUNT</a:t>
            </a:r>
            <a:r>
              <a:rPr lang="en-US" b="1"/>
              <a:t>: </a:t>
            </a:r>
            <a:r>
              <a:rPr lang="en-US"/>
              <a:t>Đếm số giá trị khác trống (Null</a:t>
            </a:r>
            <a:r>
              <a:rPr lang="en-US" smtClean="0"/>
              <a:t>).</a:t>
            </a:r>
          </a:p>
          <a:p>
            <a:pPr marL="0" indent="0" algn="ctr">
              <a:buNone/>
            </a:pPr>
            <a:endParaRPr lang="en-US" b="1"/>
          </a:p>
          <a:p>
            <a:pPr marL="0" indent="0" algn="ctr">
              <a:buNone/>
            </a:pPr>
            <a:r>
              <a:rPr lang="en-US" b="1" smtClean="0"/>
              <a:t>Bốn </a:t>
            </a:r>
            <a:r>
              <a:rPr lang="en-US" b="1"/>
              <a:t>hàm đầu tiên chỉ thực hiện trên các trường kiểu số.</a:t>
            </a:r>
          </a:p>
          <a:p>
            <a:endParaRPr lang="en-US"/>
          </a:p>
        </p:txBody>
      </p:sp>
      <p:sp>
        <p:nvSpPr>
          <p:cNvPr id="4" name="Title 1"/>
          <p:cNvSpPr>
            <a:spLocks noGrp="1"/>
          </p:cNvSpPr>
          <p:nvPr>
            <p:ph type="title"/>
          </p:nvPr>
        </p:nvSpPr>
        <p:spPr>
          <a:xfrm>
            <a:off x="228600" y="114300"/>
            <a:ext cx="7924800" cy="685800"/>
          </a:xfrm>
        </p:spPr>
        <p:txBody>
          <a:bodyPr/>
          <a:lstStyle/>
          <a:p>
            <a:r>
              <a:rPr lang="en-US" smtClean="0"/>
              <a:t>1&gt; Một số khái niệm</a:t>
            </a:r>
            <a:endParaRPr lang="en-US"/>
          </a:p>
        </p:txBody>
      </p:sp>
      <p:sp>
        <p:nvSpPr>
          <p:cNvPr id="5" name="TextBox 4"/>
          <p:cNvSpPr txBox="1"/>
          <p:nvPr/>
        </p:nvSpPr>
        <p:spPr>
          <a:xfrm>
            <a:off x="228600" y="914400"/>
            <a:ext cx="2476500" cy="461665"/>
          </a:xfrm>
          <a:prstGeom prst="rect">
            <a:avLst/>
          </a:prstGeom>
          <a:noFill/>
        </p:spPr>
        <p:txBody>
          <a:bodyPr wrap="square" rtlCol="0">
            <a:spAutoFit/>
          </a:bodyPr>
          <a:lstStyle/>
          <a:p>
            <a:r>
              <a:rPr lang="en-US" sz="2400" b="1" smtClean="0">
                <a:solidFill>
                  <a:srgbClr val="00B050"/>
                </a:solidFill>
                <a:latin typeface="Times New Roman" pitchFamily="18" charset="0"/>
                <a:cs typeface="Times New Roman" pitchFamily="18" charset="0"/>
              </a:rPr>
              <a:t>c) Các hàm</a:t>
            </a:r>
            <a:endParaRPr lang="en-US" sz="2400" b="1">
              <a:solidFill>
                <a:srgbClr val="00B05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238" y="6019800"/>
            <a:ext cx="566615" cy="381000"/>
          </a:xfrm>
          <a:prstGeom prst="rect">
            <a:avLst/>
          </a:prstGeom>
        </p:spPr>
      </p:pic>
    </p:spTree>
    <p:extLst>
      <p:ext uri="{BB962C8B-B14F-4D97-AF65-F5344CB8AC3E}">
        <p14:creationId xmlns:p14="http://schemas.microsoft.com/office/powerpoint/2010/main" val="2290503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2&gt; Tạo mẫu hỏi</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3040685"/>
            <a:ext cx="442996" cy="421732"/>
          </a:xfrm>
          <a:prstGeom prst="rect">
            <a:avLst/>
          </a:prstGeom>
        </p:spPr>
      </p:pic>
      <p:sp>
        <p:nvSpPr>
          <p:cNvPr id="6" name="Rectangular Callout 5"/>
          <p:cNvSpPr/>
          <p:nvPr/>
        </p:nvSpPr>
        <p:spPr>
          <a:xfrm>
            <a:off x="3886200" y="914400"/>
            <a:ext cx="4267200" cy="1752600"/>
          </a:xfrm>
          <a:prstGeom prst="wedgeRectCallout">
            <a:avLst>
              <a:gd name="adj1" fmla="val 57226"/>
              <a:gd name="adj2" fmla="val 74182"/>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a:latin typeface="Times New Roman" pitchFamily="18" charset="0"/>
                <a:cs typeface="Times New Roman" pitchFamily="18" charset="0"/>
              </a:rPr>
              <a:t>Để bắt đầu làm việc với mẫu hỏi, cần xuất hiện trang mẫu hỏi bằng cách </a:t>
            </a:r>
            <a:r>
              <a:rPr lang="en-US" smtClean="0">
                <a:latin typeface="Times New Roman" pitchFamily="18" charset="0"/>
                <a:cs typeface="Times New Roman" pitchFamily="18" charset="0"/>
              </a:rPr>
              <a:t>click </a:t>
            </a:r>
            <a:r>
              <a:rPr lang="en-US">
                <a:latin typeface="Times New Roman" pitchFamily="18" charset="0"/>
                <a:cs typeface="Times New Roman" pitchFamily="18" charset="0"/>
              </a:rPr>
              <a:t>nhãn </a:t>
            </a:r>
            <a:r>
              <a:rPr lang="en-US" b="1">
                <a:latin typeface="Times New Roman" pitchFamily="18" charset="0"/>
                <a:cs typeface="Times New Roman" pitchFamily="18" charset="0"/>
              </a:rPr>
              <a:t>Queries</a:t>
            </a:r>
            <a:r>
              <a:rPr lang="en-US">
                <a:latin typeface="Times New Roman" pitchFamily="18" charset="0"/>
                <a:cs typeface="Times New Roman" pitchFamily="18" charset="0"/>
              </a:rPr>
              <a:t> trong bảng chọn đối tượng của cửa sổ </a:t>
            </a:r>
            <a:r>
              <a:rPr lang="en-US" smtClean="0">
                <a:latin typeface="Times New Roman" pitchFamily="18" charset="0"/>
                <a:cs typeface="Times New Roman" pitchFamily="18" charset="0"/>
              </a:rPr>
              <a:t>CSDL. Có </a:t>
            </a:r>
            <a:r>
              <a:rPr lang="en-US">
                <a:latin typeface="Times New Roman" pitchFamily="18" charset="0"/>
                <a:cs typeface="Times New Roman" pitchFamily="18" charset="0"/>
              </a:rPr>
              <a:t>thể tạo mẫu hỏi bằng cách dùng thuật sĩ hay tự thiết kế.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3040685"/>
            <a:ext cx="459552" cy="414417"/>
          </a:xfrm>
          <a:prstGeom prst="rect">
            <a:avLst/>
          </a:prstGeom>
        </p:spPr>
      </p:pic>
      <p:sp>
        <p:nvSpPr>
          <p:cNvPr id="8" name="Cloud Callout 7"/>
          <p:cNvSpPr/>
          <p:nvPr/>
        </p:nvSpPr>
        <p:spPr>
          <a:xfrm>
            <a:off x="539254" y="914400"/>
            <a:ext cx="3118346" cy="1447800"/>
          </a:xfrm>
          <a:prstGeom prst="cloudCallout">
            <a:avLst>
              <a:gd name="adj1" fmla="val -45074"/>
              <a:gd name="adj2" fmla="val 91890"/>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i="1" smtClean="0">
                <a:latin typeface="Times New Roman" pitchFamily="18" charset="0"/>
                <a:cs typeface="Times New Roman" pitchFamily="18" charset="0"/>
              </a:rPr>
              <a:t>Hãy nêu các bước để tạo mẫu hỏi?</a:t>
            </a:r>
            <a:endParaRPr lang="en-US" i="1">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83" y="5924398"/>
            <a:ext cx="408170" cy="628802"/>
          </a:xfrm>
          <a:prstGeom prst="rect">
            <a:avLst/>
          </a:prstGeom>
        </p:spPr>
      </p:pic>
      <p:sp>
        <p:nvSpPr>
          <p:cNvPr id="10" name="Rounded Rectangular Callout 9"/>
          <p:cNvSpPr/>
          <p:nvPr/>
        </p:nvSpPr>
        <p:spPr>
          <a:xfrm>
            <a:off x="1066800" y="3124201"/>
            <a:ext cx="6477000" cy="3352799"/>
          </a:xfrm>
          <a:prstGeom prst="wedgeRoundRectCallout">
            <a:avLst>
              <a:gd name="adj1" fmla="val -57075"/>
              <a:gd name="adj2" fmla="val 4135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4763" lvl="1" algn="just">
              <a:lnSpc>
                <a:spcPct val="150000"/>
              </a:lnSpc>
            </a:pPr>
            <a:r>
              <a:rPr lang="en-US" b="1" smtClean="0">
                <a:latin typeface="Times New Roman" pitchFamily="18" charset="0"/>
                <a:cs typeface="Times New Roman" pitchFamily="18" charset="0"/>
                <a:sym typeface="Wingdings"/>
              </a:rPr>
              <a:t> </a:t>
            </a:r>
            <a:r>
              <a:rPr lang="en-US" b="1" smtClean="0">
                <a:latin typeface="Times New Roman" pitchFamily="18" charset="0"/>
                <a:cs typeface="Times New Roman" pitchFamily="18" charset="0"/>
              </a:rPr>
              <a:t>Các </a:t>
            </a:r>
            <a:r>
              <a:rPr lang="en-US" b="1">
                <a:latin typeface="Times New Roman" pitchFamily="18" charset="0"/>
                <a:cs typeface="Times New Roman" pitchFamily="18" charset="0"/>
              </a:rPr>
              <a:t>bước để tạo mẫu hỏi:</a:t>
            </a:r>
            <a:endParaRPr lang="en-US">
              <a:latin typeface="Times New Roman" pitchFamily="18" charset="0"/>
              <a:cs typeface="Times New Roman" pitchFamily="18" charset="0"/>
            </a:endParaRPr>
          </a:p>
          <a:p>
            <a:pPr marL="285750" lvl="0" indent="-285750" algn="just">
              <a:lnSpc>
                <a:spcPct val="150000"/>
              </a:lnSpc>
              <a:buFont typeface="Arial" pitchFamily="34" charset="0"/>
              <a:buChar char="•"/>
            </a:pPr>
            <a:r>
              <a:rPr lang="en-US">
                <a:latin typeface="Times New Roman" pitchFamily="18" charset="0"/>
                <a:cs typeface="Times New Roman" pitchFamily="18" charset="0"/>
              </a:rPr>
              <a:t>Chọn dữ liệu nguồn (các bảng và mẫu hỏi khác) cho mẫu hỏi;</a:t>
            </a:r>
          </a:p>
          <a:p>
            <a:pPr marL="285750" lvl="0" indent="-285750" algn="just">
              <a:lnSpc>
                <a:spcPct val="150000"/>
              </a:lnSpc>
              <a:buFont typeface="Arial" pitchFamily="34" charset="0"/>
              <a:buChar char="•"/>
            </a:pPr>
            <a:r>
              <a:rPr lang="en-US">
                <a:latin typeface="Times New Roman" pitchFamily="18" charset="0"/>
                <a:cs typeface="Times New Roman" pitchFamily="18" charset="0"/>
              </a:rPr>
              <a:t>Chọn các trường từ dữ liệu nguồn để đưa vào mẫu </a:t>
            </a:r>
            <a:r>
              <a:rPr lang="en-US" smtClean="0">
                <a:latin typeface="Times New Roman" pitchFamily="18" charset="0"/>
                <a:cs typeface="Times New Roman" pitchFamily="18" charset="0"/>
              </a:rPr>
              <a:t>hỏi;</a:t>
            </a:r>
          </a:p>
          <a:p>
            <a:pPr marL="285750" lvl="0" indent="-285750" algn="just">
              <a:lnSpc>
                <a:spcPct val="150000"/>
              </a:lnSpc>
              <a:buFont typeface="Arial" pitchFamily="34" charset="0"/>
              <a:buChar char="•"/>
            </a:pPr>
            <a:r>
              <a:rPr lang="en-US" smtClean="0">
                <a:latin typeface="Times New Roman" pitchFamily="18" charset="0"/>
                <a:cs typeface="Times New Roman" pitchFamily="18" charset="0"/>
              </a:rPr>
              <a:t>Khai </a:t>
            </a:r>
            <a:r>
              <a:rPr lang="en-US">
                <a:latin typeface="Times New Roman" pitchFamily="18" charset="0"/>
                <a:cs typeface="Times New Roman" pitchFamily="18" charset="0"/>
              </a:rPr>
              <a:t>báo các điều kiện cần đưa vào mẫu hỏi để lọc các bản </a:t>
            </a:r>
            <a:r>
              <a:rPr lang="en-US" smtClean="0">
                <a:latin typeface="Times New Roman" pitchFamily="18" charset="0"/>
                <a:cs typeface="Times New Roman" pitchFamily="18" charset="0"/>
              </a:rPr>
              <a:t>ghi;</a:t>
            </a:r>
          </a:p>
          <a:p>
            <a:pPr marL="285750" lvl="0" indent="-285750" algn="just">
              <a:lnSpc>
                <a:spcPct val="150000"/>
              </a:lnSpc>
              <a:buFont typeface="Arial" pitchFamily="34" charset="0"/>
              <a:buChar char="•"/>
            </a:pPr>
            <a:r>
              <a:rPr lang="en-US" smtClean="0">
                <a:latin typeface="Times New Roman" pitchFamily="18" charset="0"/>
                <a:cs typeface="Times New Roman" pitchFamily="18" charset="0"/>
              </a:rPr>
              <a:t>Chọn </a:t>
            </a:r>
            <a:r>
              <a:rPr lang="en-US">
                <a:latin typeface="Times New Roman" pitchFamily="18" charset="0"/>
                <a:cs typeface="Times New Roman" pitchFamily="18" charset="0"/>
              </a:rPr>
              <a:t>các trường dùng để sắp xếp các bản ghi trong mẫu </a:t>
            </a:r>
            <a:r>
              <a:rPr lang="en-US" smtClean="0">
                <a:latin typeface="Times New Roman" pitchFamily="18" charset="0"/>
                <a:cs typeface="Times New Roman" pitchFamily="18" charset="0"/>
              </a:rPr>
              <a:t>hỏi;</a:t>
            </a:r>
          </a:p>
          <a:p>
            <a:pPr marL="285750" lvl="0" indent="-285750" algn="just">
              <a:lnSpc>
                <a:spcPct val="150000"/>
              </a:lnSpc>
              <a:buFont typeface="Arial" pitchFamily="34" charset="0"/>
              <a:buChar char="•"/>
            </a:pPr>
            <a:r>
              <a:rPr lang="en-US" smtClean="0">
                <a:latin typeface="Times New Roman" pitchFamily="18" charset="0"/>
                <a:cs typeface="Times New Roman" pitchFamily="18" charset="0"/>
              </a:rPr>
              <a:t>Tạo </a:t>
            </a:r>
            <a:r>
              <a:rPr lang="en-US">
                <a:latin typeface="Times New Roman" pitchFamily="18" charset="0"/>
                <a:cs typeface="Times New Roman" pitchFamily="18" charset="0"/>
              </a:rPr>
              <a:t>các trường tính toán từ các trường đã </a:t>
            </a:r>
            <a:r>
              <a:rPr lang="en-US" smtClean="0">
                <a:latin typeface="Times New Roman" pitchFamily="18" charset="0"/>
                <a:cs typeface="Times New Roman" pitchFamily="18" charset="0"/>
              </a:rPr>
              <a:t>có;</a:t>
            </a:r>
          </a:p>
          <a:p>
            <a:pPr marL="285750" lvl="0" indent="-285750" algn="just">
              <a:lnSpc>
                <a:spcPct val="150000"/>
              </a:lnSpc>
              <a:buFont typeface="Arial" pitchFamily="34" charset="0"/>
              <a:buChar char="•"/>
            </a:pPr>
            <a:r>
              <a:rPr lang="en-US" smtClean="0">
                <a:latin typeface="Times New Roman" pitchFamily="18" charset="0"/>
                <a:cs typeface="Times New Roman" pitchFamily="18" charset="0"/>
              </a:rPr>
              <a:t>Đặt </a:t>
            </a:r>
            <a:r>
              <a:rPr lang="en-US">
                <a:latin typeface="Times New Roman" pitchFamily="18" charset="0"/>
                <a:cs typeface="Times New Roman" pitchFamily="18" charset="0"/>
              </a:rPr>
              <a:t>điều kiện gộp nhóm.</a:t>
            </a:r>
          </a:p>
        </p:txBody>
      </p:sp>
      <p:pic>
        <p:nvPicPr>
          <p:cNvPr id="11" name="Picture 10" descr="Queries"/>
          <p:cNvPicPr/>
          <p:nvPr/>
        </p:nvPicPr>
        <p:blipFill>
          <a:blip r:embed="rId5">
            <a:extLst>
              <a:ext uri="{28A0092B-C50C-407E-A947-70E740481C1C}">
                <a14:useLocalDpi xmlns:a14="http://schemas.microsoft.com/office/drawing/2010/main" val="0"/>
              </a:ext>
            </a:extLst>
          </a:blip>
          <a:srcRect/>
          <a:stretch>
            <a:fillRect/>
          </a:stretch>
        </p:blipFill>
        <p:spPr bwMode="auto">
          <a:xfrm>
            <a:off x="7620000" y="3581400"/>
            <a:ext cx="1409700" cy="2819400"/>
          </a:xfrm>
          <a:prstGeom prst="rect">
            <a:avLst/>
          </a:prstGeom>
          <a:noFill/>
          <a:ln>
            <a:noFill/>
          </a:ln>
        </p:spPr>
      </p:pic>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6977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9"/>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2&gt; Tạo mẫu hỏi</a:t>
            </a:r>
          </a:p>
        </p:txBody>
      </p:sp>
      <p:sp>
        <p:nvSpPr>
          <p:cNvPr id="3" name="Content Placeholder 2"/>
          <p:cNvSpPr>
            <a:spLocks noGrp="1"/>
          </p:cNvSpPr>
          <p:nvPr>
            <p:ph idx="1"/>
          </p:nvPr>
        </p:nvSpPr>
        <p:spPr>
          <a:xfrm>
            <a:off x="2286000" y="2667001"/>
            <a:ext cx="6629399" cy="1219200"/>
          </a:xfrm>
        </p:spPr>
        <p:txBody>
          <a:bodyPr>
            <a:normAutofit/>
          </a:bodyPr>
          <a:lstStyle/>
          <a:p>
            <a:pPr lvl="0"/>
            <a:r>
              <a:rPr lang="en-US" b="1" smtClean="0"/>
              <a:t>Select </a:t>
            </a:r>
            <a:r>
              <a:rPr lang="en-US" b="1"/>
              <a:t>Query: </a:t>
            </a:r>
            <a:r>
              <a:rPr lang="en-US"/>
              <a:t>truy vấn chọn lựa trường hiển thị từ một hoặc nhiều bảng, đồng thời có thể tạo ra trường tính toán dữ liệu trong bảng</a:t>
            </a:r>
            <a:r>
              <a:rPr lang="en-US" smtClean="0"/>
              <a:t>.</a:t>
            </a:r>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8600" y="1066800"/>
            <a:ext cx="2590800" cy="13716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309211" y="2870623"/>
            <a:ext cx="734378" cy="8382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309211" y="4141046"/>
            <a:ext cx="734378" cy="760730"/>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1296105" y="5334000"/>
            <a:ext cx="760590" cy="762000"/>
          </a:xfrm>
          <a:prstGeom prst="rect">
            <a:avLst/>
          </a:prstGeom>
        </p:spPr>
      </p:pic>
      <p:sp>
        <p:nvSpPr>
          <p:cNvPr id="9" name="Rectangle 8"/>
          <p:cNvSpPr/>
          <p:nvPr/>
        </p:nvSpPr>
        <p:spPr>
          <a:xfrm>
            <a:off x="2819400" y="1199347"/>
            <a:ext cx="6096000"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Các loại </a:t>
            </a:r>
            <a:r>
              <a:rPr lang="en-US" sz="2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mẫu hỏi trong </a:t>
            </a: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Access khi </a:t>
            </a:r>
            <a:r>
              <a:rPr lang="en-US" sz="2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đang </a:t>
            </a: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ở chế độ thiết kế:</a:t>
            </a:r>
          </a:p>
        </p:txBody>
      </p:sp>
      <p:sp>
        <p:nvSpPr>
          <p:cNvPr id="11" name="Content Placeholder 2"/>
          <p:cNvSpPr txBox="1">
            <a:spLocks/>
          </p:cNvSpPr>
          <p:nvPr/>
        </p:nvSpPr>
        <p:spPr>
          <a:xfrm>
            <a:off x="2295646" y="4054423"/>
            <a:ext cx="6629400" cy="958955"/>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b="1"/>
              <a:t>Make Table Query: </a:t>
            </a:r>
            <a:r>
              <a:rPr lang="en-US"/>
              <a:t>truy vấn tạo bảng mới từ dữ liệu đã có của các bảng khác.</a:t>
            </a:r>
          </a:p>
        </p:txBody>
      </p:sp>
      <p:sp>
        <p:nvSpPr>
          <p:cNvPr id="12" name="Content Placeholder 2"/>
          <p:cNvSpPr txBox="1">
            <a:spLocks/>
          </p:cNvSpPr>
          <p:nvPr/>
        </p:nvSpPr>
        <p:spPr>
          <a:xfrm>
            <a:off x="2286000" y="5181600"/>
            <a:ext cx="6629400" cy="9144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b="1"/>
              <a:t>Append Query:</a:t>
            </a:r>
            <a:r>
              <a:rPr lang="en-US"/>
              <a:t> truy vấn thêm mẫu tin mới hoặc dữ liệu từ bảng khác vào cuối bảng được chọn.</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654238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2&gt; Tạo mẫu hỏi</a:t>
            </a:r>
          </a:p>
        </p:txBody>
      </p:sp>
      <p:sp>
        <p:nvSpPr>
          <p:cNvPr id="3" name="Content Placeholder 2"/>
          <p:cNvSpPr>
            <a:spLocks noGrp="1"/>
          </p:cNvSpPr>
          <p:nvPr>
            <p:ph idx="1"/>
          </p:nvPr>
        </p:nvSpPr>
        <p:spPr>
          <a:xfrm>
            <a:off x="2057401" y="2514601"/>
            <a:ext cx="6858000" cy="761999"/>
          </a:xfrm>
        </p:spPr>
        <p:txBody>
          <a:bodyPr>
            <a:normAutofit lnSpcReduction="10000"/>
          </a:bodyPr>
          <a:lstStyle/>
          <a:p>
            <a:pPr lvl="0"/>
            <a:r>
              <a:rPr lang="en-US" b="1"/>
              <a:t>Update Query: </a:t>
            </a:r>
            <a:r>
              <a:rPr lang="en-US"/>
              <a:t>truy vấn cập nhật dữ liệu cho các trường được chọn trong bảng.</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8600" y="1066800"/>
            <a:ext cx="2590800" cy="1371600"/>
          </a:xfrm>
          <a:prstGeom prst="rect">
            <a:avLst/>
          </a:prstGeom>
        </p:spPr>
      </p:pic>
      <p:sp>
        <p:nvSpPr>
          <p:cNvPr id="11" name="Content Placeholder 2"/>
          <p:cNvSpPr txBox="1">
            <a:spLocks/>
          </p:cNvSpPr>
          <p:nvPr/>
        </p:nvSpPr>
        <p:spPr>
          <a:xfrm>
            <a:off x="2057401" y="3352801"/>
            <a:ext cx="6857999" cy="1143000"/>
          </a:xfrm>
          <a:prstGeom prst="rect">
            <a:avLst/>
          </a:prstGeom>
        </p:spPr>
        <p:txBody>
          <a:bodyPr vert="horz" lIns="91440" tIns="45720" rIns="91440" bIns="45720" rtlCol="0">
            <a:normAutofit fontScale="92500"/>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b="1"/>
              <a:t>Crosstab Query:</a:t>
            </a:r>
            <a:r>
              <a:rPr lang="en-US"/>
              <a:t> truy vấn chéo là thực hiện báo cáo có tính chất thống kê, truy vấn sẽ thể hiện các mẫu tin (dòng) trong bảng thành các cột (trường) khi hiển thị.</a:t>
            </a:r>
          </a:p>
        </p:txBody>
      </p:sp>
      <p:sp>
        <p:nvSpPr>
          <p:cNvPr id="12" name="Content Placeholder 2"/>
          <p:cNvSpPr txBox="1">
            <a:spLocks/>
          </p:cNvSpPr>
          <p:nvPr/>
        </p:nvSpPr>
        <p:spPr>
          <a:xfrm>
            <a:off x="2057401" y="4572000"/>
            <a:ext cx="6857999" cy="844151"/>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b="1"/>
              <a:t>Delete Query:</a:t>
            </a:r>
            <a:r>
              <a:rPr lang="en-US"/>
              <a:t> truy vấn xóa mẫu tin trong bảng khi thỏa điều kiện truy vấn.</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1293178" y="2743200"/>
            <a:ext cx="548640" cy="675640"/>
          </a:xfrm>
          <a:prstGeom prst="rect">
            <a:avLst/>
          </a:prstGeom>
        </p:spPr>
      </p:pic>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1206183" y="3581400"/>
            <a:ext cx="635635" cy="673735"/>
          </a:xfrm>
          <a:prstGeom prst="rect">
            <a:avLst/>
          </a:prstGeom>
        </p:spPr>
      </p:pic>
      <p:pic>
        <p:nvPicPr>
          <p:cNvPr id="15" name="Picture 14"/>
          <p:cNvPicPr/>
          <p:nvPr/>
        </p:nvPicPr>
        <p:blipFill>
          <a:blip r:embed="rId5">
            <a:extLst>
              <a:ext uri="{28A0092B-C50C-407E-A947-70E740481C1C}">
                <a14:useLocalDpi xmlns:a14="http://schemas.microsoft.com/office/drawing/2010/main" val="0"/>
              </a:ext>
            </a:extLst>
          </a:blip>
          <a:stretch>
            <a:fillRect/>
          </a:stretch>
        </p:blipFill>
        <p:spPr>
          <a:xfrm>
            <a:off x="1341438" y="4648200"/>
            <a:ext cx="500380" cy="647065"/>
          </a:xfrm>
          <a:prstGeom prst="rect">
            <a:avLst/>
          </a:prstGeom>
        </p:spPr>
      </p:pic>
      <p:pic>
        <p:nvPicPr>
          <p:cNvPr id="16" name="Picture 15"/>
          <p:cNvPicPr/>
          <p:nvPr/>
        </p:nvPicPr>
        <p:blipFill>
          <a:blip r:embed="rId6">
            <a:extLst>
              <a:ext uri="{28A0092B-C50C-407E-A947-70E740481C1C}">
                <a14:useLocalDpi xmlns:a14="http://schemas.microsoft.com/office/drawing/2010/main" val="0"/>
              </a:ext>
            </a:extLst>
          </a:blip>
          <a:stretch>
            <a:fillRect/>
          </a:stretch>
        </p:blipFill>
        <p:spPr>
          <a:xfrm>
            <a:off x="267653" y="5638800"/>
            <a:ext cx="1574165" cy="333375"/>
          </a:xfrm>
          <a:prstGeom prst="rect">
            <a:avLst/>
          </a:prstGeom>
        </p:spPr>
      </p:pic>
      <p:sp>
        <p:nvSpPr>
          <p:cNvPr id="17" name="Content Placeholder 2"/>
          <p:cNvSpPr txBox="1">
            <a:spLocks/>
          </p:cNvSpPr>
          <p:nvPr/>
        </p:nvSpPr>
        <p:spPr>
          <a:xfrm>
            <a:off x="2057401" y="5486400"/>
            <a:ext cx="6857999" cy="844151"/>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a:t>Pass – Throught Query: </a:t>
            </a:r>
            <a:r>
              <a:rPr lang="en-US"/>
              <a:t>gửi các lệnh đến một CSDL SQL như Microsoft SQL Server.</a:t>
            </a:r>
          </a:p>
        </p:txBody>
      </p:sp>
      <p:sp>
        <p:nvSpPr>
          <p:cNvPr id="18" name="Rectangle 17"/>
          <p:cNvSpPr/>
          <p:nvPr/>
        </p:nvSpPr>
        <p:spPr>
          <a:xfrm>
            <a:off x="2819400" y="1199347"/>
            <a:ext cx="6096000"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Các loại </a:t>
            </a:r>
            <a:r>
              <a:rPr lang="en-US" sz="2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mẫu hỏi trong </a:t>
            </a: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Access khi </a:t>
            </a:r>
            <a:r>
              <a:rPr lang="en-US" sz="2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đang </a:t>
            </a:r>
            <a:r>
              <a:rPr lang="en-US" sz="2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ở chế độ thiết kế:</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324048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2&gt; Tạo mẫu hỏi</a:t>
            </a:r>
          </a:p>
        </p:txBody>
      </p:sp>
      <p:sp>
        <p:nvSpPr>
          <p:cNvPr id="7" name="Content Placeholder 2"/>
          <p:cNvSpPr>
            <a:spLocks noGrp="1"/>
          </p:cNvSpPr>
          <p:nvPr>
            <p:ph idx="1"/>
          </p:nvPr>
        </p:nvSpPr>
        <p:spPr>
          <a:xfrm>
            <a:off x="2281177" y="1219200"/>
            <a:ext cx="6400800" cy="2057400"/>
          </a:xfrm>
        </p:spPr>
        <p:txBody>
          <a:bodyPr>
            <a:normAutofit/>
          </a:bodyPr>
          <a:lstStyle/>
          <a:p>
            <a:r>
              <a:rPr lang="en-US" b="1" smtClean="0"/>
              <a:t>Cách </a:t>
            </a:r>
            <a:r>
              <a:rPr lang="en-US" b="1"/>
              <a:t>1: </a:t>
            </a:r>
            <a:r>
              <a:rPr lang="en-US"/>
              <a:t>Click </a:t>
            </a:r>
            <a:r>
              <a:rPr lang="en-US" b="1"/>
              <a:t>Create =&gt; Query Wizard</a:t>
            </a:r>
            <a:r>
              <a:rPr lang="en-US"/>
              <a:t>.</a:t>
            </a:r>
          </a:p>
          <a:p>
            <a:r>
              <a:rPr lang="en-US" b="1"/>
              <a:t>Cách 2: </a:t>
            </a:r>
            <a:r>
              <a:rPr lang="en-US"/>
              <a:t>Click </a:t>
            </a:r>
            <a:r>
              <a:rPr lang="en-US" b="1"/>
              <a:t>Create =&gt; Query </a:t>
            </a:r>
            <a:r>
              <a:rPr lang="en-US" b="1" smtClean="0"/>
              <a:t>Design</a:t>
            </a:r>
            <a:r>
              <a:rPr lang="en-US" smtClean="0"/>
              <a:t>.</a:t>
            </a:r>
          </a:p>
          <a:p>
            <a:pPr marL="0" indent="0">
              <a:buNone/>
            </a:pPr>
            <a:r>
              <a:rPr lang="en-US" b="1" smtClean="0"/>
              <a:t>Thường sử dụng cách 1 để tạo mẫu hỏi, sau đó chỉnh sửa lại ở chế độ thiết kế (Design View).</a:t>
            </a:r>
            <a:endParaRPr lang="en-US" b="1"/>
          </a:p>
          <a:p>
            <a:endParaRPr lang="en-US"/>
          </a:p>
        </p:txBody>
      </p:sp>
      <p:sp>
        <p:nvSpPr>
          <p:cNvPr id="8" name="Rectangle 7"/>
          <p:cNvSpPr/>
          <p:nvPr/>
        </p:nvSpPr>
        <p:spPr>
          <a:xfrm>
            <a:off x="223126" y="1219200"/>
            <a:ext cx="1758074"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Cách tạo mẫu hỏi</a:t>
            </a:r>
            <a:endParaRPr lang="en-US" sz="4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9" name="Picture 8" descr="Query_Wizard"/>
          <p:cNvPicPr/>
          <p:nvPr/>
        </p:nvPicPr>
        <p:blipFill>
          <a:blip r:embed="rId2">
            <a:extLst>
              <a:ext uri="{28A0092B-C50C-407E-A947-70E740481C1C}">
                <a14:useLocalDpi xmlns:a14="http://schemas.microsoft.com/office/drawing/2010/main" val="0"/>
              </a:ext>
            </a:extLst>
          </a:blip>
          <a:srcRect/>
          <a:stretch>
            <a:fillRect/>
          </a:stretch>
        </p:blipFill>
        <p:spPr bwMode="auto">
          <a:xfrm>
            <a:off x="2895599" y="3048000"/>
            <a:ext cx="5481577" cy="1371600"/>
          </a:xfrm>
          <a:prstGeom prst="rect">
            <a:avLst/>
          </a:prstGeom>
          <a:noFill/>
          <a:ln>
            <a:noFill/>
          </a:ln>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500300"/>
            <a:ext cx="1151410" cy="2281499"/>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164797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1176" y="1219200"/>
            <a:ext cx="6400800" cy="1143000"/>
          </a:xfrm>
        </p:spPr>
        <p:txBody>
          <a:bodyPr>
            <a:normAutofit/>
          </a:bodyPr>
          <a:lstStyle/>
          <a:p>
            <a:r>
              <a:rPr lang="en-US" b="1" smtClean="0"/>
              <a:t>Bước </a:t>
            </a:r>
            <a:r>
              <a:rPr lang="en-US" b="1"/>
              <a:t>1: </a:t>
            </a:r>
            <a:r>
              <a:rPr lang="en-US" smtClean="0"/>
              <a:t>Chọn mẫu hỏi cần xem hay sửa.</a:t>
            </a:r>
            <a:endParaRPr lang="en-US"/>
          </a:p>
          <a:p>
            <a:r>
              <a:rPr lang="en-US" b="1" smtClean="0"/>
              <a:t>Bước </a:t>
            </a:r>
            <a:r>
              <a:rPr lang="en-US" b="1"/>
              <a:t>2: </a:t>
            </a:r>
            <a:r>
              <a:rPr lang="en-US" smtClean="0"/>
              <a:t>Click nút </a:t>
            </a:r>
            <a:r>
              <a:rPr lang="en-US" b="1" smtClean="0"/>
              <a:t>View</a:t>
            </a:r>
            <a:r>
              <a:rPr lang="en-US" smtClean="0"/>
              <a:t>, rồi chọn</a:t>
            </a:r>
            <a:r>
              <a:rPr lang="en-US" b="1" smtClean="0"/>
              <a:t> Design View</a:t>
            </a:r>
            <a:r>
              <a:rPr lang="en-US" smtClean="0"/>
              <a:t>.</a:t>
            </a:r>
            <a:endParaRPr lang="en-US"/>
          </a:p>
        </p:txBody>
      </p:sp>
      <p:pic>
        <p:nvPicPr>
          <p:cNvPr id="12" name="Picture 11" descr="Query_Tools"/>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76800"/>
            <a:ext cx="7391088" cy="1709485"/>
          </a:xfrm>
          <a:prstGeom prst="rect">
            <a:avLst/>
          </a:prstGeom>
          <a:noFill/>
          <a:ln>
            <a:noFill/>
          </a:ln>
        </p:spPr>
      </p:pic>
      <p:sp>
        <p:nvSpPr>
          <p:cNvPr id="13" name="Title 1"/>
          <p:cNvSpPr>
            <a:spLocks noGrp="1"/>
          </p:cNvSpPr>
          <p:nvPr>
            <p:ph type="title"/>
          </p:nvPr>
        </p:nvSpPr>
        <p:spPr>
          <a:xfrm>
            <a:off x="228600" y="114300"/>
            <a:ext cx="7924800" cy="685800"/>
          </a:xfrm>
        </p:spPr>
        <p:txBody>
          <a:bodyPr/>
          <a:lstStyle/>
          <a:p>
            <a:r>
              <a:rPr lang="en-US"/>
              <a:t>2&gt; Tạo mẫu hỏi</a:t>
            </a:r>
          </a:p>
        </p:txBody>
      </p:sp>
      <p:sp>
        <p:nvSpPr>
          <p:cNvPr id="14" name="Rectangle 13"/>
          <p:cNvSpPr/>
          <p:nvPr/>
        </p:nvSpPr>
        <p:spPr>
          <a:xfrm>
            <a:off x="223127" y="1219200"/>
            <a:ext cx="1681874"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Xem, sửa mẫu hỏi</a:t>
            </a:r>
            <a:endParaRPr lang="en-US" sz="4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261" y="2252497"/>
            <a:ext cx="1533739" cy="2353003"/>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811722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14300"/>
            <a:ext cx="7924800" cy="685800"/>
          </a:xfrm>
        </p:spPr>
        <p:txBody>
          <a:bodyPr/>
          <a:lstStyle/>
          <a:p>
            <a:r>
              <a:rPr lang="en-US"/>
              <a:t>2&gt; Tạo mẫu hỏi</a:t>
            </a:r>
          </a:p>
        </p:txBody>
      </p:sp>
      <p:sp>
        <p:nvSpPr>
          <p:cNvPr id="6" name="Rectangle 5"/>
          <p:cNvSpPr/>
          <p:nvPr/>
        </p:nvSpPr>
        <p:spPr>
          <a:xfrm>
            <a:off x="223127" y="1219200"/>
            <a:ext cx="1681874"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Xem, sửa mẫu hỏi</a:t>
            </a:r>
            <a:endParaRPr lang="en-US" sz="4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3" name="Picture 2" descr="Microsoft Access - BTTH_06_Quan_Li_HS : Database (Access 20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26" y="1219200"/>
            <a:ext cx="6897143" cy="4572000"/>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16" y="4572000"/>
            <a:ext cx="804984" cy="1224976"/>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804724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14300"/>
            <a:ext cx="7924800" cy="685800"/>
          </a:xfrm>
        </p:spPr>
        <p:txBody>
          <a:bodyPr/>
          <a:lstStyle/>
          <a:p>
            <a:r>
              <a:rPr lang="en-US"/>
              <a:t>2&gt; Tạo mẫu hỏi</a:t>
            </a:r>
          </a:p>
        </p:txBody>
      </p:sp>
      <p:sp>
        <p:nvSpPr>
          <p:cNvPr id="5" name="Rectangle 4"/>
          <p:cNvSpPr/>
          <p:nvPr/>
        </p:nvSpPr>
        <p:spPr>
          <a:xfrm>
            <a:off x="223127" y="1219200"/>
            <a:ext cx="1681874"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Xem, sửa mẫu hỏi</a:t>
            </a:r>
            <a:endParaRPr lang="en-US" sz="4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32" y="4114800"/>
            <a:ext cx="595396" cy="566817"/>
          </a:xfrm>
          <a:prstGeom prst="rect">
            <a:avLst/>
          </a:prstGeom>
        </p:spPr>
      </p:pic>
      <p:sp>
        <p:nvSpPr>
          <p:cNvPr id="7" name="Rectangular Callout 6"/>
          <p:cNvSpPr/>
          <p:nvPr/>
        </p:nvSpPr>
        <p:spPr>
          <a:xfrm>
            <a:off x="2133600" y="914400"/>
            <a:ext cx="6248400" cy="2819400"/>
          </a:xfrm>
          <a:prstGeom prst="wedgeRectCallout">
            <a:avLst>
              <a:gd name="adj1" fmla="val 50348"/>
              <a:gd name="adj2" fmla="val 64470"/>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b="1" smtClean="0">
                <a:latin typeface="Times New Roman" pitchFamily="18" charset="0"/>
                <a:cs typeface="Times New Roman" pitchFamily="18" charset="0"/>
                <a:sym typeface="Wingdings"/>
              </a:rPr>
              <a:t> </a:t>
            </a:r>
            <a:r>
              <a:rPr lang="en-US" b="1" smtClean="0">
                <a:latin typeface="Times New Roman" pitchFamily="18" charset="0"/>
                <a:cs typeface="Times New Roman" pitchFamily="18" charset="0"/>
              </a:rPr>
              <a:t>Cửa </a:t>
            </a:r>
            <a:r>
              <a:rPr lang="en-US" b="1">
                <a:latin typeface="Times New Roman" pitchFamily="18" charset="0"/>
                <a:cs typeface="Times New Roman" pitchFamily="18" charset="0"/>
              </a:rPr>
              <a:t>sổ gồm hai phần: </a:t>
            </a:r>
            <a:endParaRPr lang="en-US">
              <a:latin typeface="Times New Roman" pitchFamily="18" charset="0"/>
              <a:cs typeface="Times New Roman" pitchFamily="18" charset="0"/>
            </a:endParaRPr>
          </a:p>
          <a:p>
            <a:pPr marL="285750" lvl="0" indent="-285750" algn="just">
              <a:buFont typeface="Arial" pitchFamily="34" charset="0"/>
              <a:buChar char="•"/>
            </a:pPr>
            <a:r>
              <a:rPr lang="en-US" b="1">
                <a:latin typeface="Times New Roman" pitchFamily="18" charset="0"/>
                <a:cs typeface="Times New Roman" pitchFamily="18" charset="0"/>
              </a:rPr>
              <a:t>Phần trên</a:t>
            </a:r>
            <a:r>
              <a:rPr lang="en-US">
                <a:latin typeface="Times New Roman" pitchFamily="18" charset="0"/>
                <a:cs typeface="Times New Roman" pitchFamily="18" charset="0"/>
              </a:rPr>
              <a:t> (nguồn dữ liệu) hiển thị cấu trúc các bảng (và các mẫu hỏi khác) có chứa các trường </a:t>
            </a:r>
            <a:r>
              <a:rPr lang="en-US" smtClean="0">
                <a:latin typeface="Times New Roman" pitchFamily="18" charset="0"/>
                <a:cs typeface="Times New Roman" pitchFamily="18" charset="0"/>
              </a:rPr>
              <a:t>được </a:t>
            </a:r>
            <a:r>
              <a:rPr lang="en-US">
                <a:latin typeface="Times New Roman" pitchFamily="18" charset="0"/>
                <a:cs typeface="Times New Roman" pitchFamily="18" charset="0"/>
              </a:rPr>
              <a:t>chọn để dùng trong mẫu hỏi này (muốn chọn trường nào thì </a:t>
            </a:r>
            <a:r>
              <a:rPr lang="en-US" b="1" i="1">
                <a:latin typeface="Times New Roman" pitchFamily="18" charset="0"/>
                <a:cs typeface="Times New Roman" pitchFamily="18" charset="0"/>
              </a:rPr>
              <a:t>double click</a:t>
            </a:r>
            <a:r>
              <a:rPr lang="en-US">
                <a:latin typeface="Times New Roman" pitchFamily="18" charset="0"/>
                <a:cs typeface="Times New Roman" pitchFamily="18" charset="0"/>
              </a:rPr>
              <a:t> vào trường đó, tên trường và tên bảng sẽ xuất hiện ở phần dưới).</a:t>
            </a:r>
          </a:p>
          <a:p>
            <a:pPr marL="285750" lvl="0" indent="-285750" algn="just">
              <a:buFont typeface="Arial" pitchFamily="34" charset="0"/>
              <a:buChar char="•"/>
            </a:pPr>
            <a:r>
              <a:rPr lang="en-US" b="1">
                <a:latin typeface="Times New Roman" pitchFamily="18" charset="0"/>
                <a:cs typeface="Times New Roman" pitchFamily="18" charset="0"/>
              </a:rPr>
              <a:t>Phần dưới</a:t>
            </a:r>
            <a:r>
              <a:rPr lang="en-US">
                <a:latin typeface="Times New Roman" pitchFamily="18" charset="0"/>
                <a:cs typeface="Times New Roman" pitchFamily="18" charset="0"/>
              </a:rPr>
              <a:t> là lưới QBE</a:t>
            </a:r>
            <a:r>
              <a:rPr lang="en-US" b="1">
                <a:latin typeface="Times New Roman" pitchFamily="18" charset="0"/>
                <a:cs typeface="Times New Roman" pitchFamily="18" charset="0"/>
              </a:rPr>
              <a:t> </a:t>
            </a:r>
            <a:r>
              <a:rPr lang="en-US">
                <a:latin typeface="Times New Roman" pitchFamily="18" charset="0"/>
                <a:cs typeface="Times New Roman" pitchFamily="18" charset="0"/>
              </a:rPr>
              <a:t>(Query By Example – mẫu hỏi theo ví dụ), nơi mô tả mẫu hỏi. Mỗi cột thể hiển một trường sẽ được sử dụng trong mẫu hỏi. </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876800"/>
            <a:ext cx="8248423" cy="1676906"/>
          </a:xfrm>
          <a:prstGeom prst="rect">
            <a:avLst/>
          </a:prstGeom>
          <a:ln w="38100">
            <a:solidFill>
              <a:srgbClr val="FF0000"/>
            </a:solidFill>
          </a:ln>
        </p:spPr>
      </p:pic>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316445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14300"/>
            <a:ext cx="7924800" cy="685800"/>
          </a:xfrm>
        </p:spPr>
        <p:txBody>
          <a:bodyPr/>
          <a:lstStyle/>
          <a:p>
            <a:r>
              <a:rPr lang="en-US"/>
              <a:t>2&gt; Tạo mẫu hỏi</a:t>
            </a:r>
          </a:p>
        </p:txBody>
      </p:sp>
      <p:sp>
        <p:nvSpPr>
          <p:cNvPr id="5" name="Rectangle 4"/>
          <p:cNvSpPr/>
          <p:nvPr/>
        </p:nvSpPr>
        <p:spPr>
          <a:xfrm>
            <a:off x="223127" y="1219200"/>
            <a:ext cx="1681874"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Xem, sửa mẫu hỏi</a:t>
            </a:r>
            <a:endParaRPr lang="en-US" sz="48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Content Placeholder 2"/>
          <p:cNvSpPr>
            <a:spLocks noGrp="1"/>
          </p:cNvSpPr>
          <p:nvPr>
            <p:ph idx="1"/>
          </p:nvPr>
        </p:nvSpPr>
        <p:spPr>
          <a:xfrm>
            <a:off x="1752600" y="3003908"/>
            <a:ext cx="7238999" cy="3701692"/>
          </a:xfrm>
        </p:spPr>
        <p:txBody>
          <a:bodyPr>
            <a:normAutofit lnSpcReduction="10000"/>
          </a:bodyPr>
          <a:lstStyle/>
          <a:p>
            <a:r>
              <a:rPr lang="en-US" b="1" smtClean="0"/>
              <a:t>Field</a:t>
            </a:r>
            <a:r>
              <a:rPr lang="en-US"/>
              <a:t>: Khai báo tên các trường được chọn. </a:t>
            </a:r>
          </a:p>
          <a:p>
            <a:r>
              <a:rPr lang="en-US" b="1"/>
              <a:t>Table</a:t>
            </a:r>
            <a:r>
              <a:rPr lang="en-US"/>
              <a:t>: Tên bảng hoặc mẫu hỏi chứa trường tương ứng</a:t>
            </a:r>
            <a:r>
              <a:rPr lang="en-US" smtClean="0"/>
              <a:t>.</a:t>
            </a:r>
          </a:p>
          <a:p>
            <a:r>
              <a:rPr lang="en-US" b="1" smtClean="0"/>
              <a:t>Total: </a:t>
            </a:r>
            <a:r>
              <a:rPr lang="en-US" smtClean="0"/>
              <a:t>Chứa các hàm gộp nhóm: </a:t>
            </a:r>
            <a:r>
              <a:rPr lang="en-US" b="1" smtClean="0"/>
              <a:t>SUM, AVG, MIN, MAX, COUNT,</a:t>
            </a:r>
            <a:r>
              <a:rPr lang="en-US" smtClean="0"/>
              <a:t> …</a:t>
            </a:r>
            <a:endParaRPr lang="en-US"/>
          </a:p>
          <a:p>
            <a:r>
              <a:rPr lang="en-US" b="1"/>
              <a:t>Sort</a:t>
            </a:r>
            <a:r>
              <a:rPr lang="en-US"/>
              <a:t>: Xác định (các) trường cần sắp xếp.</a:t>
            </a:r>
          </a:p>
          <a:p>
            <a:r>
              <a:rPr lang="en-US" b="1"/>
              <a:t>Show</a:t>
            </a:r>
            <a:r>
              <a:rPr lang="en-US"/>
              <a:t>: Xác định (các) trường xuất hiện trong mẫu hỏi.</a:t>
            </a:r>
          </a:p>
          <a:p>
            <a:r>
              <a:rPr lang="en-US" b="1"/>
              <a:t>Criteria</a:t>
            </a:r>
            <a:r>
              <a:rPr lang="en-US"/>
              <a:t>: Mô tả điều kiện để chọn các bản ghi đưa vào mẫu hỏi. Các điều kiện được viết dưới dạng biểu thức lôgic.</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16" y="4572000"/>
            <a:ext cx="804984" cy="1224976"/>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219200"/>
            <a:ext cx="6986239" cy="1600200"/>
          </a:xfrm>
          <a:prstGeom prst="rect">
            <a:avLst/>
          </a:prstGeom>
          <a:ln w="38100">
            <a:solidFill>
              <a:srgbClr val="FF0000"/>
            </a:solidFill>
          </a:ln>
        </p:spPr>
      </p:pic>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830182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Ví dụ: CSDL QuanLi_HS (BTTH3 – SGK</a:t>
            </a:r>
            <a:r>
              <a:rPr lang="en-US" baseline="-25000" smtClean="0"/>
              <a:t>48</a:t>
            </a:r>
            <a:r>
              <a:rPr lang="en-US" smtClean="0"/>
              <a:t>)</a:t>
            </a:r>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14400" y="920115"/>
            <a:ext cx="7084695" cy="28136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6272347"/>
            <a:ext cx="533400" cy="481012"/>
          </a:xfrm>
          <a:prstGeom prst="rect">
            <a:avLst/>
          </a:prstGeom>
        </p:spPr>
      </p:pic>
      <p:sp>
        <p:nvSpPr>
          <p:cNvPr id="6" name="Cloud Callout 5"/>
          <p:cNvSpPr/>
          <p:nvPr/>
        </p:nvSpPr>
        <p:spPr>
          <a:xfrm>
            <a:off x="1295400" y="4038600"/>
            <a:ext cx="7543800" cy="1295400"/>
          </a:xfrm>
          <a:prstGeom prst="cloudCallout">
            <a:avLst>
              <a:gd name="adj1" fmla="val -58232"/>
              <a:gd name="adj2" fmla="val 129862"/>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b="1" smtClean="0">
                <a:latin typeface="Times New Roman" pitchFamily="18" charset="0"/>
                <a:cs typeface="Times New Roman" pitchFamily="18" charset="0"/>
              </a:rPr>
              <a:t>YC1</a:t>
            </a:r>
            <a:r>
              <a:rPr lang="en-US" b="1">
                <a:latin typeface="Times New Roman" pitchFamily="18" charset="0"/>
                <a:cs typeface="Times New Roman" pitchFamily="18" charset="0"/>
              </a:rPr>
              <a:t>:</a:t>
            </a:r>
            <a:r>
              <a:rPr lang="en-US">
                <a:latin typeface="Times New Roman" pitchFamily="18" charset="0"/>
                <a:cs typeface="Times New Roman" pitchFamily="18" charset="0"/>
              </a:rPr>
              <a:t> Tìm kiếm HS theo </a:t>
            </a:r>
            <a:r>
              <a:rPr lang="en-US" b="1" smtClean="0">
                <a:latin typeface="Times New Roman" pitchFamily="18" charset="0"/>
                <a:cs typeface="Times New Roman" pitchFamily="18" charset="0"/>
              </a:rPr>
              <a:t>Mã số</a:t>
            </a:r>
            <a:r>
              <a:rPr lang="en-US" smtClean="0">
                <a:latin typeface="Times New Roman" pitchFamily="18" charset="0"/>
                <a:cs typeface="Times New Roman" pitchFamily="18" charset="0"/>
              </a:rPr>
              <a:t> (MaSo)?</a:t>
            </a:r>
          </a:p>
          <a:p>
            <a:pPr algn="just"/>
            <a:r>
              <a:rPr lang="en-US" b="1" smtClean="0">
                <a:latin typeface="Times New Roman" pitchFamily="18" charset="0"/>
                <a:cs typeface="Times New Roman" pitchFamily="18" charset="0"/>
              </a:rPr>
              <a:t>YC2</a:t>
            </a:r>
            <a:r>
              <a:rPr lang="en-US" b="1">
                <a:latin typeface="Times New Roman" pitchFamily="18" charset="0"/>
                <a:cs typeface="Times New Roman" pitchFamily="18" charset="0"/>
              </a:rPr>
              <a:t>:</a:t>
            </a:r>
            <a:r>
              <a:rPr lang="en-US">
                <a:latin typeface="Times New Roman" pitchFamily="18" charset="0"/>
                <a:cs typeface="Times New Roman" pitchFamily="18" charset="0"/>
              </a:rPr>
              <a:t> Tìm kiếm những HS có </a:t>
            </a:r>
            <a:r>
              <a:rPr lang="en-US" b="1">
                <a:latin typeface="Times New Roman" pitchFamily="18" charset="0"/>
                <a:cs typeface="Times New Roman" pitchFamily="18" charset="0"/>
              </a:rPr>
              <a:t>ĐTB</a:t>
            </a:r>
            <a:r>
              <a:rPr lang="en-US">
                <a:latin typeface="Times New Roman" pitchFamily="18" charset="0"/>
                <a:cs typeface="Times New Roman" pitchFamily="18" charset="0"/>
              </a:rPr>
              <a:t> cao nhất lớp.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417877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Tạo mẫu hỏi</a:t>
            </a:r>
          </a:p>
        </p:txBody>
      </p:sp>
      <p:sp>
        <p:nvSpPr>
          <p:cNvPr id="3" name="Content Placeholder 2"/>
          <p:cNvSpPr>
            <a:spLocks noGrp="1"/>
          </p:cNvSpPr>
          <p:nvPr>
            <p:ph idx="1"/>
          </p:nvPr>
        </p:nvSpPr>
        <p:spPr>
          <a:xfrm>
            <a:off x="228600" y="990601"/>
            <a:ext cx="8229600" cy="5334000"/>
          </a:xfrm>
        </p:spPr>
        <p:txBody>
          <a:bodyPr>
            <a:normAutofit fontScale="92500"/>
          </a:bodyPr>
          <a:lstStyle/>
          <a:p>
            <a:r>
              <a:rPr lang="en-US" b="1">
                <a:solidFill>
                  <a:srgbClr val="00B050"/>
                </a:solidFill>
              </a:rPr>
              <a:t>Các bước để tạo mẫu hỏi:</a:t>
            </a:r>
            <a:endParaRPr lang="en-US">
              <a:solidFill>
                <a:srgbClr val="00B050"/>
              </a:solidFill>
            </a:endParaRPr>
          </a:p>
          <a:p>
            <a:pPr lvl="1"/>
            <a:r>
              <a:rPr lang="en-US"/>
              <a:t>Chọn dữ liệu nguồn (các bảng và mẫu hỏi khác) cho mẫu hỏi;</a:t>
            </a:r>
          </a:p>
          <a:p>
            <a:pPr lvl="1"/>
            <a:r>
              <a:rPr lang="en-US"/>
              <a:t>Chọn các trường từ dữ liệu nguồn để đưa vào mẫu hỏi;</a:t>
            </a:r>
          </a:p>
          <a:p>
            <a:pPr lvl="1"/>
            <a:r>
              <a:rPr lang="en-US"/>
              <a:t>Khai báo các điều kiện cần đưa vào mẫu hỏi để lọc các bản ghi;</a:t>
            </a:r>
          </a:p>
          <a:p>
            <a:pPr lvl="1"/>
            <a:r>
              <a:rPr lang="en-US"/>
              <a:t>Chọn các trường dùng để sắp xếp các bản ghi trong mẫu hỏi;</a:t>
            </a:r>
          </a:p>
          <a:p>
            <a:pPr lvl="1"/>
            <a:r>
              <a:rPr lang="en-US"/>
              <a:t>Tạo các trường tính toán từ các trường đã có;</a:t>
            </a:r>
          </a:p>
          <a:p>
            <a:pPr lvl="1"/>
            <a:r>
              <a:rPr lang="en-US"/>
              <a:t>Đặt điều kiện gộp nhóm.</a:t>
            </a:r>
          </a:p>
          <a:p>
            <a:r>
              <a:rPr lang="en-US" b="1" smtClean="0">
                <a:solidFill>
                  <a:srgbClr val="00B050"/>
                </a:solidFill>
              </a:rPr>
              <a:t>Cách tạo mẫu hỏi:</a:t>
            </a:r>
          </a:p>
          <a:p>
            <a:pPr lvl="1"/>
            <a:r>
              <a:rPr lang="en-US" b="1"/>
              <a:t>Cách 1: </a:t>
            </a:r>
            <a:r>
              <a:rPr lang="en-US"/>
              <a:t>Click </a:t>
            </a:r>
            <a:r>
              <a:rPr lang="en-US" b="1"/>
              <a:t>Create =&gt; Query Wizard</a:t>
            </a:r>
            <a:r>
              <a:rPr lang="en-US" smtClean="0"/>
              <a:t>. (hay sử dụng)</a:t>
            </a:r>
            <a:endParaRPr lang="en-US"/>
          </a:p>
          <a:p>
            <a:pPr lvl="1"/>
            <a:r>
              <a:rPr lang="en-US" b="1"/>
              <a:t>Cách 2: </a:t>
            </a:r>
            <a:r>
              <a:rPr lang="en-US"/>
              <a:t>Click </a:t>
            </a:r>
            <a:r>
              <a:rPr lang="en-US" b="1"/>
              <a:t>Create =&gt; Query </a:t>
            </a:r>
            <a:r>
              <a:rPr lang="en-US" b="1" smtClean="0"/>
              <a:t>Design</a:t>
            </a:r>
            <a:r>
              <a:rPr lang="en-US" smtClean="0"/>
              <a:t>.</a:t>
            </a:r>
          </a:p>
          <a:p>
            <a:r>
              <a:rPr lang="en-US" b="1" smtClean="0">
                <a:solidFill>
                  <a:srgbClr val="00B050"/>
                </a:solidFill>
              </a:rPr>
              <a:t>Xem, sửa mẫu hỏi:</a:t>
            </a:r>
          </a:p>
          <a:p>
            <a:pPr lvl="1"/>
            <a:r>
              <a:rPr lang="en-US" b="1"/>
              <a:t>Bước 1: </a:t>
            </a:r>
            <a:r>
              <a:rPr lang="en-US"/>
              <a:t>Chọn mẫu hỏi cần xem hay sửa.</a:t>
            </a:r>
          </a:p>
          <a:p>
            <a:pPr lvl="1"/>
            <a:r>
              <a:rPr lang="en-US" b="1"/>
              <a:t>Bước 2: </a:t>
            </a:r>
            <a:r>
              <a:rPr lang="en-US"/>
              <a:t>Click nút </a:t>
            </a:r>
            <a:r>
              <a:rPr lang="en-US" b="1"/>
              <a:t>View</a:t>
            </a:r>
            <a:r>
              <a:rPr lang="en-US"/>
              <a:t>, rồi chọn</a:t>
            </a:r>
            <a:r>
              <a:rPr lang="en-US" b="1"/>
              <a:t> Design View</a:t>
            </a:r>
            <a:r>
              <a:rPr lang="en-US"/>
              <a:t>.</a:t>
            </a:r>
          </a:p>
          <a:p>
            <a:endParaRPr lang="en-US"/>
          </a:p>
          <a:p>
            <a:endParaRPr lang="en-US" smtClean="0"/>
          </a:p>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1524" y="6019800"/>
            <a:ext cx="496276" cy="333703"/>
          </a:xfrm>
          <a:prstGeom prst="rect">
            <a:avLst/>
          </a:prstGeom>
          <a:ln w="38100">
            <a:solidFill>
              <a:srgbClr val="FF0000"/>
            </a:solidFill>
          </a:ln>
        </p:spPr>
      </p:pic>
    </p:spTree>
    <p:extLst>
      <p:ext uri="{BB962C8B-B14F-4D97-AF65-F5344CB8AC3E}">
        <p14:creationId xmlns:p14="http://schemas.microsoft.com/office/powerpoint/2010/main" val="3734279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
        <p:nvSpPr>
          <p:cNvPr id="5" name="AutoShape 13"/>
          <p:cNvSpPr>
            <a:spLocks noChangeArrowheads="1"/>
          </p:cNvSpPr>
          <p:nvPr/>
        </p:nvSpPr>
        <p:spPr bwMode="auto">
          <a:xfrm>
            <a:off x="731044" y="2362200"/>
            <a:ext cx="7681912" cy="3886200"/>
          </a:xfrm>
          <a:prstGeom prst="star32">
            <a:avLst>
              <a:gd name="adj" fmla="val 36816"/>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3600" b="1" smtClean="0">
                <a:latin typeface="Times New Roman" pitchFamily="18" charset="0"/>
                <a:cs typeface="Times New Roman" pitchFamily="18" charset="0"/>
              </a:rPr>
              <a:t>Cám ơn</a:t>
            </a:r>
          </a:p>
          <a:p>
            <a:pPr algn="ctr" eaLnBrk="0" hangingPunct="0"/>
            <a:r>
              <a:rPr lang="en-US" sz="3600" b="1" smtClean="0">
                <a:latin typeface="Times New Roman" pitchFamily="18" charset="0"/>
                <a:cs typeface="Times New Roman" pitchFamily="18" charset="0"/>
              </a:rPr>
              <a:t>quý thầy/cô đã tham dự</a:t>
            </a:r>
          </a:p>
          <a:p>
            <a:pPr algn="ctr" eaLnBrk="0" hangingPunct="0"/>
            <a:r>
              <a:rPr lang="en-US" sz="3600" b="1" smtClean="0">
                <a:latin typeface="Times New Roman" pitchFamily="18" charset="0"/>
                <a:cs typeface="Times New Roman" pitchFamily="18" charset="0"/>
              </a:rPr>
              <a:t>Thân ái</a:t>
            </a:r>
          </a:p>
          <a:p>
            <a:pPr algn="ctr" eaLnBrk="0" hangingPunct="0"/>
            <a:r>
              <a:rPr lang="en-US" sz="3600" b="1" smtClean="0">
                <a:latin typeface="Times New Roman" pitchFamily="18" charset="0"/>
                <a:cs typeface="Times New Roman" pitchFamily="18" charset="0"/>
              </a:rPr>
              <a:t>chào các em</a:t>
            </a:r>
            <a:endParaRPr lang="en-US" sz="3600" b="1">
              <a:latin typeface="Times New Roman" pitchFamily="18" charset="0"/>
              <a:cs typeface="Times New Roman" pitchFamily="18" charset="0"/>
            </a:endParaRPr>
          </a:p>
        </p:txBody>
      </p:sp>
      <p:sp>
        <p:nvSpPr>
          <p:cNvPr id="8" name="WordArt 14"/>
          <p:cNvSpPr>
            <a:spLocks noChangeArrowheads="1" noChangeShapeType="1" noTextEdit="1"/>
          </p:cNvSpPr>
          <p:nvPr/>
        </p:nvSpPr>
        <p:spPr bwMode="auto">
          <a:xfrm>
            <a:off x="962025" y="533400"/>
            <a:ext cx="7219950" cy="1743075"/>
          </a:xfrm>
          <a:prstGeom prst="rect">
            <a:avLst/>
          </a:prstGeom>
        </p:spPr>
        <p:txBody>
          <a:bodyPr wrap="none" fromWordArt="1">
            <a:prstTxWarp prst="textDeflate">
              <a:avLst>
                <a:gd name="adj" fmla="val 23183"/>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Tiết học </a:t>
            </a:r>
            <a:r>
              <a:rPr lang="vi-VN"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đã </a:t>
            </a:r>
            <a:r>
              <a:rPr lang="vi-VN"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kết thúc</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25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Ví dụ: CSDL QuanLi_HS (BTTH3 – SGK</a:t>
            </a:r>
            <a:r>
              <a:rPr lang="en-US" baseline="-25000" smtClean="0"/>
              <a:t>48</a:t>
            </a:r>
            <a:r>
              <a:rPr lang="en-US" smtClean="0"/>
              <a:t>)</a:t>
            </a:r>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14400" y="920115"/>
            <a:ext cx="7084695" cy="28136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6115894"/>
            <a:ext cx="609600" cy="580339"/>
          </a:xfrm>
          <a:prstGeom prst="rect">
            <a:avLst/>
          </a:prstGeom>
        </p:spPr>
      </p:pic>
      <p:sp>
        <p:nvSpPr>
          <p:cNvPr id="7" name="Rectangular Callout 6"/>
          <p:cNvSpPr/>
          <p:nvPr/>
        </p:nvSpPr>
        <p:spPr>
          <a:xfrm>
            <a:off x="1600200" y="4038600"/>
            <a:ext cx="7086600" cy="2514600"/>
          </a:xfrm>
          <a:prstGeom prst="wedgeRectCallout">
            <a:avLst>
              <a:gd name="adj1" fmla="val -60748"/>
              <a:gd name="adj2" fmla="val 38537"/>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a:buFont typeface="Wingdings" pitchFamily="2" charset="2"/>
              <a:buChar char="Ø"/>
            </a:pPr>
            <a:r>
              <a:rPr lang="en-US">
                <a:latin typeface="Times New Roman" pitchFamily="18" charset="0"/>
                <a:cs typeface="Times New Roman" pitchFamily="18" charset="0"/>
              </a:rPr>
              <a:t>Trên thực tế khi quản lý </a:t>
            </a:r>
            <a:r>
              <a:rPr lang="en-US" smtClean="0">
                <a:latin typeface="Times New Roman" pitchFamily="18" charset="0"/>
                <a:cs typeface="Times New Roman" pitchFamily="18" charset="0"/>
              </a:rPr>
              <a:t>học sinh </a:t>
            </a:r>
            <a:r>
              <a:rPr lang="en-US">
                <a:latin typeface="Times New Roman" pitchFamily="18" charset="0"/>
                <a:cs typeface="Times New Roman" pitchFamily="18" charset="0"/>
              </a:rPr>
              <a:t>ta thường có những yêu cầu khai thác thông tin bằng cách đặt câu </a:t>
            </a:r>
            <a:r>
              <a:rPr lang="en-US" smtClean="0">
                <a:latin typeface="Times New Roman" pitchFamily="18" charset="0"/>
                <a:cs typeface="Times New Roman" pitchFamily="18" charset="0"/>
              </a:rPr>
              <a:t>hỏi kiểu </a:t>
            </a:r>
            <a:r>
              <a:rPr lang="en-US">
                <a:latin typeface="Times New Roman" pitchFamily="18" charset="0"/>
                <a:cs typeface="Times New Roman" pitchFamily="18" charset="0"/>
              </a:rPr>
              <a:t>truy vấn (mẫu hỏi). </a:t>
            </a:r>
            <a:endParaRPr lang="en-US" smtClean="0">
              <a:latin typeface="Times New Roman" pitchFamily="18" charset="0"/>
              <a:cs typeface="Times New Roman" pitchFamily="18" charset="0"/>
            </a:endParaRPr>
          </a:p>
          <a:p>
            <a:pPr marL="285750" indent="-285750" algn="just">
              <a:buFont typeface="Wingdings" pitchFamily="2" charset="2"/>
              <a:buChar char="Ø"/>
            </a:pPr>
            <a:r>
              <a:rPr lang="en-US" smtClean="0">
                <a:latin typeface="Times New Roman" pitchFamily="18" charset="0"/>
                <a:cs typeface="Times New Roman" pitchFamily="18" charset="0"/>
              </a:rPr>
              <a:t>Dạng </a:t>
            </a:r>
            <a:r>
              <a:rPr lang="en-US">
                <a:latin typeface="Times New Roman" pitchFamily="18" charset="0"/>
                <a:cs typeface="Times New Roman" pitchFamily="18" charset="0"/>
              </a:rPr>
              <a:t>thông thường nhất là mẫu hỏi chọn (</a:t>
            </a:r>
            <a:r>
              <a:rPr lang="en-US" b="1">
                <a:latin typeface="Times New Roman" pitchFamily="18" charset="0"/>
                <a:cs typeface="Times New Roman" pitchFamily="18" charset="0"/>
              </a:rPr>
              <a:t>Select Query</a:t>
            </a:r>
            <a:r>
              <a:rPr lang="en-US">
                <a:latin typeface="Times New Roman" pitchFamily="18" charset="0"/>
                <a:cs typeface="Times New Roman" pitchFamily="18" charset="0"/>
              </a:rPr>
              <a:t>). Khi thực hiện mẫu hỏi, dữ liệu được kết xuất vào một bảng kết quả, nó hoạt động như một bảng</a:t>
            </a:r>
            <a:r>
              <a:rPr lang="en-US" smtClean="0">
                <a:latin typeface="Times New Roman" pitchFamily="18" charset="0"/>
                <a:cs typeface="Times New Roman" pitchFamily="18" charset="0"/>
              </a:rPr>
              <a:t>.</a:t>
            </a:r>
            <a:r>
              <a:rPr lang="en-US">
                <a:latin typeface="Times New Roman" pitchFamily="18" charset="0"/>
                <a:cs typeface="Times New Roman" pitchFamily="18" charset="0"/>
              </a:rPr>
              <a:t> </a:t>
            </a:r>
            <a:endParaRPr lang="en-US" smtClean="0">
              <a:latin typeface="Times New Roman" pitchFamily="18" charset="0"/>
              <a:cs typeface="Times New Roman" pitchFamily="18" charset="0"/>
            </a:endParaRPr>
          </a:p>
          <a:p>
            <a:pPr marL="285750" indent="-285750" algn="just">
              <a:buFont typeface="Wingdings" pitchFamily="2" charset="2"/>
              <a:buChar char="Ø"/>
            </a:pPr>
            <a:r>
              <a:rPr lang="en-US" smtClean="0">
                <a:latin typeface="Times New Roman" pitchFamily="18" charset="0"/>
                <a:cs typeface="Times New Roman" pitchFamily="18" charset="0"/>
              </a:rPr>
              <a:t>Có </a:t>
            </a:r>
            <a:r>
              <a:rPr lang="en-US">
                <a:latin typeface="Times New Roman" pitchFamily="18" charset="0"/>
                <a:cs typeface="Times New Roman" pitchFamily="18" charset="0"/>
              </a:rPr>
              <a:t>thể chỉnh sửa, xóa, bổ sung dữ liệu vào các bảng thông qua bảng kết quả (bảng mẫu hỏi</a:t>
            </a:r>
            <a:r>
              <a:rPr lang="en-US" smtClean="0">
                <a:latin typeface="Times New Roman" pitchFamily="18" charset="0"/>
                <a:cs typeface="Times New Roman" pitchFamily="18" charset="0"/>
              </a:rPr>
              <a:t>).</a:t>
            </a:r>
          </a:p>
          <a:p>
            <a:pPr marL="285750" indent="-285750" algn="just">
              <a:buFont typeface="Wingdings" pitchFamily="2" charset="2"/>
              <a:buChar char="Ø"/>
            </a:pPr>
            <a:endParaRPr lang="en-US">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815431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1&gt; Một số khái niệm</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251" y="2911928"/>
            <a:ext cx="457349" cy="412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51" y="5838597"/>
            <a:ext cx="364939" cy="562203"/>
          </a:xfrm>
          <a:prstGeom prst="rect">
            <a:avLst/>
          </a:prstGeom>
        </p:spPr>
      </p:pic>
      <p:sp>
        <p:nvSpPr>
          <p:cNvPr id="6" name="Cloud Callout 5"/>
          <p:cNvSpPr/>
          <p:nvPr/>
        </p:nvSpPr>
        <p:spPr>
          <a:xfrm>
            <a:off x="1600200" y="1447800"/>
            <a:ext cx="2514600" cy="1143000"/>
          </a:xfrm>
          <a:prstGeom prst="cloudCallout">
            <a:avLst>
              <a:gd name="adj1" fmla="val -85268"/>
              <a:gd name="adj2" fmla="val 7859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mtClean="0">
                <a:latin typeface="Times New Roman" pitchFamily="18" charset="0"/>
                <a:cs typeface="Times New Roman" pitchFamily="18" charset="0"/>
              </a:rPr>
              <a:t>Mẫu hỏi là gì?</a:t>
            </a:r>
            <a:endParaRPr lang="en-US">
              <a:latin typeface="Times New Roman" pitchFamily="18" charset="0"/>
              <a:cs typeface="Times New Roman" pitchFamily="18" charset="0"/>
            </a:endParaRPr>
          </a:p>
        </p:txBody>
      </p:sp>
      <p:sp>
        <p:nvSpPr>
          <p:cNvPr id="7" name="Rounded Rectangular Callout 6"/>
          <p:cNvSpPr/>
          <p:nvPr/>
        </p:nvSpPr>
        <p:spPr>
          <a:xfrm>
            <a:off x="381000" y="3505200"/>
            <a:ext cx="3124276" cy="1981200"/>
          </a:xfrm>
          <a:prstGeom prst="wedgeRoundRectCallout">
            <a:avLst>
              <a:gd name="adj1" fmla="val -41158"/>
              <a:gd name="adj2" fmla="val 7465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b="1">
                <a:latin typeface="Times New Roman" pitchFamily="18" charset="0"/>
                <a:cs typeface="Times New Roman" pitchFamily="18" charset="0"/>
              </a:rPr>
              <a:t>Mẫu hỏi</a:t>
            </a:r>
            <a:r>
              <a:rPr lang="vi-VN">
                <a:latin typeface="Times New Roman" pitchFamily="18" charset="0"/>
                <a:cs typeface="Times New Roman" pitchFamily="18" charset="0"/>
              </a:rPr>
              <a:t> là một loại đối tượng của ACCESS dùng để sắp xếp, tìm kiếm và kết xuất dữ liệu từ một hoặc nhiều bảng dựa vào liên kết giữa các </a:t>
            </a:r>
            <a:r>
              <a:rPr lang="vi-VN" smtClean="0">
                <a:latin typeface="Times New Roman" pitchFamily="18" charset="0"/>
                <a:cs typeface="Times New Roman" pitchFamily="18" charset="0"/>
              </a:rPr>
              <a:t>bảng</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2351" y="2911928"/>
            <a:ext cx="457349" cy="412431"/>
          </a:xfrm>
          <a:prstGeom prst="rect">
            <a:avLst/>
          </a:prstGeom>
        </p:spPr>
      </p:pic>
      <p:sp>
        <p:nvSpPr>
          <p:cNvPr id="9" name="Cloud Callout 8"/>
          <p:cNvSpPr/>
          <p:nvPr/>
        </p:nvSpPr>
        <p:spPr>
          <a:xfrm>
            <a:off x="4419600" y="990600"/>
            <a:ext cx="3886200" cy="1143000"/>
          </a:xfrm>
          <a:prstGeom prst="cloudCallout">
            <a:avLst>
              <a:gd name="adj1" fmla="val 53538"/>
              <a:gd name="adj2" fmla="val 119780"/>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mtClean="0">
                <a:latin typeface="Times New Roman" pitchFamily="18" charset="0"/>
                <a:cs typeface="Times New Roman" pitchFamily="18" charset="0"/>
              </a:rPr>
              <a:t>Mẫu hỏi dùng để làm gì?</a:t>
            </a:r>
            <a:endParaRPr lang="en-US">
              <a:latin typeface="Times New Roman" pitchFamily="18" charset="0"/>
              <a:cs typeface="Times New Roman"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468" y="5867400"/>
            <a:ext cx="346241" cy="533400"/>
          </a:xfrm>
          <a:prstGeom prst="rect">
            <a:avLst/>
          </a:prstGeom>
        </p:spPr>
      </p:pic>
      <p:sp>
        <p:nvSpPr>
          <p:cNvPr id="11" name="Rounded Rectangular Callout 10"/>
          <p:cNvSpPr/>
          <p:nvPr/>
        </p:nvSpPr>
        <p:spPr>
          <a:xfrm>
            <a:off x="3733800" y="3276600"/>
            <a:ext cx="4038600" cy="3410044"/>
          </a:xfrm>
          <a:prstGeom prst="wedgeRoundRectCallout">
            <a:avLst>
              <a:gd name="adj1" fmla="val 68218"/>
              <a:gd name="adj2" fmla="val 3427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b="1">
                <a:latin typeface="Times New Roman" pitchFamily="18" charset="0"/>
                <a:cs typeface="Times New Roman" pitchFamily="18" charset="0"/>
              </a:rPr>
              <a:t>Mẫu hỏi thường được sử dụng </a:t>
            </a:r>
            <a:r>
              <a:rPr lang="en-US" b="1" smtClean="0">
                <a:latin typeface="Times New Roman" pitchFamily="18" charset="0"/>
                <a:cs typeface="Times New Roman" pitchFamily="18" charset="0"/>
              </a:rPr>
              <a:t>để:</a:t>
            </a:r>
          </a:p>
          <a:p>
            <a:pPr marL="285750" indent="-285750" algn="just">
              <a:buFont typeface="Arial" pitchFamily="34" charset="0"/>
              <a:buChar char="•"/>
            </a:pPr>
            <a:r>
              <a:rPr lang="en-US" smtClean="0">
                <a:latin typeface="Times New Roman" pitchFamily="18" charset="0"/>
                <a:cs typeface="Times New Roman" pitchFamily="18" charset="0"/>
              </a:rPr>
              <a:t>Sắp </a:t>
            </a:r>
            <a:r>
              <a:rPr lang="en-US">
                <a:latin typeface="Times New Roman" pitchFamily="18" charset="0"/>
                <a:cs typeface="Times New Roman" pitchFamily="18" charset="0"/>
              </a:rPr>
              <a:t>xếp các bản </a:t>
            </a:r>
            <a:r>
              <a:rPr lang="en-US" smtClean="0">
                <a:latin typeface="Times New Roman" pitchFamily="18" charset="0"/>
                <a:cs typeface="Times New Roman" pitchFamily="18" charset="0"/>
              </a:rPr>
              <a:t>ghi;</a:t>
            </a:r>
          </a:p>
          <a:p>
            <a:pPr marL="285750" indent="-285750" algn="just">
              <a:buFont typeface="Arial" pitchFamily="34" charset="0"/>
              <a:buChar char="•"/>
            </a:pPr>
            <a:r>
              <a:rPr lang="en-US" smtClean="0">
                <a:latin typeface="Times New Roman" pitchFamily="18" charset="0"/>
                <a:cs typeface="Times New Roman" pitchFamily="18" charset="0"/>
              </a:rPr>
              <a:t>Chọn </a:t>
            </a:r>
            <a:r>
              <a:rPr lang="en-US">
                <a:latin typeface="Times New Roman" pitchFamily="18" charset="0"/>
                <a:cs typeface="Times New Roman" pitchFamily="18" charset="0"/>
              </a:rPr>
              <a:t>các bản ghi thỏa mãn các điều kiện cho </a:t>
            </a:r>
            <a:r>
              <a:rPr lang="en-US" smtClean="0">
                <a:latin typeface="Times New Roman" pitchFamily="18" charset="0"/>
                <a:cs typeface="Times New Roman" pitchFamily="18" charset="0"/>
              </a:rPr>
              <a:t>trước;</a:t>
            </a:r>
          </a:p>
          <a:p>
            <a:pPr marL="285750" indent="-285750" algn="just">
              <a:buFont typeface="Arial" pitchFamily="34" charset="0"/>
              <a:buChar char="•"/>
            </a:pPr>
            <a:r>
              <a:rPr lang="en-US" smtClean="0">
                <a:latin typeface="Times New Roman" pitchFamily="18" charset="0"/>
                <a:cs typeface="Times New Roman" pitchFamily="18" charset="0"/>
              </a:rPr>
              <a:t>Chọn </a:t>
            </a:r>
            <a:r>
              <a:rPr lang="en-US">
                <a:latin typeface="Times New Roman" pitchFamily="18" charset="0"/>
                <a:cs typeface="Times New Roman" pitchFamily="18" charset="0"/>
              </a:rPr>
              <a:t>các trường cần thiết để hiển </a:t>
            </a:r>
            <a:r>
              <a:rPr lang="en-US" smtClean="0">
                <a:latin typeface="Times New Roman" pitchFamily="18" charset="0"/>
                <a:cs typeface="Times New Roman" pitchFamily="18" charset="0"/>
              </a:rPr>
              <a:t>thị;</a:t>
            </a:r>
          </a:p>
          <a:p>
            <a:pPr marL="285750" indent="-285750" algn="just">
              <a:buFont typeface="Arial" pitchFamily="34" charset="0"/>
              <a:buChar char="•"/>
            </a:pPr>
            <a:r>
              <a:rPr lang="en-US" smtClean="0">
                <a:latin typeface="Times New Roman" pitchFamily="18" charset="0"/>
                <a:cs typeface="Times New Roman" pitchFamily="18" charset="0"/>
              </a:rPr>
              <a:t>Thực </a:t>
            </a:r>
            <a:r>
              <a:rPr lang="en-US">
                <a:latin typeface="Times New Roman" pitchFamily="18" charset="0"/>
                <a:cs typeface="Times New Roman" pitchFamily="18" charset="0"/>
              </a:rPr>
              <a:t>hiện tính toán như: tính trung bình cộng, tính tổng, đếm các bản ghi, </a:t>
            </a:r>
            <a:r>
              <a:rPr lang="en-US" smtClean="0">
                <a:latin typeface="Times New Roman" pitchFamily="18" charset="0"/>
                <a:cs typeface="Times New Roman" pitchFamily="18" charset="0"/>
              </a:rPr>
              <a:t>…;</a:t>
            </a:r>
          </a:p>
          <a:p>
            <a:pPr marL="285750" indent="-285750" algn="just">
              <a:buFont typeface="Arial" pitchFamily="34" charset="0"/>
              <a:buChar char="•"/>
            </a:pPr>
            <a:r>
              <a:rPr lang="en-US" smtClean="0">
                <a:latin typeface="Times New Roman" pitchFamily="18" charset="0"/>
                <a:cs typeface="Times New Roman" pitchFamily="18" charset="0"/>
              </a:rPr>
              <a:t>Tổng </a:t>
            </a:r>
            <a:r>
              <a:rPr lang="en-US">
                <a:latin typeface="Times New Roman" pitchFamily="18" charset="0"/>
                <a:cs typeface="Times New Roman" pitchFamily="18" charset="0"/>
              </a:rPr>
              <a:t>hợp và hiển thị thông tin từ nhiều bảng hoặc mẫu hỏi khác.</a:t>
            </a:r>
          </a:p>
        </p:txBody>
      </p:sp>
      <p:sp>
        <p:nvSpPr>
          <p:cNvPr id="13" name="TextBox 12"/>
          <p:cNvSpPr txBox="1"/>
          <p:nvPr/>
        </p:nvSpPr>
        <p:spPr>
          <a:xfrm>
            <a:off x="228600" y="914400"/>
            <a:ext cx="24765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Mẫu hỏi</a:t>
            </a:r>
            <a:endParaRPr lang="en-US" sz="2400" b="1">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8422578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nextCondLst>
                <p:cond evt="onClick" delay="0">
                  <p:tgtEl>
                    <p:spTgt spid="10"/>
                  </p:tgtEl>
                </p:cond>
              </p:nextCondLst>
            </p:seq>
          </p:childTnLst>
        </p:cTn>
      </p:par>
    </p:tnLst>
    <p:bldLst>
      <p:bldP spid="7"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14300"/>
            <a:ext cx="7924800" cy="685800"/>
          </a:xfrm>
        </p:spPr>
        <p:txBody>
          <a:bodyPr/>
          <a:lstStyle/>
          <a:p>
            <a:r>
              <a:rPr lang="en-US" smtClean="0"/>
              <a:t>1&gt; Một số khái niệm</a:t>
            </a:r>
            <a:endParaRPr lang="en-US"/>
          </a:p>
        </p:txBody>
      </p:sp>
      <p:sp>
        <p:nvSpPr>
          <p:cNvPr id="7" name="TextBox 6"/>
          <p:cNvSpPr txBox="1"/>
          <p:nvPr/>
        </p:nvSpPr>
        <p:spPr>
          <a:xfrm>
            <a:off x="228600" y="914400"/>
            <a:ext cx="2476500"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b</a:t>
            </a:r>
            <a:r>
              <a:rPr lang="en-US" sz="2400" b="1" smtClean="0">
                <a:solidFill>
                  <a:srgbClr val="FF0000"/>
                </a:solidFill>
                <a:latin typeface="Times New Roman" pitchFamily="18" charset="0"/>
                <a:cs typeface="Times New Roman" pitchFamily="18" charset="0"/>
              </a:rPr>
              <a:t>) Biểu thức</a:t>
            </a:r>
            <a:endParaRPr lang="en-US" sz="2400" b="1">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3288501"/>
            <a:ext cx="504990" cy="480750"/>
          </a:xfrm>
          <a:prstGeom prst="rect">
            <a:avLst/>
          </a:prstGeom>
        </p:spPr>
      </p:pic>
      <p:sp>
        <p:nvSpPr>
          <p:cNvPr id="9" name="Rectangular Callout 8"/>
          <p:cNvSpPr/>
          <p:nvPr/>
        </p:nvSpPr>
        <p:spPr>
          <a:xfrm>
            <a:off x="4343400" y="1152885"/>
            <a:ext cx="4114800" cy="1285515"/>
          </a:xfrm>
          <a:prstGeom prst="wedgeRectCallout">
            <a:avLst>
              <a:gd name="adj1" fmla="val 49143"/>
              <a:gd name="adj2" fmla="val 117345"/>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a:latin typeface="Times New Roman" pitchFamily="18" charset="0"/>
                <a:cs typeface="Times New Roman" pitchFamily="18" charset="0"/>
              </a:rPr>
              <a:t>Để thực hiện các tính toán và kiểm tra các điều kiện, trong Access có công cụ để viết các biểu thức (biểu thức số học, biểu thức điều kiện và biểu thức lôgic).</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114800"/>
            <a:ext cx="422495" cy="381000"/>
          </a:xfrm>
          <a:prstGeom prst="rect">
            <a:avLst/>
          </a:prstGeom>
        </p:spPr>
      </p:pic>
      <p:sp>
        <p:nvSpPr>
          <p:cNvPr id="11" name="Cloud Callout 10"/>
          <p:cNvSpPr/>
          <p:nvPr/>
        </p:nvSpPr>
        <p:spPr>
          <a:xfrm>
            <a:off x="304800" y="1447800"/>
            <a:ext cx="3886200" cy="1981200"/>
          </a:xfrm>
          <a:prstGeom prst="cloudCallout">
            <a:avLst>
              <a:gd name="adj1" fmla="val -39322"/>
              <a:gd name="adj2" fmla="val 81984"/>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i="1">
                <a:latin typeface="Times New Roman" pitchFamily="18" charset="0"/>
                <a:cs typeface="Times New Roman" pitchFamily="18" charset="0"/>
              </a:rPr>
              <a:t>Trong trường hợp nào thì cần sử dụng </a:t>
            </a:r>
            <a:r>
              <a:rPr lang="en-US" i="1" smtClean="0">
                <a:latin typeface="Times New Roman" pitchFamily="18" charset="0"/>
                <a:cs typeface="Times New Roman" pitchFamily="18" charset="0"/>
              </a:rPr>
              <a:t>biểu </a:t>
            </a:r>
            <a:r>
              <a:rPr lang="en-US" i="1">
                <a:latin typeface="Times New Roman" pitchFamily="18" charset="0"/>
                <a:cs typeface="Times New Roman" pitchFamily="18" charset="0"/>
              </a:rPr>
              <a:t>thức số học, biểu thức điều kiện </a:t>
            </a:r>
            <a:r>
              <a:rPr lang="en-US" i="1" smtClean="0">
                <a:latin typeface="Times New Roman" pitchFamily="18" charset="0"/>
                <a:cs typeface="Times New Roman" pitchFamily="18" charset="0"/>
              </a:rPr>
              <a:t>và </a:t>
            </a:r>
            <a:r>
              <a:rPr lang="en-US" i="1">
                <a:latin typeface="Times New Roman" pitchFamily="18" charset="0"/>
                <a:cs typeface="Times New Roman" pitchFamily="18" charset="0"/>
              </a:rPr>
              <a:t>biểu thức </a:t>
            </a:r>
            <a:r>
              <a:rPr lang="en-US" i="1" smtClean="0">
                <a:latin typeface="Times New Roman" pitchFamily="18" charset="0"/>
                <a:cs typeface="Times New Roman" pitchFamily="18" charset="0"/>
              </a:rPr>
              <a:t>lôgic?</a:t>
            </a:r>
            <a:endParaRPr lang="en-US">
              <a:latin typeface="Times New Roman" pitchFamily="18" charset="0"/>
              <a:cs typeface="Times New Roman"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867400"/>
            <a:ext cx="406065" cy="625560"/>
          </a:xfrm>
          <a:prstGeom prst="rect">
            <a:avLst/>
          </a:prstGeom>
        </p:spPr>
      </p:pic>
      <p:sp>
        <p:nvSpPr>
          <p:cNvPr id="13" name="Rounded Rectangular Callout 12"/>
          <p:cNvSpPr/>
          <p:nvPr/>
        </p:nvSpPr>
        <p:spPr>
          <a:xfrm>
            <a:off x="2514600" y="3733800"/>
            <a:ext cx="5562600" cy="2574550"/>
          </a:xfrm>
          <a:prstGeom prst="wedgeRoundRectCallout">
            <a:avLst>
              <a:gd name="adj1" fmla="val -82700"/>
              <a:gd name="adj2" fmla="val 4479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285750" lvl="0" indent="-285750" algn="just">
              <a:lnSpc>
                <a:spcPct val="150000"/>
              </a:lnSpc>
              <a:buFont typeface="Arial" pitchFamily="34" charset="0"/>
              <a:buChar char="•"/>
            </a:pPr>
            <a:r>
              <a:rPr lang="en-US" b="1" i="1">
                <a:latin typeface="Times New Roman" pitchFamily="18" charset="0"/>
                <a:cs typeface="Times New Roman" pitchFamily="18" charset="0"/>
              </a:rPr>
              <a:t>Biểu thức số học</a:t>
            </a:r>
            <a:r>
              <a:rPr lang="en-US">
                <a:latin typeface="Times New Roman" pitchFamily="18" charset="0"/>
                <a:cs typeface="Times New Roman" pitchFamily="18" charset="0"/>
              </a:rPr>
              <a:t> được sử dụng để mô tả các trường </a:t>
            </a:r>
            <a:r>
              <a:rPr lang="en-US" i="1">
                <a:latin typeface="Times New Roman" pitchFamily="18" charset="0"/>
                <a:cs typeface="Times New Roman" pitchFamily="18" charset="0"/>
              </a:rPr>
              <a:t>tính toán</a:t>
            </a:r>
            <a:r>
              <a:rPr lang="en-US">
                <a:latin typeface="Times New Roman" pitchFamily="18" charset="0"/>
                <a:cs typeface="Times New Roman" pitchFamily="18" charset="0"/>
              </a:rPr>
              <a:t> trong mẫu hỏi. </a:t>
            </a:r>
          </a:p>
          <a:p>
            <a:pPr marL="285750" lvl="0" indent="-285750" algn="just">
              <a:lnSpc>
                <a:spcPct val="150000"/>
              </a:lnSpc>
              <a:buFont typeface="Arial" pitchFamily="34" charset="0"/>
              <a:buChar char="•"/>
            </a:pPr>
            <a:r>
              <a:rPr lang="en-US" b="1" i="1">
                <a:latin typeface="Times New Roman" pitchFamily="18" charset="0"/>
                <a:cs typeface="Times New Roman" pitchFamily="18" charset="0"/>
              </a:rPr>
              <a:t>Biểu thức điều kiện và biểu thức lôgic</a:t>
            </a:r>
            <a:r>
              <a:rPr lang="en-US">
                <a:latin typeface="Times New Roman" pitchFamily="18" charset="0"/>
                <a:cs typeface="Times New Roman" pitchFamily="18" charset="0"/>
              </a:rPr>
              <a:t> được sử dụng trong các trường hợp sau:</a:t>
            </a:r>
          </a:p>
          <a:p>
            <a:pPr marL="742950" lvl="1" indent="-285750" algn="just">
              <a:lnSpc>
                <a:spcPct val="150000"/>
              </a:lnSpc>
              <a:buFont typeface="Courier New" pitchFamily="49" charset="0"/>
              <a:buChar char="o"/>
            </a:pPr>
            <a:r>
              <a:rPr lang="en-US">
                <a:latin typeface="Times New Roman" pitchFamily="18" charset="0"/>
                <a:cs typeface="Times New Roman" pitchFamily="18" charset="0"/>
              </a:rPr>
              <a:t>Thiết lập bộ lọc cho </a:t>
            </a:r>
            <a:r>
              <a:rPr lang="en-US" smtClean="0">
                <a:latin typeface="Times New Roman" pitchFamily="18" charset="0"/>
                <a:cs typeface="Times New Roman" pitchFamily="18" charset="0"/>
              </a:rPr>
              <a:t>bảng;</a:t>
            </a:r>
          </a:p>
          <a:p>
            <a:pPr marL="742950" lvl="1" indent="-285750" algn="just">
              <a:lnSpc>
                <a:spcPct val="150000"/>
              </a:lnSpc>
              <a:buFont typeface="Courier New" pitchFamily="49" charset="0"/>
              <a:buChar char="o"/>
            </a:pPr>
            <a:r>
              <a:rPr lang="en-US" smtClean="0">
                <a:latin typeface="Times New Roman" pitchFamily="18" charset="0"/>
                <a:cs typeface="Times New Roman" pitchFamily="18" charset="0"/>
              </a:rPr>
              <a:t>Thiết </a:t>
            </a:r>
            <a:r>
              <a:rPr lang="en-US">
                <a:latin typeface="Times New Roman" pitchFamily="18" charset="0"/>
                <a:cs typeface="Times New Roman" pitchFamily="18" charset="0"/>
              </a:rPr>
              <a:t>lập điều kiện lọc để tạo mẫu hỏi.</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3472233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nextCondLst>
                <p:cond evt="onClick" delay="0">
                  <p:tgtEl>
                    <p:spTgt spid="12"/>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14300"/>
            <a:ext cx="7924800" cy="685800"/>
          </a:xfrm>
        </p:spPr>
        <p:txBody>
          <a:bodyPr/>
          <a:lstStyle/>
          <a:p>
            <a:r>
              <a:rPr lang="en-US" smtClean="0"/>
              <a:t>1&gt; Một số khái niệm</a:t>
            </a:r>
            <a:endParaRPr lang="en-US"/>
          </a:p>
        </p:txBody>
      </p:sp>
      <p:sp>
        <p:nvSpPr>
          <p:cNvPr id="7" name="TextBox 6"/>
          <p:cNvSpPr txBox="1"/>
          <p:nvPr/>
        </p:nvSpPr>
        <p:spPr>
          <a:xfrm>
            <a:off x="228600" y="914400"/>
            <a:ext cx="2476500"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b</a:t>
            </a:r>
            <a:r>
              <a:rPr lang="en-US" sz="2400" b="1" smtClean="0">
                <a:solidFill>
                  <a:srgbClr val="FF0000"/>
                </a:solidFill>
                <a:latin typeface="Times New Roman" pitchFamily="18" charset="0"/>
                <a:cs typeface="Times New Roman" pitchFamily="18" charset="0"/>
              </a:rPr>
              <a:t>) Biểu thức</a:t>
            </a:r>
            <a:endParaRPr lang="en-US" sz="2400" b="1">
              <a:solidFill>
                <a:srgbClr val="FF0000"/>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352800"/>
            <a:ext cx="546307" cy="492652"/>
          </a:xfrm>
          <a:prstGeom prst="rect">
            <a:avLst/>
          </a:prstGeom>
        </p:spPr>
      </p:pic>
      <p:sp>
        <p:nvSpPr>
          <p:cNvPr id="11" name="Cloud Callout 10"/>
          <p:cNvSpPr/>
          <p:nvPr/>
        </p:nvSpPr>
        <p:spPr>
          <a:xfrm>
            <a:off x="855206" y="1564888"/>
            <a:ext cx="5088394" cy="1224143"/>
          </a:xfrm>
          <a:prstGeom prst="cloudCallout">
            <a:avLst>
              <a:gd name="adj1" fmla="val -50199"/>
              <a:gd name="adj2" fmla="val 100671"/>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i="1" smtClean="0">
                <a:latin typeface="Times New Roman" pitchFamily="18" charset="0"/>
                <a:cs typeface="Times New Roman" pitchFamily="18" charset="0"/>
              </a:rPr>
              <a:t>Trong tính toán, chúng ta có những loại phép toán nào?</a:t>
            </a:r>
            <a:endParaRPr lang="en-US" i="1">
              <a:latin typeface="Times New Roman" pitchFamily="18" charset="0"/>
              <a:cs typeface="Times New Roman"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943600"/>
            <a:ext cx="377220" cy="581123"/>
          </a:xfrm>
          <a:prstGeom prst="rect">
            <a:avLst/>
          </a:prstGeom>
        </p:spPr>
      </p:pic>
      <p:sp>
        <p:nvSpPr>
          <p:cNvPr id="13" name="Rounded Rectangular Callout 12"/>
          <p:cNvSpPr/>
          <p:nvPr/>
        </p:nvSpPr>
        <p:spPr>
          <a:xfrm>
            <a:off x="2438400" y="3464452"/>
            <a:ext cx="4876800" cy="2098148"/>
          </a:xfrm>
          <a:prstGeom prst="wedgeRoundRectCallout">
            <a:avLst>
              <a:gd name="adj1" fmla="val -87934"/>
              <a:gd name="adj2" fmla="val 71967"/>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lnSpc>
                <a:spcPct val="150000"/>
              </a:lnSpc>
            </a:pPr>
            <a:r>
              <a:rPr lang="en-US" b="1">
                <a:latin typeface="Times New Roman" pitchFamily="18" charset="0"/>
                <a:cs typeface="Times New Roman" pitchFamily="18" charset="0"/>
              </a:rPr>
              <a:t>Các </a:t>
            </a:r>
            <a:r>
              <a:rPr lang="en-US" b="1" i="1">
                <a:latin typeface="Times New Roman" pitchFamily="18" charset="0"/>
                <a:cs typeface="Times New Roman" pitchFamily="18" charset="0"/>
              </a:rPr>
              <a:t>kí hiệu phép toán</a:t>
            </a:r>
            <a:r>
              <a:rPr lang="en-US" b="1">
                <a:latin typeface="Times New Roman" pitchFamily="18" charset="0"/>
                <a:cs typeface="Times New Roman" pitchFamily="18" charset="0"/>
              </a:rPr>
              <a:t> thường dùng bao gồm:</a:t>
            </a:r>
          </a:p>
          <a:p>
            <a:pPr marL="285750" lvl="0" indent="-285750" algn="just">
              <a:lnSpc>
                <a:spcPct val="150000"/>
              </a:lnSpc>
              <a:buFont typeface="Arial" pitchFamily="34" charset="0"/>
              <a:buChar char="•"/>
            </a:pPr>
            <a:r>
              <a:rPr lang="en-US" b="1">
                <a:latin typeface="Times New Roman" pitchFamily="18" charset="0"/>
                <a:cs typeface="Times New Roman" pitchFamily="18" charset="0"/>
              </a:rPr>
              <a:t>Phép toán số học</a:t>
            </a:r>
            <a:r>
              <a:rPr lang="en-US">
                <a:latin typeface="Times New Roman" pitchFamily="18" charset="0"/>
                <a:cs typeface="Times New Roman" pitchFamily="18" charset="0"/>
              </a:rPr>
              <a:t>: </a:t>
            </a:r>
            <a:r>
              <a:rPr lang="en-US" smtClean="0">
                <a:latin typeface="Times New Roman" pitchFamily="18" charset="0"/>
                <a:cs typeface="Times New Roman" pitchFamily="18" charset="0"/>
              </a:rPr>
              <a:t>+ </a:t>
            </a:r>
            <a:r>
              <a:rPr lang="en-US">
                <a:latin typeface="Times New Roman" pitchFamily="18" charset="0"/>
                <a:cs typeface="Times New Roman" pitchFamily="18" charset="0"/>
              </a:rPr>
              <a:t>, – , * , /</a:t>
            </a:r>
          </a:p>
          <a:p>
            <a:pPr marL="285750" lvl="0" indent="-285750" algn="just">
              <a:lnSpc>
                <a:spcPct val="150000"/>
              </a:lnSpc>
              <a:buFont typeface="Arial" pitchFamily="34" charset="0"/>
              <a:buChar char="•"/>
            </a:pPr>
            <a:r>
              <a:rPr lang="en-US" b="1">
                <a:latin typeface="Times New Roman" pitchFamily="18" charset="0"/>
                <a:cs typeface="Times New Roman" pitchFamily="18" charset="0"/>
              </a:rPr>
              <a:t>Phép so sánh</a:t>
            </a:r>
            <a:r>
              <a:rPr lang="en-US" smtClean="0">
                <a:latin typeface="Times New Roman" pitchFamily="18" charset="0"/>
                <a:cs typeface="Times New Roman" pitchFamily="18" charset="0"/>
              </a:rPr>
              <a:t>: &lt;, </a:t>
            </a:r>
            <a:r>
              <a:rPr lang="en-US">
                <a:latin typeface="Times New Roman" pitchFamily="18" charset="0"/>
                <a:cs typeface="Times New Roman" pitchFamily="18" charset="0"/>
              </a:rPr>
              <a:t>&gt;, &lt;=, &gt;=, =, &lt;&gt;</a:t>
            </a:r>
          </a:p>
          <a:p>
            <a:pPr marL="285750" lvl="0" indent="-285750" algn="just">
              <a:lnSpc>
                <a:spcPct val="150000"/>
              </a:lnSpc>
              <a:buFont typeface="Arial" pitchFamily="34" charset="0"/>
              <a:buChar char="•"/>
            </a:pPr>
            <a:r>
              <a:rPr lang="en-US" b="1">
                <a:latin typeface="Times New Roman" pitchFamily="18" charset="0"/>
                <a:cs typeface="Times New Roman" pitchFamily="18" charset="0"/>
              </a:rPr>
              <a:t>Phép toán lôgic</a:t>
            </a:r>
            <a:r>
              <a:rPr lang="en-US">
                <a:latin typeface="Times New Roman" pitchFamily="18" charset="0"/>
                <a:cs typeface="Times New Roman" pitchFamily="18" charset="0"/>
              </a:rPr>
              <a:t>: </a:t>
            </a:r>
            <a:r>
              <a:rPr lang="en-US" b="1" smtClean="0">
                <a:latin typeface="Times New Roman" pitchFamily="18" charset="0"/>
                <a:cs typeface="Times New Roman" pitchFamily="18" charset="0"/>
              </a:rPr>
              <a:t>AND</a:t>
            </a:r>
            <a:r>
              <a:rPr lang="en-US" b="1">
                <a:latin typeface="Times New Roman" pitchFamily="18" charset="0"/>
                <a:cs typeface="Times New Roman" pitchFamily="18" charset="0"/>
              </a:rPr>
              <a:t>, OR, NOT</a:t>
            </a:r>
            <a:endParaRPr lang="en-US">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1525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nextCondLst>
                <p:cond evt="onClick" delay="0">
                  <p:tgtEl>
                    <p:spTgt spid="12"/>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14300"/>
            <a:ext cx="7924800" cy="685800"/>
          </a:xfrm>
        </p:spPr>
        <p:txBody>
          <a:bodyPr/>
          <a:lstStyle/>
          <a:p>
            <a:r>
              <a:rPr lang="en-US" smtClean="0"/>
              <a:t>1&gt; Một số khái niệm</a:t>
            </a:r>
            <a:endParaRPr lang="en-US"/>
          </a:p>
        </p:txBody>
      </p:sp>
      <p:sp>
        <p:nvSpPr>
          <p:cNvPr id="7" name="TextBox 6"/>
          <p:cNvSpPr txBox="1"/>
          <p:nvPr/>
        </p:nvSpPr>
        <p:spPr>
          <a:xfrm>
            <a:off x="228600" y="914400"/>
            <a:ext cx="2476500"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b</a:t>
            </a:r>
            <a:r>
              <a:rPr lang="en-US" sz="2400" b="1" smtClean="0">
                <a:solidFill>
                  <a:srgbClr val="FF0000"/>
                </a:solidFill>
                <a:latin typeface="Times New Roman" pitchFamily="18" charset="0"/>
                <a:cs typeface="Times New Roman" pitchFamily="18" charset="0"/>
              </a:rPr>
              <a:t>) Biểu thức</a:t>
            </a:r>
            <a:endParaRPr lang="en-US" sz="2400" b="1">
              <a:solidFill>
                <a:srgbClr val="FF0000"/>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03" y="2971800"/>
            <a:ext cx="506994" cy="457200"/>
          </a:xfrm>
          <a:prstGeom prst="rect">
            <a:avLst/>
          </a:prstGeom>
        </p:spPr>
      </p:pic>
      <p:sp>
        <p:nvSpPr>
          <p:cNvPr id="11" name="Cloud Callout 10"/>
          <p:cNvSpPr/>
          <p:nvPr/>
        </p:nvSpPr>
        <p:spPr>
          <a:xfrm>
            <a:off x="1219200" y="1376065"/>
            <a:ext cx="6324600" cy="1224143"/>
          </a:xfrm>
          <a:prstGeom prst="cloudCallout">
            <a:avLst>
              <a:gd name="adj1" fmla="val -56443"/>
              <a:gd name="adj2" fmla="val 84611"/>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i="1">
                <a:latin typeface="Times New Roman" pitchFamily="18" charset="0"/>
                <a:cs typeface="Times New Roman" pitchFamily="18" charset="0"/>
              </a:rPr>
              <a:t>Chúng ta dùng các phép toán trên để tính toán trên các toán hạng, vậy trong Access các toán hạng là những đối tượng nào?</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03" y="5867400"/>
            <a:ext cx="457633" cy="705002"/>
          </a:xfrm>
          <a:prstGeom prst="rect">
            <a:avLst/>
          </a:prstGeom>
        </p:spPr>
      </p:pic>
      <p:sp>
        <p:nvSpPr>
          <p:cNvPr id="13" name="Rounded Rectangular Callout 12"/>
          <p:cNvSpPr/>
          <p:nvPr/>
        </p:nvSpPr>
        <p:spPr>
          <a:xfrm>
            <a:off x="1584664" y="3342057"/>
            <a:ext cx="5943600" cy="2895600"/>
          </a:xfrm>
          <a:prstGeom prst="wedgeRoundRectCallout">
            <a:avLst>
              <a:gd name="adj1" fmla="val -65375"/>
              <a:gd name="adj2" fmla="val 4610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lnSpc>
                <a:spcPct val="150000"/>
              </a:lnSpc>
            </a:pPr>
            <a:r>
              <a:rPr lang="en-US" b="1">
                <a:latin typeface="Times New Roman" pitchFamily="18" charset="0"/>
                <a:cs typeface="Times New Roman" pitchFamily="18" charset="0"/>
              </a:rPr>
              <a:t>Các </a:t>
            </a:r>
            <a:r>
              <a:rPr lang="en-US" b="1" i="1">
                <a:latin typeface="Times New Roman" pitchFamily="18" charset="0"/>
                <a:cs typeface="Times New Roman" pitchFamily="18" charset="0"/>
              </a:rPr>
              <a:t>toán hạng</a:t>
            </a:r>
            <a:r>
              <a:rPr lang="en-US" b="1">
                <a:latin typeface="Times New Roman" pitchFamily="18" charset="0"/>
                <a:cs typeface="Times New Roman" pitchFamily="18" charset="0"/>
              </a:rPr>
              <a:t> trong tất cả các biểu thức có thể là:</a:t>
            </a:r>
          </a:p>
          <a:p>
            <a:pPr marL="285750" lvl="0" indent="-285750" algn="just">
              <a:lnSpc>
                <a:spcPct val="150000"/>
              </a:lnSpc>
              <a:buFont typeface="Arial" pitchFamily="34" charset="0"/>
              <a:buChar char="•"/>
            </a:pPr>
            <a:r>
              <a:rPr lang="en-US" b="1">
                <a:latin typeface="Times New Roman" pitchFamily="18" charset="0"/>
                <a:cs typeface="Times New Roman" pitchFamily="18" charset="0"/>
              </a:rPr>
              <a:t>Tên trường</a:t>
            </a:r>
            <a:r>
              <a:rPr lang="en-US">
                <a:latin typeface="Times New Roman" pitchFamily="18" charset="0"/>
                <a:cs typeface="Times New Roman" pitchFamily="18" charset="0"/>
              </a:rPr>
              <a:t> (đóng vai trò các biến) được ghi trong dấu ngoặc vuông.</a:t>
            </a:r>
          </a:p>
          <a:p>
            <a:pPr marL="285750" lvl="0" indent="-285750" algn="just">
              <a:lnSpc>
                <a:spcPct val="150000"/>
              </a:lnSpc>
              <a:buFont typeface="Arial" pitchFamily="34" charset="0"/>
              <a:buChar char="•"/>
            </a:pPr>
            <a:r>
              <a:rPr lang="en-US" b="1">
                <a:latin typeface="Times New Roman" pitchFamily="18" charset="0"/>
                <a:cs typeface="Times New Roman" pitchFamily="18" charset="0"/>
              </a:rPr>
              <a:t>Hằng số</a:t>
            </a:r>
            <a:r>
              <a:rPr lang="en-US">
                <a:latin typeface="Times New Roman" pitchFamily="18" charset="0"/>
                <a:cs typeface="Times New Roman" pitchFamily="18" charset="0"/>
              </a:rPr>
              <a:t>.</a:t>
            </a:r>
          </a:p>
          <a:p>
            <a:pPr marL="285750" lvl="0" indent="-285750" algn="just">
              <a:lnSpc>
                <a:spcPct val="150000"/>
              </a:lnSpc>
              <a:buFont typeface="Arial" pitchFamily="34" charset="0"/>
              <a:buChar char="•"/>
            </a:pPr>
            <a:r>
              <a:rPr lang="en-US" b="1">
                <a:latin typeface="Times New Roman" pitchFamily="18" charset="0"/>
                <a:cs typeface="Times New Roman" pitchFamily="18" charset="0"/>
              </a:rPr>
              <a:t>Hằng văn </a:t>
            </a:r>
            <a:r>
              <a:rPr lang="en-US" b="1" smtClean="0">
                <a:latin typeface="Times New Roman" pitchFamily="18" charset="0"/>
                <a:cs typeface="Times New Roman" pitchFamily="18" charset="0"/>
              </a:rPr>
              <a:t>bản:</a:t>
            </a:r>
            <a:r>
              <a:rPr lang="en-US" smtClean="0">
                <a:latin typeface="Times New Roman" pitchFamily="18" charset="0"/>
                <a:cs typeface="Times New Roman" pitchFamily="18" charset="0"/>
              </a:rPr>
              <a:t> </a:t>
            </a:r>
            <a:r>
              <a:rPr lang="en-US">
                <a:latin typeface="Times New Roman" pitchFamily="18" charset="0"/>
                <a:cs typeface="Times New Roman" pitchFamily="18" charset="0"/>
              </a:rPr>
              <a:t>được viết trong dấu nháy kép.</a:t>
            </a:r>
          </a:p>
          <a:p>
            <a:pPr marL="285750" indent="-285750" algn="just">
              <a:lnSpc>
                <a:spcPct val="150000"/>
              </a:lnSpc>
              <a:buFont typeface="Arial" pitchFamily="34" charset="0"/>
              <a:buChar char="•"/>
            </a:pPr>
            <a:r>
              <a:rPr lang="en-US" b="1">
                <a:latin typeface="Times New Roman" pitchFamily="18" charset="0"/>
                <a:cs typeface="Times New Roman" pitchFamily="18" charset="0"/>
              </a:rPr>
              <a:t>Hàm</a:t>
            </a:r>
            <a:r>
              <a:rPr lang="en-US">
                <a:latin typeface="Times New Roman" pitchFamily="18" charset="0"/>
                <a:cs typeface="Times New Roman" pitchFamily="18" charset="0"/>
              </a:rPr>
              <a:t> (SUM, AVG, MAX, MIN, COUNT,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916464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nextCondLst>
                <p:cond evt="onClick" delay="0">
                  <p:tgtEl>
                    <p:spTgt spid="12"/>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14300"/>
            <a:ext cx="7924800" cy="685800"/>
          </a:xfrm>
        </p:spPr>
        <p:txBody>
          <a:bodyPr/>
          <a:lstStyle/>
          <a:p>
            <a:r>
              <a:rPr lang="en-US" smtClean="0"/>
              <a:t>1&gt; Một số khái niệm</a:t>
            </a:r>
            <a:endParaRPr lang="en-US"/>
          </a:p>
        </p:txBody>
      </p:sp>
      <p:sp>
        <p:nvSpPr>
          <p:cNvPr id="5" name="TextBox 4"/>
          <p:cNvSpPr txBox="1"/>
          <p:nvPr/>
        </p:nvSpPr>
        <p:spPr>
          <a:xfrm>
            <a:off x="228600" y="914400"/>
            <a:ext cx="24765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c) Các hàm</a:t>
            </a:r>
            <a:endParaRPr lang="en-US" sz="2400" b="1">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4131" y="3886200"/>
            <a:ext cx="449060" cy="427505"/>
          </a:xfrm>
          <a:prstGeom prst="rect">
            <a:avLst/>
          </a:prstGeom>
        </p:spPr>
      </p:pic>
      <p:sp>
        <p:nvSpPr>
          <p:cNvPr id="7" name="Rectangular Callout 6"/>
          <p:cNvSpPr/>
          <p:nvPr/>
        </p:nvSpPr>
        <p:spPr>
          <a:xfrm>
            <a:off x="3962400" y="1152885"/>
            <a:ext cx="4724400" cy="1895115"/>
          </a:xfrm>
          <a:prstGeom prst="wedgeRectCallout">
            <a:avLst>
              <a:gd name="adj1" fmla="val 45842"/>
              <a:gd name="adj2" fmla="val 94375"/>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a:latin typeface="Times New Roman" pitchFamily="18" charset="0"/>
                <a:cs typeface="Times New Roman" pitchFamily="18" charset="0"/>
              </a:rPr>
              <a:t>Có thể tiến hành gộp nhóm các bản ghi theo những điều kiện nào đó rồi thực hiện các phép tính trên từng nhóm này. Access cung cấp các hàm gộp nhóm thông dụng, trong đó có một số hàm thường dùng như: </a:t>
            </a:r>
            <a:r>
              <a:rPr lang="en-US" b="1">
                <a:latin typeface="Times New Roman" pitchFamily="18" charset="0"/>
                <a:cs typeface="Times New Roman" pitchFamily="18" charset="0"/>
              </a:rPr>
              <a:t>SUM, AVG, MIN, MAX, COUNT, …</a:t>
            </a:r>
            <a:endParaRPr lang="en-US">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03" y="3886201"/>
            <a:ext cx="474064" cy="427504"/>
          </a:xfrm>
          <a:prstGeom prst="rect">
            <a:avLst/>
          </a:prstGeom>
        </p:spPr>
      </p:pic>
      <p:sp>
        <p:nvSpPr>
          <p:cNvPr id="9" name="Cloud Callout 8"/>
          <p:cNvSpPr/>
          <p:nvPr/>
        </p:nvSpPr>
        <p:spPr>
          <a:xfrm>
            <a:off x="539254" y="1524000"/>
            <a:ext cx="3270746" cy="1783466"/>
          </a:xfrm>
          <a:prstGeom prst="cloudCallout">
            <a:avLst>
              <a:gd name="adj1" fmla="val -45815"/>
              <a:gd name="adj2" fmla="val 82600"/>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i="1" smtClean="0">
                <a:latin typeface="Times New Roman" pitchFamily="18" charset="0"/>
                <a:cs typeface="Times New Roman" pitchFamily="18" charset="0"/>
              </a:rPr>
              <a:t>Các hàm: </a:t>
            </a:r>
            <a:r>
              <a:rPr lang="en-US" b="1" i="1" smtClean="0">
                <a:latin typeface="Times New Roman" pitchFamily="18" charset="0"/>
                <a:cs typeface="Times New Roman" pitchFamily="18" charset="0"/>
              </a:rPr>
              <a:t>SUM</a:t>
            </a:r>
            <a:r>
              <a:rPr lang="en-US" b="1" i="1">
                <a:latin typeface="Times New Roman" pitchFamily="18" charset="0"/>
                <a:cs typeface="Times New Roman" pitchFamily="18" charset="0"/>
              </a:rPr>
              <a:t>, AVG, MIN, MAX, </a:t>
            </a:r>
            <a:r>
              <a:rPr lang="en-US" b="1" i="1" smtClean="0">
                <a:latin typeface="Times New Roman" pitchFamily="18" charset="0"/>
                <a:cs typeface="Times New Roman" pitchFamily="18" charset="0"/>
              </a:rPr>
              <a:t>COUNT</a:t>
            </a:r>
            <a:r>
              <a:rPr lang="en-US" i="1">
                <a:latin typeface="Times New Roman" pitchFamily="18" charset="0"/>
                <a:cs typeface="Times New Roman" pitchFamily="18" charset="0"/>
              </a:rPr>
              <a:t> </a:t>
            </a:r>
            <a:r>
              <a:rPr lang="en-US" i="1" smtClean="0">
                <a:latin typeface="Times New Roman" pitchFamily="18" charset="0"/>
                <a:cs typeface="Times New Roman" pitchFamily="18" charset="0"/>
              </a:rPr>
              <a:t>dùng để làm gì?</a:t>
            </a:r>
            <a:endParaRPr lang="en-US" i="1">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81" y="5943600"/>
            <a:ext cx="408170" cy="628802"/>
          </a:xfrm>
          <a:prstGeom prst="rect">
            <a:avLst/>
          </a:prstGeom>
        </p:spPr>
      </p:pic>
      <p:sp>
        <p:nvSpPr>
          <p:cNvPr id="10" name="Rounded Rectangular Callout 9"/>
          <p:cNvSpPr/>
          <p:nvPr/>
        </p:nvSpPr>
        <p:spPr>
          <a:xfrm>
            <a:off x="1600200" y="3574648"/>
            <a:ext cx="5943600" cy="2895600"/>
          </a:xfrm>
          <a:prstGeom prst="wedgeRoundRectCallout">
            <a:avLst>
              <a:gd name="adj1" fmla="val -67210"/>
              <a:gd name="adj2" fmla="val 4160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a:lnSpc>
                <a:spcPct val="150000"/>
              </a:lnSpc>
              <a:buFont typeface="Arial" pitchFamily="34" charset="0"/>
              <a:buChar char="•"/>
            </a:pPr>
            <a:r>
              <a:rPr lang="en-US" b="1">
                <a:latin typeface="Times New Roman" pitchFamily="18" charset="0"/>
                <a:cs typeface="Times New Roman" pitchFamily="18" charset="0"/>
              </a:rPr>
              <a:t>SUM</a:t>
            </a:r>
            <a:r>
              <a:rPr lang="en-US">
                <a:latin typeface="Times New Roman" pitchFamily="18" charset="0"/>
                <a:cs typeface="Times New Roman" pitchFamily="18" charset="0"/>
              </a:rPr>
              <a:t>: Tính tổng các giá trị.</a:t>
            </a:r>
          </a:p>
          <a:p>
            <a:pPr marL="285750" indent="-285750" algn="just">
              <a:lnSpc>
                <a:spcPct val="150000"/>
              </a:lnSpc>
              <a:buFont typeface="Arial" pitchFamily="34" charset="0"/>
              <a:buChar char="•"/>
            </a:pPr>
            <a:r>
              <a:rPr lang="en-US" b="1">
                <a:latin typeface="Times New Roman" pitchFamily="18" charset="0"/>
                <a:cs typeface="Times New Roman" pitchFamily="18" charset="0"/>
              </a:rPr>
              <a:t>AVG: </a:t>
            </a:r>
            <a:r>
              <a:rPr lang="en-US">
                <a:latin typeface="Times New Roman" pitchFamily="18" charset="0"/>
                <a:cs typeface="Times New Roman" pitchFamily="18" charset="0"/>
              </a:rPr>
              <a:t>Tính giá trị trung bình.</a:t>
            </a:r>
          </a:p>
          <a:p>
            <a:pPr marL="285750" indent="-285750" algn="just">
              <a:lnSpc>
                <a:spcPct val="150000"/>
              </a:lnSpc>
              <a:buFont typeface="Arial" pitchFamily="34" charset="0"/>
              <a:buChar char="•"/>
            </a:pPr>
            <a:r>
              <a:rPr lang="en-US" b="1">
                <a:latin typeface="Times New Roman" pitchFamily="18" charset="0"/>
                <a:cs typeface="Times New Roman" pitchFamily="18" charset="0"/>
              </a:rPr>
              <a:t>MIN: </a:t>
            </a:r>
            <a:r>
              <a:rPr lang="en-US">
                <a:latin typeface="Times New Roman" pitchFamily="18" charset="0"/>
                <a:cs typeface="Times New Roman" pitchFamily="18" charset="0"/>
              </a:rPr>
              <a:t>Tìm giá trị nhỏ nhất.</a:t>
            </a:r>
          </a:p>
          <a:p>
            <a:pPr marL="285750" indent="-285750" algn="just">
              <a:lnSpc>
                <a:spcPct val="150000"/>
              </a:lnSpc>
              <a:buFont typeface="Arial" pitchFamily="34" charset="0"/>
              <a:buChar char="•"/>
            </a:pPr>
            <a:r>
              <a:rPr lang="en-US" b="1">
                <a:latin typeface="Times New Roman" pitchFamily="18" charset="0"/>
                <a:cs typeface="Times New Roman" pitchFamily="18" charset="0"/>
              </a:rPr>
              <a:t>MAX: </a:t>
            </a:r>
            <a:r>
              <a:rPr lang="en-US">
                <a:latin typeface="Times New Roman" pitchFamily="18" charset="0"/>
                <a:cs typeface="Times New Roman" pitchFamily="18" charset="0"/>
              </a:rPr>
              <a:t>Tìm giá trị lớn nhất</a:t>
            </a:r>
          </a:p>
          <a:p>
            <a:pPr marL="285750" indent="-285750" algn="just">
              <a:lnSpc>
                <a:spcPct val="150000"/>
              </a:lnSpc>
              <a:buFont typeface="Arial" pitchFamily="34" charset="0"/>
              <a:buChar char="•"/>
            </a:pPr>
            <a:r>
              <a:rPr lang="en-US" b="1">
                <a:latin typeface="Times New Roman" pitchFamily="18" charset="0"/>
                <a:cs typeface="Times New Roman" pitchFamily="18" charset="0"/>
              </a:rPr>
              <a:t>COUNT: </a:t>
            </a:r>
            <a:r>
              <a:rPr lang="en-US">
                <a:latin typeface="Times New Roman" pitchFamily="18" charset="0"/>
                <a:cs typeface="Times New Roman" pitchFamily="18" charset="0"/>
              </a:rPr>
              <a:t>Đếm số giá trị khác trống (Null).</a:t>
            </a:r>
          </a:p>
          <a:p>
            <a:pPr algn="ctr">
              <a:lnSpc>
                <a:spcPct val="150000"/>
              </a:lnSpc>
            </a:pPr>
            <a:r>
              <a:rPr lang="en-US" b="1">
                <a:latin typeface="Times New Roman" pitchFamily="18" charset="0"/>
                <a:cs typeface="Times New Roman" pitchFamily="18" charset="0"/>
              </a:rPr>
              <a:t>Bốn hàm đầu tiên chỉ thực hiện trên các trường kiểu số.</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708099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nextCondLst>
                <p:cond evt="onClick" delay="0">
                  <p:tgtEl>
                    <p:spTgt spid="2"/>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1"/>
            <a:ext cx="8991600" cy="4267199"/>
          </a:xfrm>
        </p:spPr>
        <p:txBody>
          <a:bodyPr/>
          <a:lstStyle/>
          <a:p>
            <a:r>
              <a:rPr lang="vi-VN" b="1"/>
              <a:t>Mẫu hỏi</a:t>
            </a:r>
            <a:r>
              <a:rPr lang="vi-VN"/>
              <a:t> là một loại đối tượng của ACCESS dùng để sắp xếp, tìm kiếm và kết xuất dữ liệu từ một hoặc nhiều bảng dựa vào liên kết giữa các bảng</a:t>
            </a:r>
            <a:r>
              <a:rPr lang="en-US" smtClean="0"/>
              <a:t>.</a:t>
            </a:r>
          </a:p>
          <a:p>
            <a:r>
              <a:rPr lang="en-US" b="1"/>
              <a:t>Mẫu hỏi thường được sử dụng </a:t>
            </a:r>
            <a:r>
              <a:rPr lang="en-US" b="1" smtClean="0"/>
              <a:t>để:</a:t>
            </a:r>
          </a:p>
          <a:p>
            <a:pPr lvl="1"/>
            <a:r>
              <a:rPr lang="en-US" smtClean="0"/>
              <a:t>Sắp </a:t>
            </a:r>
            <a:r>
              <a:rPr lang="en-US"/>
              <a:t>xếp các bản </a:t>
            </a:r>
            <a:r>
              <a:rPr lang="en-US" smtClean="0"/>
              <a:t>ghi;</a:t>
            </a:r>
          </a:p>
          <a:p>
            <a:pPr lvl="1"/>
            <a:r>
              <a:rPr lang="en-US" smtClean="0"/>
              <a:t>Chọn </a:t>
            </a:r>
            <a:r>
              <a:rPr lang="en-US"/>
              <a:t>các bản ghi thỏa mãn các điều kiện cho </a:t>
            </a:r>
            <a:r>
              <a:rPr lang="en-US" smtClean="0"/>
              <a:t>trước;</a:t>
            </a:r>
          </a:p>
          <a:p>
            <a:pPr lvl="1"/>
            <a:r>
              <a:rPr lang="en-US" smtClean="0"/>
              <a:t>Chọn </a:t>
            </a:r>
            <a:r>
              <a:rPr lang="en-US"/>
              <a:t>các trường cần thiết để hiển </a:t>
            </a:r>
            <a:r>
              <a:rPr lang="en-US" smtClean="0"/>
              <a:t>thị;</a:t>
            </a:r>
          </a:p>
          <a:p>
            <a:pPr lvl="1"/>
            <a:r>
              <a:rPr lang="en-US" smtClean="0"/>
              <a:t>Thực </a:t>
            </a:r>
            <a:r>
              <a:rPr lang="en-US"/>
              <a:t>hiện tính toán như: tính trung bình cộng, tính tổng, đếm các bản ghi, </a:t>
            </a:r>
            <a:r>
              <a:rPr lang="en-US" smtClean="0"/>
              <a:t>…;</a:t>
            </a:r>
          </a:p>
          <a:p>
            <a:pPr lvl="1"/>
            <a:r>
              <a:rPr lang="en-US" smtClean="0"/>
              <a:t>Tổng </a:t>
            </a:r>
            <a:r>
              <a:rPr lang="en-US"/>
              <a:t>hợp và hiển thị thông tin từ nhiều bảng hoặc mẫu hỏi khác.</a:t>
            </a:r>
          </a:p>
          <a:p>
            <a:endParaRPr lang="en-US"/>
          </a:p>
          <a:p>
            <a:endParaRPr lang="en-US"/>
          </a:p>
        </p:txBody>
      </p:sp>
      <p:sp>
        <p:nvSpPr>
          <p:cNvPr id="4" name="Title 1"/>
          <p:cNvSpPr>
            <a:spLocks noGrp="1"/>
          </p:cNvSpPr>
          <p:nvPr>
            <p:ph type="title"/>
          </p:nvPr>
        </p:nvSpPr>
        <p:spPr>
          <a:xfrm>
            <a:off x="228600" y="114300"/>
            <a:ext cx="7924800" cy="685800"/>
          </a:xfrm>
        </p:spPr>
        <p:txBody>
          <a:bodyPr/>
          <a:lstStyle/>
          <a:p>
            <a:r>
              <a:rPr lang="en-US" smtClean="0"/>
              <a:t>1&gt; Một số khái niệm</a:t>
            </a:r>
            <a:endParaRPr lang="en-US"/>
          </a:p>
        </p:txBody>
      </p:sp>
      <p:sp>
        <p:nvSpPr>
          <p:cNvPr id="5" name="TextBox 4"/>
          <p:cNvSpPr txBox="1"/>
          <p:nvPr/>
        </p:nvSpPr>
        <p:spPr>
          <a:xfrm>
            <a:off x="228600" y="914400"/>
            <a:ext cx="2476500" cy="461665"/>
          </a:xfrm>
          <a:prstGeom prst="rect">
            <a:avLst/>
          </a:prstGeom>
          <a:noFill/>
        </p:spPr>
        <p:txBody>
          <a:bodyPr wrap="square" rtlCol="0">
            <a:spAutoFit/>
          </a:bodyPr>
          <a:lstStyle/>
          <a:p>
            <a:r>
              <a:rPr lang="en-US" sz="2400" b="1" smtClean="0">
                <a:solidFill>
                  <a:srgbClr val="00B050"/>
                </a:solidFill>
                <a:latin typeface="Times New Roman" pitchFamily="18" charset="0"/>
                <a:cs typeface="Times New Roman" pitchFamily="18" charset="0"/>
              </a:rPr>
              <a:t>a) Mẫu hỏi</a:t>
            </a:r>
            <a:endParaRPr lang="en-US" sz="2400" b="1">
              <a:solidFill>
                <a:srgbClr val="00B05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238" y="6019800"/>
            <a:ext cx="566615" cy="381000"/>
          </a:xfrm>
          <a:prstGeom prst="rect">
            <a:avLst/>
          </a:prstGeom>
        </p:spPr>
      </p:pic>
    </p:spTree>
    <p:extLst>
      <p:ext uri="{BB962C8B-B14F-4D97-AF65-F5344CB8AC3E}">
        <p14:creationId xmlns:p14="http://schemas.microsoft.com/office/powerpoint/2010/main" val="1151505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TotalTime>
  <Words>1863</Words>
  <Application>Microsoft Office PowerPoint</Application>
  <PresentationFormat>On-screen Show (4:3)</PresentationFormat>
  <Paragraphs>173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Courier New</vt:lpstr>
      <vt:lpstr>Times New Roman</vt:lpstr>
      <vt:lpstr>Wingdings</vt:lpstr>
      <vt:lpstr>Office Theme</vt:lpstr>
      <vt:lpstr>§7 TRUY VẤN DỮ LIỆU</vt:lpstr>
      <vt:lpstr>Ví dụ: CSDL QuanLi_HS (BTTH3 – SGK48)</vt:lpstr>
      <vt:lpstr>Ví dụ: CSDL QuanLi_HS (BTTH3 – SGK48)</vt:lpstr>
      <vt:lpstr>1&gt; Một số khái niệm</vt:lpstr>
      <vt:lpstr>1&gt; Một số khái niệm</vt:lpstr>
      <vt:lpstr>1&gt; Một số khái niệm</vt:lpstr>
      <vt:lpstr>1&gt; Một số khái niệm</vt:lpstr>
      <vt:lpstr>1&gt; Một số khái niệm</vt:lpstr>
      <vt:lpstr>1&gt; Một số khái niệm</vt:lpstr>
      <vt:lpstr>1&gt; Một số khái niệm</vt:lpstr>
      <vt:lpstr>1&gt; Một số khái niệm</vt:lpstr>
      <vt:lpstr>2&gt; Tạo mẫu hỏi</vt:lpstr>
      <vt:lpstr>2&gt; Tạo mẫu hỏi</vt:lpstr>
      <vt:lpstr>2&gt; Tạo mẫu hỏi</vt:lpstr>
      <vt:lpstr>2&gt; Tạo mẫu hỏi</vt:lpstr>
      <vt:lpstr>2&gt; Tạo mẫu hỏi</vt:lpstr>
      <vt:lpstr>2&gt; Tạo mẫu hỏi</vt:lpstr>
      <vt:lpstr>2&gt; Tạo mẫu hỏi</vt:lpstr>
      <vt:lpstr>2&gt; Tạo mẫu hỏi</vt:lpstr>
      <vt:lpstr>2&gt; Tạo mẫu hỏi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Trường</dc:creator>
  <cp:lastModifiedBy>Vu_Truong</cp:lastModifiedBy>
  <cp:revision>134</cp:revision>
  <dcterms:created xsi:type="dcterms:W3CDTF">2006-08-16T00:00:00Z</dcterms:created>
  <dcterms:modified xsi:type="dcterms:W3CDTF">2020-10-10T14:10:16Z</dcterms:modified>
</cp:coreProperties>
</file>