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73" r:id="rId3"/>
    <p:sldId id="354" r:id="rId4"/>
    <p:sldId id="270" r:id="rId5"/>
    <p:sldId id="281" r:id="rId6"/>
    <p:sldId id="275" r:id="rId7"/>
    <p:sldId id="278" r:id="rId8"/>
    <p:sldId id="356" r:id="rId9"/>
    <p:sldId id="294" r:id="rId10"/>
    <p:sldId id="284" r:id="rId11"/>
    <p:sldId id="357" r:id="rId12"/>
    <p:sldId id="258" r:id="rId13"/>
    <p:sldId id="343" r:id="rId14"/>
    <p:sldId id="346" r:id="rId15"/>
    <p:sldId id="345" r:id="rId16"/>
    <p:sldId id="344" r:id="rId17"/>
    <p:sldId id="358" r:id="rId18"/>
    <p:sldId id="348" r:id="rId19"/>
    <p:sldId id="337" r:id="rId20"/>
    <p:sldId id="349" r:id="rId21"/>
    <p:sldId id="326" r:id="rId22"/>
    <p:sldId id="327" r:id="rId23"/>
    <p:sldId id="352" r:id="rId24"/>
    <p:sldId id="359" r:id="rId25"/>
    <p:sldId id="361" r:id="rId26"/>
    <p:sldId id="261" r:id="rId27"/>
    <p:sldId id="353" r:id="rId28"/>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FFD347"/>
    <a:srgbClr val="9ADE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FE8F4-F68A-47EB-BF17-1A7362961D94}"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555CC-C205-44C7-902C-1A398AB8006E}" type="slidenum">
              <a:rPr lang="en-US" smtClean="0"/>
              <a:t>‹#›</a:t>
            </a:fld>
            <a:endParaRPr lang="en-US"/>
          </a:p>
        </p:txBody>
      </p:sp>
    </p:spTree>
    <p:extLst>
      <p:ext uri="{BB962C8B-B14F-4D97-AF65-F5344CB8AC3E}">
        <p14:creationId xmlns:p14="http://schemas.microsoft.com/office/powerpoint/2010/main" val="315429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7.xml"/><Relationship Id="rId24" Type="http://schemas.openxmlformats.org/officeDocument/2006/relationships/image" Target="../media/image34.png"/><Relationship Id="rId23" Type="http://schemas.openxmlformats.org/officeDocument/2006/relationships/image" Target="../media/image33.png"/><Relationship Id="rId4" Type="http://schemas.openxmlformats.org/officeDocument/2006/relationships/image" Target="../media/image10.svg"/><Relationship Id="rId22"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4.svg"/><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microsoft.com/office/2007/relationships/media" Target="../media/media2.mp3"/><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slideLayout" Target="../slideLayouts/slideLayout7.xml"/><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audio" Target="../media/media2.mp3"/><Relationship Id="rId9" Type="http://schemas.openxmlformats.org/officeDocument/2006/relationships/image" Target="../media/image42.png"/><Relationship Id="rId1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46.svg"/><Relationship Id="rId3" Type="http://schemas.microsoft.com/office/2007/relationships/media" Target="../media/media2.mp3"/><Relationship Id="rId7" Type="http://schemas.openxmlformats.org/officeDocument/2006/relationships/image" Target="../media/image48.png"/><Relationship Id="rId12" Type="http://schemas.openxmlformats.org/officeDocument/2006/relationships/image" Target="../media/image4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70.png"/><Relationship Id="rId11" Type="http://schemas.openxmlformats.org/officeDocument/2006/relationships/image" Target="../media/image44.png"/><Relationship Id="rId5" Type="http://schemas.openxmlformats.org/officeDocument/2006/relationships/slideLayout" Target="../slideLayouts/slideLayout7.xml"/><Relationship Id="rId10" Type="http://schemas.openxmlformats.org/officeDocument/2006/relationships/image" Target="../media/image51.png"/><Relationship Id="rId4" Type="http://schemas.openxmlformats.org/officeDocument/2006/relationships/audio" Target="../media/media2.mp3"/><Relationship Id="rId9" Type="http://schemas.openxmlformats.org/officeDocument/2006/relationships/image" Target="../media/image50.png"/><Relationship Id="rId14" Type="http://schemas.openxmlformats.org/officeDocument/2006/relationships/image" Target="../media/image48.sv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6.svg"/><Relationship Id="rId3" Type="http://schemas.microsoft.com/office/2007/relationships/media" Target="../media/media2.mp3"/><Relationship Id="rId7" Type="http://schemas.openxmlformats.org/officeDocument/2006/relationships/image" Target="../media/image53.png"/><Relationship Id="rId12" Type="http://schemas.openxmlformats.org/officeDocument/2006/relationships/image" Target="../media/image4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2.png"/><Relationship Id="rId11" Type="http://schemas.openxmlformats.org/officeDocument/2006/relationships/image" Target="../media/image44.png"/><Relationship Id="rId5" Type="http://schemas.openxmlformats.org/officeDocument/2006/relationships/slideLayout" Target="../slideLayouts/slideLayout7.xml"/><Relationship Id="rId15" Type="http://schemas.openxmlformats.org/officeDocument/2006/relationships/image" Target="../media/image48.svg"/><Relationship Id="rId10" Type="http://schemas.openxmlformats.org/officeDocument/2006/relationships/image" Target="../media/image56.png"/><Relationship Id="rId4" Type="http://schemas.openxmlformats.org/officeDocument/2006/relationships/audio" Target="../media/media2.mp3"/><Relationship Id="rId9" Type="http://schemas.openxmlformats.org/officeDocument/2006/relationships/image" Target="../media/image55.png"/><Relationship Id="rId1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46.svg"/><Relationship Id="rId3" Type="http://schemas.microsoft.com/office/2007/relationships/media" Target="../media/media2.mp3"/><Relationship Id="rId7" Type="http://schemas.openxmlformats.org/officeDocument/2006/relationships/image" Target="../media/image58.png"/><Relationship Id="rId12" Type="http://schemas.openxmlformats.org/officeDocument/2006/relationships/image" Target="../media/image4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11" Type="http://schemas.openxmlformats.org/officeDocument/2006/relationships/image" Target="../media/image44.png"/><Relationship Id="rId5" Type="http://schemas.openxmlformats.org/officeDocument/2006/relationships/slideLayout" Target="../slideLayouts/slideLayout7.xml"/><Relationship Id="rId15" Type="http://schemas.openxmlformats.org/officeDocument/2006/relationships/image" Target="../media/image48.svg"/><Relationship Id="rId10" Type="http://schemas.openxmlformats.org/officeDocument/2006/relationships/image" Target="../media/image61.png"/><Relationship Id="rId4" Type="http://schemas.openxmlformats.org/officeDocument/2006/relationships/audio" Target="../media/media2.mp3"/><Relationship Id="rId9" Type="http://schemas.openxmlformats.org/officeDocument/2006/relationships/image" Target="../media/image60.png"/><Relationship Id="rId1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46.svg"/><Relationship Id="rId3" Type="http://schemas.microsoft.com/office/2007/relationships/media" Target="../media/media2.mp3"/><Relationship Id="rId7" Type="http://schemas.openxmlformats.org/officeDocument/2006/relationships/image" Target="../media/image63.png"/><Relationship Id="rId12" Type="http://schemas.openxmlformats.org/officeDocument/2006/relationships/image" Target="../media/image4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2.png"/><Relationship Id="rId11" Type="http://schemas.openxmlformats.org/officeDocument/2006/relationships/image" Target="../media/image44.png"/><Relationship Id="rId5" Type="http://schemas.openxmlformats.org/officeDocument/2006/relationships/slideLayout" Target="../slideLayouts/slideLayout7.xml"/><Relationship Id="rId15" Type="http://schemas.openxmlformats.org/officeDocument/2006/relationships/image" Target="../media/image48.svg"/><Relationship Id="rId10" Type="http://schemas.openxmlformats.org/officeDocument/2006/relationships/image" Target="../media/image66.png"/><Relationship Id="rId4" Type="http://schemas.openxmlformats.org/officeDocument/2006/relationships/audio" Target="../media/media2.mp3"/><Relationship Id="rId9" Type="http://schemas.openxmlformats.org/officeDocument/2006/relationships/image" Target="../media/image65.png"/><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wmf"/><Relationship Id="rId10" Type="http://schemas.openxmlformats.org/officeDocument/2006/relationships/image" Target="../media/image110.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0.png"/><Relationship Id="rId7" Type="http://schemas.openxmlformats.org/officeDocument/2006/relationships/image" Target="../media/image24.png"/><Relationship Id="rId2" Type="http://schemas.openxmlformats.org/officeDocument/2006/relationships/image" Target="../media/image190.png"/><Relationship Id="rId1" Type="http://schemas.openxmlformats.org/officeDocument/2006/relationships/slideLayout" Target="../slideLayouts/slideLayout7.xml"/><Relationship Id="rId6" Type="http://schemas.openxmlformats.org/officeDocument/2006/relationships/image" Target="../media/image230.png"/><Relationship Id="rId5" Type="http://schemas.openxmlformats.org/officeDocument/2006/relationships/image" Target="../media/image22.png"/><Relationship Id="rId4" Type="http://schemas.openxmlformats.org/officeDocument/2006/relationships/image" Target="../media/image21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ADE1"/>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BD2"/>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2108145"/>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3573532"/>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14460300" y="709904"/>
            <a:ext cx="3666838" cy="947966"/>
            <a:chOff x="0" y="0"/>
            <a:chExt cx="3623462" cy="936752"/>
          </a:xfrm>
        </p:grpSpPr>
        <p:sp>
          <p:nvSpPr>
            <p:cNvPr id="18" name="Freeform 1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9" name="Freeform 1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20" name="Freeform 2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21" name="Freeform 2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2" name="Group 22"/>
          <p:cNvGrpSpPr/>
          <p:nvPr/>
        </p:nvGrpSpPr>
        <p:grpSpPr>
          <a:xfrm>
            <a:off x="-115376" y="527652"/>
            <a:ext cx="17319661" cy="9948534"/>
            <a:chOff x="0" y="0"/>
            <a:chExt cx="4561557" cy="2620190"/>
          </a:xfrm>
        </p:grpSpPr>
        <p:sp>
          <p:nvSpPr>
            <p:cNvPr id="23" name="Freeform 23"/>
            <p:cNvSpPr/>
            <p:nvPr/>
          </p:nvSpPr>
          <p:spPr>
            <a:xfrm>
              <a:off x="0" y="0"/>
              <a:ext cx="4561557" cy="2620190"/>
            </a:xfrm>
            <a:custGeom>
              <a:avLst/>
              <a:gdLst/>
              <a:ahLst/>
              <a:cxnLst/>
              <a:rect l="l" t="t" r="r" b="b"/>
              <a:pathLst>
                <a:path w="4561557" h="2620190">
                  <a:moveTo>
                    <a:pt x="0" y="0"/>
                  </a:moveTo>
                  <a:lnTo>
                    <a:pt x="4561557" y="0"/>
                  </a:lnTo>
                  <a:lnTo>
                    <a:pt x="4561557" y="2620190"/>
                  </a:lnTo>
                  <a:lnTo>
                    <a:pt x="0" y="2620190"/>
                  </a:lnTo>
                  <a:close/>
                </a:path>
              </a:pathLst>
            </a:custGeom>
            <a:solidFill>
              <a:srgbClr val="99DCFF"/>
            </a:solidFill>
            <a:ln w="28575">
              <a:solidFill>
                <a:srgbClr val="000000"/>
              </a:solid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363921" y="527652"/>
            <a:ext cx="17568206" cy="11712137"/>
            <a:chOff x="0" y="0"/>
            <a:chExt cx="23424274" cy="15616183"/>
          </a:xfrm>
        </p:grpSpPr>
        <p:sp>
          <p:nvSpPr>
            <p:cNvPr id="26" name="Freeform 26"/>
            <p:cNvSpPr/>
            <p:nvPr/>
          </p:nvSpPr>
          <p:spPr>
            <a:xfrm>
              <a:off x="0"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7" name="Freeform 27"/>
            <p:cNvSpPr/>
            <p:nvPr/>
          </p:nvSpPr>
          <p:spPr>
            <a:xfrm>
              <a:off x="7808091" y="0"/>
              <a:ext cx="7808091" cy="7808091"/>
            </a:xfrm>
            <a:custGeom>
              <a:avLst/>
              <a:gdLst/>
              <a:ahLst/>
              <a:cxnLst/>
              <a:rect l="l" t="t" r="r" b="b"/>
              <a:pathLst>
                <a:path w="7808091" h="7808091">
                  <a:moveTo>
                    <a:pt x="0" y="0"/>
                  </a:moveTo>
                  <a:lnTo>
                    <a:pt x="7808092" y="0"/>
                  </a:lnTo>
                  <a:lnTo>
                    <a:pt x="7808092"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8" name="Freeform 28"/>
            <p:cNvSpPr/>
            <p:nvPr/>
          </p:nvSpPr>
          <p:spPr>
            <a:xfrm>
              <a:off x="15616183"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9" name="Freeform 29"/>
            <p:cNvSpPr/>
            <p:nvPr/>
          </p:nvSpPr>
          <p:spPr>
            <a:xfrm>
              <a:off x="0"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30" name="Freeform 30"/>
            <p:cNvSpPr/>
            <p:nvPr/>
          </p:nvSpPr>
          <p:spPr>
            <a:xfrm>
              <a:off x="7808091" y="7808091"/>
              <a:ext cx="7808091" cy="7808091"/>
            </a:xfrm>
            <a:custGeom>
              <a:avLst/>
              <a:gdLst/>
              <a:ahLst/>
              <a:cxnLst/>
              <a:rect l="l" t="t" r="r" b="b"/>
              <a:pathLst>
                <a:path w="7808091" h="7808091">
                  <a:moveTo>
                    <a:pt x="0" y="0"/>
                  </a:moveTo>
                  <a:lnTo>
                    <a:pt x="7808092" y="0"/>
                  </a:lnTo>
                  <a:lnTo>
                    <a:pt x="7808092"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31" name="Freeform 31"/>
            <p:cNvSpPr/>
            <p:nvPr/>
          </p:nvSpPr>
          <p:spPr>
            <a:xfrm>
              <a:off x="15616183"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grpSp>
      <p:grpSp>
        <p:nvGrpSpPr>
          <p:cNvPr id="32" name="Group 32"/>
          <p:cNvGrpSpPr/>
          <p:nvPr/>
        </p:nvGrpSpPr>
        <p:grpSpPr>
          <a:xfrm>
            <a:off x="828737" y="2237854"/>
            <a:ext cx="14900499" cy="6311473"/>
            <a:chOff x="0" y="0"/>
            <a:chExt cx="3454583" cy="1463274"/>
          </a:xfrm>
        </p:grpSpPr>
        <p:sp>
          <p:nvSpPr>
            <p:cNvPr id="33" name="Freeform 33"/>
            <p:cNvSpPr/>
            <p:nvPr/>
          </p:nvSpPr>
          <p:spPr>
            <a:xfrm>
              <a:off x="0" y="0"/>
              <a:ext cx="3454583" cy="1463274"/>
            </a:xfrm>
            <a:custGeom>
              <a:avLst/>
              <a:gdLst/>
              <a:ahLst/>
              <a:cxnLst/>
              <a:rect l="l" t="t" r="r" b="b"/>
              <a:pathLst>
                <a:path w="3454583" h="1463274">
                  <a:moveTo>
                    <a:pt x="26498" y="0"/>
                  </a:moveTo>
                  <a:lnTo>
                    <a:pt x="3428085" y="0"/>
                  </a:lnTo>
                  <a:cubicBezTo>
                    <a:pt x="3435112" y="0"/>
                    <a:pt x="3441852" y="2792"/>
                    <a:pt x="3446822" y="7761"/>
                  </a:cubicBezTo>
                  <a:cubicBezTo>
                    <a:pt x="3451791" y="12731"/>
                    <a:pt x="3454583" y="19471"/>
                    <a:pt x="3454583" y="26498"/>
                  </a:cubicBezTo>
                  <a:lnTo>
                    <a:pt x="3454583" y="1436775"/>
                  </a:lnTo>
                  <a:cubicBezTo>
                    <a:pt x="3454583" y="1443803"/>
                    <a:pt x="3451791" y="1450543"/>
                    <a:pt x="3446822" y="1455512"/>
                  </a:cubicBezTo>
                  <a:cubicBezTo>
                    <a:pt x="3441852" y="1460482"/>
                    <a:pt x="3435112" y="1463274"/>
                    <a:pt x="3428085" y="1463274"/>
                  </a:cubicBezTo>
                  <a:lnTo>
                    <a:pt x="26498" y="1463274"/>
                  </a:lnTo>
                  <a:cubicBezTo>
                    <a:pt x="19471" y="1463274"/>
                    <a:pt x="12731" y="1460482"/>
                    <a:pt x="7761" y="1455512"/>
                  </a:cubicBezTo>
                  <a:cubicBezTo>
                    <a:pt x="2792" y="1450543"/>
                    <a:pt x="0" y="1443803"/>
                    <a:pt x="0" y="1436775"/>
                  </a:cubicBezTo>
                  <a:lnTo>
                    <a:pt x="0" y="26498"/>
                  </a:lnTo>
                  <a:cubicBezTo>
                    <a:pt x="0" y="19471"/>
                    <a:pt x="2792" y="12731"/>
                    <a:pt x="7761" y="7761"/>
                  </a:cubicBezTo>
                  <a:cubicBezTo>
                    <a:pt x="12731" y="2792"/>
                    <a:pt x="19471" y="0"/>
                    <a:pt x="26498" y="0"/>
                  </a:cubicBezTo>
                  <a:close/>
                </a:path>
              </a:pathLst>
            </a:custGeom>
            <a:solidFill>
              <a:srgbClr val="FFFFFF"/>
            </a:solidFill>
          </p:spPr>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1815546" y="1169396"/>
            <a:ext cx="1563078" cy="1606902"/>
          </a:xfrm>
          <a:custGeom>
            <a:avLst/>
            <a:gdLst/>
            <a:ahLst/>
            <a:cxnLst/>
            <a:rect l="l" t="t" r="r" b="b"/>
            <a:pathLst>
              <a:path w="1563078" h="1606902">
                <a:moveTo>
                  <a:pt x="0" y="0"/>
                </a:moveTo>
                <a:lnTo>
                  <a:pt x="1563077" y="0"/>
                </a:lnTo>
                <a:lnTo>
                  <a:pt x="1563077" y="1606903"/>
                </a:lnTo>
                <a:lnTo>
                  <a:pt x="0" y="1606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6" name="Freeform 36"/>
          <p:cNvSpPr/>
          <p:nvPr/>
        </p:nvSpPr>
        <p:spPr>
          <a:xfrm>
            <a:off x="828737" y="7495136"/>
            <a:ext cx="3332211" cy="2108380"/>
          </a:xfrm>
          <a:custGeom>
            <a:avLst/>
            <a:gdLst/>
            <a:ahLst/>
            <a:cxnLst/>
            <a:rect l="l" t="t" r="r" b="b"/>
            <a:pathLst>
              <a:path w="3332211" h="2108380">
                <a:moveTo>
                  <a:pt x="0" y="0"/>
                </a:moveTo>
                <a:lnTo>
                  <a:pt x="3332210" y="0"/>
                </a:lnTo>
                <a:lnTo>
                  <a:pt x="3332210" y="2108381"/>
                </a:lnTo>
                <a:lnTo>
                  <a:pt x="0" y="21083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Freeform 37"/>
          <p:cNvSpPr/>
          <p:nvPr/>
        </p:nvSpPr>
        <p:spPr>
          <a:xfrm rot="-1358923">
            <a:off x="12722601" y="6957185"/>
            <a:ext cx="2703746" cy="3184283"/>
          </a:xfrm>
          <a:custGeom>
            <a:avLst/>
            <a:gdLst/>
            <a:ahLst/>
            <a:cxnLst/>
            <a:rect l="l" t="t" r="r" b="b"/>
            <a:pathLst>
              <a:path w="2703746" h="3184283">
                <a:moveTo>
                  <a:pt x="0" y="0"/>
                </a:moveTo>
                <a:lnTo>
                  <a:pt x="2703746" y="0"/>
                </a:lnTo>
                <a:lnTo>
                  <a:pt x="2703746" y="3184283"/>
                </a:lnTo>
                <a:lnTo>
                  <a:pt x="0" y="31842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8" name="Freeform 38"/>
          <p:cNvSpPr/>
          <p:nvPr/>
        </p:nvSpPr>
        <p:spPr>
          <a:xfrm rot="-607473">
            <a:off x="14846935" y="6878444"/>
            <a:ext cx="524042" cy="1779154"/>
          </a:xfrm>
          <a:custGeom>
            <a:avLst/>
            <a:gdLst/>
            <a:ahLst/>
            <a:cxnLst/>
            <a:rect l="l" t="t" r="r" b="b"/>
            <a:pathLst>
              <a:path w="524042" h="1779154">
                <a:moveTo>
                  <a:pt x="0" y="0"/>
                </a:moveTo>
                <a:lnTo>
                  <a:pt x="524042" y="0"/>
                </a:lnTo>
                <a:lnTo>
                  <a:pt x="524042" y="1779154"/>
                </a:lnTo>
                <a:lnTo>
                  <a:pt x="0" y="17791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9" name="Freeform 39"/>
          <p:cNvSpPr/>
          <p:nvPr/>
        </p:nvSpPr>
        <p:spPr>
          <a:xfrm rot="-1729736">
            <a:off x="14147400" y="811567"/>
            <a:ext cx="470779" cy="4388615"/>
          </a:xfrm>
          <a:custGeom>
            <a:avLst/>
            <a:gdLst/>
            <a:ahLst/>
            <a:cxnLst/>
            <a:rect l="l" t="t" r="r" b="b"/>
            <a:pathLst>
              <a:path w="470779" h="4388615">
                <a:moveTo>
                  <a:pt x="0" y="0"/>
                </a:moveTo>
                <a:lnTo>
                  <a:pt x="470778" y="0"/>
                </a:lnTo>
                <a:lnTo>
                  <a:pt x="470778" y="4388615"/>
                </a:lnTo>
                <a:lnTo>
                  <a:pt x="0" y="438861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0" name="Freeform 40"/>
          <p:cNvSpPr/>
          <p:nvPr/>
        </p:nvSpPr>
        <p:spPr>
          <a:xfrm rot="-897102">
            <a:off x="15279507" y="809281"/>
            <a:ext cx="493296" cy="4598517"/>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1" name="TextBox 41"/>
          <p:cNvSpPr txBox="1"/>
          <p:nvPr/>
        </p:nvSpPr>
        <p:spPr>
          <a:xfrm>
            <a:off x="2494842" y="3288228"/>
            <a:ext cx="12299056" cy="3693319"/>
          </a:xfrm>
          <a:prstGeom prst="rect">
            <a:avLst/>
          </a:prstGeom>
        </p:spPr>
        <p:txBody>
          <a:bodyPr wrap="square" lIns="0" tIns="0" rIns="0" bIns="0" rtlCol="0" anchor="t">
            <a:spAutoFit/>
          </a:bodyPr>
          <a:lstStyle/>
          <a:p>
            <a:pPr algn="ctr">
              <a:lnSpc>
                <a:spcPct val="150000"/>
              </a:lnSpc>
            </a:pPr>
            <a:r>
              <a:rPr lang="vi-VN" sz="8000" b="1" spc="204">
                <a:solidFill>
                  <a:srgbClr val="231F20"/>
                </a:solidFill>
                <a:latin typeface="Arial" panose="020B0604020202020204" pitchFamily="34" charset="0"/>
                <a:cs typeface="Arial" panose="020B0604020202020204" pitchFamily="34" charset="0"/>
              </a:rPr>
              <a:t>CHÀO MỪNG CẢ LỚP ĐẾN VỚI BÀI HỌC MỚI!</a:t>
            </a:r>
            <a:endParaRPr lang="en-US" sz="8000" b="1" spc="204">
              <a:solidFill>
                <a:srgbClr val="231F20"/>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295141" y="342900"/>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10" name="Picture 9"/>
          <p:cNvPicPr>
            <a:picLocks noChangeAspect="1"/>
          </p:cNvPicPr>
          <p:nvPr/>
        </p:nvPicPr>
        <p:blipFill>
          <a:blip r:embed="rId2"/>
          <a:stretch>
            <a:fillRect/>
          </a:stretch>
        </p:blipFill>
        <p:spPr>
          <a:xfrm rot="2614959">
            <a:off x="16757706" y="8393214"/>
            <a:ext cx="1371719" cy="1414395"/>
          </a:xfrm>
          <a:prstGeom prst="rect">
            <a:avLst/>
          </a:prstGeom>
        </p:spPr>
      </p:pic>
      <p:sp>
        <p:nvSpPr>
          <p:cNvPr id="12" name="Freeform 21"/>
          <p:cNvSpPr/>
          <p:nvPr/>
        </p:nvSpPr>
        <p:spPr>
          <a:xfrm rot="-5400000">
            <a:off x="1345964" y="8217136"/>
            <a:ext cx="614901" cy="2087628"/>
          </a:xfrm>
          <a:custGeom>
            <a:avLst/>
            <a:gdLst/>
            <a:ahLst/>
            <a:cxnLst/>
            <a:rect l="l" t="t" r="r" b="b"/>
            <a:pathLst>
              <a:path w="614901" h="2087628">
                <a:moveTo>
                  <a:pt x="0" y="0"/>
                </a:moveTo>
                <a:lnTo>
                  <a:pt x="614901" y="0"/>
                </a:lnTo>
                <a:lnTo>
                  <a:pt x="614901" y="2087629"/>
                </a:lnTo>
                <a:lnTo>
                  <a:pt x="0" y="20876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Rounded Rectangle 12"/>
          <p:cNvSpPr/>
          <p:nvPr/>
        </p:nvSpPr>
        <p:spPr>
          <a:xfrm>
            <a:off x="1092770" y="952500"/>
            <a:ext cx="2944687" cy="12192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Ví dụ 2</a:t>
            </a:r>
          </a:p>
        </p:txBody>
      </p:sp>
      <mc:AlternateContent xmlns:mc="http://schemas.openxmlformats.org/markup-compatibility/2006" xmlns:a14="http://schemas.microsoft.com/office/drawing/2010/main">
        <mc:Choice Requires="a14">
          <p:sp>
            <p:nvSpPr>
              <p:cNvPr id="15" name="TextBox 14"/>
              <p:cNvSpPr txBox="1"/>
              <p:nvPr/>
            </p:nvSpPr>
            <p:spPr>
              <a:xfrm>
                <a:off x="4368085" y="1078345"/>
                <a:ext cx="13639800" cy="967509"/>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Rút gọn biểu thức </a:t>
                </a:r>
                <a14:m>
                  <m:oMath xmlns:m="http://schemas.openxmlformats.org/officeDocument/2006/math">
                    <m:r>
                      <a:rPr lang="en-US" sz="3800" i="1">
                        <a:latin typeface="Cambria Math" panose="02040503050406030204" pitchFamily="18" charset="0"/>
                      </a:rPr>
                      <m:t>𝑃</m:t>
                    </m:r>
                    <m:r>
                      <a:rPr lang="en-US" sz="3800" b="0" i="1" smtClean="0">
                        <a:latin typeface="Cambria Math" panose="02040503050406030204" pitchFamily="18" charset="0"/>
                      </a:rPr>
                      <m:t>=</m:t>
                    </m:r>
                    <m:f>
                      <m:fPr>
                        <m:ctrlPr>
                          <a:rPr lang="en-US" sz="3800" i="1" smtClean="0">
                            <a:latin typeface="Cambria Math" panose="02040503050406030204" pitchFamily="18" charset="0"/>
                          </a:rPr>
                        </m:ctrlPr>
                      </m:fPr>
                      <m:num>
                        <m:r>
                          <a:rPr lang="en-US" sz="3800" b="0" i="1" smtClean="0">
                            <a:latin typeface="Cambria Math" panose="02040503050406030204" pitchFamily="18" charset="0"/>
                          </a:rPr>
                          <m:t>𝑥</m:t>
                        </m:r>
                        <m:r>
                          <a:rPr lang="en-US" sz="3800" b="0" i="1" smtClean="0">
                            <a:latin typeface="Cambria Math" panose="02040503050406030204" pitchFamily="18" charset="0"/>
                          </a:rPr>
                          <m:t>+1</m:t>
                        </m:r>
                      </m:num>
                      <m:den>
                        <m:sSup>
                          <m:sSupPr>
                            <m:ctrlPr>
                              <a:rPr lang="en-US" sz="3800" b="0" i="1" smtClean="0">
                                <a:latin typeface="Cambria Math" panose="02040503050406030204" pitchFamily="18" charset="0"/>
                              </a:rPr>
                            </m:ctrlPr>
                          </m:sSupPr>
                          <m:e>
                            <m:r>
                              <a:rPr lang="en-US" sz="3800" i="1">
                                <a:latin typeface="Cambria Math" panose="02040503050406030204" pitchFamily="18" charset="0"/>
                              </a:rPr>
                              <m:t>𝑥</m:t>
                            </m:r>
                          </m:e>
                          <m:sup>
                            <m:r>
                              <a:rPr lang="en-US" sz="3800" b="0" i="1" smtClean="0">
                                <a:latin typeface="Cambria Math" panose="02040503050406030204" pitchFamily="18" charset="0"/>
                              </a:rPr>
                              <m:t>3</m:t>
                            </m:r>
                          </m:sup>
                        </m:sSup>
                        <m:r>
                          <a:rPr lang="en-US" sz="3800" b="0" i="1" smtClean="0">
                            <a:latin typeface="Cambria Math" panose="02040503050406030204" pitchFamily="18" charset="0"/>
                          </a:rPr>
                          <m:t>−1</m:t>
                        </m:r>
                      </m:den>
                    </m:f>
                    <m:d>
                      <m:dPr>
                        <m:begChr m:val="["/>
                        <m:endChr m:val="]"/>
                        <m:ctrlPr>
                          <a:rPr lang="en-US" sz="3800" i="1" smtClean="0">
                            <a:latin typeface="Cambria Math" panose="02040503050406030204" pitchFamily="18" charset="0"/>
                          </a:rPr>
                        </m:ctrlPr>
                      </m:dPr>
                      <m:e>
                        <m:d>
                          <m:dPr>
                            <m:ctrlPr>
                              <a:rPr lang="en-US" sz="3800" i="1" smtClean="0">
                                <a:latin typeface="Cambria Math" panose="02040503050406030204" pitchFamily="18" charset="0"/>
                              </a:rPr>
                            </m:ctrlPr>
                          </m:dPr>
                          <m:e>
                            <m:r>
                              <a:rPr lang="en-US" sz="3800" b="0" i="1" smtClean="0">
                                <a:latin typeface="Cambria Math" panose="02040503050406030204" pitchFamily="18" charset="0"/>
                              </a:rPr>
                              <m:t>4</m:t>
                            </m:r>
                            <m:sSup>
                              <m:sSupPr>
                                <m:ctrlPr>
                                  <a:rPr lang="en-US" sz="3800" b="0" i="1" smtClean="0">
                                    <a:latin typeface="Cambria Math" panose="02040503050406030204" pitchFamily="18" charset="0"/>
                                  </a:rPr>
                                </m:ctrlPr>
                              </m:sSupPr>
                              <m:e>
                                <m:r>
                                  <a:rPr lang="en-US" sz="3800" b="0" i="1" smtClean="0">
                                    <a:latin typeface="Cambria Math" panose="02040503050406030204" pitchFamily="18" charset="0"/>
                                  </a:rPr>
                                  <m:t>𝑥</m:t>
                                </m:r>
                              </m:e>
                              <m:sup>
                                <m:r>
                                  <a:rPr lang="en-US" sz="3800" b="0" i="1" smtClean="0">
                                    <a:latin typeface="Cambria Math" panose="02040503050406030204" pitchFamily="18" charset="0"/>
                                  </a:rPr>
                                  <m:t>2</m:t>
                                </m:r>
                              </m:sup>
                            </m:sSup>
                            <m:r>
                              <a:rPr lang="en-US" sz="3800" b="0" i="1" smtClean="0">
                                <a:latin typeface="Cambria Math" panose="02040503050406030204" pitchFamily="18" charset="0"/>
                              </a:rPr>
                              <m:t>−1</m:t>
                            </m:r>
                          </m:e>
                        </m:d>
                        <m:d>
                          <m:dPr>
                            <m:ctrlPr>
                              <a:rPr lang="en-US" sz="3800" i="1" smtClean="0">
                                <a:latin typeface="Cambria Math" panose="02040503050406030204" pitchFamily="18" charset="0"/>
                              </a:rPr>
                            </m:ctrlPr>
                          </m:dPr>
                          <m:e>
                            <m:f>
                              <m:fPr>
                                <m:ctrlPr>
                                  <a:rPr lang="en-US" sz="380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2</m:t>
                                </m:r>
                                <m:r>
                                  <a:rPr lang="en-US" sz="3800" b="0" i="1" smtClean="0">
                                    <a:latin typeface="Cambria Math" panose="02040503050406030204" pitchFamily="18" charset="0"/>
                                  </a:rPr>
                                  <m:t>𝑥</m:t>
                                </m:r>
                                <m:r>
                                  <a:rPr lang="en-US" sz="3800" b="0" i="1" smtClean="0">
                                    <a:latin typeface="Cambria Math" panose="02040503050406030204" pitchFamily="18" charset="0"/>
                                  </a:rPr>
                                  <m:t>−1</m:t>
                                </m:r>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2</m:t>
                                </m:r>
                                <m:r>
                                  <a:rPr lang="en-US" sz="3800" i="1">
                                    <a:latin typeface="Cambria Math" panose="02040503050406030204" pitchFamily="18" charset="0"/>
                                  </a:rPr>
                                  <m:t>𝑥</m:t>
                                </m:r>
                                <m:r>
                                  <a:rPr lang="en-US" sz="3800" b="0" i="1" smtClean="0">
                                    <a:latin typeface="Cambria Math" panose="02040503050406030204" pitchFamily="18" charset="0"/>
                                  </a:rPr>
                                  <m:t>+</m:t>
                                </m:r>
                                <m:r>
                                  <a:rPr lang="en-US" sz="3800" i="1">
                                    <a:latin typeface="Cambria Math" panose="02040503050406030204" pitchFamily="18" charset="0"/>
                                  </a:rPr>
                                  <m:t>1</m:t>
                                </m:r>
                              </m:den>
                            </m:f>
                            <m:r>
                              <a:rPr lang="en-US" sz="3800" b="0" i="1" smtClean="0">
                                <a:latin typeface="Cambria Math" panose="02040503050406030204" pitchFamily="18" charset="0"/>
                              </a:rPr>
                              <m:t>+1</m:t>
                            </m:r>
                          </m:e>
                        </m:d>
                        <m:r>
                          <a:rPr lang="en-US" sz="3800" b="0" i="1" smtClean="0">
                            <a:latin typeface="Cambria Math" panose="02040503050406030204" pitchFamily="18" charset="0"/>
                          </a:rPr>
                          <m:t>−5</m:t>
                        </m:r>
                      </m:e>
                    </m:d>
                  </m:oMath>
                </a14:m>
                <a:endParaRPr lang="en-US" sz="3800" dirty="0">
                  <a:latin typeface="Arial" panose="020B0604020202020204" pitchFamily="34"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368085" y="1078345"/>
                <a:ext cx="13639800" cy="967509"/>
              </a:xfrm>
              <a:prstGeom prst="rect">
                <a:avLst/>
              </a:prstGeom>
              <a:blipFill rotWithShape="0">
                <a:blip r:embed="rId22"/>
                <a:stretch>
                  <a:fillRect l="-1475" b="-8805"/>
                </a:stretch>
              </a:blipFill>
            </p:spPr>
            <p:txBody>
              <a:bodyPr/>
              <a:lstStyle/>
              <a:p>
                <a:r>
                  <a:rPr lang="en-US">
                    <a:noFill/>
                  </a:rPr>
                  <a:t> </a:t>
                </a:r>
              </a:p>
            </p:txBody>
          </p:sp>
        </mc:Fallback>
      </mc:AlternateContent>
      <p:sp>
        <p:nvSpPr>
          <p:cNvPr id="16" name="TextBox 15"/>
          <p:cNvSpPr txBox="1"/>
          <p:nvPr/>
        </p:nvSpPr>
        <p:spPr>
          <a:xfrm>
            <a:off x="1905000" y="2942392"/>
            <a:ext cx="1397000" cy="677108"/>
          </a:xfrm>
          <a:prstGeom prst="rect">
            <a:avLst/>
          </a:prstGeom>
          <a:noFill/>
        </p:spPr>
        <p:txBody>
          <a:bodyPr wrap="square" rtlCol="0">
            <a:spAutoFit/>
          </a:bodyPr>
          <a:lstStyle/>
          <a:p>
            <a:r>
              <a:rPr lang="vi-VN" sz="3800" b="1" u="sng" dirty="0">
                <a:solidFill>
                  <a:srgbClr val="C00000"/>
                </a:solidFill>
                <a:latin typeface="Arial" panose="020B0604020202020204" pitchFamily="34" charset="0"/>
                <a:cs typeface="Arial" panose="020B0604020202020204" pitchFamily="34" charset="0"/>
              </a:rPr>
              <a:t>Giải</a:t>
            </a:r>
            <a:r>
              <a:rPr lang="vi-VN" sz="3800" b="1" dirty="0">
                <a:solidFill>
                  <a:srgbClr val="C00000"/>
                </a:solidFill>
                <a:latin typeface="Arial" panose="020B0604020202020204" pitchFamily="34" charset="0"/>
                <a:cs typeface="Arial" panose="020B0604020202020204" pitchFamily="34" charset="0"/>
              </a:rPr>
              <a:t>:</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1088477" y="4000500"/>
                <a:ext cx="16208923" cy="2359107"/>
              </a:xfrm>
              <a:prstGeom prst="rect">
                <a:avLst/>
              </a:prstGeom>
              <a:noFill/>
            </p:spPr>
            <p:txBody>
              <a:bodyPr wrap="square" rtlCol="0">
                <a:spAutoFit/>
              </a:bodyPr>
              <a:lstStyle/>
              <a:p>
                <a:pPr>
                  <a:lnSpc>
                    <a:spcPct val="150000"/>
                  </a:lnSpc>
                </a:pPr>
                <a:r>
                  <a:rPr lang="en-US" sz="3800" dirty="0">
                    <a:latin typeface="Arial" panose="020B0604020202020204" pitchFamily="34" charset="0"/>
                    <a:cs typeface="Arial" panose="020B0604020202020204" pitchFamily="34" charset="0"/>
                  </a:rPr>
                  <a:t>Ta có </a:t>
                </a:r>
                <a14:m>
                  <m:oMath xmlns:m="http://schemas.openxmlformats.org/officeDocument/2006/math">
                    <m:d>
                      <m:dPr>
                        <m:ctrlPr>
                          <a:rPr lang="en-US" sz="3800" i="1">
                            <a:latin typeface="Cambria Math" panose="02040503050406030204" pitchFamily="18" charset="0"/>
                          </a:rPr>
                        </m:ctrlPr>
                      </m:dPr>
                      <m:e>
                        <m:r>
                          <a:rPr lang="en-US" sz="3800" i="1">
                            <a:latin typeface="Cambria Math" panose="02040503050406030204" pitchFamily="18" charset="0"/>
                          </a:rPr>
                          <m:t>4</m:t>
                        </m:r>
                        <m:sSup>
                          <m:sSupPr>
                            <m:ctrlPr>
                              <a:rPr lang="en-US" sz="3800" i="1">
                                <a:latin typeface="Cambria Math" panose="02040503050406030204" pitchFamily="18" charset="0"/>
                              </a:rPr>
                            </m:ctrlPr>
                          </m:sSupPr>
                          <m:e>
                            <m:r>
                              <a:rPr lang="en-US" sz="3800" i="1">
                                <a:latin typeface="Cambria Math" panose="02040503050406030204" pitchFamily="18" charset="0"/>
                              </a:rPr>
                              <m:t>𝑥</m:t>
                            </m:r>
                          </m:e>
                          <m:sup>
                            <m:r>
                              <a:rPr lang="en-US" sz="3800" i="1">
                                <a:latin typeface="Cambria Math" panose="02040503050406030204" pitchFamily="18" charset="0"/>
                              </a:rPr>
                              <m:t>2</m:t>
                            </m:r>
                          </m:sup>
                        </m:sSup>
                        <m:r>
                          <a:rPr lang="en-US" sz="3800" i="1">
                            <a:latin typeface="Cambria Math" panose="02040503050406030204" pitchFamily="18" charset="0"/>
                          </a:rPr>
                          <m:t>−1</m:t>
                        </m:r>
                      </m:e>
                    </m:d>
                    <m:d>
                      <m:dPr>
                        <m:ctrlPr>
                          <a:rPr lang="en-US" sz="3800" i="1">
                            <a:latin typeface="Cambria Math" panose="02040503050406030204" pitchFamily="18" charset="0"/>
                          </a:rPr>
                        </m:ctrlPr>
                      </m:dPr>
                      <m:e>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2</m:t>
                            </m:r>
                            <m:r>
                              <a:rPr lang="en-US" sz="3800" i="1">
                                <a:latin typeface="Cambria Math" panose="02040503050406030204" pitchFamily="18" charset="0"/>
                              </a:rPr>
                              <m:t>𝑥</m:t>
                            </m:r>
                            <m:r>
                              <a:rPr lang="en-US" sz="3800" i="1">
                                <a:latin typeface="Cambria Math" panose="02040503050406030204" pitchFamily="18" charset="0"/>
                              </a:rPr>
                              <m:t>−1</m:t>
                            </m:r>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2</m:t>
                            </m:r>
                            <m:r>
                              <a:rPr lang="en-US" sz="3800" i="1">
                                <a:latin typeface="Cambria Math" panose="02040503050406030204" pitchFamily="18" charset="0"/>
                              </a:rPr>
                              <m:t>𝑥</m:t>
                            </m:r>
                            <m:r>
                              <a:rPr lang="en-US" sz="3800" i="1">
                                <a:latin typeface="Cambria Math" panose="02040503050406030204" pitchFamily="18" charset="0"/>
                              </a:rPr>
                              <m:t>+1</m:t>
                            </m:r>
                          </m:den>
                        </m:f>
                        <m:r>
                          <a:rPr lang="en-US" sz="3800" i="1">
                            <a:latin typeface="Cambria Math" panose="02040503050406030204" pitchFamily="18" charset="0"/>
                          </a:rPr>
                          <m:t>+1</m:t>
                        </m:r>
                      </m:e>
                    </m:d>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4</m:t>
                        </m:r>
                        <m:sSup>
                          <m:sSupPr>
                            <m:ctrlPr>
                              <a:rPr lang="en-US" sz="3800" i="1">
                                <a:latin typeface="Cambria Math" panose="02040503050406030204" pitchFamily="18" charset="0"/>
                              </a:rPr>
                            </m:ctrlPr>
                          </m:sSupPr>
                          <m:e>
                            <m:r>
                              <a:rPr lang="en-US" sz="3800" i="1">
                                <a:latin typeface="Cambria Math" panose="02040503050406030204" pitchFamily="18" charset="0"/>
                              </a:rPr>
                              <m:t>𝑥</m:t>
                            </m:r>
                          </m:e>
                          <m:sup>
                            <m:r>
                              <a:rPr lang="en-US" sz="3800" i="1">
                                <a:latin typeface="Cambria Math" panose="02040503050406030204" pitchFamily="18" charset="0"/>
                              </a:rPr>
                              <m:t>2</m:t>
                            </m:r>
                          </m:sup>
                        </m:sSup>
                        <m:r>
                          <a:rPr lang="en-US" sz="3800" i="1">
                            <a:latin typeface="Cambria Math" panose="02040503050406030204" pitchFamily="18" charset="0"/>
                          </a:rPr>
                          <m:t>−1</m:t>
                        </m:r>
                      </m:num>
                      <m:den>
                        <m:r>
                          <a:rPr lang="en-US" sz="3800" i="1">
                            <a:latin typeface="Cambria Math" panose="02040503050406030204" pitchFamily="18" charset="0"/>
                          </a:rPr>
                          <m:t>2</m:t>
                        </m:r>
                        <m:r>
                          <a:rPr lang="en-US" sz="3800" i="1">
                            <a:latin typeface="Cambria Math" panose="02040503050406030204" pitchFamily="18" charset="0"/>
                          </a:rPr>
                          <m:t>𝑥</m:t>
                        </m:r>
                        <m:r>
                          <a:rPr lang="en-US" sz="3800" i="1">
                            <a:latin typeface="Cambria Math" panose="02040503050406030204" pitchFamily="18" charset="0"/>
                          </a:rPr>
                          <m:t>−1</m:t>
                        </m:r>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4</m:t>
                        </m:r>
                        <m:sSup>
                          <m:sSupPr>
                            <m:ctrlPr>
                              <a:rPr lang="en-US" sz="3800" i="1">
                                <a:latin typeface="Cambria Math" panose="02040503050406030204" pitchFamily="18" charset="0"/>
                              </a:rPr>
                            </m:ctrlPr>
                          </m:sSupPr>
                          <m:e>
                            <m:r>
                              <a:rPr lang="en-US" sz="3800" i="1">
                                <a:latin typeface="Cambria Math" panose="02040503050406030204" pitchFamily="18" charset="0"/>
                              </a:rPr>
                              <m:t>𝑥</m:t>
                            </m:r>
                          </m:e>
                          <m:sup>
                            <m:r>
                              <a:rPr lang="en-US" sz="3800" i="1">
                                <a:latin typeface="Cambria Math" panose="02040503050406030204" pitchFamily="18" charset="0"/>
                              </a:rPr>
                              <m:t>2</m:t>
                            </m:r>
                          </m:sup>
                        </m:sSup>
                        <m:r>
                          <a:rPr lang="en-US" sz="3800" i="1">
                            <a:latin typeface="Cambria Math" panose="02040503050406030204" pitchFamily="18" charset="0"/>
                          </a:rPr>
                          <m:t>−1</m:t>
                        </m:r>
                      </m:num>
                      <m:den>
                        <m:r>
                          <a:rPr lang="en-US" sz="3800" i="1">
                            <a:latin typeface="Cambria Math" panose="02040503050406030204" pitchFamily="18" charset="0"/>
                          </a:rPr>
                          <m:t>2</m:t>
                        </m:r>
                        <m:r>
                          <a:rPr lang="en-US" sz="3800" i="1">
                            <a:latin typeface="Cambria Math" panose="02040503050406030204" pitchFamily="18" charset="0"/>
                          </a:rPr>
                          <m:t>𝑥</m:t>
                        </m:r>
                        <m:r>
                          <a:rPr lang="en-US" sz="3800" b="0" i="1" smtClean="0">
                            <a:latin typeface="Cambria Math" panose="02040503050406030204" pitchFamily="18" charset="0"/>
                          </a:rPr>
                          <m:t>+</m:t>
                        </m:r>
                        <m:r>
                          <a:rPr lang="en-US" sz="3800" i="1">
                            <a:latin typeface="Cambria Math" panose="02040503050406030204" pitchFamily="18" charset="0"/>
                          </a:rPr>
                          <m:t>1</m:t>
                        </m:r>
                      </m:den>
                    </m:f>
                    <m:r>
                      <a:rPr lang="en-US" sz="3800" b="0" i="1" smtClean="0">
                        <a:latin typeface="Cambria Math" panose="02040503050406030204" pitchFamily="18" charset="0"/>
                      </a:rPr>
                      <m:t>+</m:t>
                    </m:r>
                    <m:r>
                      <a:rPr lang="en-US" sz="3800" i="1">
                        <a:latin typeface="Cambria Math" panose="02040503050406030204" pitchFamily="18" charset="0"/>
                      </a:rPr>
                      <m:t>4</m:t>
                    </m:r>
                    <m:sSup>
                      <m:sSupPr>
                        <m:ctrlPr>
                          <a:rPr lang="en-US" sz="3800" i="1">
                            <a:latin typeface="Cambria Math" panose="02040503050406030204" pitchFamily="18" charset="0"/>
                          </a:rPr>
                        </m:ctrlPr>
                      </m:sSupPr>
                      <m:e>
                        <m:r>
                          <a:rPr lang="en-US" sz="3800" i="1">
                            <a:latin typeface="Cambria Math" panose="02040503050406030204" pitchFamily="18" charset="0"/>
                          </a:rPr>
                          <m:t>𝑥</m:t>
                        </m:r>
                      </m:e>
                      <m:sup>
                        <m:r>
                          <a:rPr lang="en-US" sz="3800" i="1">
                            <a:latin typeface="Cambria Math" panose="02040503050406030204" pitchFamily="18" charset="0"/>
                          </a:rPr>
                          <m:t>2</m:t>
                        </m:r>
                      </m:sup>
                    </m:sSup>
                    <m:r>
                      <a:rPr lang="en-US" sz="3800" i="1">
                        <a:latin typeface="Cambria Math" panose="02040503050406030204" pitchFamily="18" charset="0"/>
                      </a:rPr>
                      <m:t>−1</m:t>
                    </m:r>
                  </m:oMath>
                </a14:m>
                <a:endParaRPr lang="en-US" sz="3800" i="1" dirty="0">
                  <a:latin typeface="Cambria Math" panose="02040503050406030204" pitchFamily="18" charset="0"/>
                </a:endParaRPr>
              </a:p>
              <a:p>
                <a:pPr>
                  <a:lnSpc>
                    <a:spcPct val="150000"/>
                  </a:lnSpc>
                </a:pPr>
                <a:r>
                  <a:rPr lang="en-US" sz="3800" b="0" dirty="0"/>
                  <a:t>                                                                  </a:t>
                </a:r>
                <a14:m>
                  <m:oMath xmlns:m="http://schemas.openxmlformats.org/officeDocument/2006/math">
                    <m:r>
                      <a:rPr lang="en-US" sz="3800" b="0" i="1" smtClean="0">
                        <a:latin typeface="Cambria Math" panose="02040503050406030204" pitchFamily="18" charset="0"/>
                      </a:rPr>
                      <m:t>=2</m:t>
                    </m:r>
                    <m:r>
                      <a:rPr lang="en-US" sz="3800" b="0" i="1" smtClean="0">
                        <a:latin typeface="Cambria Math" panose="02040503050406030204" pitchFamily="18" charset="0"/>
                      </a:rPr>
                      <m:t>𝑥</m:t>
                    </m:r>
                    <m:r>
                      <a:rPr lang="en-US" sz="3800" b="0" i="1" smtClean="0">
                        <a:latin typeface="Cambria Math" panose="02040503050406030204" pitchFamily="18" charset="0"/>
                      </a:rPr>
                      <m:t>+1−</m:t>
                    </m:r>
                    <m:d>
                      <m:dPr>
                        <m:ctrlPr>
                          <a:rPr lang="en-US" sz="3800" b="0" i="1" smtClean="0">
                            <a:latin typeface="Cambria Math" panose="02040503050406030204" pitchFamily="18" charset="0"/>
                          </a:rPr>
                        </m:ctrlPr>
                      </m:dPr>
                      <m:e>
                        <m:r>
                          <a:rPr lang="en-US" sz="3800" b="0" i="1" smtClean="0">
                            <a:latin typeface="Cambria Math" panose="02040503050406030204" pitchFamily="18" charset="0"/>
                          </a:rPr>
                          <m:t>2</m:t>
                        </m:r>
                        <m:r>
                          <a:rPr lang="en-US" sz="3800" b="0" i="1" smtClean="0">
                            <a:latin typeface="Cambria Math" panose="02040503050406030204" pitchFamily="18" charset="0"/>
                          </a:rPr>
                          <m:t>𝑥</m:t>
                        </m:r>
                        <m:r>
                          <a:rPr lang="en-US" sz="3800" b="0" i="1" smtClean="0">
                            <a:latin typeface="Cambria Math" panose="02040503050406030204" pitchFamily="18" charset="0"/>
                          </a:rPr>
                          <m:t>−1</m:t>
                        </m:r>
                      </m:e>
                    </m:d>
                    <m:r>
                      <a:rPr lang="en-US" sz="3800" b="0" i="1" smtClean="0">
                        <a:latin typeface="Cambria Math" panose="02040503050406030204" pitchFamily="18" charset="0"/>
                      </a:rPr>
                      <m:t>+</m:t>
                    </m:r>
                  </m:oMath>
                </a14:m>
                <a:r>
                  <a:rPr lang="en-US" sz="3800" dirty="0"/>
                  <a:t> </a:t>
                </a:r>
                <a14:m>
                  <m:oMath xmlns:m="http://schemas.openxmlformats.org/officeDocument/2006/math">
                    <m:r>
                      <a:rPr lang="en-US" sz="3800" i="1">
                        <a:latin typeface="Cambria Math" panose="02040503050406030204" pitchFamily="18" charset="0"/>
                      </a:rPr>
                      <m:t>4</m:t>
                    </m:r>
                    <m:sSup>
                      <m:sSupPr>
                        <m:ctrlPr>
                          <a:rPr lang="en-US" sz="3800" i="1">
                            <a:latin typeface="Cambria Math" panose="02040503050406030204" pitchFamily="18" charset="0"/>
                          </a:rPr>
                        </m:ctrlPr>
                      </m:sSupPr>
                      <m:e>
                        <m:r>
                          <a:rPr lang="en-US" sz="3800" i="1">
                            <a:latin typeface="Cambria Math" panose="02040503050406030204" pitchFamily="18" charset="0"/>
                          </a:rPr>
                          <m:t>𝑥</m:t>
                        </m:r>
                      </m:e>
                      <m:sup>
                        <m:r>
                          <a:rPr lang="en-US" sz="3800" i="1">
                            <a:latin typeface="Cambria Math" panose="02040503050406030204" pitchFamily="18" charset="0"/>
                          </a:rPr>
                          <m:t>2</m:t>
                        </m:r>
                      </m:sup>
                    </m:sSup>
                    <m:r>
                      <a:rPr lang="en-US" sz="3800" i="1">
                        <a:latin typeface="Cambria Math" panose="02040503050406030204" pitchFamily="18" charset="0"/>
                      </a:rPr>
                      <m:t>−1=</m:t>
                    </m:r>
                  </m:oMath>
                </a14:m>
                <a:r>
                  <a:rPr lang="en-US" sz="3800" dirty="0"/>
                  <a:t> </a:t>
                </a:r>
                <a14:m>
                  <m:oMath xmlns:m="http://schemas.openxmlformats.org/officeDocument/2006/math">
                    <m:r>
                      <a:rPr lang="en-US" sz="3800" i="1">
                        <a:latin typeface="Cambria Math" panose="02040503050406030204" pitchFamily="18" charset="0"/>
                      </a:rPr>
                      <m:t>4</m:t>
                    </m:r>
                    <m:sSup>
                      <m:sSupPr>
                        <m:ctrlPr>
                          <a:rPr lang="en-US" sz="3800" i="1">
                            <a:latin typeface="Cambria Math" panose="02040503050406030204" pitchFamily="18" charset="0"/>
                          </a:rPr>
                        </m:ctrlPr>
                      </m:sSupPr>
                      <m:e>
                        <m:r>
                          <a:rPr lang="en-US" sz="3800" i="1">
                            <a:latin typeface="Cambria Math" panose="02040503050406030204" pitchFamily="18" charset="0"/>
                          </a:rPr>
                          <m:t>𝑥</m:t>
                        </m:r>
                      </m:e>
                      <m:sup>
                        <m:r>
                          <a:rPr lang="en-US" sz="3800" i="1">
                            <a:latin typeface="Cambria Math" panose="02040503050406030204" pitchFamily="18" charset="0"/>
                          </a:rPr>
                          <m:t>2</m:t>
                        </m:r>
                      </m:sup>
                    </m:sSup>
                    <m:r>
                      <a:rPr lang="en-US" sz="3800" b="0" i="1" smtClean="0">
                        <a:latin typeface="Cambria Math" panose="02040503050406030204" pitchFamily="18" charset="0"/>
                      </a:rPr>
                      <m:t>+</m:t>
                    </m:r>
                    <m:r>
                      <a:rPr lang="en-US" sz="3800" i="1">
                        <a:latin typeface="Cambria Math" panose="02040503050406030204" pitchFamily="18" charset="0"/>
                      </a:rPr>
                      <m:t>1</m:t>
                    </m:r>
                  </m:oMath>
                </a14:m>
                <a:r>
                  <a:rPr lang="en-US" sz="3800" dirty="0">
                    <a:latin typeface="Arial" panose="020B0604020202020204" pitchFamily="34" charset="0"/>
                    <a:cs typeface="Arial" panose="020B0604020202020204" pitchFamily="34" charset="0"/>
                  </a:rPr>
                  <a:t>                            </a:t>
                </a:r>
              </a:p>
            </p:txBody>
          </p:sp>
        </mc:Choice>
        <mc:Fallback xmlns="">
          <p:sp>
            <p:nvSpPr>
              <p:cNvPr id="17" name="TextBox 16"/>
              <p:cNvSpPr txBox="1">
                <a:spLocks noRot="1" noChangeAspect="1" noMove="1" noResize="1" noEditPoints="1" noAdjustHandles="1" noChangeArrowheads="1" noChangeShapeType="1" noTextEdit="1"/>
              </p:cNvSpPr>
              <p:nvPr/>
            </p:nvSpPr>
            <p:spPr>
              <a:xfrm>
                <a:off x="1088477" y="4000500"/>
                <a:ext cx="16208923" cy="2359107"/>
              </a:xfrm>
              <a:prstGeom prst="rect">
                <a:avLst/>
              </a:prstGeom>
              <a:blipFill rotWithShape="0">
                <a:blip r:embed="rId23"/>
                <a:stretch>
                  <a:fillRect l="-1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88477" y="6798132"/>
                <a:ext cx="16437524" cy="1088568"/>
              </a:xfrm>
              <a:prstGeom prst="rect">
                <a:avLst/>
              </a:prstGeom>
            </p:spPr>
            <p:txBody>
              <a:bodyPr wrap="square">
                <a:spAutoFit/>
              </a:bodyPr>
              <a:lstStyle/>
              <a:p>
                <a:r>
                  <a:rPr lang="en-US" sz="3800" dirty="0">
                    <a:solidFill>
                      <a:prstClr val="black"/>
                    </a:solidFill>
                    <a:latin typeface="Arial" panose="020B0604020202020204" pitchFamily="34" charset="0"/>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rPr>
                      <m:t>𝑃</m:t>
                    </m:r>
                    <m:r>
                      <a:rPr lang="en-US" sz="3800" i="1">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num>
                      <m:den>
                        <m:sSup>
                          <m:sSupPr>
                            <m:ctrlPr>
                              <a:rPr lang="en-US" sz="3800" i="1">
                                <a:solidFill>
                                  <a:prstClr val="black"/>
                                </a:solidFill>
                                <a:latin typeface="Cambria Math" panose="02040503050406030204" pitchFamily="18" charset="0"/>
                              </a:rPr>
                            </m:ctrlPr>
                          </m:sSupPr>
                          <m:e>
                            <m:r>
                              <a:rPr lang="en-US" sz="3800" i="1">
                                <a:solidFill>
                                  <a:prstClr val="black"/>
                                </a:solidFill>
                                <a:latin typeface="Cambria Math" panose="02040503050406030204" pitchFamily="18" charset="0"/>
                              </a:rPr>
                              <m:t>𝑥</m:t>
                            </m:r>
                          </m:e>
                          <m:sup>
                            <m:r>
                              <a:rPr lang="en-US" sz="3800" i="1">
                                <a:solidFill>
                                  <a:prstClr val="black"/>
                                </a:solidFill>
                                <a:latin typeface="Cambria Math" panose="02040503050406030204" pitchFamily="18" charset="0"/>
                              </a:rPr>
                              <m:t>3</m:t>
                            </m:r>
                          </m:sup>
                        </m:sSup>
                        <m:r>
                          <a:rPr lang="en-US" sz="3800" i="1">
                            <a:solidFill>
                              <a:prstClr val="black"/>
                            </a:solidFill>
                            <a:latin typeface="Cambria Math" panose="02040503050406030204" pitchFamily="18" charset="0"/>
                          </a:rPr>
                          <m:t>−1</m:t>
                        </m:r>
                      </m:den>
                    </m:f>
                    <m:d>
                      <m:dPr>
                        <m:begChr m:val="["/>
                        <m:endChr m:val="]"/>
                        <m:ctrlPr>
                          <a:rPr lang="en-US" sz="3800" i="1">
                            <a:solidFill>
                              <a:prstClr val="black"/>
                            </a:solidFill>
                            <a:latin typeface="Cambria Math" panose="02040503050406030204" pitchFamily="18" charset="0"/>
                          </a:rPr>
                        </m:ctrlPr>
                      </m:dPr>
                      <m:e>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4</m:t>
                            </m:r>
                            <m:sSup>
                              <m:sSupPr>
                                <m:ctrlPr>
                                  <a:rPr lang="en-US" sz="3800" i="1">
                                    <a:solidFill>
                                      <a:prstClr val="black"/>
                                    </a:solidFill>
                                    <a:latin typeface="Cambria Math" panose="02040503050406030204" pitchFamily="18" charset="0"/>
                                  </a:rPr>
                                </m:ctrlPr>
                              </m:sSupPr>
                              <m:e>
                                <m:r>
                                  <a:rPr lang="en-US" sz="3800" i="1">
                                    <a:solidFill>
                                      <a:prstClr val="black"/>
                                    </a:solidFill>
                                    <a:latin typeface="Cambria Math" panose="02040503050406030204" pitchFamily="18" charset="0"/>
                                  </a:rPr>
                                  <m:t>𝑥</m:t>
                                </m:r>
                              </m:e>
                              <m:sup>
                                <m:r>
                                  <a:rPr lang="en-US" sz="3800" i="1">
                                    <a:solidFill>
                                      <a:prstClr val="black"/>
                                    </a:solidFill>
                                    <a:latin typeface="Cambria Math" panose="02040503050406030204" pitchFamily="18" charset="0"/>
                                  </a:rPr>
                                  <m:t>2</m:t>
                                </m:r>
                              </m:sup>
                            </m:sSup>
                            <m:r>
                              <a:rPr lang="en-US" sz="3800" b="0" i="1" smtClean="0">
                                <a:solidFill>
                                  <a:prstClr val="black"/>
                                </a:solidFill>
                                <a:latin typeface="Cambria Math" panose="02040503050406030204" pitchFamily="18" charset="0"/>
                              </a:rPr>
                              <m:t>+</m:t>
                            </m:r>
                            <m:r>
                              <a:rPr lang="en-US" sz="3800" i="1">
                                <a:solidFill>
                                  <a:prstClr val="black"/>
                                </a:solidFill>
                                <a:latin typeface="Cambria Math" panose="02040503050406030204" pitchFamily="18" charset="0"/>
                              </a:rPr>
                              <m:t>1</m:t>
                            </m:r>
                          </m:e>
                        </m:d>
                        <m:r>
                          <a:rPr lang="en-US" sz="3800" i="1">
                            <a:solidFill>
                              <a:prstClr val="black"/>
                            </a:solidFill>
                            <a:latin typeface="Cambria Math" panose="02040503050406030204" pitchFamily="18" charset="0"/>
                          </a:rPr>
                          <m:t>−5</m:t>
                        </m:r>
                      </m:e>
                    </m:d>
                    <m:r>
                      <a:rPr lang="en-US" sz="3800" b="0" i="1" smtClean="0">
                        <a:solidFill>
                          <a:prstClr val="black"/>
                        </a:solidFill>
                        <a:latin typeface="Cambria Math" panose="02040503050406030204" pitchFamily="18" charset="0"/>
                      </a:rPr>
                      <m:t>=</m:t>
                    </m:r>
                    <m:f>
                      <m:fPr>
                        <m:ctrlPr>
                          <a:rPr lang="en-US" sz="3800" b="0" i="1" smtClean="0">
                            <a:solidFill>
                              <a:prstClr val="black"/>
                            </a:solidFill>
                            <a:latin typeface="Cambria Math" panose="02040503050406030204" pitchFamily="18" charset="0"/>
                          </a:rPr>
                        </m:ctrlPr>
                      </m:fPr>
                      <m:num>
                        <m:d>
                          <m:dPr>
                            <m:ctrlPr>
                              <a:rPr lang="en-US" sz="3800" b="0" i="1" smtClean="0">
                                <a:solidFill>
                                  <a:prstClr val="black"/>
                                </a:solidFill>
                                <a:latin typeface="Cambria Math" panose="02040503050406030204" pitchFamily="18" charset="0"/>
                              </a:rPr>
                            </m:ctrlPr>
                          </m:dPr>
                          <m:e>
                            <m:r>
                              <a:rPr lang="en-US" sz="3800" b="0" i="1" smtClean="0">
                                <a:solidFill>
                                  <a:prstClr val="black"/>
                                </a:solidFill>
                                <a:latin typeface="Cambria Math" panose="02040503050406030204" pitchFamily="18" charset="0"/>
                              </a:rPr>
                              <m:t>𝑥</m:t>
                            </m:r>
                            <m:r>
                              <a:rPr lang="en-US" sz="3800" b="0" i="1" smtClean="0">
                                <a:solidFill>
                                  <a:prstClr val="black"/>
                                </a:solidFill>
                                <a:latin typeface="Cambria Math" panose="02040503050406030204" pitchFamily="18" charset="0"/>
                              </a:rPr>
                              <m:t>+1</m:t>
                            </m:r>
                          </m:e>
                        </m:d>
                        <m:d>
                          <m:dPr>
                            <m:ctrlPr>
                              <a:rPr lang="en-US" sz="3800" b="0" i="1" smtClean="0">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4</m:t>
                            </m:r>
                            <m:sSup>
                              <m:sSupPr>
                                <m:ctrlPr>
                                  <a:rPr lang="en-US" sz="3800" i="1">
                                    <a:solidFill>
                                      <a:prstClr val="black"/>
                                    </a:solidFill>
                                    <a:latin typeface="Cambria Math" panose="02040503050406030204" pitchFamily="18" charset="0"/>
                                  </a:rPr>
                                </m:ctrlPr>
                              </m:sSupPr>
                              <m:e>
                                <m:r>
                                  <a:rPr lang="en-US" sz="3800" i="1">
                                    <a:solidFill>
                                      <a:prstClr val="black"/>
                                    </a:solidFill>
                                    <a:latin typeface="Cambria Math" panose="02040503050406030204" pitchFamily="18" charset="0"/>
                                  </a:rPr>
                                  <m:t>𝑥</m:t>
                                </m:r>
                              </m:e>
                              <m:sup>
                                <m:r>
                                  <a:rPr lang="en-US" sz="3800" i="1">
                                    <a:solidFill>
                                      <a:prstClr val="black"/>
                                    </a:solidFill>
                                    <a:latin typeface="Cambria Math" panose="02040503050406030204" pitchFamily="18" charset="0"/>
                                  </a:rPr>
                                  <m:t>2</m:t>
                                </m:r>
                              </m:sup>
                            </m:sSup>
                            <m:r>
                              <a:rPr lang="en-US" sz="3800" b="0" i="1" smtClean="0">
                                <a:solidFill>
                                  <a:prstClr val="black"/>
                                </a:solidFill>
                                <a:latin typeface="Cambria Math" panose="02040503050406030204" pitchFamily="18" charset="0"/>
                              </a:rPr>
                              <m:t>−4</m:t>
                            </m:r>
                          </m:e>
                        </m:d>
                      </m:num>
                      <m:den>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b="0" i="1" smtClean="0">
                                <a:solidFill>
                                  <a:prstClr val="black"/>
                                </a:solidFill>
                                <a:latin typeface="Cambria Math" panose="02040503050406030204" pitchFamily="18" charset="0"/>
                              </a:rPr>
                              <m:t>−</m:t>
                            </m:r>
                            <m:r>
                              <a:rPr lang="en-US" sz="3800" i="1">
                                <a:solidFill>
                                  <a:prstClr val="black"/>
                                </a:solidFill>
                                <a:latin typeface="Cambria Math" panose="02040503050406030204" pitchFamily="18" charset="0"/>
                              </a:rPr>
                              <m:t>1</m:t>
                            </m:r>
                          </m:e>
                        </m:d>
                        <m:d>
                          <m:dPr>
                            <m:ctrlPr>
                              <a:rPr lang="en-US" sz="3800" i="1">
                                <a:solidFill>
                                  <a:prstClr val="black"/>
                                </a:solidFill>
                                <a:latin typeface="Cambria Math" panose="02040503050406030204" pitchFamily="18" charset="0"/>
                              </a:rPr>
                            </m:ctrlPr>
                          </m:dPr>
                          <m:e>
                            <m:sSup>
                              <m:sSupPr>
                                <m:ctrlPr>
                                  <a:rPr lang="en-US" sz="3800" i="1">
                                    <a:solidFill>
                                      <a:prstClr val="black"/>
                                    </a:solidFill>
                                    <a:latin typeface="Cambria Math" panose="02040503050406030204" pitchFamily="18" charset="0"/>
                                  </a:rPr>
                                </m:ctrlPr>
                              </m:sSupPr>
                              <m:e>
                                <m:r>
                                  <a:rPr lang="en-US" sz="3800" i="1">
                                    <a:solidFill>
                                      <a:prstClr val="black"/>
                                    </a:solidFill>
                                    <a:latin typeface="Cambria Math" panose="02040503050406030204" pitchFamily="18" charset="0"/>
                                  </a:rPr>
                                  <m:t>𝑥</m:t>
                                </m:r>
                              </m:e>
                              <m:sup>
                                <m:r>
                                  <a:rPr lang="en-US" sz="3800" i="1">
                                    <a:solidFill>
                                      <a:prstClr val="black"/>
                                    </a:solidFill>
                                    <a:latin typeface="Cambria Math" panose="02040503050406030204" pitchFamily="18" charset="0"/>
                                  </a:rPr>
                                  <m:t>2</m:t>
                                </m:r>
                              </m:sup>
                            </m:sSup>
                            <m:r>
                              <a:rPr lang="en-US" sz="3800" b="0" i="1" smtClean="0">
                                <a:solidFill>
                                  <a:prstClr val="black"/>
                                </a:solidFill>
                                <a:latin typeface="Cambria Math" panose="02040503050406030204" pitchFamily="18" charset="0"/>
                              </a:rPr>
                              <m:t>+</m:t>
                            </m:r>
                            <m:r>
                              <a:rPr lang="en-US" sz="3800" b="0" i="1" smtClean="0">
                                <a:solidFill>
                                  <a:prstClr val="black"/>
                                </a:solidFill>
                                <a:latin typeface="Cambria Math" panose="02040503050406030204" pitchFamily="18" charset="0"/>
                              </a:rPr>
                              <m:t>𝑥</m:t>
                            </m:r>
                            <m:r>
                              <a:rPr lang="en-US" sz="3800" b="0" i="1" smtClean="0">
                                <a:solidFill>
                                  <a:prstClr val="black"/>
                                </a:solidFill>
                                <a:latin typeface="Cambria Math" panose="02040503050406030204" pitchFamily="18" charset="0"/>
                              </a:rPr>
                              <m:t>+1</m:t>
                            </m:r>
                          </m:e>
                        </m:d>
                      </m:den>
                    </m:f>
                    <m:r>
                      <a:rPr lang="en-US" sz="3800" b="0" i="1" smtClean="0">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e>
                        </m:d>
                        <m:r>
                          <a:rPr lang="en-US" sz="3800" b="0" i="1" smtClean="0">
                            <a:solidFill>
                              <a:prstClr val="black"/>
                            </a:solidFill>
                            <a:latin typeface="Cambria Math" panose="02040503050406030204" pitchFamily="18" charset="0"/>
                          </a:rPr>
                          <m:t>4</m:t>
                        </m:r>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e>
                        </m:d>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b="0" i="1" smtClean="0">
                                <a:solidFill>
                                  <a:prstClr val="black"/>
                                </a:solidFill>
                                <a:latin typeface="Cambria Math" panose="02040503050406030204" pitchFamily="18" charset="0"/>
                              </a:rPr>
                              <m:t>−</m:t>
                            </m:r>
                            <m:r>
                              <a:rPr lang="en-US" sz="3800" i="1">
                                <a:solidFill>
                                  <a:prstClr val="black"/>
                                </a:solidFill>
                                <a:latin typeface="Cambria Math" panose="02040503050406030204" pitchFamily="18" charset="0"/>
                              </a:rPr>
                              <m:t>1</m:t>
                            </m:r>
                          </m:e>
                        </m:d>
                      </m:num>
                      <m:den>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e>
                        </m:d>
                        <m:d>
                          <m:dPr>
                            <m:ctrlPr>
                              <a:rPr lang="en-US" sz="3800" i="1">
                                <a:solidFill>
                                  <a:prstClr val="black"/>
                                </a:solidFill>
                                <a:latin typeface="Cambria Math" panose="02040503050406030204" pitchFamily="18" charset="0"/>
                              </a:rPr>
                            </m:ctrlPr>
                          </m:dPr>
                          <m:e>
                            <m:sSup>
                              <m:sSupPr>
                                <m:ctrlPr>
                                  <a:rPr lang="en-US" sz="3800" i="1">
                                    <a:solidFill>
                                      <a:prstClr val="black"/>
                                    </a:solidFill>
                                    <a:latin typeface="Cambria Math" panose="02040503050406030204" pitchFamily="18" charset="0"/>
                                  </a:rPr>
                                </m:ctrlPr>
                              </m:sSupPr>
                              <m:e>
                                <m:r>
                                  <a:rPr lang="en-US" sz="3800" i="1">
                                    <a:solidFill>
                                      <a:prstClr val="black"/>
                                    </a:solidFill>
                                    <a:latin typeface="Cambria Math" panose="02040503050406030204" pitchFamily="18" charset="0"/>
                                  </a:rPr>
                                  <m:t>𝑥</m:t>
                                </m:r>
                              </m:e>
                              <m:sup>
                                <m:r>
                                  <a:rPr lang="en-US" sz="3800" i="1">
                                    <a:solidFill>
                                      <a:prstClr val="black"/>
                                    </a:solidFill>
                                    <a:latin typeface="Cambria Math" panose="02040503050406030204" pitchFamily="18" charset="0"/>
                                  </a:rPr>
                                  <m:t>2</m:t>
                                </m:r>
                              </m:sup>
                            </m:sSup>
                            <m:r>
                              <a:rPr lang="en-US" sz="3800" i="1">
                                <a:solidFill>
                                  <a:prstClr val="black"/>
                                </a:solidFill>
                                <a:latin typeface="Cambria Math" panose="02040503050406030204" pitchFamily="18" charset="0"/>
                              </a:rPr>
                              <m:t>+</m:t>
                            </m:r>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e>
                        </m:d>
                      </m:den>
                    </m:f>
                    <m:r>
                      <a:rPr lang="en-US" sz="3800" b="0" i="1" smtClean="0">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4</m:t>
                        </m:r>
                        <m:sSup>
                          <m:sSupPr>
                            <m:ctrlPr>
                              <a:rPr lang="en-US" sz="3800" i="1" smtClean="0">
                                <a:solidFill>
                                  <a:prstClr val="black"/>
                                </a:solidFill>
                                <a:latin typeface="Cambria Math" panose="02040503050406030204" pitchFamily="18" charset="0"/>
                              </a:rPr>
                            </m:ctrlPr>
                          </m:sSupPr>
                          <m:e>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e>
                            </m:d>
                          </m:e>
                          <m:sup>
                            <m:r>
                              <a:rPr lang="en-US" sz="3800" b="0" i="1" smtClean="0">
                                <a:solidFill>
                                  <a:prstClr val="black"/>
                                </a:solidFill>
                                <a:latin typeface="Cambria Math" panose="02040503050406030204" pitchFamily="18" charset="0"/>
                              </a:rPr>
                              <m:t>2</m:t>
                            </m:r>
                          </m:sup>
                        </m:sSup>
                      </m:num>
                      <m:den>
                        <m:sSup>
                          <m:sSupPr>
                            <m:ctrlPr>
                              <a:rPr lang="en-US" sz="3800" i="1">
                                <a:solidFill>
                                  <a:prstClr val="black"/>
                                </a:solidFill>
                                <a:latin typeface="Cambria Math" panose="02040503050406030204" pitchFamily="18" charset="0"/>
                              </a:rPr>
                            </m:ctrlPr>
                          </m:sSupPr>
                          <m:e>
                            <m:r>
                              <a:rPr lang="en-US" sz="3800" i="1">
                                <a:solidFill>
                                  <a:prstClr val="black"/>
                                </a:solidFill>
                                <a:latin typeface="Cambria Math" panose="02040503050406030204" pitchFamily="18" charset="0"/>
                              </a:rPr>
                              <m:t>𝑥</m:t>
                            </m:r>
                          </m:e>
                          <m:sup>
                            <m:r>
                              <a:rPr lang="en-US" sz="3800" i="1">
                                <a:solidFill>
                                  <a:prstClr val="black"/>
                                </a:solidFill>
                                <a:latin typeface="Cambria Math" panose="02040503050406030204" pitchFamily="18" charset="0"/>
                              </a:rPr>
                              <m:t>2</m:t>
                            </m:r>
                          </m:sup>
                        </m:sSup>
                        <m:r>
                          <a:rPr lang="en-US" sz="3800" i="1">
                            <a:solidFill>
                              <a:prstClr val="black"/>
                            </a:solidFill>
                            <a:latin typeface="Cambria Math" panose="02040503050406030204" pitchFamily="18" charset="0"/>
                          </a:rPr>
                          <m:t>+</m:t>
                        </m:r>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den>
                    </m:f>
                  </m:oMath>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088477" y="6798132"/>
                <a:ext cx="16437524" cy="1088568"/>
              </a:xfrm>
              <a:prstGeom prst="rect">
                <a:avLst/>
              </a:prstGeom>
              <a:blipFill rotWithShape="0">
                <a:blip r:embed="rId24"/>
                <a:stretch>
                  <a:fillRect l="-1224" b="-3911"/>
                </a:stretch>
              </a:blipFill>
            </p:spPr>
            <p:txBody>
              <a:bodyPr/>
              <a:lstStyle/>
              <a:p>
                <a:r>
                  <a:rPr lang="en-US">
                    <a:noFill/>
                  </a:rPr>
                  <a:t> </a:t>
                </a:r>
              </a:p>
            </p:txBody>
          </p:sp>
        </mc:Fallback>
      </mc:AlternateContent>
    </p:spTree>
    <p:extLst>
      <p:ext uri="{BB962C8B-B14F-4D97-AF65-F5344CB8AC3E}">
        <p14:creationId xmlns:p14="http://schemas.microsoft.com/office/powerpoint/2010/main" val="131390912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anim calcmode="lin" valueType="num">
                                      <p:cBhvr>
                                        <p:cTn id="21" dur="500" fill="hold"/>
                                        <p:tgtEl>
                                          <p:spTgt spid="17"/>
                                        </p:tgtEl>
                                        <p:attrNameLst>
                                          <p:attrName>ppt_x</p:attrName>
                                        </p:attrNameLst>
                                      </p:cBhvr>
                                      <p:tavLst>
                                        <p:tav tm="0">
                                          <p:val>
                                            <p:strVal val="#ppt_x"/>
                                          </p:val>
                                        </p:tav>
                                        <p:tav tm="100000">
                                          <p:val>
                                            <p:strVal val="#ppt_x"/>
                                          </p:val>
                                        </p:tav>
                                      </p:tavLst>
                                    </p:anim>
                                    <p:anim calcmode="lin" valueType="num">
                                      <p:cBhvr>
                                        <p:cTn id="22" dur="500" fill="hold"/>
                                        <p:tgtEl>
                                          <p:spTgt spid="1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P spid="17"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grpSp>
      <mc:AlternateContent xmlns:mc="http://schemas.openxmlformats.org/markup-compatibility/2006" xmlns:a14="http://schemas.microsoft.com/office/drawing/2010/main">
        <mc:Choice Requires="a14">
          <p:sp>
            <p:nvSpPr>
              <p:cNvPr id="32" name="Rectangle 31"/>
              <p:cNvSpPr/>
              <p:nvPr/>
            </p:nvSpPr>
            <p:spPr>
              <a:xfrm>
                <a:off x="887850" y="1054466"/>
                <a:ext cx="10640625" cy="4207819"/>
              </a:xfrm>
              <a:prstGeom prst="rect">
                <a:avLst/>
              </a:prstGeom>
            </p:spPr>
            <p:txBody>
              <a:bodyPr wrap="square">
                <a:spAutoFit/>
              </a:bodyPr>
              <a:lstStyle/>
              <a:p>
                <a:r>
                  <a:rPr lang="vi-VN" sz="4300" b="1" dirty="0">
                    <a:solidFill>
                      <a:srgbClr val="C00000"/>
                    </a:solidFill>
                    <a:cs typeface="Arial" panose="020B0604020202020204" pitchFamily="34" charset="0"/>
                  </a:rPr>
                  <a:t>Câu hỏi phụ</a:t>
                </a:r>
                <a:r>
                  <a:rPr lang="en-US" sz="4300" b="1" dirty="0">
                    <a:solidFill>
                      <a:srgbClr val="C00000"/>
                    </a:solidFill>
                    <a:latin typeface="Arial" panose="020B0604020202020204" pitchFamily="34" charset="0"/>
                    <a:cs typeface="Arial" panose="020B0604020202020204" pitchFamily="34" charset="0"/>
                  </a:rPr>
                  <a:t>: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den>
                    </m:f>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50−5</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+10</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den>
                    </m:f>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den>
                    </m:f>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600"/>
                  </a:spcBef>
                  <a:spcAft>
                    <a:spcPts val="600"/>
                  </a:spcAft>
                  <a:tabLst>
                    <a:tab pos="360045" algn="l"/>
                    <a:tab pos="720090" algn="l"/>
                  </a:tabLs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 Tìm điều kiện xác định của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600"/>
                  </a:spcBef>
                  <a:spcAft>
                    <a:spcPts val="600"/>
                  </a:spcAft>
                  <a:tabLst>
                    <a:tab pos="360045" algn="l"/>
                    <a:tab pos="720090" algn="l"/>
                  </a:tabLs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b. Rút gọn biểu thức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600"/>
                  </a:spcBef>
                  <a:spcAft>
                    <a:spcPts val="600"/>
                  </a:spcAft>
                  <a:tabLst>
                    <a:tab pos="360045" algn="l"/>
                    <a:tab pos="720090" algn="l"/>
                  </a:tabLs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c. Tính giá trị của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oMath>
                </a14:m>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khi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887850" y="1054466"/>
                <a:ext cx="10640625" cy="4207819"/>
              </a:xfrm>
              <a:prstGeom prst="rect">
                <a:avLst/>
              </a:prstGeom>
              <a:blipFill rotWithShape="0">
                <a:blip r:embed="rId4"/>
                <a:stretch>
                  <a:fillRect l="-2292" b="-2609"/>
                </a:stretch>
              </a:blipFill>
            </p:spPr>
            <p:txBody>
              <a:bodyPr/>
              <a:lstStyle/>
              <a:p>
                <a:r>
                  <a:rPr lang="en-US">
                    <a:noFill/>
                  </a:rPr>
                  <a:t> </a:t>
                </a:r>
              </a:p>
            </p:txBody>
          </p:sp>
        </mc:Fallback>
      </mc:AlternateContent>
      <p:pic>
        <p:nvPicPr>
          <p:cNvPr id="40" name="Picture 39"/>
          <p:cNvPicPr>
            <a:picLocks noChangeAspect="1"/>
          </p:cNvPicPr>
          <p:nvPr/>
        </p:nvPicPr>
        <p:blipFill>
          <a:blip r:embed="rId5"/>
          <a:stretch>
            <a:fillRect/>
          </a:stretch>
        </p:blipFill>
        <p:spPr>
          <a:xfrm>
            <a:off x="13203640" y="1703211"/>
            <a:ext cx="3080554" cy="2905405"/>
          </a:xfrm>
          <a:prstGeom prst="rect">
            <a:avLst/>
          </a:prstGeom>
        </p:spPr>
      </p:pic>
      <p:sp>
        <p:nvSpPr>
          <p:cNvPr id="41" name="TextBox 40"/>
          <p:cNvSpPr txBox="1"/>
          <p:nvPr/>
        </p:nvSpPr>
        <p:spPr>
          <a:xfrm>
            <a:off x="7663692" y="5615918"/>
            <a:ext cx="1397000" cy="707886"/>
          </a:xfrm>
          <a:prstGeom prst="rect">
            <a:avLst/>
          </a:prstGeom>
          <a:noFill/>
        </p:spPr>
        <p:txBody>
          <a:bodyPr wrap="square" rtlCol="0">
            <a:spAutoFit/>
          </a:bodyPr>
          <a:lstStyle/>
          <a:p>
            <a:r>
              <a:rPr lang="vi-VN" sz="4000" b="1" i="1" u="sng" dirty="0">
                <a:solidFill>
                  <a:srgbClr val="1F497D">
                    <a:lumMod val="75000"/>
                  </a:srgbClr>
                </a:solidFill>
                <a:cs typeface="Arial" panose="020B0604020202020204" pitchFamily="34" charset="0"/>
              </a:rPr>
              <a:t>Giải:</a:t>
            </a:r>
            <a:endParaRPr lang="en-US" sz="4000" b="1" i="1" u="sng" dirty="0">
              <a:solidFill>
                <a:srgbClr val="1F497D">
                  <a:lumMod val="75000"/>
                </a:srgb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Rectangle 32"/>
              <p:cNvSpPr/>
              <p:nvPr/>
            </p:nvSpPr>
            <p:spPr>
              <a:xfrm>
                <a:off x="887850" y="6108317"/>
                <a:ext cx="15666213" cy="3040191"/>
              </a:xfrm>
              <a:prstGeom prst="rect">
                <a:avLst/>
              </a:prstGeom>
            </p:spPr>
            <p:txBody>
              <a:bodyPr wrap="square">
                <a:spAutoFit/>
              </a:bodyPr>
              <a:lstStyle/>
              <a:p>
                <a:pPr algn="just">
                  <a:lnSpc>
                    <a:spcPct val="150000"/>
                  </a:lnSpc>
                  <a:spcBef>
                    <a:spcPts val="600"/>
                  </a:spcBef>
                  <a:spcAft>
                    <a:spcPts val="600"/>
                  </a:spcAft>
                </a:pPr>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 Điều kiện xác định: </a:t>
                </a:r>
                <a14:m>
                  <m:oMath xmlns:m="http://schemas.openxmlformats.org/officeDocument/2006/math">
                    <m:d>
                      <m:dPr>
                        <m:begChr m:val="{"/>
                        <m:endChr m:val=""/>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eqArrPr>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+5≠0         </m:t>
                            </m:r>
                          </m:e>
                          <m:e>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m:t>
                            </m:r>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e>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                 </m:t>
                            </m:r>
                          </m:e>
                        </m:eqArr>
                      </m:e>
                    </m:d>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d>
                      <m:dPr>
                        <m:begChr m:val="{"/>
                        <m:endChr m:val=""/>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eqArrPr>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   </m:t>
                            </m:r>
                          </m:e>
                        </m:eqArr>
                      </m:e>
                    </m:d>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887850" y="6108317"/>
                <a:ext cx="15666213" cy="3040191"/>
              </a:xfrm>
              <a:prstGeom prst="rect">
                <a:avLst/>
              </a:prstGeom>
              <a:blipFill rotWithShape="0">
                <a:blip r:embed="rId6"/>
                <a:stretch>
                  <a:fillRect l="-1401"/>
                </a:stretch>
              </a:blipFill>
            </p:spPr>
            <p:txBody>
              <a:bodyPr/>
              <a:lstStyle/>
              <a:p>
                <a:r>
                  <a:rPr lang="en-US">
                    <a:noFill/>
                  </a:rPr>
                  <a:t> </a:t>
                </a:r>
              </a:p>
            </p:txBody>
          </p:sp>
        </mc:Fallback>
      </mc:AlternateContent>
      <p:sp>
        <p:nvSpPr>
          <p:cNvPr id="31" name="Freeform 36"/>
          <p:cNvSpPr/>
          <p:nvPr/>
        </p:nvSpPr>
        <p:spPr>
          <a:xfrm rot="1649432">
            <a:off x="15719941" y="7617767"/>
            <a:ext cx="489834" cy="2619790"/>
          </a:xfrm>
          <a:custGeom>
            <a:avLst/>
            <a:gdLst/>
            <a:ahLst/>
            <a:cxnLst/>
            <a:rect l="l" t="t" r="r" b="b"/>
            <a:pathLst>
              <a:path w="414417" h="3863212">
                <a:moveTo>
                  <a:pt x="0" y="0"/>
                </a:moveTo>
                <a:lnTo>
                  <a:pt x="414417" y="0"/>
                </a:lnTo>
                <a:lnTo>
                  <a:pt x="414417" y="3863212"/>
                </a:lnTo>
                <a:lnTo>
                  <a:pt x="0" y="38632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3094927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dissolv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up)">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1"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grpSp>
      <mc:AlternateContent xmlns:mc="http://schemas.openxmlformats.org/markup-compatibility/2006" xmlns:a14="http://schemas.microsoft.com/office/drawing/2010/main">
        <mc:Choice Requires="a14">
          <p:sp>
            <p:nvSpPr>
              <p:cNvPr id="33" name="Rectangle 32"/>
              <p:cNvSpPr/>
              <p:nvPr/>
            </p:nvSpPr>
            <p:spPr>
              <a:xfrm>
                <a:off x="2669696" y="1686594"/>
                <a:ext cx="11790104" cy="8505918"/>
              </a:xfrm>
              <a:prstGeom prst="rect">
                <a:avLst/>
              </a:prstGeom>
            </p:spPr>
            <p:txBody>
              <a:bodyPr wrap="square">
                <a:spAutoFit/>
              </a:bodyPr>
              <a:lstStyle/>
              <a:p>
                <a:pPr algn="just">
                  <a:lnSpc>
                    <a:spcPct val="150000"/>
                  </a:lnSpc>
                </a:pPr>
                <a14:m>
                  <m:oMathPara xmlns:m="http://schemas.openxmlformats.org/officeDocument/2006/math">
                    <m:oMathParaPr>
                      <m:jc m:val="left"/>
                    </m:oMathParaPr>
                    <m:oMath xmlns:m="http://schemas.openxmlformats.org/officeDocument/2006/math">
                      <m:r>
                        <m:rPr>
                          <m:sty m:val="p"/>
                        </m:rPr>
                        <a:rPr lang="en-US" sz="3800" b="0" i="0" smtClean="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3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+50−5</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e>
                          </m:d>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e>
                          </m:d>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oMath>
                  </m:oMathPara>
                </a14:m>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left"/>
                    </m:oMathParaPr>
                    <m:oMath xmlns:m="http://schemas.openxmlformats.org/officeDocument/2006/math">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+50−5</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−50</m:t>
                          </m:r>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+6</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oMath>
                  </m:oMathPara>
                </a14:m>
                <a:endParaRPr lang="en-US" sz="38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+6</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oMath>
                  </m:oMathPara>
                </a14:m>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800" dirty="0">
                    <a:effectLst/>
                    <a:latin typeface="Arial" panose="020B0604020202020204" pitchFamily="34" charset="0"/>
                    <a:ea typeface="Times New Roman" panose="02020603050405020304" pitchFamily="18" charset="0"/>
                    <a:cs typeface="Arial" panose="020B0604020202020204" pitchFamily="34" charset="0"/>
                  </a:rPr>
                  <a:t>c. Với </a:t>
                </a:r>
                <a14:m>
                  <m:oMath xmlns:m="http://schemas.openxmlformats.org/officeDocument/2006/math">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(thỏa mãn điều kiện xác định) thì:</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−4</m:t>
                                  </m:r>
                                </m:e>
                              </m:d>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+6.</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−4</m:t>
                              </m:r>
                            </m:e>
                          </m:d>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−4+5</m:t>
                              </m:r>
                            </m:e>
                          </m:d>
                        </m:den>
                      </m:f>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2669696" y="1686594"/>
                <a:ext cx="11790104" cy="8505918"/>
              </a:xfrm>
              <a:prstGeom prst="rect">
                <a:avLst/>
              </a:prstGeom>
              <a:blipFill rotWithShape="0">
                <a:blip r:embed="rId4"/>
                <a:stretch>
                  <a:fillRect l="-1706"/>
                </a:stretch>
              </a:blipFill>
            </p:spPr>
            <p:txBody>
              <a:bodyPr/>
              <a:lstStyle/>
              <a:p>
                <a:r>
                  <a:rPr lang="en-US">
                    <a:noFill/>
                  </a:rPr>
                  <a:t> </a:t>
                </a:r>
              </a:p>
            </p:txBody>
          </p:sp>
        </mc:Fallback>
      </mc:AlternateContent>
      <p:sp>
        <p:nvSpPr>
          <p:cNvPr id="42" name="Freeform 36"/>
          <p:cNvSpPr/>
          <p:nvPr/>
        </p:nvSpPr>
        <p:spPr>
          <a:xfrm rot="1649432">
            <a:off x="15719941" y="7617767"/>
            <a:ext cx="489834" cy="2619790"/>
          </a:xfrm>
          <a:custGeom>
            <a:avLst/>
            <a:gdLst/>
            <a:ahLst/>
            <a:cxnLst/>
            <a:rect l="l" t="t" r="r" b="b"/>
            <a:pathLst>
              <a:path w="414417" h="3863212">
                <a:moveTo>
                  <a:pt x="0" y="0"/>
                </a:moveTo>
                <a:lnTo>
                  <a:pt x="414417" y="0"/>
                </a:lnTo>
                <a:lnTo>
                  <a:pt x="414417" y="3863212"/>
                </a:lnTo>
                <a:lnTo>
                  <a:pt x="0" y="38632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3" name="TextBox 42"/>
          <p:cNvSpPr txBox="1"/>
          <p:nvPr/>
        </p:nvSpPr>
        <p:spPr>
          <a:xfrm>
            <a:off x="944785" y="1033258"/>
            <a:ext cx="1397000" cy="707886"/>
          </a:xfrm>
          <a:prstGeom prst="rect">
            <a:avLst/>
          </a:prstGeom>
          <a:noFill/>
        </p:spPr>
        <p:txBody>
          <a:bodyPr wrap="square" rtlCol="0">
            <a:spAutoFit/>
          </a:bodyPr>
          <a:lstStyle/>
          <a:p>
            <a:r>
              <a:rPr lang="vi-VN" sz="4000" b="1" i="1" u="sng" dirty="0">
                <a:solidFill>
                  <a:srgbClr val="1F497D">
                    <a:lumMod val="75000"/>
                  </a:srgbClr>
                </a:solidFill>
                <a:cs typeface="Arial" panose="020B0604020202020204" pitchFamily="34" charset="0"/>
              </a:rPr>
              <a:t>Giải:</a:t>
            </a:r>
            <a:endParaRPr lang="en-US" sz="4000" b="1" i="1" u="sng" dirty="0">
              <a:solidFill>
                <a:srgbClr val="1F497D">
                  <a:lumMod val="75000"/>
                </a:srgb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anim calcmode="lin" valueType="num">
                                      <p:cBhvr>
                                        <p:cTn id="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500"/>
                                        <p:tgtEl>
                                          <p:spTgt spid="33">
                                            <p:txEl>
                                              <p:pRg st="1" end="1"/>
                                            </p:txEl>
                                          </p:spTgt>
                                        </p:tgtEl>
                                      </p:cBhvr>
                                    </p:animEffect>
                                    <p:anim calcmode="lin" valueType="num">
                                      <p:cBhvr>
                                        <p:cTn id="1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fade">
                                      <p:cBhvr>
                                        <p:cTn id="17" dur="500"/>
                                        <p:tgtEl>
                                          <p:spTgt spid="33">
                                            <p:txEl>
                                              <p:pRg st="2" end="2"/>
                                            </p:txEl>
                                          </p:spTgt>
                                        </p:tgtEl>
                                      </p:cBhvr>
                                    </p:animEffect>
                                    <p:anim calcmode="lin" valueType="num">
                                      <p:cBhvr>
                                        <p:cTn id="18"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3">
                                            <p:txEl>
                                              <p:pRg st="3" end="3"/>
                                            </p:txEl>
                                          </p:spTgt>
                                        </p:tgtEl>
                                        <p:attrNameLst>
                                          <p:attrName>style.visibility</p:attrName>
                                        </p:attrNameLst>
                                      </p:cBhvr>
                                      <p:to>
                                        <p:strVal val="visible"/>
                                      </p:to>
                                    </p:set>
                                    <p:animEffect transition="in" filter="randombar(horizontal)">
                                      <p:cBhvr>
                                        <p:cTn id="24" dur="500"/>
                                        <p:tgtEl>
                                          <p:spTgt spid="33">
                                            <p:txEl>
                                              <p:pRg st="3" end="3"/>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3">
                                            <p:txEl>
                                              <p:pRg st="4" end="4"/>
                                            </p:txEl>
                                          </p:spTgt>
                                        </p:tgtEl>
                                        <p:attrNameLst>
                                          <p:attrName>style.visibility</p:attrName>
                                        </p:attrNameLst>
                                      </p:cBhvr>
                                      <p:to>
                                        <p:strVal val="visible"/>
                                      </p:to>
                                    </p:set>
                                    <p:animEffect transition="in" filter="randombar(horizontal)">
                                      <p:cBhvr>
                                        <p:cTn id="27" dur="500"/>
                                        <p:tgtEl>
                                          <p:spTgt spid="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5" name="Rectangle 34"/>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a:solidFill>
                  <a:srgbClr val="000000"/>
                </a:solidFill>
                <a:latin typeface="Arial" panose="020B0604020202020204" pitchFamily="34" charset="0"/>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2" name="Câu hỏi">
                <a:extLst>
                  <a:ext uri="{FF2B5EF4-FFF2-40B4-BE49-F238E27FC236}">
                    <a16:creationId xmlns:a16="http://schemas.microsoft.com/office/drawing/2014/main" id="{4ADFFF1A-F500-CC57-185E-00F4826D0836}"/>
                  </a:ext>
                </a:extLst>
              </p:cNvPr>
              <p:cNvSpPr/>
              <p:nvPr/>
            </p:nvSpPr>
            <p:spPr>
              <a:xfrm>
                <a:off x="1066800" y="1819312"/>
                <a:ext cx="16298219" cy="28200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4000" b="1" dirty="0">
                    <a:solidFill>
                      <a:schemeClr val="tx1"/>
                    </a:solidFill>
                    <a:latin typeface="Arial" panose="020B0604020202020204" pitchFamily="34" charset="0"/>
                    <a:ea typeface="Times New Roman" panose="02020603050405020304" pitchFamily="18" charset="0"/>
                    <a:cs typeface="Arial" panose="020B0604020202020204" pitchFamily="34" charset="0"/>
                  </a:rPr>
                  <a:t>Câu 1.</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Thực hiện phép cộng.</a:t>
                </a:r>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1−3</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Câu hỏi">
                <a:extLst>
                  <a:ext uri="{FF2B5EF4-FFF2-40B4-BE49-F238E27FC236}">
                    <a16:creationId xmlns=""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066800" y="1819312"/>
                <a:ext cx="16298219" cy="2820059"/>
              </a:xfrm>
              <a:prstGeom prst="roundRect">
                <a:avLst/>
              </a:prstGeom>
              <a:blipFill rotWithShape="0">
                <a:blip r:embed="rId6"/>
                <a:stretch>
                  <a:fillRect l="-4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đúng">
                <a:extLst>
                  <a:ext uri="{FF2B5EF4-FFF2-40B4-BE49-F238E27FC236}">
                    <a16:creationId xmlns:a16="http://schemas.microsoft.com/office/drawing/2014/main" id="{8B66CBE4-2DB9-BCF7-D1C4-281B894BFE17}"/>
                  </a:ext>
                </a:extLst>
              </p:cNvPr>
              <p:cNvSpPr/>
              <p:nvPr/>
            </p:nvSpPr>
            <p:spPr>
              <a:xfrm>
                <a:off x="1030988" y="4993101"/>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r>
                        <a:rPr lang="en-US" sz="4000" b="0" i="1"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6000" noProof="1">
                  <a:solidFill>
                    <a:schemeClr val="tx1"/>
                  </a:solidFill>
                  <a:latin typeface="Arial" panose="020B0604020202020204" pitchFamily="34" charset="0"/>
                  <a:cs typeface="Arial" panose="020B0604020202020204" pitchFamily="34" charset="0"/>
                </a:endParaRPr>
              </a:p>
            </p:txBody>
          </p:sp>
        </mc:Choice>
        <mc:Fallback xmlns="">
          <p:sp>
            <p:nvSpPr>
              <p:cNvPr id="23" name="Đáp án đúng">
                <a:extLst>
                  <a:ext uri="{FF2B5EF4-FFF2-40B4-BE49-F238E27FC236}">
                    <a16:creationId xmlns="" xmlns:a16="http://schemas.microsoft.com/office/drawing/2014/main" xmlns:a14="http://schemas.microsoft.com/office/drawing/2010/main" id="{8B66CBE4-2DB9-BCF7-D1C4-281B894BFE17}"/>
                  </a:ext>
                </a:extLst>
              </p:cNvPr>
              <p:cNvSpPr>
                <a:spLocks noRot="1" noChangeAspect="1" noMove="1" noResize="1" noEditPoints="1" noAdjustHandles="1" noChangeArrowheads="1" noChangeShapeType="1" noTextEdit="1"/>
              </p:cNvSpPr>
              <p:nvPr/>
            </p:nvSpPr>
            <p:spPr>
              <a:xfrm>
                <a:off x="1030988" y="4993101"/>
                <a:ext cx="7970772" cy="2286000"/>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1">
                <a:extLst>
                  <a:ext uri="{FF2B5EF4-FFF2-40B4-BE49-F238E27FC236}">
                    <a16:creationId xmlns:a16="http://schemas.microsoft.com/office/drawing/2014/main" id="{3FCD9830-5FD1-BD44-878B-228BD96CE996}"/>
                  </a:ext>
                </a:extLst>
              </p:cNvPr>
              <p:cNvSpPr/>
              <p:nvPr/>
            </p:nvSpPr>
            <p:spPr>
              <a:xfrm>
                <a:off x="1030988" y="7609334"/>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40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4" name="Đáp án sai 1">
                <a:extLst>
                  <a:ext uri="{FF2B5EF4-FFF2-40B4-BE49-F238E27FC236}">
                    <a16:creationId xmlns="" xmlns:a16="http://schemas.microsoft.com/office/drawing/2014/main" xmlns:a14="http://schemas.microsoft.com/office/drawing/2010/main" id="{3FCD9830-5FD1-BD44-878B-228BD96CE996}"/>
                  </a:ext>
                </a:extLst>
              </p:cNvPr>
              <p:cNvSpPr>
                <a:spLocks noRot="1" noChangeAspect="1" noMove="1" noResize="1" noEditPoints="1" noAdjustHandles="1" noChangeArrowheads="1" noChangeShapeType="1" noTextEdit="1"/>
              </p:cNvSpPr>
              <p:nvPr/>
            </p:nvSpPr>
            <p:spPr>
              <a:xfrm>
                <a:off x="1030988" y="7609334"/>
                <a:ext cx="7970772" cy="2286000"/>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a16="http://schemas.microsoft.com/office/drawing/2014/main" id="{6A919885-0285-0403-1E09-FA94D8BC080B}"/>
                  </a:ext>
                </a:extLst>
              </p:cNvPr>
              <p:cNvSpPr/>
              <p:nvPr/>
            </p:nvSpPr>
            <p:spPr>
              <a:xfrm>
                <a:off x="9394247" y="4955232"/>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cs typeface="Times New Roman" panose="02020603050405020304" pitchFamily="18" charset="0"/>
                        </a:rPr>
                        <m:t>𝐶</m:t>
                      </m:r>
                      <m:r>
                        <a:rPr lang="en-US" sz="4000" b="0" i="1" smtClean="0">
                          <a:solidFill>
                            <a:schemeClr val="tx1"/>
                          </a:solidFill>
                          <a:effectLst/>
                          <a:latin typeface="Cambria Math" panose="020405030504060302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6" name="Đáp án sai 2">
                <a:extLst>
                  <a:ext uri="{FF2B5EF4-FFF2-40B4-BE49-F238E27FC236}">
                    <a16:creationId xmlns="" xmlns:a16="http://schemas.microsoft.com/office/drawing/2014/main" xmlns:a14="http://schemas.microsoft.com/office/drawing/2010/main" id="{6A919885-0285-0403-1E09-FA94D8BC080B}"/>
                  </a:ext>
                </a:extLst>
              </p:cNvPr>
              <p:cNvSpPr>
                <a:spLocks noRot="1" noChangeAspect="1" noMove="1" noResize="1" noEditPoints="1" noAdjustHandles="1" noChangeArrowheads="1" noChangeShapeType="1" noTextEdit="1"/>
              </p:cNvSpPr>
              <p:nvPr/>
            </p:nvSpPr>
            <p:spPr>
              <a:xfrm>
                <a:off x="9394247" y="4955232"/>
                <a:ext cx="7970772" cy="2286000"/>
              </a:xfrm>
              <a:prstGeom prst="round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3">
                <a:extLst>
                  <a:ext uri="{FF2B5EF4-FFF2-40B4-BE49-F238E27FC236}">
                    <a16:creationId xmlns:a16="http://schemas.microsoft.com/office/drawing/2014/main" id="{2E7D83A4-3758-8699-4DD0-010A80780539}"/>
                  </a:ext>
                </a:extLst>
              </p:cNvPr>
              <p:cNvSpPr/>
              <p:nvPr/>
            </p:nvSpPr>
            <p:spPr>
              <a:xfrm>
                <a:off x="9394247" y="7609334"/>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cs typeface="Times New Roman" panose="02020603050405020304" pitchFamily="18" charset="0"/>
                        </a:rPr>
                        <m:t>𝐷</m:t>
                      </m:r>
                      <m:r>
                        <a:rPr lang="en-US" sz="4000" b="0" i="1" smtClean="0">
                          <a:solidFill>
                            <a:schemeClr val="tx1"/>
                          </a:solidFill>
                          <a:effectLst/>
                          <a:latin typeface="Cambria Math" panose="020405030504060302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7" name="Đáp án sai 3">
                <a:extLst>
                  <a:ext uri="{FF2B5EF4-FFF2-40B4-BE49-F238E27FC236}">
                    <a16:creationId xmlns="" xmlns:a16="http://schemas.microsoft.com/office/drawing/2014/main" xmlns:a14="http://schemas.microsoft.com/office/drawing/2010/main" id="{2E7D83A4-3758-8699-4DD0-010A80780539}"/>
                  </a:ext>
                </a:extLst>
              </p:cNvPr>
              <p:cNvSpPr>
                <a:spLocks noRot="1" noChangeAspect="1" noMove="1" noResize="1" noEditPoints="1" noAdjustHandles="1" noChangeArrowheads="1" noChangeShapeType="1" noTextEdit="1"/>
              </p:cNvSpPr>
              <p:nvPr/>
            </p:nvSpPr>
            <p:spPr>
              <a:xfrm>
                <a:off x="9394247" y="7609334"/>
                <a:ext cx="7970772" cy="2286000"/>
              </a:xfrm>
              <a:prstGeom prst="roundRect">
                <a:avLst/>
              </a:prstGeom>
              <a:blipFill rotWithShape="0">
                <a:blip r:embed="rId10"/>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47700"/>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355742" y="5475418"/>
            <a:ext cx="1334647" cy="1161681"/>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783560" y="5557529"/>
            <a:ext cx="1330072" cy="1184973"/>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14040" y="8159847"/>
            <a:ext cx="1330072" cy="1184973"/>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95877" y="8159847"/>
            <a:ext cx="1330072" cy="1184973"/>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47700"/>
            <a:ext cx="487363" cy="487363"/>
          </a:xfrm>
          <a:prstGeom prst="rect">
            <a:avLst/>
          </a:prstGeom>
        </p:spPr>
      </p:pic>
    </p:spTree>
    <p:extLst>
      <p:ext uri="{BB962C8B-B14F-4D97-AF65-F5344CB8AC3E}">
        <p14:creationId xmlns:p14="http://schemas.microsoft.com/office/powerpoint/2010/main" val="138129814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4" name="Rectangle 13"/>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a:solidFill>
                  <a:srgbClr val="000000"/>
                </a:solidFill>
                <a:latin typeface="Arial" panose="020B0604020202020204" pitchFamily="34" charset="0"/>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2" name="Câu hỏi">
                <a:extLst>
                  <a:ext uri="{FF2B5EF4-FFF2-40B4-BE49-F238E27FC236}">
                    <a16:creationId xmlns:a16="http://schemas.microsoft.com/office/drawing/2014/main" id="{4ADFFF1A-F500-CC57-185E-00F4826D0836}"/>
                  </a:ext>
                </a:extLst>
              </p:cNvPr>
              <p:cNvSpPr/>
              <p:nvPr/>
            </p:nvSpPr>
            <p:spPr>
              <a:xfrm>
                <a:off x="1066800" y="1786678"/>
                <a:ext cx="16298219" cy="2634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000" b="1" dirty="0">
                    <a:solidFill>
                      <a:schemeClr val="tx1"/>
                    </a:solidFill>
                    <a:latin typeface="Arial" panose="020B0604020202020204" pitchFamily="34" charset="0"/>
                    <a:ea typeface="Times New Roman" panose="02020603050405020304" pitchFamily="18" charset="0"/>
                    <a:cs typeface="Arial" panose="020B0604020202020204" pitchFamily="34" charset="0"/>
                  </a:rPr>
                  <a:t>Câu 2</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Thực hiện phép trừ phân thức </a:t>
                </a:r>
                <a14:m>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den>
                    </m:f>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được kết quả là?</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Câu hỏi">
                <a:extLst>
                  <a:ext uri="{FF2B5EF4-FFF2-40B4-BE49-F238E27FC236}">
                    <a16:creationId xmlns="" xmlns:a16="http://schemas.microsoft.com/office/drawing/2014/main" xmlns:a14="http://schemas.microsoft.com/office/drawing/2010/main" id="{4ADFFF1A-F500-CC57-185E-00F4826D0836}"/>
                  </a:ext>
                </a:extLst>
              </p:cNvPr>
              <p:cNvSpPr>
                <a:spLocks noRot="1" noChangeAspect="1" noMove="1" noResize="1" noEditPoints="1" noAdjustHandles="1" noChangeArrowheads="1" noChangeShapeType="1" noTextEdit="1"/>
              </p:cNvSpPr>
              <p:nvPr/>
            </p:nvSpPr>
            <p:spPr>
              <a:xfrm>
                <a:off x="1066800" y="1786678"/>
                <a:ext cx="16298219" cy="2634527"/>
              </a:xfrm>
              <a:prstGeom prst="roundRect">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đúng">
                <a:extLst>
                  <a:ext uri="{FF2B5EF4-FFF2-40B4-BE49-F238E27FC236}">
                    <a16:creationId xmlns:a16="http://schemas.microsoft.com/office/drawing/2014/main" id="{8B66CBE4-2DB9-BCF7-D1C4-281B894BFE17}"/>
                  </a:ext>
                </a:extLst>
              </p:cNvPr>
              <p:cNvSpPr/>
              <p:nvPr/>
            </p:nvSpPr>
            <p:spPr>
              <a:xfrm>
                <a:off x="9394247" y="4756640"/>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cs typeface="Times New Roman" panose="02020603050405020304" pitchFamily="18" charset="0"/>
                        </a:rPr>
                        <m:t>𝐶</m:t>
                      </m:r>
                      <m:r>
                        <a:rPr lang="en-US" sz="4000" b="0" i="1" smtClean="0">
                          <a:solidFill>
                            <a:schemeClr val="tx1"/>
                          </a:solidFill>
                          <a:effectLst/>
                          <a:latin typeface="Cambria Math" panose="020405030504060302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6000" noProof="1">
                  <a:solidFill>
                    <a:schemeClr val="tx1"/>
                  </a:solidFill>
                  <a:latin typeface="Arial" panose="020B0604020202020204" pitchFamily="34" charset="0"/>
                  <a:cs typeface="Arial" panose="020B0604020202020204" pitchFamily="34" charset="0"/>
                </a:endParaRPr>
              </a:p>
            </p:txBody>
          </p:sp>
        </mc:Choice>
        <mc:Fallback xmlns="">
          <p:sp>
            <p:nvSpPr>
              <p:cNvPr id="23" name="Đáp án đúng">
                <a:extLst>
                  <a:ext uri="{FF2B5EF4-FFF2-40B4-BE49-F238E27FC236}">
                    <a16:creationId xmlns=""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9394247" y="4756640"/>
                <a:ext cx="7970772" cy="2286000"/>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1">
                <a:extLst>
                  <a:ext uri="{FF2B5EF4-FFF2-40B4-BE49-F238E27FC236}">
                    <a16:creationId xmlns:a16="http://schemas.microsoft.com/office/drawing/2014/main" id="{3FCD9830-5FD1-BD44-878B-228BD96CE996}"/>
                  </a:ext>
                </a:extLst>
              </p:cNvPr>
              <p:cNvSpPr/>
              <p:nvPr/>
            </p:nvSpPr>
            <p:spPr>
              <a:xfrm>
                <a:off x="1030988"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40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4" name="Đáp án sai 1">
                <a:extLst>
                  <a:ext uri="{FF2B5EF4-FFF2-40B4-BE49-F238E27FC236}">
                    <a16:creationId xmlns=""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30988" y="7391168"/>
                <a:ext cx="7970772" cy="2286000"/>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a16="http://schemas.microsoft.com/office/drawing/2014/main" id="{6A919885-0285-0403-1E09-FA94D8BC080B}"/>
                  </a:ext>
                </a:extLst>
              </p:cNvPr>
              <p:cNvSpPr/>
              <p:nvPr/>
            </p:nvSpPr>
            <p:spPr>
              <a:xfrm>
                <a:off x="1066800" y="4756640"/>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r>
                        <a:rPr lang="en-US" sz="4000" b="0" i="1"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6" name="Đáp án sai 2">
                <a:extLst>
                  <a:ext uri="{FF2B5EF4-FFF2-40B4-BE49-F238E27FC236}">
                    <a16:creationId xmlns=""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066800" y="4756640"/>
                <a:ext cx="7970772" cy="2286000"/>
              </a:xfrm>
              <a:prstGeom prst="round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3">
                <a:extLst>
                  <a:ext uri="{FF2B5EF4-FFF2-40B4-BE49-F238E27FC236}">
                    <a16:creationId xmlns:a16="http://schemas.microsoft.com/office/drawing/2014/main" id="{2E7D83A4-3758-8699-4DD0-010A80780539}"/>
                  </a:ext>
                </a:extLst>
              </p:cNvPr>
              <p:cNvSpPr/>
              <p:nvPr/>
            </p:nvSpPr>
            <p:spPr>
              <a:xfrm>
                <a:off x="9394247"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40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7" name="Đáp án sai 3">
                <a:extLst>
                  <a:ext uri="{FF2B5EF4-FFF2-40B4-BE49-F238E27FC236}">
                    <a16:creationId xmlns=""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394247" y="7391168"/>
                <a:ext cx="7970772" cy="2286000"/>
              </a:xfrm>
              <a:prstGeom prst="roundRect">
                <a:avLst/>
              </a:prstGeom>
              <a:blipFill rotWithShape="0">
                <a:blip r:embed="rId10"/>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37266"/>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719001" y="5238957"/>
            <a:ext cx="1334647" cy="1161681"/>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456113" y="5358937"/>
            <a:ext cx="1330072" cy="1184973"/>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814040" y="7941681"/>
            <a:ext cx="1330072" cy="1184973"/>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395877" y="7941681"/>
            <a:ext cx="1330072" cy="1184973"/>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64478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4" name="Rectangle 13"/>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a:solidFill>
                  <a:srgbClr val="000000"/>
                </a:solidFill>
                <a:latin typeface="Arial" panose="020B0604020202020204" pitchFamily="34" charset="0"/>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2" name="Câu hỏi">
                <a:extLst>
                  <a:ext uri="{FF2B5EF4-FFF2-40B4-BE49-F238E27FC236}">
                    <a16:creationId xmlns:a16="http://schemas.microsoft.com/office/drawing/2014/main" id="{4ADFFF1A-F500-CC57-185E-00F4826D0836}"/>
                  </a:ext>
                </a:extLst>
              </p:cNvPr>
              <p:cNvSpPr/>
              <p:nvPr/>
            </p:nvSpPr>
            <p:spPr>
              <a:xfrm>
                <a:off x="1066800" y="1786678"/>
                <a:ext cx="16298219" cy="2634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3500" b="1" dirty="0">
                    <a:solidFill>
                      <a:schemeClr val="tx1"/>
                    </a:solidFill>
                    <a:latin typeface="Arial" panose="020B0604020202020204" pitchFamily="34" charset="0"/>
                    <a:ea typeface="Times New Roman" panose="02020603050405020304" pitchFamily="18" charset="0"/>
                    <a:cs typeface="Arial" panose="020B0604020202020204" pitchFamily="34" charset="0"/>
                  </a:rPr>
                  <a:t>Câu 3.</a:t>
                </a:r>
                <a:r>
                  <a:rPr lang="fr-FR" sz="3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3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thỏa mãn </a:t>
                </a:r>
                <a14:m>
                  <m:oMath xmlns:m="http://schemas.openxmlformats.org/officeDocument/2006/math">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3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Chọn đáp án đúng về biểu thức</a:t>
                </a:r>
                <a:endParaRPr lang="en-US" sz="3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num>
                        <m:den>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𝑦𝑧</m:t>
                          </m:r>
                        </m:num>
                        <m:den>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𝑧𝑥</m:t>
                          </m:r>
                        </m:num>
                        <m:den>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3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Câu hỏi">
                <a:extLst>
                  <a:ext uri="{FF2B5EF4-FFF2-40B4-BE49-F238E27FC236}">
                    <a16:creationId xmlns=""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066800" y="1786678"/>
                <a:ext cx="16298219" cy="2634527"/>
              </a:xfrm>
              <a:prstGeom prst="roundRect">
                <a:avLst/>
              </a:prstGeom>
              <a:blipFill rotWithShape="0">
                <a:blip r:embed="rId6"/>
                <a:stretch>
                  <a:fillRect l="-29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đúng">
                <a:extLst>
                  <a:ext uri="{FF2B5EF4-FFF2-40B4-BE49-F238E27FC236}">
                    <a16:creationId xmlns:a16="http://schemas.microsoft.com/office/drawing/2014/main" id="{8B66CBE4-2DB9-BCF7-D1C4-281B894BFE17}"/>
                  </a:ext>
                </a:extLst>
              </p:cNvPr>
              <p:cNvSpPr/>
              <p:nvPr/>
            </p:nvSpPr>
            <p:spPr>
              <a:xfrm>
                <a:off x="9394247"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000" dirty="0">
                    <a:solidFill>
                      <a:schemeClr val="tx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&lt;−1</m:t>
                    </m:r>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3" name="Đáp án đúng">
                <a:extLst>
                  <a:ext uri="{FF2B5EF4-FFF2-40B4-BE49-F238E27FC236}">
                    <a16:creationId xmlns=""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9394247" y="7391168"/>
                <a:ext cx="7970772" cy="2286000"/>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1">
                <a:extLst>
                  <a:ext uri="{FF2B5EF4-FFF2-40B4-BE49-F238E27FC236}">
                    <a16:creationId xmlns:a16="http://schemas.microsoft.com/office/drawing/2014/main" id="{3FCD9830-5FD1-BD44-878B-228BD96CE996}"/>
                  </a:ext>
                </a:extLst>
              </p:cNvPr>
              <p:cNvSpPr/>
              <p:nvPr/>
            </p:nvSpPr>
            <p:spPr>
              <a:xfrm>
                <a:off x="1030988"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000" dirty="0">
                    <a:solidFill>
                      <a:schemeClr val="tx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0&lt;</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&lt;1</m:t>
                    </m:r>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4" name="Đáp án sai 1">
                <a:extLst>
                  <a:ext uri="{FF2B5EF4-FFF2-40B4-BE49-F238E27FC236}">
                    <a16:creationId xmlns=""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30988" y="7391168"/>
                <a:ext cx="7970772" cy="2286000"/>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a16="http://schemas.microsoft.com/office/drawing/2014/main" id="{6A919885-0285-0403-1E09-FA94D8BC080B}"/>
                  </a:ext>
                </a:extLst>
              </p:cNvPr>
              <p:cNvSpPr/>
              <p:nvPr/>
            </p:nvSpPr>
            <p:spPr>
              <a:xfrm>
                <a:off x="1066800" y="4756640"/>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chemeClr val="tx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&lt;−2</m:t>
                    </m:r>
                  </m:oMath>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6" name="Đáp án sai 2">
                <a:extLst>
                  <a:ext uri="{FF2B5EF4-FFF2-40B4-BE49-F238E27FC236}">
                    <a16:creationId xmlns=""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066800" y="4756640"/>
                <a:ext cx="7970772" cy="2286000"/>
              </a:xfrm>
              <a:prstGeom prst="round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3">
                <a:extLst>
                  <a:ext uri="{FF2B5EF4-FFF2-40B4-BE49-F238E27FC236}">
                    <a16:creationId xmlns:a16="http://schemas.microsoft.com/office/drawing/2014/main" id="{2E7D83A4-3758-8699-4DD0-010A80780539}"/>
                  </a:ext>
                </a:extLst>
              </p:cNvPr>
              <p:cNvSpPr/>
              <p:nvPr/>
            </p:nvSpPr>
            <p:spPr>
              <a:xfrm>
                <a:off x="9368847" y="4808424"/>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chemeClr val="tx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&gt;0</m:t>
                    </m:r>
                  </m:oMath>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7" name="Đáp án sai 3">
                <a:extLst>
                  <a:ext uri="{FF2B5EF4-FFF2-40B4-BE49-F238E27FC236}">
                    <a16:creationId xmlns=""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368847" y="4808424"/>
                <a:ext cx="7970772" cy="2286000"/>
              </a:xfrm>
              <a:prstGeom prst="roundRect">
                <a:avLst/>
              </a:prstGeom>
              <a:blipFill rotWithShape="0">
                <a:blip r:embed="rId10"/>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37266"/>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719001" y="7873485"/>
            <a:ext cx="1334647" cy="1161681"/>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456113" y="5358937"/>
            <a:ext cx="1330072" cy="1184973"/>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788640" y="5358937"/>
            <a:ext cx="1330072" cy="1184973"/>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456113" y="7845545"/>
            <a:ext cx="1330072" cy="1184973"/>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21854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2" name="Rectangle 1"/>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a:solidFill>
                  <a:srgbClr val="000000"/>
                </a:solidFill>
                <a:latin typeface="Arial" panose="020B0604020202020204" pitchFamily="34" charset="0"/>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2" name="Câu hỏi">
                <a:extLst>
                  <a:ext uri="{FF2B5EF4-FFF2-40B4-BE49-F238E27FC236}">
                    <a16:creationId xmlns:a16="http://schemas.microsoft.com/office/drawing/2014/main" id="{4ADFFF1A-F500-CC57-185E-00F4826D0836}"/>
                  </a:ext>
                </a:extLst>
              </p:cNvPr>
              <p:cNvSpPr/>
              <p:nvPr/>
            </p:nvSpPr>
            <p:spPr>
              <a:xfrm>
                <a:off x="1066800" y="1786678"/>
                <a:ext cx="16298219" cy="2634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nSpc>
                    <a:spcPct val="150000"/>
                  </a:lnSpc>
                  <a:spcBef>
                    <a:spcPts val="600"/>
                  </a:spcBef>
                  <a:spcAft>
                    <a:spcPts val="600"/>
                  </a:spcAft>
                </a:pPr>
                <a:r>
                  <a:rPr lang="fr-FR" sz="3800" b="1" dirty="0">
                    <a:solidFill>
                      <a:schemeClr val="tx1"/>
                    </a:solidFill>
                    <a:latin typeface="Arial" panose="020B0604020202020204" pitchFamily="34" charset="0"/>
                    <a:ea typeface="Times New Roman" panose="02020603050405020304" pitchFamily="18" charset="0"/>
                    <a:cs typeface="Arial" panose="020B0604020202020204" pitchFamily="34" charset="0"/>
                  </a:rPr>
                  <a:t>Câu 4.</a:t>
                </a:r>
                <a:r>
                  <a:rPr lang="fr-FR" sz="3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Tìm </a:t>
                </a:r>
                <a14:m>
                  <m:oMath xmlns:m="http://schemas.openxmlformats.org/officeDocument/2006/math">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fr-FR" sz="3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biết:</a:t>
                </a:r>
              </a:p>
              <a:p>
                <a:pPr marR="3048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Câu hỏi">
                <a:extLst>
                  <a:ext uri="{FF2B5EF4-FFF2-40B4-BE49-F238E27FC236}">
                    <a16:creationId xmlns=""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066800" y="1786678"/>
                <a:ext cx="16298219" cy="2634527"/>
              </a:xfrm>
              <a:prstGeom prst="roundRect">
                <a:avLst/>
              </a:prstGeom>
              <a:blipFill rotWithShape="0">
                <a:blip r:embed="rId6"/>
                <a:stretch>
                  <a:fillRect l="-44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đúng">
                <a:extLst>
                  <a:ext uri="{FF2B5EF4-FFF2-40B4-BE49-F238E27FC236}">
                    <a16:creationId xmlns:a16="http://schemas.microsoft.com/office/drawing/2014/main" id="{8B66CBE4-2DB9-BCF7-D1C4-281B894BFE17}"/>
                  </a:ext>
                </a:extLst>
              </p:cNvPr>
              <p:cNvSpPr/>
              <p:nvPr/>
            </p:nvSpPr>
            <p:spPr>
              <a:xfrm>
                <a:off x="1066800"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000" dirty="0">
                    <a:solidFill>
                      <a:schemeClr val="tx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3" name="Đáp án đúng">
                <a:extLst>
                  <a:ext uri="{FF2B5EF4-FFF2-40B4-BE49-F238E27FC236}">
                    <a16:creationId xmlns=""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066800" y="7391168"/>
                <a:ext cx="7970772" cy="2286000"/>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1">
                <a:extLst>
                  <a:ext uri="{FF2B5EF4-FFF2-40B4-BE49-F238E27FC236}">
                    <a16:creationId xmlns:a16="http://schemas.microsoft.com/office/drawing/2014/main" id="{3FCD9830-5FD1-BD44-878B-228BD96CE996}"/>
                  </a:ext>
                </a:extLst>
              </p:cNvPr>
              <p:cNvSpPr/>
              <p:nvPr/>
            </p:nvSpPr>
            <p:spPr>
              <a:xfrm>
                <a:off x="9396393" y="4750712"/>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chemeClr val="tx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=−7</m:t>
                    </m:r>
                  </m:oMath>
                </a14:m>
                <a:endParaRPr lang="vi-VN" sz="5400" noProof="1">
                  <a:solidFill>
                    <a:schemeClr val="tx1"/>
                  </a:solidFill>
                  <a:latin typeface="Arial" panose="020B0604020202020204" pitchFamily="34" charset="0"/>
                  <a:cs typeface="Arial" panose="020B0604020202020204" pitchFamily="34" charset="0"/>
                </a:endParaRPr>
              </a:p>
            </p:txBody>
          </p:sp>
        </mc:Choice>
        <mc:Fallback xmlns="">
          <p:sp>
            <p:nvSpPr>
              <p:cNvPr id="24" name="Đáp án sai 1">
                <a:extLst>
                  <a:ext uri="{FF2B5EF4-FFF2-40B4-BE49-F238E27FC236}">
                    <a16:creationId xmlns=""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9396393" y="4750712"/>
                <a:ext cx="7970772" cy="2286000"/>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a16="http://schemas.microsoft.com/office/drawing/2014/main" id="{6A919885-0285-0403-1E09-FA94D8BC080B}"/>
                  </a:ext>
                </a:extLst>
              </p:cNvPr>
              <p:cNvSpPr/>
              <p:nvPr/>
            </p:nvSpPr>
            <p:spPr>
              <a:xfrm>
                <a:off x="1066800" y="4756640"/>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chemeClr val="tx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=−6</m:t>
                    </m:r>
                  </m:oMath>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6" name="Đáp án sai 2">
                <a:extLst>
                  <a:ext uri="{FF2B5EF4-FFF2-40B4-BE49-F238E27FC236}">
                    <a16:creationId xmlns=""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066800" y="4756640"/>
                <a:ext cx="7970772" cy="2286000"/>
              </a:xfrm>
              <a:prstGeom prst="round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3">
                <a:extLst>
                  <a:ext uri="{FF2B5EF4-FFF2-40B4-BE49-F238E27FC236}">
                    <a16:creationId xmlns:a16="http://schemas.microsoft.com/office/drawing/2014/main" id="{2E7D83A4-3758-8699-4DD0-010A80780539}"/>
                  </a:ext>
                </a:extLst>
              </p:cNvPr>
              <p:cNvSpPr/>
              <p:nvPr/>
            </p:nvSpPr>
            <p:spPr>
              <a:xfrm>
                <a:off x="9394247"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000" dirty="0">
                    <a:solidFill>
                      <a:schemeClr val="tx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7" name="Đáp án sai 3">
                <a:extLst>
                  <a:ext uri="{FF2B5EF4-FFF2-40B4-BE49-F238E27FC236}">
                    <a16:creationId xmlns=""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394247" y="7391168"/>
                <a:ext cx="7970772" cy="2286000"/>
              </a:xfrm>
              <a:prstGeom prst="roundRect">
                <a:avLst/>
              </a:prstGeom>
              <a:blipFill rotWithShape="0">
                <a:blip r:embed="rId10"/>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37266"/>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288147" y="7873485"/>
            <a:ext cx="1334647" cy="1161681"/>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456113" y="5358937"/>
            <a:ext cx="1330072" cy="1184973"/>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14040" y="7941681"/>
            <a:ext cx="1330072" cy="1184973"/>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761282" y="5301225"/>
            <a:ext cx="1330072" cy="1184973"/>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5790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5" name="Rectangle 34"/>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8">
            <a:extLst>
              <a:ext uri="{FF2B5EF4-FFF2-40B4-BE49-F238E27FC236}">
                <a16:creationId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a:solidFill>
                  <a:srgbClr val="000000"/>
                </a:solidFill>
                <a:latin typeface="Arial" panose="020B0604020202020204" pitchFamily="34" charset="0"/>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2" name="Câu hỏi">
                <a:extLst>
                  <a:ext uri="{FF2B5EF4-FFF2-40B4-BE49-F238E27FC236}">
                    <a16:creationId xmlns:a16="http://schemas.microsoft.com/office/drawing/2014/main" id="{4ADFFF1A-F500-CC57-185E-00F4826D0836}"/>
                  </a:ext>
                </a:extLst>
              </p:cNvPr>
              <p:cNvSpPr/>
              <p:nvPr/>
            </p:nvSpPr>
            <p:spPr>
              <a:xfrm>
                <a:off x="1066800" y="1819312"/>
                <a:ext cx="16298219" cy="28200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4000" b="1" dirty="0">
                    <a:solidFill>
                      <a:schemeClr val="tx1"/>
                    </a:solidFill>
                    <a:latin typeface="Arial" panose="020B0604020202020204" pitchFamily="34" charset="0"/>
                    <a:ea typeface="Times New Roman" panose="02020603050405020304" pitchFamily="18" charset="0"/>
                    <a:cs typeface="Arial" panose="020B0604020202020204" pitchFamily="34" charset="0"/>
                  </a:rPr>
                  <a:t>Câu 5.</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𝑀</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num>
                      <m:den>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den>
                    </m:f>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den>
                    </m:f>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R="30480" algn="just">
                  <a:lnSpc>
                    <a:spcPct val="150000"/>
                  </a:lnSpc>
                  <a:spcBef>
                    <a:spcPts val="600"/>
                  </a:spcBef>
                  <a:spcAft>
                    <a:spcPts val="600"/>
                  </a:spcAft>
                </a:pP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Khi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hãy so sánh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𝑀</m:t>
                    </m:r>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𝑁</m:t>
                    </m:r>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Câu hỏi">
                <a:extLst>
                  <a:ext uri="{FF2B5EF4-FFF2-40B4-BE49-F238E27FC236}">
                    <a16:creationId xmlns=""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066800" y="1819312"/>
                <a:ext cx="16298219" cy="2820059"/>
              </a:xfrm>
              <a:prstGeom prst="roundRect">
                <a:avLst/>
              </a:prstGeom>
              <a:blipFill rotWithShape="0">
                <a:blip r:embed="rId6"/>
                <a:stretch>
                  <a:fillRect l="-486" b="-28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đúng">
                <a:extLst>
                  <a:ext uri="{FF2B5EF4-FFF2-40B4-BE49-F238E27FC236}">
                    <a16:creationId xmlns:a16="http://schemas.microsoft.com/office/drawing/2014/main" id="{8B66CBE4-2DB9-BCF7-D1C4-281B894BFE17}"/>
                  </a:ext>
                </a:extLst>
              </p:cNvPr>
              <p:cNvSpPr/>
              <p:nvPr/>
            </p:nvSpPr>
            <p:spPr>
              <a:xfrm>
                <a:off x="1030988" y="4993101"/>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fr-FR" sz="4000" smtClean="0">
                          <a:solidFill>
                            <a:schemeClr val="tx1"/>
                          </a:solidFill>
                          <a:latin typeface="Arial" panose="020B0604020202020204" pitchFamily="34" charset="0"/>
                          <a:ea typeface="Arial" panose="020B0604020202020204" pitchFamily="34" charset="0"/>
                          <a:cs typeface="Arial" panose="020B0604020202020204" pitchFamily="34" charset="0"/>
                        </a:rPr>
                        <m:t>A</m:t>
                      </m:r>
                      <m:r>
                        <m:rPr>
                          <m:nor/>
                        </m:rPr>
                        <a:rPr lang="fr-FR" sz="4000" smtClean="0">
                          <a:solidFill>
                            <a:schemeClr val="tx1"/>
                          </a:solidFill>
                          <a:latin typeface="Arial" panose="020B0604020202020204" pitchFamily="34" charset="0"/>
                          <a:ea typeface="Arial" panose="020B0604020202020204" pitchFamily="34" charset="0"/>
                          <a:cs typeface="Arial" panose="020B0604020202020204" pitchFamily="34" charset="0"/>
                        </a:rPr>
                        <m:t>. </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𝑀</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&lt;</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𝑁</m:t>
                      </m:r>
                      <m:r>
                        <m:rPr>
                          <m:nor/>
                        </m:rPr>
                        <a:rPr lang="fr-FR" sz="4000">
                          <a:solidFill>
                            <a:schemeClr val="tx1"/>
                          </a:solidFill>
                          <a:effectLst/>
                          <a:latin typeface="Arial" panose="020B0604020202020204" pitchFamily="34" charset="0"/>
                          <a:ea typeface="Arial" panose="020B0604020202020204" pitchFamily="34" charset="0"/>
                          <a:cs typeface="Arial" panose="020B0604020202020204" pitchFamily="34" charset="0"/>
                        </a:rPr>
                        <m:t>	</m:t>
                      </m:r>
                    </m:oMath>
                  </m:oMathPara>
                </a14:m>
                <a:endParaRPr lang="vi-VN" sz="6000" noProof="1">
                  <a:solidFill>
                    <a:schemeClr val="tx1"/>
                  </a:solidFill>
                  <a:latin typeface="Arial" panose="020B0604020202020204" pitchFamily="34" charset="0"/>
                  <a:cs typeface="Arial" panose="020B0604020202020204" pitchFamily="34" charset="0"/>
                </a:endParaRPr>
              </a:p>
            </p:txBody>
          </p:sp>
        </mc:Choice>
        <mc:Fallback xmlns="">
          <p:sp>
            <p:nvSpPr>
              <p:cNvPr id="23" name="Đáp án đúng">
                <a:extLst>
                  <a:ext uri="{FF2B5EF4-FFF2-40B4-BE49-F238E27FC236}">
                    <a16:creationId xmlns="" xmlns:a16="http://schemas.microsoft.com/office/drawing/2014/main" xmlns:a14="http://schemas.microsoft.com/office/drawing/2010/main" id="{8B66CBE4-2DB9-BCF7-D1C4-281B894BFE17}"/>
                  </a:ext>
                </a:extLst>
              </p:cNvPr>
              <p:cNvSpPr>
                <a:spLocks noRot="1" noChangeAspect="1" noMove="1" noResize="1" noEditPoints="1" noAdjustHandles="1" noChangeArrowheads="1" noChangeShapeType="1" noTextEdit="1"/>
              </p:cNvSpPr>
              <p:nvPr/>
            </p:nvSpPr>
            <p:spPr>
              <a:xfrm>
                <a:off x="1030988" y="4993101"/>
                <a:ext cx="7970772" cy="2286000"/>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1">
                <a:extLst>
                  <a:ext uri="{FF2B5EF4-FFF2-40B4-BE49-F238E27FC236}">
                    <a16:creationId xmlns:a16="http://schemas.microsoft.com/office/drawing/2014/main" id="{3FCD9830-5FD1-BD44-878B-228BD96CE996}"/>
                  </a:ext>
                </a:extLst>
              </p:cNvPr>
              <p:cNvSpPr/>
              <p:nvPr/>
            </p:nvSpPr>
            <p:spPr>
              <a:xfrm>
                <a:off x="1030988" y="7609334"/>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4000" smtClean="0">
                          <a:solidFill>
                            <a:schemeClr val="tx1"/>
                          </a:solidFill>
                          <a:latin typeface="Arial" panose="020B0604020202020204" pitchFamily="34" charset="0"/>
                          <a:ea typeface="Times New Roman" panose="02020603050405020304" pitchFamily="18" charset="0"/>
                          <a:cs typeface="Arial" panose="020B0604020202020204" pitchFamily="34" charset="0"/>
                        </a:rPr>
                        <m:t>B</m:t>
                      </m:r>
                      <m:r>
                        <m:rPr>
                          <m:nor/>
                        </m:rPr>
                        <a:rPr lang="fr-FR" sz="4000" smtClean="0">
                          <a:solidFill>
                            <a:schemeClr val="tx1"/>
                          </a:solidFill>
                          <a:latin typeface="Arial" panose="020B0604020202020204" pitchFamily="34" charset="0"/>
                          <a:ea typeface="Times New Roman" panose="02020603050405020304" pitchFamily="18" charset="0"/>
                          <a:cs typeface="Arial" panose="020B0604020202020204" pitchFamily="34" charset="0"/>
                        </a:rPr>
                        <m:t>. </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𝑀</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&gt;</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𝑁</m:t>
                      </m:r>
                    </m:oMath>
                  </m:oMathPara>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4" name="Đáp án sai 1">
                <a:extLst>
                  <a:ext uri="{FF2B5EF4-FFF2-40B4-BE49-F238E27FC236}">
                    <a16:creationId xmlns="" xmlns:a16="http://schemas.microsoft.com/office/drawing/2014/main" xmlns:a14="http://schemas.microsoft.com/office/drawing/2010/main" id="{3FCD9830-5FD1-BD44-878B-228BD96CE996}"/>
                  </a:ext>
                </a:extLst>
              </p:cNvPr>
              <p:cNvSpPr>
                <a:spLocks noRot="1" noChangeAspect="1" noMove="1" noResize="1" noEditPoints="1" noAdjustHandles="1" noChangeArrowheads="1" noChangeShapeType="1" noTextEdit="1"/>
              </p:cNvSpPr>
              <p:nvPr/>
            </p:nvSpPr>
            <p:spPr>
              <a:xfrm>
                <a:off x="1030988" y="7609334"/>
                <a:ext cx="7970772" cy="2286000"/>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a16="http://schemas.microsoft.com/office/drawing/2014/main" id="{6A919885-0285-0403-1E09-FA94D8BC080B}"/>
                  </a:ext>
                </a:extLst>
              </p:cNvPr>
              <p:cNvSpPr/>
              <p:nvPr/>
            </p:nvSpPr>
            <p:spPr>
              <a:xfrm>
                <a:off x="9394247" y="4955232"/>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fr-FR" sz="4000" smtClean="0">
                          <a:solidFill>
                            <a:schemeClr val="tx1"/>
                          </a:solidFill>
                          <a:latin typeface="Arial" panose="020B0604020202020204" pitchFamily="34" charset="0"/>
                          <a:ea typeface="Arial" panose="020B0604020202020204" pitchFamily="34" charset="0"/>
                          <a:cs typeface="Arial" panose="020B0604020202020204" pitchFamily="34" charset="0"/>
                        </a:rPr>
                        <m:t>C</m:t>
                      </m:r>
                      <m:r>
                        <m:rPr>
                          <m:nor/>
                        </m:rPr>
                        <a:rPr lang="fr-FR" sz="4000" smtClean="0">
                          <a:solidFill>
                            <a:schemeClr val="tx1"/>
                          </a:solidFill>
                          <a:latin typeface="Arial" panose="020B0604020202020204" pitchFamily="34" charset="0"/>
                          <a:ea typeface="Arial" panose="020B0604020202020204" pitchFamily="34" charset="0"/>
                          <a:cs typeface="Arial" panose="020B0604020202020204" pitchFamily="34" charset="0"/>
                        </a:rPr>
                        <m:t>. </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𝑀</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𝑁</m:t>
                      </m:r>
                    </m:oMath>
                  </m:oMathPara>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6" name="Đáp án sai 2">
                <a:extLst>
                  <a:ext uri="{FF2B5EF4-FFF2-40B4-BE49-F238E27FC236}">
                    <a16:creationId xmlns="" xmlns:a16="http://schemas.microsoft.com/office/drawing/2014/main" xmlns:a14="http://schemas.microsoft.com/office/drawing/2010/main" id="{6A919885-0285-0403-1E09-FA94D8BC080B}"/>
                  </a:ext>
                </a:extLst>
              </p:cNvPr>
              <p:cNvSpPr>
                <a:spLocks noRot="1" noChangeAspect="1" noMove="1" noResize="1" noEditPoints="1" noAdjustHandles="1" noChangeArrowheads="1" noChangeShapeType="1" noTextEdit="1"/>
              </p:cNvSpPr>
              <p:nvPr/>
            </p:nvSpPr>
            <p:spPr>
              <a:xfrm>
                <a:off x="9394247" y="4955232"/>
                <a:ext cx="7970772" cy="2286000"/>
              </a:xfrm>
              <a:prstGeom prst="round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3">
                <a:extLst>
                  <a:ext uri="{FF2B5EF4-FFF2-40B4-BE49-F238E27FC236}">
                    <a16:creationId xmlns:a16="http://schemas.microsoft.com/office/drawing/2014/main" id="{2E7D83A4-3758-8699-4DD0-010A80780539}"/>
                  </a:ext>
                </a:extLst>
              </p:cNvPr>
              <p:cNvSpPr/>
              <p:nvPr/>
            </p:nvSpPr>
            <p:spPr>
              <a:xfrm>
                <a:off x="9394247" y="7609334"/>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en-US" sz="4000" b="0" i="0" smtClean="0">
                          <a:solidFill>
                            <a:schemeClr val="tx1"/>
                          </a:solidFill>
                          <a:latin typeface="Arial" panose="020B0604020202020204" pitchFamily="34" charset="0"/>
                          <a:ea typeface="Times New Roman" panose="02020603050405020304" pitchFamily="18" charset="0"/>
                          <a:cs typeface="Arial" panose="020B0604020202020204" pitchFamily="34" charset="0"/>
                        </a:rPr>
                        <m:t>D</m:t>
                      </m:r>
                      <m:r>
                        <m:rPr>
                          <m:nor/>
                        </m:rPr>
                        <a:rPr lang="fr-FR" sz="4000" smtClean="0">
                          <a:solidFill>
                            <a:schemeClr val="tx1"/>
                          </a:solidFill>
                          <a:latin typeface="Arial" panose="020B0604020202020204" pitchFamily="34" charset="0"/>
                          <a:ea typeface="Times New Roman" panose="02020603050405020304" pitchFamily="18" charset="0"/>
                          <a:cs typeface="Arial" panose="020B0604020202020204" pitchFamily="34" charset="0"/>
                        </a:rPr>
                        <m:t>. </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𝑀</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𝑁</m:t>
                      </m:r>
                    </m:oMath>
                  </m:oMathPara>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7" name="Đáp án sai 3">
                <a:extLst>
                  <a:ext uri="{FF2B5EF4-FFF2-40B4-BE49-F238E27FC236}">
                    <a16:creationId xmlns="" xmlns:a16="http://schemas.microsoft.com/office/drawing/2014/main" xmlns:a14="http://schemas.microsoft.com/office/drawing/2010/main" id="{2E7D83A4-3758-8699-4DD0-010A80780539}"/>
                  </a:ext>
                </a:extLst>
              </p:cNvPr>
              <p:cNvSpPr>
                <a:spLocks noRot="1" noChangeAspect="1" noMove="1" noResize="1" noEditPoints="1" noAdjustHandles="1" noChangeArrowheads="1" noChangeShapeType="1" noTextEdit="1"/>
              </p:cNvSpPr>
              <p:nvPr/>
            </p:nvSpPr>
            <p:spPr>
              <a:xfrm>
                <a:off x="9394247" y="7609334"/>
                <a:ext cx="7970772" cy="2286000"/>
              </a:xfrm>
              <a:prstGeom prst="roundRect">
                <a:avLst/>
              </a:prstGeom>
              <a:blipFill rotWithShape="0">
                <a:blip r:embed="rId10"/>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47700"/>
            <a:ext cx="487363" cy="487363"/>
          </a:xfrm>
          <a:prstGeom prst="rect">
            <a:avLst/>
          </a:prstGeom>
        </p:spPr>
      </p:pic>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355742" y="5475418"/>
            <a:ext cx="1334647" cy="1161681"/>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783560" y="5557529"/>
            <a:ext cx="1330072" cy="1184973"/>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14040" y="8159847"/>
            <a:ext cx="1330072" cy="1184973"/>
          </a:xfrm>
          <a:prstGeom prst="rect">
            <a:avLst/>
          </a:prstGeom>
        </p:spPr>
      </p:pic>
      <p:pic>
        <p:nvPicPr>
          <p:cNvPr id="33" name="Picture 10">
            <a:extLst>
              <a:ext uri="{FF2B5EF4-FFF2-40B4-BE49-F238E27FC236}">
                <a16:creationId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95877" y="8159847"/>
            <a:ext cx="1330072" cy="1184973"/>
          </a:xfrm>
          <a:prstGeom prst="rect">
            <a:avLst/>
          </a:prstGeom>
        </p:spPr>
      </p:pic>
      <p:pic>
        <p:nvPicPr>
          <p:cNvPr id="3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47700"/>
            <a:ext cx="487363" cy="487363"/>
          </a:xfrm>
          <a:prstGeom prst="rect">
            <a:avLst/>
          </a:prstGeom>
        </p:spPr>
      </p:pic>
    </p:spTree>
    <p:extLst>
      <p:ext uri="{BB962C8B-B14F-4D97-AF65-F5344CB8AC3E}">
        <p14:creationId xmlns:p14="http://schemas.microsoft.com/office/powerpoint/2010/main" val="427443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3" name="TextBox 12"/>
          <p:cNvSpPr txBox="1"/>
          <p:nvPr/>
        </p:nvSpPr>
        <p:spPr>
          <a:xfrm>
            <a:off x="5600700" y="454104"/>
            <a:ext cx="7086600" cy="1107996"/>
          </a:xfrm>
          <a:prstGeom prst="rect">
            <a:avLst/>
          </a:prstGeom>
          <a:noFill/>
        </p:spPr>
        <p:txBody>
          <a:bodyPr wrap="square" rtlCol="0">
            <a:spAutoFit/>
          </a:bodyPr>
          <a:lstStyle/>
          <a:p>
            <a:pPr algn="ctr"/>
            <a:r>
              <a:rPr lang="vi-VN" sz="6600" b="1" dirty="0">
                <a:solidFill>
                  <a:schemeClr val="tx2">
                    <a:lumMod val="75000"/>
                  </a:schemeClr>
                </a:solidFill>
                <a:latin typeface="Arial" panose="020B0604020202020204" pitchFamily="34" charset="0"/>
                <a:cs typeface="Arial" panose="020B0604020202020204" pitchFamily="34" charset="0"/>
              </a:rPr>
              <a:t>LUYỆN TẬP</a:t>
            </a:r>
            <a:endParaRPr lang="en-US" sz="6600" b="1" dirty="0">
              <a:solidFill>
                <a:schemeClr val="tx2">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1443507" y="1943100"/>
            <a:ext cx="12268200" cy="1015663"/>
          </a:xfrm>
          <a:prstGeom prst="rect">
            <a:avLst/>
          </a:prstGeom>
        </p:spPr>
        <p:txBody>
          <a:bodyPr wrap="square">
            <a:spAutoFit/>
          </a:bodyPr>
          <a:lstStyle/>
          <a:p>
            <a:pPr algn="just">
              <a:lnSpc>
                <a:spcPct val="150000"/>
              </a:lnSpc>
            </a:pPr>
            <a:r>
              <a:rPr lang="vi-VN" sz="4000" b="1" dirty="0">
                <a:solidFill>
                  <a:schemeClr val="accent6">
                    <a:lumMod val="75000"/>
                  </a:schemeClr>
                </a:solidFill>
                <a:latin typeface="Arial" panose="020B0604020202020204" pitchFamily="34" charset="0"/>
                <a:cs typeface="Arial" panose="020B0604020202020204" pitchFamily="34" charset="0"/>
              </a:rPr>
              <a:t>Bài </a:t>
            </a:r>
            <a:r>
              <a:rPr lang="vi-VN" sz="4000" b="1" dirty="0">
                <a:solidFill>
                  <a:schemeClr val="accent6">
                    <a:lumMod val="75000"/>
                  </a:schemeClr>
                </a:solidFill>
                <a:cs typeface="Arial" panose="020B0604020202020204" pitchFamily="34" charset="0"/>
              </a:rPr>
              <a:t>6.31 </a:t>
            </a:r>
            <a:r>
              <a:rPr lang="vi-VN" sz="4000" b="1" dirty="0">
                <a:solidFill>
                  <a:schemeClr val="accent6">
                    <a:lumMod val="75000"/>
                  </a:schemeClr>
                </a:solidFill>
                <a:latin typeface="Arial" panose="020B0604020202020204" pitchFamily="34" charset="0"/>
                <a:cs typeface="Arial" panose="020B0604020202020204" pitchFamily="34" charset="0"/>
              </a:rPr>
              <a:t>(SGK-tr.</a:t>
            </a:r>
            <a:r>
              <a:rPr lang="en-US" sz="4000" b="1" dirty="0">
                <a:solidFill>
                  <a:schemeClr val="accent6">
                    <a:lumMod val="75000"/>
                  </a:schemeClr>
                </a:solidFill>
                <a:latin typeface="Arial" panose="020B0604020202020204" pitchFamily="34" charset="0"/>
                <a:cs typeface="Arial" panose="020B0604020202020204" pitchFamily="34" charset="0"/>
              </a:rPr>
              <a:t>24</a:t>
            </a:r>
            <a:r>
              <a:rPr lang="vi-VN" sz="4000" b="1" dirty="0">
                <a:solidFill>
                  <a:schemeClr val="accent6">
                    <a:lumMod val="75000"/>
                  </a:schemeClr>
                </a:solidFill>
                <a:latin typeface="Arial" panose="020B0604020202020204" pitchFamily="34" charset="0"/>
                <a:cs typeface="Arial" panose="020B0604020202020204" pitchFamily="34" charset="0"/>
              </a:rPr>
              <a:t>). </a:t>
            </a:r>
            <a:r>
              <a:rPr lang="vi-VN" sz="4000" dirty="0">
                <a:cs typeface="Arial" panose="020B0604020202020204" pitchFamily="34" charset="0"/>
              </a:rPr>
              <a:t>Thực hiện phép tính đã chỉ ra:</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443507" y="2848170"/>
                <a:ext cx="7239000" cy="5292987"/>
              </a:xfrm>
              <a:prstGeom prst="rect">
                <a:avLst/>
              </a:prstGeom>
            </p:spPr>
            <p:txBody>
              <a:bodyPr wrap="square">
                <a:spAutoFit/>
              </a:bodyPr>
              <a:lstStyle/>
              <a:p>
                <a:pPr algn="just">
                  <a:lnSpc>
                    <a:spcPct val="20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𝑦𝑧</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𝑧𝑥</m:t>
                          </m:r>
                        </m:den>
                      </m:f>
                    </m:oMath>
                  </m:oMathPara>
                </a14:m>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𝑥𝑦</m:t>
                          </m:r>
                        </m:num>
                        <m:den>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443507" y="2848170"/>
                <a:ext cx="7239000" cy="529298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131694" y="3812523"/>
                <a:ext cx="2888932" cy="1315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𝑧</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num>
                        <m:den>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𝑥𝑦𝑧</m:t>
                          </m:r>
                        </m:den>
                      </m:f>
                    </m:oMath>
                  </m:oMathPara>
                </a14:m>
                <a:endParaRPr lang="en-US" sz="4000" dirty="0">
                  <a:solidFill>
                    <a:srgbClr val="C0000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5131694" y="3812523"/>
                <a:ext cx="2888932" cy="131568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8453907" y="5861492"/>
                <a:ext cx="9144000" cy="4052776"/>
              </a:xfrm>
              <a:prstGeom prst="rect">
                <a:avLst/>
              </a:prstGeom>
            </p:spPr>
            <p:txBody>
              <a:bodyPr>
                <a:spAutoFit/>
              </a:bodyPr>
              <a:lstStyle/>
              <a:p>
                <a:pPr lvl="0">
                  <a:lnSpc>
                    <a:spcPct val="150000"/>
                  </a:lnSpc>
                  <a:tabLst>
                    <a:tab pos="360045" algn="l"/>
                    <a:tab pos="720090" algn="l"/>
                  </a:tabLst>
                </a:pPr>
                <a14:m>
                  <m:oMathPara xmlns:m="http://schemas.openxmlformats.org/officeDocument/2006/math">
                    <m:oMathParaPr>
                      <m:jc m:val="left"/>
                    </m:oMathParaPr>
                    <m:oMath xmlns:m="http://schemas.openxmlformats.org/officeDocument/2006/math">
                      <m:r>
                        <a:rPr lang="fr-FR" sz="40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d>
                            <m:d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num>
                        <m:den>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𝑥𝑦</m:t>
                          </m:r>
                        </m:num>
                        <m:den>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4000" i="1" dirty="0">
                  <a:solidFill>
                    <a:srgbClr val="C00000"/>
                  </a:solidFill>
                  <a:latin typeface="Cambria Math" panose="02040503050406030204" pitchFamily="18" charset="0"/>
                  <a:ea typeface="Calibri" panose="020F0502020204030204" pitchFamily="34" charset="0"/>
                  <a:cs typeface="Times New Roman" panose="02020603050405020304" pitchFamily="18" charset="0"/>
                </a:endParaRPr>
              </a:p>
              <a:p>
                <a:pPr lvl="0">
                  <a:lnSpc>
                    <a:spcPct val="150000"/>
                  </a:lnSpc>
                  <a:tabLst>
                    <a:tab pos="360045" algn="l"/>
                    <a:tab pos="720090" algn="l"/>
                  </a:tabLst>
                </a:pPr>
                <a14:m>
                  <m:oMathPara xmlns:m="http://schemas.openxmlformats.org/officeDocument/2006/math">
                    <m:oMathParaPr>
                      <m:jc m:val="left"/>
                    </m:oMathParaPr>
                    <m:oMath xmlns:m="http://schemas.openxmlformats.org/officeDocument/2006/math">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4000" dirty="0">
                  <a:solidFill>
                    <a:srgbClr val="C00000"/>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8453907" y="5861492"/>
                <a:ext cx="9144000" cy="4052776"/>
              </a:xfrm>
              <a:prstGeom prst="rect">
                <a:avLst/>
              </a:prstGeom>
              <a:blipFill rotWithShape="0">
                <a:blip r:embed="rId4"/>
                <a:stretch>
                  <a:fillRect/>
                </a:stretch>
              </a:blipFill>
            </p:spPr>
            <p:txBody>
              <a:bodyPr/>
              <a:lstStyle/>
              <a:p>
                <a:r>
                  <a:rPr lang="en-US">
                    <a:noFill/>
                  </a:rPr>
                  <a:t> </a:t>
                </a:r>
              </a:p>
            </p:txBody>
          </p:sp>
        </mc:Fallback>
      </mc:AlternateContent>
      <p:sp>
        <p:nvSpPr>
          <p:cNvPr id="18" name="Freeform 39"/>
          <p:cNvSpPr/>
          <p:nvPr/>
        </p:nvSpPr>
        <p:spPr>
          <a:xfrm rot="2101870">
            <a:off x="16061215" y="137745"/>
            <a:ext cx="470779" cy="4388615"/>
          </a:xfrm>
          <a:custGeom>
            <a:avLst/>
            <a:gdLst/>
            <a:ahLst/>
            <a:cxnLst/>
            <a:rect l="l" t="t" r="r" b="b"/>
            <a:pathLst>
              <a:path w="470779" h="4388615">
                <a:moveTo>
                  <a:pt x="0" y="0"/>
                </a:moveTo>
                <a:lnTo>
                  <a:pt x="470778" y="0"/>
                </a:lnTo>
                <a:lnTo>
                  <a:pt x="470778" y="4388615"/>
                </a:lnTo>
                <a:lnTo>
                  <a:pt x="0" y="43886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40"/>
          <p:cNvSpPr/>
          <p:nvPr/>
        </p:nvSpPr>
        <p:spPr>
          <a:xfrm rot="2934504">
            <a:off x="17391974" y="32794"/>
            <a:ext cx="493296" cy="4598517"/>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70809510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9" dur="500"/>
                                        <p:tgtEl>
                                          <p:spTgt spid="17">
                                            <p:txEl>
                                              <p:pRg st="0" end="0"/>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9"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7400" y="5005912"/>
            <a:ext cx="4273666" cy="4938188"/>
          </a:xfrm>
          <a:prstGeom prst="rect">
            <a:avLst/>
          </a:prstGeom>
        </p:spPr>
      </p:pic>
      <p:sp>
        <p:nvSpPr>
          <p:cNvPr id="8" name="Rectangle 7"/>
          <p:cNvSpPr/>
          <p:nvPr/>
        </p:nvSpPr>
        <p:spPr>
          <a:xfrm>
            <a:off x="1140853" y="700023"/>
            <a:ext cx="12268200" cy="1015663"/>
          </a:xfrm>
          <a:prstGeom prst="rect">
            <a:avLst/>
          </a:prstGeom>
        </p:spPr>
        <p:txBody>
          <a:bodyPr wrap="square">
            <a:spAutoFit/>
          </a:bodyPr>
          <a:lstStyle/>
          <a:p>
            <a:pPr algn="just">
              <a:lnSpc>
                <a:spcPct val="150000"/>
              </a:lnSpc>
            </a:pPr>
            <a:r>
              <a:rPr lang="vi-VN" sz="4000" b="1" dirty="0">
                <a:solidFill>
                  <a:schemeClr val="accent6">
                    <a:lumMod val="75000"/>
                  </a:schemeClr>
                </a:solidFill>
                <a:latin typeface="Arial" panose="020B0604020202020204" pitchFamily="34" charset="0"/>
                <a:cs typeface="Arial" panose="020B0604020202020204" pitchFamily="34" charset="0"/>
              </a:rPr>
              <a:t>Bài </a:t>
            </a:r>
            <a:r>
              <a:rPr lang="vi-VN" sz="4000" b="1" dirty="0">
                <a:solidFill>
                  <a:schemeClr val="accent6">
                    <a:lumMod val="75000"/>
                  </a:schemeClr>
                </a:solidFill>
                <a:cs typeface="Arial" panose="020B0604020202020204" pitchFamily="34" charset="0"/>
              </a:rPr>
              <a:t>6.3</a:t>
            </a:r>
            <a:r>
              <a:rPr lang="en-US" sz="4000" b="1" dirty="0">
                <a:solidFill>
                  <a:schemeClr val="accent6">
                    <a:lumMod val="75000"/>
                  </a:schemeClr>
                </a:solidFill>
                <a:latin typeface="Arial" panose="020B0604020202020204" pitchFamily="34" charset="0"/>
                <a:cs typeface="Arial" panose="020B0604020202020204" pitchFamily="34" charset="0"/>
              </a:rPr>
              <a:t>2</a:t>
            </a:r>
            <a:r>
              <a:rPr lang="vi-VN" sz="4000" b="1" dirty="0">
                <a:solidFill>
                  <a:schemeClr val="accent6">
                    <a:lumMod val="75000"/>
                  </a:schemeClr>
                </a:solidFill>
                <a:cs typeface="Arial" panose="020B0604020202020204" pitchFamily="34" charset="0"/>
              </a:rPr>
              <a:t> </a:t>
            </a:r>
            <a:r>
              <a:rPr lang="vi-VN" sz="4000" b="1" dirty="0">
                <a:solidFill>
                  <a:schemeClr val="accent6">
                    <a:lumMod val="75000"/>
                  </a:schemeClr>
                </a:solidFill>
                <a:latin typeface="Arial" panose="020B0604020202020204" pitchFamily="34" charset="0"/>
                <a:cs typeface="Arial" panose="020B0604020202020204" pitchFamily="34" charset="0"/>
              </a:rPr>
              <a:t>(SGK-tr.</a:t>
            </a:r>
            <a:r>
              <a:rPr lang="en-US" sz="4000" b="1" dirty="0">
                <a:solidFill>
                  <a:schemeClr val="accent6">
                    <a:lumMod val="75000"/>
                  </a:schemeClr>
                </a:solidFill>
                <a:latin typeface="Arial" panose="020B0604020202020204" pitchFamily="34" charset="0"/>
                <a:cs typeface="Arial" panose="020B0604020202020204" pitchFamily="34" charset="0"/>
              </a:rPr>
              <a:t>24</a:t>
            </a:r>
            <a:r>
              <a:rPr lang="vi-VN" sz="4000" b="1" dirty="0">
                <a:solidFill>
                  <a:schemeClr val="accent6">
                    <a:lumMod val="75000"/>
                  </a:schemeClr>
                </a:solidFill>
                <a:latin typeface="Arial" panose="020B0604020202020204" pitchFamily="34" charset="0"/>
                <a:cs typeface="Arial" panose="020B0604020202020204" pitchFamily="34" charset="0"/>
              </a:rPr>
              <a:t>). </a:t>
            </a:r>
            <a:r>
              <a:rPr lang="vi-VN" sz="4000" dirty="0">
                <a:cs typeface="Arial" panose="020B0604020202020204" pitchFamily="34" charset="0"/>
              </a:rPr>
              <a:t>Thực hiện phép tính đã chỉ ra:</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066800" y="1233427"/>
                <a:ext cx="7239000" cy="2948243"/>
              </a:xfrm>
              <a:prstGeom prst="rect">
                <a:avLst/>
              </a:prstGeom>
            </p:spPr>
            <p:txBody>
              <a:bodyPr wrap="square">
                <a:spAutoFit/>
              </a:bodyPr>
              <a:lstStyle/>
              <a:p>
                <a:pPr algn="just">
                  <a:lnSpc>
                    <a:spcPct val="25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4</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600" i="1">
                              <a:effectLst/>
                              <a:latin typeface="Cambria Math" panose="02040503050406030204" pitchFamily="18" charset="0"/>
                              <a:ea typeface="Calibri" panose="020F0502020204030204" pitchFamily="34" charset="0"/>
                              <a:cs typeface="Times New Roman" panose="02020603050405020304" pitchFamily="18" charset="0"/>
                            </a:rPr>
                            <m:t>−6</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25</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−10</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27−8</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3</m:t>
                              </m:r>
                            </m:sup>
                          </m:sSup>
                        </m:den>
                      </m:f>
                    </m:oMath>
                  </m:oMathPara>
                </a14:m>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066800" y="1233427"/>
                <a:ext cx="7239000" cy="294824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921321" y="2034940"/>
                <a:ext cx="7895688" cy="3607462"/>
              </a:xfrm>
              <a:prstGeom prst="rect">
                <a:avLst/>
              </a:prstGeom>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sz="3600" smtClean="0">
                          <a:solidFill>
                            <a:srgbClr val="C00000"/>
                          </a:solidFill>
                          <a:latin typeface="Cambria Math" panose="02040503050406030204" pitchFamily="18" charset="0"/>
                        </a:rPr>
                        <m:t>=</m:t>
                      </m:r>
                      <m:f>
                        <m:fPr>
                          <m:ctrlPr>
                            <a:rPr lang="en-US" sz="3600" i="1">
                              <a:solidFill>
                                <a:srgbClr val="C00000"/>
                              </a:solidFill>
                              <a:latin typeface="Cambria Math" panose="02040503050406030204" pitchFamily="18" charset="0"/>
                            </a:rPr>
                          </m:ctrlPr>
                        </m:fPr>
                        <m:num>
                          <m:r>
                            <a:rPr lang="en-US" sz="3600" i="0">
                              <a:solidFill>
                                <a:srgbClr val="C00000"/>
                              </a:solidFill>
                              <a:latin typeface="Cambria Math" panose="02040503050406030204" pitchFamily="18" charset="0"/>
                            </a:rPr>
                            <m:t>2</m:t>
                          </m:r>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2</m:t>
                              </m:r>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−3</m:t>
                              </m:r>
                            </m:e>
                          </m:d>
                        </m:num>
                        <m:den>
                          <m:r>
                            <a:rPr lang="en-US" sz="3600" i="1">
                              <a:solidFill>
                                <a:srgbClr val="C00000"/>
                              </a:solidFill>
                              <a:latin typeface="Cambria Math" panose="02040503050406030204" pitchFamily="18" charset="0"/>
                            </a:rPr>
                            <m:t>𝑥</m:t>
                          </m:r>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5</m:t>
                              </m:r>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−1</m:t>
                              </m:r>
                            </m:e>
                          </m:d>
                        </m:den>
                      </m:f>
                      <m:r>
                        <a:rPr lang="en-US" sz="3600" i="0">
                          <a:solidFill>
                            <a:srgbClr val="C00000"/>
                          </a:solidFill>
                          <a:latin typeface="Cambria Math" panose="02040503050406030204" pitchFamily="18" charset="0"/>
                        </a:rPr>
                        <m:t> .</m:t>
                      </m:r>
                      <m:f>
                        <m:fPr>
                          <m:ctrlPr>
                            <a:rPr lang="en-US" sz="3600" i="1">
                              <a:solidFill>
                                <a:srgbClr val="C00000"/>
                              </a:solidFill>
                              <a:latin typeface="Cambria Math" panose="02040503050406030204" pitchFamily="18" charset="0"/>
                            </a:rPr>
                          </m:ctrlPr>
                        </m:fPr>
                        <m:num>
                          <m:sSup>
                            <m:sSupPr>
                              <m:ctrlPr>
                                <a:rPr lang="en-US" sz="3600" i="1">
                                  <a:solidFill>
                                    <a:srgbClr val="C00000"/>
                                  </a:solidFill>
                                  <a:latin typeface="Cambria Math" panose="02040503050406030204" pitchFamily="18" charset="0"/>
                                </a:rPr>
                              </m:ctrlPr>
                            </m:sSupPr>
                            <m:e>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5</m:t>
                                  </m:r>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−1</m:t>
                                  </m:r>
                                </m:e>
                              </m:d>
                            </m:e>
                            <m:sup>
                              <m:r>
                                <a:rPr lang="en-US" sz="3600" i="0">
                                  <a:solidFill>
                                    <a:srgbClr val="C00000"/>
                                  </a:solidFill>
                                  <a:latin typeface="Cambria Math" panose="02040503050406030204" pitchFamily="18" charset="0"/>
                                </a:rPr>
                                <m:t>2</m:t>
                              </m:r>
                            </m:sup>
                          </m:sSup>
                        </m:num>
                        <m:den>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3−2</m:t>
                              </m:r>
                              <m:r>
                                <a:rPr lang="en-US" sz="3600" i="1">
                                  <a:solidFill>
                                    <a:srgbClr val="C00000"/>
                                  </a:solidFill>
                                  <a:latin typeface="Cambria Math" panose="02040503050406030204" pitchFamily="18" charset="0"/>
                                </a:rPr>
                                <m:t>𝑥</m:t>
                              </m:r>
                            </m:e>
                          </m:d>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9+6</m:t>
                              </m:r>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+4</m:t>
                              </m:r>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𝑥</m:t>
                                  </m:r>
                                </m:e>
                                <m:sup>
                                  <m:r>
                                    <a:rPr lang="en-US" sz="3600" i="0">
                                      <a:solidFill>
                                        <a:srgbClr val="C00000"/>
                                      </a:solidFill>
                                      <a:latin typeface="Cambria Math" panose="02040503050406030204" pitchFamily="18" charset="0"/>
                                    </a:rPr>
                                    <m:t>2</m:t>
                                  </m:r>
                                </m:sup>
                              </m:sSup>
                            </m:e>
                          </m:d>
                        </m:den>
                      </m:f>
                    </m:oMath>
                  </m:oMathPara>
                </a14:m>
                <a:endParaRPr lang="en-US" sz="3600" i="1" dirty="0">
                  <a:solidFill>
                    <a:srgbClr val="C00000"/>
                  </a:solidFill>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600" i="0">
                          <a:solidFill>
                            <a:srgbClr val="C00000"/>
                          </a:solidFill>
                          <a:latin typeface="Cambria Math" panose="02040503050406030204" pitchFamily="18" charset="0"/>
                        </a:rPr>
                        <m:t>=</m:t>
                      </m:r>
                      <m:f>
                        <m:fPr>
                          <m:ctrlPr>
                            <a:rPr lang="en-US" sz="3600" i="1">
                              <a:solidFill>
                                <a:srgbClr val="C00000"/>
                              </a:solidFill>
                              <a:latin typeface="Cambria Math" panose="02040503050406030204" pitchFamily="18" charset="0"/>
                            </a:rPr>
                          </m:ctrlPr>
                        </m:fPr>
                        <m:num>
                          <m:r>
                            <a:rPr lang="en-US" sz="3600" i="0">
                              <a:solidFill>
                                <a:srgbClr val="C00000"/>
                              </a:solidFill>
                              <a:latin typeface="Cambria Math" panose="02040503050406030204" pitchFamily="18" charset="0"/>
                            </a:rPr>
                            <m:t>−2</m:t>
                          </m:r>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5</m:t>
                              </m:r>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−1</m:t>
                              </m:r>
                            </m:e>
                          </m:d>
                        </m:num>
                        <m:den>
                          <m:r>
                            <a:rPr lang="en-US" sz="3600" i="1">
                              <a:solidFill>
                                <a:srgbClr val="C00000"/>
                              </a:solidFill>
                              <a:latin typeface="Cambria Math" panose="02040503050406030204" pitchFamily="18" charset="0"/>
                            </a:rPr>
                            <m:t>𝑥</m:t>
                          </m:r>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9+6</m:t>
                              </m:r>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+4</m:t>
                              </m:r>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𝑥</m:t>
                                  </m:r>
                                </m:e>
                                <m:sup>
                                  <m:r>
                                    <a:rPr lang="en-US" sz="3600" i="0">
                                      <a:solidFill>
                                        <a:srgbClr val="C00000"/>
                                      </a:solidFill>
                                      <a:latin typeface="Cambria Math" panose="02040503050406030204" pitchFamily="18" charset="0"/>
                                    </a:rPr>
                                    <m:t>2</m:t>
                                  </m:r>
                                </m:sup>
                              </m:sSup>
                            </m:e>
                          </m:d>
                        </m:den>
                      </m:f>
                    </m:oMath>
                  </m:oMathPara>
                </a14:m>
                <a:endParaRPr lang="en-US" sz="3600" dirty="0">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6921321" y="2034940"/>
                <a:ext cx="7895688" cy="360746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17647" y="5067300"/>
                <a:ext cx="4650247" cy="3144130"/>
              </a:xfrm>
              <a:prstGeom prst="rect">
                <a:avLst/>
              </a:prstGeom>
            </p:spPr>
            <p:txBody>
              <a:bodyPr wrap="none">
                <a:spAutoFit/>
              </a:bodyPr>
              <a:lstStyle/>
              <a:p>
                <a:pPr lvl="0" algn="just">
                  <a:lnSpc>
                    <a:spcPct val="25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num>
                        <m:den>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d>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num>
                        <m:den>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36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217647" y="5067300"/>
                <a:ext cx="4650247" cy="314413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867894" y="6001122"/>
                <a:ext cx="5704254" cy="3552767"/>
              </a:xfrm>
              <a:prstGeom prst="rect">
                <a:avLst/>
              </a:prstGeom>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sz="3600" b="0" i="0" smtClean="0">
                          <a:solidFill>
                            <a:srgbClr val="C00000"/>
                          </a:solidFill>
                          <a:latin typeface="Cambria Math" panose="02040503050406030204" pitchFamily="18" charset="0"/>
                        </a:rPr>
                        <m:t>=</m:t>
                      </m:r>
                      <m:f>
                        <m:fPr>
                          <m:ctrlPr>
                            <a:rPr lang="en-US" sz="3600" i="1" smtClean="0">
                              <a:solidFill>
                                <a:srgbClr val="C00000"/>
                              </a:solidFill>
                              <a:latin typeface="Cambria Math" panose="02040503050406030204" pitchFamily="18" charset="0"/>
                            </a:rPr>
                          </m:ctrlPr>
                        </m:fPr>
                        <m:num>
                          <m:r>
                            <a:rPr lang="en-US" sz="3600">
                              <a:solidFill>
                                <a:srgbClr val="C00000"/>
                              </a:solidFill>
                              <a:latin typeface="Cambria Math" panose="02040503050406030204" pitchFamily="18" charset="0"/>
                            </a:rPr>
                            <m:t>2</m:t>
                          </m:r>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+5</m:t>
                              </m:r>
                            </m:e>
                          </m:d>
                        </m:num>
                        <m:den>
                          <m:sSup>
                            <m:sSupPr>
                              <m:ctrlPr>
                                <a:rPr lang="en-US" sz="3600" i="1">
                                  <a:solidFill>
                                    <a:srgbClr val="C00000"/>
                                  </a:solidFill>
                                  <a:latin typeface="Cambria Math" panose="02040503050406030204" pitchFamily="18" charset="0"/>
                                </a:rPr>
                              </m:ctrlPr>
                            </m:sSupPr>
                            <m:e>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−3</m:t>
                                  </m:r>
                                </m:e>
                              </m:d>
                            </m:e>
                            <m:sup>
                              <m:r>
                                <a:rPr lang="en-US" sz="3600" i="0">
                                  <a:solidFill>
                                    <a:srgbClr val="C00000"/>
                                  </a:solidFill>
                                  <a:latin typeface="Cambria Math" panose="02040503050406030204" pitchFamily="18" charset="0"/>
                                </a:rPr>
                                <m:t>2</m:t>
                              </m:r>
                            </m:sup>
                          </m:sSup>
                        </m:den>
                      </m:f>
                      <m:r>
                        <a:rPr lang="en-US" sz="3600" i="0">
                          <a:solidFill>
                            <a:srgbClr val="C00000"/>
                          </a:solidFill>
                          <a:latin typeface="Cambria Math" panose="02040503050406030204" pitchFamily="18" charset="0"/>
                        </a:rPr>
                        <m:t> .</m:t>
                      </m:r>
                      <m:f>
                        <m:fPr>
                          <m:ctrlPr>
                            <a:rPr lang="en-US" sz="3600" i="1">
                              <a:solidFill>
                                <a:srgbClr val="C00000"/>
                              </a:solidFill>
                              <a:latin typeface="Cambria Math" panose="02040503050406030204" pitchFamily="18" charset="0"/>
                            </a:rPr>
                          </m:ctrlPr>
                        </m:fPr>
                        <m:num>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−3</m:t>
                              </m:r>
                            </m:e>
                          </m:d>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+3</m:t>
                              </m:r>
                            </m:e>
                          </m:d>
                        </m:num>
                        <m:den>
                          <m:sSup>
                            <m:sSupPr>
                              <m:ctrlPr>
                                <a:rPr lang="en-US" sz="3600" i="1">
                                  <a:solidFill>
                                    <a:srgbClr val="C00000"/>
                                  </a:solidFill>
                                  <a:latin typeface="Cambria Math" panose="02040503050406030204" pitchFamily="18" charset="0"/>
                                </a:rPr>
                              </m:ctrlPr>
                            </m:sSupPr>
                            <m:e>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+5</m:t>
                                  </m:r>
                                </m:e>
                              </m:d>
                            </m:e>
                            <m:sup>
                              <m:r>
                                <a:rPr lang="en-US" sz="3600" i="0">
                                  <a:solidFill>
                                    <a:srgbClr val="C00000"/>
                                  </a:solidFill>
                                  <a:latin typeface="Cambria Math" panose="02040503050406030204" pitchFamily="18" charset="0"/>
                                </a:rPr>
                                <m:t>3</m:t>
                              </m:r>
                            </m:sup>
                          </m:sSup>
                        </m:den>
                      </m:f>
                    </m:oMath>
                  </m:oMathPara>
                </a14:m>
                <a:endParaRPr lang="en-US" sz="3600" i="1" dirty="0">
                  <a:solidFill>
                    <a:srgbClr val="C00000"/>
                  </a:solidFill>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600" i="0">
                          <a:solidFill>
                            <a:srgbClr val="C00000"/>
                          </a:solidFill>
                          <a:latin typeface="Cambria Math" panose="02040503050406030204" pitchFamily="18" charset="0"/>
                        </a:rPr>
                        <m:t>=</m:t>
                      </m:r>
                      <m:f>
                        <m:fPr>
                          <m:ctrlPr>
                            <a:rPr lang="en-US" sz="3600" i="1">
                              <a:solidFill>
                                <a:srgbClr val="C00000"/>
                              </a:solidFill>
                              <a:latin typeface="Cambria Math" panose="02040503050406030204" pitchFamily="18" charset="0"/>
                            </a:rPr>
                          </m:ctrlPr>
                        </m:fPr>
                        <m:num>
                          <m:r>
                            <a:rPr lang="en-US" sz="3600" i="0">
                              <a:solidFill>
                                <a:srgbClr val="C00000"/>
                              </a:solidFill>
                              <a:latin typeface="Cambria Math" panose="02040503050406030204" pitchFamily="18" charset="0"/>
                            </a:rPr>
                            <m:t>2</m:t>
                          </m:r>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+3</m:t>
                              </m:r>
                            </m:e>
                          </m:d>
                        </m:num>
                        <m:den>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−3</m:t>
                              </m:r>
                            </m:e>
                          </m:d>
                          <m:sSup>
                            <m:sSupPr>
                              <m:ctrlPr>
                                <a:rPr lang="en-US" sz="3600" i="1">
                                  <a:solidFill>
                                    <a:srgbClr val="C00000"/>
                                  </a:solidFill>
                                  <a:latin typeface="Cambria Math" panose="02040503050406030204" pitchFamily="18" charset="0"/>
                                </a:rPr>
                              </m:ctrlPr>
                            </m:sSupPr>
                            <m:e>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+5</m:t>
                                  </m:r>
                                </m:e>
                              </m:d>
                            </m:e>
                            <m:sup>
                              <m:r>
                                <a:rPr lang="en-US" sz="3600" i="0">
                                  <a:solidFill>
                                    <a:srgbClr val="C00000"/>
                                  </a:solidFill>
                                  <a:latin typeface="Cambria Math" panose="02040503050406030204" pitchFamily="18" charset="0"/>
                                </a:rPr>
                                <m:t>2</m:t>
                              </m:r>
                            </m:sup>
                          </m:sSup>
                        </m:den>
                      </m:f>
                    </m:oMath>
                  </m:oMathPara>
                </a14:m>
                <a:endParaRPr lang="en-US" sz="3600" dirty="0">
                  <a:solidFill>
                    <a:srgbClr val="C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5867894" y="6001122"/>
                <a:ext cx="5704254" cy="3552767"/>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7026931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1" name="Freeform 31"/>
          <p:cNvSpPr/>
          <p:nvPr/>
        </p:nvSpPr>
        <p:spPr>
          <a:xfrm>
            <a:off x="14460300" y="709904"/>
            <a:ext cx="3666839" cy="947966"/>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grpSp>
      <p:sp>
        <p:nvSpPr>
          <p:cNvPr id="30" name="Freeform 30"/>
          <p:cNvSpPr/>
          <p:nvPr/>
        </p:nvSpPr>
        <p:spPr>
          <a:xfrm>
            <a:off x="17247589" y="757658"/>
            <a:ext cx="861340" cy="896558"/>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graphicFrame>
        <p:nvGraphicFramePr>
          <p:cNvPr id="45" name="Object 44"/>
          <p:cNvGraphicFramePr>
            <a:graphicFrameLocks noChangeAspect="1"/>
          </p:cNvGraphicFramePr>
          <p:nvPr>
            <p:extLst>
              <p:ext uri="{D42A27DB-BD31-4B8C-83A1-F6EECF244321}">
                <p14:modId xmlns:p14="http://schemas.microsoft.com/office/powerpoint/2010/main" val="1175847206"/>
              </p:ext>
            </p:extLst>
          </p:nvPr>
        </p:nvGraphicFramePr>
        <p:xfrm>
          <a:off x="9086850" y="5035550"/>
          <a:ext cx="114300" cy="215900"/>
        </p:xfrm>
        <a:graphic>
          <a:graphicData uri="http://schemas.openxmlformats.org/presentationml/2006/ole">
            <mc:AlternateContent xmlns:mc="http://schemas.openxmlformats.org/markup-compatibility/2006">
              <mc:Choice xmlns:v="urn:schemas-microsoft-com:vml" Requires="v">
                <p:oleObj name="Equation" r:id="rId4" imgW="114120" imgH="215640" progId="Equation.3">
                  <p:embed/>
                </p:oleObj>
              </mc:Choice>
              <mc:Fallback>
                <p:oleObj name="Equation" r:id="rId4" imgW="114120" imgH="215640" progId="Equation.3">
                  <p:embed/>
                  <p:pic>
                    <p:nvPicPr>
                      <p:cNvPr id="0" name=""/>
                      <p:cNvPicPr/>
                      <p:nvPr/>
                    </p:nvPicPr>
                    <p:blipFill>
                      <a:blip r:embed="rId5"/>
                      <a:stretch>
                        <a:fillRect/>
                      </a:stretch>
                    </p:blipFill>
                    <p:spPr>
                      <a:xfrm>
                        <a:off x="9086850" y="5035550"/>
                        <a:ext cx="114300" cy="215900"/>
                      </a:xfrm>
                      <a:prstGeom prst="rect">
                        <a:avLst/>
                      </a:prstGeom>
                    </p:spPr>
                  </p:pic>
                </p:oleObj>
              </mc:Fallback>
            </mc:AlternateContent>
          </a:graphicData>
        </a:graphic>
      </p:graphicFrame>
      <p:sp>
        <p:nvSpPr>
          <p:cNvPr id="28" name="TextBox 27"/>
          <p:cNvSpPr txBox="1"/>
          <p:nvPr/>
        </p:nvSpPr>
        <p:spPr>
          <a:xfrm>
            <a:off x="5244521" y="911630"/>
            <a:ext cx="6629400" cy="1107996"/>
          </a:xfrm>
          <a:prstGeom prst="rect">
            <a:avLst/>
          </a:prstGeom>
          <a:noFill/>
        </p:spPr>
        <p:txBody>
          <a:bodyPr wrap="square" rtlCol="0">
            <a:spAutoFit/>
          </a:bodyPr>
          <a:lstStyle/>
          <a:p>
            <a:pPr algn="ctr"/>
            <a:r>
              <a:rPr lang="vi-VN" sz="6600" b="1" dirty="0">
                <a:solidFill>
                  <a:schemeClr val="accent6">
                    <a:lumMod val="75000"/>
                  </a:schemeClr>
                </a:solidFill>
                <a:latin typeface="Arial" panose="020B0604020202020204" pitchFamily="34" charset="0"/>
                <a:cs typeface="Arial" panose="020B0604020202020204" pitchFamily="34" charset="0"/>
              </a:rPr>
              <a:t>KHỞI ĐỘNG</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grpSp>
        <p:nvGrpSpPr>
          <p:cNvPr id="37" name="Group 36"/>
          <p:cNvGrpSpPr/>
          <p:nvPr/>
        </p:nvGrpSpPr>
        <p:grpSpPr>
          <a:xfrm>
            <a:off x="4405044" y="2095500"/>
            <a:ext cx="13815374" cy="1153678"/>
            <a:chOff x="1813402" y="850910"/>
            <a:chExt cx="13815374" cy="1153678"/>
          </a:xfrm>
        </p:grpSpPr>
        <p:sp>
          <p:nvSpPr>
            <p:cNvPr id="38" name="Rectangle 37"/>
            <p:cNvSpPr/>
            <p:nvPr/>
          </p:nvSpPr>
          <p:spPr>
            <a:xfrm>
              <a:off x="2785746" y="988925"/>
              <a:ext cx="12843030" cy="1015663"/>
            </a:xfrm>
            <a:prstGeom prst="rect">
              <a:avLst/>
            </a:prstGeom>
          </p:spPr>
          <p:txBody>
            <a:bodyPr wrap="square">
              <a:spAutoFit/>
            </a:bodyPr>
            <a:lstStyle/>
            <a:p>
              <a:pPr lvl="0" algn="just">
                <a:lnSpc>
                  <a:spcPct val="150000"/>
                </a:lnSpc>
                <a:defRPr/>
              </a:pPr>
              <a:r>
                <a:rPr kumimoji="0" lang="vi-VN" sz="4000" b="1"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lang="en-US" sz="4000" b="1" i="1" dirty="0">
                  <a:solidFill>
                    <a:srgbClr val="002060"/>
                  </a:solidFill>
                  <a:latin typeface="Arial" panose="020B0604020202020204" pitchFamily="34" charset="0"/>
                  <a:cs typeface="Arial" panose="020B0604020202020204" pitchFamily="34" charset="0"/>
                </a:rPr>
                <a:t>T</a:t>
              </a:r>
              <a:r>
                <a:rPr kumimoji="0" lang="vi-VN" sz="4000" b="1"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hực hiện </a:t>
              </a:r>
              <a:r>
                <a:rPr lang="vi-VN" sz="4000" b="1" i="1" dirty="0">
                  <a:solidFill>
                    <a:srgbClr val="002060"/>
                  </a:solidFill>
                  <a:cs typeface="Arial" panose="020B0604020202020204" pitchFamily="34" charset="0"/>
                </a:rPr>
                <a:t>làm bài toán sau</a:t>
              </a:r>
              <a:endParaRPr kumimoji="0" lang="en-US" sz="4000" b="1"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39"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813402" y="850910"/>
              <a:ext cx="990600" cy="904805"/>
            </a:xfrm>
            <a:prstGeom prst="rect">
              <a:avLst/>
            </a:prstGeom>
          </p:spPr>
        </p:pic>
      </p:grpSp>
      <p:sp>
        <p:nvSpPr>
          <p:cNvPr id="32" name="Rectangle 31"/>
          <p:cNvSpPr/>
          <p:nvPr/>
        </p:nvSpPr>
        <p:spPr>
          <a:xfrm>
            <a:off x="393706" y="3409313"/>
            <a:ext cx="16370294" cy="6740307"/>
          </a:xfrm>
          <a:prstGeom prst="rect">
            <a:avLst/>
          </a:prstGeom>
        </p:spPr>
        <p:txBody>
          <a:bodyPr wrap="square">
            <a:spAutoFit/>
          </a:bodyPr>
          <a:lstStyle/>
          <a:p>
            <a:pPr algn="just">
              <a:lnSpc>
                <a:spcPct val="150000"/>
              </a:lnSpc>
            </a:pPr>
            <a:r>
              <a:rPr lang="da-DK" sz="3200" dirty="0">
                <a:latin typeface="Arial" panose="020B0604020202020204" pitchFamily="34" charset="0"/>
                <a:ea typeface="Calibri" panose="020F0502020204030204" pitchFamily="34" charset="0"/>
                <a:cs typeface="Arial" panose="020B0604020202020204" pitchFamily="34" charset="0"/>
              </a:rPr>
              <a:t>Đầu tháng 5 năm 2017, toàn thế giới ghi nhận hàng chục ngàn máy tính bị nhiễm một loại virus mới mang tên WannaCry. Theo ước tính, có 150 000 thiết bị điện tử trở thành nạn nhân của cuộc tấn công mạng này. Trong thời gian đầu virus mới được phát tán, trung bình một ngàyghi nhậnxthiết bị nhiễm virus và giai đoạn này khiến 60 000 thiết bị bị thiệt hại. Sau đó tốc độ lan truyền gia tăng 500 thiết bị nhiễm virus mỗi ngày</a:t>
            </a:r>
            <a:endParaRPr lang="en-US" sz="3200" dirty="0">
              <a:latin typeface="Arial" panose="020B0604020202020204" pitchFamily="34" charset="0"/>
              <a:ea typeface="Arial" panose="020B0604020202020204" pitchFamily="34" charset="0"/>
              <a:cs typeface="Arial" panose="020B0604020202020204" pitchFamily="34" charset="0"/>
            </a:endParaRPr>
          </a:p>
          <a:p>
            <a:pPr>
              <a:lnSpc>
                <a:spcPct val="150000"/>
              </a:lnSpc>
            </a:pPr>
            <a:r>
              <a:rPr lang="da-DK" sz="3200" dirty="0">
                <a:latin typeface="Arial" panose="020B0604020202020204" pitchFamily="34" charset="0"/>
                <a:ea typeface="Calibri" panose="020F0502020204030204" pitchFamily="34" charset="0"/>
                <a:cs typeface="Arial" panose="020B0604020202020204" pitchFamily="34" charset="0"/>
              </a:rPr>
              <a:t>Hãy biểu diễn:</a:t>
            </a:r>
            <a:endParaRPr lang="en-US" sz="3200" dirty="0">
              <a:latin typeface="Arial" panose="020B0604020202020204" pitchFamily="34" charset="0"/>
              <a:ea typeface="Arial" panose="020B0604020202020204" pitchFamily="34" charset="0"/>
              <a:cs typeface="Arial" panose="020B0604020202020204" pitchFamily="34" charset="0"/>
            </a:endParaRPr>
          </a:p>
          <a:p>
            <a:pPr>
              <a:lnSpc>
                <a:spcPct val="150000"/>
              </a:lnSpc>
            </a:pPr>
            <a:r>
              <a:rPr lang="da-DK" sz="3200" dirty="0">
                <a:latin typeface="Arial" panose="020B0604020202020204" pitchFamily="34" charset="0"/>
                <a:ea typeface="Calibri" panose="020F0502020204030204" pitchFamily="34" charset="0"/>
                <a:cs typeface="Arial" panose="020B0604020202020204" pitchFamily="34" charset="0"/>
              </a:rPr>
              <a:t>a) Thời gian 60 000 thiết bị đầu tiên nhiễm virus;</a:t>
            </a:r>
            <a:endParaRPr lang="en-US" sz="3200" dirty="0">
              <a:latin typeface="Arial" panose="020B0604020202020204" pitchFamily="34" charset="0"/>
              <a:ea typeface="Arial" panose="020B0604020202020204" pitchFamily="34" charset="0"/>
              <a:cs typeface="Arial" panose="020B0604020202020204" pitchFamily="34" charset="0"/>
            </a:endParaRPr>
          </a:p>
          <a:p>
            <a:pPr>
              <a:lnSpc>
                <a:spcPct val="150000"/>
              </a:lnSpc>
            </a:pPr>
            <a:r>
              <a:rPr lang="da-DK" sz="3200" dirty="0">
                <a:latin typeface="Arial" panose="020B0604020202020204" pitchFamily="34" charset="0"/>
                <a:ea typeface="Calibri" panose="020F0502020204030204" pitchFamily="34" charset="0"/>
                <a:cs typeface="Arial" panose="020B0604020202020204" pitchFamily="34" charset="0"/>
              </a:rPr>
              <a:t>b) Thời gian số thiết bị còn lại bị lây nhiễm;</a:t>
            </a:r>
            <a:endParaRPr lang="en-US" sz="3200" dirty="0">
              <a:latin typeface="Arial" panose="020B0604020202020204" pitchFamily="34" charset="0"/>
              <a:ea typeface="Arial" panose="020B0604020202020204" pitchFamily="34" charset="0"/>
              <a:cs typeface="Arial" panose="020B0604020202020204" pitchFamily="34" charset="0"/>
            </a:endParaRPr>
          </a:p>
          <a:p>
            <a:pPr>
              <a:lnSpc>
                <a:spcPct val="150000"/>
              </a:lnSpc>
            </a:pPr>
            <a:r>
              <a:rPr lang="da-DK" sz="3200" dirty="0">
                <a:latin typeface="Arial" panose="020B0604020202020204" pitchFamily="34" charset="0"/>
                <a:ea typeface="Calibri" panose="020F0502020204030204" pitchFamily="34" charset="0"/>
                <a:cs typeface="Arial" panose="020B0604020202020204" pitchFamily="34" charset="0"/>
              </a:rPr>
              <a:t>c) Thời gian để 150 000 thiết bị nêu trên bị nhiễm virus.</a:t>
            </a:r>
            <a:endParaRPr lang="en-US" sz="3200" dirty="0">
              <a:effectLst/>
              <a:latin typeface="Arial" panose="020B0604020202020204" pitchFamily="34" charset="0"/>
              <a:ea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6"/>
          <a:stretch>
            <a:fillRect/>
          </a:stretch>
        </p:blipFill>
        <p:spPr>
          <a:xfrm>
            <a:off x="15183982" y="8668882"/>
            <a:ext cx="1503818" cy="1503818"/>
          </a:xfrm>
          <a:prstGeom prst="rect">
            <a:avLst/>
          </a:prstGeom>
        </p:spPr>
      </p:pic>
    </p:spTree>
    <p:extLst>
      <p:ext uri="{BB962C8B-B14F-4D97-AF65-F5344CB8AC3E}">
        <p14:creationId xmlns:p14="http://schemas.microsoft.com/office/powerpoint/2010/main" val="215867374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anim calcmode="lin" valueType="num">
                                      <p:cBhvr>
                                        <p:cTn id="23" dur="500" fill="hold"/>
                                        <p:tgtEl>
                                          <p:spTgt spid="36"/>
                                        </p:tgtEl>
                                        <p:attrNameLst>
                                          <p:attrName>ppt_x</p:attrName>
                                        </p:attrNameLst>
                                      </p:cBhvr>
                                      <p:tavLst>
                                        <p:tav tm="0">
                                          <p:val>
                                            <p:strVal val="#ppt_x"/>
                                          </p:val>
                                        </p:tav>
                                        <p:tav tm="100000">
                                          <p:val>
                                            <p:strVal val="#ppt_x"/>
                                          </p:val>
                                        </p:tav>
                                      </p:tavLst>
                                    </p:anim>
                                    <p:anim calcmode="lin" valueType="num">
                                      <p:cBhvr>
                                        <p:cTn id="2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3" name="Rectangle 12"/>
          <p:cNvSpPr/>
          <p:nvPr/>
        </p:nvSpPr>
        <p:spPr>
          <a:xfrm>
            <a:off x="533400" y="571500"/>
            <a:ext cx="12268200" cy="1015663"/>
          </a:xfrm>
          <a:prstGeom prst="rect">
            <a:avLst/>
          </a:prstGeom>
        </p:spPr>
        <p:txBody>
          <a:bodyPr wrap="square">
            <a:spAutoFit/>
          </a:bodyPr>
          <a:lstStyle/>
          <a:p>
            <a:pPr algn="just">
              <a:lnSpc>
                <a:spcPct val="150000"/>
              </a:lnSpc>
            </a:pPr>
            <a:r>
              <a:rPr lang="vi-VN" sz="4000" b="1" dirty="0">
                <a:solidFill>
                  <a:schemeClr val="accent6">
                    <a:lumMod val="75000"/>
                  </a:schemeClr>
                </a:solidFill>
                <a:latin typeface="Arial" panose="020B0604020202020204" pitchFamily="34" charset="0"/>
                <a:cs typeface="Arial" panose="020B0604020202020204" pitchFamily="34" charset="0"/>
              </a:rPr>
              <a:t>Bài </a:t>
            </a:r>
            <a:r>
              <a:rPr lang="vi-VN" sz="4000" b="1" dirty="0">
                <a:solidFill>
                  <a:schemeClr val="accent6">
                    <a:lumMod val="75000"/>
                  </a:schemeClr>
                </a:solidFill>
                <a:cs typeface="Arial" panose="020B0604020202020204" pitchFamily="34" charset="0"/>
              </a:rPr>
              <a:t>6.3</a:t>
            </a:r>
            <a:r>
              <a:rPr lang="en-US" sz="4000" b="1" dirty="0">
                <a:solidFill>
                  <a:schemeClr val="accent6">
                    <a:lumMod val="75000"/>
                  </a:schemeClr>
                </a:solidFill>
                <a:latin typeface="Arial" panose="020B0604020202020204" pitchFamily="34" charset="0"/>
                <a:cs typeface="Arial" panose="020B0604020202020204" pitchFamily="34" charset="0"/>
              </a:rPr>
              <a:t>3</a:t>
            </a:r>
            <a:r>
              <a:rPr lang="vi-VN" sz="4000" b="1" dirty="0">
                <a:solidFill>
                  <a:schemeClr val="accent6">
                    <a:lumMod val="75000"/>
                  </a:schemeClr>
                </a:solidFill>
                <a:cs typeface="Arial" panose="020B0604020202020204" pitchFamily="34" charset="0"/>
              </a:rPr>
              <a:t> </a:t>
            </a:r>
            <a:r>
              <a:rPr lang="vi-VN" sz="4000" b="1" dirty="0">
                <a:solidFill>
                  <a:schemeClr val="accent6">
                    <a:lumMod val="75000"/>
                  </a:schemeClr>
                </a:solidFill>
                <a:latin typeface="Arial" panose="020B0604020202020204" pitchFamily="34" charset="0"/>
                <a:cs typeface="Arial" panose="020B0604020202020204" pitchFamily="34" charset="0"/>
              </a:rPr>
              <a:t>(SGK-tr.</a:t>
            </a:r>
            <a:r>
              <a:rPr lang="en-US" sz="4000" b="1" dirty="0">
                <a:solidFill>
                  <a:schemeClr val="accent6">
                    <a:lumMod val="75000"/>
                  </a:schemeClr>
                </a:solidFill>
                <a:latin typeface="Arial" panose="020B0604020202020204" pitchFamily="34" charset="0"/>
                <a:cs typeface="Arial" panose="020B0604020202020204" pitchFamily="34" charset="0"/>
              </a:rPr>
              <a:t>24</a:t>
            </a:r>
            <a:r>
              <a:rPr lang="vi-VN" sz="4000" b="1" dirty="0">
                <a:solidFill>
                  <a:schemeClr val="accent6">
                    <a:lumMod val="75000"/>
                  </a:schemeClr>
                </a:solidFill>
                <a:latin typeface="Arial" panose="020B0604020202020204" pitchFamily="34" charset="0"/>
                <a:cs typeface="Arial" panose="020B0604020202020204" pitchFamily="34" charset="0"/>
              </a:rPr>
              <a:t>). </a:t>
            </a:r>
            <a:r>
              <a:rPr lang="vi-VN" sz="4000" dirty="0">
                <a:cs typeface="Arial" panose="020B0604020202020204" pitchFamily="34" charset="0"/>
              </a:rPr>
              <a:t>Thực hiện phép tính đã chỉ ra:</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762000" y="1834490"/>
                <a:ext cx="11277600" cy="2105576"/>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14:m>
                  <m:oMathPara xmlns:m="http://schemas.openxmlformats.org/officeDocument/2006/math">
                    <m:oMathParaPr>
                      <m:jc m:val="centerGroup"/>
                    </m:oMathParaPr>
                    <m:oMath xmlns:m="http://schemas.openxmlformats.org/officeDocument/2006/math">
                      <m:r>
                        <a:rPr lang="en-US" sz="3600" b="0" i="1" smtClean="0">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3600" b="0" i="1"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16</m:t>
                          </m:r>
                          <m:sSup>
                            <m:sSup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1−4</m:t>
                              </m:r>
                              <m:sSup>
                                <m:sSup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d>
                    </m:oMath>
                  </m:oMathPara>
                </a14:m>
                <a:endParaRPr lang="fr-FR"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62000" y="1834490"/>
                <a:ext cx="11277600" cy="210557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33400" y="7499347"/>
                <a:ext cx="5264390" cy="2105576"/>
              </a:xfrm>
              <a:prstGeom prst="rect">
                <a:avLst/>
              </a:prstGeom>
            </p:spPr>
            <p:txBody>
              <a:bodyPr wrap="none">
                <a:spAutoFit/>
              </a:bodyPr>
              <a:lstStyle/>
              <a:p>
                <a:pPr lvl="0" algn="just">
                  <a:lnSpc>
                    <a:spcPct val="150000"/>
                  </a:lnSpc>
                  <a:spcBef>
                    <a:spcPts val="600"/>
                  </a:spcBef>
                  <a:spcAft>
                    <a:spcPts val="600"/>
                  </a:spcAft>
                  <a:tabLst>
                    <a:tab pos="360045" algn="l"/>
                    <a:tab pos="720090" algn="l"/>
                  </a:tabLst>
                </a:pPr>
                <a14:m>
                  <m:oMathPara xmlns:m="http://schemas.openxmlformats.org/officeDocument/2006/math">
                    <m:oMathParaPr>
                      <m:jc m:val="centerGroup"/>
                    </m:oMathParaPr>
                    <m:oMath xmlns:m="http://schemas.openxmlformats.org/officeDocument/2006/math">
                      <m: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𝑥𝑦</m:t>
                              </m:r>
                            </m:den>
                          </m:f>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num>
                            <m:den>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den>
                          </m:f>
                        </m:e>
                      </m:d>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num>
                        <m:den>
                          <m:sSup>
                            <m:sSup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den>
                      </m:f>
                    </m:oMath>
                  </m:oMathPara>
                </a14:m>
                <a:endParaRPr lang="en-US" sz="36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33400" y="7499347"/>
                <a:ext cx="5264390" cy="210557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296400" y="1861002"/>
                <a:ext cx="8077200" cy="5502725"/>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fr-FR" sz="360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16</m:t>
                          </m:r>
                          <m:sSup>
                            <m:sSup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 </m:t>
                      </m:r>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+1−1</m:t>
                              </m:r>
                            </m:num>
                            <m:den>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en>
                          </m:f>
                        </m:e>
                      </m:d>
                    </m:oMath>
                  </m:oMathPara>
                </a14:m>
                <a:endParaRPr lang="en-US" sz="36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num>
                        <m:den>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en>
                      </m:f>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en>
                      </m:f>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oMath>
                  </m:oMathPara>
                </a14:m>
                <a:endParaRPr lang="en-US" sz="36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296400" y="1861002"/>
                <a:ext cx="8077200" cy="550272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562600" y="7979080"/>
                <a:ext cx="10882531" cy="12986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smtClean="0">
                          <a:solidFill>
                            <a:srgbClr val="C00000"/>
                          </a:solidFill>
                          <a:latin typeface="Cambria Math" panose="02040503050406030204" pitchFamily="18" charset="0"/>
                        </a:rPr>
                        <m:t>=</m:t>
                      </m:r>
                      <m:f>
                        <m:fPr>
                          <m:ctrlPr>
                            <a:rPr lang="en-US" sz="3600" i="1">
                              <a:solidFill>
                                <a:srgbClr val="C00000"/>
                              </a:solidFill>
                              <a:latin typeface="Cambria Math" panose="02040503050406030204" pitchFamily="18" charset="0"/>
                            </a:rPr>
                          </m:ctrlPr>
                        </m:fPr>
                        <m:num>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m:t>
                          </m:r>
                          <m:r>
                            <a:rPr lang="en-US" sz="3600" i="1">
                              <a:solidFill>
                                <a:srgbClr val="C00000"/>
                              </a:solidFill>
                              <a:latin typeface="Cambria Math" panose="02040503050406030204" pitchFamily="18" charset="0"/>
                            </a:rPr>
                            <m:t>𝑦</m:t>
                          </m:r>
                          <m:r>
                            <a:rPr lang="en-US" sz="3600" i="0">
                              <a:solidFill>
                                <a:srgbClr val="C00000"/>
                              </a:solidFill>
                              <a:latin typeface="Cambria Math" panose="02040503050406030204" pitchFamily="18" charset="0"/>
                            </a:rPr>
                            <m:t>−2</m:t>
                          </m:r>
                          <m:r>
                            <a:rPr lang="en-US" sz="3600" i="1">
                              <a:solidFill>
                                <a:srgbClr val="C00000"/>
                              </a:solidFill>
                              <a:latin typeface="Cambria Math" panose="02040503050406030204" pitchFamily="18" charset="0"/>
                            </a:rPr>
                            <m:t>𝑦</m:t>
                          </m:r>
                        </m:num>
                        <m:den>
                          <m:r>
                            <a:rPr lang="en-US" sz="3600" i="1">
                              <a:solidFill>
                                <a:srgbClr val="C00000"/>
                              </a:solidFill>
                              <a:latin typeface="Cambria Math" panose="02040503050406030204" pitchFamily="18" charset="0"/>
                            </a:rPr>
                            <m:t>𝑥𝑦</m:t>
                          </m:r>
                        </m:den>
                      </m:f>
                      <m:r>
                        <a:rPr lang="en-US" sz="3600" i="0">
                          <a:solidFill>
                            <a:srgbClr val="C00000"/>
                          </a:solidFill>
                          <a:latin typeface="Cambria Math" panose="02040503050406030204" pitchFamily="18" charset="0"/>
                        </a:rPr>
                        <m:t> .</m:t>
                      </m:r>
                      <m:f>
                        <m:fPr>
                          <m:ctrlPr>
                            <a:rPr lang="en-US" sz="3600" i="1">
                              <a:solidFill>
                                <a:srgbClr val="C00000"/>
                              </a:solidFill>
                              <a:latin typeface="Cambria Math" panose="02040503050406030204" pitchFamily="18" charset="0"/>
                            </a:rPr>
                          </m:ctrlPr>
                        </m:fPr>
                        <m:num>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𝑥</m:t>
                              </m:r>
                            </m:e>
                            <m:sup>
                              <m:r>
                                <a:rPr lang="en-US" sz="3600" i="0">
                                  <a:solidFill>
                                    <a:srgbClr val="C00000"/>
                                  </a:solidFill>
                                  <a:latin typeface="Cambria Math" panose="02040503050406030204" pitchFamily="18" charset="0"/>
                                </a:rPr>
                                <m:t>3</m:t>
                              </m:r>
                            </m:sup>
                          </m:sSup>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𝑦</m:t>
                              </m:r>
                            </m:e>
                            <m:sup>
                              <m:r>
                                <a:rPr lang="en-US" sz="3600" i="0">
                                  <a:solidFill>
                                    <a:srgbClr val="C00000"/>
                                  </a:solidFill>
                                  <a:latin typeface="Cambria Math" panose="02040503050406030204" pitchFamily="18" charset="0"/>
                                </a:rPr>
                                <m:t>3</m:t>
                              </m:r>
                            </m:sup>
                          </m:sSup>
                        </m:num>
                        <m:den>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m:t>
                              </m:r>
                              <m:r>
                                <a:rPr lang="en-US" sz="3600" i="1">
                                  <a:solidFill>
                                    <a:srgbClr val="C00000"/>
                                  </a:solidFill>
                                  <a:latin typeface="Cambria Math" panose="02040503050406030204" pitchFamily="18" charset="0"/>
                                </a:rPr>
                                <m:t>𝑦</m:t>
                              </m:r>
                            </m:e>
                          </m:d>
                          <m:d>
                            <m:dPr>
                              <m:ctrlPr>
                                <a:rPr lang="en-US" sz="3600" i="1">
                                  <a:solidFill>
                                    <a:srgbClr val="C00000"/>
                                  </a:solidFill>
                                  <a:latin typeface="Cambria Math" panose="02040503050406030204" pitchFamily="18" charset="0"/>
                                </a:rPr>
                              </m:ctrlPr>
                            </m:dPr>
                            <m:e>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𝑥</m:t>
                                  </m:r>
                                </m:e>
                                <m:sup>
                                  <m:r>
                                    <a:rPr lang="en-US" sz="3600" i="0">
                                      <a:solidFill>
                                        <a:srgbClr val="C00000"/>
                                      </a:solidFill>
                                      <a:latin typeface="Cambria Math" panose="02040503050406030204" pitchFamily="18" charset="0"/>
                                    </a:rPr>
                                    <m:t>2</m:t>
                                  </m:r>
                                </m:sup>
                              </m:sSup>
                              <m:r>
                                <a:rPr lang="en-US" sz="3600" i="0">
                                  <a:solidFill>
                                    <a:srgbClr val="C00000"/>
                                  </a:solidFill>
                                  <a:latin typeface="Cambria Math" panose="02040503050406030204" pitchFamily="18" charset="0"/>
                                </a:rPr>
                                <m:t>+</m:t>
                              </m:r>
                              <m:r>
                                <a:rPr lang="en-US" sz="3600" i="1">
                                  <a:solidFill>
                                    <a:srgbClr val="C00000"/>
                                  </a:solidFill>
                                  <a:latin typeface="Cambria Math" panose="02040503050406030204" pitchFamily="18" charset="0"/>
                                </a:rPr>
                                <m:t>𝑥𝑦</m:t>
                              </m:r>
                              <m:r>
                                <a:rPr lang="en-US" sz="3600" i="0">
                                  <a:solidFill>
                                    <a:srgbClr val="C00000"/>
                                  </a:solidFill>
                                  <a:latin typeface="Cambria Math" panose="02040503050406030204" pitchFamily="18" charset="0"/>
                                </a:rPr>
                                <m:t>+</m:t>
                              </m:r>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𝑦</m:t>
                                  </m:r>
                                </m:e>
                                <m:sup>
                                  <m:r>
                                    <a:rPr lang="en-US" sz="3600" i="0">
                                      <a:solidFill>
                                        <a:srgbClr val="C00000"/>
                                      </a:solidFill>
                                      <a:latin typeface="Cambria Math" panose="02040503050406030204" pitchFamily="18" charset="0"/>
                                    </a:rPr>
                                    <m:t>2</m:t>
                                  </m:r>
                                </m:sup>
                              </m:sSup>
                            </m:e>
                          </m:d>
                        </m:den>
                      </m:f>
                      <m:r>
                        <a:rPr lang="en-US" sz="3600" i="0">
                          <a:solidFill>
                            <a:srgbClr val="C00000"/>
                          </a:solidFill>
                          <a:latin typeface="Cambria Math" panose="02040503050406030204" pitchFamily="18" charset="0"/>
                        </a:rPr>
                        <m:t>=</m:t>
                      </m:r>
                      <m:f>
                        <m:fPr>
                          <m:ctrlPr>
                            <a:rPr lang="en-US" sz="3600" i="1">
                              <a:solidFill>
                                <a:srgbClr val="C00000"/>
                              </a:solidFill>
                              <a:latin typeface="Cambria Math" panose="02040503050406030204" pitchFamily="18" charset="0"/>
                            </a:rPr>
                          </m:ctrlPr>
                        </m:fPr>
                        <m:num>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𝑥</m:t>
                              </m:r>
                            </m:e>
                            <m:sup>
                              <m:r>
                                <a:rPr lang="en-US" sz="3600" i="0">
                                  <a:solidFill>
                                    <a:srgbClr val="C00000"/>
                                  </a:solidFill>
                                  <a:latin typeface="Cambria Math" panose="02040503050406030204" pitchFamily="18" charset="0"/>
                                </a:rPr>
                                <m:t>2</m:t>
                              </m:r>
                            </m:sup>
                          </m:sSup>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𝑦</m:t>
                              </m:r>
                            </m:e>
                            <m:sup>
                              <m:r>
                                <a:rPr lang="en-US" sz="3600" i="0">
                                  <a:solidFill>
                                    <a:srgbClr val="C00000"/>
                                  </a:solidFill>
                                  <a:latin typeface="Cambria Math" panose="02040503050406030204" pitchFamily="18" charset="0"/>
                                </a:rPr>
                                <m:t>2</m:t>
                              </m:r>
                            </m:sup>
                          </m:sSup>
                        </m:num>
                        <m:den>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𝑥</m:t>
                              </m:r>
                            </m:e>
                            <m:sup>
                              <m:r>
                                <a:rPr lang="en-US" sz="3600" i="0">
                                  <a:solidFill>
                                    <a:srgbClr val="C00000"/>
                                  </a:solidFill>
                                  <a:latin typeface="Cambria Math" panose="02040503050406030204" pitchFamily="18" charset="0"/>
                                </a:rPr>
                                <m:t>2</m:t>
                              </m:r>
                            </m:sup>
                          </m:sSup>
                          <m:r>
                            <a:rPr lang="en-US" sz="3600" i="0">
                              <a:solidFill>
                                <a:srgbClr val="C00000"/>
                              </a:solidFill>
                              <a:latin typeface="Cambria Math" panose="02040503050406030204" pitchFamily="18" charset="0"/>
                            </a:rPr>
                            <m:t>+</m:t>
                          </m:r>
                          <m:r>
                            <a:rPr lang="en-US" sz="3600" i="1">
                              <a:solidFill>
                                <a:srgbClr val="C00000"/>
                              </a:solidFill>
                              <a:latin typeface="Cambria Math" panose="02040503050406030204" pitchFamily="18" charset="0"/>
                            </a:rPr>
                            <m:t>𝑥𝑦</m:t>
                          </m:r>
                          <m:r>
                            <a:rPr lang="en-US" sz="3600" i="0">
                              <a:solidFill>
                                <a:srgbClr val="C00000"/>
                              </a:solidFill>
                              <a:latin typeface="Cambria Math" panose="02040503050406030204" pitchFamily="18" charset="0"/>
                            </a:rPr>
                            <m:t>+</m:t>
                          </m:r>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𝑦</m:t>
                              </m:r>
                            </m:e>
                            <m:sup>
                              <m:r>
                                <a:rPr lang="en-US" sz="3600" i="0">
                                  <a:solidFill>
                                    <a:srgbClr val="C00000"/>
                                  </a:solidFill>
                                  <a:latin typeface="Cambria Math" panose="02040503050406030204" pitchFamily="18" charset="0"/>
                                </a:rPr>
                                <m:t>2</m:t>
                              </m:r>
                            </m:sup>
                          </m:sSup>
                        </m:den>
                      </m:f>
                    </m:oMath>
                  </m:oMathPara>
                </a14:m>
                <a:endParaRPr lang="en-US" sz="3600" dirty="0">
                  <a:solidFill>
                    <a:srgbClr val="C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562600" y="7979080"/>
                <a:ext cx="10882531" cy="1298625"/>
              </a:xfrm>
              <a:prstGeom prst="rect">
                <a:avLst/>
              </a:prstGeom>
              <a:blipFill rotWithShape="0">
                <a:blip r:embed="rId5"/>
                <a:stretch>
                  <a:fillRect/>
                </a:stretch>
              </a:blipFill>
            </p:spPr>
            <p:txBody>
              <a:bodyPr/>
              <a:lstStyle/>
              <a:p>
                <a:r>
                  <a:rPr lang="en-US">
                    <a:noFill/>
                  </a:rPr>
                  <a:t> </a:t>
                </a:r>
              </a:p>
            </p:txBody>
          </p:sp>
        </mc:Fallback>
      </mc:AlternateContent>
      <p:pic>
        <p:nvPicPr>
          <p:cNvPr id="15" name="Picture 14"/>
          <p:cNvPicPr>
            <a:picLocks noChangeAspect="1"/>
          </p:cNvPicPr>
          <p:nvPr/>
        </p:nvPicPr>
        <p:blipFill>
          <a:blip r:embed="rId6"/>
          <a:stretch>
            <a:fillRect/>
          </a:stretch>
        </p:blipFill>
        <p:spPr>
          <a:xfrm>
            <a:off x="16445131" y="513540"/>
            <a:ext cx="1765044" cy="1039785"/>
          </a:xfrm>
          <a:prstGeom prst="rect">
            <a:avLst/>
          </a:prstGeom>
        </p:spPr>
      </p:pic>
      <p:pic>
        <p:nvPicPr>
          <p:cNvPr id="16" name="Picture 15"/>
          <p:cNvPicPr>
            <a:picLocks noChangeAspect="1"/>
          </p:cNvPicPr>
          <p:nvPr/>
        </p:nvPicPr>
        <p:blipFill>
          <a:blip r:embed="rId7"/>
          <a:stretch>
            <a:fillRect/>
          </a:stretch>
        </p:blipFill>
        <p:spPr>
          <a:xfrm>
            <a:off x="-228600" y="4484756"/>
            <a:ext cx="1192813" cy="1752518"/>
          </a:xfrm>
          <a:prstGeom prst="rect">
            <a:avLst/>
          </a:prstGeom>
        </p:spPr>
      </p:pic>
    </p:spTree>
    <p:extLst>
      <p:ext uri="{BB962C8B-B14F-4D97-AF65-F5344CB8AC3E}">
        <p14:creationId xmlns:p14="http://schemas.microsoft.com/office/powerpoint/2010/main" val="161305315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dissolve">
                                      <p:cBhvr>
                                        <p:cTn id="24" dur="500"/>
                                        <p:tgtEl>
                                          <p:spTgt spid="7">
                                            <p:txEl>
                                              <p:pRg st="0" end="0"/>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dissolv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8" name="TextBox 7"/>
          <p:cNvSpPr txBox="1"/>
          <p:nvPr/>
        </p:nvSpPr>
        <p:spPr>
          <a:xfrm>
            <a:off x="5600700" y="647700"/>
            <a:ext cx="7086600" cy="1107996"/>
          </a:xfrm>
          <a:prstGeom prst="rect">
            <a:avLst/>
          </a:prstGeom>
          <a:noFill/>
        </p:spPr>
        <p:txBody>
          <a:bodyPr wrap="square" rtlCol="0">
            <a:spAutoFit/>
          </a:bodyPr>
          <a:lstStyle/>
          <a:p>
            <a:pPr algn="ctr"/>
            <a:r>
              <a:rPr lang="vi-VN" sz="6600" b="1" dirty="0">
                <a:solidFill>
                  <a:srgbClr val="1F497D">
                    <a:lumMod val="75000"/>
                  </a:srgbClr>
                </a:solidFill>
                <a:cs typeface="Arial" panose="020B0604020202020204" pitchFamily="34" charset="0"/>
              </a:rPr>
              <a:t>VẬN DỤNG</a:t>
            </a:r>
            <a:endParaRPr lang="en-US" sz="6600" b="1" dirty="0">
              <a:solidFill>
                <a:srgbClr val="1F497D">
                  <a:lumMod val="75000"/>
                </a:srgb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1181100" y="1866900"/>
                <a:ext cx="15925800" cy="5690404"/>
              </a:xfrm>
              <a:prstGeom prst="rect">
                <a:avLst/>
              </a:prstGeom>
            </p:spPr>
            <p:txBody>
              <a:bodyPr wrap="square">
                <a:spAutoFit/>
              </a:bodyPr>
              <a:lstStyle/>
              <a:p>
                <a:pPr algn="just">
                  <a:lnSpc>
                    <a:spcPct val="150000"/>
                  </a:lnSpc>
                </a:pPr>
                <a:r>
                  <a:rPr lang="vi-VN" sz="4000" b="1" dirty="0">
                    <a:solidFill>
                      <a:schemeClr val="accent6">
                        <a:lumMod val="75000"/>
                      </a:schemeClr>
                    </a:solidFill>
                    <a:latin typeface="Arial" panose="020B0604020202020204" pitchFamily="34" charset="0"/>
                    <a:cs typeface="Arial" panose="020B0604020202020204" pitchFamily="34" charset="0"/>
                  </a:rPr>
                  <a:t>Bài </a:t>
                </a:r>
                <a:r>
                  <a:rPr lang="vi-VN" sz="4000" b="1" dirty="0">
                    <a:solidFill>
                      <a:schemeClr val="accent6">
                        <a:lumMod val="75000"/>
                      </a:schemeClr>
                    </a:solidFill>
                    <a:cs typeface="Arial" panose="020B0604020202020204" pitchFamily="34" charset="0"/>
                  </a:rPr>
                  <a:t>6.3</a:t>
                </a:r>
                <a:r>
                  <a:rPr lang="en-US" sz="4000" b="1" dirty="0">
                    <a:solidFill>
                      <a:schemeClr val="accent6">
                        <a:lumMod val="75000"/>
                      </a:schemeClr>
                    </a:solidFill>
                    <a:latin typeface="Arial" panose="020B0604020202020204" pitchFamily="34" charset="0"/>
                    <a:cs typeface="Arial" panose="020B0604020202020204" pitchFamily="34" charset="0"/>
                  </a:rPr>
                  <a:t>4</a:t>
                </a:r>
                <a:r>
                  <a:rPr lang="vi-VN" sz="4000" b="1" dirty="0">
                    <a:solidFill>
                      <a:schemeClr val="accent6">
                        <a:lumMod val="75000"/>
                      </a:schemeClr>
                    </a:solidFill>
                    <a:cs typeface="Arial" panose="020B0604020202020204" pitchFamily="34" charset="0"/>
                  </a:rPr>
                  <a:t> </a:t>
                </a:r>
                <a:r>
                  <a:rPr lang="vi-VN" sz="4000" b="1" dirty="0">
                    <a:solidFill>
                      <a:schemeClr val="accent6">
                        <a:lumMod val="75000"/>
                      </a:schemeClr>
                    </a:solidFill>
                    <a:latin typeface="Arial" panose="020B0604020202020204" pitchFamily="34" charset="0"/>
                    <a:cs typeface="Arial" panose="020B0604020202020204" pitchFamily="34" charset="0"/>
                  </a:rPr>
                  <a:t>(SGK-tr.</a:t>
                </a:r>
                <a:r>
                  <a:rPr lang="en-US" sz="4000" b="1" dirty="0">
                    <a:solidFill>
                      <a:schemeClr val="accent6">
                        <a:lumMod val="75000"/>
                      </a:schemeClr>
                    </a:solidFill>
                    <a:latin typeface="Arial" panose="020B0604020202020204" pitchFamily="34" charset="0"/>
                    <a:cs typeface="Arial" panose="020B0604020202020204" pitchFamily="34" charset="0"/>
                  </a:rPr>
                  <a:t>24</a:t>
                </a:r>
                <a:r>
                  <a:rPr lang="vi-VN" sz="4000" b="1" dirty="0">
                    <a:solidFill>
                      <a:schemeClr val="accent6">
                        <a:lumMod val="75000"/>
                      </a:schemeClr>
                    </a:solidFill>
                    <a:latin typeface="Arial" panose="020B0604020202020204" pitchFamily="34" charset="0"/>
                    <a:cs typeface="Arial" panose="020B0604020202020204" pitchFamily="34" charset="0"/>
                  </a:rPr>
                  <a:t>). </a:t>
                </a:r>
                <a:r>
                  <a:rPr lang="vi-VN" sz="4000" dirty="0">
                    <a:cs typeface="Arial" panose="020B0604020202020204" pitchFamily="34" charset="0"/>
                  </a:rPr>
                  <a:t>Cho biểu thức</a:t>
                </a:r>
                <a:r>
                  <a:rPr lang="en-US" sz="4000" dirty="0">
                    <a:cs typeface="Arial" panose="020B0604020202020204" pitchFamily="34"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𝑃</m:t>
                    </m:r>
                    <m:r>
                      <a:rPr lang="fr-FR" sz="4000" i="1">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−6</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+9</m:t>
                        </m:r>
                      </m:num>
                      <m:den>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4</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+8</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vi-VN" sz="4000" dirty="0">
                  <a:cs typeface="Arial" panose="020B0604020202020204" pitchFamily="34" charset="0"/>
                </a:endParaRPr>
              </a:p>
              <a:p>
                <a:pPr algn="just">
                  <a:lnSpc>
                    <a:spcPct val="150000"/>
                  </a:lnSpc>
                </a:pPr>
                <a:r>
                  <a:rPr lang="vi-VN" sz="4000" dirty="0">
                    <a:cs typeface="Arial" panose="020B0604020202020204" pitchFamily="34" charset="0"/>
                  </a:rPr>
                  <a:t>a) Rút gọn</a:t>
                </a:r>
                <a:r>
                  <a:rPr lang="en-US" sz="4000" dirty="0">
                    <a:cs typeface="Arial" panose="020B0604020202020204" pitchFamily="34"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𝑃</m:t>
                    </m:r>
                  </m:oMath>
                </a14:m>
                <a:r>
                  <a:rPr lang="vi-VN" sz="4000" dirty="0">
                    <a:cs typeface="Arial" panose="020B0604020202020204" pitchFamily="34" charset="0"/>
                  </a:rPr>
                  <a:t> </a:t>
                </a:r>
              </a:p>
              <a:p>
                <a:pPr algn="just">
                  <a:lnSpc>
                    <a:spcPct val="150000"/>
                  </a:lnSpc>
                </a:pPr>
                <a:r>
                  <a:rPr lang="vi-VN" sz="4000" dirty="0">
                    <a:cs typeface="Arial" panose="020B0604020202020204" pitchFamily="34" charset="0"/>
                  </a:rPr>
                  <a:t>b) Tính giá trị của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𝑃</m:t>
                    </m:r>
                  </m:oMath>
                </a14:m>
                <a:r>
                  <a:rPr lang="vi-VN" sz="4000" dirty="0">
                    <a:cs typeface="Arial" panose="020B0604020202020204" pitchFamily="34" charset="0"/>
                  </a:rPr>
                  <a:t> tại </a:t>
                </a:r>
                <a14:m>
                  <m:oMath xmlns:m="http://schemas.openxmlformats.org/officeDocument/2006/math">
                    <m:r>
                      <a:rPr lang="vi-VN" sz="4000" i="1" dirty="0" smtClean="0">
                        <a:latin typeface="Cambria Math" panose="02040503050406030204" pitchFamily="18" charset="0"/>
                        <a:cs typeface="Arial" panose="020B0604020202020204" pitchFamily="34" charset="0"/>
                      </a:rPr>
                      <m:t>𝑥</m:t>
                    </m:r>
                    <m:r>
                      <a:rPr lang="vi-VN" sz="4000" i="1" dirty="0" smtClean="0">
                        <a:latin typeface="Cambria Math" panose="02040503050406030204" pitchFamily="18" charset="0"/>
                        <a:cs typeface="Arial" panose="020B0604020202020204" pitchFamily="34" charset="0"/>
                      </a:rPr>
                      <m:t> = 7</m:t>
                    </m:r>
                  </m:oMath>
                </a14:m>
                <a:endParaRPr lang="vi-VN" sz="4000" dirty="0">
                  <a:cs typeface="Arial" panose="020B0604020202020204" pitchFamily="34" charset="0"/>
                </a:endParaRPr>
              </a:p>
              <a:p>
                <a:pPr algn="just">
                  <a:lnSpc>
                    <a:spcPct val="150000"/>
                  </a:lnSpc>
                  <a:spcBef>
                    <a:spcPts val="600"/>
                  </a:spcBef>
                  <a:spcAft>
                    <a:spcPts val="600"/>
                  </a:spcAft>
                </a:pPr>
                <a:r>
                  <a:rPr lang="vi-VN" sz="4000" dirty="0">
                    <a:cs typeface="Arial" panose="020B0604020202020204" pitchFamily="34" charset="0"/>
                  </a:rPr>
                  <a:t>c) Chứng tỏ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𝑃</m:t>
                    </m:r>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vi-VN" sz="4000" dirty="0">
                    <a:cs typeface="Arial" panose="020B0604020202020204" pitchFamily="34" charset="0"/>
                  </a:rPr>
                  <a:t>. Từ đó tìm tất cả các giá trị nguyên của </a:t>
                </a:r>
                <a14:m>
                  <m:oMath xmlns:m="http://schemas.openxmlformats.org/officeDocument/2006/math">
                    <m:r>
                      <a:rPr lang="vi-VN" sz="4000" i="1" dirty="0" smtClean="0">
                        <a:latin typeface="Cambria Math" panose="02040503050406030204" pitchFamily="18" charset="0"/>
                        <a:cs typeface="Arial" panose="020B0604020202020204" pitchFamily="34" charset="0"/>
                      </a:rPr>
                      <m:t>𝑥</m:t>
                    </m:r>
                  </m:oMath>
                </a14:m>
                <a:r>
                  <a:rPr lang="vi-VN" sz="4000" dirty="0">
                    <a:cs typeface="Arial" panose="020B0604020202020204" pitchFamily="34" charset="0"/>
                  </a:rPr>
                  <a:t> sao cho biểu thức đã cho nhận giá trị nguyên</a:t>
                </a:r>
                <a:r>
                  <a:rPr lang="en-US" sz="4000" dirty="0">
                    <a:cs typeface="Arial" panose="020B0604020202020204" pitchFamily="34" charset="0"/>
                  </a:rPr>
                  <a:t>.</a:t>
                </a:r>
                <a:r>
                  <a:rPr lang="vi-VN" sz="4000" dirty="0">
                    <a:cs typeface="Arial" panose="020B0604020202020204" pitchFamily="34" charset="0"/>
                  </a:rPr>
                  <a:t> </a:t>
                </a:r>
              </a:p>
            </p:txBody>
          </p:sp>
        </mc:Choice>
        <mc:Fallback xmlns="">
          <p:sp>
            <p:nvSpPr>
              <p:cNvPr id="10" name="Rectangle 9"/>
              <p:cNvSpPr>
                <a:spLocks noRot="1" noChangeAspect="1" noMove="1" noResize="1" noEditPoints="1" noAdjustHandles="1" noChangeArrowheads="1" noChangeShapeType="1" noTextEdit="1"/>
              </p:cNvSpPr>
              <p:nvPr/>
            </p:nvSpPr>
            <p:spPr>
              <a:xfrm>
                <a:off x="1181100" y="1866900"/>
                <a:ext cx="15925800" cy="5690404"/>
              </a:xfrm>
              <a:prstGeom prst="rect">
                <a:avLst/>
              </a:prstGeom>
              <a:blipFill rotWithShape="0">
                <a:blip r:embed="rId2"/>
                <a:stretch>
                  <a:fillRect l="-1378" b="-1927"/>
                </a:stretch>
              </a:blipFill>
            </p:spPr>
            <p:txBody>
              <a:bodyPr/>
              <a:lstStyle/>
              <a:p>
                <a:r>
                  <a:rPr lang="en-US">
                    <a:noFill/>
                  </a:rPr>
                  <a:t> </a:t>
                </a:r>
              </a:p>
            </p:txBody>
          </p:sp>
        </mc:Fallback>
      </mc:AlternateContent>
      <p:pic>
        <p:nvPicPr>
          <p:cNvPr id="11" name="Picture 10"/>
          <p:cNvPicPr>
            <a:picLocks noChangeAspect="1"/>
          </p:cNvPicPr>
          <p:nvPr/>
        </p:nvPicPr>
        <p:blipFill>
          <a:blip r:embed="rId3"/>
          <a:stretch>
            <a:fillRect/>
          </a:stretch>
        </p:blipFill>
        <p:spPr>
          <a:xfrm>
            <a:off x="15925800" y="7816291"/>
            <a:ext cx="1534361" cy="1801207"/>
          </a:xfrm>
          <a:prstGeom prst="rect">
            <a:avLst/>
          </a:prstGeom>
        </p:spPr>
      </p:pic>
      <p:sp>
        <p:nvSpPr>
          <p:cNvPr id="3" name="TextBox 2">
            <a:extLst>
              <a:ext uri="{FF2B5EF4-FFF2-40B4-BE49-F238E27FC236}">
                <a16:creationId xmlns:a16="http://schemas.microsoft.com/office/drawing/2014/main" id="{9835C31C-3348-41C7-C6BD-096287CC262D}"/>
              </a:ext>
            </a:extLst>
          </p:cNvPr>
          <p:cNvSpPr txBox="1"/>
          <p:nvPr/>
        </p:nvSpPr>
        <p:spPr>
          <a:xfrm>
            <a:off x="1028700" y="7549021"/>
            <a:ext cx="9144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284431664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7" name="TextBox 6"/>
          <p:cNvSpPr txBox="1"/>
          <p:nvPr/>
        </p:nvSpPr>
        <p:spPr>
          <a:xfrm>
            <a:off x="8445500" y="571500"/>
            <a:ext cx="1397000" cy="707886"/>
          </a:xfrm>
          <a:prstGeom prst="rect">
            <a:avLst/>
          </a:prstGeom>
          <a:noFill/>
        </p:spPr>
        <p:txBody>
          <a:bodyPr wrap="square" rtlCol="0">
            <a:spAutoFit/>
          </a:bodyPr>
          <a:lstStyle/>
          <a:p>
            <a:r>
              <a:rPr lang="vi-VN" sz="4000" b="1" u="sng" dirty="0">
                <a:solidFill>
                  <a:srgbClr val="C00000"/>
                </a:solidFill>
                <a:latin typeface="Arial" panose="020B0604020202020204" pitchFamily="34" charset="0"/>
                <a:cs typeface="Arial" panose="020B0604020202020204" pitchFamily="34" charset="0"/>
              </a:rPr>
              <a:t>Giải</a:t>
            </a:r>
            <a:r>
              <a:rPr lang="vi-VN" sz="4000" b="1" dirty="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714500" y="1509629"/>
                <a:ext cx="14859000" cy="8075609"/>
              </a:xfrm>
              <a:prstGeom prst="rect">
                <a:avLst/>
              </a:prstGeom>
            </p:spPr>
            <p:txBody>
              <a:bodyPr wrap="square">
                <a:spAutoFit/>
              </a:bodyPr>
              <a:lstStyle/>
              <a:p>
                <a:pPr algn="just">
                  <a:lnSpc>
                    <a:spcPct val="150000"/>
                  </a:lnSpc>
                </a:pPr>
                <a:r>
                  <a:rPr lang="fr-FR" sz="3900" dirty="0">
                    <a:latin typeface="Arial" panose="020B0604020202020204" pitchFamily="34" charset="0"/>
                    <a:ea typeface="Calibri" panose="020F0502020204030204" pitchFamily="34" charset="0"/>
                    <a:cs typeface="Arial" panose="020B0604020202020204" pitchFamily="34" charset="0"/>
                  </a:rPr>
                  <a:t>a) Ta có </a:t>
                </a:r>
                <a14:m>
                  <m:oMath xmlns:m="http://schemas.openxmlformats.org/officeDocument/2006/math">
                    <m:sSup>
                      <m:sSup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effectLst/>
                        <a:latin typeface="Cambria Math" panose="02040503050406030204" pitchFamily="18" charset="0"/>
                        <a:ea typeface="Calibri" panose="020F0502020204030204" pitchFamily="34" charset="0"/>
                        <a:cs typeface="Times New Roman" panose="02020603050405020304" pitchFamily="18" charset="0"/>
                      </a:rPr>
                      <m:t>−6</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e>
                        </m:d>
                      </m:e>
                      <m:sup>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3900" dirty="0">
                    <a:effectLst/>
                    <a:latin typeface="Arial" panose="020B0604020202020204" pitchFamily="34" charset="0"/>
                    <a:ea typeface="Calibri" panose="020F0502020204030204" pitchFamily="34" charset="0"/>
                    <a:cs typeface="Arial" panose="020B0604020202020204" pitchFamily="34" charset="0"/>
                  </a:rPr>
                  <a:t>. Do đó :</a:t>
                </a:r>
                <a:endParaRPr lang="en-US" sz="39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𝑃</m:t>
                    </m:r>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e>
                            </m:d>
                          </m:e>
                          <m:sup>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e>
                        </m:d>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4</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+8</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4</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+8</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+11</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900" dirty="0">
                    <a:effectLst/>
                    <a:latin typeface="Arial" panose="020B0604020202020204" pitchFamily="34" charset="0"/>
                    <a:ea typeface="Arial" panose="020B0604020202020204" pitchFamily="34" charset="0"/>
                    <a:cs typeface="Arial" panose="020B0604020202020204" pitchFamily="34" charset="0"/>
                  </a:rPr>
                  <a:t> </a:t>
                </a:r>
              </a:p>
              <a:p>
                <a:pPr algn="just">
                  <a:lnSpc>
                    <a:spcPct val="150000"/>
                  </a:lnSpc>
                </a:pPr>
                <a:r>
                  <a:rPr lang="fr-FR" sz="39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7</m:t>
                        </m:r>
                      </m:e>
                    </m:d>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3 . 7+11</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7+3</m:t>
                        </m:r>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=3,2</m:t>
                    </m:r>
                  </m:oMath>
                </a14:m>
                <a:endParaRPr lang="en-US" sz="39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9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𝑃</m:t>
                    </m:r>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+11</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39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900" dirty="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39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fr-FR" sz="3900" dirty="0">
                    <a:effectLst/>
                    <a:latin typeface="Arial" panose="020B0604020202020204" pitchFamily="34" charset="0"/>
                    <a:ea typeface="Calibri" panose="020F0502020204030204" pitchFamily="34" charset="0"/>
                    <a:cs typeface="Arial" panose="020B0604020202020204" pitchFamily="34" charset="0"/>
                  </a:rPr>
                  <a:t> là những số nguyên thì </a:t>
                </a:r>
                <a14:m>
                  <m:oMath xmlns:m="http://schemas.openxmlformats.org/officeDocument/2006/math">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+3 </m:t>
                        </m:r>
                      </m:den>
                    </m:f>
                  </m:oMath>
                </a14:m>
                <a:r>
                  <a:rPr lang="fr-FR" sz="3900" dirty="0">
                    <a:effectLst/>
                    <a:latin typeface="Arial" panose="020B0604020202020204" pitchFamily="34" charset="0"/>
                    <a:ea typeface="Calibri" panose="020F0502020204030204" pitchFamily="34" charset="0"/>
                    <a:cs typeface="Arial" panose="020B0604020202020204" pitchFamily="34" charset="0"/>
                  </a:rPr>
                  <a:t> là số nguyên, do đó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fr-FR" sz="3900" dirty="0">
                    <a:effectLst/>
                    <a:latin typeface="Arial" panose="020B0604020202020204" pitchFamily="34" charset="0"/>
                    <a:ea typeface="Calibri" panose="020F0502020204030204" pitchFamily="34" charset="0"/>
                    <a:cs typeface="Arial" panose="020B0604020202020204" pitchFamily="34" charset="0"/>
                  </a:rPr>
                  <a:t> là ước số nguyên của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39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fr-FR" sz="3900" dirty="0">
                    <a:effectLst/>
                    <a:latin typeface="Arial" panose="020B0604020202020204" pitchFamily="34" charset="0"/>
                    <a:ea typeface="Calibri" panose="020F0502020204030204" pitchFamily="34" charset="0"/>
                    <a:cs typeface="Arial" panose="020B0604020202020204" pitchFamily="34" charset="0"/>
                  </a:rPr>
                  <a:t>Vì vậy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
                      <m:dPr>
                        <m:begChr m:val="{"/>
                        <m:endChr m:val="}"/>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1;2; −1; −2</m:t>
                        </m:r>
                      </m:e>
                    </m:d>
                    <m:r>
                      <a:rPr lang="fr-FR" sz="39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3900" dirty="0">
                    <a:effectLst/>
                    <a:latin typeface="Arial" panose="020B0604020202020204" pitchFamily="34" charset="0"/>
                    <a:ea typeface="Calibri" panose="020F0502020204030204" pitchFamily="34" charset="0"/>
                    <a:cs typeface="Arial" panose="020B0604020202020204" pitchFamily="34" charset="0"/>
                  </a:rPr>
                  <a:t>hay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−2; −1; −4; −5</m:t>
                        </m:r>
                      </m:e>
                    </m:d>
                  </m:oMath>
                </a14:m>
                <a:r>
                  <a:rPr lang="fr-FR" sz="3900" dirty="0">
                    <a:effectLst/>
                    <a:latin typeface="Arial" panose="020B0604020202020204" pitchFamily="34" charset="0"/>
                    <a:ea typeface="Calibri" panose="020F0502020204030204" pitchFamily="34" charset="0"/>
                    <a:cs typeface="Arial" panose="020B0604020202020204" pitchFamily="34" charset="0"/>
                  </a:rPr>
                  <a:t>.</a:t>
                </a:r>
                <a:endParaRPr lang="en-US" sz="39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14500" y="1509629"/>
                <a:ext cx="14859000" cy="8075609"/>
              </a:xfrm>
              <a:prstGeom prst="rect">
                <a:avLst/>
              </a:prstGeom>
              <a:blipFill rotWithShape="0">
                <a:blip r:embed="rId2"/>
                <a:stretch>
                  <a:fillRect l="-1395" b="-2115"/>
                </a:stretch>
              </a:blipFill>
            </p:spPr>
            <p:txBody>
              <a:bodyPr/>
              <a:lstStyle/>
              <a:p>
                <a:r>
                  <a:rPr lang="en-US">
                    <a:noFill/>
                  </a:rPr>
                  <a:t> </a:t>
                </a:r>
              </a:p>
            </p:txBody>
          </p:sp>
        </mc:Fallback>
      </mc:AlternateContent>
      <p:pic>
        <p:nvPicPr>
          <p:cNvPr id="8" name="Picture 7"/>
          <p:cNvPicPr>
            <a:picLocks noChangeAspect="1"/>
          </p:cNvPicPr>
          <p:nvPr/>
        </p:nvPicPr>
        <p:blipFill>
          <a:blip r:embed="rId3"/>
          <a:stretch>
            <a:fillRect/>
          </a:stretch>
        </p:blipFill>
        <p:spPr>
          <a:xfrm>
            <a:off x="15925800" y="4152900"/>
            <a:ext cx="1670992" cy="1580179"/>
          </a:xfrm>
          <a:prstGeom prst="rect">
            <a:avLst/>
          </a:prstGeom>
        </p:spPr>
      </p:pic>
    </p:spTree>
    <p:extLst>
      <p:ext uri="{BB962C8B-B14F-4D97-AF65-F5344CB8AC3E}">
        <p14:creationId xmlns:p14="http://schemas.microsoft.com/office/powerpoint/2010/main" val="199362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up)">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9" name="Rectangle 8"/>
          <p:cNvSpPr/>
          <p:nvPr/>
        </p:nvSpPr>
        <p:spPr>
          <a:xfrm>
            <a:off x="647700" y="419100"/>
            <a:ext cx="16992600" cy="9487213"/>
          </a:xfrm>
          <a:prstGeom prst="rect">
            <a:avLst/>
          </a:prstGeom>
        </p:spPr>
        <p:txBody>
          <a:bodyPr wrap="square">
            <a:spAutoFit/>
          </a:bodyPr>
          <a:lstStyle/>
          <a:p>
            <a:pPr algn="just">
              <a:lnSpc>
                <a:spcPct val="150000"/>
              </a:lnSpc>
            </a:pPr>
            <a:r>
              <a:rPr lang="vi-VN" sz="3700" b="1" dirty="0">
                <a:solidFill>
                  <a:schemeClr val="accent6">
                    <a:lumMod val="75000"/>
                  </a:schemeClr>
                </a:solidFill>
                <a:latin typeface="Arial" panose="020B0604020202020204" pitchFamily="34" charset="0"/>
                <a:cs typeface="Arial" panose="020B0604020202020204" pitchFamily="34" charset="0"/>
              </a:rPr>
              <a:t>Bài </a:t>
            </a:r>
            <a:r>
              <a:rPr lang="vi-VN" sz="3700" b="1" dirty="0">
                <a:solidFill>
                  <a:schemeClr val="accent6">
                    <a:lumMod val="75000"/>
                  </a:schemeClr>
                </a:solidFill>
                <a:cs typeface="Arial" panose="020B0604020202020204" pitchFamily="34" charset="0"/>
              </a:rPr>
              <a:t>6.3</a:t>
            </a:r>
            <a:r>
              <a:rPr lang="en-US" sz="3700" b="1" dirty="0">
                <a:solidFill>
                  <a:schemeClr val="accent6">
                    <a:lumMod val="75000"/>
                  </a:schemeClr>
                </a:solidFill>
                <a:latin typeface="Arial" panose="020B0604020202020204" pitchFamily="34" charset="0"/>
                <a:cs typeface="Arial" panose="020B0604020202020204" pitchFamily="34" charset="0"/>
              </a:rPr>
              <a:t>5</a:t>
            </a:r>
            <a:r>
              <a:rPr lang="vi-VN" sz="3700" b="1" dirty="0">
                <a:solidFill>
                  <a:schemeClr val="accent6">
                    <a:lumMod val="75000"/>
                  </a:schemeClr>
                </a:solidFill>
                <a:cs typeface="Arial" panose="020B0604020202020204" pitchFamily="34" charset="0"/>
              </a:rPr>
              <a:t> </a:t>
            </a:r>
            <a:r>
              <a:rPr lang="vi-VN" sz="3700" b="1" dirty="0">
                <a:solidFill>
                  <a:schemeClr val="accent6">
                    <a:lumMod val="75000"/>
                  </a:schemeClr>
                </a:solidFill>
                <a:latin typeface="Arial" panose="020B0604020202020204" pitchFamily="34" charset="0"/>
                <a:cs typeface="Arial" panose="020B0604020202020204" pitchFamily="34" charset="0"/>
              </a:rPr>
              <a:t>(SGK-tr.</a:t>
            </a:r>
            <a:r>
              <a:rPr lang="en-US" sz="3700" b="1" dirty="0">
                <a:solidFill>
                  <a:schemeClr val="accent6">
                    <a:lumMod val="75000"/>
                  </a:schemeClr>
                </a:solidFill>
                <a:latin typeface="Arial" panose="020B0604020202020204" pitchFamily="34" charset="0"/>
                <a:cs typeface="Arial" panose="020B0604020202020204" pitchFamily="34" charset="0"/>
              </a:rPr>
              <a:t>24</a:t>
            </a:r>
            <a:r>
              <a:rPr lang="vi-VN" sz="3700" b="1" dirty="0">
                <a:solidFill>
                  <a:schemeClr val="accent6">
                    <a:lumMod val="75000"/>
                  </a:schemeClr>
                </a:solidFill>
                <a:latin typeface="Arial" panose="020B0604020202020204" pitchFamily="34" charset="0"/>
                <a:cs typeface="Arial" panose="020B0604020202020204" pitchFamily="34" charset="0"/>
              </a:rPr>
              <a:t>). </a:t>
            </a:r>
            <a:r>
              <a:rPr lang="vi-VN" sz="3700" dirty="0">
                <a:cs typeface="Arial" panose="020B0604020202020204" pitchFamily="34" charset="0"/>
              </a:rPr>
              <a:t>Một xưởng may lập kế hoạch may 80000 bộ quần áo trong x (ngày). Nhờ cải tiến kĩ thuật, xưởng đã hoàn thành kế hoạch sớm 11 ngày và may vượt kế hoạch 100 bộ quần áo.</a:t>
            </a:r>
          </a:p>
          <a:p>
            <a:pPr algn="just">
              <a:lnSpc>
                <a:spcPct val="150000"/>
              </a:lnSpc>
            </a:pPr>
            <a:r>
              <a:rPr lang="vi-VN" sz="3700" dirty="0">
                <a:cs typeface="Arial" panose="020B0604020202020204" pitchFamily="34" charset="0"/>
              </a:rPr>
              <a:t>a) Hãy viết phân thức theo biến x biểu thị số bộ quần áo mỗi ngày xưởng may được theo kế hoạch</a:t>
            </a:r>
            <a:r>
              <a:rPr lang="en-US" sz="3700" dirty="0">
                <a:cs typeface="Arial" panose="020B0604020202020204" pitchFamily="34" charset="0"/>
              </a:rPr>
              <a:t>.</a:t>
            </a:r>
            <a:endParaRPr lang="vi-VN" sz="3700" dirty="0">
              <a:cs typeface="Arial" panose="020B0604020202020204" pitchFamily="34" charset="0"/>
            </a:endParaRPr>
          </a:p>
          <a:p>
            <a:pPr algn="just">
              <a:lnSpc>
                <a:spcPct val="150000"/>
              </a:lnSpc>
            </a:pPr>
            <a:r>
              <a:rPr lang="vi-VN" sz="3700" dirty="0">
                <a:cs typeface="Arial" panose="020B0604020202020204" pitchFamily="34" charset="0"/>
              </a:rPr>
              <a:t>b) Viết phân thức biểu thị số bộ quần áo thực tế xưởng may được mỗi ngày</a:t>
            </a:r>
            <a:r>
              <a:rPr lang="en-US" sz="3700" dirty="0">
                <a:cs typeface="Arial" panose="020B0604020202020204" pitchFamily="34" charset="0"/>
              </a:rPr>
              <a:t>.</a:t>
            </a:r>
            <a:endParaRPr lang="vi-VN" sz="3700" dirty="0">
              <a:cs typeface="Arial" panose="020B0604020202020204" pitchFamily="34" charset="0"/>
            </a:endParaRPr>
          </a:p>
          <a:p>
            <a:pPr algn="just">
              <a:lnSpc>
                <a:spcPct val="150000"/>
              </a:lnSpc>
            </a:pPr>
            <a:r>
              <a:rPr lang="vi-VN" sz="3700" dirty="0">
                <a:cs typeface="Arial" panose="020B0604020202020204" pitchFamily="34" charset="0"/>
              </a:rPr>
              <a:t>c) Viết biểu thức biểu thị số bộ quần áo mỗi ngày xưởng may được nhiều hơn so với kế hoạch</a:t>
            </a:r>
            <a:r>
              <a:rPr lang="en-US" sz="3700" dirty="0">
                <a:cs typeface="Arial" panose="020B0604020202020204" pitchFamily="34" charset="0"/>
              </a:rPr>
              <a:t>.</a:t>
            </a:r>
            <a:endParaRPr lang="vi-VN" sz="3700" dirty="0">
              <a:cs typeface="Arial" panose="020B0604020202020204" pitchFamily="34" charset="0"/>
            </a:endParaRPr>
          </a:p>
          <a:p>
            <a:pPr algn="just">
              <a:lnSpc>
                <a:spcPct val="150000"/>
              </a:lnSpc>
            </a:pPr>
            <a:r>
              <a:rPr lang="vi-VN" sz="3700" dirty="0">
                <a:cs typeface="Arial" panose="020B0604020202020204" pitchFamily="34" charset="0"/>
              </a:rPr>
              <a:t>d) Nếu theo kế hoạch, mỗi ngày xí nghiệp may 800 bộ quần áo thì nhờ cải tiến kĩ thuật, mỗi ngày xưởng may được nhiều hơn so với kế hoạch bao nhiêu bộ quần áo</a:t>
            </a:r>
            <a:r>
              <a:rPr lang="en-US" sz="3700" dirty="0">
                <a:cs typeface="Arial" panose="020B0604020202020204" pitchFamily="34" charset="0"/>
              </a:rPr>
              <a:t>.</a:t>
            </a:r>
            <a:endParaRPr lang="vi-VN" sz="3700" dirty="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16535400" y="8838669"/>
            <a:ext cx="1501712" cy="1486744"/>
          </a:xfrm>
          <a:prstGeom prst="rect">
            <a:avLst/>
          </a:prstGeom>
        </p:spPr>
      </p:pic>
    </p:spTree>
    <p:extLst>
      <p:ext uri="{BB962C8B-B14F-4D97-AF65-F5344CB8AC3E}">
        <p14:creationId xmlns:p14="http://schemas.microsoft.com/office/powerpoint/2010/main" val="25956370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7" name="TextBox 6"/>
          <p:cNvSpPr txBox="1"/>
          <p:nvPr/>
        </p:nvSpPr>
        <p:spPr>
          <a:xfrm>
            <a:off x="8445500" y="660507"/>
            <a:ext cx="1397000" cy="707886"/>
          </a:xfrm>
          <a:prstGeom prst="rect">
            <a:avLst/>
          </a:prstGeom>
          <a:noFill/>
        </p:spPr>
        <p:txBody>
          <a:bodyPr wrap="square" rtlCol="0">
            <a:spAutoFit/>
          </a:bodyPr>
          <a:lstStyle/>
          <a:p>
            <a:r>
              <a:rPr lang="vi-VN" sz="4000" b="1" u="sng" dirty="0">
                <a:solidFill>
                  <a:srgbClr val="C00000"/>
                </a:solidFill>
                <a:latin typeface="Arial" panose="020B0604020202020204" pitchFamily="34" charset="0"/>
                <a:cs typeface="Arial" panose="020B0604020202020204" pitchFamily="34" charset="0"/>
              </a:rPr>
              <a:t>Giải</a:t>
            </a:r>
            <a:r>
              <a:rPr lang="vi-VN" sz="4000" b="1" dirty="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028700" y="1790146"/>
                <a:ext cx="16230600" cy="6706708"/>
              </a:xfrm>
              <a:prstGeom prst="rect">
                <a:avLst/>
              </a:prstGeom>
            </p:spPr>
            <p:txBody>
              <a:bodyPr wrap="square">
                <a:spAutoFit/>
              </a:bodyPr>
              <a:lstStyle/>
              <a:p>
                <a:pPr algn="just">
                  <a:lnSpc>
                    <a:spcPct val="150000"/>
                  </a:lnSpc>
                  <a:spcBef>
                    <a:spcPts val="600"/>
                  </a:spcBef>
                  <a:spcAft>
                    <a:spcPts val="600"/>
                  </a:spcAft>
                </a:pPr>
                <a:r>
                  <a:rPr lang="fr-FR" sz="3800" dirty="0">
                    <a:latin typeface="Arial" panose="020B0604020202020204" pitchFamily="34" charset="0"/>
                    <a:ea typeface="Calibri" panose="020F0502020204030204" pitchFamily="34" charset="0"/>
                    <a:cs typeface="Arial" panose="020B0604020202020204" pitchFamily="34" charset="0"/>
                  </a:rPr>
                  <a:t>a) Theo kế hoạch, xưởng dựng định may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80 000</m:t>
                    </m:r>
                  </m:oMath>
                </a14:m>
                <a:r>
                  <a:rPr lang="fr-FR" sz="3800" dirty="0">
                    <a:effectLst/>
                    <a:latin typeface="Arial" panose="020B0604020202020204" pitchFamily="34" charset="0"/>
                    <a:ea typeface="Calibri" panose="020F0502020204030204" pitchFamily="34" charset="0"/>
                    <a:cs typeface="Arial" panose="020B0604020202020204" pitchFamily="34" charset="0"/>
                  </a:rPr>
                  <a:t> bộ quần áo trong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3800" dirty="0">
                    <a:effectLst/>
                    <a:latin typeface="Arial" panose="020B0604020202020204" pitchFamily="34" charset="0"/>
                    <a:ea typeface="Calibri" panose="020F0502020204030204" pitchFamily="34" charset="0"/>
                    <a:cs typeface="Arial" panose="020B0604020202020204" pitchFamily="34" charset="0"/>
                  </a:rPr>
                  <a:t> (ngày)</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Số quần áo mỗi ngày xưởng dự định may là: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80 000</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3800" dirty="0">
                    <a:effectLst/>
                    <a:latin typeface="Arial" panose="020B0604020202020204" pitchFamily="34" charset="0"/>
                    <a:ea typeface="Calibri" panose="020F0502020204030204" pitchFamily="34" charset="0"/>
                    <a:cs typeface="Arial" panose="020B0604020202020204" pitchFamily="34" charset="0"/>
                  </a:rPr>
                  <a:t> (bộ)</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b) Thực tế, xưởng vượt kế hoạch 100 bộ quần áo và hoàn thành sớm     11 ngày</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Thực tế xưởng may được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80 100</m:t>
                    </m:r>
                  </m:oMath>
                </a14:m>
                <a:r>
                  <a:rPr lang="fr-FR" sz="3800" dirty="0">
                    <a:effectLst/>
                    <a:latin typeface="Arial" panose="020B0604020202020204" pitchFamily="34" charset="0"/>
                    <a:ea typeface="Calibri" panose="020F0502020204030204" pitchFamily="34" charset="0"/>
                    <a:cs typeface="Arial" panose="020B0604020202020204" pitchFamily="34" charset="0"/>
                  </a:rPr>
                  <a:t> bộ quần áo trong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−11</m:t>
                    </m:r>
                  </m:oMath>
                </a14:m>
                <a:r>
                  <a:rPr lang="fr-FR" sz="3800" dirty="0">
                    <a:effectLst/>
                    <a:latin typeface="Arial" panose="020B0604020202020204" pitchFamily="34" charset="0"/>
                    <a:ea typeface="Calibri" panose="020F0502020204030204" pitchFamily="34" charset="0"/>
                    <a:cs typeface="Arial" panose="020B0604020202020204" pitchFamily="34" charset="0"/>
                  </a:rPr>
                  <a:t> (ngày)</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Số bộ quần áo mỗi ngay xưởng may được trong thực tế là: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80100</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−11</m:t>
                        </m:r>
                      </m:den>
                    </m:f>
                  </m:oMath>
                </a14:m>
                <a:r>
                  <a:rPr lang="fr-FR" sz="3800" dirty="0">
                    <a:effectLst/>
                    <a:latin typeface="Arial" panose="020B0604020202020204" pitchFamily="34" charset="0"/>
                    <a:ea typeface="Calibri" panose="020F0502020204030204" pitchFamily="34" charset="0"/>
                    <a:cs typeface="Arial" panose="020B0604020202020204" pitchFamily="34" charset="0"/>
                  </a:rPr>
                  <a:t> (bộ)</a:t>
                </a:r>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28700" y="1790146"/>
                <a:ext cx="16230600" cy="6706708"/>
              </a:xfrm>
              <a:prstGeom prst="rect">
                <a:avLst/>
              </a:prstGeom>
              <a:blipFill rotWithShape="0">
                <a:blip r:embed="rId2"/>
                <a:stretch>
                  <a:fillRect l="-1240" r="-1240"/>
                </a:stretch>
              </a:blipFill>
            </p:spPr>
            <p:txBody>
              <a:bodyPr/>
              <a:lstStyle/>
              <a:p>
                <a:r>
                  <a:rPr lang="en-US">
                    <a:noFill/>
                  </a:rPr>
                  <a:t> </a:t>
                </a:r>
              </a:p>
            </p:txBody>
          </p:sp>
        </mc:Fallback>
      </mc:AlternateContent>
      <p:pic>
        <p:nvPicPr>
          <p:cNvPr id="10" name="Picture 9"/>
          <p:cNvPicPr>
            <a:picLocks noChangeAspect="1"/>
          </p:cNvPicPr>
          <p:nvPr/>
        </p:nvPicPr>
        <p:blipFill>
          <a:blip r:embed="rId3"/>
          <a:stretch>
            <a:fillRect/>
          </a:stretch>
        </p:blipFill>
        <p:spPr>
          <a:xfrm flipH="1">
            <a:off x="16035950" y="8632474"/>
            <a:ext cx="2252050" cy="1351230"/>
          </a:xfrm>
          <a:prstGeom prst="rect">
            <a:avLst/>
          </a:prstGeom>
        </p:spPr>
      </p:pic>
    </p:spTree>
    <p:extLst>
      <p:ext uri="{BB962C8B-B14F-4D97-AF65-F5344CB8AC3E}">
        <p14:creationId xmlns:p14="http://schemas.microsoft.com/office/powerpoint/2010/main" val="427090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7" name="TextBox 6"/>
          <p:cNvSpPr txBox="1"/>
          <p:nvPr/>
        </p:nvSpPr>
        <p:spPr>
          <a:xfrm>
            <a:off x="8445500" y="660507"/>
            <a:ext cx="1397000" cy="707886"/>
          </a:xfrm>
          <a:prstGeom prst="rect">
            <a:avLst/>
          </a:prstGeom>
          <a:noFill/>
        </p:spPr>
        <p:txBody>
          <a:bodyPr wrap="square" rtlCol="0">
            <a:spAutoFit/>
          </a:bodyPr>
          <a:lstStyle/>
          <a:p>
            <a:r>
              <a:rPr lang="vi-VN" sz="4000" b="1" u="sng" dirty="0">
                <a:solidFill>
                  <a:srgbClr val="C00000"/>
                </a:solidFill>
                <a:cs typeface="Arial" panose="020B0604020202020204" pitchFamily="34" charset="0"/>
              </a:rPr>
              <a:t>Giải</a:t>
            </a:r>
            <a:r>
              <a:rPr lang="vi-VN" sz="4000" b="1" dirty="0">
                <a:solidFill>
                  <a:srgbClr val="C00000"/>
                </a:solidFill>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895350" y="1789761"/>
                <a:ext cx="16497300" cy="6707477"/>
              </a:xfrm>
              <a:prstGeom prst="rect">
                <a:avLst/>
              </a:prstGeom>
            </p:spPr>
            <p:txBody>
              <a:bodyPr wrap="square">
                <a:spAutoFit/>
              </a:bodyPr>
              <a:lstStyle/>
              <a:p>
                <a:pPr lvl="0" algn="just">
                  <a:lnSpc>
                    <a:spcPct val="150000"/>
                  </a:lnSpc>
                  <a:spcBef>
                    <a:spcPts val="600"/>
                  </a:spcBef>
                  <a:spcAft>
                    <a:spcPts val="600"/>
                  </a:spcAft>
                </a:pPr>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c) Mỗi ngày xưởng may được nhiều hơn so với kế hoạch là </a:t>
                </a:r>
              </a:p>
              <a:p>
                <a:pPr lvl="0" algn="ctr">
                  <a:lnSpc>
                    <a:spcPct val="150000"/>
                  </a:lnSpc>
                  <a:spcBef>
                    <a:spcPts val="600"/>
                  </a:spcBef>
                  <a:spcAft>
                    <a:spcPts val="600"/>
                  </a:spcAft>
                </a:pPr>
                <a14:m>
                  <m:oMath xmlns:m="http://schemas.openxmlformats.org/officeDocument/2006/math">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80100</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−11</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8000</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 (bộ)</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pPr>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d) Nếu theo kế hoạch mỗi ngày xí nghiệp may được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800</m:t>
                    </m:r>
                  </m:oMath>
                </a14:m>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 bộ quần áo thì thời gian hoàn thành theo kế hoạch là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80 000 :800=100</m:t>
                    </m:r>
                  </m:oMath>
                </a14:m>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 ngày, do đó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oMath>
                </a14:m>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pPr>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Mỗi ngày xưởng may được nhiều hơn so với kế hoạch với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oMath>
                </a14:m>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 là:</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ctr">
                  <a:lnSpc>
                    <a:spcPct val="150000"/>
                  </a:lnSpc>
                  <a:spcBef>
                    <a:spcPts val="600"/>
                  </a:spcBef>
                  <a:spcAft>
                    <a:spcPts val="600"/>
                  </a:spcAft>
                </a:pPr>
                <a14:m>
                  <m:oMath xmlns:m="http://schemas.openxmlformats.org/officeDocument/2006/math">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80100</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100−11</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8000</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=900−800=100</m:t>
                    </m:r>
                  </m:oMath>
                </a14:m>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 bộ</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95350" y="1789761"/>
                <a:ext cx="16497300" cy="6707477"/>
              </a:xfrm>
              <a:prstGeom prst="rect">
                <a:avLst/>
              </a:prstGeom>
              <a:blipFill rotWithShape="0">
                <a:blip r:embed="rId2"/>
                <a:stretch>
                  <a:fillRect l="-1220" r="-1220"/>
                </a:stretch>
              </a:blipFill>
            </p:spPr>
            <p:txBody>
              <a:bodyPr/>
              <a:lstStyle/>
              <a:p>
                <a:r>
                  <a:rPr lang="en-US">
                    <a:noFill/>
                  </a:rPr>
                  <a:t> </a:t>
                </a:r>
              </a:p>
            </p:txBody>
          </p:sp>
        </mc:Fallback>
      </mc:AlternateContent>
      <p:pic>
        <p:nvPicPr>
          <p:cNvPr id="10" name="Picture 9"/>
          <p:cNvPicPr>
            <a:picLocks noChangeAspect="1"/>
          </p:cNvPicPr>
          <p:nvPr/>
        </p:nvPicPr>
        <p:blipFill>
          <a:blip r:embed="rId3"/>
          <a:stretch>
            <a:fillRect/>
          </a:stretch>
        </p:blipFill>
        <p:spPr>
          <a:xfrm flipH="1">
            <a:off x="16035950" y="8632474"/>
            <a:ext cx="2252050" cy="1351230"/>
          </a:xfrm>
          <a:prstGeom prst="rect">
            <a:avLst/>
          </a:prstGeom>
        </p:spPr>
      </p:pic>
    </p:spTree>
    <p:extLst>
      <p:ext uri="{BB962C8B-B14F-4D97-AF65-F5344CB8AC3E}">
        <p14:creationId xmlns:p14="http://schemas.microsoft.com/office/powerpoint/2010/main" val="330127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anim calcmode="lin" valueType="num">
                                      <p:cBhvr>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grpSp>
      <p:grpSp>
        <p:nvGrpSpPr>
          <p:cNvPr id="27" name="Group 27"/>
          <p:cNvGrpSpPr/>
          <p:nvPr/>
        </p:nvGrpSpPr>
        <p:grpSpPr>
          <a:xfrm>
            <a:off x="14450775" y="2108145"/>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sp>
        <p:nvSpPr>
          <p:cNvPr id="32" name="TextBox 32"/>
          <p:cNvSpPr txBox="1"/>
          <p:nvPr/>
        </p:nvSpPr>
        <p:spPr>
          <a:xfrm>
            <a:off x="3079574" y="1410914"/>
            <a:ext cx="10152906" cy="974626"/>
          </a:xfrm>
          <a:prstGeom prst="rect">
            <a:avLst/>
          </a:prstGeom>
        </p:spPr>
        <p:txBody>
          <a:bodyPr lIns="0" tIns="0" rIns="0" bIns="0" rtlCol="0" anchor="t">
            <a:spAutoFit/>
          </a:bodyPr>
          <a:lstStyle/>
          <a:p>
            <a:pPr algn="ctr">
              <a:lnSpc>
                <a:spcPts val="7588"/>
              </a:lnSpc>
            </a:pPr>
            <a:r>
              <a:rPr lang="vi-VN" sz="6600" b="1" spc="147">
                <a:solidFill>
                  <a:srgbClr val="002060"/>
                </a:solidFill>
                <a:latin typeface="Arial" panose="020B0604020202020204" pitchFamily="34" charset="0"/>
                <a:cs typeface="Arial" panose="020B0604020202020204" pitchFamily="34" charset="0"/>
              </a:rPr>
              <a:t>HƯỚNG DẪN VỀ NHÀ</a:t>
            </a:r>
            <a:endParaRPr lang="en-US" sz="6600" b="1" spc="147">
              <a:solidFill>
                <a:srgbClr val="002060"/>
              </a:solidFill>
              <a:latin typeface="Arial" panose="020B0604020202020204" pitchFamily="34" charset="0"/>
              <a:cs typeface="Arial" panose="020B0604020202020204" pitchFamily="34" charset="0"/>
            </a:endParaRPr>
          </a:p>
        </p:txBody>
      </p:sp>
      <p:sp>
        <p:nvSpPr>
          <p:cNvPr id="33" name="Freeform 33"/>
          <p:cNvSpPr/>
          <p:nvPr/>
        </p:nvSpPr>
        <p:spPr>
          <a:xfrm rot="-2012905">
            <a:off x="1327947" y="371535"/>
            <a:ext cx="505232" cy="1715292"/>
          </a:xfrm>
          <a:custGeom>
            <a:avLst/>
            <a:gdLst/>
            <a:ahLst/>
            <a:cxnLst/>
            <a:rect l="l" t="t" r="r" b="b"/>
            <a:pathLst>
              <a:path w="666081" h="2261385">
                <a:moveTo>
                  <a:pt x="0" y="0"/>
                </a:moveTo>
                <a:lnTo>
                  <a:pt x="666080" y="0"/>
                </a:lnTo>
                <a:lnTo>
                  <a:pt x="666080" y="2261386"/>
                </a:lnTo>
                <a:lnTo>
                  <a:pt x="0" y="2261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3" name="Folded Corner 42"/>
          <p:cNvSpPr/>
          <p:nvPr/>
        </p:nvSpPr>
        <p:spPr>
          <a:xfrm>
            <a:off x="1930976" y="3060662"/>
            <a:ext cx="1465387" cy="1465387"/>
          </a:xfrm>
          <a:prstGeom prst="foldedCorne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a:solidFill>
                  <a:schemeClr val="bg1"/>
                </a:solidFill>
                <a:latin typeface="Arial" panose="020B0604020202020204" pitchFamily="34" charset="0"/>
                <a:cs typeface="Arial" panose="020B0604020202020204" pitchFamily="34" charset="0"/>
              </a:rPr>
              <a:t>01</a:t>
            </a:r>
            <a:endParaRPr lang="en-US" sz="5400" b="1">
              <a:solidFill>
                <a:schemeClr val="bg1"/>
              </a:solidFill>
              <a:latin typeface="Arial" panose="020B0604020202020204" pitchFamily="34" charset="0"/>
              <a:cs typeface="Arial" panose="020B0604020202020204" pitchFamily="34" charset="0"/>
            </a:endParaRPr>
          </a:p>
        </p:txBody>
      </p:sp>
      <p:sp>
        <p:nvSpPr>
          <p:cNvPr id="44" name="Folded Corner 43"/>
          <p:cNvSpPr/>
          <p:nvPr/>
        </p:nvSpPr>
        <p:spPr>
          <a:xfrm>
            <a:off x="1930975" y="5176799"/>
            <a:ext cx="1465387" cy="1465387"/>
          </a:xfrm>
          <a:prstGeom prst="foldedCorner">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a:solidFill>
                  <a:schemeClr val="bg1"/>
                </a:solidFill>
                <a:latin typeface="Arial" panose="020B0604020202020204" pitchFamily="34" charset="0"/>
                <a:cs typeface="Arial" panose="020B0604020202020204" pitchFamily="34" charset="0"/>
              </a:rPr>
              <a:t>02</a:t>
            </a:r>
            <a:endParaRPr lang="en-US" sz="5400" b="1">
              <a:solidFill>
                <a:schemeClr val="bg1"/>
              </a:solidFill>
              <a:latin typeface="Arial" panose="020B0604020202020204" pitchFamily="34" charset="0"/>
              <a:cs typeface="Arial" panose="020B0604020202020204" pitchFamily="34" charset="0"/>
            </a:endParaRPr>
          </a:p>
        </p:txBody>
      </p:sp>
      <p:sp>
        <p:nvSpPr>
          <p:cNvPr id="45" name="Folded Corner 44"/>
          <p:cNvSpPr/>
          <p:nvPr/>
        </p:nvSpPr>
        <p:spPr>
          <a:xfrm>
            <a:off x="1930975" y="7405826"/>
            <a:ext cx="1465387" cy="1465387"/>
          </a:xfrm>
          <a:prstGeom prst="foldedCorner">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a:solidFill>
                  <a:schemeClr val="bg1"/>
                </a:solidFill>
                <a:latin typeface="Arial" panose="020B0604020202020204" pitchFamily="34" charset="0"/>
                <a:cs typeface="Arial" panose="020B0604020202020204" pitchFamily="34" charset="0"/>
              </a:rPr>
              <a:t>03</a:t>
            </a:r>
            <a:endParaRPr lang="en-US" sz="5400" b="1">
              <a:solidFill>
                <a:schemeClr val="bg1"/>
              </a:solidFill>
              <a:latin typeface="Arial" panose="020B0604020202020204" pitchFamily="34" charset="0"/>
              <a:cs typeface="Arial" panose="020B0604020202020204" pitchFamily="34" charset="0"/>
            </a:endParaRPr>
          </a:p>
        </p:txBody>
      </p:sp>
      <p:sp>
        <p:nvSpPr>
          <p:cNvPr id="46" name="TextBox 45"/>
          <p:cNvSpPr txBox="1"/>
          <p:nvPr/>
        </p:nvSpPr>
        <p:spPr>
          <a:xfrm>
            <a:off x="3810000" y="3056111"/>
            <a:ext cx="10453271" cy="982513"/>
          </a:xfrm>
          <a:prstGeom prst="rect">
            <a:avLst/>
          </a:prstGeom>
          <a:noFill/>
        </p:spPr>
        <p:txBody>
          <a:bodyPr wrap="square" rtlCol="0">
            <a:spAutoFit/>
          </a:bodyPr>
          <a:lstStyle/>
          <a:p>
            <a:pPr>
              <a:lnSpc>
                <a:spcPct val="150000"/>
              </a:lnSpc>
            </a:pPr>
            <a:r>
              <a:rPr lang="vi-VN" sz="4400">
                <a:latin typeface="Arial" panose="020B0604020202020204" pitchFamily="34" charset="0"/>
                <a:cs typeface="Arial" panose="020B0604020202020204" pitchFamily="34" charset="0"/>
              </a:rPr>
              <a:t>Ôn lại các kiến thức đã học trong bài</a:t>
            </a:r>
            <a:endParaRPr lang="en-US" sz="4400">
              <a:latin typeface="Arial" panose="020B0604020202020204" pitchFamily="34" charset="0"/>
              <a:cs typeface="Arial" panose="020B0604020202020204" pitchFamily="34" charset="0"/>
            </a:endParaRPr>
          </a:p>
        </p:txBody>
      </p:sp>
      <p:sp>
        <p:nvSpPr>
          <p:cNvPr id="47" name="TextBox 46"/>
          <p:cNvSpPr txBox="1"/>
          <p:nvPr/>
        </p:nvSpPr>
        <p:spPr>
          <a:xfrm>
            <a:off x="3906576" y="5208016"/>
            <a:ext cx="11790624" cy="982513"/>
          </a:xfrm>
          <a:prstGeom prst="rect">
            <a:avLst/>
          </a:prstGeom>
          <a:noFill/>
        </p:spPr>
        <p:txBody>
          <a:bodyPr wrap="square" rtlCol="0">
            <a:spAutoFit/>
          </a:bodyPr>
          <a:lstStyle/>
          <a:p>
            <a:pPr>
              <a:lnSpc>
                <a:spcPct val="150000"/>
              </a:lnSpc>
            </a:pPr>
            <a:r>
              <a:rPr lang="vi-VN" sz="4400" dirty="0">
                <a:cs typeface="Arial" panose="020B0604020202020204" pitchFamily="34" charset="0"/>
              </a:rPr>
              <a:t>Hoàn thành bài tập trong SBT</a:t>
            </a:r>
            <a:endParaRPr lang="en-US" sz="4400" dirty="0">
              <a:latin typeface="Arial" panose="020B0604020202020204" pitchFamily="34" charset="0"/>
              <a:cs typeface="Arial" panose="020B0604020202020204" pitchFamily="34" charset="0"/>
            </a:endParaRPr>
          </a:p>
        </p:txBody>
      </p:sp>
      <p:sp>
        <p:nvSpPr>
          <p:cNvPr id="48" name="TextBox 47"/>
          <p:cNvSpPr txBox="1"/>
          <p:nvPr/>
        </p:nvSpPr>
        <p:spPr>
          <a:xfrm>
            <a:off x="3906576" y="7459909"/>
            <a:ext cx="11562024" cy="1107996"/>
          </a:xfrm>
          <a:prstGeom prst="rect">
            <a:avLst/>
          </a:prstGeom>
          <a:noFill/>
        </p:spPr>
        <p:txBody>
          <a:bodyPr wrap="square" rtlCol="0">
            <a:spAutoFit/>
          </a:bodyPr>
          <a:lstStyle/>
          <a:p>
            <a:pPr algn="just">
              <a:lnSpc>
                <a:spcPct val="150000"/>
              </a:lnSpc>
            </a:pPr>
            <a:r>
              <a:rPr lang="vi-VN" sz="4400" dirty="0">
                <a:latin typeface="Arial" panose="020B0604020202020204" pitchFamily="34" charset="0"/>
                <a:cs typeface="Arial" panose="020B0604020202020204" pitchFamily="34" charset="0"/>
              </a:rPr>
              <a:t>Chuẩn bị bài sau - </a:t>
            </a:r>
            <a:r>
              <a:rPr lang="vi-VN" sz="4400" b="1" dirty="0">
                <a:cs typeface="Arial" panose="020B0604020202020204" pitchFamily="34" charset="0"/>
              </a:rPr>
              <a:t>Bài tập cuối chương VI</a:t>
            </a:r>
            <a:endParaRPr lang="en-US" sz="4400" b="1" dirty="0">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anim calcmode="lin" valueType="num">
                                      <p:cBhvr>
                                        <p:cTn id="13" dur="500" fill="hold"/>
                                        <p:tgtEl>
                                          <p:spTgt spid="46"/>
                                        </p:tgtEl>
                                        <p:attrNameLst>
                                          <p:attrName>ppt_x</p:attrName>
                                        </p:attrNameLst>
                                      </p:cBhvr>
                                      <p:tavLst>
                                        <p:tav tm="0">
                                          <p:val>
                                            <p:strVal val="#ppt_x"/>
                                          </p:val>
                                        </p:tav>
                                        <p:tav tm="100000">
                                          <p:val>
                                            <p:strVal val="#ppt_x"/>
                                          </p:val>
                                        </p:tav>
                                      </p:tavLst>
                                    </p:anim>
                                    <p:anim calcmode="lin" valueType="num">
                                      <p:cBhvr>
                                        <p:cTn id="14" dur="500" fill="hold"/>
                                        <p:tgtEl>
                                          <p:spTgt spid="4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anim calcmode="lin" valueType="num">
                                      <p:cBhvr>
                                        <p:cTn id="19" dur="500" fill="hold"/>
                                        <p:tgtEl>
                                          <p:spTgt spid="44"/>
                                        </p:tgtEl>
                                        <p:attrNameLst>
                                          <p:attrName>ppt_x</p:attrName>
                                        </p:attrNameLst>
                                      </p:cBhvr>
                                      <p:tavLst>
                                        <p:tav tm="0">
                                          <p:val>
                                            <p:strVal val="#ppt_x"/>
                                          </p:val>
                                        </p:tav>
                                        <p:tav tm="100000">
                                          <p:val>
                                            <p:strVal val="#ppt_x"/>
                                          </p:val>
                                        </p:tav>
                                      </p:tavLst>
                                    </p:anim>
                                    <p:anim calcmode="lin" valueType="num">
                                      <p:cBhvr>
                                        <p:cTn id="20" dur="500" fill="hold"/>
                                        <p:tgtEl>
                                          <p:spTgt spid="4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anim calcmode="lin" valueType="num">
                                      <p:cBhvr>
                                        <p:cTn id="24" dur="500" fill="hold"/>
                                        <p:tgtEl>
                                          <p:spTgt spid="47"/>
                                        </p:tgtEl>
                                        <p:attrNameLst>
                                          <p:attrName>ppt_x</p:attrName>
                                        </p:attrNameLst>
                                      </p:cBhvr>
                                      <p:tavLst>
                                        <p:tav tm="0">
                                          <p:val>
                                            <p:strVal val="#ppt_x"/>
                                          </p:val>
                                        </p:tav>
                                        <p:tav tm="100000">
                                          <p:val>
                                            <p:strVal val="#ppt_x"/>
                                          </p:val>
                                        </p:tav>
                                      </p:tavLst>
                                    </p:anim>
                                    <p:anim calcmode="lin" valueType="num">
                                      <p:cBhvr>
                                        <p:cTn id="25" dur="500" fill="hold"/>
                                        <p:tgtEl>
                                          <p:spTgt spid="47"/>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anim calcmode="lin" valueType="num">
                                      <p:cBhvr>
                                        <p:cTn id="35" dur="500" fill="hold"/>
                                        <p:tgtEl>
                                          <p:spTgt spid="48"/>
                                        </p:tgtEl>
                                        <p:attrNameLst>
                                          <p:attrName>ppt_x</p:attrName>
                                        </p:attrNameLst>
                                      </p:cBhvr>
                                      <p:tavLst>
                                        <p:tav tm="0">
                                          <p:val>
                                            <p:strVal val="#ppt_x"/>
                                          </p:val>
                                        </p:tav>
                                        <p:tav tm="100000">
                                          <p:val>
                                            <p:strVal val="#ppt_x"/>
                                          </p:val>
                                        </p:tav>
                                      </p:tavLst>
                                    </p:anim>
                                    <p:anim calcmode="lin" valueType="num">
                                      <p:cBhvr>
                                        <p:cTn id="36"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p:bldP spid="47" grpId="0"/>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8ADE1"/>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BD2"/>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2108145"/>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3573532"/>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14460300" y="709904"/>
            <a:ext cx="3666838" cy="947966"/>
            <a:chOff x="0" y="0"/>
            <a:chExt cx="3623462" cy="936752"/>
          </a:xfrm>
        </p:grpSpPr>
        <p:sp>
          <p:nvSpPr>
            <p:cNvPr id="18" name="Freeform 1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9" name="Freeform 1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20" name="Freeform 2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21" name="Freeform 2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2" name="Group 22"/>
          <p:cNvGrpSpPr/>
          <p:nvPr/>
        </p:nvGrpSpPr>
        <p:grpSpPr>
          <a:xfrm>
            <a:off x="-115376" y="527652"/>
            <a:ext cx="17319661" cy="9948534"/>
            <a:chOff x="0" y="0"/>
            <a:chExt cx="4561557" cy="2620190"/>
          </a:xfrm>
        </p:grpSpPr>
        <p:sp>
          <p:nvSpPr>
            <p:cNvPr id="23" name="Freeform 23"/>
            <p:cNvSpPr/>
            <p:nvPr/>
          </p:nvSpPr>
          <p:spPr>
            <a:xfrm>
              <a:off x="0" y="0"/>
              <a:ext cx="4561557" cy="2620190"/>
            </a:xfrm>
            <a:custGeom>
              <a:avLst/>
              <a:gdLst/>
              <a:ahLst/>
              <a:cxnLst/>
              <a:rect l="l" t="t" r="r" b="b"/>
              <a:pathLst>
                <a:path w="4561557" h="2620190">
                  <a:moveTo>
                    <a:pt x="0" y="0"/>
                  </a:moveTo>
                  <a:lnTo>
                    <a:pt x="4561557" y="0"/>
                  </a:lnTo>
                  <a:lnTo>
                    <a:pt x="4561557" y="2620190"/>
                  </a:lnTo>
                  <a:lnTo>
                    <a:pt x="0" y="2620190"/>
                  </a:lnTo>
                  <a:close/>
                </a:path>
              </a:pathLst>
            </a:custGeom>
            <a:solidFill>
              <a:srgbClr val="99DCFF"/>
            </a:solidFill>
            <a:ln w="28575">
              <a:solidFill>
                <a:srgbClr val="000000"/>
              </a:solid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5" name="Group 25"/>
          <p:cNvGrpSpPr/>
          <p:nvPr/>
        </p:nvGrpSpPr>
        <p:grpSpPr>
          <a:xfrm>
            <a:off x="-363921" y="527652"/>
            <a:ext cx="17568206" cy="11712137"/>
            <a:chOff x="0" y="0"/>
            <a:chExt cx="23424274" cy="15616183"/>
          </a:xfrm>
        </p:grpSpPr>
        <p:sp>
          <p:nvSpPr>
            <p:cNvPr id="26" name="Freeform 26"/>
            <p:cNvSpPr/>
            <p:nvPr/>
          </p:nvSpPr>
          <p:spPr>
            <a:xfrm>
              <a:off x="0"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7" name="Freeform 27"/>
            <p:cNvSpPr/>
            <p:nvPr/>
          </p:nvSpPr>
          <p:spPr>
            <a:xfrm>
              <a:off x="7808091" y="0"/>
              <a:ext cx="7808091" cy="7808091"/>
            </a:xfrm>
            <a:custGeom>
              <a:avLst/>
              <a:gdLst/>
              <a:ahLst/>
              <a:cxnLst/>
              <a:rect l="l" t="t" r="r" b="b"/>
              <a:pathLst>
                <a:path w="7808091" h="7808091">
                  <a:moveTo>
                    <a:pt x="0" y="0"/>
                  </a:moveTo>
                  <a:lnTo>
                    <a:pt x="7808092" y="0"/>
                  </a:lnTo>
                  <a:lnTo>
                    <a:pt x="7808092"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8" name="Freeform 28"/>
            <p:cNvSpPr/>
            <p:nvPr/>
          </p:nvSpPr>
          <p:spPr>
            <a:xfrm>
              <a:off x="15616183"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9" name="Freeform 29"/>
            <p:cNvSpPr/>
            <p:nvPr/>
          </p:nvSpPr>
          <p:spPr>
            <a:xfrm>
              <a:off x="0"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30" name="Freeform 30"/>
            <p:cNvSpPr/>
            <p:nvPr/>
          </p:nvSpPr>
          <p:spPr>
            <a:xfrm>
              <a:off x="7808091" y="7808091"/>
              <a:ext cx="7808091" cy="7808091"/>
            </a:xfrm>
            <a:custGeom>
              <a:avLst/>
              <a:gdLst/>
              <a:ahLst/>
              <a:cxnLst/>
              <a:rect l="l" t="t" r="r" b="b"/>
              <a:pathLst>
                <a:path w="7808091" h="7808091">
                  <a:moveTo>
                    <a:pt x="0" y="0"/>
                  </a:moveTo>
                  <a:lnTo>
                    <a:pt x="7808092" y="0"/>
                  </a:lnTo>
                  <a:lnTo>
                    <a:pt x="7808092"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31" name="Freeform 31"/>
            <p:cNvSpPr/>
            <p:nvPr/>
          </p:nvSpPr>
          <p:spPr>
            <a:xfrm>
              <a:off x="15616183"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grpSp>
      <p:grpSp>
        <p:nvGrpSpPr>
          <p:cNvPr id="32" name="Group 32"/>
          <p:cNvGrpSpPr/>
          <p:nvPr/>
        </p:nvGrpSpPr>
        <p:grpSpPr>
          <a:xfrm>
            <a:off x="828737" y="2237854"/>
            <a:ext cx="14900499" cy="6311473"/>
            <a:chOff x="0" y="0"/>
            <a:chExt cx="3454583" cy="1463274"/>
          </a:xfrm>
        </p:grpSpPr>
        <p:sp>
          <p:nvSpPr>
            <p:cNvPr id="33" name="Freeform 33"/>
            <p:cNvSpPr/>
            <p:nvPr/>
          </p:nvSpPr>
          <p:spPr>
            <a:xfrm>
              <a:off x="0" y="0"/>
              <a:ext cx="3454583" cy="1463274"/>
            </a:xfrm>
            <a:custGeom>
              <a:avLst/>
              <a:gdLst/>
              <a:ahLst/>
              <a:cxnLst/>
              <a:rect l="l" t="t" r="r" b="b"/>
              <a:pathLst>
                <a:path w="3454583" h="1463274">
                  <a:moveTo>
                    <a:pt x="26498" y="0"/>
                  </a:moveTo>
                  <a:lnTo>
                    <a:pt x="3428085" y="0"/>
                  </a:lnTo>
                  <a:cubicBezTo>
                    <a:pt x="3435112" y="0"/>
                    <a:pt x="3441852" y="2792"/>
                    <a:pt x="3446822" y="7761"/>
                  </a:cubicBezTo>
                  <a:cubicBezTo>
                    <a:pt x="3451791" y="12731"/>
                    <a:pt x="3454583" y="19471"/>
                    <a:pt x="3454583" y="26498"/>
                  </a:cubicBezTo>
                  <a:lnTo>
                    <a:pt x="3454583" y="1436775"/>
                  </a:lnTo>
                  <a:cubicBezTo>
                    <a:pt x="3454583" y="1443803"/>
                    <a:pt x="3451791" y="1450543"/>
                    <a:pt x="3446822" y="1455512"/>
                  </a:cubicBezTo>
                  <a:cubicBezTo>
                    <a:pt x="3441852" y="1460482"/>
                    <a:pt x="3435112" y="1463274"/>
                    <a:pt x="3428085" y="1463274"/>
                  </a:cubicBezTo>
                  <a:lnTo>
                    <a:pt x="26498" y="1463274"/>
                  </a:lnTo>
                  <a:cubicBezTo>
                    <a:pt x="19471" y="1463274"/>
                    <a:pt x="12731" y="1460482"/>
                    <a:pt x="7761" y="1455512"/>
                  </a:cubicBezTo>
                  <a:cubicBezTo>
                    <a:pt x="2792" y="1450543"/>
                    <a:pt x="0" y="1443803"/>
                    <a:pt x="0" y="1436775"/>
                  </a:cubicBezTo>
                  <a:lnTo>
                    <a:pt x="0" y="26498"/>
                  </a:lnTo>
                  <a:cubicBezTo>
                    <a:pt x="0" y="19471"/>
                    <a:pt x="2792" y="12731"/>
                    <a:pt x="7761" y="7761"/>
                  </a:cubicBezTo>
                  <a:cubicBezTo>
                    <a:pt x="12731" y="2792"/>
                    <a:pt x="19471" y="0"/>
                    <a:pt x="26498" y="0"/>
                  </a:cubicBezTo>
                  <a:close/>
                </a:path>
              </a:pathLst>
            </a:custGeom>
            <a:solidFill>
              <a:srgbClr val="FFFFFF"/>
            </a:solidFill>
          </p:spPr>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5" name="Freeform 35"/>
          <p:cNvSpPr/>
          <p:nvPr/>
        </p:nvSpPr>
        <p:spPr>
          <a:xfrm>
            <a:off x="1815546" y="1169396"/>
            <a:ext cx="1563078" cy="1606902"/>
          </a:xfrm>
          <a:custGeom>
            <a:avLst/>
            <a:gdLst/>
            <a:ahLst/>
            <a:cxnLst/>
            <a:rect l="l" t="t" r="r" b="b"/>
            <a:pathLst>
              <a:path w="1563078" h="1606902">
                <a:moveTo>
                  <a:pt x="0" y="0"/>
                </a:moveTo>
                <a:lnTo>
                  <a:pt x="1563077" y="0"/>
                </a:lnTo>
                <a:lnTo>
                  <a:pt x="1563077" y="1606903"/>
                </a:lnTo>
                <a:lnTo>
                  <a:pt x="0" y="1606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6" name="Freeform 36"/>
          <p:cNvSpPr/>
          <p:nvPr/>
        </p:nvSpPr>
        <p:spPr>
          <a:xfrm>
            <a:off x="828737" y="7495136"/>
            <a:ext cx="3332211" cy="2108380"/>
          </a:xfrm>
          <a:custGeom>
            <a:avLst/>
            <a:gdLst/>
            <a:ahLst/>
            <a:cxnLst/>
            <a:rect l="l" t="t" r="r" b="b"/>
            <a:pathLst>
              <a:path w="3332211" h="2108380">
                <a:moveTo>
                  <a:pt x="0" y="0"/>
                </a:moveTo>
                <a:lnTo>
                  <a:pt x="3332210" y="0"/>
                </a:lnTo>
                <a:lnTo>
                  <a:pt x="3332210" y="2108381"/>
                </a:lnTo>
                <a:lnTo>
                  <a:pt x="0" y="21083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Freeform 37"/>
          <p:cNvSpPr/>
          <p:nvPr/>
        </p:nvSpPr>
        <p:spPr>
          <a:xfrm rot="-1358923">
            <a:off x="12722601" y="6957185"/>
            <a:ext cx="2703746" cy="3184283"/>
          </a:xfrm>
          <a:custGeom>
            <a:avLst/>
            <a:gdLst/>
            <a:ahLst/>
            <a:cxnLst/>
            <a:rect l="l" t="t" r="r" b="b"/>
            <a:pathLst>
              <a:path w="2703746" h="3184283">
                <a:moveTo>
                  <a:pt x="0" y="0"/>
                </a:moveTo>
                <a:lnTo>
                  <a:pt x="2703746" y="0"/>
                </a:lnTo>
                <a:lnTo>
                  <a:pt x="2703746" y="3184283"/>
                </a:lnTo>
                <a:lnTo>
                  <a:pt x="0" y="31842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8" name="Freeform 38"/>
          <p:cNvSpPr/>
          <p:nvPr/>
        </p:nvSpPr>
        <p:spPr>
          <a:xfrm rot="-607473">
            <a:off x="14846935" y="6878444"/>
            <a:ext cx="524042" cy="1779154"/>
          </a:xfrm>
          <a:custGeom>
            <a:avLst/>
            <a:gdLst/>
            <a:ahLst/>
            <a:cxnLst/>
            <a:rect l="l" t="t" r="r" b="b"/>
            <a:pathLst>
              <a:path w="524042" h="1779154">
                <a:moveTo>
                  <a:pt x="0" y="0"/>
                </a:moveTo>
                <a:lnTo>
                  <a:pt x="524042" y="0"/>
                </a:lnTo>
                <a:lnTo>
                  <a:pt x="524042" y="1779154"/>
                </a:lnTo>
                <a:lnTo>
                  <a:pt x="0" y="17791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9" name="Freeform 39"/>
          <p:cNvSpPr/>
          <p:nvPr/>
        </p:nvSpPr>
        <p:spPr>
          <a:xfrm rot="-1729736">
            <a:off x="14147400" y="811567"/>
            <a:ext cx="470779" cy="4388615"/>
          </a:xfrm>
          <a:custGeom>
            <a:avLst/>
            <a:gdLst/>
            <a:ahLst/>
            <a:cxnLst/>
            <a:rect l="l" t="t" r="r" b="b"/>
            <a:pathLst>
              <a:path w="470779" h="4388615">
                <a:moveTo>
                  <a:pt x="0" y="0"/>
                </a:moveTo>
                <a:lnTo>
                  <a:pt x="470778" y="0"/>
                </a:lnTo>
                <a:lnTo>
                  <a:pt x="470778" y="4388615"/>
                </a:lnTo>
                <a:lnTo>
                  <a:pt x="0" y="438861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0" name="Freeform 40"/>
          <p:cNvSpPr/>
          <p:nvPr/>
        </p:nvSpPr>
        <p:spPr>
          <a:xfrm rot="-897102">
            <a:off x="15279507" y="809281"/>
            <a:ext cx="493296" cy="4598517"/>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1" name="TextBox 41"/>
          <p:cNvSpPr txBox="1"/>
          <p:nvPr/>
        </p:nvSpPr>
        <p:spPr>
          <a:xfrm>
            <a:off x="2494842" y="3288228"/>
            <a:ext cx="12299056" cy="3693319"/>
          </a:xfrm>
          <a:prstGeom prst="rect">
            <a:avLst/>
          </a:prstGeom>
        </p:spPr>
        <p:txBody>
          <a:bodyPr wrap="square" lIns="0" tIns="0" rIns="0" bIns="0" rtlCol="0" anchor="t">
            <a:spAutoFit/>
          </a:bodyPr>
          <a:lstStyle/>
          <a:p>
            <a:pPr algn="ctr">
              <a:lnSpc>
                <a:spcPct val="150000"/>
              </a:lnSpc>
            </a:pPr>
            <a:r>
              <a:rPr lang="vi-VN" sz="8000" b="1" spc="204">
                <a:solidFill>
                  <a:srgbClr val="231F20"/>
                </a:solidFill>
                <a:cs typeface="Arial" panose="020B0604020202020204" pitchFamily="34" charset="0"/>
              </a:rPr>
              <a:t>HẸN GẶP LẠI CÁC EM TRONG TIẾT HỌC SAU!</a:t>
            </a:r>
            <a:endParaRPr lang="en-US" sz="8000" b="1" spc="204">
              <a:solidFill>
                <a:srgbClr val="231F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26601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1" name="Freeform 31"/>
          <p:cNvSpPr/>
          <p:nvPr/>
        </p:nvSpPr>
        <p:spPr>
          <a:xfrm>
            <a:off x="14460300" y="709904"/>
            <a:ext cx="3666839" cy="947966"/>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sp>
      </p:grpSp>
      <p:sp>
        <p:nvSpPr>
          <p:cNvPr id="30" name="Freeform 30"/>
          <p:cNvSpPr/>
          <p:nvPr/>
        </p:nvSpPr>
        <p:spPr>
          <a:xfrm>
            <a:off x="17247589" y="757658"/>
            <a:ext cx="861340" cy="896558"/>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graphicFrame>
        <p:nvGraphicFramePr>
          <p:cNvPr id="45" name="Object 44"/>
          <p:cNvGraphicFramePr>
            <a:graphicFrameLocks noChangeAspect="1"/>
          </p:cNvGraphicFramePr>
          <p:nvPr/>
        </p:nvGraphicFramePr>
        <p:xfrm>
          <a:off x="9086850" y="5035550"/>
          <a:ext cx="114300" cy="215900"/>
        </p:xfrm>
        <a:graphic>
          <a:graphicData uri="http://schemas.openxmlformats.org/presentationml/2006/ole">
            <mc:AlternateContent xmlns:mc="http://schemas.openxmlformats.org/markup-compatibility/2006">
              <mc:Choice xmlns:v="urn:schemas-microsoft-com:vml" Requires="v">
                <p:oleObj name="Equation" r:id="rId4" imgW="114120" imgH="215640" progId="Equation.3">
                  <p:embed/>
                </p:oleObj>
              </mc:Choice>
              <mc:Fallback>
                <p:oleObj name="Equation" r:id="rId4" imgW="114120" imgH="215640" progId="Equation.3">
                  <p:embed/>
                  <p:pic>
                    <p:nvPicPr>
                      <p:cNvPr id="0" name=""/>
                      <p:cNvPicPr/>
                      <p:nvPr/>
                    </p:nvPicPr>
                    <p:blipFill>
                      <a:blip r:embed="rId5"/>
                      <a:stretch>
                        <a:fillRect/>
                      </a:stretch>
                    </p:blipFill>
                    <p:spPr>
                      <a:xfrm>
                        <a:off x="9086850" y="5035550"/>
                        <a:ext cx="114300" cy="215900"/>
                      </a:xfrm>
                      <a:prstGeom prst="rect">
                        <a:avLst/>
                      </a:prstGeom>
                    </p:spPr>
                  </p:pic>
                </p:oleObj>
              </mc:Fallback>
            </mc:AlternateContent>
          </a:graphicData>
        </a:graphic>
      </p:graphicFrame>
      <p:pic>
        <p:nvPicPr>
          <p:cNvPr id="40"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76336" y="9008498"/>
            <a:ext cx="1269812" cy="1159835"/>
          </a:xfrm>
          <a:prstGeom prst="rect">
            <a:avLst/>
          </a:prstGeom>
        </p:spPr>
      </p:pic>
      <p:sp>
        <p:nvSpPr>
          <p:cNvPr id="27" name="Rectangle 26"/>
          <p:cNvSpPr/>
          <p:nvPr/>
        </p:nvSpPr>
        <p:spPr>
          <a:xfrm>
            <a:off x="6203360" y="1153853"/>
            <a:ext cx="4309193" cy="738664"/>
          </a:xfrm>
          <a:prstGeom prst="rect">
            <a:avLst/>
          </a:prstGeom>
        </p:spPr>
        <p:txBody>
          <a:bodyPr wrap="none">
            <a:spAutoFit/>
          </a:bodyPr>
          <a:lstStyle/>
          <a:p>
            <a:pPr lvl="0" algn="ctr">
              <a:defRPr/>
            </a:pPr>
            <a:r>
              <a:rPr lang="vi-VN" sz="4200" b="1" i="1" u="sng" dirty="0">
                <a:solidFill>
                  <a:srgbClr val="C00000"/>
                </a:solidFill>
              </a:rPr>
              <a:t>Hướng dẫn giải</a:t>
            </a:r>
            <a:r>
              <a:rPr lang="en-US" sz="4200" b="1" i="1" u="sng" dirty="0">
                <a:solidFill>
                  <a:srgbClr val="C00000"/>
                </a:solidFill>
              </a:rPr>
              <a:t>:</a:t>
            </a:r>
          </a:p>
        </p:txBody>
      </p:sp>
      <mc:AlternateContent xmlns:mc="http://schemas.openxmlformats.org/markup-compatibility/2006" xmlns:a14="http://schemas.microsoft.com/office/drawing/2010/main">
        <mc:Choice Requires="a14">
          <p:sp>
            <p:nvSpPr>
              <p:cNvPr id="29" name="Rectangle 28"/>
              <p:cNvSpPr/>
              <p:nvPr/>
            </p:nvSpPr>
            <p:spPr>
              <a:xfrm>
                <a:off x="2106798" y="2476500"/>
                <a:ext cx="12915900" cy="7578741"/>
              </a:xfrm>
              <a:prstGeom prst="rect">
                <a:avLst/>
              </a:prstGeom>
            </p:spPr>
            <p:txBody>
              <a:bodyPr wrap="square">
                <a:spAutoFit/>
              </a:bodyPr>
              <a:lstStyle/>
              <a:p>
                <a:pPr algn="just">
                  <a:lnSpc>
                    <a:spcPct val="150000"/>
                  </a:lnSpc>
                  <a:spcBef>
                    <a:spcPts val="600"/>
                  </a:spcBef>
                  <a:spcAft>
                    <a:spcPts val="600"/>
                  </a:spcAft>
                  <a:tabLst>
                    <a:tab pos="1972945" algn="l"/>
                  </a:tabLst>
                </a:pPr>
                <a:r>
                  <a:rPr lang="da-DK" sz="4000" dirty="0">
                    <a:latin typeface="Arial" panose="020B0604020202020204" pitchFamily="34" charset="0"/>
                    <a:ea typeface="Calibri" panose="020F0502020204030204" pitchFamily="34" charset="0"/>
                    <a:cs typeface="Arial" panose="020B0604020202020204" pitchFamily="34" charset="0"/>
                  </a:rPr>
                  <a:t>a) Thời gian </a:t>
                </a:r>
                <a14:m>
                  <m:oMath xmlns:m="http://schemas.openxmlformats.org/officeDocument/2006/math">
                    <m:r>
                      <a:rPr lang="da-DK" sz="4000" i="1">
                        <a:effectLst/>
                        <a:latin typeface="Cambria Math" panose="02040503050406030204" pitchFamily="18" charset="0"/>
                        <a:ea typeface="Calibri" panose="020F0502020204030204" pitchFamily="34" charset="0"/>
                        <a:cs typeface="Times New Roman" panose="02020603050405020304" pitchFamily="18" charset="0"/>
                      </a:rPr>
                      <m:t>60 000</m:t>
                    </m:r>
                  </m:oMath>
                </a14:m>
                <a:r>
                  <a:rPr lang="da-DK" sz="4000" dirty="0">
                    <a:effectLst/>
                    <a:latin typeface="Arial" panose="020B0604020202020204" pitchFamily="34" charset="0"/>
                    <a:ea typeface="Calibri" panose="020F0502020204030204" pitchFamily="34" charset="0"/>
                    <a:cs typeface="Arial" panose="020B0604020202020204" pitchFamily="34" charset="0"/>
                  </a:rPr>
                  <a:t> thiết bị đầu tiên nhiễm virus: </a:t>
                </a:r>
              </a:p>
              <a:p>
                <a:pPr algn="ctr">
                  <a:lnSpc>
                    <a:spcPct val="150000"/>
                  </a:lnSpc>
                  <a:spcBef>
                    <a:spcPts val="600"/>
                  </a:spcBef>
                  <a:spcAft>
                    <a:spcPts val="600"/>
                  </a:spcAft>
                  <a:tabLst>
                    <a:tab pos="1972945" algn="l"/>
                  </a:tabLst>
                </a:pP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60 000</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da-DK" sz="4000" dirty="0">
                    <a:effectLst/>
                    <a:latin typeface="Arial" panose="020B0604020202020204" pitchFamily="34" charset="0"/>
                    <a:ea typeface="Calibri" panose="020F0502020204030204" pitchFamily="34" charset="0"/>
                    <a:cs typeface="Arial" panose="020B0604020202020204" pitchFamily="34" charset="0"/>
                  </a:rPr>
                  <a:t> (ngày)</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1972945" algn="l"/>
                  </a:tabLst>
                </a:pPr>
                <a:r>
                  <a:rPr lang="da-DK" sz="4000" dirty="0">
                    <a:effectLst/>
                    <a:latin typeface="Arial" panose="020B0604020202020204" pitchFamily="34" charset="0"/>
                    <a:ea typeface="Calibri" panose="020F0502020204030204" pitchFamily="34" charset="0"/>
                    <a:cs typeface="Arial" panose="020B0604020202020204" pitchFamily="34" charset="0"/>
                  </a:rPr>
                  <a:t>b) Thời gian số thiết bị còn lại bị lây nhiễm: </a:t>
                </a:r>
              </a:p>
              <a:p>
                <a:pPr algn="ctr">
                  <a:lnSpc>
                    <a:spcPct val="150000"/>
                  </a:lnSpc>
                  <a:spcBef>
                    <a:spcPts val="600"/>
                  </a:spcBef>
                  <a:spcAft>
                    <a:spcPts val="600"/>
                  </a:spcAft>
                  <a:tabLst>
                    <a:tab pos="1972945" algn="l"/>
                  </a:tabLst>
                </a:pP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150 000−6 000</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+500</m:t>
                        </m:r>
                      </m:den>
                    </m:f>
                    <m:r>
                      <a:rPr lang="da-DK"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90 000</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+500</m:t>
                        </m:r>
                      </m:den>
                    </m:f>
                  </m:oMath>
                </a14:m>
                <a:r>
                  <a:rPr lang="da-DK" sz="4000" dirty="0">
                    <a:effectLst/>
                    <a:latin typeface="Arial" panose="020B0604020202020204" pitchFamily="34" charset="0"/>
                    <a:ea typeface="Calibri" panose="020F0502020204030204" pitchFamily="34" charset="0"/>
                    <a:cs typeface="Arial" panose="020B0604020202020204" pitchFamily="34" charset="0"/>
                  </a:rPr>
                  <a:t> (ngày)</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1972945" algn="l"/>
                  </a:tabLst>
                </a:pPr>
                <a:r>
                  <a:rPr lang="da-DK" sz="4000" dirty="0">
                    <a:effectLst/>
                    <a:latin typeface="Arial" panose="020B0604020202020204" pitchFamily="34" charset="0"/>
                    <a:ea typeface="Calibri" panose="020F0502020204030204" pitchFamily="34" charset="0"/>
                    <a:cs typeface="Arial" panose="020B0604020202020204" pitchFamily="34" charset="0"/>
                  </a:rPr>
                  <a:t>c) Thời gian để </a:t>
                </a:r>
                <a14:m>
                  <m:oMath xmlns:m="http://schemas.openxmlformats.org/officeDocument/2006/math">
                    <m:r>
                      <a:rPr lang="da-DK" sz="4000" i="1">
                        <a:effectLst/>
                        <a:latin typeface="Cambria Math" panose="02040503050406030204" pitchFamily="18" charset="0"/>
                        <a:ea typeface="Calibri" panose="020F0502020204030204" pitchFamily="34" charset="0"/>
                        <a:cs typeface="Times New Roman" panose="02020603050405020304" pitchFamily="18" charset="0"/>
                      </a:rPr>
                      <m:t>150 000</m:t>
                    </m:r>
                  </m:oMath>
                </a14:m>
                <a:r>
                  <a:rPr lang="da-DK" sz="4000" dirty="0">
                    <a:effectLst/>
                    <a:latin typeface="Arial" panose="020B0604020202020204" pitchFamily="34" charset="0"/>
                    <a:ea typeface="Calibri" panose="020F0502020204030204" pitchFamily="34" charset="0"/>
                    <a:cs typeface="Arial" panose="020B0604020202020204" pitchFamily="34" charset="0"/>
                  </a:rPr>
                  <a:t> thiết bị nêu trên bị lây nhiễm là: </a:t>
                </a:r>
              </a:p>
              <a:p>
                <a:pPr algn="ctr">
                  <a:lnSpc>
                    <a:spcPct val="150000"/>
                  </a:lnSpc>
                  <a:spcBef>
                    <a:spcPts val="600"/>
                  </a:spcBef>
                  <a:spcAft>
                    <a:spcPts val="600"/>
                  </a:spcAft>
                  <a:tabLst>
                    <a:tab pos="1972945" algn="l"/>
                  </a:tabLst>
                </a:pP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90 000</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+500</m:t>
                        </m:r>
                      </m:den>
                    </m:f>
                    <m:r>
                      <a:rPr lang="da-DK"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60 000</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da-DK" sz="4000" dirty="0">
                    <a:effectLst/>
                    <a:latin typeface="Arial" panose="020B0604020202020204" pitchFamily="34" charset="0"/>
                    <a:ea typeface="Calibri" panose="020F0502020204030204" pitchFamily="34" charset="0"/>
                    <a:cs typeface="Arial" panose="020B0604020202020204" pitchFamily="34" charset="0"/>
                  </a:rPr>
                  <a:t> (ngày)</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2106798" y="2476500"/>
                <a:ext cx="12915900" cy="7578741"/>
              </a:xfrm>
              <a:prstGeom prst="rect">
                <a:avLst/>
              </a:prstGeom>
              <a:blipFill rotWithShape="0">
                <a:blip r:embed="rId10"/>
                <a:stretch>
                  <a:fillRect l="-1700"/>
                </a:stretch>
              </a:blipFill>
            </p:spPr>
            <p:txBody>
              <a:bodyPr/>
              <a:lstStyle/>
              <a:p>
                <a:r>
                  <a:rPr lang="en-US">
                    <a:noFill/>
                  </a:rPr>
                  <a:t> </a:t>
                </a:r>
              </a:p>
            </p:txBody>
          </p:sp>
        </mc:Fallback>
      </mc:AlternateContent>
    </p:spTree>
    <p:extLst>
      <p:ext uri="{BB962C8B-B14F-4D97-AF65-F5344CB8AC3E}">
        <p14:creationId xmlns:p14="http://schemas.microsoft.com/office/powerpoint/2010/main" val="41239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12" dur="500"/>
                                        <p:tgtEl>
                                          <p:spTgt spid="29">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15" dur="500"/>
                                        <p:tgtEl>
                                          <p:spTgt spid="2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xEl>
                                              <p:pRg st="2" end="2"/>
                                            </p:txEl>
                                          </p:spTgt>
                                        </p:tgtEl>
                                        <p:attrNameLst>
                                          <p:attrName>style.visibility</p:attrName>
                                        </p:attrNameLst>
                                      </p:cBhvr>
                                      <p:to>
                                        <p:strVal val="visible"/>
                                      </p:to>
                                    </p:set>
                                    <p:animEffect transition="in" filter="fade">
                                      <p:cBhvr>
                                        <p:cTn id="20" dur="500"/>
                                        <p:tgtEl>
                                          <p:spTgt spid="29">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xEl>
                                              <p:pRg st="3" end="3"/>
                                            </p:txEl>
                                          </p:spTgt>
                                        </p:tgtEl>
                                        <p:attrNameLst>
                                          <p:attrName>style.visibility</p:attrName>
                                        </p:attrNameLst>
                                      </p:cBhvr>
                                      <p:to>
                                        <p:strVal val="visible"/>
                                      </p:to>
                                    </p:set>
                                    <p:animEffect transition="in" filter="fade">
                                      <p:cBhvr>
                                        <p:cTn id="23" dur="500"/>
                                        <p:tgtEl>
                                          <p:spTgt spid="2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xEl>
                                              <p:pRg st="4" end="4"/>
                                            </p:txEl>
                                          </p:spTgt>
                                        </p:tgtEl>
                                        <p:attrNameLst>
                                          <p:attrName>style.visibility</p:attrName>
                                        </p:attrNameLst>
                                      </p:cBhvr>
                                      <p:to>
                                        <p:strVal val="visible"/>
                                      </p:to>
                                    </p:set>
                                    <p:animEffect transition="in" filter="fade">
                                      <p:cBhvr>
                                        <p:cTn id="28" dur="500"/>
                                        <p:tgtEl>
                                          <p:spTgt spid="29">
                                            <p:txEl>
                                              <p:pRg st="4" end="4"/>
                                            </p:txEl>
                                          </p:spTgt>
                                        </p:tgtEl>
                                      </p:cBhvr>
                                    </p:animEffect>
                                    <p:anim calcmode="lin" valueType="num">
                                      <p:cBhvr>
                                        <p:cTn id="29"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29">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9">
                                            <p:txEl>
                                              <p:pRg st="5" end="5"/>
                                            </p:txEl>
                                          </p:spTgt>
                                        </p:tgtEl>
                                        <p:attrNameLst>
                                          <p:attrName>style.visibility</p:attrName>
                                        </p:attrNameLst>
                                      </p:cBhvr>
                                      <p:to>
                                        <p:strVal val="visible"/>
                                      </p:to>
                                    </p:set>
                                    <p:animEffect transition="in" filter="fade">
                                      <p:cBhvr>
                                        <p:cTn id="33" dur="500"/>
                                        <p:tgtEl>
                                          <p:spTgt spid="29">
                                            <p:txEl>
                                              <p:pRg st="5" end="5"/>
                                            </p:txEl>
                                          </p:spTgt>
                                        </p:tgtEl>
                                      </p:cBhvr>
                                    </p:animEffect>
                                    <p:anim calcmode="lin" valueType="num">
                                      <p:cBhvr>
                                        <p:cTn id="34"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9ADED9"/>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p>
          </p:txBody>
        </p:sp>
      </p:grpSp>
      <p:sp>
        <p:nvSpPr>
          <p:cNvPr id="10" name="Rectangle 9"/>
          <p:cNvSpPr/>
          <p:nvPr/>
        </p:nvSpPr>
        <p:spPr>
          <a:xfrm>
            <a:off x="1600200" y="2596721"/>
            <a:ext cx="15087600" cy="1708160"/>
          </a:xfrm>
          <a:prstGeom prst="rect">
            <a:avLst/>
          </a:prstGeom>
        </p:spPr>
        <p:txBody>
          <a:bodyPr wrap="square">
            <a:spAutoFit/>
          </a:bodyPr>
          <a:lstStyle/>
          <a:p>
            <a:pPr algn="ctr">
              <a:lnSpc>
                <a:spcPct val="150000"/>
              </a:lnSpc>
              <a:spcBef>
                <a:spcPts val="1200"/>
              </a:spcBef>
              <a:spcAft>
                <a:spcPts val="0"/>
              </a:spcAft>
            </a:pPr>
            <a:r>
              <a:rPr lang="vi-VN" sz="7000" b="1" kern="0" dirty="0">
                <a:solidFill>
                  <a:srgbClr val="C00000"/>
                </a:solidFill>
                <a:ea typeface="Times New Roman" panose="02020603050405020304" pitchFamily="18" charset="0"/>
                <a:cs typeface="Arial" panose="020B0604020202020204" pitchFamily="34" charset="0"/>
              </a:rPr>
              <a:t>CHƯƠNG VI – PHÂN THỨC ĐẠI SỐ</a:t>
            </a:r>
            <a:endParaRPr lang="en-US" sz="70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1333500" y="4453262"/>
            <a:ext cx="15621000" cy="2862322"/>
          </a:xfrm>
          <a:prstGeom prst="rect">
            <a:avLst/>
          </a:prstGeom>
        </p:spPr>
        <p:txBody>
          <a:bodyPr wrap="square">
            <a:spAutoFit/>
          </a:bodyPr>
          <a:lstStyle/>
          <a:p>
            <a:pPr algn="ctr">
              <a:lnSpc>
                <a:spcPct val="150000"/>
              </a:lnSpc>
            </a:pPr>
            <a:r>
              <a:rPr lang="vi-VN" sz="7000" b="1" dirty="0">
                <a:solidFill>
                  <a:srgbClr val="002060"/>
                </a:solidFill>
                <a:cs typeface="Arial" panose="020B0604020202020204" pitchFamily="34" charset="0"/>
              </a:rPr>
              <a:t>LUYỆN TẬP CHUNG </a:t>
            </a:r>
            <a:endParaRPr lang="en-US" sz="7000" b="1" dirty="0">
              <a:solidFill>
                <a:srgbClr val="002060"/>
              </a:solidFill>
              <a:cs typeface="Arial" panose="020B0604020202020204" pitchFamily="34" charset="0"/>
            </a:endParaRPr>
          </a:p>
          <a:p>
            <a:pPr algn="ctr">
              <a:lnSpc>
                <a:spcPct val="150000"/>
              </a:lnSpc>
            </a:pPr>
            <a:r>
              <a:rPr lang="en-US" sz="5000" b="1" i="1" dirty="0">
                <a:solidFill>
                  <a:srgbClr val="002060"/>
                </a:solidFill>
                <a:latin typeface="Arial" panose="020B0604020202020204" pitchFamily="34" charset="0"/>
                <a:cs typeface="Arial" panose="020B0604020202020204" pitchFamily="34" charset="0"/>
              </a:rPr>
              <a:t>Trang 23</a:t>
            </a:r>
          </a:p>
        </p:txBody>
      </p:sp>
      <p:pic>
        <p:nvPicPr>
          <p:cNvPr id="13" name="Picture 12"/>
          <p:cNvPicPr>
            <a:picLocks noChangeAspect="1"/>
          </p:cNvPicPr>
          <p:nvPr/>
        </p:nvPicPr>
        <p:blipFill>
          <a:blip r:embed="rId2"/>
          <a:stretch>
            <a:fillRect/>
          </a:stretch>
        </p:blipFill>
        <p:spPr>
          <a:xfrm rot="21133110">
            <a:off x="14155906" y="8048102"/>
            <a:ext cx="3342533" cy="1097465"/>
          </a:xfrm>
          <a:prstGeom prst="rect">
            <a:avLst/>
          </a:prstGeom>
        </p:spPr>
      </p:pic>
      <p:pic>
        <p:nvPicPr>
          <p:cNvPr id="14" name="Picture 13"/>
          <p:cNvPicPr>
            <a:picLocks noChangeAspect="1"/>
          </p:cNvPicPr>
          <p:nvPr/>
        </p:nvPicPr>
        <p:blipFill>
          <a:blip r:embed="rId3"/>
          <a:stretch>
            <a:fillRect/>
          </a:stretch>
        </p:blipFill>
        <p:spPr>
          <a:xfrm>
            <a:off x="205642" y="226413"/>
            <a:ext cx="2255716" cy="2261812"/>
          </a:xfrm>
          <a:prstGeom prst="rect">
            <a:avLst/>
          </a:prstGeom>
        </p:spPr>
      </p:pic>
      <p:pic>
        <p:nvPicPr>
          <p:cNvPr id="16" name="Picture 15"/>
          <p:cNvPicPr>
            <a:picLocks noChangeAspect="1"/>
          </p:cNvPicPr>
          <p:nvPr/>
        </p:nvPicPr>
        <p:blipFill>
          <a:blip r:embed="rId4"/>
          <a:stretch>
            <a:fillRect/>
          </a:stretch>
        </p:blipFill>
        <p:spPr>
          <a:xfrm>
            <a:off x="838200" y="8022627"/>
            <a:ext cx="2943028" cy="1235673"/>
          </a:xfrm>
          <a:prstGeom prst="rect">
            <a:avLst/>
          </a:prstGeom>
        </p:spPr>
      </p:pic>
    </p:spTree>
  </p:cSld>
  <p:clrMapOvr>
    <a:masterClrMapping/>
  </p:clrMapOvr>
  <p:transition spd="med">
    <p:plu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accent5">
                <a:lumMod val="20000"/>
                <a:lumOff val="80000"/>
              </a:schemeClr>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4"/>
          <p:cNvGrpSpPr/>
          <p:nvPr/>
        </p:nvGrpSpPr>
        <p:grpSpPr>
          <a:xfrm>
            <a:off x="1295400" y="636839"/>
            <a:ext cx="15125700" cy="2007127"/>
            <a:chOff x="533400" y="510366"/>
            <a:chExt cx="15125700" cy="2007127"/>
          </a:xfrm>
        </p:grpSpPr>
        <p:sp>
          <p:nvSpPr>
            <p:cNvPr id="6" name="Rounded Rectangular Callout 5"/>
            <p:cNvSpPr/>
            <p:nvPr/>
          </p:nvSpPr>
          <p:spPr>
            <a:xfrm>
              <a:off x="2628900" y="517342"/>
              <a:ext cx="13030200" cy="1375485"/>
            </a:xfrm>
            <a:prstGeom prst="wedgeRoundRectCallout">
              <a:avLst>
                <a:gd name="adj1" fmla="val -54646"/>
                <a:gd name="adj2" fmla="val 37129"/>
                <a:gd name="adj3" fmla="val 16667"/>
              </a:avLst>
            </a:prstGeom>
            <a:ln w="38100"/>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vi-VN" sz="4000" dirty="0">
                  <a:cs typeface="Arial" panose="020B0604020202020204" pitchFamily="34" charset="0"/>
                </a:rPr>
                <a:t>Hãy nêu quy tắc thực hiện phép cộng hai phân thức?</a:t>
              </a:r>
              <a:endParaRPr lang="en-US" sz="4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533400" y="510366"/>
              <a:ext cx="1434456" cy="2007127"/>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1391991" y="4132507"/>
                <a:ext cx="15504017" cy="6192593"/>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en-US" sz="3700" dirty="0">
                    <a:effectLst/>
                    <a:latin typeface="Arial" panose="020B0604020202020204" pitchFamily="34" charset="0"/>
                    <a:ea typeface="Times New Roman" panose="02020603050405020304" pitchFamily="18" charset="0"/>
                    <a:cs typeface="Arial" panose="020B0604020202020204" pitchFamily="34" charset="0"/>
                  </a:rPr>
                  <a:t>Phép cộng phân thức cùng mẫu: Muốn cộng hai phân thức có cùng mẫu thức, ta cộng các tử thức với nhau và giữ nguyên mẫu thức:</a:t>
                </a:r>
                <a:endParaRPr lang="en-US" sz="37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𝑀</m:t>
                          </m:r>
                        </m:den>
                      </m:f>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𝐵</m:t>
                          </m:r>
                        </m:num>
                        <m:den>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𝑀</m:t>
                          </m:r>
                        </m:den>
                      </m:f>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𝐵</m:t>
                          </m:r>
                        </m:num>
                        <m:den>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𝑀</m:t>
                          </m:r>
                        </m:den>
                      </m:f>
                    </m:oMath>
                  </m:oMathPara>
                </a14:m>
                <a:endParaRPr lang="en-US" sz="3700" dirty="0">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
                </a:pPr>
                <a:r>
                  <a:rPr lang="en-US" sz="3700" dirty="0">
                    <a:effectLst/>
                    <a:latin typeface="Arial" panose="020B0604020202020204" pitchFamily="34" charset="0"/>
                    <a:ea typeface="Times New Roman" panose="02020603050405020304" pitchFamily="18" charset="0"/>
                    <a:cs typeface="Arial" panose="020B0604020202020204" pitchFamily="34" charset="0"/>
                  </a:rPr>
                  <a:t>Phép cộng phân thức khác mẫu: Muốn cộng hai phân thức có mẫu thức khác nhau, ta quy đồng mẫu thức rồi cộng các phân thức có cùng mẫu thức vừa tìm được.</a:t>
                </a:r>
                <a:endParaRPr lang="en-US" sz="37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391991" y="4132507"/>
                <a:ext cx="15504017" cy="6192593"/>
              </a:xfrm>
              <a:prstGeom prst="rect">
                <a:avLst/>
              </a:prstGeom>
              <a:blipFill rotWithShape="0">
                <a:blip r:embed="rId3"/>
                <a:stretch>
                  <a:fillRect l="-1101" r="-1219"/>
                </a:stretch>
              </a:blipFill>
            </p:spPr>
            <p:txBody>
              <a:bodyPr/>
              <a:lstStyle/>
              <a:p>
                <a:r>
                  <a:rPr lang="en-US">
                    <a:noFill/>
                  </a:rPr>
                  <a:t> </a:t>
                </a:r>
              </a:p>
            </p:txBody>
          </p:sp>
        </mc:Fallback>
      </mc:AlternateContent>
      <p:sp>
        <p:nvSpPr>
          <p:cNvPr id="19" name="Freeform 37"/>
          <p:cNvSpPr/>
          <p:nvPr/>
        </p:nvSpPr>
        <p:spPr>
          <a:xfrm rot="782942">
            <a:off x="16507227" y="2659908"/>
            <a:ext cx="1395651" cy="922525"/>
          </a:xfrm>
          <a:custGeom>
            <a:avLst/>
            <a:gdLst/>
            <a:ahLst/>
            <a:cxnLst/>
            <a:rect l="l" t="t" r="r" b="b"/>
            <a:pathLst>
              <a:path w="2492796" h="1957978">
                <a:moveTo>
                  <a:pt x="0" y="0"/>
                </a:moveTo>
                <a:lnTo>
                  <a:pt x="2492796" y="0"/>
                </a:lnTo>
                <a:lnTo>
                  <a:pt x="2492796" y="1957978"/>
                </a:lnTo>
                <a:lnTo>
                  <a:pt x="0" y="19579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0" name="Group 19"/>
          <p:cNvGrpSpPr/>
          <p:nvPr/>
        </p:nvGrpSpPr>
        <p:grpSpPr>
          <a:xfrm>
            <a:off x="7124699" y="2295157"/>
            <a:ext cx="4038600" cy="1857743"/>
            <a:chOff x="522669" y="639422"/>
            <a:chExt cx="4038600" cy="1857743"/>
          </a:xfrm>
        </p:grpSpPr>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669" y="639422"/>
              <a:ext cx="4038600" cy="1857743"/>
            </a:xfrm>
            <a:prstGeom prst="rect">
              <a:avLst/>
            </a:prstGeom>
          </p:spPr>
        </p:pic>
        <p:sp>
          <p:nvSpPr>
            <p:cNvPr id="23" name="TextBox 22"/>
            <p:cNvSpPr txBox="1"/>
            <p:nvPr/>
          </p:nvSpPr>
          <p:spPr>
            <a:xfrm>
              <a:off x="751269" y="1044256"/>
              <a:ext cx="3733802" cy="707886"/>
            </a:xfrm>
            <a:prstGeom prst="rect">
              <a:avLst/>
            </a:prstGeom>
            <a:noFill/>
          </p:spPr>
          <p:txBody>
            <a:bodyPr wrap="square" rtlCol="0">
              <a:spAutoFit/>
            </a:bodyPr>
            <a:lstStyle/>
            <a:p>
              <a:pPr algn="ctr"/>
              <a:r>
                <a:rPr lang="vi-VN" sz="4000" b="1" dirty="0">
                  <a:solidFill>
                    <a:srgbClr val="C00000"/>
                  </a:solidFill>
                  <a:cs typeface="Arial" panose="020B0604020202020204" pitchFamily="34" charset="0"/>
                </a:rPr>
                <a:t>Quy tắc cộng</a:t>
              </a:r>
            </a:p>
          </p:txBody>
        </p:sp>
      </p:grpSp>
    </p:spTree>
    <p:extLst>
      <p:ext uri="{BB962C8B-B14F-4D97-AF65-F5344CB8AC3E}">
        <p14:creationId xmlns:p14="http://schemas.microsoft.com/office/powerpoint/2010/main" val="9422301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500"/>
                                        <p:tgtEl>
                                          <p:spTgt spid="2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grpSp>
        <p:nvGrpSpPr>
          <p:cNvPr id="9" name="Group 8"/>
          <p:cNvGrpSpPr/>
          <p:nvPr/>
        </p:nvGrpSpPr>
        <p:grpSpPr>
          <a:xfrm>
            <a:off x="1247104" y="876300"/>
            <a:ext cx="15125700" cy="2007127"/>
            <a:chOff x="533400" y="510366"/>
            <a:chExt cx="15125700" cy="2007127"/>
          </a:xfrm>
        </p:grpSpPr>
        <p:sp>
          <p:nvSpPr>
            <p:cNvPr id="10" name="Rounded Rectangular Callout 9"/>
            <p:cNvSpPr/>
            <p:nvPr/>
          </p:nvSpPr>
          <p:spPr>
            <a:xfrm>
              <a:off x="2628900" y="517342"/>
              <a:ext cx="13030200" cy="1375485"/>
            </a:xfrm>
            <a:prstGeom prst="wedgeRoundRectCallout">
              <a:avLst>
                <a:gd name="adj1" fmla="val -54646"/>
                <a:gd name="adj2" fmla="val 37129"/>
                <a:gd name="adj3" fmla="val 16667"/>
              </a:avLst>
            </a:prstGeom>
            <a:ln w="38100"/>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vi-VN" sz="4000" dirty="0">
                  <a:solidFill>
                    <a:prstClr val="black"/>
                  </a:solidFill>
                  <a:cs typeface="Arial" panose="020B0604020202020204" pitchFamily="34" charset="0"/>
                </a:rPr>
                <a:t>Hãy nêu quy tắc thực hiện phép trừ hai phân thức?</a:t>
              </a:r>
              <a:endParaRPr lang="en-US" sz="4000" dirty="0">
                <a:solidFill>
                  <a:prstClr val="black"/>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533400" y="510366"/>
              <a:ext cx="1434456" cy="2007127"/>
            </a:xfrm>
            <a:prstGeom prst="rect">
              <a:avLst/>
            </a:prstGeom>
          </p:spPr>
        </p:pic>
      </p:grpSp>
      <p:sp>
        <p:nvSpPr>
          <p:cNvPr id="12" name="Rectangle 11"/>
          <p:cNvSpPr/>
          <p:nvPr/>
        </p:nvSpPr>
        <p:spPr>
          <a:xfrm>
            <a:off x="1915194" y="4986159"/>
            <a:ext cx="14457610" cy="3662541"/>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
            </a:pPr>
            <a:r>
              <a:rPr lang="vi-VN" sz="3700" dirty="0">
                <a:solidFill>
                  <a:prstClr val="black"/>
                </a:solidFill>
                <a:ea typeface="Times New Roman" panose="02020603050405020304" pitchFamily="18" charset="0"/>
                <a:cs typeface="Arial" panose="020B0604020202020204" pitchFamily="34" charset="0"/>
              </a:rPr>
              <a:t>Muốn trừ hai phân thức có cùng mẫu thức ta trừ các tử thức và giữ nguyên mẫu thức.</a:t>
            </a:r>
          </a:p>
          <a:p>
            <a:pPr marL="571500" indent="-571500" algn="just">
              <a:lnSpc>
                <a:spcPct val="150000"/>
              </a:lnSpc>
              <a:spcBef>
                <a:spcPts val="600"/>
              </a:spcBef>
              <a:spcAft>
                <a:spcPts val="600"/>
              </a:spcAft>
              <a:buFont typeface="Wingdings" panose="05000000000000000000" pitchFamily="2" charset="2"/>
              <a:buChar char="§"/>
            </a:pPr>
            <a:r>
              <a:rPr lang="vi-VN" sz="3700" dirty="0">
                <a:solidFill>
                  <a:prstClr val="black"/>
                </a:solidFill>
                <a:ea typeface="Times New Roman" panose="02020603050405020304" pitchFamily="18" charset="0"/>
                <a:cs typeface="Arial" panose="020B0604020202020204" pitchFamily="34" charset="0"/>
              </a:rPr>
              <a:t>Muốn trừ hai phân thức có mẫu thức khác nhau, ta quy đồng mẫu thức rồi trừ các phân</a:t>
            </a:r>
            <a:r>
              <a:rPr lang="en-US" sz="3700" dirty="0">
                <a:solidFill>
                  <a:prstClr val="black"/>
                </a:solidFill>
                <a:ea typeface="Times New Roman" panose="02020603050405020304" pitchFamily="18" charset="0"/>
                <a:cs typeface="Arial" panose="020B0604020202020204" pitchFamily="34" charset="0"/>
              </a:rPr>
              <a:t> </a:t>
            </a:r>
            <a:r>
              <a:rPr lang="vi-VN" sz="3700" dirty="0">
                <a:solidFill>
                  <a:prstClr val="black"/>
                </a:solidFill>
                <a:ea typeface="Times New Roman" panose="02020603050405020304" pitchFamily="18" charset="0"/>
                <a:cs typeface="Arial" panose="020B0604020202020204" pitchFamily="34" charset="0"/>
              </a:rPr>
              <a:t>thức có cùng mẫu thức vừa tìm được.</a:t>
            </a:r>
          </a:p>
        </p:txBody>
      </p:sp>
      <p:grpSp>
        <p:nvGrpSpPr>
          <p:cNvPr id="13" name="Group 12"/>
          <p:cNvGrpSpPr/>
          <p:nvPr/>
        </p:nvGrpSpPr>
        <p:grpSpPr>
          <a:xfrm>
            <a:off x="7124699" y="2883427"/>
            <a:ext cx="4038600" cy="1857743"/>
            <a:chOff x="598870" y="581998"/>
            <a:chExt cx="4038600" cy="1857743"/>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70" y="581998"/>
              <a:ext cx="4038600" cy="1857743"/>
            </a:xfrm>
            <a:prstGeom prst="rect">
              <a:avLst/>
            </a:prstGeom>
          </p:spPr>
        </p:pic>
        <p:sp>
          <p:nvSpPr>
            <p:cNvPr id="15" name="TextBox 14"/>
            <p:cNvSpPr txBox="1"/>
            <p:nvPr/>
          </p:nvSpPr>
          <p:spPr>
            <a:xfrm>
              <a:off x="751269" y="1044256"/>
              <a:ext cx="3733802" cy="707886"/>
            </a:xfrm>
            <a:prstGeom prst="rect">
              <a:avLst/>
            </a:prstGeom>
            <a:noFill/>
          </p:spPr>
          <p:txBody>
            <a:bodyPr wrap="square" rtlCol="0">
              <a:spAutoFit/>
            </a:bodyPr>
            <a:lstStyle/>
            <a:p>
              <a:pPr algn="ctr"/>
              <a:r>
                <a:rPr lang="vi-VN" sz="4000" b="1" dirty="0">
                  <a:solidFill>
                    <a:srgbClr val="C00000"/>
                  </a:solidFill>
                  <a:cs typeface="Arial" panose="020B0604020202020204" pitchFamily="34" charset="0"/>
                </a:rPr>
                <a:t>Quy tắc </a:t>
              </a:r>
              <a:r>
                <a:rPr lang="en-US" sz="4000" b="1" dirty="0">
                  <a:solidFill>
                    <a:srgbClr val="C00000"/>
                  </a:solidFill>
                  <a:latin typeface="Arial" panose="020B0604020202020204" pitchFamily="34" charset="0"/>
                  <a:cs typeface="Arial" panose="020B0604020202020204" pitchFamily="34" charset="0"/>
                </a:rPr>
                <a:t>trừ</a:t>
              </a:r>
              <a:endParaRPr lang="vi-VN" sz="4000" b="1" dirty="0">
                <a:solidFill>
                  <a:srgbClr val="C00000"/>
                </a:solidFill>
                <a:latin typeface="Arial" panose="020B0604020202020204" pitchFamily="34" charset="0"/>
                <a:cs typeface="Arial" panose="020B0604020202020204" pitchFamily="34" charset="0"/>
              </a:endParaRPr>
            </a:p>
          </p:txBody>
        </p:sp>
      </p:grpSp>
      <p:sp>
        <p:nvSpPr>
          <p:cNvPr id="16" name="Freeform 36"/>
          <p:cNvSpPr/>
          <p:nvPr/>
        </p:nvSpPr>
        <p:spPr>
          <a:xfrm rot="-1729736">
            <a:off x="1002188" y="7154273"/>
            <a:ext cx="489834" cy="2619790"/>
          </a:xfrm>
          <a:custGeom>
            <a:avLst/>
            <a:gdLst/>
            <a:ahLst/>
            <a:cxnLst/>
            <a:rect l="l" t="t" r="r" b="b"/>
            <a:pathLst>
              <a:path w="414417" h="3863212">
                <a:moveTo>
                  <a:pt x="0" y="0"/>
                </a:moveTo>
                <a:lnTo>
                  <a:pt x="414417" y="0"/>
                </a:lnTo>
                <a:lnTo>
                  <a:pt x="414417" y="3863212"/>
                </a:lnTo>
                <a:lnTo>
                  <a:pt x="0" y="38632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319972462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2" name="Rounded Rectangle 1"/>
          <p:cNvSpPr/>
          <p:nvPr/>
        </p:nvSpPr>
        <p:spPr>
          <a:xfrm>
            <a:off x="737457" y="727275"/>
            <a:ext cx="2944687" cy="12192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Ví dụ 1</a:t>
            </a:r>
          </a:p>
        </p:txBody>
      </p:sp>
      <mc:AlternateContent xmlns:mc="http://schemas.openxmlformats.org/markup-compatibility/2006" xmlns:a14="http://schemas.microsoft.com/office/drawing/2010/main">
        <mc:Choice Requires="a14">
          <p:sp>
            <p:nvSpPr>
              <p:cNvPr id="15" name="TextBox 14"/>
              <p:cNvSpPr txBox="1"/>
              <p:nvPr/>
            </p:nvSpPr>
            <p:spPr>
              <a:xfrm>
                <a:off x="4114800" y="876300"/>
                <a:ext cx="5791200" cy="921150"/>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a) Tính hiệu </a:t>
                </a:r>
                <a14:m>
                  <m:oMath xmlns:m="http://schemas.openxmlformats.org/officeDocument/2006/math">
                    <m:f>
                      <m:fPr>
                        <m:ctrlPr>
                          <a:rPr lang="en-US" sz="380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𝑥</m:t>
                        </m:r>
                      </m:den>
                    </m:f>
                    <m:r>
                      <a:rPr lang="en-US" sz="3800" b="0" i="1" smtClean="0">
                        <a:latin typeface="Cambria Math" panose="02040503050406030204" pitchFamily="18" charset="0"/>
                      </a:rPr>
                      <m:t>−</m:t>
                    </m:r>
                    <m:f>
                      <m:fPr>
                        <m:ctrlPr>
                          <a:rPr lang="en-US" sz="3800" b="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𝑥</m:t>
                        </m:r>
                        <m:r>
                          <a:rPr lang="en-US" sz="3800" b="0" i="1" smtClean="0">
                            <a:latin typeface="Cambria Math" panose="02040503050406030204" pitchFamily="18" charset="0"/>
                          </a:rPr>
                          <m:t>+1</m:t>
                        </m:r>
                      </m:den>
                    </m:f>
                  </m:oMath>
                </a14:m>
                <a:endParaRPr lang="en-US" sz="3800" dirty="0">
                  <a:latin typeface="Arial" panose="020B0604020202020204" pitchFamily="34"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114800" y="876300"/>
                <a:ext cx="5791200" cy="921150"/>
              </a:xfrm>
              <a:prstGeom prst="rect">
                <a:avLst/>
              </a:prstGeom>
              <a:blipFill rotWithShape="0">
                <a:blip r:embed="rId2"/>
                <a:stretch>
                  <a:fillRect l="-3474" b="-10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38859" y="2324758"/>
                <a:ext cx="17145000" cy="981359"/>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b) Sử dụng kết quả câu a, rút gọn biểu thức sau:  </a:t>
                </a:r>
                <a14:m>
                  <m:oMath xmlns:m="http://schemas.openxmlformats.org/officeDocument/2006/math">
                    <m:f>
                      <m:fPr>
                        <m:ctrlPr>
                          <a:rPr lang="en-US" sz="380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𝑥</m:t>
                        </m:r>
                        <m:d>
                          <m:dPr>
                            <m:ctrlPr>
                              <a:rPr lang="en-US" sz="3800" b="0" i="1" smtClean="0">
                                <a:latin typeface="Cambria Math" panose="02040503050406030204" pitchFamily="18" charset="0"/>
                              </a:rPr>
                            </m:ctrlPr>
                          </m:dPr>
                          <m:e>
                            <m:r>
                              <a:rPr lang="en-US" sz="3800" b="0" i="1" smtClean="0">
                                <a:latin typeface="Cambria Math" panose="02040503050406030204" pitchFamily="18" charset="0"/>
                              </a:rPr>
                              <m:t>𝑥</m:t>
                            </m:r>
                            <m:r>
                              <a:rPr lang="en-US" sz="3800" b="0" i="1" smtClean="0">
                                <a:latin typeface="Cambria Math" panose="02040503050406030204" pitchFamily="18" charset="0"/>
                              </a:rPr>
                              <m:t>+1</m:t>
                            </m:r>
                          </m:e>
                        </m:d>
                      </m:den>
                    </m:f>
                    <m:r>
                      <a:rPr lang="en-US" sz="3800" b="0" i="1" smtClean="0">
                        <a:latin typeface="Cambria Math" panose="02040503050406030204" pitchFamily="18" charset="0"/>
                      </a:rPr>
                      <m:t>+</m:t>
                    </m:r>
                    <m:f>
                      <m:fPr>
                        <m:ctrlPr>
                          <a:rPr lang="en-US" sz="3800" b="0" i="1" smtClean="0">
                            <a:latin typeface="Cambria Math" panose="02040503050406030204" pitchFamily="18" charset="0"/>
                          </a:rPr>
                        </m:ctrlPr>
                      </m:fPr>
                      <m:num>
                        <m:r>
                          <a:rPr lang="en-US" sz="3800" b="0" i="1" smtClean="0">
                            <a:latin typeface="Cambria Math" panose="02040503050406030204" pitchFamily="18" charset="0"/>
                          </a:rPr>
                          <m:t>1</m:t>
                        </m:r>
                      </m:num>
                      <m:den>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+2</m:t>
                            </m:r>
                          </m:e>
                        </m:d>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+2</m:t>
                            </m:r>
                          </m:e>
                        </m:d>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+3</m:t>
                            </m:r>
                          </m:e>
                        </m:d>
                      </m:den>
                    </m:f>
                  </m:oMath>
                </a14:m>
                <a:endParaRPr lang="en-US" sz="3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38859" y="2324758"/>
                <a:ext cx="17145000" cy="981359"/>
              </a:xfrm>
              <a:prstGeom prst="rect">
                <a:avLst/>
              </a:prstGeom>
              <a:blipFill rotWithShape="0">
                <a:blip r:embed="rId3"/>
                <a:stretch>
                  <a:fillRect l="-1174"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38859" y="3433949"/>
                <a:ext cx="17145000" cy="92095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c) Sử dụng kết quả câu b, tính nhanh:  </a:t>
                </a:r>
                <a14:m>
                  <m:oMath xmlns:m="http://schemas.openxmlformats.org/officeDocument/2006/math">
                    <m:f>
                      <m:fPr>
                        <m:ctrlPr>
                          <a:rPr lang="en-US" sz="380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1.2</m:t>
                        </m:r>
                      </m:den>
                    </m:f>
                    <m:r>
                      <a:rPr lang="en-US" sz="3800" b="0" i="1" smtClean="0">
                        <a:latin typeface="Cambria Math" panose="02040503050406030204" pitchFamily="18" charset="0"/>
                      </a:rPr>
                      <m:t>+</m:t>
                    </m:r>
                    <m:f>
                      <m:fPr>
                        <m:ctrlPr>
                          <a:rPr lang="en-US" sz="3800" b="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i="1" smtClean="0">
                            <a:latin typeface="Cambria Math" panose="02040503050406030204" pitchFamily="18" charset="0"/>
                          </a:rPr>
                          <m:t>2</m:t>
                        </m:r>
                        <m:r>
                          <a:rPr lang="en-US" sz="3800" b="0" i="1" smtClean="0">
                            <a:latin typeface="Cambria Math" panose="02040503050406030204" pitchFamily="18" charset="0"/>
                          </a:rPr>
                          <m:t>.3</m:t>
                        </m:r>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smtClean="0">
                            <a:latin typeface="Cambria Math" panose="02040503050406030204" pitchFamily="18" charset="0"/>
                          </a:rPr>
                          <m:t>3</m:t>
                        </m:r>
                        <m:r>
                          <a:rPr lang="en-US" sz="3800" b="0" i="1" smtClean="0">
                            <a:latin typeface="Cambria Math" panose="02040503050406030204" pitchFamily="18" charset="0"/>
                          </a:rPr>
                          <m:t>.4</m:t>
                        </m:r>
                      </m:den>
                    </m:f>
                  </m:oMath>
                </a14:m>
                <a:endParaRPr lang="en-US" sz="38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38859" y="3433949"/>
                <a:ext cx="17145000" cy="920958"/>
              </a:xfrm>
              <a:prstGeom prst="rect">
                <a:avLst/>
              </a:prstGeom>
              <a:blipFill rotWithShape="0">
                <a:blip r:embed="rId4"/>
                <a:stretch>
                  <a:fillRect l="-1174" b="-11258"/>
                </a:stretch>
              </a:blipFill>
            </p:spPr>
            <p:txBody>
              <a:bodyPr/>
              <a:lstStyle/>
              <a:p>
                <a:r>
                  <a:rPr lang="en-US">
                    <a:noFill/>
                  </a:rPr>
                  <a:t> </a:t>
                </a:r>
              </a:p>
            </p:txBody>
          </p:sp>
        </mc:Fallback>
      </mc:AlternateContent>
      <p:sp>
        <p:nvSpPr>
          <p:cNvPr id="21" name="TextBox 20"/>
          <p:cNvSpPr txBox="1"/>
          <p:nvPr/>
        </p:nvSpPr>
        <p:spPr>
          <a:xfrm>
            <a:off x="1902855" y="4576310"/>
            <a:ext cx="1397000" cy="677108"/>
          </a:xfrm>
          <a:prstGeom prst="rect">
            <a:avLst/>
          </a:prstGeom>
          <a:noFill/>
        </p:spPr>
        <p:txBody>
          <a:bodyPr wrap="square" rtlCol="0">
            <a:spAutoFit/>
          </a:bodyPr>
          <a:lstStyle/>
          <a:p>
            <a:r>
              <a:rPr lang="vi-VN" sz="3800" b="1" u="sng" dirty="0">
                <a:solidFill>
                  <a:srgbClr val="C00000"/>
                </a:solidFill>
                <a:latin typeface="Arial" panose="020B0604020202020204" pitchFamily="34" charset="0"/>
                <a:cs typeface="Arial" panose="020B0604020202020204" pitchFamily="34" charset="0"/>
              </a:rPr>
              <a:t>Giải</a:t>
            </a:r>
            <a:r>
              <a:rPr lang="vi-VN" sz="3800" b="1" dirty="0">
                <a:solidFill>
                  <a:srgbClr val="C00000"/>
                </a:solidFill>
                <a:latin typeface="Arial" panose="020B0604020202020204" pitchFamily="34" charset="0"/>
                <a:cs typeface="Arial" panose="020B0604020202020204" pitchFamily="34" charset="0"/>
              </a:rPr>
              <a:t>:</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1905000" y="5625100"/>
                <a:ext cx="6597995" cy="1023806"/>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a) </a:t>
                </a:r>
                <a14:m>
                  <m:oMath xmlns:m="http://schemas.openxmlformats.org/officeDocument/2006/math">
                    <m:f>
                      <m:fPr>
                        <m:ctrlPr>
                          <a:rPr lang="en-US" sz="380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𝑥</m:t>
                        </m:r>
                      </m:den>
                    </m:f>
                    <m:r>
                      <a:rPr lang="en-US" sz="3800" b="0" i="1" smtClean="0">
                        <a:latin typeface="Cambria Math" panose="02040503050406030204" pitchFamily="18" charset="0"/>
                      </a:rPr>
                      <m:t>−</m:t>
                    </m:r>
                    <m:f>
                      <m:fPr>
                        <m:ctrlPr>
                          <a:rPr lang="en-US" sz="3800" b="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𝑥</m:t>
                        </m:r>
                        <m:r>
                          <a:rPr lang="en-US" sz="3800" b="0" i="1" smtClean="0">
                            <a:latin typeface="Cambria Math" panose="02040503050406030204" pitchFamily="18" charset="0"/>
                          </a:rPr>
                          <m:t>+1</m:t>
                        </m:r>
                      </m:den>
                    </m:f>
                    <m:r>
                      <a:rPr lang="en-US" sz="3800" b="0" i="1" smtClean="0">
                        <a:latin typeface="Cambria Math" panose="02040503050406030204" pitchFamily="18" charset="0"/>
                      </a:rPr>
                      <m:t>=</m:t>
                    </m:r>
                    <m:f>
                      <m:fPr>
                        <m:ctrlPr>
                          <a:rPr lang="en-US" sz="3800" b="0" i="1" smtClean="0">
                            <a:latin typeface="Cambria Math" panose="02040503050406030204" pitchFamily="18" charset="0"/>
                          </a:rPr>
                        </m:ctrlPr>
                      </m:fPr>
                      <m:num>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r>
                          <a:rPr lang="en-US" sz="3800" b="0" i="1" smtClean="0">
                            <a:latin typeface="Cambria Math" panose="02040503050406030204" pitchFamily="18" charset="0"/>
                          </a:rPr>
                          <m:t>−</m:t>
                        </m:r>
                        <m:r>
                          <a:rPr lang="en-US" sz="3800" b="0" i="1" smtClean="0">
                            <a:latin typeface="Cambria Math" panose="02040503050406030204" pitchFamily="18" charset="0"/>
                          </a:rPr>
                          <m:t>𝑥</m:t>
                        </m:r>
                      </m:num>
                      <m:den>
                        <m:r>
                          <a:rPr lang="en-US" sz="3800" i="1">
                            <a:latin typeface="Cambria Math" panose="02040503050406030204" pitchFamily="18" charset="0"/>
                          </a:rPr>
                          <m:t>𝑥</m:t>
                        </m:r>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den>
                    </m:f>
                  </m:oMath>
                </a14:m>
                <a:endParaRPr lang="en-US" sz="3800"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905000" y="5625100"/>
                <a:ext cx="6597995" cy="1023806"/>
              </a:xfrm>
              <a:prstGeom prst="rect">
                <a:avLst/>
              </a:prstGeom>
              <a:blipFill rotWithShape="0">
                <a:blip r:embed="rId5"/>
                <a:stretch>
                  <a:fillRect l="-3050"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902855" y="6803730"/>
                <a:ext cx="13153341" cy="2759473"/>
              </a:xfrm>
              <a:prstGeom prst="rect">
                <a:avLst/>
              </a:prstGeom>
              <a:noFill/>
            </p:spPr>
            <p:txBody>
              <a:bodyPr wrap="square" rtlCol="0">
                <a:spAutoFit/>
              </a:bodyPr>
              <a:lstStyle/>
              <a:p>
                <a:pPr>
                  <a:lnSpc>
                    <a:spcPct val="150000"/>
                  </a:lnSpc>
                </a:pPr>
                <a:r>
                  <a:rPr lang="en-US" sz="3800" dirty="0">
                    <a:latin typeface="Arial" panose="020B0604020202020204" pitchFamily="34" charset="0"/>
                    <a:cs typeface="Arial" panose="020B0604020202020204" pitchFamily="34" charset="0"/>
                  </a:rPr>
                  <a:t>b) Theo câu a, ta có:  </a:t>
                </a:r>
                <a14:m>
                  <m:oMath xmlns:m="http://schemas.openxmlformats.org/officeDocument/2006/math">
                    <m:f>
                      <m:fPr>
                        <m:ctrlPr>
                          <a:rPr lang="en-US" sz="380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𝑥</m:t>
                        </m:r>
                        <m:d>
                          <m:dPr>
                            <m:ctrlPr>
                              <a:rPr lang="en-US" sz="3800" b="0" i="1" smtClean="0">
                                <a:latin typeface="Cambria Math" panose="02040503050406030204" pitchFamily="18" charset="0"/>
                              </a:rPr>
                            </m:ctrlPr>
                          </m:dPr>
                          <m:e>
                            <m:r>
                              <a:rPr lang="en-US" sz="3800" b="0" i="1" smtClean="0">
                                <a:latin typeface="Cambria Math" panose="02040503050406030204" pitchFamily="18" charset="0"/>
                              </a:rPr>
                              <m:t>𝑥</m:t>
                            </m:r>
                            <m:r>
                              <a:rPr lang="en-US" sz="3800" b="0" i="1" smtClean="0">
                                <a:latin typeface="Cambria Math" panose="02040503050406030204" pitchFamily="18" charset="0"/>
                              </a:rPr>
                              <m:t>+1</m:t>
                            </m:r>
                          </m:e>
                        </m:d>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r>
                          <a:rPr lang="en-US" sz="3800" i="1">
                            <a:latin typeface="Cambria Math" panose="02040503050406030204" pitchFamily="18" charset="0"/>
                          </a:rPr>
                          <m:t>+1</m:t>
                        </m:r>
                      </m:den>
                    </m:f>
                  </m:oMath>
                </a14:m>
                <a:endParaRPr lang="en-US" sz="3800" dirty="0">
                  <a:latin typeface="Arial" panose="020B0604020202020204" pitchFamily="34" charset="0"/>
                  <a:cs typeface="Arial" panose="020B0604020202020204" pitchFamily="34" charset="0"/>
                </a:endParaRPr>
              </a:p>
              <a:p>
                <a:pPr>
                  <a:lnSpc>
                    <a:spcPct val="150000"/>
                  </a:lnSpc>
                </a:pPr>
                <a:r>
                  <a:rPr lang="en-US" sz="3800" dirty="0">
                    <a:latin typeface="Arial" panose="020B0604020202020204" pitchFamily="34" charset="0"/>
                    <a:cs typeface="Arial" panose="020B0604020202020204" pitchFamily="34" charset="0"/>
                  </a:rPr>
                  <a:t>Do đó </a:t>
                </a:r>
                <a14:m>
                  <m:oMath xmlns:m="http://schemas.openxmlformats.org/officeDocument/2006/math">
                    <m:f>
                      <m:fPr>
                        <m:ctrlPr>
                          <a:rPr lang="en-US" sz="3800" i="1">
                            <a:latin typeface="Cambria Math" panose="02040503050406030204" pitchFamily="18" charset="0"/>
                          </a:rPr>
                        </m:ctrlPr>
                      </m:fPr>
                      <m:num>
                        <m:r>
                          <a:rPr lang="en-US" sz="3800" i="1">
                            <a:latin typeface="Cambria Math" panose="02040503050406030204" pitchFamily="18" charset="0"/>
                          </a:rPr>
                          <m:t>1</m:t>
                        </m:r>
                      </m:num>
                      <m:den>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+2</m:t>
                            </m:r>
                          </m:e>
                        </m:d>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r>
                          <a:rPr lang="en-US" sz="3800" b="0" i="1" smtClean="0">
                            <a:latin typeface="Cambria Math" panose="02040503050406030204" pitchFamily="18" charset="0"/>
                          </a:rPr>
                          <m:t>+1</m:t>
                        </m:r>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r>
                          <a:rPr lang="en-US" sz="3800" i="1">
                            <a:latin typeface="Cambria Math" panose="02040503050406030204" pitchFamily="18" charset="0"/>
                          </a:rPr>
                          <m:t>+2</m:t>
                        </m:r>
                      </m:den>
                    </m:f>
                    <m:r>
                      <a:rPr lang="en-US" sz="3800" b="0" i="1" smtClean="0">
                        <a:latin typeface="Cambria Math" panose="02040503050406030204" pitchFamily="18" charset="0"/>
                      </a:rPr>
                      <m:t>; </m:t>
                    </m:r>
                    <m:f>
                      <m:fPr>
                        <m:ctrlPr>
                          <a:rPr lang="en-US" sz="3800" i="1">
                            <a:latin typeface="Cambria Math" panose="02040503050406030204" pitchFamily="18" charset="0"/>
                          </a:rPr>
                        </m:ctrlPr>
                      </m:fPr>
                      <m:num>
                        <m:r>
                          <a:rPr lang="en-US" sz="3800" i="1">
                            <a:latin typeface="Cambria Math" panose="02040503050406030204" pitchFamily="18" charset="0"/>
                          </a:rPr>
                          <m:t>1</m:t>
                        </m:r>
                      </m:num>
                      <m:den>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+2</m:t>
                            </m:r>
                          </m:e>
                        </m:d>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+3</m:t>
                            </m:r>
                          </m:e>
                        </m:d>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r>
                          <a:rPr lang="en-US" sz="3800" i="1">
                            <a:latin typeface="Cambria Math" panose="02040503050406030204" pitchFamily="18" charset="0"/>
                          </a:rPr>
                          <m:t>+2</m:t>
                        </m:r>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r>
                          <a:rPr lang="en-US" sz="3800" i="1">
                            <a:latin typeface="Cambria Math" panose="02040503050406030204" pitchFamily="18" charset="0"/>
                          </a:rPr>
                          <m:t>+3</m:t>
                        </m:r>
                      </m:den>
                    </m:f>
                  </m:oMath>
                </a14:m>
                <a:endParaRPr lang="en-US" sz="38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902855" y="6803730"/>
                <a:ext cx="13153341" cy="2759473"/>
              </a:xfrm>
              <a:prstGeom prst="rect">
                <a:avLst/>
              </a:prstGeom>
              <a:blipFill rotWithShape="0">
                <a:blip r:embed="rId6"/>
                <a:stretch>
                  <a:fillRect l="-1529"/>
                </a:stretch>
              </a:blipFill>
            </p:spPr>
            <p:txBody>
              <a:bodyPr/>
              <a:lstStyle/>
              <a:p>
                <a:r>
                  <a:rPr lang="en-US">
                    <a:noFill/>
                  </a:rPr>
                  <a:t> </a:t>
                </a:r>
              </a:p>
            </p:txBody>
          </p:sp>
        </mc:Fallback>
      </mc:AlternateContent>
      <p:pic>
        <p:nvPicPr>
          <p:cNvPr id="25" name="Picture 24"/>
          <p:cNvPicPr>
            <a:picLocks noChangeAspect="1"/>
          </p:cNvPicPr>
          <p:nvPr/>
        </p:nvPicPr>
        <p:blipFill>
          <a:blip r:embed="rId7"/>
          <a:stretch>
            <a:fillRect/>
          </a:stretch>
        </p:blipFill>
        <p:spPr>
          <a:xfrm>
            <a:off x="16611600" y="571500"/>
            <a:ext cx="1078635" cy="1078635"/>
          </a:xfrm>
          <a:prstGeom prst="rect">
            <a:avLst/>
          </a:prstGeom>
        </p:spPr>
      </p:pic>
      <p:pic>
        <p:nvPicPr>
          <p:cNvPr id="28" name="Picture 27"/>
          <p:cNvPicPr>
            <a:picLocks noChangeAspect="1"/>
          </p:cNvPicPr>
          <p:nvPr/>
        </p:nvPicPr>
        <p:blipFill>
          <a:blip r:embed="rId8"/>
          <a:stretch>
            <a:fillRect/>
          </a:stretch>
        </p:blipFill>
        <p:spPr>
          <a:xfrm flipH="1">
            <a:off x="14475790" y="5905500"/>
            <a:ext cx="3234837" cy="3758200"/>
          </a:xfrm>
          <a:prstGeom prst="rect">
            <a:avLst/>
          </a:prstGeom>
        </p:spPr>
      </p:pic>
    </p:spTree>
    <p:extLst>
      <p:ext uri="{BB962C8B-B14F-4D97-AF65-F5344CB8AC3E}">
        <p14:creationId xmlns:p14="http://schemas.microsoft.com/office/powerpoint/2010/main" val="99342551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34" dur="500"/>
                                        <p:tgtEl>
                                          <p:spTgt spid="2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Effect transition="in" filter="fade">
                                      <p:cBhvr>
                                        <p:cTn id="39" dur="500"/>
                                        <p:tgtEl>
                                          <p:spTgt spid="2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3">
                                            <p:txEl>
                                              <p:pRg st="1" end="1"/>
                                            </p:txEl>
                                          </p:spTgt>
                                        </p:tgtEl>
                                        <p:attrNameLst>
                                          <p:attrName>style.visibility</p:attrName>
                                        </p:attrNameLst>
                                      </p:cBhvr>
                                      <p:to>
                                        <p:strVal val="visible"/>
                                      </p:to>
                                    </p:set>
                                    <p:animEffect transition="in" filter="wipe(up)">
                                      <p:cBhvr>
                                        <p:cTn id="44"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21" name="TextBox 20"/>
          <p:cNvSpPr txBox="1"/>
          <p:nvPr/>
        </p:nvSpPr>
        <p:spPr>
          <a:xfrm>
            <a:off x="1066800" y="717832"/>
            <a:ext cx="1397000" cy="677108"/>
          </a:xfrm>
          <a:prstGeom prst="rect">
            <a:avLst/>
          </a:prstGeom>
          <a:noFill/>
        </p:spPr>
        <p:txBody>
          <a:bodyPr wrap="square" rtlCol="0">
            <a:spAutoFit/>
          </a:bodyPr>
          <a:lstStyle/>
          <a:p>
            <a:r>
              <a:rPr lang="vi-VN" sz="3800" b="1" u="sng" dirty="0">
                <a:solidFill>
                  <a:srgbClr val="C00000"/>
                </a:solidFill>
                <a:cs typeface="Arial" panose="020B0604020202020204" pitchFamily="34" charset="0"/>
              </a:rPr>
              <a:t>Giải</a:t>
            </a:r>
            <a:r>
              <a:rPr lang="vi-VN" sz="3800" b="1" dirty="0">
                <a:solidFill>
                  <a:srgbClr val="C00000"/>
                </a:solidFill>
                <a:cs typeface="Arial" panose="020B0604020202020204" pitchFamily="34" charset="0"/>
              </a:rPr>
              <a:t>:</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1086118" y="1650135"/>
                <a:ext cx="13153341" cy="4914872"/>
              </a:xfrm>
              <a:prstGeom prst="rect">
                <a:avLst/>
              </a:prstGeom>
              <a:noFill/>
            </p:spPr>
            <p:txBody>
              <a:bodyPr wrap="square" rtlCol="0">
                <a:spAutoFit/>
              </a:bodyPr>
              <a:lstStyle/>
              <a:p>
                <a:pPr>
                  <a:lnSpc>
                    <a:spcPct val="150000"/>
                  </a:lnSpc>
                </a:pPr>
                <a:r>
                  <a:rPr lang="en-US" sz="3800" dirty="0">
                    <a:solidFill>
                      <a:prstClr val="black"/>
                    </a:solidFill>
                    <a:latin typeface="Arial" panose="020B0604020202020204" pitchFamily="34" charset="0"/>
                    <a:cs typeface="Arial" panose="020B0604020202020204" pitchFamily="34" charset="0"/>
                  </a:rPr>
                  <a:t>Vậy</a:t>
                </a:r>
                <a:r>
                  <a:rPr lang="en-US" sz="3800" dirty="0">
                    <a:solidFill>
                      <a:prstClr val="black"/>
                    </a:solidFill>
                  </a:rPr>
                  <a:t> </a:t>
                </a:r>
                <a14:m>
                  <m:oMath xmlns:m="http://schemas.openxmlformats.org/officeDocument/2006/math">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+2</m:t>
                            </m:r>
                          </m:e>
                        </m:d>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+2</m:t>
                            </m:r>
                          </m:e>
                        </m:d>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+3</m:t>
                            </m:r>
                          </m:e>
                        </m:d>
                      </m:den>
                    </m:f>
                  </m:oMath>
                </a14:m>
                <a:endParaRPr lang="en-US" sz="380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r>
                            <a:rPr lang="en-US" sz="3800" i="1">
                              <a:latin typeface="Cambria Math" panose="02040503050406030204" pitchFamily="18" charset="0"/>
                            </a:rPr>
                            <m:t>+1</m:t>
                          </m:r>
                        </m:den>
                      </m:f>
                      <m:r>
                        <a:rPr lang="en-US" sz="3800" b="0" i="1" smtClean="0">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1</m:t>
                          </m:r>
                        </m:num>
                        <m:den>
                          <m:r>
                            <a:rPr lang="en-US" sz="3800" i="1">
                              <a:solidFill>
                                <a:prstClr val="black"/>
                              </a:solidFill>
                              <a:latin typeface="Cambria Math" panose="02040503050406030204" pitchFamily="18" charset="0"/>
                            </a:rPr>
                            <m:t>𝑥</m:t>
                          </m:r>
                          <m:r>
                            <a:rPr lang="en-US" sz="3800" i="1" smtClean="0">
                              <a:solidFill>
                                <a:prstClr val="black"/>
                              </a:solidFill>
                              <a:latin typeface="Cambria Math" panose="02040503050406030204" pitchFamily="18" charset="0"/>
                            </a:rPr>
                            <m:t>+1</m:t>
                          </m:r>
                        </m:den>
                      </m:f>
                      <m:r>
                        <a:rPr lang="en-US" sz="3800" i="1">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1</m:t>
                          </m:r>
                        </m:num>
                        <m:den>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+2</m:t>
                          </m:r>
                        </m:den>
                      </m:f>
                      <m:r>
                        <a:rPr lang="en-US" sz="3800" b="0" i="1" smtClean="0">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1</m:t>
                          </m:r>
                        </m:num>
                        <m:den>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+2</m:t>
                          </m:r>
                        </m:den>
                      </m:f>
                      <m:r>
                        <a:rPr lang="en-US" sz="3800" i="1">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1</m:t>
                          </m:r>
                        </m:num>
                        <m:den>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+3</m:t>
                          </m:r>
                        </m:den>
                      </m:f>
                    </m:oMath>
                  </m:oMathPara>
                </a14:m>
                <a:endParaRPr lang="en-US" sz="3800" i="1" dirty="0">
                  <a:solidFill>
                    <a:prstClr val="black"/>
                  </a:solidFill>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800" b="0" i="0" smtClean="0">
                          <a:solidFill>
                            <a:prstClr val="black"/>
                          </a:solidFill>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den>
                      </m:f>
                      <m:r>
                        <a:rPr lang="en-US" sz="3800" i="1">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1</m:t>
                          </m:r>
                        </m:num>
                        <m:den>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+3</m:t>
                          </m:r>
                        </m:den>
                      </m:f>
                      <m:r>
                        <a:rPr lang="en-US" sz="3800" b="0" i="1" smtClean="0">
                          <a:solidFill>
                            <a:prstClr val="black"/>
                          </a:solidFill>
                          <a:latin typeface="Cambria Math" panose="02040503050406030204" pitchFamily="18" charset="0"/>
                        </a:rPr>
                        <m:t>=</m:t>
                      </m:r>
                      <m:f>
                        <m:fPr>
                          <m:ctrlPr>
                            <a:rPr lang="en-US" sz="3800" b="0" i="1" smtClean="0">
                              <a:solidFill>
                                <a:prstClr val="black"/>
                              </a:solidFill>
                              <a:latin typeface="Cambria Math" panose="02040503050406030204" pitchFamily="18" charset="0"/>
                            </a:rPr>
                          </m:ctrlPr>
                        </m:fPr>
                        <m:num>
                          <m:d>
                            <m:dPr>
                              <m:ctrlPr>
                                <a:rPr lang="en-US" sz="3800" b="0" i="1" smtClean="0">
                                  <a:solidFill>
                                    <a:prstClr val="black"/>
                                  </a:solidFill>
                                  <a:latin typeface="Cambria Math" panose="02040503050406030204" pitchFamily="18" charset="0"/>
                                </a:rPr>
                              </m:ctrlPr>
                            </m:dPr>
                            <m:e>
                              <m:r>
                                <a:rPr lang="en-US" sz="3800" b="0" i="1" smtClean="0">
                                  <a:solidFill>
                                    <a:prstClr val="black"/>
                                  </a:solidFill>
                                  <a:latin typeface="Cambria Math" panose="02040503050406030204" pitchFamily="18" charset="0"/>
                                </a:rPr>
                                <m:t>𝑥</m:t>
                              </m:r>
                              <m:r>
                                <a:rPr lang="en-US" sz="3800" b="0" i="1" smtClean="0">
                                  <a:solidFill>
                                    <a:prstClr val="black"/>
                                  </a:solidFill>
                                  <a:latin typeface="Cambria Math" panose="02040503050406030204" pitchFamily="18" charset="0"/>
                                </a:rPr>
                                <m:t>+3</m:t>
                              </m:r>
                            </m:e>
                          </m:d>
                          <m:r>
                            <a:rPr lang="en-US" sz="3800" b="0" i="1" smtClean="0">
                              <a:solidFill>
                                <a:prstClr val="black"/>
                              </a:solidFill>
                              <a:latin typeface="Cambria Math" panose="02040503050406030204" pitchFamily="18" charset="0"/>
                            </a:rPr>
                            <m:t>−</m:t>
                          </m:r>
                          <m:r>
                            <a:rPr lang="en-US" sz="3800" b="0" i="1" smtClean="0">
                              <a:solidFill>
                                <a:prstClr val="black"/>
                              </a:solidFill>
                              <a:latin typeface="Cambria Math" panose="02040503050406030204" pitchFamily="18" charset="0"/>
                            </a:rPr>
                            <m:t>𝑥</m:t>
                          </m:r>
                        </m:num>
                        <m:den>
                          <m:r>
                            <a:rPr lang="en-US" sz="3800" b="0" i="1" smtClean="0">
                              <a:solidFill>
                                <a:prstClr val="black"/>
                              </a:solidFill>
                              <a:latin typeface="Cambria Math" panose="02040503050406030204" pitchFamily="18" charset="0"/>
                            </a:rPr>
                            <m:t>𝑥</m:t>
                          </m:r>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b="0" i="1" smtClean="0">
                                  <a:solidFill>
                                    <a:prstClr val="black"/>
                                  </a:solidFill>
                                  <a:latin typeface="Cambria Math" panose="02040503050406030204" pitchFamily="18" charset="0"/>
                                </a:rPr>
                                <m:t>+</m:t>
                              </m:r>
                              <m:r>
                                <a:rPr lang="en-US" sz="3800" i="1">
                                  <a:solidFill>
                                    <a:prstClr val="black"/>
                                  </a:solidFill>
                                  <a:latin typeface="Cambria Math" panose="02040503050406030204" pitchFamily="18" charset="0"/>
                                </a:rPr>
                                <m:t>3</m:t>
                              </m:r>
                            </m:e>
                          </m:d>
                        </m:den>
                      </m:f>
                      <m:r>
                        <a:rPr lang="en-US" sz="3800" b="0" i="1" smtClean="0">
                          <a:solidFill>
                            <a:prstClr val="black"/>
                          </a:solidFill>
                          <a:latin typeface="Cambria Math" panose="02040503050406030204" pitchFamily="18" charset="0"/>
                        </a:rPr>
                        <m:t>=</m:t>
                      </m:r>
                      <m:f>
                        <m:fPr>
                          <m:ctrlPr>
                            <a:rPr lang="en-US" sz="3800" b="0" i="1" smtClean="0">
                              <a:solidFill>
                                <a:prstClr val="black"/>
                              </a:solidFill>
                              <a:latin typeface="Cambria Math" panose="02040503050406030204" pitchFamily="18" charset="0"/>
                            </a:rPr>
                          </m:ctrlPr>
                        </m:fPr>
                        <m:num>
                          <m:r>
                            <a:rPr lang="en-US" sz="3800" b="0" i="1" smtClean="0">
                              <a:solidFill>
                                <a:prstClr val="black"/>
                              </a:solidFill>
                              <a:latin typeface="Cambria Math" panose="02040503050406030204" pitchFamily="18" charset="0"/>
                            </a:rPr>
                            <m:t>3</m:t>
                          </m:r>
                        </m:num>
                        <m:den>
                          <m:r>
                            <a:rPr lang="en-US" sz="3800" i="1">
                              <a:solidFill>
                                <a:prstClr val="black"/>
                              </a:solidFill>
                              <a:latin typeface="Cambria Math" panose="02040503050406030204" pitchFamily="18" charset="0"/>
                            </a:rPr>
                            <m:t>𝑥</m:t>
                          </m:r>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+3</m:t>
                              </m:r>
                            </m:e>
                          </m:d>
                        </m:den>
                      </m:f>
                    </m:oMath>
                  </m:oMathPara>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086118" y="1650135"/>
                <a:ext cx="13153341" cy="4914872"/>
              </a:xfrm>
              <a:prstGeom prst="rect">
                <a:avLst/>
              </a:prstGeom>
              <a:blipFill rotWithShape="0">
                <a:blip r:embed="rId2"/>
                <a:stretch>
                  <a:fillRect l="-1529"/>
                </a:stretch>
              </a:blipFill>
            </p:spPr>
            <p:txBody>
              <a:bodyPr/>
              <a:lstStyle/>
              <a:p>
                <a:r>
                  <a:rPr lang="en-US">
                    <a:noFill/>
                  </a:rPr>
                  <a:t> </a:t>
                </a:r>
              </a:p>
            </p:txBody>
          </p:sp>
        </mc:Fallback>
      </mc:AlternateContent>
      <p:pic>
        <p:nvPicPr>
          <p:cNvPr id="25" name="Picture 24"/>
          <p:cNvPicPr>
            <a:picLocks noChangeAspect="1"/>
          </p:cNvPicPr>
          <p:nvPr/>
        </p:nvPicPr>
        <p:blipFill>
          <a:blip r:embed="rId3"/>
          <a:stretch>
            <a:fillRect/>
          </a:stretch>
        </p:blipFill>
        <p:spPr>
          <a:xfrm>
            <a:off x="16466778" y="1042971"/>
            <a:ext cx="1078635" cy="1078635"/>
          </a:xfrm>
          <a:prstGeom prst="rect">
            <a:avLst/>
          </a:prstGeom>
        </p:spPr>
      </p:pic>
      <p:pic>
        <p:nvPicPr>
          <p:cNvPr id="28" name="Picture 27"/>
          <p:cNvPicPr>
            <a:picLocks noChangeAspect="1"/>
          </p:cNvPicPr>
          <p:nvPr/>
        </p:nvPicPr>
        <p:blipFill>
          <a:blip r:embed="rId4"/>
          <a:stretch>
            <a:fillRect/>
          </a:stretch>
        </p:blipFill>
        <p:spPr>
          <a:xfrm flipH="1">
            <a:off x="14455398" y="5829300"/>
            <a:ext cx="3234837" cy="375820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1066800" y="6972300"/>
                <a:ext cx="13868400" cy="2304862"/>
              </a:xfrm>
              <a:prstGeom prst="rect">
                <a:avLst/>
              </a:prstGeom>
              <a:noFill/>
            </p:spPr>
            <p:txBody>
              <a:bodyPr wrap="square" rtlCol="0">
                <a:spAutoFit/>
              </a:bodyPr>
              <a:lstStyle/>
              <a:p>
                <a:pPr>
                  <a:lnSpc>
                    <a:spcPct val="150000"/>
                  </a:lnSpc>
                </a:pPr>
                <a:r>
                  <a:rPr lang="en-US" sz="3800" dirty="0">
                    <a:latin typeface="Arial" panose="020B0604020202020204" pitchFamily="34" charset="0"/>
                    <a:cs typeface="Arial" panose="020B0604020202020204" pitchFamily="34" charset="0"/>
                  </a:rPr>
                  <a:t>c) Giá trị của biểu thức số cần tính chính là giá trị của biểu thức vừa rút gọn tại  </a:t>
                </a:r>
                <a14:m>
                  <m:oMath xmlns:m="http://schemas.openxmlformats.org/officeDocument/2006/math">
                    <m:r>
                      <a:rPr lang="en-US" sz="3800" i="1" smtClean="0">
                        <a:latin typeface="Cambria Math" panose="02040503050406030204" pitchFamily="18" charset="0"/>
                      </a:rPr>
                      <m:t>𝑥</m:t>
                    </m:r>
                    <m:r>
                      <a:rPr lang="en-US" sz="3800" b="0" i="1" smtClean="0">
                        <a:latin typeface="Cambria Math" panose="02040503050406030204" pitchFamily="18" charset="0"/>
                      </a:rPr>
                      <m:t>=1,</m:t>
                    </m:r>
                  </m:oMath>
                </a14:m>
                <a:r>
                  <a:rPr lang="en-US" sz="3800" dirty="0">
                    <a:latin typeface="Arial" panose="020B0604020202020204" pitchFamily="34" charset="0"/>
                    <a:cs typeface="Arial" panose="020B0604020202020204" pitchFamily="34" charset="0"/>
                  </a:rPr>
                  <a:t> do đó bằng </a:t>
                </a:r>
                <a14:m>
                  <m:oMath xmlns:m="http://schemas.openxmlformats.org/officeDocument/2006/math">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3</m:t>
                        </m:r>
                      </m:num>
                      <m:den>
                        <m:r>
                          <a:rPr lang="en-US" sz="3800" b="0" i="1" smtClean="0">
                            <a:solidFill>
                              <a:prstClr val="black"/>
                            </a:solidFill>
                            <a:latin typeface="Cambria Math" panose="02040503050406030204" pitchFamily="18" charset="0"/>
                          </a:rPr>
                          <m:t>1.</m:t>
                        </m:r>
                        <m:d>
                          <m:dPr>
                            <m:ctrlPr>
                              <a:rPr lang="en-US" sz="3800" i="1">
                                <a:solidFill>
                                  <a:prstClr val="black"/>
                                </a:solidFill>
                                <a:latin typeface="Cambria Math" panose="02040503050406030204" pitchFamily="18" charset="0"/>
                              </a:rPr>
                            </m:ctrlPr>
                          </m:dPr>
                          <m:e>
                            <m:r>
                              <a:rPr lang="en-US" sz="3800" b="0" i="1" smtClean="0">
                                <a:solidFill>
                                  <a:prstClr val="black"/>
                                </a:solidFill>
                                <a:latin typeface="Cambria Math" panose="02040503050406030204" pitchFamily="18" charset="0"/>
                              </a:rPr>
                              <m:t>1</m:t>
                            </m:r>
                            <m:r>
                              <a:rPr lang="en-US" sz="3800" i="1">
                                <a:solidFill>
                                  <a:prstClr val="black"/>
                                </a:solidFill>
                                <a:latin typeface="Cambria Math" panose="02040503050406030204" pitchFamily="18" charset="0"/>
                              </a:rPr>
                              <m:t>+3</m:t>
                            </m:r>
                          </m:e>
                        </m:d>
                      </m:den>
                    </m:f>
                    <m:r>
                      <a:rPr lang="en-US" sz="3800" b="0" i="1" smtClean="0">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3</m:t>
                        </m:r>
                      </m:num>
                      <m:den>
                        <m:r>
                          <a:rPr lang="en-US" sz="3800" b="0" i="1" smtClean="0">
                            <a:solidFill>
                              <a:prstClr val="black"/>
                            </a:solidFill>
                            <a:latin typeface="Cambria Math" panose="02040503050406030204" pitchFamily="18" charset="0"/>
                          </a:rPr>
                          <m:t>4</m:t>
                        </m:r>
                      </m:den>
                    </m:f>
                  </m:oMath>
                </a14:m>
                <a:endParaRPr lang="en-US" sz="3800"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66800" y="6972300"/>
                <a:ext cx="13868400" cy="2304862"/>
              </a:xfrm>
              <a:prstGeom prst="rect">
                <a:avLst/>
              </a:prstGeom>
              <a:blipFill rotWithShape="0">
                <a:blip r:embed="rId5"/>
                <a:stretch>
                  <a:fillRect l="-1451" r="-1538"/>
                </a:stretch>
              </a:blipFill>
            </p:spPr>
            <p:txBody>
              <a:bodyPr/>
              <a:lstStyle/>
              <a:p>
                <a:r>
                  <a:rPr lang="en-US">
                    <a:noFill/>
                  </a:rPr>
                  <a:t> </a:t>
                </a:r>
              </a:p>
            </p:txBody>
          </p:sp>
        </mc:Fallback>
      </mc:AlternateContent>
    </p:spTree>
    <p:extLst>
      <p:ext uri="{BB962C8B-B14F-4D97-AF65-F5344CB8AC3E}">
        <p14:creationId xmlns:p14="http://schemas.microsoft.com/office/powerpoint/2010/main" val="294128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wipe(left)">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7600" y="752856"/>
            <a:ext cx="2715944" cy="1900345"/>
          </a:xfrm>
          <a:prstGeom prst="rect">
            <a:avLst/>
          </a:prstGeom>
        </p:spPr>
      </p:pic>
      <p:grpSp>
        <p:nvGrpSpPr>
          <p:cNvPr id="8" name="Group 7"/>
          <p:cNvGrpSpPr/>
          <p:nvPr/>
        </p:nvGrpSpPr>
        <p:grpSpPr>
          <a:xfrm>
            <a:off x="2694904" y="723900"/>
            <a:ext cx="11678992" cy="1964617"/>
            <a:chOff x="866104" y="517342"/>
            <a:chExt cx="11678992" cy="1964617"/>
          </a:xfrm>
        </p:grpSpPr>
        <p:sp>
          <p:nvSpPr>
            <p:cNvPr id="9" name="Rounded Rectangular Callout 8"/>
            <p:cNvSpPr/>
            <p:nvPr/>
          </p:nvSpPr>
          <p:spPr>
            <a:xfrm>
              <a:off x="2628900" y="517342"/>
              <a:ext cx="9916196" cy="1375485"/>
            </a:xfrm>
            <a:prstGeom prst="wedgeRoundRectCallout">
              <a:avLst>
                <a:gd name="adj1" fmla="val -54646"/>
                <a:gd name="adj2" fmla="val 37129"/>
                <a:gd name="adj3" fmla="val 16667"/>
              </a:avLst>
            </a:prstGeom>
            <a:ln w="38100"/>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vi-VN" sz="4000" dirty="0">
                  <a:solidFill>
                    <a:prstClr val="black"/>
                  </a:solidFill>
                  <a:cs typeface="Arial" panose="020B0604020202020204" pitchFamily="34" charset="0"/>
                </a:rPr>
                <a:t>Nêu quy tắc nhân và chia hai phân thức?</a:t>
              </a:r>
              <a:endParaRPr lang="en-US" sz="4000" dirty="0">
                <a:solidFill>
                  <a:prstClr val="black"/>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866104" y="800105"/>
              <a:ext cx="1201989" cy="1681854"/>
            </a:xfrm>
            <a:prstGeom prst="rect">
              <a:avLst/>
            </a:prstGeom>
          </p:spPr>
        </p:pic>
      </p:grpSp>
      <p:grpSp>
        <p:nvGrpSpPr>
          <p:cNvPr id="11" name="Group 10"/>
          <p:cNvGrpSpPr/>
          <p:nvPr/>
        </p:nvGrpSpPr>
        <p:grpSpPr>
          <a:xfrm>
            <a:off x="1295400" y="3238500"/>
            <a:ext cx="7353300" cy="6400800"/>
            <a:chOff x="952500" y="2944548"/>
            <a:chExt cx="7353300" cy="6400800"/>
          </a:xfrm>
        </p:grpSpPr>
        <p:sp>
          <p:nvSpPr>
            <p:cNvPr id="3" name="Folded Corner 2"/>
            <p:cNvSpPr/>
            <p:nvPr/>
          </p:nvSpPr>
          <p:spPr>
            <a:xfrm>
              <a:off x="952500" y="2944548"/>
              <a:ext cx="7353300" cy="6400800"/>
            </a:xfrm>
            <a:prstGeom prst="foldedCorner">
              <a:avLst/>
            </a:prstGeom>
            <a:solidFill>
              <a:srgbClr val="FFFFCC"/>
            </a:solidFill>
            <a:ln w="381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257300" y="3020748"/>
                  <a:ext cx="6934200" cy="5514395"/>
                </a:xfrm>
                <a:prstGeom prst="rect">
                  <a:avLst/>
                </a:prstGeom>
              </p:spPr>
              <p:txBody>
                <a:bodyPr wrap="square">
                  <a:spAutoFit/>
                </a:bodyPr>
                <a:lstStyle/>
                <a:p>
                  <a:pPr lvl="0" algn="ctr">
                    <a:lnSpc>
                      <a:spcPct val="150000"/>
                    </a:lnSpc>
                  </a:pPr>
                  <a:r>
                    <a:rPr lang="en-US" sz="4000" b="1" dirty="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t>Nhân hai phân thức:</a:t>
                  </a:r>
                  <a:r>
                    <a:rPr lang="en-US" sz="4000" dirty="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t> </a:t>
                  </a:r>
                </a:p>
                <a:p>
                  <a:pPr lvl="0" algn="just">
                    <a:lnSpc>
                      <a:spcPct val="150000"/>
                    </a:lnSpc>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Muốn nhân hai phân thức, ta nhân các tử thức với nhau, nhân các nhau thức với nhau.</a:t>
                  </a:r>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m:t>
                            </m:r>
                          </m:den>
                        </m:f>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num>
                          <m:den>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𝐷</m:t>
                            </m:r>
                          </m:den>
                        </m:f>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num>
                          <m:den>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𝐷</m:t>
                            </m:r>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257300" y="3020748"/>
                  <a:ext cx="6934200" cy="5514395"/>
                </a:xfrm>
                <a:prstGeom prst="rect">
                  <a:avLst/>
                </a:prstGeom>
                <a:blipFill rotWithShape="0">
                  <a:blip r:embed="rId4"/>
                  <a:stretch>
                    <a:fillRect l="-3166" r="-3078"/>
                  </a:stretch>
                </a:blipFill>
              </p:spPr>
              <p:txBody>
                <a:bodyPr/>
                <a:lstStyle/>
                <a:p>
                  <a:r>
                    <a:rPr lang="en-US">
                      <a:noFill/>
                    </a:rPr>
                    <a:t> </a:t>
                  </a:r>
                </a:p>
              </p:txBody>
            </p:sp>
          </mc:Fallback>
        </mc:AlternateContent>
      </p:grpSp>
      <p:grpSp>
        <p:nvGrpSpPr>
          <p:cNvPr id="13" name="Group 12"/>
          <p:cNvGrpSpPr/>
          <p:nvPr/>
        </p:nvGrpSpPr>
        <p:grpSpPr>
          <a:xfrm>
            <a:off x="9677400" y="3314700"/>
            <a:ext cx="7353300" cy="6400800"/>
            <a:chOff x="952500" y="2941695"/>
            <a:chExt cx="7353300" cy="6400800"/>
          </a:xfrm>
        </p:grpSpPr>
        <p:sp>
          <p:nvSpPr>
            <p:cNvPr id="14" name="Folded Corner 13"/>
            <p:cNvSpPr/>
            <p:nvPr/>
          </p:nvSpPr>
          <p:spPr>
            <a:xfrm>
              <a:off x="952500" y="2941695"/>
              <a:ext cx="7353300" cy="6400800"/>
            </a:xfrm>
            <a:prstGeom prst="foldedCorner">
              <a:avLst/>
            </a:prstGeom>
            <a:solidFill>
              <a:srgbClr val="FFFFCC"/>
            </a:solidFill>
            <a:ln w="381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1181100" y="2983941"/>
                  <a:ext cx="6934200" cy="6267806"/>
                </a:xfrm>
                <a:prstGeom prst="rect">
                  <a:avLst/>
                </a:prstGeom>
              </p:spPr>
              <p:txBody>
                <a:bodyPr wrap="square">
                  <a:spAutoFit/>
                </a:bodyPr>
                <a:lstStyle/>
                <a:p>
                  <a:pPr lvl="0" algn="ctr">
                    <a:lnSpc>
                      <a:spcPct val="150000"/>
                    </a:lnSpc>
                  </a:pPr>
                  <a:r>
                    <a:rPr lang="en-US" sz="4000" b="1" dirty="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t>Chia hai phân thức:</a:t>
                  </a:r>
                  <a:r>
                    <a:rPr lang="en-US" sz="4000" dirty="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en-US" sz="4000" dirty="0">
                      <a:effectLst/>
                      <a:latin typeface="Arial" panose="020B0604020202020204" pitchFamily="34" charset="0"/>
                      <a:ea typeface="Times New Roman" panose="02020603050405020304" pitchFamily="18" charset="0"/>
                      <a:cs typeface="Arial" panose="020B0604020202020204" pitchFamily="34" charset="0"/>
                    </a:rPr>
                    <a:t>Muốn chia phân thức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𝐵</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cho phân thức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𝐶</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𝐷</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khác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ta nhân phân thức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𝐵</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với phân thức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𝐷</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𝐶</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𝐵</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𝐶</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𝐷</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𝐵</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𝐷</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𝐶</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𝐶</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𝐷</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181100" y="2983941"/>
                  <a:ext cx="6934200" cy="6267806"/>
                </a:xfrm>
                <a:prstGeom prst="rect">
                  <a:avLst/>
                </a:prstGeom>
                <a:blipFill rotWithShape="0">
                  <a:blip r:embed="rId5"/>
                  <a:stretch>
                    <a:fillRect l="-3076" r="-2988"/>
                  </a:stretch>
                </a:blipFill>
              </p:spPr>
              <p:txBody>
                <a:bodyPr/>
                <a:lstStyle/>
                <a:p>
                  <a:r>
                    <a:rPr lang="en-US">
                      <a:noFill/>
                    </a:rPr>
                    <a:t> </a:t>
                  </a:r>
                </a:p>
              </p:txBody>
            </p:sp>
          </mc:Fallback>
        </mc:AlternateContent>
      </p:grpSp>
    </p:spTree>
    <p:extLst>
      <p:ext uri="{BB962C8B-B14F-4D97-AF65-F5344CB8AC3E}">
        <p14:creationId xmlns:p14="http://schemas.microsoft.com/office/powerpoint/2010/main" val="93922000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980</TotalTime>
  <Words>1657</Words>
  <Application>Microsoft Office PowerPoint</Application>
  <PresentationFormat>Custom</PresentationFormat>
  <Paragraphs>158</Paragraphs>
  <Slides>27</Slides>
  <Notes>0</Notes>
  <HiddenSlides>0</HiddenSlides>
  <MMClips>10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Calibri</vt:lpstr>
      <vt:lpstr>Times New Roman</vt:lpstr>
      <vt:lpstr>Cambria Math</vt:lpstr>
      <vt:lpstr>Arial</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2024-01-18T01:54:08Z</dcterms:modified>
  <dc:identifier>DAFn2dd0_sY</dc:identifier>
</cp:coreProperties>
</file>