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77" r:id="rId2"/>
    <p:sldId id="482" r:id="rId3"/>
    <p:sldId id="479" r:id="rId4"/>
    <p:sldId id="487" r:id="rId5"/>
    <p:sldId id="489" r:id="rId6"/>
    <p:sldId id="485" r:id="rId7"/>
    <p:sldId id="490" r:id="rId8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/>
    <p:restoredTop sz="94651"/>
  </p:normalViewPr>
  <p:slideViewPr>
    <p:cSldViewPr snapToGrid="0" snapToObjects="1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493096-2886-2544-8BC8-6FAF8DED0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6F79D88-BE7C-E441-9854-FF7DBEAE9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6C968C0-1272-FC46-B6B1-B48493D53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8/3/2021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B5FA692-4B01-CC48-A620-4A44972CF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1C4DE83-2E00-2149-8212-35CE3E10D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28793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3C4046-7137-BF40-806C-7FEE66B71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148D392-8E23-C645-9B3B-176D24E7E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6D5CBA5-B345-E042-B1BF-D36A7A18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8/3/2021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DF7AAC7-258B-3749-8F60-76ACBEAFC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C73C984-E8AA-5445-9CC0-2EEA355B5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4057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44A2AB4-1214-6045-BF77-65C4F32EB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99E8E26-18DF-5A4B-A5ED-C2FBFAAE9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3984DCA-0EE3-1240-95E3-2375BB651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8/3/2021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77FA7E7-C236-354D-B65C-A0745EA7D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367947E-CC13-DE43-A931-C039BD97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92095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40DF93-E1A2-E14A-A7A1-82E4BDFC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559ED71-ACDD-1E49-891A-595314ED0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8/3/2021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53C2FA7-214C-054C-AAF0-D6CC10A5C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8A03578-2E4F-9D40-9BAC-3E0B4A52B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2347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53C4EA-BDA5-754E-A8CE-F7A5CD7CB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83A71E8-69E4-8444-81ED-4DE718AF3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53883BD-95AF-7C41-AB00-CF14B6258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8/3/2021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0005A82-DC1F-644B-AA51-CBF3B876F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53DEBA-9AA5-CD4B-98BF-62BD4A1F2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13341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0F5EE7-19E8-8844-9F07-B3A1EF4F9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C56B41E-950A-1E44-B17D-0ACC59190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3487863-6E8D-A340-A6BF-04383FDC0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F30520E-892B-2041-A6EA-E5CC0EF6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8/3/2021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17A4C06-E3E8-B640-8579-B4ED029E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2BFF2E8-A348-A14E-A610-B38F5ED0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44061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54738E-CDAB-254E-88DC-587FAFB16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06AEB0D-156C-A040-9C5A-98B763B2D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916ED7D-F0AC-DE47-B8CB-6F0F96512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96E98D1-E470-7E40-9F32-831AE2265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40DDB1F-BD65-A74F-A85D-0C9A58760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B7BB534-3189-5E4F-8096-20915794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8/3/2021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DA5E367-A6B4-A148-A44B-61456D34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5AC40D3-6A48-FB4B-B8B8-12C3396D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0094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0FA0B5-28F1-8748-A8B4-CD2FCC522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60F86EC-E833-F14C-9E66-41E9BEB4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8/3/2021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FE3430E-D9A5-E04A-985D-93317E897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056C48E-4D98-784D-9AF0-ABC124B71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43637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5E831CA-2E69-5949-B30F-B8B78C063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8/3/2021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6312613-5B0C-B145-BC31-11CC02A71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AA4D6E0-DF1D-D44F-AFB2-057553790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7138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261EC1-65C2-EB45-A93E-1AA9DBD8A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443CC4-A924-DC4D-BA58-15D093279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BABEE95-5BCE-8648-9C00-80EA5308A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E7BA5D7-C2E5-1742-AA49-7F1ED8618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8/3/2021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57C4474-E552-A24D-910B-4D79E1389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B97345F-AC4B-3649-9A05-4D44A23D7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23156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48DB51-B784-E74C-9D76-06757914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9534F8A-F4A6-2E42-8AA7-3B53EFA74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FE69CCA-7AD0-DF4E-BE22-882BA089B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871F450-BAB6-7349-B544-02570C29E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FE86-5F1F-6946-9818-B4D877E6DEA8}" type="datetimeFigureOut">
              <a:rPr lang="x-none" smtClean="0"/>
              <a:pPr/>
              <a:t>8/3/2021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1D9A3AE-09C2-4744-8813-4D233C724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B5C0A07-998A-7A4E-A16D-51441D4A4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8620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40C9B2B-FF67-DE4E-9ACE-99ACF44E3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8622186-470E-8242-8E12-9F20C1A88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B0F3543-E5C8-354B-B80B-CE428A2701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BFE86-5F1F-6946-9818-B4D877E6DEA8}" type="datetimeFigureOut">
              <a:rPr lang="x-none" smtClean="0"/>
              <a:pPr/>
              <a:t>8/3/2021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ACE371A-8B3D-194A-954B-64E0C6A3BB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BD0657F-ABA6-3747-885D-9C40F476A5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F207E-C5CA-3246-A3D1-75505BB9440F}" type="slidenum">
              <a:rPr lang="x-none" smtClean="0"/>
              <a:pPr/>
              <a:t>‹#›</a:t>
            </a:fld>
            <a:endParaRPr lang="x-none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21EF569-66CE-E748-A5A4-7F4F2940D7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7789" b="778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9604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5" name="Picture 3" descr="bye">
            <a:extLst>
              <a:ext uri="{FF2B5EF4-FFF2-40B4-BE49-F238E27FC236}">
                <a16:creationId xmlns="" xmlns:a16="http://schemas.microsoft.com/office/drawing/2014/main" id="{19524975-B7CF-D64E-AD19-00AD22FD220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350" y="4248150"/>
            <a:ext cx="11969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WordArt 4">
            <a:extLst>
              <a:ext uri="{FF2B5EF4-FFF2-40B4-BE49-F238E27FC236}">
                <a16:creationId xmlns="" xmlns:a16="http://schemas.microsoft.com/office/drawing/2014/main" id="{594C1A46-BF00-3549-A0CC-1D359B59CBD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19300" y="569913"/>
            <a:ext cx="8153400" cy="7239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833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C0C0C0"/>
              </a:extrusionClr>
              <a:contourClr>
                <a:srgbClr val="FF0000"/>
              </a:contourClr>
            </a:sp3d>
          </a:bodyPr>
          <a:lstStyle/>
          <a:p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bậc phụ huynh</a:t>
            </a:r>
            <a:endParaRPr lang="x-none" sz="3600" kern="10">
              <a:ln w="9525"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4" name="Picture 5" descr="stars">
            <a:extLst>
              <a:ext uri="{FF2B5EF4-FFF2-40B4-BE49-F238E27FC236}">
                <a16:creationId xmlns="" xmlns:a16="http://schemas.microsoft.com/office/drawing/2014/main" id="{11983EA8-0620-AB4D-A296-C5DA0F2FAA2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200150"/>
            <a:ext cx="3714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6" descr="stars">
            <a:extLst>
              <a:ext uri="{FF2B5EF4-FFF2-40B4-BE49-F238E27FC236}">
                <a16:creationId xmlns="" xmlns:a16="http://schemas.microsoft.com/office/drawing/2014/main" id="{00BD74F5-9DD1-E44F-B6A3-CF4F1993CF7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4850" y="1371600"/>
            <a:ext cx="3714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7" descr="stars">
            <a:extLst>
              <a:ext uri="{FF2B5EF4-FFF2-40B4-BE49-F238E27FC236}">
                <a16:creationId xmlns="" xmlns:a16="http://schemas.microsoft.com/office/drawing/2014/main" id="{AC63970A-90B2-9E42-BB24-A20B4E93CA8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4514850"/>
            <a:ext cx="3714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8" descr="stars">
            <a:extLst>
              <a:ext uri="{FF2B5EF4-FFF2-40B4-BE49-F238E27FC236}">
                <a16:creationId xmlns="" xmlns:a16="http://schemas.microsoft.com/office/drawing/2014/main" id="{9035A904-409F-3B46-9C0A-1EC54AAA752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0" y="2914650"/>
            <a:ext cx="3714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9" descr="stars">
            <a:extLst>
              <a:ext uri="{FF2B5EF4-FFF2-40B4-BE49-F238E27FC236}">
                <a16:creationId xmlns="" xmlns:a16="http://schemas.microsoft.com/office/drawing/2014/main" id="{2CBD5378-DA3A-AC49-A292-48333ED5818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50" y="1943100"/>
            <a:ext cx="3714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10" descr="stars">
            <a:extLst>
              <a:ext uri="{FF2B5EF4-FFF2-40B4-BE49-F238E27FC236}">
                <a16:creationId xmlns="" xmlns:a16="http://schemas.microsoft.com/office/drawing/2014/main" id="{F697AA18-4DA0-1E4F-BAFD-BB93D01A969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3657600"/>
            <a:ext cx="3714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1" name="WordArt 14">
            <a:extLst>
              <a:ext uri="{FF2B5EF4-FFF2-40B4-BE49-F238E27FC236}">
                <a16:creationId xmlns="" xmlns:a16="http://schemas.microsoft.com/office/drawing/2014/main" id="{930FB667-7312-DF42-B40A-17D54AA9BA6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4600" y="2628900"/>
            <a:ext cx="7162800" cy="1214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>
                      <a:alpha val="74997"/>
                    </a:srgbClr>
                  </a:outerShdw>
                </a:effectLst>
                <a:latin typeface="UVN Banh Mi"/>
              </a:rPr>
              <a:t>Đến dự tiết </a:t>
            </a:r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>
                      <a:alpha val="74997"/>
                    </a:srgbClr>
                  </a:outerShdw>
                </a:effectLst>
                <a:latin typeface="UVN Banh Mi"/>
              </a:rPr>
              <a:t>học Lich Sử lớp </a:t>
            </a:r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>
                      <a:alpha val="74997"/>
                    </a:srgbClr>
                  </a:outerShdw>
                </a:effectLst>
                <a:latin typeface="UVN Banh Mi"/>
              </a:rPr>
              <a:t>6</a:t>
            </a:r>
            <a:endParaRPr lang="x-none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>
                    <a:alpha val="74997"/>
                  </a:srgbClr>
                </a:outerShdw>
              </a:effectLst>
              <a:latin typeface="UVN Banh Mi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A5D2323F-5554-DA4C-9473-BAC21B4F9D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51594" y="-100014"/>
            <a:ext cx="1551016" cy="1444774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26161E-6 L -0.60799 -4.26161E-6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="" xmlns:a16="http://schemas.microsoft.com/office/drawing/2014/main" id="{F677C678-8A30-2845-9513-5B37404D94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5D2323F-5554-DA4C-9473-BAC21B4F9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1594" y="-100014"/>
            <a:ext cx="1551016" cy="144477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58794" y="2588455"/>
            <a:ext cx="720265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  <a:r>
              <a:rPr lang="en-US" sz="3200" dirty="0" err="1" smtClean="0"/>
              <a:t>hiểu</a:t>
            </a:r>
            <a:r>
              <a:rPr lang="en-US" sz="3200" dirty="0" smtClean="0"/>
              <a:t> </a:t>
            </a:r>
            <a:r>
              <a:rPr lang="en-US" sz="3200" dirty="0" err="1" smtClean="0"/>
              <a:t>thế</a:t>
            </a:r>
            <a:r>
              <a:rPr lang="en-US" sz="3200" dirty="0" smtClean="0"/>
              <a:t> </a:t>
            </a:r>
            <a:r>
              <a:rPr lang="en-US" sz="3200" dirty="0" err="1" smtClean="0"/>
              <a:t>nào</a:t>
            </a:r>
            <a:r>
              <a:rPr lang="en-US" sz="3200" dirty="0" smtClean="0"/>
              <a:t>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en-US" sz="3200" dirty="0" err="1" smtClean="0"/>
              <a:t>bước</a:t>
            </a:r>
            <a:r>
              <a:rPr lang="en-US" sz="3200" dirty="0" smtClean="0"/>
              <a:t> </a:t>
            </a:r>
            <a:r>
              <a:rPr lang="en-US" sz="3200" dirty="0" err="1" smtClean="0"/>
              <a:t>ngoặt</a:t>
            </a:r>
            <a:r>
              <a:rPr lang="en-US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45111610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="" xmlns:a16="http://schemas.microsoft.com/office/drawing/2014/main" id="{F677C678-8A30-2845-9513-5B37404D94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1758462" y="104172"/>
            <a:ext cx="8356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b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x-none" sz="2400" b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NGOẶT LỊCH SỬ ĐẦU THẾ KỈ X</a:t>
            </a:r>
            <a:endParaRPr lang="x-none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22231808-4386-5E43-8295-3F201E911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1594" y="-100014"/>
            <a:ext cx="1551016" cy="14447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21FDA5A-C1E5-A04A-9A28-D0F32CA399B6}"/>
              </a:ext>
            </a:extLst>
          </p:cNvPr>
          <p:cNvSpPr txBox="1"/>
          <p:nvPr/>
        </p:nvSpPr>
        <p:spPr>
          <a:xfrm>
            <a:off x="94526" y="565837"/>
            <a:ext cx="55888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I.Cuộc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endParaRPr lang="en-US" sz="2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endParaRPr lang="x-none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F7D5323-3BD2-2644-A456-20ED73ECFD59}"/>
              </a:ext>
            </a:extLst>
          </p:cNvPr>
          <p:cNvCxnSpPr/>
          <p:nvPr/>
        </p:nvCxnSpPr>
        <p:spPr>
          <a:xfrm>
            <a:off x="5467772" y="1113928"/>
            <a:ext cx="0" cy="4939631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E6AC8D1-070F-8D47-A097-CE3EE06F98F4}"/>
              </a:ext>
            </a:extLst>
          </p:cNvPr>
          <p:cNvSpPr txBox="1"/>
          <p:nvPr/>
        </p:nvSpPr>
        <p:spPr>
          <a:xfrm>
            <a:off x="115749" y="1344760"/>
            <a:ext cx="53520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/>
              <a:t> </a:t>
            </a:r>
            <a:endParaRPr lang="en-US" sz="2400" dirty="0" smtClean="0"/>
          </a:p>
          <a:p>
            <a:r>
              <a:rPr lang="vi-VN" sz="2000" dirty="0" smtClean="0"/>
              <a:t>-906: Nhà Đường buộc phải phong chức Tiết độ xứ cho Khúc Thừa Dụ</a:t>
            </a:r>
            <a:endParaRPr lang="en-US" sz="2000" dirty="0" smtClean="0"/>
          </a:p>
          <a:p>
            <a:r>
              <a:rPr lang="vi-VN" sz="2400" dirty="0" smtClean="0">
                <a:solidFill>
                  <a:schemeClr val="bg1"/>
                </a:solidFill>
                <a:latin typeface="+mj-lt"/>
              </a:rPr>
              <a:t>.</a:t>
            </a:r>
            <a:endParaRPr lang="x-none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5D2757B-0D57-3C49-87B7-328BB58C5779}"/>
              </a:ext>
            </a:extLst>
          </p:cNvPr>
          <p:cNvSpPr txBox="1"/>
          <p:nvPr/>
        </p:nvSpPr>
        <p:spPr>
          <a:xfrm>
            <a:off x="115749" y="2529833"/>
            <a:ext cx="5352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</a:t>
            </a:r>
            <a:r>
              <a:rPr lang="vi-VN" sz="2000" dirty="0" smtClean="0"/>
              <a:t>907</a:t>
            </a:r>
            <a:r>
              <a:rPr lang="vi-VN" sz="2000" dirty="0" smtClean="0"/>
              <a:t>: Khúc Hạo lên thay cha và tiến hành nhiều cải cách</a:t>
            </a:r>
            <a:endParaRPr lang="en-US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5D2757B-0D57-3C49-87B7-328BB58C5779}"/>
              </a:ext>
            </a:extLst>
          </p:cNvPr>
          <p:cNvSpPr txBox="1"/>
          <p:nvPr/>
        </p:nvSpPr>
        <p:spPr>
          <a:xfrm>
            <a:off x="94526" y="2813460"/>
            <a:ext cx="53520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/>
              <a:t> </a:t>
            </a:r>
            <a:endParaRPr lang="en-US" sz="2000" dirty="0" smtClean="0"/>
          </a:p>
          <a:p>
            <a:r>
              <a:rPr lang="vi-VN" sz="2000" dirty="0" smtClean="0"/>
              <a:t> </a:t>
            </a:r>
            <a:endParaRPr lang="en-US" sz="2000" dirty="0" smtClean="0"/>
          </a:p>
          <a:p>
            <a:r>
              <a:rPr lang="vi-VN" sz="2000" dirty="0" smtClean="0"/>
              <a:t>=&gt;Đặt nền móng cho tự chủ độc lập với phong kiến phương Bắc cho nguời Việt</a:t>
            </a:r>
            <a:endParaRPr lang="en-US" sz="2000" dirty="0"/>
          </a:p>
        </p:txBody>
      </p:sp>
      <p:pic>
        <p:nvPicPr>
          <p:cNvPr id="15" name="Picture 14" descr="C:\Users\Admin\Pictures\tải xuống (6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665" y="1344761"/>
            <a:ext cx="4955148" cy="3072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5070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="" xmlns:a16="http://schemas.microsoft.com/office/drawing/2014/main" id="{F677C678-8A30-2845-9513-5B37404D9410}"/>
              </a:ext>
            </a:extLst>
          </p:cNvPr>
          <p:cNvSpPr/>
          <p:nvPr/>
        </p:nvSpPr>
        <p:spPr>
          <a:xfrm>
            <a:off x="0" y="-15586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3221502" y="104172"/>
            <a:ext cx="7104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b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x-none" sz="2400" b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NGOẶT LỊCH SỬ ĐẦU THẾ KỈ X</a:t>
            </a:r>
            <a:endParaRPr lang="x-none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22231808-4386-5E43-8295-3F201E911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0984" y="-100013"/>
            <a:ext cx="1551016" cy="14447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21FDA5A-C1E5-A04A-9A28-D0F32CA399B6}"/>
              </a:ext>
            </a:extLst>
          </p:cNvPr>
          <p:cNvSpPr txBox="1"/>
          <p:nvPr/>
        </p:nvSpPr>
        <p:spPr>
          <a:xfrm>
            <a:off x="94526" y="513764"/>
            <a:ext cx="5725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x-none" sz="2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x-none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F7D5323-3BD2-2644-A456-20ED73ECFD59}"/>
              </a:ext>
            </a:extLst>
          </p:cNvPr>
          <p:cNvCxnSpPr/>
          <p:nvPr/>
        </p:nvCxnSpPr>
        <p:spPr>
          <a:xfrm>
            <a:off x="5819860" y="1113928"/>
            <a:ext cx="0" cy="4939631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E6AC8D1-070F-8D47-A097-CE3EE06F98F4}"/>
              </a:ext>
            </a:extLst>
          </p:cNvPr>
          <p:cNvSpPr txBox="1"/>
          <p:nvPr/>
        </p:nvSpPr>
        <p:spPr>
          <a:xfrm>
            <a:off x="115749" y="1344760"/>
            <a:ext cx="5719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+mj-lt"/>
              </a:rPr>
              <a:t>a</a:t>
            </a:r>
            <a:r>
              <a:rPr lang="vi-VN" sz="2400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Diễn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j-lt"/>
              </a:rPr>
              <a:t>biến</a:t>
            </a:r>
            <a:r>
              <a:rPr lang="vi-VN" sz="2400" dirty="0" smtClean="0">
                <a:solidFill>
                  <a:schemeClr val="bg1"/>
                </a:solidFill>
                <a:latin typeface="+mj-lt"/>
              </a:rPr>
              <a:t> </a:t>
            </a:r>
            <a:endParaRPr lang="x-none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5D2757B-0D57-3C49-87B7-328BB58C5779}"/>
              </a:ext>
            </a:extLst>
          </p:cNvPr>
          <p:cNvSpPr txBox="1"/>
          <p:nvPr/>
        </p:nvSpPr>
        <p:spPr>
          <a:xfrm>
            <a:off x="47938" y="1936230"/>
            <a:ext cx="5786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/>
              <a:t>-Dưới sự tập hợp của DĐN, hào kiệt khắp nơi kéo về làng Giàng ( Thanh Hóa) tụ tập</a:t>
            </a:r>
            <a:endParaRPr lang="en-US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5D2757B-0D57-3C49-87B7-328BB58C5779}"/>
              </a:ext>
            </a:extLst>
          </p:cNvPr>
          <p:cNvSpPr txBox="1"/>
          <p:nvPr/>
        </p:nvSpPr>
        <p:spPr>
          <a:xfrm>
            <a:off x="47938" y="2796516"/>
            <a:ext cx="5786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/>
              <a:t>- Từ đây DĐN kéo quân chiếm thành Tống Bình</a:t>
            </a:r>
            <a:endParaRPr lang="en-US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5D2757B-0D57-3C49-87B7-328BB58C5779}"/>
              </a:ext>
            </a:extLst>
          </p:cNvPr>
          <p:cNvSpPr txBox="1"/>
          <p:nvPr/>
        </p:nvSpPr>
        <p:spPr>
          <a:xfrm>
            <a:off x="94526" y="3349026"/>
            <a:ext cx="5786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/>
              <a:t>- Quân Nam Hán cử quân tiếp viện nhưng lại bị DĐN chặn đánh</a:t>
            </a:r>
            <a:endParaRPr lang="en-US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F5D2757B-0D57-3C49-87B7-328BB58C5779}"/>
              </a:ext>
            </a:extLst>
          </p:cNvPr>
          <p:cNvSpPr txBox="1"/>
          <p:nvPr/>
        </p:nvSpPr>
        <p:spPr>
          <a:xfrm>
            <a:off x="115749" y="4056912"/>
            <a:ext cx="57869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/>
              <a:t>Kết quả:</a:t>
            </a:r>
            <a:endParaRPr lang="en-US" sz="2000" dirty="0" smtClean="0"/>
          </a:p>
          <a:p>
            <a:r>
              <a:rPr lang="vi-VN" sz="2000" dirty="0" smtClean="0"/>
              <a:t>- Quân Nam Hán phải  rút chạy =&gt; Cuộc kháng chiến thắng lợi. DĐN tự xưng Tiết độ xứ, khôi phục nền tự chủ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02726" y="1344759"/>
            <a:ext cx="6289274" cy="470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45502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="" xmlns:a16="http://schemas.microsoft.com/office/drawing/2014/main" id="{F677C678-8A30-2845-9513-5B37404D94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x-none" sz="20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21FDA5A-C1E5-A04A-9A28-D0F32CA399B6}"/>
              </a:ext>
            </a:extLst>
          </p:cNvPr>
          <p:cNvSpPr txBox="1"/>
          <p:nvPr/>
        </p:nvSpPr>
        <p:spPr>
          <a:xfrm>
            <a:off x="94526" y="883096"/>
            <a:ext cx="8492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x-none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Bạch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Đằng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938</a:t>
            </a:r>
            <a:endParaRPr lang="x-none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E2C9250-FEE9-2F47-AD22-61BAE4ABFD2C}"/>
              </a:ext>
            </a:extLst>
          </p:cNvPr>
          <p:cNvSpPr txBox="1"/>
          <p:nvPr/>
        </p:nvSpPr>
        <p:spPr>
          <a:xfrm>
            <a:off x="194922" y="1097301"/>
            <a:ext cx="6418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/>
              <a:t> </a:t>
            </a:r>
            <a:endParaRPr lang="en-US" sz="2000" dirty="0" smtClean="0"/>
          </a:p>
          <a:p>
            <a:r>
              <a:rPr lang="vi-VN" sz="2000" dirty="0" smtClean="0"/>
              <a:t>- </a:t>
            </a:r>
            <a:r>
              <a:rPr lang="vi-VN" sz="2000" dirty="0" smtClean="0"/>
              <a:t>Tìn</a:t>
            </a:r>
            <a:r>
              <a:rPr lang="en-US" sz="2000" dirty="0" smtClean="0"/>
              <a:t>t</a:t>
            </a:r>
            <a:r>
              <a:rPr lang="vi-VN" sz="2000" dirty="0" smtClean="0"/>
              <a:t>h </a:t>
            </a:r>
            <a:r>
              <a:rPr lang="vi-VN" sz="2000" dirty="0" smtClean="0"/>
              <a:t>hình đất nước rối ren, nguy hiểm</a:t>
            </a:r>
            <a:endParaRPr lang="en-US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DCBA9E5-A094-7C43-8285-0A340276F3C5}"/>
              </a:ext>
            </a:extLst>
          </p:cNvPr>
          <p:cNvSpPr txBox="1"/>
          <p:nvPr/>
        </p:nvSpPr>
        <p:spPr>
          <a:xfrm>
            <a:off x="194923" y="2513073"/>
            <a:ext cx="57214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/>
              <a:t>Cách đánh giặc: </a:t>
            </a:r>
            <a:endParaRPr lang="en-US" sz="2000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183E915E-18B4-4547-A5AE-407B11D91C3F}"/>
              </a:ext>
            </a:extLst>
          </p:cNvPr>
          <p:cNvSpPr txBox="1"/>
          <p:nvPr/>
        </p:nvSpPr>
        <p:spPr>
          <a:xfrm>
            <a:off x="1" y="2913183"/>
            <a:ext cx="66129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 </a:t>
            </a:r>
            <a:r>
              <a:rPr lang="vi-VN" sz="2000" dirty="0" smtClean="0"/>
              <a:t>Sai </a:t>
            </a:r>
            <a:r>
              <a:rPr lang="vi-VN" sz="2000" dirty="0" smtClean="0"/>
              <a:t>người đem cọc vạt nhọn đầu, bịt sắt đóng ngầm trước ở cửa biển</a:t>
            </a:r>
            <a:endParaRPr lang="en-US" sz="2000" dirty="0" smtClean="0"/>
          </a:p>
          <a:p>
            <a:r>
              <a:rPr lang="vi-VN" sz="2000" dirty="0" smtClean="0"/>
              <a:t>- Cho thuyền nhỏ, </a:t>
            </a:r>
            <a:r>
              <a:rPr lang="vi-VN" sz="2000" dirty="0" smtClean="0"/>
              <a:t>nhẹ</a:t>
            </a:r>
            <a:r>
              <a:rPr lang="en-US" sz="2000" dirty="0" smtClean="0"/>
              <a:t> </a:t>
            </a:r>
            <a:r>
              <a:rPr lang="en-US" sz="2400" dirty="0" err="1" smtClean="0"/>
              <a:t>ra</a:t>
            </a:r>
            <a:r>
              <a:rPr lang="en-US" sz="2000" dirty="0" smtClean="0"/>
              <a:t> </a:t>
            </a:r>
            <a:r>
              <a:rPr lang="vi-VN" sz="2000" dirty="0" smtClean="0"/>
              <a:t>khiêu </a:t>
            </a:r>
            <a:r>
              <a:rPr lang="vi-VN" sz="2000" dirty="0" smtClean="0"/>
              <a:t>chiến</a:t>
            </a:r>
            <a:endParaRPr lang="en-US" sz="2000" dirty="0" smtClean="0"/>
          </a:p>
          <a:p>
            <a:r>
              <a:rPr lang="vi-VN" sz="2000" dirty="0" smtClean="0"/>
              <a:t>-Nhử thuyền của giặc theo nước triều lên vào vị trí có bãi cọc ngầm</a:t>
            </a:r>
            <a:endParaRPr lang="en-US" sz="2000" dirty="0" smtClean="0"/>
          </a:p>
          <a:p>
            <a:r>
              <a:rPr lang="vi-VN" sz="2000" dirty="0" smtClean="0"/>
              <a:t>-Chế </a:t>
            </a:r>
            <a:r>
              <a:rPr lang="vi-VN" sz="2000" dirty="0" smtClean="0"/>
              <a:t>ngự </a:t>
            </a:r>
            <a:r>
              <a:rPr lang="vi-VN" sz="2000" dirty="0" smtClean="0"/>
              <a:t>không cho chiếc thuyền ra </a:t>
            </a:r>
            <a:r>
              <a:rPr lang="vi-VN" sz="2000" dirty="0" smtClean="0"/>
              <a:t>thoá</a:t>
            </a:r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412A4673-6B6F-174C-9FDB-196CA1781492}"/>
              </a:ext>
            </a:extLst>
          </p:cNvPr>
          <p:cNvSpPr txBox="1"/>
          <p:nvPr/>
        </p:nvSpPr>
        <p:spPr>
          <a:xfrm>
            <a:off x="208079" y="1805187"/>
            <a:ext cx="6372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/>
              <a:t>- Ngô Quyền tiến vào Đại La, giết Kiều Công Tiễn,khẩn trương chống quân xâm lược</a:t>
            </a:r>
            <a:endParaRPr lang="en-US" sz="20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410F576F-12E9-3647-A970-A5052E766F1A}"/>
              </a:ext>
            </a:extLst>
          </p:cNvPr>
          <p:cNvCxnSpPr/>
          <p:nvPr/>
        </p:nvCxnSpPr>
        <p:spPr>
          <a:xfrm>
            <a:off x="6575084" y="1097301"/>
            <a:ext cx="0" cy="4887039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D03FE0CC-489C-8A4D-BCEB-C1B472C15A49}"/>
              </a:ext>
            </a:extLst>
          </p:cNvPr>
          <p:cNvSpPr txBox="1"/>
          <p:nvPr/>
        </p:nvSpPr>
        <p:spPr>
          <a:xfrm>
            <a:off x="2166425" y="104172"/>
            <a:ext cx="8201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b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x-none" sz="2400" b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NGOẶT LỊCH SỬ ĐẦU THẾ KỈ X</a:t>
            </a:r>
            <a:endParaRPr lang="x-none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50F1D7D6-8D54-2D4E-9A36-DD157D273946}"/>
              </a:ext>
            </a:extLst>
          </p:cNvPr>
          <p:cNvSpPr txBox="1"/>
          <p:nvPr/>
        </p:nvSpPr>
        <p:spPr>
          <a:xfrm>
            <a:off x="0" y="4862046"/>
            <a:ext cx="6272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/>
              <a:t>Kết quả: Quân giặc thua , tướng tử trận</a:t>
            </a:r>
            <a:endParaRPr lang="en-US" sz="2000" dirty="0"/>
          </a:p>
        </p:txBody>
      </p:sp>
      <p:pic>
        <p:nvPicPr>
          <p:cNvPr id="26" name="Picture 25">
            <a:extLst>
              <a:ext uri="{FF2B5EF4-FFF2-40B4-BE49-F238E27FC236}">
                <a16:creationId xmlns="" xmlns:a16="http://schemas.microsoft.com/office/drawing/2014/main" id="{2FF5B057-F866-5148-B7BD-AEAC3FEFC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0984" y="-100013"/>
            <a:ext cx="1551016" cy="1444774"/>
          </a:xfrm>
          <a:prstGeom prst="rect">
            <a:avLst/>
          </a:prstGeom>
        </p:spPr>
      </p:pic>
      <p:pic>
        <p:nvPicPr>
          <p:cNvPr id="27" name="Picture 26" descr="C:\Users\Admin\Pictures\tải xuống (7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4695" y="1805187"/>
            <a:ext cx="2405576" cy="256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 descr="C:\Users\Admin\Pictures\220px-Bãi_cọc_cửa_sông_Bạch_Đằng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23828" y="1805187"/>
            <a:ext cx="2468597" cy="256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4941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20" grpId="0"/>
      <p:bldP spid="21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="" xmlns:a16="http://schemas.microsoft.com/office/drawing/2014/main" id="{F677C678-8A30-2845-9513-5B37404D94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8C39CCC-1777-0643-880D-86EB4F8E01C1}"/>
              </a:ext>
            </a:extLst>
          </p:cNvPr>
          <p:cNvSpPr txBox="1"/>
          <p:nvPr/>
        </p:nvSpPr>
        <p:spPr>
          <a:xfrm>
            <a:off x="2293034" y="104172"/>
            <a:ext cx="7920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b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x-none" sz="2400" b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NGOẶT LỊCH SỬ ĐẦU THẾ KỈ X</a:t>
            </a:r>
            <a:endParaRPr lang="x-none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22231808-4386-5E43-8295-3F201E911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3535" y="-206255"/>
            <a:ext cx="2092928" cy="20929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719A0C6-B251-1547-975A-6FBA73099C3E}"/>
              </a:ext>
            </a:extLst>
          </p:cNvPr>
          <p:cNvSpPr txBox="1"/>
          <p:nvPr/>
        </p:nvSpPr>
        <p:spPr>
          <a:xfrm>
            <a:off x="94526" y="883096"/>
            <a:ext cx="8492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LUYỆN TẬP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E61F672-A4ED-6E47-890D-EBB7B590D181}"/>
              </a:ext>
            </a:extLst>
          </p:cNvPr>
          <p:cNvSpPr txBox="1"/>
          <p:nvPr/>
        </p:nvSpPr>
        <p:spPr>
          <a:xfrm>
            <a:off x="258198" y="1886673"/>
            <a:ext cx="11933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1</a:t>
            </a:r>
            <a:r>
              <a:rPr lang="x-none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dirty="0" smtClean="0"/>
              <a:t>Tra cứu thông tin hiện nay có những con đường, trường học, di tích</a:t>
            </a:r>
            <a:r>
              <a:rPr lang="vi-VN" sz="2400" dirty="0" smtClean="0"/>
              <a:t>…</a:t>
            </a:r>
            <a:endParaRPr lang="en-US" sz="2400" smtClean="0"/>
          </a:p>
          <a:p>
            <a:r>
              <a:rPr lang="vi-VN" sz="2400" smtClean="0"/>
              <a:t>mang </a:t>
            </a:r>
            <a:r>
              <a:rPr lang="vi-VN" sz="2400" dirty="0" smtClean="0"/>
              <a:t>tên các anh hùng trong thời kì Bắc thuộc ở nơi em sống.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91588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="" xmlns:a16="http://schemas.microsoft.com/office/drawing/2014/main" id="{30C703D0-36D6-9A4E-A6CA-4DA0C4C8CF9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/>
          </a:prstGeom>
          <a:solidFill>
            <a:schemeClr val="bg2">
              <a:lumMod val="10000"/>
              <a:alpha val="5993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640AA35D-A2D8-DB45-AE3F-424C38E0D3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458" y="-147484"/>
            <a:ext cx="11808542" cy="75060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B53C941-41C4-3145-B1AC-B6DC66719B98}"/>
              </a:ext>
            </a:extLst>
          </p:cNvPr>
          <p:cNvSpPr txBox="1"/>
          <p:nvPr/>
        </p:nvSpPr>
        <p:spPr>
          <a:xfrm>
            <a:off x="2969341" y="2767280"/>
            <a:ext cx="66367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4000" b="1" dirty="0">
                <a:solidFill>
                  <a:srgbClr val="FFFF0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CẢM ƠN CÁC EM!</a:t>
            </a:r>
          </a:p>
          <a:p>
            <a:pPr algn="ctr"/>
            <a:r>
              <a:rPr lang="x-none" sz="4000" b="1" dirty="0">
                <a:solidFill>
                  <a:srgbClr val="FFFF00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CHÚC CÁC EM HỌC TỐT!</a:t>
            </a:r>
          </a:p>
        </p:txBody>
      </p:sp>
    </p:spTree>
    <p:extLst>
      <p:ext uri="{BB962C8B-B14F-4D97-AF65-F5344CB8AC3E}">
        <p14:creationId xmlns="" xmlns:p14="http://schemas.microsoft.com/office/powerpoint/2010/main" val="2555456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342</Words>
  <PresentationFormat>Custom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2021-07-16T02:46:11Z</dcterms:created>
  <dcterms:modified xsi:type="dcterms:W3CDTF">2021-08-03T14:23:04Z</dcterms:modified>
</cp:coreProperties>
</file>