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2"/>
  </p:notesMasterIdLst>
  <p:sldIdLst>
    <p:sldId id="307" r:id="rId2"/>
    <p:sldId id="288" r:id="rId3"/>
    <p:sldId id="329" r:id="rId4"/>
    <p:sldId id="311" r:id="rId5"/>
    <p:sldId id="313" r:id="rId6"/>
    <p:sldId id="330" r:id="rId7"/>
    <p:sldId id="314" r:id="rId8"/>
    <p:sldId id="263" r:id="rId9"/>
    <p:sldId id="301" r:id="rId10"/>
    <p:sldId id="315" r:id="rId11"/>
    <p:sldId id="316" r:id="rId12"/>
    <p:sldId id="269" r:id="rId13"/>
    <p:sldId id="318" r:id="rId14"/>
    <p:sldId id="323" r:id="rId15"/>
    <p:sldId id="275" r:id="rId16"/>
    <p:sldId id="325" r:id="rId17"/>
    <p:sldId id="321" r:id="rId18"/>
    <p:sldId id="326" r:id="rId19"/>
    <p:sldId id="327" r:id="rId20"/>
    <p:sldId id="305" r:id="rId21"/>
    <p:sldId id="328" r:id="rId22"/>
    <p:sldId id="284" r:id="rId23"/>
    <p:sldId id="257" r:id="rId24"/>
    <p:sldId id="302" r:id="rId25"/>
    <p:sldId id="259" r:id="rId26"/>
    <p:sldId id="261" r:id="rId27"/>
    <p:sldId id="294" r:id="rId28"/>
    <p:sldId id="295" r:id="rId29"/>
    <p:sldId id="296" r:id="rId30"/>
    <p:sldId id="297"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CCFF66"/>
    <a:srgbClr val="FFCC66"/>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96" autoAdjust="0"/>
    <p:restoredTop sz="91091" autoAdjust="0"/>
  </p:normalViewPr>
  <p:slideViewPr>
    <p:cSldViewPr snapToGrid="0">
      <p:cViewPr>
        <p:scale>
          <a:sx n="74" d="100"/>
          <a:sy n="74" d="100"/>
        </p:scale>
        <p:origin x="-876"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BF4C6F-6391-40F5-B2C7-490D2C1B3625}" type="datetimeFigureOut">
              <a:rPr lang="en-US" smtClean="0"/>
              <a:t>10/18/2021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38C81E-47E7-451C-A8DD-735E5483DF79}" type="slidenum">
              <a:rPr lang="en-US" smtClean="0"/>
              <a:t>‹#›</a:t>
            </a:fld>
            <a:endParaRPr lang="en-US"/>
          </a:p>
        </p:txBody>
      </p:sp>
    </p:spTree>
    <p:extLst>
      <p:ext uri="{BB962C8B-B14F-4D97-AF65-F5344CB8AC3E}">
        <p14:creationId xmlns:p14="http://schemas.microsoft.com/office/powerpoint/2010/main" val="10117495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38C81E-47E7-451C-A8DD-735E5483DF79}" type="slidenum">
              <a:rPr lang="en-US" smtClean="0"/>
              <a:t>22</a:t>
            </a:fld>
            <a:endParaRPr lang="en-US"/>
          </a:p>
        </p:txBody>
      </p:sp>
    </p:spTree>
    <p:extLst>
      <p:ext uri="{BB962C8B-B14F-4D97-AF65-F5344CB8AC3E}">
        <p14:creationId xmlns:p14="http://schemas.microsoft.com/office/powerpoint/2010/main" val="6293134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B2D95D-D521-46A4-BF35-FBA437ABD534}" type="datetimeFigureOut">
              <a:rPr lang="en-US" smtClean="0"/>
              <a:t>10/18/2021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D093FB-8935-4BA4-8423-FE031AF8195F}" type="slidenum">
              <a:rPr lang="en-US" smtClean="0"/>
              <a:t>‹#›</a:t>
            </a:fld>
            <a:endParaRPr lang="en-US"/>
          </a:p>
        </p:txBody>
      </p:sp>
    </p:spTree>
    <p:extLst>
      <p:ext uri="{BB962C8B-B14F-4D97-AF65-F5344CB8AC3E}">
        <p14:creationId xmlns:p14="http://schemas.microsoft.com/office/powerpoint/2010/main" val="21029745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B2D95D-D521-46A4-BF35-FBA437ABD534}" type="datetimeFigureOut">
              <a:rPr lang="en-US" smtClean="0"/>
              <a:t>10/18/2021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D093FB-8935-4BA4-8423-FE031AF8195F}" type="slidenum">
              <a:rPr lang="en-US" smtClean="0"/>
              <a:t>‹#›</a:t>
            </a:fld>
            <a:endParaRPr lang="en-US"/>
          </a:p>
        </p:txBody>
      </p:sp>
    </p:spTree>
    <p:extLst>
      <p:ext uri="{BB962C8B-B14F-4D97-AF65-F5344CB8AC3E}">
        <p14:creationId xmlns:p14="http://schemas.microsoft.com/office/powerpoint/2010/main" val="6544770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B2D95D-D521-46A4-BF35-FBA437ABD534}" type="datetimeFigureOut">
              <a:rPr lang="en-US" smtClean="0"/>
              <a:t>10/18/2021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D093FB-8935-4BA4-8423-FE031AF8195F}" type="slidenum">
              <a:rPr lang="en-US" smtClean="0"/>
              <a:t>‹#›</a:t>
            </a:fld>
            <a:endParaRPr lang="en-US"/>
          </a:p>
        </p:txBody>
      </p:sp>
    </p:spTree>
    <p:extLst>
      <p:ext uri="{BB962C8B-B14F-4D97-AF65-F5344CB8AC3E}">
        <p14:creationId xmlns:p14="http://schemas.microsoft.com/office/powerpoint/2010/main" val="30009859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vi-VN"/>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vi-VN"/>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0346AF80-351B-42AA-8E76-CEA6D055E9B4}" type="slidenum">
              <a:rPr lang="vi-VN"/>
              <a:pPr/>
              <a:t>‹#›</a:t>
            </a:fld>
            <a:endParaRPr lang="vi-VN"/>
          </a:p>
        </p:txBody>
      </p:sp>
    </p:spTree>
    <p:extLst>
      <p:ext uri="{BB962C8B-B14F-4D97-AF65-F5344CB8AC3E}">
        <p14:creationId xmlns:p14="http://schemas.microsoft.com/office/powerpoint/2010/main" val="2523805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B2D95D-D521-46A4-BF35-FBA437ABD534}" type="datetimeFigureOut">
              <a:rPr lang="en-US" smtClean="0"/>
              <a:t>10/18/2021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D093FB-8935-4BA4-8423-FE031AF8195F}" type="slidenum">
              <a:rPr lang="en-US" smtClean="0"/>
              <a:t>‹#›</a:t>
            </a:fld>
            <a:endParaRPr lang="en-US"/>
          </a:p>
        </p:txBody>
      </p:sp>
    </p:spTree>
    <p:extLst>
      <p:ext uri="{BB962C8B-B14F-4D97-AF65-F5344CB8AC3E}">
        <p14:creationId xmlns:p14="http://schemas.microsoft.com/office/powerpoint/2010/main" val="1643716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B2D95D-D521-46A4-BF35-FBA437ABD534}" type="datetimeFigureOut">
              <a:rPr lang="en-US" smtClean="0"/>
              <a:t>10/18/2021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D093FB-8935-4BA4-8423-FE031AF8195F}" type="slidenum">
              <a:rPr lang="en-US" smtClean="0"/>
              <a:t>‹#›</a:t>
            </a:fld>
            <a:endParaRPr lang="en-US"/>
          </a:p>
        </p:txBody>
      </p:sp>
    </p:spTree>
    <p:extLst>
      <p:ext uri="{BB962C8B-B14F-4D97-AF65-F5344CB8AC3E}">
        <p14:creationId xmlns:p14="http://schemas.microsoft.com/office/powerpoint/2010/main" val="998208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B2D95D-D521-46A4-BF35-FBA437ABD534}" type="datetimeFigureOut">
              <a:rPr lang="en-US" smtClean="0"/>
              <a:t>10/18/2021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D093FB-8935-4BA4-8423-FE031AF8195F}" type="slidenum">
              <a:rPr lang="en-US" smtClean="0"/>
              <a:t>‹#›</a:t>
            </a:fld>
            <a:endParaRPr lang="en-US"/>
          </a:p>
        </p:txBody>
      </p:sp>
    </p:spTree>
    <p:extLst>
      <p:ext uri="{BB962C8B-B14F-4D97-AF65-F5344CB8AC3E}">
        <p14:creationId xmlns:p14="http://schemas.microsoft.com/office/powerpoint/2010/main" val="3573167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B2D95D-D521-46A4-BF35-FBA437ABD534}" type="datetimeFigureOut">
              <a:rPr lang="en-US" smtClean="0"/>
              <a:t>10/18/2021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D093FB-8935-4BA4-8423-FE031AF8195F}" type="slidenum">
              <a:rPr lang="en-US" smtClean="0"/>
              <a:t>‹#›</a:t>
            </a:fld>
            <a:endParaRPr lang="en-US"/>
          </a:p>
        </p:txBody>
      </p:sp>
    </p:spTree>
    <p:extLst>
      <p:ext uri="{BB962C8B-B14F-4D97-AF65-F5344CB8AC3E}">
        <p14:creationId xmlns:p14="http://schemas.microsoft.com/office/powerpoint/2010/main" val="485257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B2D95D-D521-46A4-BF35-FBA437ABD534}" type="datetimeFigureOut">
              <a:rPr lang="en-US" smtClean="0"/>
              <a:t>10/18/2021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D093FB-8935-4BA4-8423-FE031AF8195F}" type="slidenum">
              <a:rPr lang="en-US" smtClean="0"/>
              <a:t>‹#›</a:t>
            </a:fld>
            <a:endParaRPr lang="en-US"/>
          </a:p>
        </p:txBody>
      </p:sp>
    </p:spTree>
    <p:extLst>
      <p:ext uri="{BB962C8B-B14F-4D97-AF65-F5344CB8AC3E}">
        <p14:creationId xmlns:p14="http://schemas.microsoft.com/office/powerpoint/2010/main" val="6904233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B2D95D-D521-46A4-BF35-FBA437ABD534}" type="datetimeFigureOut">
              <a:rPr lang="en-US" smtClean="0"/>
              <a:t>10/18/2021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D093FB-8935-4BA4-8423-FE031AF8195F}" type="slidenum">
              <a:rPr lang="en-US" smtClean="0"/>
              <a:t>‹#›</a:t>
            </a:fld>
            <a:endParaRPr lang="en-US"/>
          </a:p>
        </p:txBody>
      </p:sp>
    </p:spTree>
    <p:extLst>
      <p:ext uri="{BB962C8B-B14F-4D97-AF65-F5344CB8AC3E}">
        <p14:creationId xmlns:p14="http://schemas.microsoft.com/office/powerpoint/2010/main" val="3283513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B2D95D-D521-46A4-BF35-FBA437ABD534}" type="datetimeFigureOut">
              <a:rPr lang="en-US" smtClean="0"/>
              <a:t>10/18/2021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D093FB-8935-4BA4-8423-FE031AF8195F}" type="slidenum">
              <a:rPr lang="en-US" smtClean="0"/>
              <a:t>‹#›</a:t>
            </a:fld>
            <a:endParaRPr lang="en-US"/>
          </a:p>
        </p:txBody>
      </p:sp>
    </p:spTree>
    <p:extLst>
      <p:ext uri="{BB962C8B-B14F-4D97-AF65-F5344CB8AC3E}">
        <p14:creationId xmlns:p14="http://schemas.microsoft.com/office/powerpoint/2010/main" val="3003914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B2D95D-D521-46A4-BF35-FBA437ABD534}" type="datetimeFigureOut">
              <a:rPr lang="en-US" smtClean="0"/>
              <a:t>10/18/2021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D093FB-8935-4BA4-8423-FE031AF8195F}" type="slidenum">
              <a:rPr lang="en-US" smtClean="0"/>
              <a:t>‹#›</a:t>
            </a:fld>
            <a:endParaRPr lang="en-US"/>
          </a:p>
        </p:txBody>
      </p:sp>
    </p:spTree>
    <p:extLst>
      <p:ext uri="{BB962C8B-B14F-4D97-AF65-F5344CB8AC3E}">
        <p14:creationId xmlns:p14="http://schemas.microsoft.com/office/powerpoint/2010/main" val="2257883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B2D95D-D521-46A4-BF35-FBA437ABD534}" type="datetimeFigureOut">
              <a:rPr lang="en-US" smtClean="0"/>
              <a:t>10/18/2021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D093FB-8935-4BA4-8423-FE031AF8195F}" type="slidenum">
              <a:rPr lang="en-US" smtClean="0"/>
              <a:t>‹#›</a:t>
            </a:fld>
            <a:endParaRPr lang="en-US"/>
          </a:p>
        </p:txBody>
      </p:sp>
    </p:spTree>
    <p:extLst>
      <p:ext uri="{BB962C8B-B14F-4D97-AF65-F5344CB8AC3E}">
        <p14:creationId xmlns:p14="http://schemas.microsoft.com/office/powerpoint/2010/main" val="193230391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4.jpeg"/><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33.jp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8" Type="http://schemas.openxmlformats.org/officeDocument/2006/relationships/image" Target="../media/image55.jpg"/><Relationship Id="rId13" Type="http://schemas.openxmlformats.org/officeDocument/2006/relationships/image" Target="../media/image60.jpeg"/><Relationship Id="rId18" Type="http://schemas.openxmlformats.org/officeDocument/2006/relationships/image" Target="../media/image65.gif"/><Relationship Id="rId3" Type="http://schemas.openxmlformats.org/officeDocument/2006/relationships/image" Target="../media/image50.jpeg"/><Relationship Id="rId7" Type="http://schemas.openxmlformats.org/officeDocument/2006/relationships/image" Target="../media/image54.jpeg"/><Relationship Id="rId12" Type="http://schemas.openxmlformats.org/officeDocument/2006/relationships/image" Target="../media/image59.png"/><Relationship Id="rId17" Type="http://schemas.openxmlformats.org/officeDocument/2006/relationships/image" Target="../media/image64.jpeg"/><Relationship Id="rId2" Type="http://schemas.openxmlformats.org/officeDocument/2006/relationships/notesSlide" Target="../notesSlides/notesSlide1.xml"/><Relationship Id="rId16"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image" Target="../media/image53.jpeg"/><Relationship Id="rId11" Type="http://schemas.openxmlformats.org/officeDocument/2006/relationships/image" Target="../media/image58.jpeg"/><Relationship Id="rId5" Type="http://schemas.openxmlformats.org/officeDocument/2006/relationships/image" Target="../media/image52.jpeg"/><Relationship Id="rId15" Type="http://schemas.openxmlformats.org/officeDocument/2006/relationships/image" Target="../media/image62.jpeg"/><Relationship Id="rId10" Type="http://schemas.openxmlformats.org/officeDocument/2006/relationships/image" Target="../media/image57.jpeg"/><Relationship Id="rId19" Type="http://schemas.openxmlformats.org/officeDocument/2006/relationships/image" Target="../media/image66.jpeg"/><Relationship Id="rId4" Type="http://schemas.openxmlformats.org/officeDocument/2006/relationships/image" Target="../media/image51.jpeg"/><Relationship Id="rId9" Type="http://schemas.openxmlformats.org/officeDocument/2006/relationships/image" Target="../media/image56.jpeg"/><Relationship Id="rId14" Type="http://schemas.openxmlformats.org/officeDocument/2006/relationships/image" Target="../media/image61.jpeg"/></Relationships>
</file>

<file path=ppt/slides/_rels/slide2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xml"/><Relationship Id="rId5" Type="http://schemas.openxmlformats.org/officeDocument/2006/relationships/image" Target="../media/image71.jpeg"/><Relationship Id="rId4" Type="http://schemas.openxmlformats.org/officeDocument/2006/relationships/image" Target="../media/image70.jpeg"/></Relationships>
</file>

<file path=ppt/slides/_rels/slide25.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18" Type="http://schemas.openxmlformats.org/officeDocument/2006/relationships/image" Target="../media/image88.pn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82.png"/><Relationship Id="rId17" Type="http://schemas.openxmlformats.org/officeDocument/2006/relationships/image" Target="../media/image87.png"/><Relationship Id="rId2" Type="http://schemas.openxmlformats.org/officeDocument/2006/relationships/image" Target="../media/image72.png"/><Relationship Id="rId16"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5" Type="http://schemas.openxmlformats.org/officeDocument/2006/relationships/image" Target="../media/image85.png"/><Relationship Id="rId10" Type="http://schemas.openxmlformats.org/officeDocument/2006/relationships/image" Target="../media/image80.png"/><Relationship Id="rId19" Type="http://schemas.openxmlformats.org/officeDocument/2006/relationships/image" Target="../media/image89.png"/><Relationship Id="rId4" Type="http://schemas.openxmlformats.org/officeDocument/2006/relationships/image" Target="../media/image74.png"/><Relationship Id="rId9" Type="http://schemas.openxmlformats.org/officeDocument/2006/relationships/image" Target="../media/image79.png"/><Relationship Id="rId14" Type="http://schemas.openxmlformats.org/officeDocument/2006/relationships/image" Target="../media/image84.png"/></Relationships>
</file>

<file path=ppt/slides/_rels/slide2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4.xml"/><Relationship Id="rId6" Type="http://schemas.openxmlformats.org/officeDocument/2006/relationships/audio" Target="../media/audio6.wav"/><Relationship Id="rId5" Type="http://schemas.openxmlformats.org/officeDocument/2006/relationships/audio" Target="../media/audio5.wav"/><Relationship Id="rId4" Type="http://schemas.openxmlformats.org/officeDocument/2006/relationships/audio" Target="../media/audio4.wav"/></Relationships>
</file>

<file path=ppt/slides/_rels/slide27.xml.rels><?xml version="1.0" encoding="UTF-8" standalone="yes"?>
<Relationships xmlns="http://schemas.openxmlformats.org/package/2006/relationships"><Relationship Id="rId3" Type="http://schemas.openxmlformats.org/officeDocument/2006/relationships/image" Target="../media/image90.gif"/><Relationship Id="rId2" Type="http://schemas.openxmlformats.org/officeDocument/2006/relationships/audio" Target="../media/audio7.wav"/><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1.gif"/><Relationship Id="rId2" Type="http://schemas.openxmlformats.org/officeDocument/2006/relationships/audio" Target="../media/audio7.wav"/><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audio" Target="../media/audio7.wav"/><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748" name="Group 164"/>
          <p:cNvGraphicFramePr>
            <a:graphicFrameLocks noGrp="1"/>
          </p:cNvGraphicFramePr>
          <p:nvPr>
            <p:extLst>
              <p:ext uri="{D42A27DB-BD31-4B8C-83A1-F6EECF244321}">
                <p14:modId xmlns:p14="http://schemas.microsoft.com/office/powerpoint/2010/main" val="3903737729"/>
              </p:ext>
            </p:extLst>
          </p:nvPr>
        </p:nvGraphicFramePr>
        <p:xfrm>
          <a:off x="381000" y="4814888"/>
          <a:ext cx="4191000" cy="595312"/>
        </p:xfrm>
        <a:graphic>
          <a:graphicData uri="http://schemas.openxmlformats.org/drawingml/2006/table">
            <a:tbl>
              <a:tblPr>
                <a:tableStyleId>{616DA210-FB5B-4158-B5E0-FEB733F419BA}</a:tableStyleId>
              </a:tblPr>
              <a:tblGrid>
                <a:gridCol w="466187">
                  <a:extLst>
                    <a:ext uri="{9D8B030D-6E8A-4147-A177-3AD203B41FA5}">
                      <a16:colId xmlns="" xmlns:a16="http://schemas.microsoft.com/office/drawing/2014/main" val="20000"/>
                    </a:ext>
                  </a:extLst>
                </a:gridCol>
                <a:gridCol w="464627">
                  <a:extLst>
                    <a:ext uri="{9D8B030D-6E8A-4147-A177-3AD203B41FA5}">
                      <a16:colId xmlns="" xmlns:a16="http://schemas.microsoft.com/office/drawing/2014/main" val="20001"/>
                    </a:ext>
                  </a:extLst>
                </a:gridCol>
                <a:gridCol w="466186">
                  <a:extLst>
                    <a:ext uri="{9D8B030D-6E8A-4147-A177-3AD203B41FA5}">
                      <a16:colId xmlns="" xmlns:a16="http://schemas.microsoft.com/office/drawing/2014/main" val="20002"/>
                    </a:ext>
                  </a:extLst>
                </a:gridCol>
                <a:gridCol w="466187">
                  <a:extLst>
                    <a:ext uri="{9D8B030D-6E8A-4147-A177-3AD203B41FA5}">
                      <a16:colId xmlns="" xmlns:a16="http://schemas.microsoft.com/office/drawing/2014/main" val="20003"/>
                    </a:ext>
                  </a:extLst>
                </a:gridCol>
                <a:gridCol w="464627">
                  <a:extLst>
                    <a:ext uri="{9D8B030D-6E8A-4147-A177-3AD203B41FA5}">
                      <a16:colId xmlns="" xmlns:a16="http://schemas.microsoft.com/office/drawing/2014/main" val="20004"/>
                    </a:ext>
                  </a:extLst>
                </a:gridCol>
                <a:gridCol w="466186">
                  <a:extLst>
                    <a:ext uri="{9D8B030D-6E8A-4147-A177-3AD203B41FA5}">
                      <a16:colId xmlns="" xmlns:a16="http://schemas.microsoft.com/office/drawing/2014/main" val="20005"/>
                    </a:ext>
                  </a:extLst>
                </a:gridCol>
                <a:gridCol w="466187">
                  <a:extLst>
                    <a:ext uri="{9D8B030D-6E8A-4147-A177-3AD203B41FA5}">
                      <a16:colId xmlns="" xmlns:a16="http://schemas.microsoft.com/office/drawing/2014/main" val="20006"/>
                    </a:ext>
                  </a:extLst>
                </a:gridCol>
                <a:gridCol w="464627">
                  <a:extLst>
                    <a:ext uri="{9D8B030D-6E8A-4147-A177-3AD203B41FA5}">
                      <a16:colId xmlns="" xmlns:a16="http://schemas.microsoft.com/office/drawing/2014/main" val="20007"/>
                    </a:ext>
                  </a:extLst>
                </a:gridCol>
                <a:gridCol w="466186">
                  <a:extLst>
                    <a:ext uri="{9D8B030D-6E8A-4147-A177-3AD203B41FA5}">
                      <a16:colId xmlns="" xmlns:a16="http://schemas.microsoft.com/office/drawing/2014/main" val="20008"/>
                    </a:ext>
                  </a:extLst>
                </a:gridCol>
              </a:tblGrid>
              <a:tr h="59531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smtClean="0">
                        <a:ln>
                          <a:noFill/>
                        </a:ln>
                        <a:solidFill>
                          <a:srgbClr val="FF0000"/>
                        </a:solidFill>
                        <a:effectLst/>
                        <a:latin typeface="Times New Roman" pitchFamily="18"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FF0000"/>
                        </a:solidFill>
                        <a:effectLst/>
                        <a:latin typeface="Times New Roman" pitchFamily="18"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FF0000"/>
                        </a:solidFill>
                        <a:effectLst/>
                        <a:latin typeface="Times New Roman" pitchFamily="18"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smtClean="0">
                        <a:ln>
                          <a:noFill/>
                        </a:ln>
                        <a:solidFill>
                          <a:srgbClr val="FF0000"/>
                        </a:solidFill>
                        <a:effectLst/>
                        <a:latin typeface="Times New Roman" pitchFamily="18"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FF0000"/>
                        </a:solidFill>
                        <a:effectLst/>
                        <a:latin typeface="Times New Roman" pitchFamily="18"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FF0000"/>
                        </a:solidFill>
                        <a:effectLst/>
                        <a:latin typeface="Times New Roman" pitchFamily="18"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FF0000"/>
                        </a:solidFill>
                        <a:effectLst/>
                        <a:latin typeface="Times New Roman" pitchFamily="18"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rgbClr val="FF0000"/>
                        </a:solidFill>
                        <a:effectLst/>
                        <a:latin typeface="Times New Roman" pitchFamily="18"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smtClean="0">
                        <a:ln>
                          <a:noFill/>
                        </a:ln>
                        <a:solidFill>
                          <a:srgbClr val="FF0000"/>
                        </a:solidFill>
                        <a:effectLst/>
                        <a:latin typeface="Times New Roman" pitchFamily="18" charset="0"/>
                      </a:endParaRPr>
                    </a:p>
                  </a:txBody>
                  <a:tcPr horzOverflow="overflow"/>
                </a:tc>
                <a:extLst>
                  <a:ext uri="{0D108BD9-81ED-4DB2-BD59-A6C34878D82A}">
                    <a16:rowId xmlns="" xmlns:a16="http://schemas.microsoft.com/office/drawing/2014/main" val="10000"/>
                  </a:ext>
                </a:extLst>
              </a:tr>
            </a:tbl>
          </a:graphicData>
        </a:graphic>
      </p:graphicFrame>
      <p:graphicFrame>
        <p:nvGraphicFramePr>
          <p:cNvPr id="67747" name="Group 163"/>
          <p:cNvGraphicFramePr>
            <a:graphicFrameLocks noGrp="1"/>
          </p:cNvGraphicFramePr>
          <p:nvPr>
            <p:extLst>
              <p:ext uri="{D42A27DB-BD31-4B8C-83A1-F6EECF244321}">
                <p14:modId xmlns:p14="http://schemas.microsoft.com/office/powerpoint/2010/main" val="362421887"/>
              </p:ext>
            </p:extLst>
          </p:nvPr>
        </p:nvGraphicFramePr>
        <p:xfrm>
          <a:off x="4648200" y="4814888"/>
          <a:ext cx="4038600" cy="595312"/>
        </p:xfrm>
        <a:graphic>
          <a:graphicData uri="http://schemas.openxmlformats.org/drawingml/2006/table">
            <a:tbl>
              <a:tblPr>
                <a:tableStyleId>{616DA210-FB5B-4158-B5E0-FEB733F419BA}</a:tableStyleId>
              </a:tblPr>
              <a:tblGrid>
                <a:gridCol w="673100">
                  <a:extLst>
                    <a:ext uri="{9D8B030D-6E8A-4147-A177-3AD203B41FA5}">
                      <a16:colId xmlns="" xmlns:a16="http://schemas.microsoft.com/office/drawing/2014/main" val="20000"/>
                    </a:ext>
                  </a:extLst>
                </a:gridCol>
                <a:gridCol w="673100">
                  <a:extLst>
                    <a:ext uri="{9D8B030D-6E8A-4147-A177-3AD203B41FA5}">
                      <a16:colId xmlns="" xmlns:a16="http://schemas.microsoft.com/office/drawing/2014/main" val="20001"/>
                    </a:ext>
                  </a:extLst>
                </a:gridCol>
                <a:gridCol w="673100">
                  <a:extLst>
                    <a:ext uri="{9D8B030D-6E8A-4147-A177-3AD203B41FA5}">
                      <a16:colId xmlns="" xmlns:a16="http://schemas.microsoft.com/office/drawing/2014/main" val="20002"/>
                    </a:ext>
                  </a:extLst>
                </a:gridCol>
                <a:gridCol w="673100">
                  <a:extLst>
                    <a:ext uri="{9D8B030D-6E8A-4147-A177-3AD203B41FA5}">
                      <a16:colId xmlns="" xmlns:a16="http://schemas.microsoft.com/office/drawing/2014/main" val="20003"/>
                    </a:ext>
                  </a:extLst>
                </a:gridCol>
                <a:gridCol w="673100">
                  <a:extLst>
                    <a:ext uri="{9D8B030D-6E8A-4147-A177-3AD203B41FA5}">
                      <a16:colId xmlns="" xmlns:a16="http://schemas.microsoft.com/office/drawing/2014/main" val="20004"/>
                    </a:ext>
                  </a:extLst>
                </a:gridCol>
                <a:gridCol w="673100">
                  <a:extLst>
                    <a:ext uri="{9D8B030D-6E8A-4147-A177-3AD203B41FA5}">
                      <a16:colId xmlns="" xmlns:a16="http://schemas.microsoft.com/office/drawing/2014/main" val="20005"/>
                    </a:ext>
                  </a:extLst>
                </a:gridCol>
              </a:tblGrid>
              <a:tr h="59531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rgbClr val="FF0000"/>
                        </a:solidFill>
                        <a:effectLst/>
                        <a:latin typeface="Arial"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FF0000"/>
                        </a:solidFill>
                        <a:effectLst/>
                        <a:latin typeface="Arial"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FF0000"/>
                        </a:solidFill>
                        <a:effectLst/>
                        <a:latin typeface="Arial"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rgbClr val="FF0000"/>
                        </a:solidFill>
                        <a:effectLst/>
                        <a:latin typeface="Arial"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FF0000"/>
                        </a:solidFill>
                        <a:effectLst/>
                        <a:latin typeface="Arial"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rgbClr val="FF0000"/>
                        </a:solidFill>
                        <a:effectLst/>
                        <a:latin typeface="Arial" charset="0"/>
                      </a:endParaRPr>
                    </a:p>
                  </a:txBody>
                  <a:tcPr horzOverflow="overflow"/>
                </a:tc>
                <a:extLst>
                  <a:ext uri="{0D108BD9-81ED-4DB2-BD59-A6C34878D82A}">
                    <a16:rowId xmlns="" xmlns:a16="http://schemas.microsoft.com/office/drawing/2014/main" val="10000"/>
                  </a:ext>
                </a:extLst>
              </a:tr>
            </a:tbl>
          </a:graphicData>
        </a:graphic>
      </p:graphicFrame>
      <p:sp>
        <p:nvSpPr>
          <p:cNvPr id="3074" name="Text Box 7"/>
          <p:cNvSpPr txBox="1">
            <a:spLocks noChangeArrowheads="1"/>
          </p:cNvSpPr>
          <p:nvPr/>
        </p:nvSpPr>
        <p:spPr bwMode="auto">
          <a:xfrm>
            <a:off x="838200" y="2667000"/>
            <a:ext cx="1676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en-US" altLang="en-US" sz="1800">
              <a:latin typeface="Arial" panose="020B0604020202020204" pitchFamily="34" charset="0"/>
            </a:endParaRPr>
          </a:p>
        </p:txBody>
      </p:sp>
      <p:pic>
        <p:nvPicPr>
          <p:cNvPr id="67601" name="Picture 17" descr="Si%C3%AAu+th%E1%BB%8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295400"/>
            <a:ext cx="40386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02" name="Picture 18" descr="ANd9GcTZuouOfjIPXpVwD3F5U7ErbCfWriVcDSr_8HuThcN5ToKV9Ny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295400"/>
            <a:ext cx="41148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04" name="Picture 20" descr="55179705-hanhdttHaLongBay_VietNam_00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371600"/>
            <a:ext cx="3962400" cy="344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05" name="Picture 21" descr="batki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1295400"/>
            <a:ext cx="4191000" cy="346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66"/>
          <p:cNvGrpSpPr>
            <a:grpSpLocks/>
          </p:cNvGrpSpPr>
          <p:nvPr/>
        </p:nvGrpSpPr>
        <p:grpSpPr bwMode="auto">
          <a:xfrm>
            <a:off x="381000" y="4876800"/>
            <a:ext cx="4135438" cy="523875"/>
            <a:chOff x="174" y="3019"/>
            <a:chExt cx="2605" cy="330"/>
          </a:xfrm>
        </p:grpSpPr>
        <p:sp>
          <p:nvSpPr>
            <p:cNvPr id="3128" name="Rectangle 98"/>
            <p:cNvSpPr>
              <a:spLocks noChangeArrowheads="1"/>
            </p:cNvSpPr>
            <p:nvPr/>
          </p:nvSpPr>
          <p:spPr bwMode="auto">
            <a:xfrm>
              <a:off x="174" y="3022"/>
              <a:ext cx="265"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FF0000"/>
                  </a:solidFill>
                  <a:latin typeface="Times New Roman" panose="02020603050405020304" pitchFamily="18" charset="0"/>
                </a:rPr>
                <a:t>T</a:t>
              </a:r>
            </a:p>
          </p:txBody>
        </p:sp>
        <p:sp>
          <p:nvSpPr>
            <p:cNvPr id="3129" name="Rectangle 99"/>
            <p:cNvSpPr>
              <a:spLocks noChangeArrowheads="1"/>
            </p:cNvSpPr>
            <p:nvPr/>
          </p:nvSpPr>
          <p:spPr bwMode="auto">
            <a:xfrm>
              <a:off x="456" y="3022"/>
              <a:ext cx="29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FF0000"/>
                  </a:solidFill>
                  <a:latin typeface="Times New Roman" panose="02020603050405020304" pitchFamily="18" charset="0"/>
                </a:rPr>
                <a:t>H</a:t>
              </a:r>
            </a:p>
          </p:txBody>
        </p:sp>
        <p:sp>
          <p:nvSpPr>
            <p:cNvPr id="3130" name="Rectangle 100"/>
            <p:cNvSpPr>
              <a:spLocks noChangeArrowheads="1"/>
            </p:cNvSpPr>
            <p:nvPr/>
          </p:nvSpPr>
          <p:spPr bwMode="auto">
            <a:xfrm>
              <a:off x="765" y="3022"/>
              <a:ext cx="294"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2800">
                  <a:solidFill>
                    <a:srgbClr val="FF0000"/>
                  </a:solidFill>
                  <a:latin typeface="Times New Roman" panose="02020603050405020304" pitchFamily="18" charset="0"/>
                </a:rPr>
                <a:t>Ư</a:t>
              </a:r>
            </a:p>
          </p:txBody>
        </p:sp>
        <p:sp>
          <p:nvSpPr>
            <p:cNvPr id="3131" name="Rectangle 114"/>
            <p:cNvSpPr>
              <a:spLocks noChangeArrowheads="1"/>
            </p:cNvSpPr>
            <p:nvPr/>
          </p:nvSpPr>
          <p:spPr bwMode="auto">
            <a:xfrm>
              <a:off x="1061" y="3022"/>
              <a:ext cx="29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FF0000"/>
                  </a:solidFill>
                  <a:latin typeface="Times New Roman" panose="02020603050405020304" pitchFamily="18" charset="0"/>
                </a:rPr>
                <a:t>Ơ</a:t>
              </a:r>
            </a:p>
          </p:txBody>
        </p:sp>
        <p:sp>
          <p:nvSpPr>
            <p:cNvPr id="3132" name="Rectangle 115"/>
            <p:cNvSpPr>
              <a:spLocks noChangeArrowheads="1"/>
            </p:cNvSpPr>
            <p:nvPr/>
          </p:nvSpPr>
          <p:spPr bwMode="auto">
            <a:xfrm>
              <a:off x="1339" y="3021"/>
              <a:ext cx="27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FF0000"/>
                  </a:solidFill>
                  <a:latin typeface="Times New Roman" panose="02020603050405020304" pitchFamily="18" charset="0"/>
                </a:rPr>
                <a:t>N</a:t>
              </a:r>
            </a:p>
          </p:txBody>
        </p:sp>
        <p:sp>
          <p:nvSpPr>
            <p:cNvPr id="3133" name="Rectangle 116"/>
            <p:cNvSpPr>
              <a:spLocks noChangeArrowheads="1"/>
            </p:cNvSpPr>
            <p:nvPr/>
          </p:nvSpPr>
          <p:spPr bwMode="auto">
            <a:xfrm>
              <a:off x="1644" y="3022"/>
              <a:ext cx="29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FF0000"/>
                  </a:solidFill>
                  <a:latin typeface="Times New Roman" panose="02020603050405020304" pitchFamily="18" charset="0"/>
                </a:rPr>
                <a:t>G</a:t>
              </a:r>
            </a:p>
          </p:txBody>
        </p:sp>
        <p:sp>
          <p:nvSpPr>
            <p:cNvPr id="3134" name="Rectangle 117"/>
            <p:cNvSpPr>
              <a:spLocks noChangeArrowheads="1"/>
            </p:cNvSpPr>
            <p:nvPr/>
          </p:nvSpPr>
          <p:spPr bwMode="auto">
            <a:xfrm>
              <a:off x="1930" y="3022"/>
              <a:ext cx="327"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FF0000"/>
                  </a:solidFill>
                  <a:latin typeface="Times New Roman" panose="02020603050405020304" pitchFamily="18" charset="0"/>
                </a:rPr>
                <a:t>M</a:t>
              </a:r>
            </a:p>
          </p:txBody>
        </p:sp>
        <p:sp>
          <p:nvSpPr>
            <p:cNvPr id="3135" name="Rectangle 118"/>
            <p:cNvSpPr>
              <a:spLocks noChangeArrowheads="1"/>
            </p:cNvSpPr>
            <p:nvPr/>
          </p:nvSpPr>
          <p:spPr bwMode="auto">
            <a:xfrm>
              <a:off x="2280" y="3019"/>
              <a:ext cx="285"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FF0000"/>
                  </a:solidFill>
                  <a:latin typeface="Times New Roman" panose="02020603050405020304" pitchFamily="18" charset="0"/>
                </a:rPr>
                <a:t>Ạ</a:t>
              </a:r>
            </a:p>
          </p:txBody>
        </p:sp>
        <p:sp>
          <p:nvSpPr>
            <p:cNvPr id="3136" name="Rectangle 119"/>
            <p:cNvSpPr>
              <a:spLocks noChangeArrowheads="1"/>
            </p:cNvSpPr>
            <p:nvPr/>
          </p:nvSpPr>
          <p:spPr bwMode="auto">
            <a:xfrm>
              <a:off x="2576" y="3019"/>
              <a:ext cx="203"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FF0000"/>
                  </a:solidFill>
                  <a:latin typeface="Times New Roman" panose="02020603050405020304" pitchFamily="18" charset="0"/>
                </a:rPr>
                <a:t>I</a:t>
              </a:r>
            </a:p>
          </p:txBody>
        </p:sp>
      </p:grpSp>
      <p:grpSp>
        <p:nvGrpSpPr>
          <p:cNvPr id="3" name="Group 150"/>
          <p:cNvGrpSpPr>
            <a:grpSpLocks/>
          </p:cNvGrpSpPr>
          <p:nvPr/>
        </p:nvGrpSpPr>
        <p:grpSpPr bwMode="auto">
          <a:xfrm>
            <a:off x="4800600" y="4876800"/>
            <a:ext cx="3813175" cy="442913"/>
            <a:chOff x="3024" y="2992"/>
            <a:chExt cx="2402" cy="327"/>
          </a:xfrm>
        </p:grpSpPr>
        <p:sp>
          <p:nvSpPr>
            <p:cNvPr id="3122" name="Rectangle 140"/>
            <p:cNvSpPr>
              <a:spLocks noChangeArrowheads="1"/>
            </p:cNvSpPr>
            <p:nvPr/>
          </p:nvSpPr>
          <p:spPr bwMode="auto">
            <a:xfrm>
              <a:off x="3024" y="2992"/>
              <a:ext cx="27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FF0000"/>
                  </a:solidFill>
                  <a:latin typeface="Times New Roman" panose="02020603050405020304" pitchFamily="18" charset="0"/>
                </a:rPr>
                <a:t>D</a:t>
              </a:r>
            </a:p>
          </p:txBody>
        </p:sp>
        <p:sp>
          <p:nvSpPr>
            <p:cNvPr id="3123" name="Rectangle 141"/>
            <p:cNvSpPr>
              <a:spLocks noChangeArrowheads="1"/>
            </p:cNvSpPr>
            <p:nvPr/>
          </p:nvSpPr>
          <p:spPr bwMode="auto">
            <a:xfrm>
              <a:off x="3456" y="2992"/>
              <a:ext cx="27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FF0000"/>
                  </a:solidFill>
                  <a:latin typeface="Times New Roman" panose="02020603050405020304" pitchFamily="18" charset="0"/>
                </a:rPr>
                <a:t>U</a:t>
              </a:r>
            </a:p>
          </p:txBody>
        </p:sp>
        <p:sp>
          <p:nvSpPr>
            <p:cNvPr id="3124" name="Rectangle 142"/>
            <p:cNvSpPr>
              <a:spLocks noChangeArrowheads="1"/>
            </p:cNvSpPr>
            <p:nvPr/>
          </p:nvSpPr>
          <p:spPr bwMode="auto">
            <a:xfrm>
              <a:off x="3888" y="2992"/>
              <a:ext cx="265"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2800">
                  <a:solidFill>
                    <a:srgbClr val="FF0000"/>
                  </a:solidFill>
                  <a:latin typeface="Times New Roman" panose="02020603050405020304" pitchFamily="18" charset="0"/>
                </a:rPr>
                <a:t>L</a:t>
              </a:r>
            </a:p>
          </p:txBody>
        </p:sp>
        <p:sp>
          <p:nvSpPr>
            <p:cNvPr id="3125" name="Rectangle 143"/>
            <p:cNvSpPr>
              <a:spLocks noChangeArrowheads="1"/>
            </p:cNvSpPr>
            <p:nvPr/>
          </p:nvSpPr>
          <p:spPr bwMode="auto">
            <a:xfrm>
              <a:off x="4320" y="2992"/>
              <a:ext cx="203"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FF0000"/>
                  </a:solidFill>
                  <a:latin typeface="Times New Roman" panose="02020603050405020304" pitchFamily="18" charset="0"/>
                </a:rPr>
                <a:t>Ị</a:t>
              </a:r>
            </a:p>
          </p:txBody>
        </p:sp>
        <p:sp>
          <p:nvSpPr>
            <p:cNvPr id="3126" name="Rectangle 144"/>
            <p:cNvSpPr>
              <a:spLocks noChangeArrowheads="1"/>
            </p:cNvSpPr>
            <p:nvPr/>
          </p:nvSpPr>
          <p:spPr bwMode="auto">
            <a:xfrm>
              <a:off x="4752" y="2992"/>
              <a:ext cx="27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FF0000"/>
                  </a:solidFill>
                  <a:latin typeface="Times New Roman" panose="02020603050405020304" pitchFamily="18" charset="0"/>
                </a:rPr>
                <a:t>C</a:t>
              </a:r>
            </a:p>
          </p:txBody>
        </p:sp>
        <p:sp>
          <p:nvSpPr>
            <p:cNvPr id="3127" name="Rectangle 145"/>
            <p:cNvSpPr>
              <a:spLocks noChangeArrowheads="1"/>
            </p:cNvSpPr>
            <p:nvPr/>
          </p:nvSpPr>
          <p:spPr bwMode="auto">
            <a:xfrm>
              <a:off x="5136" y="2992"/>
              <a:ext cx="29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FF0000"/>
                  </a:solidFill>
                  <a:latin typeface="Times New Roman" panose="02020603050405020304" pitchFamily="18" charset="0"/>
                </a:rPr>
                <a:t>H</a:t>
              </a:r>
            </a:p>
          </p:txBody>
        </p:sp>
      </p:grpSp>
      <p:sp>
        <p:nvSpPr>
          <p:cNvPr id="67751" name="Text Box 167"/>
          <p:cNvSpPr txBox="1">
            <a:spLocks noChangeArrowheads="1"/>
          </p:cNvSpPr>
          <p:nvPr/>
        </p:nvSpPr>
        <p:spPr bwMode="auto">
          <a:xfrm flipH="1">
            <a:off x="304800" y="533400"/>
            <a:ext cx="8610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dirty="0" err="1">
                <a:latin typeface="Arial" panose="020B0604020202020204" pitchFamily="34" charset="0"/>
              </a:rPr>
              <a:t>Hình</a:t>
            </a:r>
            <a:r>
              <a:rPr lang="en-US" altLang="en-US" sz="2800" dirty="0">
                <a:latin typeface="Arial" panose="020B0604020202020204" pitchFamily="34" charset="0"/>
              </a:rPr>
              <a:t> </a:t>
            </a:r>
            <a:r>
              <a:rPr lang="en-US" altLang="en-US" sz="2800" dirty="0" err="1">
                <a:latin typeface="Arial" panose="020B0604020202020204" pitchFamily="34" charset="0"/>
              </a:rPr>
              <a:t>ảnh</a:t>
            </a:r>
            <a:r>
              <a:rPr lang="en-US" altLang="en-US" sz="2800" dirty="0">
                <a:latin typeface="Arial" panose="020B0604020202020204" pitchFamily="34" charset="0"/>
              </a:rPr>
              <a:t> </a:t>
            </a:r>
            <a:r>
              <a:rPr lang="en-US" altLang="en-US" sz="2800" dirty="0" err="1">
                <a:latin typeface="Arial" panose="020B0604020202020204" pitchFamily="34" charset="0"/>
              </a:rPr>
              <a:t>sau</a:t>
            </a:r>
            <a:r>
              <a:rPr lang="en-US" altLang="en-US" sz="2800" dirty="0">
                <a:latin typeface="Arial" panose="020B0604020202020204" pitchFamily="34" charset="0"/>
              </a:rPr>
              <a:t> </a:t>
            </a:r>
            <a:r>
              <a:rPr lang="en-US" altLang="en-US" sz="2800" dirty="0" err="1">
                <a:latin typeface="Arial" panose="020B0604020202020204" pitchFamily="34" charset="0"/>
              </a:rPr>
              <a:t>đây</a:t>
            </a:r>
            <a:r>
              <a:rPr lang="en-US" altLang="en-US" sz="2800" dirty="0">
                <a:latin typeface="Arial" panose="020B0604020202020204" pitchFamily="34" charset="0"/>
              </a:rPr>
              <a:t> </a:t>
            </a:r>
            <a:r>
              <a:rPr lang="en-US" altLang="en-US" sz="2800" dirty="0" err="1" smtClean="0">
                <a:latin typeface="Arial" panose="020B0604020202020204" pitchFamily="34" charset="0"/>
              </a:rPr>
              <a:t>nói</a:t>
            </a:r>
            <a:r>
              <a:rPr lang="en-US" altLang="en-US" sz="2800" dirty="0" smtClean="0">
                <a:latin typeface="Arial" panose="020B0604020202020204" pitchFamily="34" charset="0"/>
              </a:rPr>
              <a:t> </a:t>
            </a:r>
            <a:r>
              <a:rPr lang="en-US" altLang="en-US" sz="2800" dirty="0" err="1" smtClean="0">
                <a:latin typeface="Arial" panose="020B0604020202020204" pitchFamily="34" charset="0"/>
              </a:rPr>
              <a:t>về</a:t>
            </a:r>
            <a:r>
              <a:rPr lang="en-US" altLang="en-US" sz="2800" dirty="0" smtClean="0">
                <a:latin typeface="Arial" panose="020B0604020202020204" pitchFamily="34" charset="0"/>
              </a:rPr>
              <a:t> </a:t>
            </a:r>
            <a:r>
              <a:rPr lang="en-US" altLang="en-US" sz="2800" dirty="0" err="1" smtClean="0">
                <a:latin typeface="Arial" panose="020B0604020202020204" pitchFamily="34" charset="0"/>
              </a:rPr>
              <a:t>loại</a:t>
            </a:r>
            <a:r>
              <a:rPr lang="en-US" altLang="en-US" sz="2800" dirty="0" smtClean="0">
                <a:latin typeface="Arial" panose="020B0604020202020204" pitchFamily="34" charset="0"/>
              </a:rPr>
              <a:t> </a:t>
            </a:r>
            <a:r>
              <a:rPr lang="en-US" altLang="en-US" sz="2800" dirty="0" err="1" smtClean="0">
                <a:latin typeface="Arial" panose="020B0604020202020204" pitchFamily="34" charset="0"/>
              </a:rPr>
              <a:t>hình</a:t>
            </a:r>
            <a:r>
              <a:rPr lang="en-US" altLang="en-US" sz="2800" dirty="0" smtClean="0">
                <a:latin typeface="Arial" panose="020B0604020202020204" pitchFamily="34" charset="0"/>
              </a:rPr>
              <a:t> </a:t>
            </a:r>
            <a:r>
              <a:rPr lang="en-US" altLang="en-US" sz="2800" dirty="0" err="1" smtClean="0">
                <a:latin typeface="Arial" panose="020B0604020202020204" pitchFamily="34" charset="0"/>
              </a:rPr>
              <a:t>dịch</a:t>
            </a:r>
            <a:r>
              <a:rPr lang="en-US" altLang="en-US" sz="2800" dirty="0" smtClean="0">
                <a:latin typeface="Arial" panose="020B0604020202020204" pitchFamily="34" charset="0"/>
              </a:rPr>
              <a:t> </a:t>
            </a:r>
            <a:r>
              <a:rPr lang="en-US" altLang="en-US" sz="2800" dirty="0" err="1" smtClean="0">
                <a:latin typeface="Arial" panose="020B0604020202020204" pitchFamily="34" charset="0"/>
              </a:rPr>
              <a:t>vụ</a:t>
            </a:r>
            <a:r>
              <a:rPr lang="en-US" altLang="en-US" sz="2800" dirty="0" smtClean="0">
                <a:latin typeface="Arial" panose="020B0604020202020204" pitchFamily="34" charset="0"/>
              </a:rPr>
              <a:t> </a:t>
            </a:r>
            <a:r>
              <a:rPr lang="en-US" altLang="en-US" sz="2800" dirty="0" err="1" smtClean="0">
                <a:latin typeface="Arial" panose="020B0604020202020204" pitchFamily="34" charset="0"/>
              </a:rPr>
              <a:t>nào</a:t>
            </a:r>
            <a:r>
              <a:rPr lang="en-US" altLang="en-US" sz="2800" dirty="0" smtClean="0">
                <a:latin typeface="Arial" panose="020B0604020202020204" pitchFamily="34" charset="0"/>
              </a:rPr>
              <a:t>?</a:t>
            </a:r>
            <a:endParaRPr lang="en-US" altLang="en-US" sz="2800" dirty="0">
              <a:latin typeface="Arial" panose="020B0604020202020204" pitchFamily="34" charset="0"/>
            </a:endParaRPr>
          </a:p>
        </p:txBody>
      </p:sp>
      <p:pic>
        <p:nvPicPr>
          <p:cNvPr id="1026" name="Picture 2" descr="Káº¿t quáº£ hÃ¬nh áº£nh cho hoáº¡t Äá»ng xuáº¥t  kháº©u"/>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1309686"/>
            <a:ext cx="4135438" cy="35020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áº¿t quáº£ hÃ¬nh áº£nh cho khÃ¡ch du lá»ch"/>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25168" y="1292225"/>
            <a:ext cx="4161632" cy="3519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93148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iterate type="lt">
                                    <p:tmPct val="0"/>
                                  </p:iterate>
                                  <p:childTnLst>
                                    <p:set>
                                      <p:cBhvr>
                                        <p:cTn id="6" dur="1" fill="hold">
                                          <p:stCondLst>
                                            <p:cond delay="0"/>
                                          </p:stCondLst>
                                        </p:cTn>
                                        <p:tgtEl>
                                          <p:spTgt spid="67605"/>
                                        </p:tgtEl>
                                        <p:attrNameLst>
                                          <p:attrName>style.visibility</p:attrName>
                                        </p:attrNameLst>
                                      </p:cBhvr>
                                      <p:to>
                                        <p:strVal val="visible"/>
                                      </p:to>
                                    </p:set>
                                    <p:anim calcmode="lin" valueType="num">
                                      <p:cBhvr>
                                        <p:cTn id="7" dur="1000" fill="hold"/>
                                        <p:tgtEl>
                                          <p:spTgt spid="67605"/>
                                        </p:tgtEl>
                                        <p:attrNameLst>
                                          <p:attrName>ppt_x</p:attrName>
                                        </p:attrNameLst>
                                      </p:cBhvr>
                                      <p:tavLst>
                                        <p:tav tm="0">
                                          <p:val>
                                            <p:strVal val="#ppt_x-.2"/>
                                          </p:val>
                                        </p:tav>
                                        <p:tav tm="100000">
                                          <p:val>
                                            <p:strVal val="#ppt_x"/>
                                          </p:val>
                                        </p:tav>
                                      </p:tavLst>
                                    </p:anim>
                                    <p:anim calcmode="lin" valueType="num">
                                      <p:cBhvr>
                                        <p:cTn id="8" dur="1000" fill="hold"/>
                                        <p:tgtEl>
                                          <p:spTgt spid="67605"/>
                                        </p:tgtEl>
                                        <p:attrNameLst>
                                          <p:attrName>ppt_y</p:attrName>
                                        </p:attrNameLst>
                                      </p:cBhvr>
                                      <p:tavLst>
                                        <p:tav tm="0">
                                          <p:val>
                                            <p:strVal val="#ppt_y"/>
                                          </p:val>
                                        </p:tav>
                                        <p:tav tm="100000">
                                          <p:val>
                                            <p:strVal val="#ppt_y"/>
                                          </p:val>
                                        </p:tav>
                                      </p:tavLst>
                                    </p:anim>
                                    <p:animEffect transition="in" filter="wipe(right)" prLst="gradientSize: 0.1">
                                      <p:cBhvr>
                                        <p:cTn id="9" dur="1000"/>
                                        <p:tgtEl>
                                          <p:spTgt spid="6760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8" presetClass="exit" presetSubtype="12" fill="hold" nodeType="clickEffect">
                                  <p:stCondLst>
                                    <p:cond delay="0"/>
                                  </p:stCondLst>
                                  <p:iterate type="lt">
                                    <p:tmPct val="0"/>
                                  </p:iterate>
                                  <p:childTnLst>
                                    <p:animEffect transition="out" filter="strips(downLeft)">
                                      <p:cBhvr>
                                        <p:cTn id="13" dur="2000"/>
                                        <p:tgtEl>
                                          <p:spTgt spid="67605"/>
                                        </p:tgtEl>
                                      </p:cBhvr>
                                    </p:animEffect>
                                    <p:set>
                                      <p:cBhvr>
                                        <p:cTn id="14" dur="1" fill="hold">
                                          <p:stCondLst>
                                            <p:cond delay="1999"/>
                                          </p:stCondLst>
                                        </p:cTn>
                                        <p:tgtEl>
                                          <p:spTgt spid="67605"/>
                                        </p:tgtEl>
                                        <p:attrNameLst>
                                          <p:attrName>style.visibility</p:attrName>
                                        </p:attrNameLst>
                                      </p:cBhvr>
                                      <p:to>
                                        <p:strVal val="hidden"/>
                                      </p:to>
                                    </p:set>
                                  </p:childTnLst>
                                </p:cTn>
                              </p:par>
                              <p:par>
                                <p:cTn id="15" presetID="29" presetClass="entr" presetSubtype="0" fill="hold" nodeType="withEffect">
                                  <p:stCondLst>
                                    <p:cond delay="0"/>
                                  </p:stCondLst>
                                  <p:iterate type="lt">
                                    <p:tmPct val="0"/>
                                  </p:iterate>
                                  <p:childTnLst>
                                    <p:set>
                                      <p:cBhvr>
                                        <p:cTn id="16" dur="1" fill="hold">
                                          <p:stCondLst>
                                            <p:cond delay="0"/>
                                          </p:stCondLst>
                                        </p:cTn>
                                        <p:tgtEl>
                                          <p:spTgt spid="67601"/>
                                        </p:tgtEl>
                                        <p:attrNameLst>
                                          <p:attrName>style.visibility</p:attrName>
                                        </p:attrNameLst>
                                      </p:cBhvr>
                                      <p:to>
                                        <p:strVal val="visible"/>
                                      </p:to>
                                    </p:set>
                                    <p:anim calcmode="lin" valueType="num">
                                      <p:cBhvr>
                                        <p:cTn id="17" dur="1000" fill="hold"/>
                                        <p:tgtEl>
                                          <p:spTgt spid="67601"/>
                                        </p:tgtEl>
                                        <p:attrNameLst>
                                          <p:attrName>ppt_x</p:attrName>
                                        </p:attrNameLst>
                                      </p:cBhvr>
                                      <p:tavLst>
                                        <p:tav tm="0">
                                          <p:val>
                                            <p:strVal val="#ppt_x-.2"/>
                                          </p:val>
                                        </p:tav>
                                        <p:tav tm="100000">
                                          <p:val>
                                            <p:strVal val="#ppt_x"/>
                                          </p:val>
                                        </p:tav>
                                      </p:tavLst>
                                    </p:anim>
                                    <p:anim calcmode="lin" valueType="num">
                                      <p:cBhvr>
                                        <p:cTn id="18" dur="1000" fill="hold"/>
                                        <p:tgtEl>
                                          <p:spTgt spid="67601"/>
                                        </p:tgtEl>
                                        <p:attrNameLst>
                                          <p:attrName>ppt_y</p:attrName>
                                        </p:attrNameLst>
                                      </p:cBhvr>
                                      <p:tavLst>
                                        <p:tav tm="0">
                                          <p:val>
                                            <p:strVal val="#ppt_y"/>
                                          </p:val>
                                        </p:tav>
                                        <p:tav tm="100000">
                                          <p:val>
                                            <p:strVal val="#ppt_y"/>
                                          </p:val>
                                        </p:tav>
                                      </p:tavLst>
                                    </p:anim>
                                    <p:animEffect transition="in" filter="wipe(right)" prLst="gradientSize: 0.1">
                                      <p:cBhvr>
                                        <p:cTn id="19" dur="1000"/>
                                        <p:tgtEl>
                                          <p:spTgt spid="67601"/>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wipe(down)">
                                      <p:cBhvr>
                                        <p:cTn id="24" dur="500"/>
                                        <p:tgtEl>
                                          <p:spTgt spid="1026"/>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7"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childTnLst>
                          </p:cTn>
                        </p:par>
                      </p:childTnLst>
                    </p:cTn>
                  </p:par>
                  <p:par>
                    <p:cTn id="32" fill="hold" nodeType="clickPar">
                      <p:stCondLst>
                        <p:cond delay="indefinite"/>
                      </p:stCondLst>
                      <p:childTnLst>
                        <p:par>
                          <p:cTn id="33" fill="hold" nodeType="withGroup">
                            <p:stCondLst>
                              <p:cond delay="0"/>
                            </p:stCondLst>
                            <p:childTnLst>
                              <p:par>
                                <p:cTn id="34" presetID="53" presetClass="entr" presetSubtype="0" fill="hold" nodeType="clickEffect">
                                  <p:stCondLst>
                                    <p:cond delay="0"/>
                                  </p:stCondLst>
                                  <p:childTnLst>
                                    <p:set>
                                      <p:cBhvr>
                                        <p:cTn id="35" dur="1" fill="hold">
                                          <p:stCondLst>
                                            <p:cond delay="0"/>
                                          </p:stCondLst>
                                        </p:cTn>
                                        <p:tgtEl>
                                          <p:spTgt spid="67747"/>
                                        </p:tgtEl>
                                        <p:attrNameLst>
                                          <p:attrName>style.visibility</p:attrName>
                                        </p:attrNameLst>
                                      </p:cBhvr>
                                      <p:to>
                                        <p:strVal val="visible"/>
                                      </p:to>
                                    </p:set>
                                    <p:anim calcmode="lin" valueType="num">
                                      <p:cBhvr>
                                        <p:cTn id="36" dur="500" fill="hold"/>
                                        <p:tgtEl>
                                          <p:spTgt spid="67747"/>
                                        </p:tgtEl>
                                        <p:attrNameLst>
                                          <p:attrName>ppt_w</p:attrName>
                                        </p:attrNameLst>
                                      </p:cBhvr>
                                      <p:tavLst>
                                        <p:tav tm="0">
                                          <p:val>
                                            <p:fltVal val="0"/>
                                          </p:val>
                                        </p:tav>
                                        <p:tav tm="100000">
                                          <p:val>
                                            <p:strVal val="#ppt_w"/>
                                          </p:val>
                                        </p:tav>
                                      </p:tavLst>
                                    </p:anim>
                                    <p:anim calcmode="lin" valueType="num">
                                      <p:cBhvr>
                                        <p:cTn id="37" dur="500" fill="hold"/>
                                        <p:tgtEl>
                                          <p:spTgt spid="67747"/>
                                        </p:tgtEl>
                                        <p:attrNameLst>
                                          <p:attrName>ppt_h</p:attrName>
                                        </p:attrNameLst>
                                      </p:cBhvr>
                                      <p:tavLst>
                                        <p:tav tm="0">
                                          <p:val>
                                            <p:fltVal val="0"/>
                                          </p:val>
                                        </p:tav>
                                        <p:tav tm="100000">
                                          <p:val>
                                            <p:strVal val="#ppt_h"/>
                                          </p:val>
                                        </p:tav>
                                      </p:tavLst>
                                    </p:anim>
                                    <p:animEffect transition="in" filter="fade">
                                      <p:cBhvr>
                                        <p:cTn id="38" dur="500"/>
                                        <p:tgtEl>
                                          <p:spTgt spid="67747"/>
                                        </p:tgtEl>
                                      </p:cBhvr>
                                    </p:animEffect>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childTnLst>
                          </p:cTn>
                        </p:par>
                      </p:childTnLst>
                    </p:cTn>
                  </p:par>
                  <p:par>
                    <p:cTn id="39" fill="hold" nodeType="clickPar">
                      <p:stCondLst>
                        <p:cond delay="indefinite"/>
                      </p:stCondLst>
                      <p:childTnLst>
                        <p:par>
                          <p:cTn id="40" fill="hold" nodeType="withGroup">
                            <p:stCondLst>
                              <p:cond delay="0"/>
                            </p:stCondLst>
                            <p:childTnLst>
                              <p:par>
                                <p:cTn id="41" presetID="29" presetClass="entr" presetSubtype="0" fill="hold" nodeType="clickEffect">
                                  <p:stCondLst>
                                    <p:cond delay="0"/>
                                  </p:stCondLst>
                                  <p:iterate type="lt">
                                    <p:tmPct val="0"/>
                                  </p:iterate>
                                  <p:childTnLst>
                                    <p:set>
                                      <p:cBhvr>
                                        <p:cTn id="42" dur="1" fill="hold">
                                          <p:stCondLst>
                                            <p:cond delay="0"/>
                                          </p:stCondLst>
                                        </p:cTn>
                                        <p:tgtEl>
                                          <p:spTgt spid="67604"/>
                                        </p:tgtEl>
                                        <p:attrNameLst>
                                          <p:attrName>style.visibility</p:attrName>
                                        </p:attrNameLst>
                                      </p:cBhvr>
                                      <p:to>
                                        <p:strVal val="visible"/>
                                      </p:to>
                                    </p:set>
                                    <p:anim calcmode="lin" valueType="num">
                                      <p:cBhvr>
                                        <p:cTn id="43" dur="1000" fill="hold"/>
                                        <p:tgtEl>
                                          <p:spTgt spid="67604"/>
                                        </p:tgtEl>
                                        <p:attrNameLst>
                                          <p:attrName>ppt_x</p:attrName>
                                        </p:attrNameLst>
                                      </p:cBhvr>
                                      <p:tavLst>
                                        <p:tav tm="0">
                                          <p:val>
                                            <p:strVal val="#ppt_x-.2"/>
                                          </p:val>
                                        </p:tav>
                                        <p:tav tm="100000">
                                          <p:val>
                                            <p:strVal val="#ppt_x"/>
                                          </p:val>
                                        </p:tav>
                                      </p:tavLst>
                                    </p:anim>
                                    <p:anim calcmode="lin" valueType="num">
                                      <p:cBhvr>
                                        <p:cTn id="44" dur="1000" fill="hold"/>
                                        <p:tgtEl>
                                          <p:spTgt spid="67604"/>
                                        </p:tgtEl>
                                        <p:attrNameLst>
                                          <p:attrName>ppt_y</p:attrName>
                                        </p:attrNameLst>
                                      </p:cBhvr>
                                      <p:tavLst>
                                        <p:tav tm="0">
                                          <p:val>
                                            <p:strVal val="#ppt_y"/>
                                          </p:val>
                                        </p:tav>
                                        <p:tav tm="100000">
                                          <p:val>
                                            <p:strVal val="#ppt_y"/>
                                          </p:val>
                                        </p:tav>
                                      </p:tavLst>
                                    </p:anim>
                                    <p:animEffect transition="in" filter="wipe(right)" prLst="gradientSize: 0.1">
                                      <p:cBhvr>
                                        <p:cTn id="45" dur="1000"/>
                                        <p:tgtEl>
                                          <p:spTgt spid="67604"/>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8" presetClass="exit" presetSubtype="12" fill="hold" nodeType="clickEffect">
                                  <p:stCondLst>
                                    <p:cond delay="0"/>
                                  </p:stCondLst>
                                  <p:iterate type="lt">
                                    <p:tmPct val="0"/>
                                  </p:iterate>
                                  <p:childTnLst>
                                    <p:animEffect transition="out" filter="strips(downLeft)">
                                      <p:cBhvr>
                                        <p:cTn id="49" dur="2000"/>
                                        <p:tgtEl>
                                          <p:spTgt spid="67604"/>
                                        </p:tgtEl>
                                      </p:cBhvr>
                                    </p:animEffect>
                                    <p:set>
                                      <p:cBhvr>
                                        <p:cTn id="50" dur="1" fill="hold">
                                          <p:stCondLst>
                                            <p:cond delay="1999"/>
                                          </p:stCondLst>
                                        </p:cTn>
                                        <p:tgtEl>
                                          <p:spTgt spid="67604"/>
                                        </p:tgtEl>
                                        <p:attrNameLst>
                                          <p:attrName>style.visibility</p:attrName>
                                        </p:attrNameLst>
                                      </p:cBhvr>
                                      <p:to>
                                        <p:strVal val="hidden"/>
                                      </p:to>
                                    </p:set>
                                  </p:childTnLst>
                                </p:cTn>
                              </p:par>
                              <p:par>
                                <p:cTn id="51" presetID="29" presetClass="entr" presetSubtype="0" fill="hold" nodeType="withEffect">
                                  <p:stCondLst>
                                    <p:cond delay="0"/>
                                  </p:stCondLst>
                                  <p:iterate type="lt">
                                    <p:tmPct val="0"/>
                                  </p:iterate>
                                  <p:childTnLst>
                                    <p:set>
                                      <p:cBhvr>
                                        <p:cTn id="52" dur="1" fill="hold">
                                          <p:stCondLst>
                                            <p:cond delay="0"/>
                                          </p:stCondLst>
                                        </p:cTn>
                                        <p:tgtEl>
                                          <p:spTgt spid="67602"/>
                                        </p:tgtEl>
                                        <p:attrNameLst>
                                          <p:attrName>style.visibility</p:attrName>
                                        </p:attrNameLst>
                                      </p:cBhvr>
                                      <p:to>
                                        <p:strVal val="visible"/>
                                      </p:to>
                                    </p:set>
                                    <p:anim calcmode="lin" valueType="num">
                                      <p:cBhvr>
                                        <p:cTn id="53" dur="1000" fill="hold"/>
                                        <p:tgtEl>
                                          <p:spTgt spid="67602"/>
                                        </p:tgtEl>
                                        <p:attrNameLst>
                                          <p:attrName>ppt_x</p:attrName>
                                        </p:attrNameLst>
                                      </p:cBhvr>
                                      <p:tavLst>
                                        <p:tav tm="0">
                                          <p:val>
                                            <p:strVal val="#ppt_x-.2"/>
                                          </p:val>
                                        </p:tav>
                                        <p:tav tm="100000">
                                          <p:val>
                                            <p:strVal val="#ppt_x"/>
                                          </p:val>
                                        </p:tav>
                                      </p:tavLst>
                                    </p:anim>
                                    <p:anim calcmode="lin" valueType="num">
                                      <p:cBhvr>
                                        <p:cTn id="54" dur="1000" fill="hold"/>
                                        <p:tgtEl>
                                          <p:spTgt spid="67602"/>
                                        </p:tgtEl>
                                        <p:attrNameLst>
                                          <p:attrName>ppt_y</p:attrName>
                                        </p:attrNameLst>
                                      </p:cBhvr>
                                      <p:tavLst>
                                        <p:tav tm="0">
                                          <p:val>
                                            <p:strVal val="#ppt_y"/>
                                          </p:val>
                                        </p:tav>
                                        <p:tav tm="100000">
                                          <p:val>
                                            <p:strVal val="#ppt_y"/>
                                          </p:val>
                                        </p:tav>
                                      </p:tavLst>
                                    </p:anim>
                                    <p:animEffect transition="in" filter="wipe(right)" prLst="gradientSize: 0.1">
                                      <p:cBhvr>
                                        <p:cTn id="55" dur="1000"/>
                                        <p:tgtEl>
                                          <p:spTgt spid="67602"/>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4" fill="hold" nodeType="clickEffect">
                                  <p:stCondLst>
                                    <p:cond delay="0"/>
                                  </p:stCondLst>
                                  <p:childTnLst>
                                    <p:set>
                                      <p:cBhvr>
                                        <p:cTn id="59" dur="1" fill="hold">
                                          <p:stCondLst>
                                            <p:cond delay="0"/>
                                          </p:stCondLst>
                                        </p:cTn>
                                        <p:tgtEl>
                                          <p:spTgt spid="1028"/>
                                        </p:tgtEl>
                                        <p:attrNameLst>
                                          <p:attrName>style.visibility</p:attrName>
                                        </p:attrNameLst>
                                      </p:cBhvr>
                                      <p:to>
                                        <p:strVal val="visible"/>
                                      </p:to>
                                    </p:set>
                                    <p:animEffect transition="in" filter="wipe(down)">
                                      <p:cBhvr>
                                        <p:cTn id="60" dur="500"/>
                                        <p:tgtEl>
                                          <p:spTgt spid="1028"/>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47" presetClass="entr" presetSubtype="0" fill="hold" nodeType="click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fade">
                                      <p:cBhvr>
                                        <p:cTn id="65" dur="1000"/>
                                        <p:tgtEl>
                                          <p:spTgt spid="3"/>
                                        </p:tgtEl>
                                      </p:cBhvr>
                                    </p:animEffect>
                                    <p:anim calcmode="lin" valueType="num">
                                      <p:cBhvr>
                                        <p:cTn id="66" dur="1000" fill="hold"/>
                                        <p:tgtEl>
                                          <p:spTgt spid="3"/>
                                        </p:tgtEl>
                                        <p:attrNameLst>
                                          <p:attrName>ppt_x</p:attrName>
                                        </p:attrNameLst>
                                      </p:cBhvr>
                                      <p:tavLst>
                                        <p:tav tm="0">
                                          <p:val>
                                            <p:strVal val="#ppt_x"/>
                                          </p:val>
                                        </p:tav>
                                        <p:tav tm="100000">
                                          <p:val>
                                            <p:strVal val="#ppt_x"/>
                                          </p:val>
                                        </p:tav>
                                      </p:tavLst>
                                    </p:anim>
                                    <p:anim calcmode="lin" valueType="num">
                                      <p:cBhvr>
                                        <p:cTn id="67"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3"/>
                                            </p:cond>
                                          </p:stCondLst>
                                          <p:endCondLst>
                                            <p:cond evt="onStopAudio" delay="0">
                                              <p:tgtEl>
                                                <p:sldTgt/>
                                              </p:tgtEl>
                                            </p:cond>
                                          </p:endCondLst>
                                        </p:cTn>
                                        <p:tgtEl>
                                          <p:sndTgt r:embed="rId2" name="chimes.wav"/>
                                        </p:tgtEl>
                                      </p:cMediaNode>
                                    </p:audio>
                                  </p:sub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xit" presetSubtype="0" fill="hold" grpId="0" nodeType="clickEffect">
                                  <p:stCondLst>
                                    <p:cond delay="0"/>
                                  </p:stCondLst>
                                  <p:childTnLst>
                                    <p:animEffect transition="out" filter="fade">
                                      <p:cBhvr>
                                        <p:cTn id="71" dur="1000"/>
                                        <p:tgtEl>
                                          <p:spTgt spid="67751"/>
                                        </p:tgtEl>
                                      </p:cBhvr>
                                    </p:animEffect>
                                    <p:set>
                                      <p:cBhvr>
                                        <p:cTn id="72" dur="1" fill="hold">
                                          <p:stCondLst>
                                            <p:cond delay="999"/>
                                          </p:stCondLst>
                                        </p:cTn>
                                        <p:tgtEl>
                                          <p:spTgt spid="677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75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7818" y="0"/>
            <a:ext cx="9351818" cy="461665"/>
          </a:xfrm>
          <a:prstGeom prst="rect">
            <a:avLst/>
          </a:prstGeom>
          <a:noFill/>
        </p:spPr>
        <p:txBody>
          <a:bodyPr wrap="square" rtlCol="0">
            <a:spAutoFit/>
          </a:bodyPr>
          <a:lstStyle/>
          <a:p>
            <a:pPr algn="ctr"/>
            <a:r>
              <a:rPr lang="en-US" sz="2400" b="1" dirty="0">
                <a:solidFill>
                  <a:srgbClr val="FF0000"/>
                </a:solidFill>
                <a:latin typeface="Times New Roman" panose="02020603050405020304" pitchFamily="18" charset="0"/>
                <a:cs typeface="Times New Roman" panose="02020603050405020304" pitchFamily="18" charset="0"/>
              </a:rPr>
              <a:t>TIẾT </a:t>
            </a:r>
            <a:r>
              <a:rPr lang="en-US" sz="2400" b="1" dirty="0" smtClean="0">
                <a:solidFill>
                  <a:srgbClr val="FF0000"/>
                </a:solidFill>
                <a:latin typeface="Times New Roman" panose="02020603050405020304" pitchFamily="18" charset="0"/>
                <a:cs typeface="Times New Roman" panose="02020603050405020304" pitchFamily="18" charset="0"/>
              </a:rPr>
              <a:t>15: </a:t>
            </a:r>
            <a:r>
              <a:rPr lang="en-US" sz="2400" b="1" dirty="0">
                <a:solidFill>
                  <a:srgbClr val="FF0000"/>
                </a:solidFill>
                <a:latin typeface="Times New Roman" panose="02020603050405020304" pitchFamily="18" charset="0"/>
                <a:cs typeface="Times New Roman" panose="02020603050405020304" pitchFamily="18" charset="0"/>
              </a:rPr>
              <a:t>THƯƠNG MẠI VÀ DU LỊCH</a:t>
            </a:r>
          </a:p>
        </p:txBody>
      </p:sp>
      <p:sp>
        <p:nvSpPr>
          <p:cNvPr id="5" name="TextBox 4"/>
          <p:cNvSpPr txBox="1"/>
          <p:nvPr/>
        </p:nvSpPr>
        <p:spPr>
          <a:xfrm>
            <a:off x="0" y="323165"/>
            <a:ext cx="2382981"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I. </a:t>
            </a:r>
            <a:r>
              <a:rPr lang="en-US" sz="2000" b="1" dirty="0" err="1">
                <a:latin typeface="Times New Roman" panose="02020603050405020304" pitchFamily="18" charset="0"/>
                <a:cs typeface="Times New Roman" panose="02020603050405020304" pitchFamily="18" charset="0"/>
              </a:rPr>
              <a:t>Thương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mại</a:t>
            </a:r>
            <a:r>
              <a:rPr lang="en-US" sz="2000" b="1" dirty="0">
                <a:latin typeface="Times New Roman" panose="02020603050405020304" pitchFamily="18" charset="0"/>
                <a:cs typeface="Times New Roman" panose="02020603050405020304" pitchFamily="18" charset="0"/>
              </a:rPr>
              <a:t>.</a:t>
            </a:r>
          </a:p>
        </p:txBody>
      </p:sp>
      <p:sp>
        <p:nvSpPr>
          <p:cNvPr id="6" name="TextBox 5"/>
          <p:cNvSpPr txBox="1"/>
          <p:nvPr/>
        </p:nvSpPr>
        <p:spPr>
          <a:xfrm>
            <a:off x="0" y="738387"/>
            <a:ext cx="2382981"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1. </a:t>
            </a:r>
            <a:r>
              <a:rPr lang="en-US" sz="2000" b="1" dirty="0" err="1">
                <a:latin typeface="Times New Roman" panose="02020603050405020304" pitchFamily="18" charset="0"/>
                <a:cs typeface="Times New Roman" panose="02020603050405020304" pitchFamily="18" charset="0"/>
              </a:rPr>
              <a:t>Nội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thương</a:t>
            </a:r>
            <a:r>
              <a:rPr lang="en-US" sz="2000" b="1" dirty="0">
                <a:latin typeface="Times New Roman" panose="02020603050405020304" pitchFamily="18" charset="0"/>
                <a:cs typeface="Times New Roman" panose="02020603050405020304" pitchFamily="18" charset="0"/>
              </a:rPr>
              <a:t>.</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r="3078"/>
          <a:stretch>
            <a:fillRect/>
          </a:stretch>
        </p:blipFill>
        <p:spPr bwMode="auto">
          <a:xfrm>
            <a:off x="36584" y="1153609"/>
            <a:ext cx="8863012" cy="450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189018" y="2014640"/>
            <a:ext cx="6594764" cy="508495"/>
          </a:xfrm>
          <a:prstGeom prst="rect">
            <a:avLst/>
          </a:prstGeom>
          <a:solidFill>
            <a:schemeClr val="bg1"/>
          </a:solidFill>
        </p:spPr>
        <p:txBody>
          <a:bodyPr wrap="square" rtlCol="0">
            <a:spAutoFit/>
          </a:bodyPr>
          <a:lstStyle/>
          <a:p>
            <a:endParaRPr lang="en-US" dirty="0"/>
          </a:p>
        </p:txBody>
      </p:sp>
      <p:sp>
        <p:nvSpPr>
          <p:cNvPr id="8" name="TextBox 7"/>
          <p:cNvSpPr txBox="1"/>
          <p:nvPr/>
        </p:nvSpPr>
        <p:spPr>
          <a:xfrm>
            <a:off x="367145" y="5613669"/>
            <a:ext cx="8201891" cy="646331"/>
          </a:xfrm>
          <a:prstGeom prst="rect">
            <a:avLst/>
          </a:prstGeom>
          <a:noFill/>
        </p:spPr>
        <p:txBody>
          <a:bodyPr wrap="square" rtlCol="0">
            <a:spAutoFit/>
          </a:bodyPr>
          <a:lstStyle/>
          <a:p>
            <a:pPr algn="ctr"/>
            <a:r>
              <a:rPr lang="en-US" b="1" dirty="0" smtClean="0">
                <a:latin typeface="Times New Roman" panose="02020603050405020304" pitchFamily="18" charset="0"/>
                <a:cs typeface="Times New Roman" panose="02020603050405020304" pitchFamily="18" charset="0"/>
              </a:rPr>
              <a:t>BIỂU ĐỒ TỔNG MỨC BÁN LẺ HÀNG HÓA  VÀ DỊCH VỤ TIÊU DÙNG Ở NƯỚC TA QUA CÁC NĂM</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03148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0" y="-76200"/>
            <a:ext cx="9144000" cy="838200"/>
          </a:xfrm>
        </p:spPr>
        <p:txBody>
          <a:bodyPr/>
          <a:lstStyle/>
          <a:p>
            <a:r>
              <a:rPr lang="en-US" sz="3200" b="1">
                <a:solidFill>
                  <a:srgbClr val="FF0000"/>
                </a:solidFill>
                <a:latin typeface="Times New Roman" pitchFamily="18" charset="0"/>
              </a:rPr>
              <a:t>Tiết 15. Bài 15. THƯƠNG MẠI VÀ DU LỊCH.</a:t>
            </a:r>
          </a:p>
        </p:txBody>
      </p:sp>
      <p:pic>
        <p:nvPicPr>
          <p:cNvPr id="112647" name="Picture 7" descr="Bieu do tong muc ba le hang hoa va doanh thu dich vu tieu dung phan theo vung nam 200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752600"/>
            <a:ext cx="4419600" cy="42592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43" name="Line 3"/>
          <p:cNvSpPr>
            <a:spLocks noChangeShapeType="1"/>
          </p:cNvSpPr>
          <p:nvPr/>
        </p:nvSpPr>
        <p:spPr bwMode="auto">
          <a:xfrm flipH="1">
            <a:off x="4648200" y="762000"/>
            <a:ext cx="0" cy="609600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44" name="Rectangle 4"/>
          <p:cNvSpPr>
            <a:spLocks noChangeArrowheads="1"/>
          </p:cNvSpPr>
          <p:nvPr/>
        </p:nvSpPr>
        <p:spPr bwMode="auto">
          <a:xfrm>
            <a:off x="4648200" y="609600"/>
            <a:ext cx="2362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b="1">
                <a:solidFill>
                  <a:srgbClr val="FF00FF"/>
                </a:solidFill>
              </a:rPr>
              <a:t>I. </a:t>
            </a:r>
            <a:r>
              <a:rPr lang="en-US" sz="2000" b="1" u="sng">
                <a:solidFill>
                  <a:srgbClr val="FF00FF"/>
                </a:solidFill>
              </a:rPr>
              <a:t>Thương mại</a:t>
            </a:r>
            <a:r>
              <a:rPr lang="en-US" sz="2000" b="1">
                <a:solidFill>
                  <a:srgbClr val="FF00FF"/>
                </a:solidFill>
              </a:rPr>
              <a:t>:</a:t>
            </a:r>
          </a:p>
          <a:p>
            <a:r>
              <a:rPr lang="en-US" sz="2000" b="1">
                <a:solidFill>
                  <a:srgbClr val="FF00FF"/>
                </a:solidFill>
              </a:rPr>
              <a:t>1. </a:t>
            </a:r>
            <a:r>
              <a:rPr lang="en-US" sz="2000" b="1" u="sng">
                <a:solidFill>
                  <a:srgbClr val="FF00FF"/>
                </a:solidFill>
              </a:rPr>
              <a:t>Nội thương</a:t>
            </a:r>
            <a:r>
              <a:rPr lang="en-US" sz="2000" b="1">
                <a:solidFill>
                  <a:srgbClr val="FF00FF"/>
                </a:solidFill>
              </a:rPr>
              <a:t>:</a:t>
            </a:r>
            <a:r>
              <a:rPr lang="en-US"/>
              <a:t> </a:t>
            </a:r>
          </a:p>
        </p:txBody>
      </p:sp>
      <p:sp>
        <p:nvSpPr>
          <p:cNvPr id="112645" name="Rectangle 5"/>
          <p:cNvSpPr>
            <a:spLocks noChangeArrowheads="1"/>
          </p:cNvSpPr>
          <p:nvPr/>
        </p:nvSpPr>
        <p:spPr bwMode="auto">
          <a:xfrm>
            <a:off x="4648200" y="1219200"/>
            <a:ext cx="4495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2000" b="1" i="1">
                <a:solidFill>
                  <a:srgbClr val="0066FF"/>
                </a:solidFill>
              </a:rPr>
              <a:t>-Đủ thành phần kinh tế tham gia, quan trọng nhất là kinh tế tư nhân, cá thể.</a:t>
            </a:r>
          </a:p>
        </p:txBody>
      </p:sp>
      <p:sp>
        <p:nvSpPr>
          <p:cNvPr id="112648" name="Rectangle 8"/>
          <p:cNvSpPr>
            <a:spLocks noChangeArrowheads="1"/>
          </p:cNvSpPr>
          <p:nvPr/>
        </p:nvSpPr>
        <p:spPr bwMode="auto">
          <a:xfrm>
            <a:off x="0" y="5867400"/>
            <a:ext cx="4572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a:r>
              <a:rPr lang="en-US" sz="2000" b="1">
                <a:solidFill>
                  <a:srgbClr val="FF0000"/>
                </a:solidFill>
                <a:latin typeface="Times New Roman" pitchFamily="18" charset="0"/>
              </a:rPr>
              <a:t>H 15.1. Biểu đồ tổng mức bán lẻ hàng hóa và doanh thu dịch vụ tiêu dùng phân theo vùng năm 2002</a:t>
            </a:r>
          </a:p>
        </p:txBody>
      </p:sp>
      <p:sp>
        <p:nvSpPr>
          <p:cNvPr id="112649" name="Text Box 9"/>
          <p:cNvSpPr txBox="1">
            <a:spLocks noChangeArrowheads="1"/>
          </p:cNvSpPr>
          <p:nvPr/>
        </p:nvSpPr>
        <p:spPr bwMode="auto">
          <a:xfrm>
            <a:off x="0" y="1600200"/>
            <a:ext cx="1828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b="1"/>
              <a:t>Nghìn tỉ đồng</a:t>
            </a:r>
            <a:endParaRPr lang="vi-VN" b="1"/>
          </a:p>
        </p:txBody>
      </p:sp>
      <p:sp>
        <p:nvSpPr>
          <p:cNvPr id="112650" name="AutoShape 10"/>
          <p:cNvSpPr>
            <a:spLocks noChangeArrowheads="1"/>
          </p:cNvSpPr>
          <p:nvPr/>
        </p:nvSpPr>
        <p:spPr bwMode="auto">
          <a:xfrm>
            <a:off x="0" y="76200"/>
            <a:ext cx="4495800" cy="1447800"/>
          </a:xfrm>
          <a:prstGeom prst="wedgeRoundRectCallout">
            <a:avLst>
              <a:gd name="adj1" fmla="val -7907"/>
              <a:gd name="adj2" fmla="val 67106"/>
              <a:gd name="adj3" fmla="val 16667"/>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b="1">
                <a:solidFill>
                  <a:srgbClr val="CC0000"/>
                </a:solidFill>
              </a:rPr>
              <a:t>CH2:Quan sát h15.1, cho biết hoạt động nội thương tập trung nhiều nhất ở những vùng kinh tế nào? Ít nhất ở đâu? Tại sao?</a:t>
            </a:r>
            <a:endParaRPr lang="vi-VN" sz="2000" b="1">
              <a:solidFill>
                <a:srgbClr val="CC0000"/>
              </a:solidFill>
            </a:endParaRPr>
          </a:p>
        </p:txBody>
      </p:sp>
      <p:sp>
        <p:nvSpPr>
          <p:cNvPr id="112651" name="Text Box 11"/>
          <p:cNvSpPr txBox="1">
            <a:spLocks noChangeArrowheads="1"/>
          </p:cNvSpPr>
          <p:nvPr/>
        </p:nvSpPr>
        <p:spPr bwMode="auto">
          <a:xfrm>
            <a:off x="4648200" y="2895600"/>
            <a:ext cx="434340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b="1" i="1" dirty="0" smtClean="0">
                <a:solidFill>
                  <a:srgbClr val="0066FF"/>
                </a:solidFill>
              </a:rPr>
              <a:t>-</a:t>
            </a:r>
            <a:r>
              <a:rPr lang="en-US" sz="2000" b="1" i="1" dirty="0" err="1" smtClean="0">
                <a:solidFill>
                  <a:srgbClr val="0066FF"/>
                </a:solidFill>
              </a:rPr>
              <a:t>Phát</a:t>
            </a:r>
            <a:r>
              <a:rPr lang="en-US" sz="2000" b="1" i="1" dirty="0" smtClean="0">
                <a:solidFill>
                  <a:srgbClr val="0066FF"/>
                </a:solidFill>
              </a:rPr>
              <a:t> </a:t>
            </a:r>
            <a:r>
              <a:rPr lang="en-US" sz="2000" b="1" i="1" dirty="0" err="1" smtClean="0">
                <a:solidFill>
                  <a:srgbClr val="0066FF"/>
                </a:solidFill>
              </a:rPr>
              <a:t>triển</a:t>
            </a:r>
            <a:r>
              <a:rPr lang="en-US" sz="2000" b="1" i="1" dirty="0" smtClean="0">
                <a:solidFill>
                  <a:srgbClr val="0066FF"/>
                </a:solidFill>
              </a:rPr>
              <a:t> </a:t>
            </a:r>
            <a:r>
              <a:rPr lang="en-US" sz="2000" b="1" i="1" dirty="0" err="1" smtClean="0">
                <a:solidFill>
                  <a:srgbClr val="0066FF"/>
                </a:solidFill>
              </a:rPr>
              <a:t>mạnh</a:t>
            </a:r>
            <a:r>
              <a:rPr lang="en-US" sz="2000" b="1" i="1" dirty="0" smtClean="0">
                <a:solidFill>
                  <a:srgbClr val="0066FF"/>
                </a:solidFill>
              </a:rPr>
              <a:t> </a:t>
            </a:r>
            <a:r>
              <a:rPr lang="en-US" sz="2000" b="1" i="1" dirty="0" err="1" smtClean="0">
                <a:solidFill>
                  <a:srgbClr val="0066FF"/>
                </a:solidFill>
              </a:rPr>
              <a:t>nhưng</a:t>
            </a:r>
            <a:r>
              <a:rPr lang="en-US" sz="2000" b="1" i="1" dirty="0" smtClean="0">
                <a:solidFill>
                  <a:srgbClr val="0066FF"/>
                </a:solidFill>
              </a:rPr>
              <a:t> </a:t>
            </a:r>
            <a:r>
              <a:rPr lang="en-US" sz="2000" b="1" i="1" dirty="0" err="1" smtClean="0">
                <a:solidFill>
                  <a:srgbClr val="0066FF"/>
                </a:solidFill>
              </a:rPr>
              <a:t>không</a:t>
            </a:r>
            <a:r>
              <a:rPr lang="en-US" sz="2000" b="1" i="1" dirty="0" smtClean="0">
                <a:solidFill>
                  <a:srgbClr val="0066FF"/>
                </a:solidFill>
              </a:rPr>
              <a:t> </a:t>
            </a:r>
            <a:r>
              <a:rPr lang="en-US" sz="2000" b="1" i="1" dirty="0" err="1" smtClean="0">
                <a:solidFill>
                  <a:srgbClr val="0066FF"/>
                </a:solidFill>
              </a:rPr>
              <a:t>đều</a:t>
            </a:r>
            <a:r>
              <a:rPr lang="en-US" sz="2000" b="1" i="1" dirty="0" smtClean="0">
                <a:solidFill>
                  <a:srgbClr val="0066FF"/>
                </a:solidFill>
              </a:rPr>
              <a:t> </a:t>
            </a:r>
            <a:r>
              <a:rPr lang="en-US" sz="2000" b="1" i="1" dirty="0" err="1" smtClean="0">
                <a:solidFill>
                  <a:srgbClr val="0066FF"/>
                </a:solidFill>
              </a:rPr>
              <a:t>giữa</a:t>
            </a:r>
            <a:r>
              <a:rPr lang="en-US" sz="2000" b="1" i="1" dirty="0" smtClean="0">
                <a:solidFill>
                  <a:srgbClr val="0066FF"/>
                </a:solidFill>
              </a:rPr>
              <a:t> </a:t>
            </a:r>
            <a:r>
              <a:rPr lang="en-US" sz="2000" b="1" i="1" dirty="0" err="1" smtClean="0">
                <a:solidFill>
                  <a:srgbClr val="0066FF"/>
                </a:solidFill>
              </a:rPr>
              <a:t>các</a:t>
            </a:r>
            <a:r>
              <a:rPr lang="en-US" sz="2000" b="1" i="1" dirty="0" smtClean="0">
                <a:solidFill>
                  <a:srgbClr val="0066FF"/>
                </a:solidFill>
              </a:rPr>
              <a:t> </a:t>
            </a:r>
            <a:r>
              <a:rPr lang="en-US" sz="2000" b="1" i="1" dirty="0" err="1" smtClean="0">
                <a:solidFill>
                  <a:srgbClr val="0066FF"/>
                </a:solidFill>
              </a:rPr>
              <a:t>vùng</a:t>
            </a:r>
            <a:r>
              <a:rPr lang="en-US" sz="2000" b="1" i="1" dirty="0" smtClean="0">
                <a:solidFill>
                  <a:srgbClr val="0066FF"/>
                </a:solidFill>
              </a:rPr>
              <a:t>. </a:t>
            </a:r>
            <a:r>
              <a:rPr lang="en-US" sz="2000" b="1" i="1" dirty="0" err="1" smtClean="0">
                <a:solidFill>
                  <a:srgbClr val="0066FF"/>
                </a:solidFill>
              </a:rPr>
              <a:t>Tập</a:t>
            </a:r>
            <a:r>
              <a:rPr lang="en-US" sz="2000" b="1" i="1" dirty="0" smtClean="0">
                <a:solidFill>
                  <a:srgbClr val="0066FF"/>
                </a:solidFill>
              </a:rPr>
              <a:t> </a:t>
            </a:r>
            <a:r>
              <a:rPr lang="en-US" sz="2000" b="1" i="1" dirty="0" err="1">
                <a:solidFill>
                  <a:srgbClr val="0066FF"/>
                </a:solidFill>
              </a:rPr>
              <a:t>trung</a:t>
            </a:r>
            <a:r>
              <a:rPr lang="en-US" sz="2000" b="1" i="1" dirty="0">
                <a:solidFill>
                  <a:srgbClr val="0066FF"/>
                </a:solidFill>
              </a:rPr>
              <a:t> </a:t>
            </a:r>
            <a:r>
              <a:rPr lang="en-US" sz="2000" b="1" i="1" dirty="0" err="1">
                <a:solidFill>
                  <a:srgbClr val="0066FF"/>
                </a:solidFill>
              </a:rPr>
              <a:t>nhiều</a:t>
            </a:r>
            <a:r>
              <a:rPr lang="en-US" sz="2000" b="1" i="1" dirty="0">
                <a:solidFill>
                  <a:srgbClr val="0066FF"/>
                </a:solidFill>
              </a:rPr>
              <a:t> </a:t>
            </a:r>
            <a:r>
              <a:rPr lang="en-US" sz="2000" b="1" i="1" dirty="0" err="1">
                <a:solidFill>
                  <a:srgbClr val="0066FF"/>
                </a:solidFill>
              </a:rPr>
              <a:t>nhất</a:t>
            </a:r>
            <a:r>
              <a:rPr lang="en-US" sz="2000" b="1" i="1" dirty="0">
                <a:solidFill>
                  <a:srgbClr val="0066FF"/>
                </a:solidFill>
              </a:rPr>
              <a:t> ở </a:t>
            </a:r>
            <a:r>
              <a:rPr lang="en-US" sz="2000" b="1" i="1" dirty="0" err="1">
                <a:solidFill>
                  <a:srgbClr val="0066FF"/>
                </a:solidFill>
              </a:rPr>
              <a:t>Đông</a:t>
            </a:r>
            <a:r>
              <a:rPr lang="en-US" sz="2000" b="1" i="1" dirty="0">
                <a:solidFill>
                  <a:srgbClr val="0066FF"/>
                </a:solidFill>
              </a:rPr>
              <a:t> Nam </a:t>
            </a:r>
            <a:r>
              <a:rPr lang="en-US" sz="2000" b="1" i="1" dirty="0" err="1">
                <a:solidFill>
                  <a:srgbClr val="0066FF"/>
                </a:solidFill>
              </a:rPr>
              <a:t>Bộ</a:t>
            </a:r>
            <a:r>
              <a:rPr lang="en-US" sz="2000" b="1" i="1" dirty="0">
                <a:solidFill>
                  <a:srgbClr val="0066FF"/>
                </a:solidFill>
              </a:rPr>
              <a:t>, </a:t>
            </a:r>
            <a:r>
              <a:rPr lang="en-US" sz="2000" b="1" i="1" dirty="0" err="1">
                <a:solidFill>
                  <a:srgbClr val="0066FF"/>
                </a:solidFill>
              </a:rPr>
              <a:t>đồng</a:t>
            </a:r>
            <a:r>
              <a:rPr lang="en-US" sz="2000" b="1" i="1" dirty="0">
                <a:solidFill>
                  <a:srgbClr val="0066FF"/>
                </a:solidFill>
              </a:rPr>
              <a:t> </a:t>
            </a:r>
            <a:r>
              <a:rPr lang="en-US" sz="2000" b="1" i="1" dirty="0" err="1">
                <a:solidFill>
                  <a:srgbClr val="0066FF"/>
                </a:solidFill>
              </a:rPr>
              <a:t>bằng</a:t>
            </a:r>
            <a:r>
              <a:rPr lang="en-US" sz="2000" b="1" i="1" dirty="0">
                <a:solidFill>
                  <a:srgbClr val="0066FF"/>
                </a:solidFill>
              </a:rPr>
              <a:t> </a:t>
            </a:r>
            <a:r>
              <a:rPr lang="en-US" sz="2000" b="1" i="1" dirty="0" err="1">
                <a:solidFill>
                  <a:srgbClr val="0066FF"/>
                </a:solidFill>
              </a:rPr>
              <a:t>sông</a:t>
            </a:r>
            <a:r>
              <a:rPr lang="en-US" sz="2000" b="1" i="1" dirty="0">
                <a:solidFill>
                  <a:srgbClr val="0066FF"/>
                </a:solidFill>
              </a:rPr>
              <a:t> </a:t>
            </a:r>
            <a:r>
              <a:rPr lang="en-US" sz="2000" b="1" i="1" dirty="0" err="1">
                <a:solidFill>
                  <a:srgbClr val="0066FF"/>
                </a:solidFill>
              </a:rPr>
              <a:t>Cửu</a:t>
            </a:r>
            <a:r>
              <a:rPr lang="en-US" sz="2000" b="1" i="1" dirty="0">
                <a:solidFill>
                  <a:srgbClr val="0066FF"/>
                </a:solidFill>
              </a:rPr>
              <a:t> Long </a:t>
            </a:r>
            <a:r>
              <a:rPr lang="en-US" sz="2000" b="1" i="1" dirty="0" err="1">
                <a:solidFill>
                  <a:srgbClr val="0066FF"/>
                </a:solidFill>
              </a:rPr>
              <a:t>và</a:t>
            </a:r>
            <a:r>
              <a:rPr lang="en-US" sz="2000" b="1" i="1" dirty="0">
                <a:solidFill>
                  <a:srgbClr val="0066FF"/>
                </a:solidFill>
              </a:rPr>
              <a:t> </a:t>
            </a:r>
            <a:r>
              <a:rPr lang="en-US" sz="2000" b="1" i="1" dirty="0" err="1">
                <a:solidFill>
                  <a:srgbClr val="0066FF"/>
                </a:solidFill>
              </a:rPr>
              <a:t>đồng</a:t>
            </a:r>
            <a:r>
              <a:rPr lang="en-US" sz="2000" b="1" i="1" dirty="0">
                <a:solidFill>
                  <a:srgbClr val="0066FF"/>
                </a:solidFill>
              </a:rPr>
              <a:t> </a:t>
            </a:r>
            <a:r>
              <a:rPr lang="en-US" sz="2000" b="1" i="1" dirty="0" err="1">
                <a:solidFill>
                  <a:srgbClr val="0066FF"/>
                </a:solidFill>
              </a:rPr>
              <a:t>bằng</a:t>
            </a:r>
            <a:r>
              <a:rPr lang="en-US" sz="2000" b="1" i="1" dirty="0">
                <a:solidFill>
                  <a:srgbClr val="0066FF"/>
                </a:solidFill>
              </a:rPr>
              <a:t> </a:t>
            </a:r>
            <a:r>
              <a:rPr lang="en-US" sz="2000" b="1" i="1" dirty="0" err="1">
                <a:solidFill>
                  <a:srgbClr val="0066FF"/>
                </a:solidFill>
              </a:rPr>
              <a:t>sông</a:t>
            </a:r>
            <a:r>
              <a:rPr lang="en-US" sz="2000" b="1" i="1" dirty="0">
                <a:solidFill>
                  <a:srgbClr val="0066FF"/>
                </a:solidFill>
              </a:rPr>
              <a:t> </a:t>
            </a:r>
            <a:r>
              <a:rPr lang="en-US" sz="2000" b="1" i="1" dirty="0" err="1">
                <a:solidFill>
                  <a:srgbClr val="0066FF"/>
                </a:solidFill>
              </a:rPr>
              <a:t>Hồng</a:t>
            </a:r>
            <a:r>
              <a:rPr lang="en-US" sz="2000" b="1" i="1" dirty="0">
                <a:solidFill>
                  <a:srgbClr val="0066FF"/>
                </a:solidFill>
              </a:rPr>
              <a:t>. </a:t>
            </a:r>
            <a:r>
              <a:rPr lang="en-US" sz="2000" b="1" i="1" dirty="0" err="1">
                <a:solidFill>
                  <a:srgbClr val="0066FF"/>
                </a:solidFill>
              </a:rPr>
              <a:t>Ít</a:t>
            </a:r>
            <a:r>
              <a:rPr lang="en-US" sz="2000" b="1" i="1" dirty="0">
                <a:solidFill>
                  <a:srgbClr val="0066FF"/>
                </a:solidFill>
              </a:rPr>
              <a:t> </a:t>
            </a:r>
            <a:r>
              <a:rPr lang="en-US" sz="2000" b="1" i="1" dirty="0" err="1">
                <a:solidFill>
                  <a:srgbClr val="0066FF"/>
                </a:solidFill>
              </a:rPr>
              <a:t>nhất</a:t>
            </a:r>
            <a:r>
              <a:rPr lang="en-US" sz="2000" b="1" i="1" dirty="0">
                <a:solidFill>
                  <a:srgbClr val="0066FF"/>
                </a:solidFill>
              </a:rPr>
              <a:t> ở </a:t>
            </a:r>
            <a:r>
              <a:rPr lang="en-US" sz="2000" b="1" i="1" dirty="0" err="1">
                <a:solidFill>
                  <a:srgbClr val="0066FF"/>
                </a:solidFill>
              </a:rPr>
              <a:t>Tây</a:t>
            </a:r>
            <a:r>
              <a:rPr lang="en-US" sz="2000" b="1" i="1" dirty="0">
                <a:solidFill>
                  <a:srgbClr val="0066FF"/>
                </a:solidFill>
              </a:rPr>
              <a:t> </a:t>
            </a:r>
            <a:r>
              <a:rPr lang="en-US" sz="2000" b="1" i="1" dirty="0" err="1">
                <a:solidFill>
                  <a:srgbClr val="0066FF"/>
                </a:solidFill>
              </a:rPr>
              <a:t>Nguyên</a:t>
            </a:r>
            <a:r>
              <a:rPr lang="en-US" sz="2000" b="1" i="1" dirty="0">
                <a:solidFill>
                  <a:srgbClr val="0066FF"/>
                </a:solidFill>
              </a:rPr>
              <a:t>.</a:t>
            </a:r>
            <a:endParaRPr lang="vi-VN" sz="2000" b="1" i="1" dirty="0">
              <a:solidFill>
                <a:srgbClr val="0066FF"/>
              </a:solidFill>
            </a:endParaRPr>
          </a:p>
        </p:txBody>
      </p:sp>
      <p:sp>
        <p:nvSpPr>
          <p:cNvPr id="112652" name="Text Box 12"/>
          <p:cNvSpPr txBox="1">
            <a:spLocks noChangeArrowheads="1"/>
          </p:cNvSpPr>
          <p:nvPr/>
        </p:nvSpPr>
        <p:spPr bwMode="auto">
          <a:xfrm>
            <a:off x="0" y="1752600"/>
            <a:ext cx="4572000" cy="2390775"/>
          </a:xfrm>
          <a:prstGeom prst="rect">
            <a:avLst/>
          </a:prstGeom>
          <a:solidFill>
            <a:srgbClr val="CCFFFF"/>
          </a:solidFill>
          <a:ln w="12700">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b="1">
                <a:solidFill>
                  <a:srgbClr val="000000"/>
                </a:solidFill>
              </a:rPr>
              <a:t>-Tập trung nhiều nhất ở Đông Nam Bộ, đồng bằng sông Cửu Long và đồng bằng sông Hồng do những nơi này có dân đông, sức mua cao, kinh tế phát triển.</a:t>
            </a:r>
            <a:endParaRPr lang="vi-VN" sz="2000" b="1">
              <a:solidFill>
                <a:srgbClr val="000000"/>
              </a:solidFill>
            </a:endParaRPr>
          </a:p>
          <a:p>
            <a:pPr>
              <a:spcBef>
                <a:spcPct val="50000"/>
              </a:spcBef>
            </a:pPr>
            <a:r>
              <a:rPr lang="vi-VN" sz="2000" b="1">
                <a:solidFill>
                  <a:srgbClr val="000000"/>
                </a:solidFill>
              </a:rPr>
              <a:t>-Ít nhất ở Tây Nguyên do dân cư thưa thớt, kinh tế kém phát triển.</a:t>
            </a:r>
          </a:p>
        </p:txBody>
      </p:sp>
      <p:sp>
        <p:nvSpPr>
          <p:cNvPr id="112653" name="Rectangle 13"/>
          <p:cNvSpPr>
            <a:spLocks noChangeArrowheads="1"/>
          </p:cNvSpPr>
          <p:nvPr/>
        </p:nvSpPr>
        <p:spPr bwMode="auto">
          <a:xfrm>
            <a:off x="152400" y="685800"/>
            <a:ext cx="4495800" cy="1035050"/>
          </a:xfrm>
          <a:prstGeom prst="rect">
            <a:avLst/>
          </a:prstGeom>
          <a:solidFill>
            <a:srgbClr val="CCFFCC"/>
          </a:solidFill>
          <a:ln w="2857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2000" b="1">
                <a:solidFill>
                  <a:srgbClr val="CC0000"/>
                </a:solidFill>
              </a:rPr>
              <a:t>Vì sao Đông Nam Bộ hoạt động nội thương phát triển  hơn nhiều so với đồng bằng sông Hồng?</a:t>
            </a:r>
            <a:r>
              <a:rPr lang="vi-VN"/>
              <a:t> </a:t>
            </a:r>
          </a:p>
        </p:txBody>
      </p:sp>
      <p:sp>
        <p:nvSpPr>
          <p:cNvPr id="112654" name="Rectangle 14"/>
          <p:cNvSpPr>
            <a:spLocks noChangeArrowheads="1"/>
          </p:cNvSpPr>
          <p:nvPr/>
        </p:nvSpPr>
        <p:spPr bwMode="auto">
          <a:xfrm>
            <a:off x="0" y="1676400"/>
            <a:ext cx="4572000" cy="1644650"/>
          </a:xfrm>
          <a:prstGeom prst="rect">
            <a:avLst/>
          </a:prstGeom>
          <a:solidFill>
            <a:srgbClr val="CCFFFF"/>
          </a:solidFill>
          <a:ln w="2857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2000" b="1">
                <a:solidFill>
                  <a:srgbClr val="000000"/>
                </a:solidFill>
              </a:rPr>
              <a:t>Hoạt động nội thương của Đông Nam Bộ phát triển hơn vì có nền kinh tế phát triển nhất, sức mua của người dân cao hơn, mặc dù dân số ít hơn Đồng bằng sông Hồng</a:t>
            </a:r>
          </a:p>
        </p:txBody>
      </p:sp>
      <p:sp>
        <p:nvSpPr>
          <p:cNvPr id="112655" name="Rectangle 15"/>
          <p:cNvSpPr>
            <a:spLocks noChangeArrowheads="1"/>
          </p:cNvSpPr>
          <p:nvPr/>
        </p:nvSpPr>
        <p:spPr bwMode="auto">
          <a:xfrm>
            <a:off x="4605338" y="4694355"/>
            <a:ext cx="4386262"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b="1" i="1" dirty="0">
                <a:solidFill>
                  <a:srgbClr val="0066FF"/>
                </a:solidFill>
              </a:rPr>
              <a:t>- </a:t>
            </a:r>
            <a:r>
              <a:rPr lang="en-US" sz="2000" b="1" i="1" dirty="0" err="1">
                <a:solidFill>
                  <a:srgbClr val="0066FF"/>
                </a:solidFill>
              </a:rPr>
              <a:t>Hà</a:t>
            </a:r>
            <a:r>
              <a:rPr lang="en-US" sz="2000" b="1" i="1" dirty="0">
                <a:solidFill>
                  <a:srgbClr val="0066FF"/>
                </a:solidFill>
              </a:rPr>
              <a:t> </a:t>
            </a:r>
            <a:r>
              <a:rPr lang="en-US" sz="2000" b="1" i="1" dirty="0" err="1">
                <a:solidFill>
                  <a:srgbClr val="0066FF"/>
                </a:solidFill>
              </a:rPr>
              <a:t>Nội</a:t>
            </a:r>
            <a:r>
              <a:rPr lang="en-US" sz="2000" b="1" i="1" dirty="0">
                <a:solidFill>
                  <a:srgbClr val="0066FF"/>
                </a:solidFill>
              </a:rPr>
              <a:t> </a:t>
            </a:r>
            <a:r>
              <a:rPr lang="en-US" sz="2000" b="1" i="1" dirty="0" err="1">
                <a:solidFill>
                  <a:srgbClr val="0066FF"/>
                </a:solidFill>
              </a:rPr>
              <a:t>và</a:t>
            </a:r>
            <a:r>
              <a:rPr lang="en-US" sz="2000" b="1" i="1" dirty="0">
                <a:solidFill>
                  <a:srgbClr val="0066FF"/>
                </a:solidFill>
              </a:rPr>
              <a:t> TP </a:t>
            </a:r>
            <a:r>
              <a:rPr lang="en-US" sz="2000" b="1" i="1" dirty="0" err="1">
                <a:solidFill>
                  <a:srgbClr val="0066FF"/>
                </a:solidFill>
              </a:rPr>
              <a:t>Hồ</a:t>
            </a:r>
            <a:r>
              <a:rPr lang="en-US" sz="2000" b="1" i="1" dirty="0">
                <a:solidFill>
                  <a:srgbClr val="0066FF"/>
                </a:solidFill>
              </a:rPr>
              <a:t> </a:t>
            </a:r>
            <a:r>
              <a:rPr lang="en-US" sz="2000" b="1" i="1" dirty="0" err="1">
                <a:solidFill>
                  <a:srgbClr val="0066FF"/>
                </a:solidFill>
              </a:rPr>
              <a:t>Chí</a:t>
            </a:r>
            <a:r>
              <a:rPr lang="en-US" sz="2000" b="1" i="1" dirty="0">
                <a:solidFill>
                  <a:srgbClr val="0066FF"/>
                </a:solidFill>
              </a:rPr>
              <a:t> Minh </a:t>
            </a:r>
            <a:r>
              <a:rPr lang="en-US" sz="2000" b="1" i="1" dirty="0" err="1">
                <a:solidFill>
                  <a:srgbClr val="0066FF"/>
                </a:solidFill>
              </a:rPr>
              <a:t>là</a:t>
            </a:r>
            <a:r>
              <a:rPr lang="en-US" sz="2000" b="1" i="1" dirty="0">
                <a:solidFill>
                  <a:srgbClr val="0066FF"/>
                </a:solidFill>
              </a:rPr>
              <a:t> </a:t>
            </a:r>
            <a:r>
              <a:rPr lang="en-US" sz="2000" b="1" i="1" dirty="0" err="1">
                <a:solidFill>
                  <a:srgbClr val="0066FF"/>
                </a:solidFill>
              </a:rPr>
              <a:t>hai</a:t>
            </a:r>
            <a:r>
              <a:rPr lang="en-US" sz="2000" b="1" i="1" dirty="0">
                <a:solidFill>
                  <a:srgbClr val="0066FF"/>
                </a:solidFill>
              </a:rPr>
              <a:t> </a:t>
            </a:r>
            <a:r>
              <a:rPr lang="en-US" sz="2000" b="1" i="1" dirty="0" err="1">
                <a:solidFill>
                  <a:srgbClr val="0066FF"/>
                </a:solidFill>
              </a:rPr>
              <a:t>trung</a:t>
            </a:r>
            <a:r>
              <a:rPr lang="en-US" sz="2000" b="1" i="1" dirty="0">
                <a:solidFill>
                  <a:srgbClr val="0066FF"/>
                </a:solidFill>
              </a:rPr>
              <a:t> </a:t>
            </a:r>
            <a:r>
              <a:rPr lang="en-US" sz="2000" b="1" i="1" dirty="0" err="1">
                <a:solidFill>
                  <a:srgbClr val="0066FF"/>
                </a:solidFill>
              </a:rPr>
              <a:t>tâm</a:t>
            </a:r>
            <a:r>
              <a:rPr lang="en-US" sz="2000" b="1" i="1" dirty="0">
                <a:solidFill>
                  <a:srgbClr val="0066FF"/>
                </a:solidFill>
              </a:rPr>
              <a:t> </a:t>
            </a:r>
            <a:r>
              <a:rPr lang="en-US" sz="2000" b="1" i="1" dirty="0" err="1">
                <a:solidFill>
                  <a:srgbClr val="0066FF"/>
                </a:solidFill>
              </a:rPr>
              <a:t>thương</a:t>
            </a:r>
            <a:r>
              <a:rPr lang="en-US" sz="2000" b="1" i="1" dirty="0">
                <a:solidFill>
                  <a:srgbClr val="0066FF"/>
                </a:solidFill>
              </a:rPr>
              <a:t> </a:t>
            </a:r>
            <a:r>
              <a:rPr lang="en-US" sz="2000" b="1" i="1" dirty="0" err="1">
                <a:solidFill>
                  <a:srgbClr val="0066FF"/>
                </a:solidFill>
              </a:rPr>
              <a:t>mại</a:t>
            </a:r>
            <a:r>
              <a:rPr lang="en-US" sz="2000" b="1" i="1" dirty="0">
                <a:solidFill>
                  <a:srgbClr val="0066FF"/>
                </a:solidFill>
              </a:rPr>
              <a:t>, </a:t>
            </a:r>
            <a:r>
              <a:rPr lang="en-US" sz="2000" b="1" i="1" dirty="0" err="1">
                <a:solidFill>
                  <a:srgbClr val="0066FF"/>
                </a:solidFill>
              </a:rPr>
              <a:t>dịch</a:t>
            </a:r>
            <a:r>
              <a:rPr lang="en-US" sz="2000" b="1" i="1" dirty="0">
                <a:solidFill>
                  <a:srgbClr val="0066FF"/>
                </a:solidFill>
              </a:rPr>
              <a:t> </a:t>
            </a:r>
            <a:r>
              <a:rPr lang="en-US" sz="2000" b="1" i="1" dirty="0" err="1">
                <a:solidFill>
                  <a:srgbClr val="0066FF"/>
                </a:solidFill>
              </a:rPr>
              <a:t>vụ</a:t>
            </a:r>
            <a:r>
              <a:rPr lang="en-US" sz="2000" b="1" i="1" dirty="0">
                <a:solidFill>
                  <a:srgbClr val="0066FF"/>
                </a:solidFill>
              </a:rPr>
              <a:t> </a:t>
            </a:r>
            <a:r>
              <a:rPr lang="en-US" sz="2000" b="1" i="1" dirty="0" err="1">
                <a:solidFill>
                  <a:srgbClr val="0066FF"/>
                </a:solidFill>
              </a:rPr>
              <a:t>lớn</a:t>
            </a:r>
            <a:r>
              <a:rPr lang="en-US" sz="2000" b="1" i="1" dirty="0">
                <a:solidFill>
                  <a:srgbClr val="0066FF"/>
                </a:solidFill>
              </a:rPr>
              <a:t> </a:t>
            </a:r>
            <a:r>
              <a:rPr lang="en-US" sz="2000" b="1" i="1" dirty="0" err="1">
                <a:solidFill>
                  <a:srgbClr val="0066FF"/>
                </a:solidFill>
              </a:rPr>
              <a:t>nhất</a:t>
            </a:r>
            <a:r>
              <a:rPr lang="en-US" sz="2000" b="1" i="1" dirty="0">
                <a:solidFill>
                  <a:srgbClr val="0066FF"/>
                </a:solidFill>
              </a:rPr>
              <a:t> </a:t>
            </a:r>
            <a:r>
              <a:rPr lang="en-US" sz="2000" b="1" i="1" dirty="0" err="1">
                <a:solidFill>
                  <a:srgbClr val="0066FF"/>
                </a:solidFill>
              </a:rPr>
              <a:t>cả</a:t>
            </a:r>
            <a:r>
              <a:rPr lang="en-US" sz="2000" b="1" i="1" dirty="0">
                <a:solidFill>
                  <a:srgbClr val="0066FF"/>
                </a:solidFill>
              </a:rPr>
              <a:t> </a:t>
            </a:r>
            <a:r>
              <a:rPr lang="en-US" sz="2000" b="1" i="1" dirty="0" err="1">
                <a:solidFill>
                  <a:srgbClr val="0066FF"/>
                </a:solidFill>
              </a:rPr>
              <a:t>nước</a:t>
            </a:r>
            <a:r>
              <a:rPr lang="en-US" sz="2000" b="1" i="1" dirty="0">
                <a:solidFill>
                  <a:srgbClr val="0066FF"/>
                </a:solidFill>
              </a:rPr>
              <a:t>.</a:t>
            </a:r>
            <a:endParaRPr lang="vi-VN" sz="2000" b="1" i="1" dirty="0">
              <a:solidFill>
                <a:srgbClr val="0066FF"/>
              </a:solidFill>
            </a:endParaRPr>
          </a:p>
        </p:txBody>
      </p:sp>
      <p:sp>
        <p:nvSpPr>
          <p:cNvPr id="112656" name="Rectangle 16"/>
          <p:cNvSpPr>
            <a:spLocks noChangeArrowheads="1"/>
          </p:cNvSpPr>
          <p:nvPr/>
        </p:nvSpPr>
        <p:spPr bwMode="auto">
          <a:xfrm>
            <a:off x="76200" y="609600"/>
            <a:ext cx="4419600" cy="1006475"/>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2000" b="1" i="1">
                <a:solidFill>
                  <a:srgbClr val="CC0000"/>
                </a:solidFill>
              </a:rPr>
              <a:t>Nước ta có những trung tâm thương mại nào lớn nhất? Tại sao?</a:t>
            </a:r>
            <a:r>
              <a:rPr lang="vi-VN" sz="2000" b="1">
                <a:solidFill>
                  <a:srgbClr val="CC0000"/>
                </a:solidFill>
              </a:rPr>
              <a:t> </a:t>
            </a:r>
          </a:p>
        </p:txBody>
      </p:sp>
      <p:sp>
        <p:nvSpPr>
          <p:cNvPr id="112657" name="Rectangle 17"/>
          <p:cNvSpPr>
            <a:spLocks noChangeArrowheads="1"/>
          </p:cNvSpPr>
          <p:nvPr/>
        </p:nvSpPr>
        <p:spPr bwMode="auto">
          <a:xfrm>
            <a:off x="0" y="1752600"/>
            <a:ext cx="4648200" cy="2854325"/>
          </a:xfrm>
          <a:prstGeom prst="rect">
            <a:avLst/>
          </a:prstGeom>
          <a:solidFill>
            <a:srgbClr val="CCFFCC"/>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buFontTx/>
              <a:buChar char="-"/>
            </a:pPr>
            <a:r>
              <a:rPr lang="en-US" sz="2000" b="1">
                <a:solidFill>
                  <a:srgbClr val="000000"/>
                </a:solidFill>
              </a:rPr>
              <a:t>Hai trung tâm thương mại, dịch vụ lớn nhất nước là Hà Nội, TP Hồ Chí Minh.</a:t>
            </a:r>
          </a:p>
          <a:p>
            <a:pPr>
              <a:buFontTx/>
              <a:buChar char="-"/>
            </a:pPr>
            <a:r>
              <a:rPr lang="en-US" sz="2000" b="1">
                <a:solidFill>
                  <a:srgbClr val="000000"/>
                </a:solidFill>
              </a:rPr>
              <a:t>HN, TP.HCM có nền kinh tế phát triển, dân đông, sức mua lớn, có nhiều chợ, trung tâm thương mại, các siêu thị lớn, nhiều dịch vụ tư vấn, tài chính, dịch vụ sản xuất và đầu tư.</a:t>
            </a:r>
            <a:r>
              <a:rPr lang="vi-VN">
                <a:solidFill>
                  <a:srgbClr val="000000"/>
                </a:solidFill>
              </a:rPr>
              <a:t> </a:t>
            </a:r>
          </a:p>
        </p:txBody>
      </p:sp>
      <p:sp>
        <p:nvSpPr>
          <p:cNvPr id="112659" name="Text Box 19"/>
          <p:cNvSpPr txBox="1">
            <a:spLocks noChangeArrowheads="1"/>
          </p:cNvSpPr>
          <p:nvPr/>
        </p:nvSpPr>
        <p:spPr bwMode="auto">
          <a:xfrm>
            <a:off x="4648200" y="2193925"/>
            <a:ext cx="4495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b="1" i="1">
                <a:solidFill>
                  <a:srgbClr val="0066FF"/>
                </a:solidFill>
              </a:rPr>
              <a:t>- Hàng hóa phong phú, đa dạng</a:t>
            </a:r>
            <a:r>
              <a:rPr lang="en-US"/>
              <a:t>, </a:t>
            </a:r>
            <a:r>
              <a:rPr lang="en-US" sz="2000" b="1" i="1">
                <a:solidFill>
                  <a:srgbClr val="0066FF"/>
                </a:solidFill>
              </a:rPr>
              <a:t>tự do lưu thông.</a:t>
            </a:r>
            <a:endParaRPr lang="vi-VN" sz="2000" b="1" i="1">
              <a:solidFill>
                <a:srgbClr val="0066FF"/>
              </a:solidFill>
            </a:endParaRPr>
          </a:p>
        </p:txBody>
      </p:sp>
    </p:spTree>
    <p:extLst>
      <p:ext uri="{BB962C8B-B14F-4D97-AF65-F5344CB8AC3E}">
        <p14:creationId xmlns:p14="http://schemas.microsoft.com/office/powerpoint/2010/main" val="38350411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3" presetClass="entr" presetSubtype="16" fill="hold" grpId="0" nodeType="withEffect">
                                  <p:stCondLst>
                                    <p:cond delay="0"/>
                                  </p:stCondLst>
                                  <p:childTnLst>
                                    <p:set>
                                      <p:cBhvr>
                                        <p:cTn id="6" dur="1" fill="hold">
                                          <p:stCondLst>
                                            <p:cond delay="0"/>
                                          </p:stCondLst>
                                        </p:cTn>
                                        <p:tgtEl>
                                          <p:spTgt spid="112650"/>
                                        </p:tgtEl>
                                        <p:attrNameLst>
                                          <p:attrName>style.visibility</p:attrName>
                                        </p:attrNameLst>
                                      </p:cBhvr>
                                      <p:to>
                                        <p:strVal val="visible"/>
                                      </p:to>
                                    </p:set>
                                    <p:animEffect transition="in" filter="plus(in)">
                                      <p:cBhvr>
                                        <p:cTn id="7" dur="500"/>
                                        <p:tgtEl>
                                          <p:spTgt spid="1126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112652"/>
                                        </p:tgtEl>
                                        <p:attrNameLst>
                                          <p:attrName>style.visibility</p:attrName>
                                        </p:attrNameLst>
                                      </p:cBhvr>
                                      <p:to>
                                        <p:strVal val="visible"/>
                                      </p:to>
                                    </p:set>
                                    <p:animEffect transition="in" filter="wedge">
                                      <p:cBhvr>
                                        <p:cTn id="12" dur="500"/>
                                        <p:tgtEl>
                                          <p:spTgt spid="112652"/>
                                        </p:tgtEl>
                                      </p:cBhvr>
                                    </p:animEffect>
                                  </p:childTnLst>
                                </p:cTn>
                              </p:par>
                            </p:childTnLst>
                          </p:cTn>
                        </p:par>
                        <p:par>
                          <p:cTn id="13" fill="hold" nodeType="afterGroup">
                            <p:stCondLst>
                              <p:cond delay="500"/>
                            </p:stCondLst>
                            <p:childTnLst>
                              <p:par>
                                <p:cTn id="14" presetID="24" presetClass="entr" presetSubtype="0" fill="hold" grpId="0" nodeType="afterEffect">
                                  <p:stCondLst>
                                    <p:cond delay="0"/>
                                  </p:stCondLst>
                                  <p:childTnLst>
                                    <p:set>
                                      <p:cBhvr>
                                        <p:cTn id="15" dur="1" fill="hold">
                                          <p:stCondLst>
                                            <p:cond delay="0"/>
                                          </p:stCondLst>
                                        </p:cTn>
                                        <p:tgtEl>
                                          <p:spTgt spid="112651"/>
                                        </p:tgtEl>
                                        <p:attrNameLst>
                                          <p:attrName>style.visibility</p:attrName>
                                        </p:attrNameLst>
                                      </p:cBhvr>
                                      <p:to>
                                        <p:strVal val="visible"/>
                                      </p:to>
                                    </p:set>
                                    <p:anim to="" calcmode="lin" valueType="num">
                                      <p:cBhvr>
                                        <p:cTn id="16" dur="1" fill="hold"/>
                                        <p:tgtEl>
                                          <p:spTgt spid="112651"/>
                                        </p:tgtEl>
                                        <p:attrNameLst>
                                          <p:attrName/>
                                        </p:attrNameLst>
                                      </p:cBhvr>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xit" presetSubtype="16" fill="hold" grpId="1" nodeType="clickEffect">
                                  <p:stCondLst>
                                    <p:cond delay="0"/>
                                  </p:stCondLst>
                                  <p:childTnLst>
                                    <p:animEffect transition="out" filter="box(in)">
                                      <p:cBhvr>
                                        <p:cTn id="20" dur="500"/>
                                        <p:tgtEl>
                                          <p:spTgt spid="112650"/>
                                        </p:tgtEl>
                                      </p:cBhvr>
                                    </p:animEffect>
                                    <p:set>
                                      <p:cBhvr>
                                        <p:cTn id="21" dur="1" fill="hold">
                                          <p:stCondLst>
                                            <p:cond delay="499"/>
                                          </p:stCondLst>
                                        </p:cTn>
                                        <p:tgtEl>
                                          <p:spTgt spid="112650"/>
                                        </p:tgtEl>
                                        <p:attrNameLst>
                                          <p:attrName>style.visibility</p:attrName>
                                        </p:attrNameLst>
                                      </p:cBhvr>
                                      <p:to>
                                        <p:strVal val="hidden"/>
                                      </p:to>
                                    </p:set>
                                  </p:childTnLst>
                                </p:cTn>
                              </p:par>
                              <p:par>
                                <p:cTn id="22" presetID="4" presetClass="exit" presetSubtype="16" fill="hold" grpId="1" nodeType="withEffect">
                                  <p:stCondLst>
                                    <p:cond delay="0"/>
                                  </p:stCondLst>
                                  <p:childTnLst>
                                    <p:animEffect transition="out" filter="box(in)">
                                      <p:cBhvr>
                                        <p:cTn id="23" dur="500"/>
                                        <p:tgtEl>
                                          <p:spTgt spid="112652"/>
                                        </p:tgtEl>
                                      </p:cBhvr>
                                    </p:animEffect>
                                    <p:set>
                                      <p:cBhvr>
                                        <p:cTn id="24" dur="1" fill="hold">
                                          <p:stCondLst>
                                            <p:cond delay="499"/>
                                          </p:stCondLst>
                                        </p:cTn>
                                        <p:tgtEl>
                                          <p:spTgt spid="112652"/>
                                        </p:tgtEl>
                                        <p:attrNameLst>
                                          <p:attrName>style.visibility</p:attrName>
                                        </p:attrNameLst>
                                      </p:cBhvr>
                                      <p:to>
                                        <p:strVal val="hidden"/>
                                      </p:to>
                                    </p:set>
                                  </p:childTnLst>
                                </p:cTn>
                              </p:par>
                              <p:par>
                                <p:cTn id="25" presetID="24" presetClass="entr" presetSubtype="0" fill="hold" grpId="0" nodeType="withEffect">
                                  <p:stCondLst>
                                    <p:cond delay="0"/>
                                  </p:stCondLst>
                                  <p:childTnLst>
                                    <p:set>
                                      <p:cBhvr>
                                        <p:cTn id="26" dur="1" fill="hold">
                                          <p:stCondLst>
                                            <p:cond delay="0"/>
                                          </p:stCondLst>
                                        </p:cTn>
                                        <p:tgtEl>
                                          <p:spTgt spid="112653"/>
                                        </p:tgtEl>
                                        <p:attrNameLst>
                                          <p:attrName>style.visibility</p:attrName>
                                        </p:attrNameLst>
                                      </p:cBhvr>
                                      <p:to>
                                        <p:strVal val="visible"/>
                                      </p:to>
                                    </p:set>
                                    <p:anim to="" calcmode="lin" valueType="num">
                                      <p:cBhvr>
                                        <p:cTn id="27" dur="1" fill="hold"/>
                                        <p:tgtEl>
                                          <p:spTgt spid="112653"/>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112654"/>
                                        </p:tgtEl>
                                        <p:attrNameLst>
                                          <p:attrName>style.visibility</p:attrName>
                                        </p:attrNameLst>
                                      </p:cBhvr>
                                      <p:to>
                                        <p:strVal val="visible"/>
                                      </p:to>
                                    </p:set>
                                    <p:anim to="" calcmode="lin" valueType="num">
                                      <p:cBhvr>
                                        <p:cTn id="32" dur="1" fill="hold"/>
                                        <p:tgtEl>
                                          <p:spTgt spid="112654"/>
                                        </p:tgtEl>
                                        <p:attrNameLst>
                                          <p:attrName/>
                                        </p:attrNameLst>
                                      </p:cBhvr>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6" presetClass="exit" presetSubtype="16" fill="hold" grpId="1" nodeType="clickEffect">
                                  <p:stCondLst>
                                    <p:cond delay="0"/>
                                  </p:stCondLst>
                                  <p:childTnLst>
                                    <p:animEffect transition="out" filter="circle(in)">
                                      <p:cBhvr>
                                        <p:cTn id="36" dur="2000"/>
                                        <p:tgtEl>
                                          <p:spTgt spid="112653"/>
                                        </p:tgtEl>
                                      </p:cBhvr>
                                    </p:animEffect>
                                    <p:set>
                                      <p:cBhvr>
                                        <p:cTn id="37" dur="1" fill="hold">
                                          <p:stCondLst>
                                            <p:cond delay="1999"/>
                                          </p:stCondLst>
                                        </p:cTn>
                                        <p:tgtEl>
                                          <p:spTgt spid="112653"/>
                                        </p:tgtEl>
                                        <p:attrNameLst>
                                          <p:attrName>style.visibility</p:attrName>
                                        </p:attrNameLst>
                                      </p:cBhvr>
                                      <p:to>
                                        <p:strVal val="hidden"/>
                                      </p:to>
                                    </p:set>
                                  </p:childTnLst>
                                </p:cTn>
                              </p:par>
                              <p:par>
                                <p:cTn id="38" presetID="13" presetClass="exit" presetSubtype="16" fill="hold" grpId="1" nodeType="withEffect">
                                  <p:stCondLst>
                                    <p:cond delay="0"/>
                                  </p:stCondLst>
                                  <p:childTnLst>
                                    <p:animEffect transition="out" filter="plus(in)">
                                      <p:cBhvr>
                                        <p:cTn id="39" dur="500"/>
                                        <p:tgtEl>
                                          <p:spTgt spid="112654"/>
                                        </p:tgtEl>
                                      </p:cBhvr>
                                    </p:animEffect>
                                    <p:set>
                                      <p:cBhvr>
                                        <p:cTn id="40" dur="1" fill="hold">
                                          <p:stCondLst>
                                            <p:cond delay="499"/>
                                          </p:stCondLst>
                                        </p:cTn>
                                        <p:tgtEl>
                                          <p:spTgt spid="112654"/>
                                        </p:tgtEl>
                                        <p:attrNameLst>
                                          <p:attrName>style.visibility</p:attrName>
                                        </p:attrNameLst>
                                      </p:cBhvr>
                                      <p:to>
                                        <p:strVal val="hidden"/>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24" presetClass="entr" presetSubtype="0" fill="hold" grpId="0" nodeType="clickEffect">
                                  <p:stCondLst>
                                    <p:cond delay="0"/>
                                  </p:stCondLst>
                                  <p:childTnLst>
                                    <p:set>
                                      <p:cBhvr>
                                        <p:cTn id="44" dur="1" fill="hold">
                                          <p:stCondLst>
                                            <p:cond delay="0"/>
                                          </p:stCondLst>
                                        </p:cTn>
                                        <p:tgtEl>
                                          <p:spTgt spid="112656"/>
                                        </p:tgtEl>
                                        <p:attrNameLst>
                                          <p:attrName>style.visibility</p:attrName>
                                        </p:attrNameLst>
                                      </p:cBhvr>
                                      <p:to>
                                        <p:strVal val="visible"/>
                                      </p:to>
                                    </p:set>
                                    <p:anim to="" calcmode="lin" valueType="num">
                                      <p:cBhvr>
                                        <p:cTn id="45" dur="1" fill="hold"/>
                                        <p:tgtEl>
                                          <p:spTgt spid="112656"/>
                                        </p:tgtEl>
                                        <p:attrNameLst>
                                          <p:attrName/>
                                        </p:attrNameLst>
                                      </p:cBhvr>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112657"/>
                                        </p:tgtEl>
                                        <p:attrNameLst>
                                          <p:attrName>style.visibility</p:attrName>
                                        </p:attrNameLst>
                                      </p:cBhvr>
                                      <p:to>
                                        <p:strVal val="visible"/>
                                      </p:to>
                                    </p:set>
                                    <p:animEffect transition="in" filter="dissolve">
                                      <p:cBhvr>
                                        <p:cTn id="50" dur="500"/>
                                        <p:tgtEl>
                                          <p:spTgt spid="112657"/>
                                        </p:tgtEl>
                                      </p:cBhvr>
                                    </p:animEffect>
                                  </p:childTnLst>
                                </p:cTn>
                              </p:par>
                            </p:childTnLst>
                          </p:cTn>
                        </p:par>
                        <p:par>
                          <p:cTn id="51" fill="hold" nodeType="afterGroup">
                            <p:stCondLst>
                              <p:cond delay="500"/>
                            </p:stCondLst>
                            <p:childTnLst>
                              <p:par>
                                <p:cTn id="52" presetID="24" presetClass="entr" presetSubtype="0" fill="hold" grpId="0" nodeType="afterEffect">
                                  <p:stCondLst>
                                    <p:cond delay="0"/>
                                  </p:stCondLst>
                                  <p:childTnLst>
                                    <p:set>
                                      <p:cBhvr>
                                        <p:cTn id="53" dur="1" fill="hold">
                                          <p:stCondLst>
                                            <p:cond delay="0"/>
                                          </p:stCondLst>
                                        </p:cTn>
                                        <p:tgtEl>
                                          <p:spTgt spid="112655"/>
                                        </p:tgtEl>
                                        <p:attrNameLst>
                                          <p:attrName>style.visibility</p:attrName>
                                        </p:attrNameLst>
                                      </p:cBhvr>
                                      <p:to>
                                        <p:strVal val="visible"/>
                                      </p:to>
                                    </p:set>
                                    <p:anim to="" calcmode="lin" valueType="num">
                                      <p:cBhvr>
                                        <p:cTn id="54" dur="1" fill="hold"/>
                                        <p:tgtEl>
                                          <p:spTgt spid="11265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50" grpId="0" animBg="1"/>
      <p:bldP spid="112650" grpId="1" animBg="1"/>
      <p:bldP spid="112651" grpId="0"/>
      <p:bldP spid="112652" grpId="0" animBg="1"/>
      <p:bldP spid="112652" grpId="1" animBg="1"/>
      <p:bldP spid="112653" grpId="0" animBg="1"/>
      <p:bldP spid="112653" grpId="1" animBg="1"/>
      <p:bldP spid="112654" grpId="0" animBg="1"/>
      <p:bldP spid="112654" grpId="1" animBg="1"/>
      <p:bldP spid="112655" grpId="0"/>
      <p:bldP spid="112656" grpId="0" animBg="1"/>
      <p:bldP spid="11265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descr="24.jpg"/>
          <p:cNvPicPr>
            <a:picLocks noChangeAspect="1"/>
          </p:cNvPicPr>
          <p:nvPr/>
        </p:nvPicPr>
        <p:blipFill>
          <a:blip r:embed="rId2">
            <a:extLst>
              <a:ext uri="{28A0092B-C50C-407E-A947-70E740481C1C}">
                <a14:useLocalDpi xmlns:a14="http://schemas.microsoft.com/office/drawing/2010/main" val="0"/>
              </a:ext>
            </a:extLst>
          </a:blip>
          <a:srcRect t="4553" r="40581" b="31111"/>
          <a:stretch>
            <a:fillRect/>
          </a:stretch>
        </p:blipFill>
        <p:spPr bwMode="auto">
          <a:xfrm>
            <a:off x="4872039" y="-96332"/>
            <a:ext cx="462291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p:cNvSpPr/>
          <p:nvPr/>
        </p:nvSpPr>
        <p:spPr>
          <a:xfrm>
            <a:off x="7044642" y="844058"/>
            <a:ext cx="328612" cy="28575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7243762" y="4335548"/>
            <a:ext cx="328612" cy="28575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Káº¿t quáº£ hÃ¬nh áº£nh cho chá»£ Äá»ng xuÃ¢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52" y="0"/>
            <a:ext cx="3614736"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Káº¿t quáº£ hÃ¬nh áº£nh cho chá»£ báº¿n thÃ 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 y="3670375"/>
            <a:ext cx="3557588" cy="161609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HÃ¬nh áº£nh cÃ³ liÃªn qua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 y="1895178"/>
            <a:ext cx="3614738" cy="170574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4" descr="Káº¿t quáº£ hÃ¬nh áº£nh cho trung tÃ¢m thÆ°Æ¡ng máº¡i sÃ i gÃ²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371031"/>
            <a:ext cx="3557586" cy="151485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785780" y="824520"/>
            <a:ext cx="2151376" cy="3970318"/>
          </a:xfrm>
          <a:prstGeom prst="rect">
            <a:avLst/>
          </a:prstGeom>
          <a:solidFill>
            <a:schemeClr val="accent4">
              <a:lumMod val="60000"/>
              <a:lumOff val="40000"/>
            </a:schemeClr>
          </a:solidFill>
          <a:ln>
            <a:solidFill>
              <a:schemeClr val="tx1"/>
            </a:solidFill>
          </a:ln>
        </p:spPr>
        <p:txBody>
          <a:bodyPr wrap="square" rtlCol="0">
            <a:spAutoFit/>
          </a:bodyPr>
          <a:lstStyle/>
          <a:p>
            <a:r>
              <a:rPr lang="en-US" dirty="0" err="1" smtClean="0">
                <a:latin typeface="Times New Roman" panose="02020603050405020304" pitchFamily="18" charset="0"/>
                <a:cs typeface="Times New Roman" panose="02020603050405020304" pitchFamily="18" charset="0"/>
              </a:rPr>
              <a:t>Hà</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Nội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và</a:t>
            </a:r>
            <a:r>
              <a:rPr lang="en-US" dirty="0" smtClean="0">
                <a:latin typeface="Times New Roman" panose="02020603050405020304" pitchFamily="18" charset="0"/>
                <a:cs typeface="Times New Roman" panose="02020603050405020304" pitchFamily="18" charset="0"/>
              </a:rPr>
              <a:t> TPHCM </a:t>
            </a:r>
            <a:r>
              <a:rPr lang="en-US" dirty="0" err="1" smtClean="0">
                <a:latin typeface="Times New Roman" panose="02020603050405020304" pitchFamily="18" charset="0"/>
                <a:cs typeface="Times New Roman" panose="02020603050405020304" pitchFamily="18" charset="0"/>
              </a:rPr>
              <a:t>chiếm</a:t>
            </a:r>
            <a:r>
              <a:rPr lang="en-US" dirty="0" smtClean="0">
                <a:latin typeface="Times New Roman" panose="02020603050405020304" pitchFamily="18" charset="0"/>
                <a:cs typeface="Times New Roman" panose="02020603050405020304" pitchFamily="18" charset="0"/>
              </a:rPr>
              <a:t> 1/3 </a:t>
            </a:r>
            <a:r>
              <a:rPr lang="en-US" dirty="0" err="1" smtClean="0">
                <a:latin typeface="Times New Roman" panose="02020603050405020304" pitchFamily="18" charset="0"/>
                <a:cs typeface="Times New Roman" panose="02020603050405020304" pitchFamily="18" charset="0"/>
              </a:rPr>
              <a:t>tổng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mức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bản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lẻ</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và</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dịch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vụ</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hơn</a:t>
            </a:r>
            <a:r>
              <a:rPr lang="en-US" dirty="0" smtClean="0">
                <a:latin typeface="Times New Roman" panose="02020603050405020304" pitchFamily="18" charset="0"/>
                <a:cs typeface="Times New Roman" panose="02020603050405020304" pitchFamily="18" charset="0"/>
              </a:rPr>
              <a:t> 1/3 </a:t>
            </a:r>
            <a:r>
              <a:rPr lang="en-US" dirty="0" err="1" smtClean="0">
                <a:latin typeface="Times New Roman" panose="02020603050405020304" pitchFamily="18" charset="0"/>
                <a:cs typeface="Times New Roman" panose="02020603050405020304" pitchFamily="18" charset="0"/>
              </a:rPr>
              <a:t>số</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doanh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nghiệp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thương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mại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dịch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vụ</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và</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khoảng</a:t>
            </a:r>
            <a:r>
              <a:rPr lang="en-US" dirty="0" smtClean="0">
                <a:latin typeface="Times New Roman" panose="02020603050405020304" pitchFamily="18" charset="0"/>
                <a:cs typeface="Times New Roman" panose="02020603050405020304" pitchFamily="18" charset="0"/>
              </a:rPr>
              <a:t> 1/3 </a:t>
            </a:r>
            <a:r>
              <a:rPr lang="en-US" dirty="0" err="1" smtClean="0">
                <a:latin typeface="Times New Roman" panose="02020603050405020304" pitchFamily="18" charset="0"/>
                <a:cs typeface="Times New Roman" panose="02020603050405020304" pitchFamily="18" charset="0"/>
              </a:rPr>
              <a:t>số</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người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kinh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doanh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thương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mại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dịch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vụ</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của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cả</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nước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Có</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nhiều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chợ</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lớn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các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trung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tâm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thương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mại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lớn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các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siêu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thị</a:t>
            </a:r>
            <a:r>
              <a:rPr lang="en-US" dirty="0" smtClean="0">
                <a:latin typeface="Times New Roman" panose="02020603050405020304" pitchFamily="18" charset="0"/>
                <a:cs typeface="Times New Roman" panose="02020603050405020304" pitchFamily="18" charset="0"/>
              </a:rPr>
              <a:t>…</a:t>
            </a:r>
            <a:r>
              <a:rPr lang="en-US" dirty="0" err="1" smtClean="0">
                <a:latin typeface="Times New Roman" panose="02020603050405020304" pitchFamily="18" charset="0"/>
                <a:cs typeface="Times New Roman" panose="02020603050405020304" pitchFamily="18" charset="0"/>
              </a:rPr>
              <a:t>dịch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vụ</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tư</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vấn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tài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chính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sản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xuất</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5068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9"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0" fill="hold"/>
                                        <p:tgtEl>
                                          <p:spTgt spid="6"/>
                                        </p:tgtEl>
                                        <p:attrNameLst>
                                          <p:attrName>ppt_w</p:attrName>
                                        </p:attrNameLst>
                                      </p:cBhvr>
                                      <p:tavLst>
                                        <p:tav tm="0" fmla="#ppt_w*sin(2.5*pi*$)">
                                          <p:val>
                                            <p:fltVal val="0"/>
                                          </p:val>
                                        </p:tav>
                                        <p:tav tm="100000">
                                          <p:val>
                                            <p:fltVal val="1"/>
                                          </p:val>
                                        </p:tav>
                                      </p:tavLst>
                                    </p:anim>
                                    <p:anim calcmode="lin" valueType="num">
                                      <p:cBhvr>
                                        <p:cTn id="13" dur="5000" fill="hold"/>
                                        <p:tgtEl>
                                          <p:spTgt spid="6"/>
                                        </p:tgtEl>
                                        <p:attrNameLst>
                                          <p:attrName>ppt_h</p:attrName>
                                        </p:attrNameLst>
                                      </p:cBhvr>
                                      <p:tavLst>
                                        <p:tav tm="0">
                                          <p:val>
                                            <p:strVal val="#ppt_h"/>
                                          </p:val>
                                        </p:tav>
                                        <p:tav tm="100000">
                                          <p:val>
                                            <p:strVal val="#ppt_h"/>
                                          </p:val>
                                        </p:tav>
                                      </p:tavLst>
                                    </p:anim>
                                  </p:childTnLst>
                                </p:cTn>
                              </p:par>
                              <p:par>
                                <p:cTn id="14" presetID="19"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0" fill="hold"/>
                                        <p:tgtEl>
                                          <p:spTgt spid="7"/>
                                        </p:tgtEl>
                                        <p:attrNameLst>
                                          <p:attrName>ppt_w</p:attrName>
                                        </p:attrNameLst>
                                      </p:cBhvr>
                                      <p:tavLst>
                                        <p:tav tm="0" fmla="#ppt_w*sin(2.5*pi*$)">
                                          <p:val>
                                            <p:fltVal val="0"/>
                                          </p:val>
                                        </p:tav>
                                        <p:tav tm="100000">
                                          <p:val>
                                            <p:fltVal val="1"/>
                                          </p:val>
                                        </p:tav>
                                      </p:tavLst>
                                    </p:anim>
                                    <p:anim calcmode="lin" valueType="num">
                                      <p:cBhvr>
                                        <p:cTn id="17" dur="5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par>
                                <p:cTn id="28" presetID="16" presetClass="entr" presetSubtype="21"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inVertical)">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par>
                                <p:cTn id="36" presetID="16" presetClass="entr" presetSubtype="21"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barn(inVertical)">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0" y="-76200"/>
            <a:ext cx="9144000" cy="838200"/>
          </a:xfrm>
        </p:spPr>
        <p:txBody>
          <a:bodyPr/>
          <a:lstStyle/>
          <a:p>
            <a:r>
              <a:rPr lang="en-US" sz="3200" b="1">
                <a:solidFill>
                  <a:srgbClr val="FF0000"/>
                </a:solidFill>
                <a:latin typeface="Times New Roman" pitchFamily="18" charset="0"/>
              </a:rPr>
              <a:t>Tiết 15. Bài 15. THƯƠNG MẠI VÀ DU LỊCH.</a:t>
            </a:r>
          </a:p>
        </p:txBody>
      </p:sp>
      <p:sp>
        <p:nvSpPr>
          <p:cNvPr id="67587" name="Line 3"/>
          <p:cNvSpPr>
            <a:spLocks noChangeShapeType="1"/>
          </p:cNvSpPr>
          <p:nvPr/>
        </p:nvSpPr>
        <p:spPr bwMode="auto">
          <a:xfrm flipH="1">
            <a:off x="4648200" y="762000"/>
            <a:ext cx="0" cy="609600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588" name="Rectangle 4"/>
          <p:cNvSpPr>
            <a:spLocks noChangeArrowheads="1"/>
          </p:cNvSpPr>
          <p:nvPr/>
        </p:nvSpPr>
        <p:spPr bwMode="auto">
          <a:xfrm>
            <a:off x="4648200" y="609600"/>
            <a:ext cx="2362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b="1">
                <a:solidFill>
                  <a:srgbClr val="FF00FF"/>
                </a:solidFill>
              </a:rPr>
              <a:t>I. </a:t>
            </a:r>
            <a:r>
              <a:rPr lang="en-US" sz="2000" b="1" u="sng">
                <a:solidFill>
                  <a:srgbClr val="FF00FF"/>
                </a:solidFill>
              </a:rPr>
              <a:t>Thương mại</a:t>
            </a:r>
            <a:r>
              <a:rPr lang="en-US" sz="2000" b="1">
                <a:solidFill>
                  <a:srgbClr val="FF00FF"/>
                </a:solidFill>
              </a:rPr>
              <a:t>:</a:t>
            </a:r>
          </a:p>
          <a:p>
            <a:r>
              <a:rPr lang="en-US" sz="2000" b="1">
                <a:solidFill>
                  <a:srgbClr val="FF00FF"/>
                </a:solidFill>
              </a:rPr>
              <a:t>1. </a:t>
            </a:r>
            <a:r>
              <a:rPr lang="en-US" sz="2000" b="1" u="sng">
                <a:solidFill>
                  <a:srgbClr val="FF00FF"/>
                </a:solidFill>
              </a:rPr>
              <a:t>Nội thương</a:t>
            </a:r>
            <a:r>
              <a:rPr lang="en-US" sz="2000" b="1">
                <a:solidFill>
                  <a:srgbClr val="FF00FF"/>
                </a:solidFill>
              </a:rPr>
              <a:t>:</a:t>
            </a:r>
            <a:r>
              <a:rPr lang="en-US"/>
              <a:t> </a:t>
            </a:r>
          </a:p>
        </p:txBody>
      </p:sp>
      <p:sp>
        <p:nvSpPr>
          <p:cNvPr id="67595" name="Rectangle 11"/>
          <p:cNvSpPr>
            <a:spLocks noChangeArrowheads="1"/>
          </p:cNvSpPr>
          <p:nvPr/>
        </p:nvSpPr>
        <p:spPr bwMode="auto">
          <a:xfrm>
            <a:off x="4648200" y="1295400"/>
            <a:ext cx="21717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sz="2000" b="1" u="sng">
                <a:solidFill>
                  <a:srgbClr val="FF00FF"/>
                </a:solidFill>
              </a:rPr>
              <a:t>2.Ngoại thương</a:t>
            </a:r>
            <a:r>
              <a:rPr lang="en-US" sz="2000" b="1">
                <a:solidFill>
                  <a:srgbClr val="FF00FF"/>
                </a:solidFill>
              </a:rPr>
              <a:t>:</a:t>
            </a:r>
          </a:p>
        </p:txBody>
      </p:sp>
      <p:sp>
        <p:nvSpPr>
          <p:cNvPr id="67597" name="Rectangle 13"/>
          <p:cNvSpPr>
            <a:spLocks noChangeArrowheads="1"/>
          </p:cNvSpPr>
          <p:nvPr/>
        </p:nvSpPr>
        <p:spPr bwMode="auto">
          <a:xfrm>
            <a:off x="0" y="685800"/>
            <a:ext cx="4595813" cy="1035050"/>
          </a:xfrm>
          <a:prstGeom prst="rect">
            <a:avLst/>
          </a:prstGeom>
          <a:solidFill>
            <a:srgbClr val="CCFFFF"/>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2000" b="1">
                <a:solidFill>
                  <a:srgbClr val="CC0000"/>
                </a:solidFill>
              </a:rPr>
              <a:t>Ngành ngoại thương có vai trò như thế nào đối với sự phát triển nền kinh tế nước ta?</a:t>
            </a:r>
            <a:endParaRPr lang="vi-VN" sz="2000" b="1">
              <a:solidFill>
                <a:srgbClr val="CC0000"/>
              </a:solidFill>
            </a:endParaRPr>
          </a:p>
        </p:txBody>
      </p:sp>
      <p:sp>
        <p:nvSpPr>
          <p:cNvPr id="67598" name="Rectangle 14"/>
          <p:cNvSpPr>
            <a:spLocks noChangeArrowheads="1"/>
          </p:cNvSpPr>
          <p:nvPr/>
        </p:nvSpPr>
        <p:spPr bwMode="auto">
          <a:xfrm>
            <a:off x="0" y="1828800"/>
            <a:ext cx="4572000" cy="22256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2000" b="1">
                <a:solidFill>
                  <a:schemeClr val="tx2"/>
                </a:solidFill>
              </a:rPr>
              <a:t>-Là hoạt động kinh tế đối ngoại quan trọng nhất.</a:t>
            </a:r>
          </a:p>
          <a:p>
            <a:r>
              <a:rPr lang="en-US" sz="2000" b="1"/>
              <a:t>-Tăng các mặt hàng và thị trường xuất nhập khẩu, đổi mới công nghệ, mở rộng sản xuất với chất lượng cao; cải thiện đời sống nhân dân</a:t>
            </a:r>
            <a:endParaRPr lang="vi-VN" sz="2000" b="1"/>
          </a:p>
          <a:p>
            <a:pPr eaLnBrk="0" hangingPunct="0"/>
            <a:endParaRPr lang="vi-VN" sz="2000" b="1"/>
          </a:p>
        </p:txBody>
      </p:sp>
      <p:sp>
        <p:nvSpPr>
          <p:cNvPr id="67600" name="Rectangle 16"/>
          <p:cNvSpPr>
            <a:spLocks noChangeArrowheads="1"/>
          </p:cNvSpPr>
          <p:nvPr/>
        </p:nvSpPr>
        <p:spPr bwMode="auto">
          <a:xfrm>
            <a:off x="4724400" y="1600200"/>
            <a:ext cx="40576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2000" b="1" i="1">
                <a:solidFill>
                  <a:srgbClr val="0066FF"/>
                </a:solidFill>
              </a:rPr>
              <a:t>-Là hoạt động kinh tế đối ngoại quan trọng nhất.</a:t>
            </a:r>
          </a:p>
        </p:txBody>
      </p:sp>
      <p:sp>
        <p:nvSpPr>
          <p:cNvPr id="67601" name="Rectangle 17"/>
          <p:cNvSpPr>
            <a:spLocks noChangeArrowheads="1"/>
          </p:cNvSpPr>
          <p:nvPr/>
        </p:nvSpPr>
        <p:spPr bwMode="auto">
          <a:xfrm>
            <a:off x="0" y="609600"/>
            <a:ext cx="4502150" cy="1339850"/>
          </a:xfrm>
          <a:prstGeom prst="rect">
            <a:avLst/>
          </a:prstGeom>
          <a:solidFill>
            <a:srgbClr val="FFFF99"/>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2000" b="1">
                <a:solidFill>
                  <a:srgbClr val="FF0000"/>
                </a:solidFill>
              </a:rPr>
              <a:t>Dựa vào h15.6, em hãy nhận xét biểu đồ và  kể tên các mặt hàng xuất khẩu chủ lực của nước ta mà em biết?</a:t>
            </a:r>
            <a:r>
              <a:rPr lang="vi-VN"/>
              <a:t> </a:t>
            </a:r>
          </a:p>
        </p:txBody>
      </p:sp>
      <p:sp>
        <p:nvSpPr>
          <p:cNvPr id="67602" name="Rectangle 18"/>
          <p:cNvSpPr>
            <a:spLocks noChangeArrowheads="1"/>
          </p:cNvSpPr>
          <p:nvPr/>
        </p:nvSpPr>
        <p:spPr bwMode="auto">
          <a:xfrm>
            <a:off x="4648200" y="2193925"/>
            <a:ext cx="44958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2000" b="1" i="1">
                <a:solidFill>
                  <a:srgbClr val="FF00FF"/>
                </a:solidFill>
              </a:rPr>
              <a:t>-Xuất khẩu:</a:t>
            </a:r>
            <a:r>
              <a:rPr lang="en-US" sz="2000" b="1" i="1">
                <a:solidFill>
                  <a:srgbClr val="0066FF"/>
                </a:solidFill>
              </a:rPr>
              <a:t> chủ yếu là hàng công nghiệp nhẹ và tiểu thủ công nghiệp, hàng công nghiệp nặng và khoáng sản, hàng nông, lâm, thủy sản.</a:t>
            </a:r>
            <a:endParaRPr lang="vi-VN" sz="2000" b="1">
              <a:solidFill>
                <a:srgbClr val="0066FF"/>
              </a:solidFill>
            </a:endParaRPr>
          </a:p>
          <a:p>
            <a:pPr eaLnBrk="0" hangingPunct="0"/>
            <a:endParaRPr lang="vi-VN" sz="2000" b="1">
              <a:solidFill>
                <a:srgbClr val="0066FF"/>
              </a:solidFill>
            </a:endParaRPr>
          </a:p>
        </p:txBody>
      </p:sp>
      <p:sp>
        <p:nvSpPr>
          <p:cNvPr id="67603" name="Rectangle 19"/>
          <p:cNvSpPr>
            <a:spLocks noChangeArrowheads="1"/>
          </p:cNvSpPr>
          <p:nvPr/>
        </p:nvSpPr>
        <p:spPr bwMode="auto">
          <a:xfrm>
            <a:off x="0" y="1981200"/>
            <a:ext cx="4495800" cy="1949450"/>
          </a:xfrm>
          <a:prstGeom prst="rect">
            <a:avLst/>
          </a:prstGeom>
          <a:solidFill>
            <a:srgbClr val="FFFF99"/>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2000" b="1" dirty="0">
                <a:solidFill>
                  <a:srgbClr val="000000"/>
                </a:solidFill>
              </a:rPr>
              <a:t>-</a:t>
            </a:r>
            <a:r>
              <a:rPr lang="en-US" sz="2000" b="1" dirty="0" err="1">
                <a:solidFill>
                  <a:srgbClr val="000000"/>
                </a:solidFill>
              </a:rPr>
              <a:t>Xuất</a:t>
            </a:r>
            <a:r>
              <a:rPr lang="en-US" sz="2000" b="1" dirty="0">
                <a:solidFill>
                  <a:srgbClr val="000000"/>
                </a:solidFill>
              </a:rPr>
              <a:t> </a:t>
            </a:r>
            <a:r>
              <a:rPr lang="en-US" sz="2000" b="1" dirty="0" err="1">
                <a:solidFill>
                  <a:srgbClr val="000000"/>
                </a:solidFill>
              </a:rPr>
              <a:t>khẩu</a:t>
            </a:r>
            <a:r>
              <a:rPr lang="en-US" sz="2000" b="1" dirty="0">
                <a:solidFill>
                  <a:srgbClr val="000000"/>
                </a:solidFill>
              </a:rPr>
              <a:t>: </a:t>
            </a:r>
            <a:r>
              <a:rPr lang="en-US" sz="2000" b="1" dirty="0" err="1">
                <a:solidFill>
                  <a:srgbClr val="000000"/>
                </a:solidFill>
              </a:rPr>
              <a:t>chủ</a:t>
            </a:r>
            <a:r>
              <a:rPr lang="en-US" sz="2000" b="1" dirty="0">
                <a:solidFill>
                  <a:srgbClr val="000000"/>
                </a:solidFill>
              </a:rPr>
              <a:t> </a:t>
            </a:r>
            <a:r>
              <a:rPr lang="en-US" sz="2000" b="1" dirty="0" err="1">
                <a:solidFill>
                  <a:srgbClr val="000000"/>
                </a:solidFill>
              </a:rPr>
              <a:t>yếu</a:t>
            </a:r>
            <a:r>
              <a:rPr lang="en-US" sz="2000" b="1" dirty="0">
                <a:solidFill>
                  <a:srgbClr val="000000"/>
                </a:solidFill>
              </a:rPr>
              <a:t> </a:t>
            </a:r>
            <a:r>
              <a:rPr lang="en-US" sz="2000" b="1" dirty="0" err="1">
                <a:solidFill>
                  <a:srgbClr val="000000"/>
                </a:solidFill>
              </a:rPr>
              <a:t>là</a:t>
            </a:r>
            <a:r>
              <a:rPr lang="en-US" sz="2000" b="1" dirty="0">
                <a:solidFill>
                  <a:srgbClr val="000000"/>
                </a:solidFill>
              </a:rPr>
              <a:t> </a:t>
            </a:r>
            <a:r>
              <a:rPr lang="en-US" sz="2000" b="1" dirty="0" err="1">
                <a:solidFill>
                  <a:srgbClr val="000000"/>
                </a:solidFill>
              </a:rPr>
              <a:t>hàng</a:t>
            </a:r>
            <a:r>
              <a:rPr lang="en-US" sz="2000" b="1" dirty="0">
                <a:solidFill>
                  <a:srgbClr val="000000"/>
                </a:solidFill>
              </a:rPr>
              <a:t> </a:t>
            </a:r>
            <a:r>
              <a:rPr lang="en-US" sz="2000" b="1" dirty="0" err="1">
                <a:solidFill>
                  <a:srgbClr val="000000"/>
                </a:solidFill>
              </a:rPr>
              <a:t>công</a:t>
            </a:r>
            <a:r>
              <a:rPr lang="en-US" sz="2000" b="1" dirty="0">
                <a:solidFill>
                  <a:srgbClr val="000000"/>
                </a:solidFill>
              </a:rPr>
              <a:t> </a:t>
            </a:r>
            <a:r>
              <a:rPr lang="en-US" sz="2000" b="1" dirty="0" err="1">
                <a:solidFill>
                  <a:srgbClr val="000000"/>
                </a:solidFill>
              </a:rPr>
              <a:t>nghiệp</a:t>
            </a:r>
            <a:r>
              <a:rPr lang="en-US" sz="2000" b="1" dirty="0">
                <a:solidFill>
                  <a:srgbClr val="000000"/>
                </a:solidFill>
              </a:rPr>
              <a:t> </a:t>
            </a:r>
            <a:r>
              <a:rPr lang="en-US" sz="2000" b="1" dirty="0" err="1">
                <a:solidFill>
                  <a:srgbClr val="000000"/>
                </a:solidFill>
              </a:rPr>
              <a:t>nhẹ</a:t>
            </a:r>
            <a:r>
              <a:rPr lang="en-US" sz="2000" b="1" dirty="0">
                <a:solidFill>
                  <a:srgbClr val="000000"/>
                </a:solidFill>
              </a:rPr>
              <a:t> </a:t>
            </a:r>
            <a:r>
              <a:rPr lang="en-US" sz="2000" b="1" dirty="0" err="1">
                <a:solidFill>
                  <a:srgbClr val="000000"/>
                </a:solidFill>
              </a:rPr>
              <a:t>và</a:t>
            </a:r>
            <a:r>
              <a:rPr lang="en-US" sz="2000" b="1" dirty="0">
                <a:solidFill>
                  <a:srgbClr val="000000"/>
                </a:solidFill>
              </a:rPr>
              <a:t> </a:t>
            </a:r>
            <a:r>
              <a:rPr lang="en-US" sz="2000" b="1" dirty="0" err="1">
                <a:solidFill>
                  <a:srgbClr val="000000"/>
                </a:solidFill>
              </a:rPr>
              <a:t>tiểu</a:t>
            </a:r>
            <a:r>
              <a:rPr lang="en-US" sz="2000" b="1" dirty="0">
                <a:solidFill>
                  <a:srgbClr val="000000"/>
                </a:solidFill>
              </a:rPr>
              <a:t> </a:t>
            </a:r>
            <a:r>
              <a:rPr lang="en-US" sz="2000" b="1" dirty="0" err="1">
                <a:solidFill>
                  <a:srgbClr val="000000"/>
                </a:solidFill>
              </a:rPr>
              <a:t>thủ</a:t>
            </a:r>
            <a:r>
              <a:rPr lang="en-US" sz="2000" b="1" dirty="0">
                <a:solidFill>
                  <a:srgbClr val="000000"/>
                </a:solidFill>
              </a:rPr>
              <a:t> </a:t>
            </a:r>
            <a:r>
              <a:rPr lang="en-US" sz="2000" b="1" dirty="0" err="1">
                <a:solidFill>
                  <a:srgbClr val="000000"/>
                </a:solidFill>
              </a:rPr>
              <a:t>công</a:t>
            </a:r>
            <a:r>
              <a:rPr lang="en-US" sz="2000" b="1" dirty="0">
                <a:solidFill>
                  <a:srgbClr val="000000"/>
                </a:solidFill>
              </a:rPr>
              <a:t> </a:t>
            </a:r>
            <a:r>
              <a:rPr lang="en-US" sz="2000" b="1" dirty="0" err="1">
                <a:solidFill>
                  <a:srgbClr val="000000"/>
                </a:solidFill>
              </a:rPr>
              <a:t>nghiệp</a:t>
            </a:r>
            <a:r>
              <a:rPr lang="en-US" sz="2000" b="1" dirty="0">
                <a:solidFill>
                  <a:srgbClr val="000000"/>
                </a:solidFill>
              </a:rPr>
              <a:t> (40,6%), </a:t>
            </a:r>
            <a:r>
              <a:rPr lang="en-US" sz="2000" b="1" dirty="0" err="1">
                <a:solidFill>
                  <a:srgbClr val="000000"/>
                </a:solidFill>
              </a:rPr>
              <a:t>hàng</a:t>
            </a:r>
            <a:r>
              <a:rPr lang="en-US" sz="2000" b="1" dirty="0">
                <a:solidFill>
                  <a:srgbClr val="000000"/>
                </a:solidFill>
              </a:rPr>
              <a:t> </a:t>
            </a:r>
            <a:r>
              <a:rPr lang="en-US" sz="2000" b="1" dirty="0" err="1">
                <a:solidFill>
                  <a:srgbClr val="000000"/>
                </a:solidFill>
              </a:rPr>
              <a:t>công</a:t>
            </a:r>
            <a:r>
              <a:rPr lang="en-US" sz="2000" b="1" dirty="0">
                <a:solidFill>
                  <a:srgbClr val="000000"/>
                </a:solidFill>
              </a:rPr>
              <a:t> </a:t>
            </a:r>
            <a:r>
              <a:rPr lang="en-US" sz="2000" b="1" dirty="0" err="1">
                <a:solidFill>
                  <a:srgbClr val="000000"/>
                </a:solidFill>
              </a:rPr>
              <a:t>nghiệp</a:t>
            </a:r>
            <a:r>
              <a:rPr lang="en-US" sz="2000" b="1" dirty="0">
                <a:solidFill>
                  <a:srgbClr val="000000"/>
                </a:solidFill>
              </a:rPr>
              <a:t> </a:t>
            </a:r>
            <a:r>
              <a:rPr lang="en-US" sz="2000" b="1" dirty="0" err="1">
                <a:solidFill>
                  <a:srgbClr val="000000"/>
                </a:solidFill>
              </a:rPr>
              <a:t>nặng</a:t>
            </a:r>
            <a:r>
              <a:rPr lang="en-US" sz="2000" b="1" dirty="0">
                <a:solidFill>
                  <a:srgbClr val="000000"/>
                </a:solidFill>
              </a:rPr>
              <a:t>, </a:t>
            </a:r>
            <a:r>
              <a:rPr lang="en-US" sz="2000" b="1" dirty="0" err="1">
                <a:solidFill>
                  <a:srgbClr val="000000"/>
                </a:solidFill>
              </a:rPr>
              <a:t>khoáng</a:t>
            </a:r>
            <a:r>
              <a:rPr lang="en-US" sz="2000" b="1" dirty="0">
                <a:solidFill>
                  <a:srgbClr val="000000"/>
                </a:solidFill>
              </a:rPr>
              <a:t> </a:t>
            </a:r>
            <a:r>
              <a:rPr lang="en-US" sz="2000" b="1" dirty="0" err="1">
                <a:solidFill>
                  <a:srgbClr val="000000"/>
                </a:solidFill>
              </a:rPr>
              <a:t>sản</a:t>
            </a:r>
            <a:r>
              <a:rPr lang="en-US" sz="2000" b="1" dirty="0">
                <a:solidFill>
                  <a:srgbClr val="000000"/>
                </a:solidFill>
              </a:rPr>
              <a:t> (31,8%), </a:t>
            </a:r>
            <a:r>
              <a:rPr lang="en-US" sz="2000" b="1" dirty="0" err="1">
                <a:solidFill>
                  <a:srgbClr val="000000"/>
                </a:solidFill>
              </a:rPr>
              <a:t>hàng</a:t>
            </a:r>
            <a:r>
              <a:rPr lang="en-US" sz="2000" b="1" dirty="0">
                <a:solidFill>
                  <a:srgbClr val="000000"/>
                </a:solidFill>
              </a:rPr>
              <a:t> </a:t>
            </a:r>
            <a:r>
              <a:rPr lang="en-US" sz="2000" b="1" dirty="0" err="1">
                <a:solidFill>
                  <a:srgbClr val="000000"/>
                </a:solidFill>
              </a:rPr>
              <a:t>nông</a:t>
            </a:r>
            <a:r>
              <a:rPr lang="en-US" sz="2000" b="1" dirty="0">
                <a:solidFill>
                  <a:srgbClr val="000000"/>
                </a:solidFill>
              </a:rPr>
              <a:t>, </a:t>
            </a:r>
            <a:r>
              <a:rPr lang="en-US" sz="2000" b="1" dirty="0" err="1">
                <a:solidFill>
                  <a:srgbClr val="000000"/>
                </a:solidFill>
              </a:rPr>
              <a:t>lâm</a:t>
            </a:r>
            <a:r>
              <a:rPr lang="en-US" sz="2000" b="1" dirty="0">
                <a:solidFill>
                  <a:srgbClr val="000000"/>
                </a:solidFill>
              </a:rPr>
              <a:t>, </a:t>
            </a:r>
            <a:r>
              <a:rPr lang="en-US" sz="2000" b="1" dirty="0" err="1">
                <a:solidFill>
                  <a:srgbClr val="000000"/>
                </a:solidFill>
              </a:rPr>
              <a:t>thủy</a:t>
            </a:r>
            <a:r>
              <a:rPr lang="en-US" sz="2000" b="1" dirty="0">
                <a:solidFill>
                  <a:srgbClr val="000000"/>
                </a:solidFill>
              </a:rPr>
              <a:t> </a:t>
            </a:r>
            <a:r>
              <a:rPr lang="en-US" sz="2000" b="1" dirty="0" err="1">
                <a:solidFill>
                  <a:srgbClr val="000000"/>
                </a:solidFill>
              </a:rPr>
              <a:t>sản</a:t>
            </a:r>
            <a:r>
              <a:rPr lang="en-US" sz="2000" b="1" dirty="0">
                <a:solidFill>
                  <a:srgbClr val="000000"/>
                </a:solidFill>
              </a:rPr>
              <a:t> (27,6%)</a:t>
            </a:r>
            <a:endParaRPr lang="vi-VN" sz="2000" b="1" dirty="0">
              <a:solidFill>
                <a:srgbClr val="000000"/>
              </a:solidFill>
            </a:endParaRPr>
          </a:p>
          <a:p>
            <a:pPr eaLnBrk="0" hangingPunct="0"/>
            <a:endParaRPr lang="vi-VN" sz="2000" b="1" dirty="0">
              <a:solidFill>
                <a:srgbClr val="000000"/>
              </a:solidFill>
            </a:endParaRPr>
          </a:p>
        </p:txBody>
      </p:sp>
      <p:pic>
        <p:nvPicPr>
          <p:cNvPr id="67604" name="Picture 20" descr="Bieu do co cau gia tri xuat khau nam 2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3771900"/>
            <a:ext cx="4800600" cy="2400300"/>
          </a:xfrm>
          <a:prstGeom prst="rect">
            <a:avLst/>
          </a:prstGeom>
          <a:noFill/>
          <a:extLst>
            <a:ext uri="{909E8E84-426E-40DD-AFC4-6F175D3DCCD1}">
              <a14:hiddenFill xmlns:a14="http://schemas.microsoft.com/office/drawing/2010/main">
                <a:solidFill>
                  <a:srgbClr val="FFFFFF"/>
                </a:solidFill>
              </a14:hiddenFill>
            </a:ext>
          </a:extLst>
        </p:spPr>
      </p:pic>
      <p:sp>
        <p:nvSpPr>
          <p:cNvPr id="67605" name="Text Box 21"/>
          <p:cNvSpPr txBox="1">
            <a:spLocks noChangeArrowheads="1"/>
          </p:cNvSpPr>
          <p:nvPr/>
        </p:nvSpPr>
        <p:spPr bwMode="auto">
          <a:xfrm>
            <a:off x="0" y="6156325"/>
            <a:ext cx="5257800" cy="70167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000" b="1"/>
              <a:t>H15.6. Biểu đồ cơ cấu giá trị xuất khẩu năm 2002</a:t>
            </a:r>
            <a:endParaRPr lang="vi-VN" sz="2000" b="1"/>
          </a:p>
        </p:txBody>
      </p:sp>
      <p:sp>
        <p:nvSpPr>
          <p:cNvPr id="67607" name="Rectangle 23"/>
          <p:cNvSpPr>
            <a:spLocks noChangeArrowheads="1"/>
          </p:cNvSpPr>
          <p:nvPr/>
        </p:nvSpPr>
        <p:spPr bwMode="auto">
          <a:xfrm>
            <a:off x="1905000" y="3613711"/>
            <a:ext cx="7239000" cy="7016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2000" b="1"/>
              <a:t>Các mặt hàng xuất khẩu: cá ba sa, tôm đông lạnh, giày da, quần áo, than đá, dầu thô,…</a:t>
            </a:r>
            <a:r>
              <a:rPr lang="vi-VN"/>
              <a:t> </a:t>
            </a:r>
          </a:p>
        </p:txBody>
      </p:sp>
      <p:pic>
        <p:nvPicPr>
          <p:cNvPr id="67609" name="Picture 25" descr="Che bien ca tra xuat khau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4191000"/>
            <a:ext cx="3581400"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610" name="Text Box 26"/>
          <p:cNvSpPr txBox="1">
            <a:spLocks noChangeArrowheads="1"/>
          </p:cNvSpPr>
          <p:nvPr/>
        </p:nvSpPr>
        <p:spPr bwMode="auto">
          <a:xfrm>
            <a:off x="5257800" y="6477000"/>
            <a:ext cx="3886200" cy="396875"/>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b="1">
                <a:solidFill>
                  <a:srgbClr val="FF0000"/>
                </a:solidFill>
              </a:rPr>
              <a:t>Chế biến cá tra xuất khẩu</a:t>
            </a:r>
            <a:endParaRPr lang="vi-VN" sz="2000" b="1">
              <a:solidFill>
                <a:srgbClr val="FF0000"/>
              </a:solidFill>
            </a:endParaRPr>
          </a:p>
        </p:txBody>
      </p:sp>
    </p:spTree>
    <p:extLst>
      <p:ext uri="{BB962C8B-B14F-4D97-AF65-F5344CB8AC3E}">
        <p14:creationId xmlns:p14="http://schemas.microsoft.com/office/powerpoint/2010/main" val="20782150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7597"/>
                                        </p:tgtEl>
                                        <p:attrNameLst>
                                          <p:attrName>style.visibility</p:attrName>
                                        </p:attrNameLst>
                                      </p:cBhvr>
                                      <p:to>
                                        <p:strVal val="visible"/>
                                      </p:to>
                                    </p:set>
                                    <p:animEffect transition="in" filter="checkerboard(across)">
                                      <p:cBhvr>
                                        <p:cTn id="7" dur="500"/>
                                        <p:tgtEl>
                                          <p:spTgt spid="6759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67598"/>
                                        </p:tgtEl>
                                        <p:attrNameLst>
                                          <p:attrName>style.visibility</p:attrName>
                                        </p:attrNameLst>
                                      </p:cBhvr>
                                      <p:to>
                                        <p:strVal val="visible"/>
                                      </p:to>
                                    </p:set>
                                    <p:animEffect transition="in" filter="wedge">
                                      <p:cBhvr>
                                        <p:cTn id="12" dur="2000"/>
                                        <p:tgtEl>
                                          <p:spTgt spid="67598"/>
                                        </p:tgtEl>
                                      </p:cBhvr>
                                    </p:animEffect>
                                  </p:childTnLst>
                                </p:cTn>
                              </p:par>
                            </p:childTnLst>
                          </p:cTn>
                        </p:par>
                        <p:par>
                          <p:cTn id="13" fill="hold" nodeType="afterGroup">
                            <p:stCondLst>
                              <p:cond delay="2000"/>
                            </p:stCondLst>
                            <p:childTnLst>
                              <p:par>
                                <p:cTn id="14" presetID="9" presetClass="entr" presetSubtype="0" fill="hold" grpId="0" nodeType="afterEffect">
                                  <p:stCondLst>
                                    <p:cond delay="0"/>
                                  </p:stCondLst>
                                  <p:childTnLst>
                                    <p:set>
                                      <p:cBhvr>
                                        <p:cTn id="15" dur="1" fill="hold">
                                          <p:stCondLst>
                                            <p:cond delay="0"/>
                                          </p:stCondLst>
                                        </p:cTn>
                                        <p:tgtEl>
                                          <p:spTgt spid="67600"/>
                                        </p:tgtEl>
                                        <p:attrNameLst>
                                          <p:attrName>style.visibility</p:attrName>
                                        </p:attrNameLst>
                                      </p:cBhvr>
                                      <p:to>
                                        <p:strVal val="visible"/>
                                      </p:to>
                                    </p:set>
                                    <p:animEffect transition="in" filter="dissolve">
                                      <p:cBhvr>
                                        <p:cTn id="16" dur="500"/>
                                        <p:tgtEl>
                                          <p:spTgt spid="6760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xit" presetSubtype="16" fill="hold" grpId="1" nodeType="clickEffect">
                                  <p:stCondLst>
                                    <p:cond delay="0"/>
                                  </p:stCondLst>
                                  <p:childTnLst>
                                    <p:animEffect transition="out" filter="box(in)">
                                      <p:cBhvr>
                                        <p:cTn id="20" dur="500"/>
                                        <p:tgtEl>
                                          <p:spTgt spid="67597"/>
                                        </p:tgtEl>
                                      </p:cBhvr>
                                    </p:animEffect>
                                    <p:set>
                                      <p:cBhvr>
                                        <p:cTn id="21" dur="1" fill="hold">
                                          <p:stCondLst>
                                            <p:cond delay="499"/>
                                          </p:stCondLst>
                                        </p:cTn>
                                        <p:tgtEl>
                                          <p:spTgt spid="67597"/>
                                        </p:tgtEl>
                                        <p:attrNameLst>
                                          <p:attrName>style.visibility</p:attrName>
                                        </p:attrNameLst>
                                      </p:cBhvr>
                                      <p:to>
                                        <p:strVal val="hidden"/>
                                      </p:to>
                                    </p:set>
                                  </p:childTnLst>
                                </p:cTn>
                              </p:par>
                              <p:par>
                                <p:cTn id="22" presetID="4" presetClass="exit" presetSubtype="16" fill="hold" grpId="1" nodeType="withEffect">
                                  <p:stCondLst>
                                    <p:cond delay="0"/>
                                  </p:stCondLst>
                                  <p:childTnLst>
                                    <p:animEffect transition="out" filter="box(in)">
                                      <p:cBhvr>
                                        <p:cTn id="23" dur="500"/>
                                        <p:tgtEl>
                                          <p:spTgt spid="67598"/>
                                        </p:tgtEl>
                                      </p:cBhvr>
                                    </p:animEffect>
                                    <p:set>
                                      <p:cBhvr>
                                        <p:cTn id="24" dur="1" fill="hold">
                                          <p:stCondLst>
                                            <p:cond delay="499"/>
                                          </p:stCondLst>
                                        </p:cTn>
                                        <p:tgtEl>
                                          <p:spTgt spid="67598"/>
                                        </p:tgtEl>
                                        <p:attrNameLst>
                                          <p:attrName>style.visibility</p:attrName>
                                        </p:attrNameLst>
                                      </p:cBhvr>
                                      <p:to>
                                        <p:strVal val="hidden"/>
                                      </p:to>
                                    </p:set>
                                  </p:childTnLst>
                                </p:cTn>
                              </p:par>
                              <p:par>
                                <p:cTn id="25" presetID="21" presetClass="entr" presetSubtype="4" fill="hold" nodeType="withEffect">
                                  <p:stCondLst>
                                    <p:cond delay="0"/>
                                  </p:stCondLst>
                                  <p:childTnLst>
                                    <p:set>
                                      <p:cBhvr>
                                        <p:cTn id="26" dur="1" fill="hold">
                                          <p:stCondLst>
                                            <p:cond delay="0"/>
                                          </p:stCondLst>
                                        </p:cTn>
                                        <p:tgtEl>
                                          <p:spTgt spid="67604"/>
                                        </p:tgtEl>
                                        <p:attrNameLst>
                                          <p:attrName>style.visibility</p:attrName>
                                        </p:attrNameLst>
                                      </p:cBhvr>
                                      <p:to>
                                        <p:strVal val="visible"/>
                                      </p:to>
                                    </p:set>
                                    <p:animEffect transition="in" filter="wheel(4)">
                                      <p:cBhvr>
                                        <p:cTn id="27" dur="2000"/>
                                        <p:tgtEl>
                                          <p:spTgt spid="67604"/>
                                        </p:tgtEl>
                                      </p:cBhvr>
                                    </p:animEffect>
                                  </p:childTnLst>
                                </p:cTn>
                              </p:par>
                              <p:par>
                                <p:cTn id="28" presetID="2" presetClass="entr" presetSubtype="4" fill="hold" grpId="0" nodeType="withEffect">
                                  <p:stCondLst>
                                    <p:cond delay="0"/>
                                  </p:stCondLst>
                                  <p:childTnLst>
                                    <p:set>
                                      <p:cBhvr>
                                        <p:cTn id="29" dur="1" fill="hold">
                                          <p:stCondLst>
                                            <p:cond delay="0"/>
                                          </p:stCondLst>
                                        </p:cTn>
                                        <p:tgtEl>
                                          <p:spTgt spid="67605"/>
                                        </p:tgtEl>
                                        <p:attrNameLst>
                                          <p:attrName>style.visibility</p:attrName>
                                        </p:attrNameLst>
                                      </p:cBhvr>
                                      <p:to>
                                        <p:strVal val="visible"/>
                                      </p:to>
                                    </p:set>
                                    <p:anim calcmode="lin" valueType="num">
                                      <p:cBhvr additive="base">
                                        <p:cTn id="30" dur="500" fill="hold"/>
                                        <p:tgtEl>
                                          <p:spTgt spid="67605"/>
                                        </p:tgtEl>
                                        <p:attrNameLst>
                                          <p:attrName>ppt_x</p:attrName>
                                        </p:attrNameLst>
                                      </p:cBhvr>
                                      <p:tavLst>
                                        <p:tav tm="0">
                                          <p:val>
                                            <p:strVal val="#ppt_x"/>
                                          </p:val>
                                        </p:tav>
                                        <p:tav tm="100000">
                                          <p:val>
                                            <p:strVal val="#ppt_x"/>
                                          </p:val>
                                        </p:tav>
                                      </p:tavLst>
                                    </p:anim>
                                    <p:anim calcmode="lin" valueType="num">
                                      <p:cBhvr additive="base">
                                        <p:cTn id="31" dur="500" fill="hold"/>
                                        <p:tgtEl>
                                          <p:spTgt spid="67605"/>
                                        </p:tgtEl>
                                        <p:attrNameLst>
                                          <p:attrName>ppt_y</p:attrName>
                                        </p:attrNameLst>
                                      </p:cBhvr>
                                      <p:tavLst>
                                        <p:tav tm="0">
                                          <p:val>
                                            <p:strVal val="1+#ppt_h/2"/>
                                          </p:val>
                                        </p:tav>
                                        <p:tav tm="100000">
                                          <p:val>
                                            <p:strVal val="#ppt_y"/>
                                          </p:val>
                                        </p:tav>
                                      </p:tavLst>
                                    </p:anim>
                                  </p:childTnLst>
                                </p:cTn>
                              </p:par>
                              <p:par>
                                <p:cTn id="32" presetID="24" presetClass="entr" presetSubtype="0" fill="hold" grpId="0" nodeType="withEffect">
                                  <p:stCondLst>
                                    <p:cond delay="0"/>
                                  </p:stCondLst>
                                  <p:childTnLst>
                                    <p:set>
                                      <p:cBhvr>
                                        <p:cTn id="33" dur="1" fill="hold">
                                          <p:stCondLst>
                                            <p:cond delay="0"/>
                                          </p:stCondLst>
                                        </p:cTn>
                                        <p:tgtEl>
                                          <p:spTgt spid="67601"/>
                                        </p:tgtEl>
                                        <p:attrNameLst>
                                          <p:attrName>style.visibility</p:attrName>
                                        </p:attrNameLst>
                                      </p:cBhvr>
                                      <p:to>
                                        <p:strVal val="visible"/>
                                      </p:to>
                                    </p:set>
                                    <p:anim to="" calcmode="lin" valueType="num">
                                      <p:cBhvr>
                                        <p:cTn id="34" dur="1" fill="hold"/>
                                        <p:tgtEl>
                                          <p:spTgt spid="67601"/>
                                        </p:tgtEl>
                                        <p:attrNameLst>
                                          <p:attrName/>
                                        </p:attrNameLst>
                                      </p:cBhvr>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67603"/>
                                        </p:tgtEl>
                                        <p:attrNameLst>
                                          <p:attrName>style.visibility</p:attrName>
                                        </p:attrNameLst>
                                      </p:cBhvr>
                                      <p:to>
                                        <p:strVal val="visible"/>
                                      </p:to>
                                    </p:set>
                                    <p:animEffect transition="in" filter="dissolve">
                                      <p:cBhvr>
                                        <p:cTn id="39" dur="500"/>
                                        <p:tgtEl>
                                          <p:spTgt spid="67603"/>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8" presetClass="entr" presetSubtype="12" fill="hold" grpId="0" nodeType="clickEffect">
                                  <p:stCondLst>
                                    <p:cond delay="0"/>
                                  </p:stCondLst>
                                  <p:childTnLst>
                                    <p:set>
                                      <p:cBhvr>
                                        <p:cTn id="43" dur="1" fill="hold">
                                          <p:stCondLst>
                                            <p:cond delay="0"/>
                                          </p:stCondLst>
                                        </p:cTn>
                                        <p:tgtEl>
                                          <p:spTgt spid="67607"/>
                                        </p:tgtEl>
                                        <p:attrNameLst>
                                          <p:attrName>style.visibility</p:attrName>
                                        </p:attrNameLst>
                                      </p:cBhvr>
                                      <p:to>
                                        <p:strVal val="visible"/>
                                      </p:to>
                                    </p:set>
                                    <p:animEffect transition="in" filter="strips(downLeft)">
                                      <p:cBhvr>
                                        <p:cTn id="44" dur="500"/>
                                        <p:tgtEl>
                                          <p:spTgt spid="67607"/>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67602"/>
                                        </p:tgtEl>
                                        <p:attrNameLst>
                                          <p:attrName>style.visibility</p:attrName>
                                        </p:attrNameLst>
                                      </p:cBhvr>
                                      <p:to>
                                        <p:strVal val="visible"/>
                                      </p:to>
                                    </p:set>
                                    <p:animEffect transition="in" filter="dissolve">
                                      <p:cBhvr>
                                        <p:cTn id="47" dur="500"/>
                                        <p:tgtEl>
                                          <p:spTgt spid="67602"/>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xit" presetSubtype="4" fill="hold" grpId="1" nodeType="clickEffect">
                                  <p:stCondLst>
                                    <p:cond delay="0"/>
                                  </p:stCondLst>
                                  <p:childTnLst>
                                    <p:anim calcmode="lin" valueType="num">
                                      <p:cBhvr additive="base">
                                        <p:cTn id="51" dur="500"/>
                                        <p:tgtEl>
                                          <p:spTgt spid="67601"/>
                                        </p:tgtEl>
                                        <p:attrNameLst>
                                          <p:attrName>ppt_x</p:attrName>
                                        </p:attrNameLst>
                                      </p:cBhvr>
                                      <p:tavLst>
                                        <p:tav tm="0">
                                          <p:val>
                                            <p:strVal val="ppt_x"/>
                                          </p:val>
                                        </p:tav>
                                        <p:tav tm="100000">
                                          <p:val>
                                            <p:strVal val="ppt_x"/>
                                          </p:val>
                                        </p:tav>
                                      </p:tavLst>
                                    </p:anim>
                                    <p:anim calcmode="lin" valueType="num">
                                      <p:cBhvr additive="base">
                                        <p:cTn id="52" dur="500"/>
                                        <p:tgtEl>
                                          <p:spTgt spid="67601"/>
                                        </p:tgtEl>
                                        <p:attrNameLst>
                                          <p:attrName>ppt_y</p:attrName>
                                        </p:attrNameLst>
                                      </p:cBhvr>
                                      <p:tavLst>
                                        <p:tav tm="0">
                                          <p:val>
                                            <p:strVal val="ppt_y"/>
                                          </p:val>
                                        </p:tav>
                                        <p:tav tm="100000">
                                          <p:val>
                                            <p:strVal val="1+ppt_h/2"/>
                                          </p:val>
                                        </p:tav>
                                      </p:tavLst>
                                    </p:anim>
                                    <p:set>
                                      <p:cBhvr>
                                        <p:cTn id="53" dur="1" fill="hold">
                                          <p:stCondLst>
                                            <p:cond delay="499"/>
                                          </p:stCondLst>
                                        </p:cTn>
                                        <p:tgtEl>
                                          <p:spTgt spid="67601"/>
                                        </p:tgtEl>
                                        <p:attrNameLst>
                                          <p:attrName>style.visibility</p:attrName>
                                        </p:attrNameLst>
                                      </p:cBhvr>
                                      <p:to>
                                        <p:strVal val="hidden"/>
                                      </p:to>
                                    </p:set>
                                  </p:childTnLst>
                                </p:cTn>
                              </p:par>
                              <p:par>
                                <p:cTn id="54" presetID="2" presetClass="exit" presetSubtype="4" fill="hold" grpId="1" nodeType="withEffect">
                                  <p:stCondLst>
                                    <p:cond delay="0"/>
                                  </p:stCondLst>
                                  <p:childTnLst>
                                    <p:anim calcmode="lin" valueType="num">
                                      <p:cBhvr additive="base">
                                        <p:cTn id="55" dur="500"/>
                                        <p:tgtEl>
                                          <p:spTgt spid="67603"/>
                                        </p:tgtEl>
                                        <p:attrNameLst>
                                          <p:attrName>ppt_x</p:attrName>
                                        </p:attrNameLst>
                                      </p:cBhvr>
                                      <p:tavLst>
                                        <p:tav tm="0">
                                          <p:val>
                                            <p:strVal val="ppt_x"/>
                                          </p:val>
                                        </p:tav>
                                        <p:tav tm="100000">
                                          <p:val>
                                            <p:strVal val="ppt_x"/>
                                          </p:val>
                                        </p:tav>
                                      </p:tavLst>
                                    </p:anim>
                                    <p:anim calcmode="lin" valueType="num">
                                      <p:cBhvr additive="base">
                                        <p:cTn id="56" dur="500"/>
                                        <p:tgtEl>
                                          <p:spTgt spid="67603"/>
                                        </p:tgtEl>
                                        <p:attrNameLst>
                                          <p:attrName>ppt_y</p:attrName>
                                        </p:attrNameLst>
                                      </p:cBhvr>
                                      <p:tavLst>
                                        <p:tav tm="0">
                                          <p:val>
                                            <p:strVal val="ppt_y"/>
                                          </p:val>
                                        </p:tav>
                                        <p:tav tm="100000">
                                          <p:val>
                                            <p:strVal val="1+ppt_h/2"/>
                                          </p:val>
                                        </p:tav>
                                      </p:tavLst>
                                    </p:anim>
                                    <p:set>
                                      <p:cBhvr>
                                        <p:cTn id="57" dur="1" fill="hold">
                                          <p:stCondLst>
                                            <p:cond delay="499"/>
                                          </p:stCondLst>
                                        </p:cTn>
                                        <p:tgtEl>
                                          <p:spTgt spid="67603"/>
                                        </p:tgtEl>
                                        <p:attrNameLst>
                                          <p:attrName>style.visibility</p:attrName>
                                        </p:attrNameLst>
                                      </p:cBhvr>
                                      <p:to>
                                        <p:strVal val="hidden"/>
                                      </p:to>
                                    </p:set>
                                  </p:childTnLst>
                                </p:cTn>
                              </p:par>
                              <p:par>
                                <p:cTn id="58" presetID="2" presetClass="exit" presetSubtype="4" fill="hold" grpId="1" nodeType="withEffect">
                                  <p:stCondLst>
                                    <p:cond delay="0"/>
                                  </p:stCondLst>
                                  <p:childTnLst>
                                    <p:anim calcmode="lin" valueType="num">
                                      <p:cBhvr additive="base">
                                        <p:cTn id="59" dur="500"/>
                                        <p:tgtEl>
                                          <p:spTgt spid="67607"/>
                                        </p:tgtEl>
                                        <p:attrNameLst>
                                          <p:attrName>ppt_x</p:attrName>
                                        </p:attrNameLst>
                                      </p:cBhvr>
                                      <p:tavLst>
                                        <p:tav tm="0">
                                          <p:val>
                                            <p:strVal val="ppt_x"/>
                                          </p:val>
                                        </p:tav>
                                        <p:tav tm="100000">
                                          <p:val>
                                            <p:strVal val="ppt_x"/>
                                          </p:val>
                                        </p:tav>
                                      </p:tavLst>
                                    </p:anim>
                                    <p:anim calcmode="lin" valueType="num">
                                      <p:cBhvr additive="base">
                                        <p:cTn id="60" dur="500"/>
                                        <p:tgtEl>
                                          <p:spTgt spid="67607"/>
                                        </p:tgtEl>
                                        <p:attrNameLst>
                                          <p:attrName>ppt_y</p:attrName>
                                        </p:attrNameLst>
                                      </p:cBhvr>
                                      <p:tavLst>
                                        <p:tav tm="0">
                                          <p:val>
                                            <p:strVal val="ppt_y"/>
                                          </p:val>
                                        </p:tav>
                                        <p:tav tm="100000">
                                          <p:val>
                                            <p:strVal val="1+ppt_h/2"/>
                                          </p:val>
                                        </p:tav>
                                      </p:tavLst>
                                    </p:anim>
                                    <p:set>
                                      <p:cBhvr>
                                        <p:cTn id="61" dur="1" fill="hold">
                                          <p:stCondLst>
                                            <p:cond delay="499"/>
                                          </p:stCondLst>
                                        </p:cTn>
                                        <p:tgtEl>
                                          <p:spTgt spid="67607"/>
                                        </p:tgtEl>
                                        <p:attrNameLst>
                                          <p:attrName>style.visibility</p:attrName>
                                        </p:attrNameLst>
                                      </p:cBhvr>
                                      <p:to>
                                        <p:strVal val="hidden"/>
                                      </p:to>
                                    </p:set>
                                  </p:childTnLst>
                                </p:cTn>
                              </p:par>
                            </p:childTnLst>
                          </p:cTn>
                        </p:par>
                      </p:childTnLst>
                    </p:cTn>
                  </p:par>
                  <p:par>
                    <p:cTn id="62" fill="hold" nodeType="clickPar">
                      <p:stCondLst>
                        <p:cond delay="indefinite"/>
                      </p:stCondLst>
                      <p:childTnLst>
                        <p:par>
                          <p:cTn id="63" fill="hold" nodeType="withGroup">
                            <p:stCondLst>
                              <p:cond delay="0"/>
                            </p:stCondLst>
                            <p:childTnLst>
                              <p:par>
                                <p:cTn id="64" presetID="50" presetClass="entr" presetSubtype="0" decel="100000" fill="hold" nodeType="clickEffect">
                                  <p:stCondLst>
                                    <p:cond delay="0"/>
                                  </p:stCondLst>
                                  <p:childTnLst>
                                    <p:set>
                                      <p:cBhvr>
                                        <p:cTn id="65" dur="1" fill="hold">
                                          <p:stCondLst>
                                            <p:cond delay="0"/>
                                          </p:stCondLst>
                                        </p:cTn>
                                        <p:tgtEl>
                                          <p:spTgt spid="67609"/>
                                        </p:tgtEl>
                                        <p:attrNameLst>
                                          <p:attrName>style.visibility</p:attrName>
                                        </p:attrNameLst>
                                      </p:cBhvr>
                                      <p:to>
                                        <p:strVal val="visible"/>
                                      </p:to>
                                    </p:set>
                                    <p:anim calcmode="lin" valueType="num">
                                      <p:cBhvr>
                                        <p:cTn id="66" dur="1000" fill="hold"/>
                                        <p:tgtEl>
                                          <p:spTgt spid="67609"/>
                                        </p:tgtEl>
                                        <p:attrNameLst>
                                          <p:attrName>ppt_w</p:attrName>
                                        </p:attrNameLst>
                                      </p:cBhvr>
                                      <p:tavLst>
                                        <p:tav tm="0">
                                          <p:val>
                                            <p:strVal val="#ppt_w+.3"/>
                                          </p:val>
                                        </p:tav>
                                        <p:tav tm="100000">
                                          <p:val>
                                            <p:strVal val="#ppt_w"/>
                                          </p:val>
                                        </p:tav>
                                      </p:tavLst>
                                    </p:anim>
                                    <p:anim calcmode="lin" valueType="num">
                                      <p:cBhvr>
                                        <p:cTn id="67" dur="1000" fill="hold"/>
                                        <p:tgtEl>
                                          <p:spTgt spid="67609"/>
                                        </p:tgtEl>
                                        <p:attrNameLst>
                                          <p:attrName>ppt_h</p:attrName>
                                        </p:attrNameLst>
                                      </p:cBhvr>
                                      <p:tavLst>
                                        <p:tav tm="0">
                                          <p:val>
                                            <p:strVal val="#ppt_h"/>
                                          </p:val>
                                        </p:tav>
                                        <p:tav tm="100000">
                                          <p:val>
                                            <p:strVal val="#ppt_h"/>
                                          </p:val>
                                        </p:tav>
                                      </p:tavLst>
                                    </p:anim>
                                    <p:animEffect transition="in" filter="fade">
                                      <p:cBhvr>
                                        <p:cTn id="68" dur="1000"/>
                                        <p:tgtEl>
                                          <p:spTgt spid="67609"/>
                                        </p:tgtEl>
                                      </p:cBhvr>
                                    </p:animEffect>
                                  </p:childTnLst>
                                </p:cTn>
                              </p:par>
                              <p:par>
                                <p:cTn id="69" presetID="2" presetClass="entr" presetSubtype="4" fill="hold" grpId="0" nodeType="withEffect">
                                  <p:stCondLst>
                                    <p:cond delay="0"/>
                                  </p:stCondLst>
                                  <p:childTnLst>
                                    <p:set>
                                      <p:cBhvr>
                                        <p:cTn id="70" dur="1" fill="hold">
                                          <p:stCondLst>
                                            <p:cond delay="0"/>
                                          </p:stCondLst>
                                        </p:cTn>
                                        <p:tgtEl>
                                          <p:spTgt spid="67610"/>
                                        </p:tgtEl>
                                        <p:attrNameLst>
                                          <p:attrName>style.visibility</p:attrName>
                                        </p:attrNameLst>
                                      </p:cBhvr>
                                      <p:to>
                                        <p:strVal val="visible"/>
                                      </p:to>
                                    </p:set>
                                    <p:anim calcmode="lin" valueType="num">
                                      <p:cBhvr additive="base">
                                        <p:cTn id="71" dur="500" fill="hold"/>
                                        <p:tgtEl>
                                          <p:spTgt spid="67610"/>
                                        </p:tgtEl>
                                        <p:attrNameLst>
                                          <p:attrName>ppt_x</p:attrName>
                                        </p:attrNameLst>
                                      </p:cBhvr>
                                      <p:tavLst>
                                        <p:tav tm="0">
                                          <p:val>
                                            <p:strVal val="#ppt_x"/>
                                          </p:val>
                                        </p:tav>
                                        <p:tav tm="100000">
                                          <p:val>
                                            <p:strVal val="#ppt_x"/>
                                          </p:val>
                                        </p:tav>
                                      </p:tavLst>
                                    </p:anim>
                                    <p:anim calcmode="lin" valueType="num">
                                      <p:cBhvr additive="base">
                                        <p:cTn id="72" dur="500" fill="hold"/>
                                        <p:tgtEl>
                                          <p:spTgt spid="676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7" grpId="0" animBg="1"/>
      <p:bldP spid="67597" grpId="1" animBg="1"/>
      <p:bldP spid="67598" grpId="0" animBg="1"/>
      <p:bldP spid="67598" grpId="1" animBg="1"/>
      <p:bldP spid="67600" grpId="0"/>
      <p:bldP spid="67601" grpId="0" animBg="1"/>
      <p:bldP spid="67601" grpId="1" animBg="1"/>
      <p:bldP spid="67602" grpId="0"/>
      <p:bldP spid="67603" grpId="0" animBg="1"/>
      <p:bldP spid="67603" grpId="1" animBg="1"/>
      <p:bldP spid="67605" grpId="0" animBg="1"/>
      <p:bldP spid="67607" grpId="0" animBg="1"/>
      <p:bldP spid="67607" grpId="1" animBg="1"/>
      <p:bldP spid="676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4" descr="Bieu_do_co_cau_xuat_nhap_kha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22154"/>
            <a:ext cx="4821382" cy="2326979"/>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15"/>
          <p:cNvSpPr txBox="1">
            <a:spLocks noChangeArrowheads="1"/>
          </p:cNvSpPr>
          <p:nvPr/>
        </p:nvSpPr>
        <p:spPr bwMode="auto">
          <a:xfrm>
            <a:off x="-65232" y="2689722"/>
            <a:ext cx="516587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b="1" dirty="0" err="1">
                <a:latin typeface="Times New Roman" panose="02020603050405020304" pitchFamily="18" charset="0"/>
                <a:cs typeface="Times New Roman" panose="02020603050405020304" pitchFamily="18" charset="0"/>
              </a:rPr>
              <a:t>Biểu</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đồ</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cơ</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cấu</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giá</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trị</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xuất</a:t>
            </a:r>
            <a:r>
              <a:rPr lang="en-US" altLang="en-US" b="1" dirty="0">
                <a:latin typeface="Times New Roman" panose="02020603050405020304" pitchFamily="18" charset="0"/>
                <a:cs typeface="Times New Roman" panose="02020603050405020304" pitchFamily="18" charset="0"/>
              </a:rPr>
              <a:t> </a:t>
            </a:r>
            <a:r>
              <a:rPr lang="en-US" altLang="en-US" b="1" dirty="0" err="1" smtClean="0">
                <a:latin typeface="Times New Roman" panose="02020603050405020304" pitchFamily="18" charset="0"/>
                <a:cs typeface="Times New Roman" panose="02020603050405020304" pitchFamily="18" charset="0"/>
              </a:rPr>
              <a:t>khẩu</a:t>
            </a:r>
            <a:r>
              <a:rPr lang="en-US" altLang="en-US" b="1" dirty="0" smtClean="0">
                <a:latin typeface="Times New Roman" panose="02020603050405020304" pitchFamily="18" charset="0"/>
                <a:cs typeface="Times New Roman" panose="02020603050405020304" pitchFamily="18" charset="0"/>
              </a:rPr>
              <a:t> </a:t>
            </a:r>
            <a:r>
              <a:rPr lang="en-US" altLang="en-US" b="1" dirty="0" err="1" smtClean="0">
                <a:latin typeface="Times New Roman" panose="02020603050405020304" pitchFamily="18" charset="0"/>
                <a:cs typeface="Times New Roman" panose="02020603050405020304" pitchFamily="18" charset="0"/>
              </a:rPr>
              <a:t>nước</a:t>
            </a:r>
            <a:r>
              <a:rPr lang="en-US" altLang="en-US" b="1" dirty="0" smtClean="0">
                <a:latin typeface="Times New Roman" panose="02020603050405020304" pitchFamily="18" charset="0"/>
                <a:cs typeface="Times New Roman" panose="02020603050405020304" pitchFamily="18" charset="0"/>
              </a:rPr>
              <a:t> ta </a:t>
            </a:r>
            <a:r>
              <a:rPr lang="en-US" altLang="en-US" b="1" dirty="0" err="1" smtClean="0">
                <a:latin typeface="Times New Roman" panose="02020603050405020304" pitchFamily="18" charset="0"/>
                <a:cs typeface="Times New Roman" panose="02020603050405020304" pitchFamily="18" charset="0"/>
              </a:rPr>
              <a:t>năm</a:t>
            </a:r>
            <a:r>
              <a:rPr lang="en-US" altLang="en-US" b="1" dirty="0" smtClean="0">
                <a:latin typeface="Times New Roman" panose="02020603050405020304" pitchFamily="18" charset="0"/>
                <a:cs typeface="Times New Roman" panose="02020603050405020304" pitchFamily="18" charset="0"/>
              </a:rPr>
              <a:t> </a:t>
            </a:r>
            <a:r>
              <a:rPr lang="en-US" altLang="en-US" b="1" dirty="0">
                <a:latin typeface="Times New Roman" panose="02020603050405020304" pitchFamily="18" charset="0"/>
                <a:cs typeface="Times New Roman" panose="02020603050405020304" pitchFamily="18" charset="0"/>
              </a:rPr>
              <a:t>2002</a:t>
            </a:r>
          </a:p>
        </p:txBody>
      </p:sp>
      <p:pic>
        <p:nvPicPr>
          <p:cNvPr id="2050" name="Picture 2" descr="Káº¿t quáº£ hÃ¬nh áº£nh cho xuáº¥t kháº©u dáº§u khÃ­"/>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242" y="3253640"/>
            <a:ext cx="4095085" cy="299475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Káº¿t quáº£ hÃ¬nh áº£nh cho may máº·c viá»t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241" y="3446093"/>
            <a:ext cx="4095085" cy="280230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Káº¿t quáº£ hÃ¬nh áº£nh cho thá»§y sáº£n xuáº¥t kháº©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431" y="3478604"/>
            <a:ext cx="4180895" cy="296224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Káº¿t quáº£ hÃ¬nh áº£nh cho nÃ´ng lÃ¢m thá»§y sáº£n xuáº¥t kháº©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430" y="3442358"/>
            <a:ext cx="4180896" cy="3291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7675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strips(downLeft)">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050"/>
                                        </p:tgtEl>
                                      </p:cBhvr>
                                    </p:animEffect>
                                    <p:set>
                                      <p:cBhvr>
                                        <p:cTn id="12" dur="1" fill="hold">
                                          <p:stCondLst>
                                            <p:cond delay="499"/>
                                          </p:stCondLst>
                                        </p:cTn>
                                        <p:tgtEl>
                                          <p:spTgt spid="2050"/>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fade">
                                      <p:cBhvr>
                                        <p:cTn id="15" dur="500"/>
                                        <p:tgtEl>
                                          <p:spTgt spid="205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052"/>
                                        </p:tgtEl>
                                      </p:cBhvr>
                                    </p:animEffect>
                                    <p:set>
                                      <p:cBhvr>
                                        <p:cTn id="20" dur="1" fill="hold">
                                          <p:stCondLst>
                                            <p:cond delay="499"/>
                                          </p:stCondLst>
                                        </p:cTn>
                                        <p:tgtEl>
                                          <p:spTgt spid="205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54"/>
                                        </p:tgtEl>
                                        <p:attrNameLst>
                                          <p:attrName>style.visibility</p:attrName>
                                        </p:attrNameLst>
                                      </p:cBhvr>
                                      <p:to>
                                        <p:strVal val="visible"/>
                                      </p:to>
                                    </p:set>
                                    <p:animEffect transition="in" filter="fade">
                                      <p:cBhvr>
                                        <p:cTn id="25" dur="500"/>
                                        <p:tgtEl>
                                          <p:spTgt spid="2054"/>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xit" presetSubtype="32" fill="hold" nodeType="clickEffect">
                                  <p:stCondLst>
                                    <p:cond delay="0"/>
                                  </p:stCondLst>
                                  <p:childTnLst>
                                    <p:anim calcmode="lin" valueType="num">
                                      <p:cBhvr>
                                        <p:cTn id="29" dur="500"/>
                                        <p:tgtEl>
                                          <p:spTgt spid="2054"/>
                                        </p:tgtEl>
                                        <p:attrNameLst>
                                          <p:attrName>ppt_w</p:attrName>
                                        </p:attrNameLst>
                                      </p:cBhvr>
                                      <p:tavLst>
                                        <p:tav tm="0">
                                          <p:val>
                                            <p:strVal val="ppt_w"/>
                                          </p:val>
                                        </p:tav>
                                        <p:tav tm="100000">
                                          <p:val>
                                            <p:fltVal val="0"/>
                                          </p:val>
                                        </p:tav>
                                      </p:tavLst>
                                    </p:anim>
                                    <p:anim calcmode="lin" valueType="num">
                                      <p:cBhvr>
                                        <p:cTn id="30" dur="500"/>
                                        <p:tgtEl>
                                          <p:spTgt spid="2054"/>
                                        </p:tgtEl>
                                        <p:attrNameLst>
                                          <p:attrName>ppt_h</p:attrName>
                                        </p:attrNameLst>
                                      </p:cBhvr>
                                      <p:tavLst>
                                        <p:tav tm="0">
                                          <p:val>
                                            <p:strVal val="ppt_h"/>
                                          </p:val>
                                        </p:tav>
                                        <p:tav tm="100000">
                                          <p:val>
                                            <p:fltVal val="0"/>
                                          </p:val>
                                        </p:tav>
                                      </p:tavLst>
                                    </p:anim>
                                    <p:animEffect transition="out" filter="fade">
                                      <p:cBhvr>
                                        <p:cTn id="31" dur="500"/>
                                        <p:tgtEl>
                                          <p:spTgt spid="2054"/>
                                        </p:tgtEl>
                                      </p:cBhvr>
                                    </p:animEffect>
                                    <p:set>
                                      <p:cBhvr>
                                        <p:cTn id="32" dur="1" fill="hold">
                                          <p:stCondLst>
                                            <p:cond delay="499"/>
                                          </p:stCondLst>
                                        </p:cTn>
                                        <p:tgtEl>
                                          <p:spTgt spid="2054"/>
                                        </p:tgtEl>
                                        <p:attrNameLst>
                                          <p:attrName>style.visibility</p:attrName>
                                        </p:attrNameLst>
                                      </p:cBhvr>
                                      <p:to>
                                        <p:strVal val="hidden"/>
                                      </p:to>
                                    </p:set>
                                  </p:childTnLst>
                                </p:cTn>
                              </p:par>
                              <p:par>
                                <p:cTn id="33" presetID="6" presetClass="entr" presetSubtype="16" fill="hold" nodeType="withEffect">
                                  <p:stCondLst>
                                    <p:cond delay="0"/>
                                  </p:stCondLst>
                                  <p:childTnLst>
                                    <p:set>
                                      <p:cBhvr>
                                        <p:cTn id="34" dur="1" fill="hold">
                                          <p:stCondLst>
                                            <p:cond delay="0"/>
                                          </p:stCondLst>
                                        </p:cTn>
                                        <p:tgtEl>
                                          <p:spTgt spid="2056"/>
                                        </p:tgtEl>
                                        <p:attrNameLst>
                                          <p:attrName>style.visibility</p:attrName>
                                        </p:attrNameLst>
                                      </p:cBhvr>
                                      <p:to>
                                        <p:strVal val="visible"/>
                                      </p:to>
                                    </p:set>
                                    <p:animEffect transition="in" filter="circle(in)">
                                      <p:cBhvr>
                                        <p:cTn id="35" dur="20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15"/>
          <p:cNvSpPr txBox="1">
            <a:spLocks noChangeArrowheads="1"/>
          </p:cNvSpPr>
          <p:nvPr/>
        </p:nvSpPr>
        <p:spPr bwMode="auto">
          <a:xfrm>
            <a:off x="0" y="3021836"/>
            <a:ext cx="578080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000" b="1" dirty="0" err="1" smtClean="0">
                <a:latin typeface="Times New Roman" panose="02020603050405020304" pitchFamily="18" charset="0"/>
                <a:cs typeface="Times New Roman" panose="02020603050405020304" pitchFamily="18" charset="0"/>
              </a:rPr>
              <a:t>Biểu</a:t>
            </a:r>
            <a:r>
              <a:rPr lang="en-US" altLang="en-US" sz="2000" b="1" dirty="0" smtClean="0">
                <a:latin typeface="Times New Roman" panose="02020603050405020304" pitchFamily="18" charset="0"/>
                <a:cs typeface="Times New Roman" panose="02020603050405020304" pitchFamily="18" charset="0"/>
              </a:rPr>
              <a:t> </a:t>
            </a:r>
            <a:r>
              <a:rPr lang="en-US" altLang="en-US" sz="2000" b="1" dirty="0" err="1" smtClean="0">
                <a:latin typeface="Times New Roman" panose="02020603050405020304" pitchFamily="18" charset="0"/>
                <a:cs typeface="Times New Roman" panose="02020603050405020304" pitchFamily="18" charset="0"/>
              </a:rPr>
              <a:t>đồ</a:t>
            </a:r>
            <a:r>
              <a:rPr lang="en-US" altLang="en-US" sz="2000" b="1" dirty="0" smtClean="0">
                <a:latin typeface="Times New Roman" panose="02020603050405020304" pitchFamily="18" charset="0"/>
                <a:cs typeface="Times New Roman" panose="02020603050405020304" pitchFamily="18" charset="0"/>
              </a:rPr>
              <a:t> </a:t>
            </a:r>
            <a:r>
              <a:rPr lang="en-US" altLang="en-US" sz="2000" b="1" dirty="0" err="1" smtClean="0">
                <a:latin typeface="Times New Roman" panose="02020603050405020304" pitchFamily="18" charset="0"/>
                <a:cs typeface="Times New Roman" panose="02020603050405020304" pitchFamily="18" charset="0"/>
              </a:rPr>
              <a:t>cơ</a:t>
            </a:r>
            <a:r>
              <a:rPr lang="en-US" altLang="en-US" sz="2000" b="1" dirty="0" smtClean="0">
                <a:latin typeface="Times New Roman" panose="02020603050405020304" pitchFamily="18" charset="0"/>
                <a:cs typeface="Times New Roman" panose="02020603050405020304" pitchFamily="18" charset="0"/>
              </a:rPr>
              <a:t> </a:t>
            </a:r>
            <a:r>
              <a:rPr lang="en-US" altLang="en-US" sz="2000" b="1" dirty="0" err="1" smtClean="0">
                <a:latin typeface="Times New Roman" panose="02020603050405020304" pitchFamily="18" charset="0"/>
                <a:cs typeface="Times New Roman" panose="02020603050405020304" pitchFamily="18" charset="0"/>
              </a:rPr>
              <a:t>cấu</a:t>
            </a:r>
            <a:r>
              <a:rPr lang="en-US" altLang="en-US" sz="2000" b="1" dirty="0" smtClean="0">
                <a:latin typeface="Times New Roman" panose="02020603050405020304" pitchFamily="18" charset="0"/>
                <a:cs typeface="Times New Roman" panose="02020603050405020304" pitchFamily="18" charset="0"/>
              </a:rPr>
              <a:t> </a:t>
            </a:r>
            <a:r>
              <a:rPr lang="en-US" altLang="en-US" sz="2000" b="1" dirty="0" err="1" smtClean="0">
                <a:latin typeface="Times New Roman" panose="02020603050405020304" pitchFamily="18" charset="0"/>
                <a:cs typeface="Times New Roman" panose="02020603050405020304" pitchFamily="18" charset="0"/>
              </a:rPr>
              <a:t>giá</a:t>
            </a:r>
            <a:r>
              <a:rPr lang="en-US" altLang="en-US" sz="2000" b="1" dirty="0" smtClean="0">
                <a:latin typeface="Times New Roman" panose="02020603050405020304" pitchFamily="18" charset="0"/>
                <a:cs typeface="Times New Roman" panose="02020603050405020304" pitchFamily="18" charset="0"/>
              </a:rPr>
              <a:t> </a:t>
            </a:r>
            <a:r>
              <a:rPr lang="en-US" altLang="en-US" sz="2000" b="1" dirty="0" err="1" smtClean="0">
                <a:latin typeface="Times New Roman" panose="02020603050405020304" pitchFamily="18" charset="0"/>
                <a:cs typeface="Times New Roman" panose="02020603050405020304" pitchFamily="18" charset="0"/>
              </a:rPr>
              <a:t>trị</a:t>
            </a:r>
            <a:r>
              <a:rPr lang="en-US" altLang="en-US" sz="2000" b="1" dirty="0" smtClean="0">
                <a:latin typeface="Times New Roman" panose="02020603050405020304" pitchFamily="18" charset="0"/>
                <a:cs typeface="Times New Roman" panose="02020603050405020304" pitchFamily="18" charset="0"/>
              </a:rPr>
              <a:t> </a:t>
            </a:r>
            <a:r>
              <a:rPr lang="en-US" altLang="en-US" sz="2000" b="1" dirty="0" err="1" smtClean="0">
                <a:latin typeface="Times New Roman" panose="02020603050405020304" pitchFamily="18" charset="0"/>
                <a:cs typeface="Times New Roman" panose="02020603050405020304" pitchFamily="18" charset="0"/>
              </a:rPr>
              <a:t>nhập</a:t>
            </a:r>
            <a:r>
              <a:rPr lang="en-US" altLang="en-US" sz="2000" b="1" dirty="0" smtClean="0">
                <a:latin typeface="Times New Roman" panose="02020603050405020304" pitchFamily="18" charset="0"/>
                <a:cs typeface="Times New Roman" panose="02020603050405020304" pitchFamily="18" charset="0"/>
              </a:rPr>
              <a:t> </a:t>
            </a:r>
            <a:r>
              <a:rPr lang="en-US" altLang="en-US" sz="2000" b="1" dirty="0" err="1" smtClean="0">
                <a:latin typeface="Times New Roman" panose="02020603050405020304" pitchFamily="18" charset="0"/>
                <a:cs typeface="Times New Roman" panose="02020603050405020304" pitchFamily="18" charset="0"/>
              </a:rPr>
              <a:t>khẩu</a:t>
            </a:r>
            <a:r>
              <a:rPr lang="en-US" altLang="en-US" sz="2000" b="1" dirty="0" smtClean="0">
                <a:latin typeface="Times New Roman" panose="02020603050405020304" pitchFamily="18" charset="0"/>
                <a:cs typeface="Times New Roman" panose="02020603050405020304" pitchFamily="18" charset="0"/>
              </a:rPr>
              <a:t> </a:t>
            </a:r>
            <a:r>
              <a:rPr lang="en-US" altLang="en-US" sz="2000" b="1" dirty="0" err="1" smtClean="0">
                <a:latin typeface="Times New Roman" panose="02020603050405020304" pitchFamily="18" charset="0"/>
                <a:cs typeface="Times New Roman" panose="02020603050405020304" pitchFamily="18" charset="0"/>
              </a:rPr>
              <a:t>nước</a:t>
            </a:r>
            <a:r>
              <a:rPr lang="en-US" altLang="en-US" sz="2000" b="1" dirty="0" smtClean="0">
                <a:latin typeface="Times New Roman" panose="02020603050405020304" pitchFamily="18" charset="0"/>
                <a:cs typeface="Times New Roman" panose="02020603050405020304" pitchFamily="18" charset="0"/>
              </a:rPr>
              <a:t> ta </a:t>
            </a:r>
            <a:r>
              <a:rPr lang="en-US" altLang="en-US" sz="2000" b="1" dirty="0" err="1" smtClean="0">
                <a:latin typeface="Times New Roman" panose="02020603050405020304" pitchFamily="18" charset="0"/>
                <a:cs typeface="Times New Roman" panose="02020603050405020304" pitchFamily="18" charset="0"/>
              </a:rPr>
              <a:t>năm</a:t>
            </a:r>
            <a:r>
              <a:rPr lang="en-US" altLang="en-US" sz="2000" b="1" dirty="0" smtClean="0">
                <a:latin typeface="Times New Roman" panose="02020603050405020304" pitchFamily="18" charset="0"/>
                <a:cs typeface="Times New Roman" panose="02020603050405020304" pitchFamily="18" charset="0"/>
              </a:rPr>
              <a:t> 2002</a:t>
            </a:r>
            <a:endParaRPr lang="en-US" altLang="en-US" sz="2000" b="1" dirty="0">
              <a:latin typeface="Times New Roman" panose="02020603050405020304" pitchFamily="18" charset="0"/>
              <a:cs typeface="Times New Roman" panose="02020603050405020304" pitchFamily="18" charset="0"/>
            </a:endParaRPr>
          </a:p>
        </p:txBody>
      </p: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984" y="-69577"/>
            <a:ext cx="5286375" cy="2995377"/>
          </a:xfrm>
          <a:prstGeom prst="rect">
            <a:avLst/>
          </a:prstGeom>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084" y="3893915"/>
            <a:ext cx="7745364" cy="84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983" y="4829577"/>
            <a:ext cx="8240799" cy="180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0010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fade">
                                      <p:cBhvr>
                                        <p:cTn id="12"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Káº¿t quáº£ hÃ¬nh áº£nh cho nháº­p kháº©u Ã´ tÃ´"/>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80280"/>
            <a:ext cx="4544291" cy="2734806"/>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15"/>
          <p:cNvSpPr txBox="1">
            <a:spLocks noChangeArrowheads="1"/>
          </p:cNvSpPr>
          <p:nvPr/>
        </p:nvSpPr>
        <p:spPr bwMode="auto">
          <a:xfrm>
            <a:off x="5187080" y="3542342"/>
            <a:ext cx="432261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200" dirty="0" smtClean="0">
                <a:latin typeface="Times New Roman" panose="02020603050405020304" pitchFamily="18" charset="0"/>
                <a:cs typeface="Times New Roman" panose="02020603050405020304" pitchFamily="18" charset="0"/>
              </a:rPr>
              <a:t>Ô </a:t>
            </a:r>
            <a:r>
              <a:rPr lang="en-US" altLang="en-US" sz="2200" dirty="0" err="1" smtClean="0">
                <a:latin typeface="Times New Roman" panose="02020603050405020304" pitchFamily="18" charset="0"/>
                <a:cs typeface="Times New Roman" panose="02020603050405020304" pitchFamily="18" charset="0"/>
              </a:rPr>
              <a:t>tô</a:t>
            </a:r>
            <a:r>
              <a:rPr lang="en-US" altLang="en-US" sz="2200" dirty="0" smtClean="0">
                <a:latin typeface="Times New Roman" panose="02020603050405020304" pitchFamily="18" charset="0"/>
                <a:cs typeface="Times New Roman" panose="02020603050405020304" pitchFamily="18" charset="0"/>
              </a:rPr>
              <a:t>. </a:t>
            </a:r>
            <a:endParaRPr lang="en-US" altLang="en-US" sz="2200" dirty="0">
              <a:latin typeface="Times New Roman" panose="02020603050405020304" pitchFamily="18" charset="0"/>
              <a:cs typeface="Times New Roman" panose="02020603050405020304" pitchFamily="18" charset="0"/>
            </a:endParaRPr>
          </a:p>
        </p:txBody>
      </p:sp>
      <p:sp>
        <p:nvSpPr>
          <p:cNvPr id="18" name="Text Box 15"/>
          <p:cNvSpPr txBox="1">
            <a:spLocks noChangeArrowheads="1"/>
          </p:cNvSpPr>
          <p:nvPr/>
        </p:nvSpPr>
        <p:spPr bwMode="auto">
          <a:xfrm>
            <a:off x="5187080" y="3912198"/>
            <a:ext cx="432261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200" dirty="0" err="1" smtClean="0">
                <a:latin typeface="Times New Roman" panose="02020603050405020304" pitchFamily="18" charset="0"/>
                <a:cs typeface="Times New Roman" panose="02020603050405020304" pitchFamily="18" charset="0"/>
              </a:rPr>
              <a:t>Máy</a:t>
            </a:r>
            <a:r>
              <a:rPr lang="en-US" altLang="en-US" sz="2200" dirty="0" smtClean="0">
                <a:latin typeface="Times New Roman" panose="02020603050405020304" pitchFamily="18" charset="0"/>
                <a:cs typeface="Times New Roman" panose="02020603050405020304" pitchFamily="18" charset="0"/>
              </a:rPr>
              <a:t> </a:t>
            </a:r>
            <a:r>
              <a:rPr lang="en-US" altLang="en-US" sz="2200" dirty="0" err="1" smtClean="0">
                <a:latin typeface="Times New Roman" panose="02020603050405020304" pitchFamily="18" charset="0"/>
                <a:cs typeface="Times New Roman" panose="02020603050405020304" pitchFamily="18" charset="0"/>
              </a:rPr>
              <a:t>tính</a:t>
            </a:r>
            <a:r>
              <a:rPr lang="en-US" altLang="en-US" sz="2200" dirty="0" smtClean="0">
                <a:latin typeface="Times New Roman" panose="02020603050405020304" pitchFamily="18" charset="0"/>
                <a:cs typeface="Times New Roman" panose="02020603050405020304" pitchFamily="18" charset="0"/>
              </a:rPr>
              <a:t>, </a:t>
            </a:r>
            <a:r>
              <a:rPr lang="en-US" altLang="en-US" sz="2200" dirty="0" err="1" smtClean="0">
                <a:latin typeface="Times New Roman" panose="02020603050405020304" pitchFamily="18" charset="0"/>
                <a:cs typeface="Times New Roman" panose="02020603050405020304" pitchFamily="18" charset="0"/>
              </a:rPr>
              <a:t>điện</a:t>
            </a:r>
            <a:r>
              <a:rPr lang="en-US" altLang="en-US" sz="2200" dirty="0" smtClean="0">
                <a:latin typeface="Times New Roman" panose="02020603050405020304" pitchFamily="18" charset="0"/>
                <a:cs typeface="Times New Roman" panose="02020603050405020304" pitchFamily="18" charset="0"/>
              </a:rPr>
              <a:t> </a:t>
            </a:r>
            <a:r>
              <a:rPr lang="en-US" altLang="en-US" sz="2200" dirty="0" err="1" smtClean="0">
                <a:latin typeface="Times New Roman" panose="02020603050405020304" pitchFamily="18" charset="0"/>
                <a:cs typeface="Times New Roman" panose="02020603050405020304" pitchFamily="18" charset="0"/>
              </a:rPr>
              <a:t>thoại</a:t>
            </a:r>
            <a:r>
              <a:rPr lang="en-US" altLang="en-US" sz="2200" dirty="0" smtClean="0">
                <a:latin typeface="Times New Roman" panose="02020603050405020304" pitchFamily="18" charset="0"/>
                <a:cs typeface="Times New Roman" panose="02020603050405020304" pitchFamily="18" charset="0"/>
              </a:rPr>
              <a:t>.</a:t>
            </a:r>
            <a:endParaRPr lang="en-US" altLang="en-US" sz="2200" dirty="0">
              <a:latin typeface="Times New Roman" panose="02020603050405020304" pitchFamily="18" charset="0"/>
              <a:cs typeface="Times New Roman" panose="02020603050405020304" pitchFamily="18" charset="0"/>
            </a:endParaRPr>
          </a:p>
        </p:txBody>
      </p:sp>
      <p:pic>
        <p:nvPicPr>
          <p:cNvPr id="3076" name="Picture 4" descr="Káº¿t quáº£ hÃ¬nh áº£nh cho mÃ¡y tÃ­nh xÃ¡ch ta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9" y="4123403"/>
            <a:ext cx="3075230" cy="250697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Káº¿t quáº£ hÃ¬nh áº£nh cho Äiá»n thoáº¡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927" y="4060333"/>
            <a:ext cx="1988128" cy="241190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Ã¬nh áº£nh cÃ³ liÃªn qua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95" y="4080280"/>
            <a:ext cx="4525100" cy="2697302"/>
          </a:xfrm>
          <a:prstGeom prst="rect">
            <a:avLst/>
          </a:prstGeom>
          <a:noFill/>
          <a:extLst>
            <a:ext uri="{909E8E84-426E-40DD-AFC4-6F175D3DCCD1}">
              <a14:hiddenFill xmlns:a14="http://schemas.microsoft.com/office/drawing/2010/main">
                <a:solidFill>
                  <a:srgbClr val="FFFFFF"/>
                </a:solidFill>
              </a14:hiddenFill>
            </a:ext>
          </a:extLst>
        </p:spPr>
      </p:pic>
      <p:sp>
        <p:nvSpPr>
          <p:cNvPr id="20" name="Text Box 15"/>
          <p:cNvSpPr txBox="1">
            <a:spLocks noChangeArrowheads="1"/>
          </p:cNvSpPr>
          <p:nvPr/>
        </p:nvSpPr>
        <p:spPr bwMode="auto">
          <a:xfrm>
            <a:off x="5173807" y="5198887"/>
            <a:ext cx="432261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200" dirty="0" err="1" smtClean="0">
                <a:latin typeface="Times New Roman" panose="02020603050405020304" pitchFamily="18" charset="0"/>
                <a:cs typeface="Times New Roman" panose="02020603050405020304" pitchFamily="18" charset="0"/>
              </a:rPr>
              <a:t>Các</a:t>
            </a:r>
            <a:r>
              <a:rPr lang="en-US" altLang="en-US" sz="2200" dirty="0" smtClean="0">
                <a:latin typeface="Times New Roman" panose="02020603050405020304" pitchFamily="18" charset="0"/>
                <a:cs typeface="Times New Roman" panose="02020603050405020304" pitchFamily="18" charset="0"/>
              </a:rPr>
              <a:t> </a:t>
            </a:r>
            <a:r>
              <a:rPr lang="en-US" altLang="en-US" sz="2200" dirty="0" err="1" smtClean="0">
                <a:latin typeface="Times New Roman" panose="02020603050405020304" pitchFamily="18" charset="0"/>
                <a:cs typeface="Times New Roman" panose="02020603050405020304" pitchFamily="18" charset="0"/>
              </a:rPr>
              <a:t>mặt</a:t>
            </a:r>
            <a:r>
              <a:rPr lang="en-US" altLang="en-US" sz="2200" dirty="0" smtClean="0">
                <a:latin typeface="Times New Roman" panose="02020603050405020304" pitchFamily="18" charset="0"/>
                <a:cs typeface="Times New Roman" panose="02020603050405020304" pitchFamily="18" charset="0"/>
              </a:rPr>
              <a:t> </a:t>
            </a:r>
            <a:r>
              <a:rPr lang="en-US" altLang="en-US" sz="2200" dirty="0" err="1" smtClean="0">
                <a:latin typeface="Times New Roman" panose="02020603050405020304" pitchFamily="18" charset="0"/>
                <a:cs typeface="Times New Roman" panose="02020603050405020304" pitchFamily="18" charset="0"/>
              </a:rPr>
              <a:t>hàng</a:t>
            </a:r>
            <a:r>
              <a:rPr lang="en-US" altLang="en-US" sz="2200" dirty="0" smtClean="0">
                <a:latin typeface="Times New Roman" panose="02020603050405020304" pitchFamily="18" charset="0"/>
                <a:cs typeface="Times New Roman" panose="02020603050405020304" pitchFamily="18" charset="0"/>
              </a:rPr>
              <a:t> </a:t>
            </a:r>
            <a:r>
              <a:rPr lang="en-US" altLang="en-US" sz="2200" dirty="0" err="1" smtClean="0">
                <a:latin typeface="Times New Roman" panose="02020603050405020304" pitchFamily="18" charset="0"/>
                <a:cs typeface="Times New Roman" panose="02020603050405020304" pitchFamily="18" charset="0"/>
              </a:rPr>
              <a:t>điện</a:t>
            </a:r>
            <a:r>
              <a:rPr lang="en-US" altLang="en-US" sz="2200" dirty="0" smtClean="0">
                <a:latin typeface="Times New Roman" panose="02020603050405020304" pitchFamily="18" charset="0"/>
                <a:cs typeface="Times New Roman" panose="02020603050405020304" pitchFamily="18" charset="0"/>
              </a:rPr>
              <a:t> </a:t>
            </a:r>
            <a:r>
              <a:rPr lang="en-US" altLang="en-US" sz="2200" dirty="0" err="1" smtClean="0">
                <a:latin typeface="Times New Roman" panose="02020603050405020304" pitchFamily="18" charset="0"/>
                <a:cs typeface="Times New Roman" panose="02020603050405020304" pitchFamily="18" charset="0"/>
              </a:rPr>
              <a:t>tử</a:t>
            </a:r>
            <a:r>
              <a:rPr lang="en-US" altLang="en-US" sz="2200" dirty="0" smtClean="0">
                <a:latin typeface="Times New Roman" panose="02020603050405020304" pitchFamily="18" charset="0"/>
                <a:cs typeface="Times New Roman" panose="02020603050405020304" pitchFamily="18" charset="0"/>
              </a:rPr>
              <a:t> - </a:t>
            </a:r>
            <a:r>
              <a:rPr lang="en-US" altLang="en-US" sz="2200" dirty="0" err="1" smtClean="0">
                <a:latin typeface="Times New Roman" panose="02020603050405020304" pitchFamily="18" charset="0"/>
                <a:cs typeface="Times New Roman" panose="02020603050405020304" pitchFamily="18" charset="0"/>
              </a:rPr>
              <a:t>điện</a:t>
            </a:r>
            <a:r>
              <a:rPr lang="en-US" altLang="en-US" sz="2200" dirty="0" smtClean="0">
                <a:latin typeface="Times New Roman" panose="02020603050405020304" pitchFamily="18" charset="0"/>
                <a:cs typeface="Times New Roman" panose="02020603050405020304" pitchFamily="18" charset="0"/>
              </a:rPr>
              <a:t> </a:t>
            </a:r>
            <a:r>
              <a:rPr lang="en-US" altLang="en-US" sz="2200" dirty="0" err="1" smtClean="0">
                <a:latin typeface="Times New Roman" panose="02020603050405020304" pitchFamily="18" charset="0"/>
                <a:cs typeface="Times New Roman" panose="02020603050405020304" pitchFamily="18" charset="0"/>
              </a:rPr>
              <a:t>lạnh</a:t>
            </a:r>
            <a:r>
              <a:rPr lang="en-US" altLang="en-US" sz="2200" dirty="0" smtClean="0">
                <a:latin typeface="Times New Roman" panose="02020603050405020304" pitchFamily="18" charset="0"/>
                <a:cs typeface="Times New Roman" panose="02020603050405020304" pitchFamily="18" charset="0"/>
              </a:rPr>
              <a:t>.</a:t>
            </a:r>
            <a:endParaRPr lang="en-US" altLang="en-US" sz="2200" dirty="0">
              <a:latin typeface="Times New Roman" panose="02020603050405020304" pitchFamily="18" charset="0"/>
              <a:cs typeface="Times New Roman" panose="02020603050405020304" pitchFamily="18" charset="0"/>
            </a:endParaRPr>
          </a:p>
        </p:txBody>
      </p:sp>
      <p:pic>
        <p:nvPicPr>
          <p:cNvPr id="3082" name="Picture 10" descr="Káº¿t quáº£ hÃ¬nh áº£nh cho máº·t hÃ ng tiÃªu dÃ¹ng nháº­p kháº©u"/>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829" y="4060333"/>
            <a:ext cx="4592784" cy="2707997"/>
          </a:xfrm>
          <a:prstGeom prst="rect">
            <a:avLst/>
          </a:prstGeom>
          <a:noFill/>
          <a:extLst>
            <a:ext uri="{909E8E84-426E-40DD-AFC4-6F175D3DCCD1}">
              <a14:hiddenFill xmlns:a14="http://schemas.microsoft.com/office/drawing/2010/main">
                <a:solidFill>
                  <a:srgbClr val="FFFFFF"/>
                </a:solidFill>
              </a14:hiddenFill>
            </a:ext>
          </a:extLst>
        </p:spPr>
      </p:pic>
      <p:sp>
        <p:nvSpPr>
          <p:cNvPr id="22" name="Text Box 15"/>
          <p:cNvSpPr txBox="1">
            <a:spLocks noChangeArrowheads="1"/>
          </p:cNvSpPr>
          <p:nvPr/>
        </p:nvSpPr>
        <p:spPr bwMode="auto">
          <a:xfrm>
            <a:off x="5138087" y="4345920"/>
            <a:ext cx="3847666"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200" dirty="0" err="1" smtClean="0">
                <a:latin typeface="Times New Roman" panose="02020603050405020304" pitchFamily="18" charset="0"/>
                <a:cs typeface="Times New Roman" panose="02020603050405020304" pitchFamily="18" charset="0"/>
              </a:rPr>
              <a:t>Các</a:t>
            </a:r>
            <a:r>
              <a:rPr lang="en-US" altLang="en-US" sz="2200" dirty="0" smtClean="0">
                <a:latin typeface="Times New Roman" panose="02020603050405020304" pitchFamily="18" charset="0"/>
                <a:cs typeface="Times New Roman" panose="02020603050405020304" pitchFamily="18" charset="0"/>
              </a:rPr>
              <a:t> </a:t>
            </a:r>
            <a:r>
              <a:rPr lang="en-US" altLang="en-US" sz="2200" dirty="0" err="1" smtClean="0">
                <a:latin typeface="Times New Roman" panose="02020603050405020304" pitchFamily="18" charset="0"/>
                <a:cs typeface="Times New Roman" panose="02020603050405020304" pitchFamily="18" charset="0"/>
              </a:rPr>
              <a:t>mặt</a:t>
            </a:r>
            <a:r>
              <a:rPr lang="en-US" altLang="en-US" sz="2200" dirty="0" smtClean="0">
                <a:latin typeface="Times New Roman" panose="02020603050405020304" pitchFamily="18" charset="0"/>
                <a:cs typeface="Times New Roman" panose="02020603050405020304" pitchFamily="18" charset="0"/>
              </a:rPr>
              <a:t> </a:t>
            </a:r>
            <a:r>
              <a:rPr lang="en-US" altLang="en-US" sz="2200" dirty="0" err="1" smtClean="0">
                <a:latin typeface="Times New Roman" panose="02020603050405020304" pitchFamily="18" charset="0"/>
                <a:cs typeface="Times New Roman" panose="02020603050405020304" pitchFamily="18" charset="0"/>
              </a:rPr>
              <a:t>hàng</a:t>
            </a:r>
            <a:r>
              <a:rPr lang="en-US" altLang="en-US" sz="2200" dirty="0" smtClean="0">
                <a:latin typeface="Times New Roman" panose="02020603050405020304" pitchFamily="18" charset="0"/>
                <a:cs typeface="Times New Roman" panose="02020603050405020304" pitchFamily="18" charset="0"/>
              </a:rPr>
              <a:t> </a:t>
            </a:r>
            <a:r>
              <a:rPr lang="en-US" altLang="en-US" sz="2200" dirty="0" err="1" smtClean="0">
                <a:latin typeface="Times New Roman" panose="02020603050405020304" pitchFamily="18" charset="0"/>
                <a:cs typeface="Times New Roman" panose="02020603050405020304" pitchFamily="18" charset="0"/>
              </a:rPr>
              <a:t>tiêu</a:t>
            </a:r>
            <a:r>
              <a:rPr lang="en-US" altLang="en-US" sz="2200" dirty="0" smtClean="0">
                <a:latin typeface="Times New Roman" panose="02020603050405020304" pitchFamily="18" charset="0"/>
                <a:cs typeface="Times New Roman" panose="02020603050405020304" pitchFamily="18" charset="0"/>
              </a:rPr>
              <a:t> </a:t>
            </a:r>
            <a:r>
              <a:rPr lang="en-US" altLang="en-US" sz="2200" dirty="0" err="1" smtClean="0">
                <a:latin typeface="Times New Roman" panose="02020603050405020304" pitchFamily="18" charset="0"/>
                <a:cs typeface="Times New Roman" panose="02020603050405020304" pitchFamily="18" charset="0"/>
              </a:rPr>
              <a:t>dùng</a:t>
            </a:r>
            <a:r>
              <a:rPr lang="en-US" altLang="en-US" sz="2200" dirty="0" smtClean="0">
                <a:latin typeface="Times New Roman" panose="02020603050405020304" pitchFamily="18" charset="0"/>
                <a:cs typeface="Times New Roman" panose="02020603050405020304" pitchFamily="18" charset="0"/>
              </a:rPr>
              <a:t>: </a:t>
            </a:r>
            <a:r>
              <a:rPr lang="en-US" altLang="en-US" sz="2200" dirty="0" err="1" smtClean="0">
                <a:latin typeface="Times New Roman" panose="02020603050405020304" pitchFamily="18" charset="0"/>
                <a:cs typeface="Times New Roman" panose="02020603050405020304" pitchFamily="18" charset="0"/>
              </a:rPr>
              <a:t>mỹ</a:t>
            </a:r>
            <a:r>
              <a:rPr lang="en-US" altLang="en-US" sz="2200" dirty="0" smtClean="0">
                <a:latin typeface="Times New Roman" panose="02020603050405020304" pitchFamily="18" charset="0"/>
                <a:cs typeface="Times New Roman" panose="02020603050405020304" pitchFamily="18" charset="0"/>
              </a:rPr>
              <a:t> </a:t>
            </a:r>
            <a:r>
              <a:rPr lang="en-US" altLang="en-US" sz="2200" dirty="0" err="1" smtClean="0">
                <a:latin typeface="Times New Roman" panose="02020603050405020304" pitchFamily="18" charset="0"/>
                <a:cs typeface="Times New Roman" panose="02020603050405020304" pitchFamily="18" charset="0"/>
              </a:rPr>
              <a:t>phầm</a:t>
            </a:r>
            <a:r>
              <a:rPr lang="en-US" altLang="en-US" sz="2200" dirty="0" smtClean="0">
                <a:latin typeface="Times New Roman" panose="02020603050405020304" pitchFamily="18" charset="0"/>
                <a:cs typeface="Times New Roman" panose="02020603050405020304" pitchFamily="18" charset="0"/>
              </a:rPr>
              <a:t>, </a:t>
            </a:r>
            <a:r>
              <a:rPr lang="en-US" altLang="en-US" sz="2200" dirty="0" err="1" smtClean="0">
                <a:latin typeface="Times New Roman" panose="02020603050405020304" pitchFamily="18" charset="0"/>
                <a:cs typeface="Times New Roman" panose="02020603050405020304" pitchFamily="18" charset="0"/>
              </a:rPr>
              <a:t>dầu</a:t>
            </a:r>
            <a:r>
              <a:rPr lang="en-US" altLang="en-US" sz="2200" dirty="0" smtClean="0">
                <a:latin typeface="Times New Roman" panose="02020603050405020304" pitchFamily="18" charset="0"/>
                <a:cs typeface="Times New Roman" panose="02020603050405020304" pitchFamily="18" charset="0"/>
              </a:rPr>
              <a:t> </a:t>
            </a:r>
            <a:r>
              <a:rPr lang="en-US" altLang="en-US" sz="2200" dirty="0" err="1" smtClean="0">
                <a:latin typeface="Times New Roman" panose="02020603050405020304" pitchFamily="18" charset="0"/>
                <a:cs typeface="Times New Roman" panose="02020603050405020304" pitchFamily="18" charset="0"/>
              </a:rPr>
              <a:t>gội</a:t>
            </a:r>
            <a:r>
              <a:rPr lang="en-US" altLang="en-US" sz="2200" dirty="0" smtClean="0">
                <a:latin typeface="Times New Roman" panose="02020603050405020304" pitchFamily="18" charset="0"/>
                <a:cs typeface="Times New Roman" panose="02020603050405020304" pitchFamily="18" charset="0"/>
              </a:rPr>
              <a:t>, </a:t>
            </a:r>
            <a:r>
              <a:rPr lang="en-US" altLang="en-US" sz="2200" dirty="0" err="1" smtClean="0">
                <a:latin typeface="Times New Roman" panose="02020603050405020304" pitchFamily="18" charset="0"/>
                <a:cs typeface="Times New Roman" panose="02020603050405020304" pitchFamily="18" charset="0"/>
              </a:rPr>
              <a:t>bột</a:t>
            </a:r>
            <a:r>
              <a:rPr lang="en-US" altLang="en-US" sz="2200" dirty="0" smtClean="0">
                <a:latin typeface="Times New Roman" panose="02020603050405020304" pitchFamily="18" charset="0"/>
                <a:cs typeface="Times New Roman" panose="02020603050405020304" pitchFamily="18" charset="0"/>
              </a:rPr>
              <a:t> </a:t>
            </a:r>
            <a:r>
              <a:rPr lang="en-US" altLang="en-US" sz="2200" dirty="0" err="1" smtClean="0">
                <a:latin typeface="Times New Roman" panose="02020603050405020304" pitchFamily="18" charset="0"/>
                <a:cs typeface="Times New Roman" panose="02020603050405020304" pitchFamily="18" charset="0"/>
              </a:rPr>
              <a:t>giặt</a:t>
            </a:r>
            <a:r>
              <a:rPr lang="en-US" altLang="en-US" sz="2200" dirty="0" smtClean="0">
                <a:latin typeface="Times New Roman" panose="02020603050405020304" pitchFamily="18" charset="0"/>
                <a:cs typeface="Times New Roman" panose="02020603050405020304" pitchFamily="18" charset="0"/>
              </a:rPr>
              <a:t>…..</a:t>
            </a:r>
            <a:endParaRPr lang="en-US" altLang="en-US" sz="2200" dirty="0">
              <a:latin typeface="Times New Roman" panose="02020603050405020304" pitchFamily="18" charset="0"/>
              <a:cs typeface="Times New Roman" panose="02020603050405020304" pitchFamily="18" charset="0"/>
            </a:endParaRPr>
          </a:p>
        </p:txBody>
      </p:sp>
      <p:pic>
        <p:nvPicPr>
          <p:cNvPr id="27" name="Picture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18" y="309541"/>
            <a:ext cx="4983167" cy="3269898"/>
          </a:xfrm>
          <a:prstGeom prst="rect">
            <a:avLst/>
          </a:prstGeom>
        </p:spPr>
      </p:pic>
      <p:sp>
        <p:nvSpPr>
          <p:cNvPr id="3" name="TextBox 2"/>
          <p:cNvSpPr txBox="1"/>
          <p:nvPr/>
        </p:nvSpPr>
        <p:spPr>
          <a:xfrm>
            <a:off x="-100161" y="3591152"/>
            <a:ext cx="5273968" cy="369332"/>
          </a:xfrm>
          <a:prstGeom prst="rect">
            <a:avLst/>
          </a:prstGeom>
          <a:noFill/>
        </p:spPr>
        <p:txBody>
          <a:bodyPr wrap="square" rtlCol="0">
            <a:spAutoFit/>
          </a:bodyPr>
          <a:lstStyle/>
          <a:p>
            <a:r>
              <a:rPr lang="en-US" b="1" dirty="0" err="1" smtClean="0">
                <a:latin typeface="Times New Roman" panose="02020603050405020304" pitchFamily="18" charset="0"/>
                <a:cs typeface="Times New Roman" panose="02020603050405020304" pitchFamily="18" charset="0"/>
              </a:rPr>
              <a:t>Biểu</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đồ</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cơ</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cấu</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giá</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trị</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nhập</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khẩu</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nước</a:t>
            </a:r>
            <a:r>
              <a:rPr lang="en-US" b="1" dirty="0" smtClean="0">
                <a:latin typeface="Times New Roman" panose="02020603050405020304" pitchFamily="18" charset="0"/>
                <a:cs typeface="Times New Roman" panose="02020603050405020304" pitchFamily="18" charset="0"/>
              </a:rPr>
              <a:t> ta </a:t>
            </a:r>
            <a:r>
              <a:rPr lang="en-US" b="1" dirty="0" err="1" smtClean="0">
                <a:latin typeface="Times New Roman" panose="02020603050405020304" pitchFamily="18" charset="0"/>
                <a:cs typeface="Times New Roman" panose="02020603050405020304" pitchFamily="18" charset="0"/>
              </a:rPr>
              <a:t>năm</a:t>
            </a:r>
            <a:r>
              <a:rPr lang="en-US" b="1" dirty="0" smtClean="0">
                <a:latin typeface="Times New Roman" panose="02020603050405020304" pitchFamily="18" charset="0"/>
                <a:cs typeface="Times New Roman" panose="02020603050405020304" pitchFamily="18" charset="0"/>
              </a:rPr>
              <a:t> 2002</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994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barn(inVertical)">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500"/>
                                        <p:tgtEl>
                                          <p:spTgt spid="3074"/>
                                        </p:tgtEl>
                                        <p:attrNameLst>
                                          <p:attrName>ppt_w</p:attrName>
                                        </p:attrNameLst>
                                      </p:cBhvr>
                                      <p:tavLst>
                                        <p:tav tm="0">
                                          <p:val>
                                            <p:strVal val="ppt_w"/>
                                          </p:val>
                                        </p:tav>
                                        <p:tav tm="100000">
                                          <p:val>
                                            <p:fltVal val="0"/>
                                          </p:val>
                                        </p:tav>
                                      </p:tavLst>
                                    </p:anim>
                                    <p:anim calcmode="lin" valueType="num">
                                      <p:cBhvr>
                                        <p:cTn id="15" dur="500"/>
                                        <p:tgtEl>
                                          <p:spTgt spid="3074"/>
                                        </p:tgtEl>
                                        <p:attrNameLst>
                                          <p:attrName>ppt_h</p:attrName>
                                        </p:attrNameLst>
                                      </p:cBhvr>
                                      <p:tavLst>
                                        <p:tav tm="0">
                                          <p:val>
                                            <p:strVal val="ppt_h"/>
                                          </p:val>
                                        </p:tav>
                                        <p:tav tm="100000">
                                          <p:val>
                                            <p:fltVal val="0"/>
                                          </p:val>
                                        </p:tav>
                                      </p:tavLst>
                                    </p:anim>
                                    <p:animEffect transition="out" filter="fade">
                                      <p:cBhvr>
                                        <p:cTn id="16" dur="500"/>
                                        <p:tgtEl>
                                          <p:spTgt spid="3074"/>
                                        </p:tgtEl>
                                      </p:cBhvr>
                                    </p:animEffect>
                                    <p:set>
                                      <p:cBhvr>
                                        <p:cTn id="17" dur="1" fill="hold">
                                          <p:stCondLst>
                                            <p:cond delay="499"/>
                                          </p:stCondLst>
                                        </p:cTn>
                                        <p:tgtEl>
                                          <p:spTgt spid="307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par>
                                <p:cTn id="23" presetID="16" presetClass="entr" presetSubtype="21" fill="hold" nodeType="withEffect">
                                  <p:stCondLst>
                                    <p:cond delay="0"/>
                                  </p:stCondLst>
                                  <p:childTnLst>
                                    <p:set>
                                      <p:cBhvr>
                                        <p:cTn id="24" dur="1" fill="hold">
                                          <p:stCondLst>
                                            <p:cond delay="0"/>
                                          </p:stCondLst>
                                        </p:cTn>
                                        <p:tgtEl>
                                          <p:spTgt spid="3078"/>
                                        </p:tgtEl>
                                        <p:attrNameLst>
                                          <p:attrName>style.visibility</p:attrName>
                                        </p:attrNameLst>
                                      </p:cBhvr>
                                      <p:to>
                                        <p:strVal val="visible"/>
                                      </p:to>
                                    </p:set>
                                    <p:animEffect transition="in" filter="barn(inVertical)">
                                      <p:cBhvr>
                                        <p:cTn id="25" dur="500"/>
                                        <p:tgtEl>
                                          <p:spTgt spid="3078"/>
                                        </p:tgtEl>
                                      </p:cBhvr>
                                    </p:animEffect>
                                  </p:childTnLst>
                                </p:cTn>
                              </p:par>
                              <p:par>
                                <p:cTn id="26" presetID="16" presetClass="entr" presetSubtype="21" fill="hold" nodeType="withEffect">
                                  <p:stCondLst>
                                    <p:cond delay="0"/>
                                  </p:stCondLst>
                                  <p:childTnLst>
                                    <p:set>
                                      <p:cBhvr>
                                        <p:cTn id="27" dur="1" fill="hold">
                                          <p:stCondLst>
                                            <p:cond delay="0"/>
                                          </p:stCondLst>
                                        </p:cTn>
                                        <p:tgtEl>
                                          <p:spTgt spid="3076"/>
                                        </p:tgtEl>
                                        <p:attrNameLst>
                                          <p:attrName>style.visibility</p:attrName>
                                        </p:attrNameLst>
                                      </p:cBhvr>
                                      <p:to>
                                        <p:strVal val="visible"/>
                                      </p:to>
                                    </p:set>
                                    <p:animEffect transition="in" filter="barn(inVertical)">
                                      <p:cBhvr>
                                        <p:cTn id="28" dur="500"/>
                                        <p:tgtEl>
                                          <p:spTgt spid="307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xit" presetSubtype="32" fill="hold" nodeType="clickEffect">
                                  <p:stCondLst>
                                    <p:cond delay="0"/>
                                  </p:stCondLst>
                                  <p:childTnLst>
                                    <p:anim calcmode="lin" valueType="num">
                                      <p:cBhvr>
                                        <p:cTn id="32" dur="500"/>
                                        <p:tgtEl>
                                          <p:spTgt spid="3078"/>
                                        </p:tgtEl>
                                        <p:attrNameLst>
                                          <p:attrName>ppt_w</p:attrName>
                                        </p:attrNameLst>
                                      </p:cBhvr>
                                      <p:tavLst>
                                        <p:tav tm="0">
                                          <p:val>
                                            <p:strVal val="ppt_w"/>
                                          </p:val>
                                        </p:tav>
                                        <p:tav tm="100000">
                                          <p:val>
                                            <p:fltVal val="0"/>
                                          </p:val>
                                        </p:tav>
                                      </p:tavLst>
                                    </p:anim>
                                    <p:anim calcmode="lin" valueType="num">
                                      <p:cBhvr>
                                        <p:cTn id="33" dur="500"/>
                                        <p:tgtEl>
                                          <p:spTgt spid="3078"/>
                                        </p:tgtEl>
                                        <p:attrNameLst>
                                          <p:attrName>ppt_h</p:attrName>
                                        </p:attrNameLst>
                                      </p:cBhvr>
                                      <p:tavLst>
                                        <p:tav tm="0">
                                          <p:val>
                                            <p:strVal val="ppt_h"/>
                                          </p:val>
                                        </p:tav>
                                        <p:tav tm="100000">
                                          <p:val>
                                            <p:fltVal val="0"/>
                                          </p:val>
                                        </p:tav>
                                      </p:tavLst>
                                    </p:anim>
                                    <p:animEffect transition="out" filter="fade">
                                      <p:cBhvr>
                                        <p:cTn id="34" dur="500"/>
                                        <p:tgtEl>
                                          <p:spTgt spid="3078"/>
                                        </p:tgtEl>
                                      </p:cBhvr>
                                    </p:animEffect>
                                    <p:set>
                                      <p:cBhvr>
                                        <p:cTn id="35" dur="1" fill="hold">
                                          <p:stCondLst>
                                            <p:cond delay="499"/>
                                          </p:stCondLst>
                                        </p:cTn>
                                        <p:tgtEl>
                                          <p:spTgt spid="3078"/>
                                        </p:tgtEl>
                                        <p:attrNameLst>
                                          <p:attrName>style.visibility</p:attrName>
                                        </p:attrNameLst>
                                      </p:cBhvr>
                                      <p:to>
                                        <p:strVal val="hidden"/>
                                      </p:to>
                                    </p:set>
                                  </p:childTnLst>
                                </p:cTn>
                              </p:par>
                              <p:par>
                                <p:cTn id="36" presetID="53" presetClass="exit" presetSubtype="32" fill="hold" nodeType="withEffect">
                                  <p:stCondLst>
                                    <p:cond delay="0"/>
                                  </p:stCondLst>
                                  <p:childTnLst>
                                    <p:anim calcmode="lin" valueType="num">
                                      <p:cBhvr>
                                        <p:cTn id="37" dur="500"/>
                                        <p:tgtEl>
                                          <p:spTgt spid="3076"/>
                                        </p:tgtEl>
                                        <p:attrNameLst>
                                          <p:attrName>ppt_w</p:attrName>
                                        </p:attrNameLst>
                                      </p:cBhvr>
                                      <p:tavLst>
                                        <p:tav tm="0">
                                          <p:val>
                                            <p:strVal val="ppt_w"/>
                                          </p:val>
                                        </p:tav>
                                        <p:tav tm="100000">
                                          <p:val>
                                            <p:fltVal val="0"/>
                                          </p:val>
                                        </p:tav>
                                      </p:tavLst>
                                    </p:anim>
                                    <p:anim calcmode="lin" valueType="num">
                                      <p:cBhvr>
                                        <p:cTn id="38" dur="500"/>
                                        <p:tgtEl>
                                          <p:spTgt spid="3076"/>
                                        </p:tgtEl>
                                        <p:attrNameLst>
                                          <p:attrName>ppt_h</p:attrName>
                                        </p:attrNameLst>
                                      </p:cBhvr>
                                      <p:tavLst>
                                        <p:tav tm="0">
                                          <p:val>
                                            <p:strVal val="ppt_h"/>
                                          </p:val>
                                        </p:tav>
                                        <p:tav tm="100000">
                                          <p:val>
                                            <p:fltVal val="0"/>
                                          </p:val>
                                        </p:tav>
                                      </p:tavLst>
                                    </p:anim>
                                    <p:animEffect transition="out" filter="fade">
                                      <p:cBhvr>
                                        <p:cTn id="39" dur="500"/>
                                        <p:tgtEl>
                                          <p:spTgt spid="3076"/>
                                        </p:tgtEl>
                                      </p:cBhvr>
                                    </p:animEffect>
                                    <p:set>
                                      <p:cBhvr>
                                        <p:cTn id="40" dur="1" fill="hold">
                                          <p:stCondLst>
                                            <p:cond delay="499"/>
                                          </p:stCondLst>
                                        </p:cTn>
                                        <p:tgtEl>
                                          <p:spTgt spid="3076"/>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ipe(down)">
                                      <p:cBhvr>
                                        <p:cTn id="45" dur="500"/>
                                        <p:tgtEl>
                                          <p:spTgt spid="22"/>
                                        </p:tgtEl>
                                      </p:cBhvr>
                                    </p:animEffect>
                                  </p:childTnLst>
                                </p:cTn>
                              </p:par>
                              <p:par>
                                <p:cTn id="46" presetID="22" presetClass="entr" presetSubtype="4" fill="hold" nodeType="withEffect">
                                  <p:stCondLst>
                                    <p:cond delay="0"/>
                                  </p:stCondLst>
                                  <p:childTnLst>
                                    <p:set>
                                      <p:cBhvr>
                                        <p:cTn id="47" dur="1" fill="hold">
                                          <p:stCondLst>
                                            <p:cond delay="0"/>
                                          </p:stCondLst>
                                        </p:cTn>
                                        <p:tgtEl>
                                          <p:spTgt spid="3082"/>
                                        </p:tgtEl>
                                        <p:attrNameLst>
                                          <p:attrName>style.visibility</p:attrName>
                                        </p:attrNameLst>
                                      </p:cBhvr>
                                      <p:to>
                                        <p:strVal val="visible"/>
                                      </p:to>
                                    </p:set>
                                    <p:animEffect transition="in" filter="wipe(down)">
                                      <p:cBhvr>
                                        <p:cTn id="48" dur="500"/>
                                        <p:tgtEl>
                                          <p:spTgt spid="3082"/>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xit" presetSubtype="32" fill="hold" nodeType="clickEffect">
                                  <p:stCondLst>
                                    <p:cond delay="0"/>
                                  </p:stCondLst>
                                  <p:childTnLst>
                                    <p:anim calcmode="lin" valueType="num">
                                      <p:cBhvr>
                                        <p:cTn id="52" dur="500"/>
                                        <p:tgtEl>
                                          <p:spTgt spid="3082"/>
                                        </p:tgtEl>
                                        <p:attrNameLst>
                                          <p:attrName>ppt_w</p:attrName>
                                        </p:attrNameLst>
                                      </p:cBhvr>
                                      <p:tavLst>
                                        <p:tav tm="0">
                                          <p:val>
                                            <p:strVal val="ppt_w"/>
                                          </p:val>
                                        </p:tav>
                                        <p:tav tm="100000">
                                          <p:val>
                                            <p:fltVal val="0"/>
                                          </p:val>
                                        </p:tav>
                                      </p:tavLst>
                                    </p:anim>
                                    <p:anim calcmode="lin" valueType="num">
                                      <p:cBhvr>
                                        <p:cTn id="53" dur="500"/>
                                        <p:tgtEl>
                                          <p:spTgt spid="3082"/>
                                        </p:tgtEl>
                                        <p:attrNameLst>
                                          <p:attrName>ppt_h</p:attrName>
                                        </p:attrNameLst>
                                      </p:cBhvr>
                                      <p:tavLst>
                                        <p:tav tm="0">
                                          <p:val>
                                            <p:strVal val="ppt_h"/>
                                          </p:val>
                                        </p:tav>
                                        <p:tav tm="100000">
                                          <p:val>
                                            <p:fltVal val="0"/>
                                          </p:val>
                                        </p:tav>
                                      </p:tavLst>
                                    </p:anim>
                                    <p:animEffect transition="out" filter="fade">
                                      <p:cBhvr>
                                        <p:cTn id="54" dur="500"/>
                                        <p:tgtEl>
                                          <p:spTgt spid="3082"/>
                                        </p:tgtEl>
                                      </p:cBhvr>
                                    </p:animEffect>
                                    <p:set>
                                      <p:cBhvr>
                                        <p:cTn id="55" dur="1" fill="hold">
                                          <p:stCondLst>
                                            <p:cond delay="499"/>
                                          </p:stCondLst>
                                        </p:cTn>
                                        <p:tgtEl>
                                          <p:spTgt spid="3082"/>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barn(inVertical)">
                                      <p:cBhvr>
                                        <p:cTn id="60" dur="500"/>
                                        <p:tgtEl>
                                          <p:spTgt spid="20"/>
                                        </p:tgtEl>
                                      </p:cBhvr>
                                    </p:animEffect>
                                  </p:childTnLst>
                                </p:cTn>
                              </p:par>
                              <p:par>
                                <p:cTn id="61" presetID="16" presetClass="entr" presetSubtype="21" fill="hold" nodeType="withEffect">
                                  <p:stCondLst>
                                    <p:cond delay="0"/>
                                  </p:stCondLst>
                                  <p:childTnLst>
                                    <p:set>
                                      <p:cBhvr>
                                        <p:cTn id="62" dur="1" fill="hold">
                                          <p:stCondLst>
                                            <p:cond delay="0"/>
                                          </p:stCondLst>
                                        </p:cTn>
                                        <p:tgtEl>
                                          <p:spTgt spid="3080"/>
                                        </p:tgtEl>
                                        <p:attrNameLst>
                                          <p:attrName>style.visibility</p:attrName>
                                        </p:attrNameLst>
                                      </p:cBhvr>
                                      <p:to>
                                        <p:strVal val="visible"/>
                                      </p:to>
                                    </p:set>
                                    <p:animEffect transition="in" filter="barn(inVertical)">
                                      <p:cBhvr>
                                        <p:cTn id="63" dur="500"/>
                                        <p:tgtEl>
                                          <p:spTgt spid="3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0" y="-76200"/>
            <a:ext cx="9144000" cy="838200"/>
          </a:xfrm>
        </p:spPr>
        <p:txBody>
          <a:bodyPr/>
          <a:lstStyle/>
          <a:p>
            <a:r>
              <a:rPr lang="en-US" sz="3200" b="1">
                <a:solidFill>
                  <a:srgbClr val="FF0000"/>
                </a:solidFill>
                <a:latin typeface="Times New Roman" pitchFamily="18" charset="0"/>
              </a:rPr>
              <a:t>Tiết 15. Bài 15. THƯƠNG MẠI VÀ DU LỊCH.</a:t>
            </a:r>
          </a:p>
        </p:txBody>
      </p:sp>
      <p:sp>
        <p:nvSpPr>
          <p:cNvPr id="68611" name="Line 3"/>
          <p:cNvSpPr>
            <a:spLocks noChangeShapeType="1"/>
          </p:cNvSpPr>
          <p:nvPr/>
        </p:nvSpPr>
        <p:spPr bwMode="auto">
          <a:xfrm flipH="1">
            <a:off x="4648200" y="762000"/>
            <a:ext cx="0" cy="609600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12" name="Rectangle 4"/>
          <p:cNvSpPr>
            <a:spLocks noChangeArrowheads="1"/>
          </p:cNvSpPr>
          <p:nvPr/>
        </p:nvSpPr>
        <p:spPr bwMode="auto">
          <a:xfrm>
            <a:off x="4648200" y="609600"/>
            <a:ext cx="2362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b="1">
                <a:solidFill>
                  <a:srgbClr val="FF00FF"/>
                </a:solidFill>
              </a:rPr>
              <a:t>I. </a:t>
            </a:r>
            <a:r>
              <a:rPr lang="en-US" sz="2000" b="1" u="sng">
                <a:solidFill>
                  <a:srgbClr val="FF00FF"/>
                </a:solidFill>
              </a:rPr>
              <a:t>Thương mại</a:t>
            </a:r>
            <a:r>
              <a:rPr lang="en-US" sz="2000" b="1">
                <a:solidFill>
                  <a:srgbClr val="FF00FF"/>
                </a:solidFill>
              </a:rPr>
              <a:t>:</a:t>
            </a:r>
          </a:p>
          <a:p>
            <a:r>
              <a:rPr lang="en-US" sz="2000" b="1">
                <a:solidFill>
                  <a:srgbClr val="FF00FF"/>
                </a:solidFill>
              </a:rPr>
              <a:t>1. </a:t>
            </a:r>
            <a:r>
              <a:rPr lang="en-US" sz="2000" b="1" u="sng">
                <a:solidFill>
                  <a:srgbClr val="FF00FF"/>
                </a:solidFill>
              </a:rPr>
              <a:t>Nội thương</a:t>
            </a:r>
            <a:r>
              <a:rPr lang="en-US" sz="2000" b="1">
                <a:solidFill>
                  <a:srgbClr val="FF00FF"/>
                </a:solidFill>
              </a:rPr>
              <a:t>:</a:t>
            </a:r>
            <a:r>
              <a:rPr lang="en-US"/>
              <a:t> </a:t>
            </a:r>
          </a:p>
        </p:txBody>
      </p:sp>
      <p:sp>
        <p:nvSpPr>
          <p:cNvPr id="68613" name="Rectangle 5"/>
          <p:cNvSpPr>
            <a:spLocks noChangeArrowheads="1"/>
          </p:cNvSpPr>
          <p:nvPr/>
        </p:nvSpPr>
        <p:spPr bwMode="auto">
          <a:xfrm>
            <a:off x="4648200" y="1295400"/>
            <a:ext cx="21717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sz="2000" b="1" u="sng">
                <a:solidFill>
                  <a:srgbClr val="FF00FF"/>
                </a:solidFill>
              </a:rPr>
              <a:t>2.Ngoại thương</a:t>
            </a:r>
            <a:r>
              <a:rPr lang="en-US" sz="2000" b="1">
                <a:solidFill>
                  <a:srgbClr val="FF00FF"/>
                </a:solidFill>
              </a:rPr>
              <a:t>:</a:t>
            </a:r>
          </a:p>
        </p:txBody>
      </p:sp>
      <p:sp>
        <p:nvSpPr>
          <p:cNvPr id="68616" name="Rectangle 8"/>
          <p:cNvSpPr>
            <a:spLocks noChangeArrowheads="1"/>
          </p:cNvSpPr>
          <p:nvPr/>
        </p:nvSpPr>
        <p:spPr bwMode="auto">
          <a:xfrm>
            <a:off x="4724400" y="1600200"/>
            <a:ext cx="40576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2000" b="1" i="1">
                <a:solidFill>
                  <a:srgbClr val="0066FF"/>
                </a:solidFill>
              </a:rPr>
              <a:t>-Là hoạt động kinh tế đối ngoại quan trọng nhất.</a:t>
            </a:r>
          </a:p>
        </p:txBody>
      </p:sp>
      <p:sp>
        <p:nvSpPr>
          <p:cNvPr id="68618" name="Rectangle 10"/>
          <p:cNvSpPr>
            <a:spLocks noChangeArrowheads="1"/>
          </p:cNvSpPr>
          <p:nvPr/>
        </p:nvSpPr>
        <p:spPr bwMode="auto">
          <a:xfrm>
            <a:off x="4648200" y="2209800"/>
            <a:ext cx="44958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2000" b="1">
                <a:solidFill>
                  <a:srgbClr val="FF00FF"/>
                </a:solidFill>
              </a:rPr>
              <a:t>-Xuất khẩu:</a:t>
            </a:r>
            <a:r>
              <a:rPr lang="en-US" sz="2000" b="1" i="1">
                <a:solidFill>
                  <a:srgbClr val="0066FF"/>
                </a:solidFill>
              </a:rPr>
              <a:t> chủ yếu là hàng công nghiệp nhẹ và tiểu thủ công nghiệp công nghiệp nặng, khoáng sản, hàng nông, lâm, thủy sản.</a:t>
            </a:r>
            <a:endParaRPr lang="vi-VN" sz="2000" b="1">
              <a:solidFill>
                <a:srgbClr val="0066FF"/>
              </a:solidFill>
            </a:endParaRPr>
          </a:p>
          <a:p>
            <a:pPr eaLnBrk="0" hangingPunct="0"/>
            <a:endParaRPr lang="vi-VN" sz="2000" b="1">
              <a:solidFill>
                <a:srgbClr val="0066FF"/>
              </a:solidFill>
            </a:endParaRPr>
          </a:p>
        </p:txBody>
      </p:sp>
      <p:sp>
        <p:nvSpPr>
          <p:cNvPr id="68626" name="Rectangle 18"/>
          <p:cNvSpPr>
            <a:spLocks noChangeArrowheads="1"/>
          </p:cNvSpPr>
          <p:nvPr/>
        </p:nvSpPr>
        <p:spPr bwMode="auto">
          <a:xfrm>
            <a:off x="4648200" y="3429000"/>
            <a:ext cx="4495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2000" b="1">
                <a:solidFill>
                  <a:srgbClr val="FF00FF"/>
                </a:solidFill>
              </a:rPr>
              <a:t>-Nhập khẩu:</a:t>
            </a:r>
            <a:r>
              <a:rPr lang="en-US" sz="2000" b="1" i="1">
                <a:solidFill>
                  <a:srgbClr val="0066FF"/>
                </a:solidFill>
              </a:rPr>
              <a:t> máy móc, thiết bị, nguyên-nhiên liệu.</a:t>
            </a:r>
          </a:p>
        </p:txBody>
      </p:sp>
    </p:spTree>
    <p:extLst>
      <p:ext uri="{BB962C8B-B14F-4D97-AF65-F5344CB8AC3E}">
        <p14:creationId xmlns:p14="http://schemas.microsoft.com/office/powerpoint/2010/main" val="25085440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8626"/>
                                        </p:tgtEl>
                                        <p:attrNameLst>
                                          <p:attrName>style.visibility</p:attrName>
                                        </p:attrNameLst>
                                      </p:cBhvr>
                                      <p:to>
                                        <p:strVal val="visible"/>
                                      </p:to>
                                    </p:set>
                                    <p:animEffect transition="in" filter="checkerboard(across)">
                                      <p:cBhvr>
                                        <p:cTn id="7" dur="500"/>
                                        <p:tgtEl>
                                          <p:spTgt spid="68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349" y="27583"/>
            <a:ext cx="8656315" cy="468283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4682838"/>
            <a:ext cx="9144000" cy="369332"/>
          </a:xfrm>
          <a:prstGeom prst="rect">
            <a:avLst/>
          </a:prstGeom>
          <a:noFill/>
        </p:spPr>
        <p:txBody>
          <a:bodyPr wrap="square" rtlCol="0">
            <a:spAutoFit/>
          </a:bodyPr>
          <a:lstStyle/>
          <a:p>
            <a:r>
              <a:rPr lang="en-US" b="1" dirty="0" err="1" smtClean="0">
                <a:latin typeface="Times New Roman" panose="02020603050405020304" pitchFamily="18" charset="0"/>
                <a:cs typeface="Times New Roman" panose="02020603050405020304" pitchFamily="18" charset="0"/>
              </a:rPr>
              <a:t>Bản</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đồ</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kim</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ngạch</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buôn</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bán</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giữa</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Việt</a:t>
            </a:r>
            <a:r>
              <a:rPr lang="en-US" b="1" dirty="0" smtClean="0">
                <a:latin typeface="Times New Roman" panose="02020603050405020304" pitchFamily="18" charset="0"/>
                <a:cs typeface="Times New Roman" panose="02020603050405020304" pitchFamily="18" charset="0"/>
              </a:rPr>
              <a:t> Nam </a:t>
            </a:r>
            <a:r>
              <a:rPr lang="en-US" b="1" dirty="0" err="1" smtClean="0">
                <a:latin typeface="Times New Roman" panose="02020603050405020304" pitchFamily="18" charset="0"/>
                <a:cs typeface="Times New Roman" panose="02020603050405020304" pitchFamily="18" charset="0"/>
              </a:rPr>
              <a:t>với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các</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nước</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và</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vùng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lãnh</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thổ</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trên</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thế</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giới</a:t>
            </a:r>
            <a:r>
              <a:rPr lang="en-US" b="1" dirty="0" smtClean="0">
                <a:latin typeface="Times New Roman" panose="02020603050405020304" pitchFamily="18" charset="0"/>
                <a:cs typeface="Times New Roman" panose="02020603050405020304" pitchFamily="18" charset="0"/>
              </a:rPr>
              <a:t>. </a:t>
            </a:r>
            <a:endParaRPr lang="en-US"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02175" y="5052170"/>
            <a:ext cx="9194224" cy="400110"/>
          </a:xfrm>
          <a:prstGeom prst="rect">
            <a:avLst/>
          </a:prstGeom>
          <a:noFill/>
        </p:spPr>
        <p:txBody>
          <a:bodyPr wrap="square" rtlCol="0">
            <a:spAutoFit/>
          </a:bodyPr>
          <a:lstStyle/>
          <a:p>
            <a:r>
              <a:rPr lang="en-US" sz="2000" dirty="0" err="1" smtClean="0">
                <a:latin typeface="Times New Roman" panose="02020603050405020304" pitchFamily="18" charset="0"/>
                <a:cs typeface="Times New Roman" panose="02020603050405020304" pitchFamily="18" charset="0"/>
              </a:rPr>
              <a:t>Việt</a:t>
            </a:r>
            <a:r>
              <a:rPr lang="en-US" sz="2000" dirty="0" smtClean="0">
                <a:latin typeface="Times New Roman" panose="02020603050405020304" pitchFamily="18" charset="0"/>
                <a:cs typeface="Times New Roman" panose="02020603050405020304" pitchFamily="18" charset="0"/>
              </a:rPr>
              <a:t> Nam </a:t>
            </a:r>
            <a:r>
              <a:rPr lang="en-US" sz="2000" dirty="0" err="1" smtClean="0">
                <a:latin typeface="Times New Roman" panose="02020603050405020304" pitchFamily="18" charset="0"/>
                <a:cs typeface="Times New Roman" panose="02020603050405020304" pitchFamily="18" charset="0"/>
              </a:rPr>
              <a:t>buôn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bán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nhiều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nhất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với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thị</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trường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Châu</a:t>
            </a:r>
            <a:r>
              <a:rPr lang="en-US" sz="2000" dirty="0" smtClean="0">
                <a:latin typeface="Times New Roman" panose="02020603050405020304" pitchFamily="18" charset="0"/>
                <a:cs typeface="Times New Roman" panose="02020603050405020304" pitchFamily="18" charset="0"/>
              </a:rPr>
              <a:t> Á – </a:t>
            </a:r>
            <a:r>
              <a:rPr lang="en-US" sz="2000" dirty="0" err="1" smtClean="0">
                <a:latin typeface="Times New Roman" panose="02020603050405020304" pitchFamily="18" charset="0"/>
                <a:cs typeface="Times New Roman" panose="02020603050405020304" pitchFamily="18" charset="0"/>
              </a:rPr>
              <a:t>Thái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Bình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Dương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vì</a:t>
            </a:r>
            <a:r>
              <a:rPr lang="en-US" sz="2000" dirty="0">
                <a:latin typeface="Times New Roman" panose="02020603050405020304" pitchFamily="18" charset="0"/>
                <a:cs typeface="Times New Roman" panose="02020603050405020304" pitchFamily="18" charset="0"/>
              </a:rPr>
              <a:t>:</a:t>
            </a:r>
            <a:r>
              <a:rPr lang="en-US" sz="2000" dirty="0" smtClean="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204350" y="5421502"/>
            <a:ext cx="9194224" cy="400110"/>
          </a:xfrm>
          <a:prstGeom prst="rect">
            <a:avLst/>
          </a:prstGeom>
          <a:noFill/>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Vị</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trí</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thuận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lợi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việc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vận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chuyển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hàng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hóa</a:t>
            </a:r>
            <a:r>
              <a:rPr lang="en-US" sz="200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204350" y="5790834"/>
            <a:ext cx="9194224" cy="400110"/>
          </a:xfrm>
          <a:prstGeom prst="rect">
            <a:avLst/>
          </a:prstGeom>
          <a:noFill/>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Thị</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trường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tiêu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dùng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có</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nhiều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điểm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tương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đồng</a:t>
            </a:r>
            <a:r>
              <a:rPr lang="en-US" sz="200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204350" y="6190944"/>
            <a:ext cx="9194224" cy="400110"/>
          </a:xfrm>
          <a:prstGeom prst="rect">
            <a:avLst/>
          </a:prstGeom>
          <a:noFill/>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Các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mối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quan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hệ</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có</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tính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truyền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thống</a:t>
            </a:r>
            <a:r>
              <a:rPr lang="en-US" sz="200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1787" y="-5635"/>
            <a:ext cx="465772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8749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0" y="-76200"/>
            <a:ext cx="9144000" cy="838200"/>
          </a:xfrm>
        </p:spPr>
        <p:txBody>
          <a:bodyPr/>
          <a:lstStyle/>
          <a:p>
            <a:r>
              <a:rPr lang="en-US" sz="3200" b="1">
                <a:solidFill>
                  <a:srgbClr val="FF0000"/>
                </a:solidFill>
                <a:latin typeface="Times New Roman" pitchFamily="18" charset="0"/>
              </a:rPr>
              <a:t>Tiết 15. Bài 15. THƯƠNG MẠI VÀ DU LỊCH.</a:t>
            </a:r>
          </a:p>
        </p:txBody>
      </p:sp>
      <p:sp>
        <p:nvSpPr>
          <p:cNvPr id="68611" name="Line 3"/>
          <p:cNvSpPr>
            <a:spLocks noChangeShapeType="1"/>
          </p:cNvSpPr>
          <p:nvPr/>
        </p:nvSpPr>
        <p:spPr bwMode="auto">
          <a:xfrm flipH="1">
            <a:off x="4648200" y="762000"/>
            <a:ext cx="0" cy="609600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12" name="Rectangle 4"/>
          <p:cNvSpPr>
            <a:spLocks noChangeArrowheads="1"/>
          </p:cNvSpPr>
          <p:nvPr/>
        </p:nvSpPr>
        <p:spPr bwMode="auto">
          <a:xfrm>
            <a:off x="4648200" y="609600"/>
            <a:ext cx="2362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b="1">
                <a:solidFill>
                  <a:srgbClr val="FF00FF"/>
                </a:solidFill>
              </a:rPr>
              <a:t>I. </a:t>
            </a:r>
            <a:r>
              <a:rPr lang="en-US" sz="2000" b="1" u="sng">
                <a:solidFill>
                  <a:srgbClr val="FF00FF"/>
                </a:solidFill>
              </a:rPr>
              <a:t>Thương mại</a:t>
            </a:r>
            <a:r>
              <a:rPr lang="en-US" sz="2000" b="1">
                <a:solidFill>
                  <a:srgbClr val="FF00FF"/>
                </a:solidFill>
              </a:rPr>
              <a:t>:</a:t>
            </a:r>
          </a:p>
          <a:p>
            <a:r>
              <a:rPr lang="en-US" sz="2000" b="1">
                <a:solidFill>
                  <a:srgbClr val="FF00FF"/>
                </a:solidFill>
              </a:rPr>
              <a:t>1. </a:t>
            </a:r>
            <a:r>
              <a:rPr lang="en-US" sz="2000" b="1" u="sng">
                <a:solidFill>
                  <a:srgbClr val="FF00FF"/>
                </a:solidFill>
              </a:rPr>
              <a:t>Nội thương</a:t>
            </a:r>
            <a:r>
              <a:rPr lang="en-US" sz="2000" b="1">
                <a:solidFill>
                  <a:srgbClr val="FF00FF"/>
                </a:solidFill>
              </a:rPr>
              <a:t>:</a:t>
            </a:r>
            <a:r>
              <a:rPr lang="en-US"/>
              <a:t> </a:t>
            </a:r>
          </a:p>
        </p:txBody>
      </p:sp>
      <p:sp>
        <p:nvSpPr>
          <p:cNvPr id="68613" name="Rectangle 5"/>
          <p:cNvSpPr>
            <a:spLocks noChangeArrowheads="1"/>
          </p:cNvSpPr>
          <p:nvPr/>
        </p:nvSpPr>
        <p:spPr bwMode="auto">
          <a:xfrm>
            <a:off x="4648200" y="1295400"/>
            <a:ext cx="21717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sz="2000" b="1" u="sng">
                <a:solidFill>
                  <a:srgbClr val="FF00FF"/>
                </a:solidFill>
              </a:rPr>
              <a:t>2.Ngoại thương</a:t>
            </a:r>
            <a:r>
              <a:rPr lang="en-US" sz="2000" b="1">
                <a:solidFill>
                  <a:srgbClr val="FF00FF"/>
                </a:solidFill>
              </a:rPr>
              <a:t>:</a:t>
            </a:r>
          </a:p>
        </p:txBody>
      </p:sp>
      <p:sp>
        <p:nvSpPr>
          <p:cNvPr id="68616" name="Rectangle 8"/>
          <p:cNvSpPr>
            <a:spLocks noChangeArrowheads="1"/>
          </p:cNvSpPr>
          <p:nvPr/>
        </p:nvSpPr>
        <p:spPr bwMode="auto">
          <a:xfrm>
            <a:off x="4724400" y="1600200"/>
            <a:ext cx="40576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2000" b="1" i="1">
                <a:solidFill>
                  <a:srgbClr val="0066FF"/>
                </a:solidFill>
              </a:rPr>
              <a:t>-Là hoạt động kinh tế đối ngoại quan trọng nhất.</a:t>
            </a:r>
          </a:p>
        </p:txBody>
      </p:sp>
      <p:sp>
        <p:nvSpPr>
          <p:cNvPr id="68618" name="Rectangle 10"/>
          <p:cNvSpPr>
            <a:spLocks noChangeArrowheads="1"/>
          </p:cNvSpPr>
          <p:nvPr/>
        </p:nvSpPr>
        <p:spPr bwMode="auto">
          <a:xfrm>
            <a:off x="4648200" y="2209800"/>
            <a:ext cx="44958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2000" b="1">
                <a:solidFill>
                  <a:srgbClr val="FF00FF"/>
                </a:solidFill>
              </a:rPr>
              <a:t>-Xuất khẩu:</a:t>
            </a:r>
            <a:r>
              <a:rPr lang="en-US" sz="2000" b="1" i="1">
                <a:solidFill>
                  <a:srgbClr val="0066FF"/>
                </a:solidFill>
              </a:rPr>
              <a:t> chủ yếu là hàng công nghiệp nhẹ và tiểu thủ công nghiệp công nghiệp nặng, khoáng sản, hàng nông, lâm, thủy sản.</a:t>
            </a:r>
            <a:endParaRPr lang="vi-VN" sz="2000" b="1">
              <a:solidFill>
                <a:srgbClr val="0066FF"/>
              </a:solidFill>
            </a:endParaRPr>
          </a:p>
          <a:p>
            <a:pPr eaLnBrk="0" hangingPunct="0"/>
            <a:endParaRPr lang="vi-VN" sz="2000" b="1">
              <a:solidFill>
                <a:srgbClr val="0066FF"/>
              </a:solidFill>
            </a:endParaRPr>
          </a:p>
        </p:txBody>
      </p:sp>
      <p:sp>
        <p:nvSpPr>
          <p:cNvPr id="68626" name="Rectangle 18"/>
          <p:cNvSpPr>
            <a:spLocks noChangeArrowheads="1"/>
          </p:cNvSpPr>
          <p:nvPr/>
        </p:nvSpPr>
        <p:spPr bwMode="auto">
          <a:xfrm>
            <a:off x="4648200" y="3429000"/>
            <a:ext cx="4495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2000" b="1">
                <a:solidFill>
                  <a:srgbClr val="FF00FF"/>
                </a:solidFill>
              </a:rPr>
              <a:t>-Nhập khẩu:</a:t>
            </a:r>
            <a:r>
              <a:rPr lang="en-US" sz="2000" b="1" i="1">
                <a:solidFill>
                  <a:srgbClr val="0066FF"/>
                </a:solidFill>
              </a:rPr>
              <a:t> máy móc, thiết bị, nguyên-nhiên liệu.</a:t>
            </a:r>
          </a:p>
        </p:txBody>
      </p:sp>
      <p:sp>
        <p:nvSpPr>
          <p:cNvPr id="68630" name="Rectangle 22"/>
          <p:cNvSpPr>
            <a:spLocks noChangeArrowheads="1"/>
          </p:cNvSpPr>
          <p:nvPr/>
        </p:nvSpPr>
        <p:spPr bwMode="auto">
          <a:xfrm>
            <a:off x="4648200" y="4114800"/>
            <a:ext cx="4495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sz="2000" b="1" i="1">
                <a:solidFill>
                  <a:srgbClr val="0066FF"/>
                </a:solidFill>
              </a:rPr>
              <a:t>Quan hệ buôn bán chủ yếu với thị trường châu Á - Thái Bình Dương.</a:t>
            </a:r>
          </a:p>
        </p:txBody>
      </p:sp>
    </p:spTree>
    <p:extLst>
      <p:ext uri="{BB962C8B-B14F-4D97-AF65-F5344CB8AC3E}">
        <p14:creationId xmlns:p14="http://schemas.microsoft.com/office/powerpoint/2010/main" val="24953713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8626"/>
                                        </p:tgtEl>
                                        <p:attrNameLst>
                                          <p:attrName>style.visibility</p:attrName>
                                        </p:attrNameLst>
                                      </p:cBhvr>
                                      <p:to>
                                        <p:strVal val="visible"/>
                                      </p:to>
                                    </p:set>
                                    <p:animEffect transition="in" filter="checkerboard(across)">
                                      <p:cBhvr>
                                        <p:cTn id="7" dur="500"/>
                                        <p:tgtEl>
                                          <p:spTgt spid="686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68630"/>
                                        </p:tgtEl>
                                        <p:attrNameLst>
                                          <p:attrName>style.visibility</p:attrName>
                                        </p:attrNameLst>
                                      </p:cBhvr>
                                      <p:to>
                                        <p:strVal val="visible"/>
                                      </p:to>
                                    </p:set>
                                    <p:anim to="" calcmode="lin" valueType="num">
                                      <p:cBhvr>
                                        <p:cTn id="12" dur="1" fill="hold"/>
                                        <p:tgtEl>
                                          <p:spTgt spid="6863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26" grpId="0"/>
      <p:bldP spid="6863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6"/>
          <p:cNvSpPr>
            <a:spLocks noChangeArrowheads="1"/>
          </p:cNvSpPr>
          <p:nvPr/>
        </p:nvSpPr>
        <p:spPr bwMode="auto">
          <a:xfrm>
            <a:off x="0" y="90488"/>
            <a:ext cx="9144000" cy="6767512"/>
          </a:xfrm>
          <a:prstGeom prst="rect">
            <a:avLst/>
          </a:prstGeom>
          <a:noFill/>
          <a:ln w="57150" cmpd="thinThick">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pic>
        <p:nvPicPr>
          <p:cNvPr id="65542" name="Picture 27" descr="Earth-16-jun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152400"/>
            <a:ext cx="1981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3" name="Rectangle 30"/>
          <p:cNvSpPr>
            <a:spLocks noChangeArrowheads="1"/>
          </p:cNvSpPr>
          <p:nvPr/>
        </p:nvSpPr>
        <p:spPr bwMode="auto">
          <a:xfrm>
            <a:off x="1223963" y="212725"/>
            <a:ext cx="51054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sz="4800" b="1" i="1" dirty="0" err="1">
                <a:solidFill>
                  <a:srgbClr val="FF0000"/>
                </a:solidFill>
              </a:rPr>
              <a:t>Tiết</a:t>
            </a:r>
            <a:r>
              <a:rPr lang="en-US" altLang="en-US" sz="4800" b="1" i="1" dirty="0">
                <a:solidFill>
                  <a:srgbClr val="FF0000"/>
                </a:solidFill>
              </a:rPr>
              <a:t> </a:t>
            </a:r>
            <a:r>
              <a:rPr lang="en-US" altLang="en-US" sz="4800" b="1" i="1" dirty="0" smtClean="0">
                <a:solidFill>
                  <a:srgbClr val="FF0000"/>
                </a:solidFill>
              </a:rPr>
              <a:t>15</a:t>
            </a:r>
            <a:r>
              <a:rPr lang="en-US" altLang="en-US" sz="4800" dirty="0">
                <a:solidFill>
                  <a:srgbClr val="FF0000"/>
                </a:solidFill>
              </a:rPr>
              <a:t/>
            </a:r>
            <a:br>
              <a:rPr lang="en-US" altLang="en-US" sz="4800" dirty="0">
                <a:solidFill>
                  <a:srgbClr val="FF0000"/>
                </a:solidFill>
              </a:rPr>
            </a:br>
            <a:endParaRPr lang="en-US" altLang="en-US" sz="4800" dirty="0">
              <a:solidFill>
                <a:srgbClr val="FF0000"/>
              </a:solidFill>
            </a:endParaRPr>
          </a:p>
        </p:txBody>
      </p:sp>
      <p:sp>
        <p:nvSpPr>
          <p:cNvPr id="10" name="TextBox 9"/>
          <p:cNvSpPr txBox="1"/>
          <p:nvPr/>
        </p:nvSpPr>
        <p:spPr>
          <a:xfrm>
            <a:off x="0" y="2362200"/>
            <a:ext cx="9144000" cy="1015663"/>
          </a:xfrm>
          <a:prstGeom prst="rect">
            <a:avLst/>
          </a:prstGeom>
          <a:noFill/>
        </p:spPr>
        <p:txBody>
          <a:bodyPr>
            <a:spAutoFit/>
            <a:scene3d>
              <a:camera prst="perspectiveLeft"/>
              <a:lightRig rig="contrasting" dir="t">
                <a:rot lat="0" lon="0" rev="4500000"/>
              </a:lightRig>
            </a:scene3d>
            <a:sp3d extrusionH="57150" contourW="6350" prstMaterial="metal">
              <a:bevelT w="127000" h="31750" prst="cross"/>
              <a:contourClr>
                <a:schemeClr val="accent1">
                  <a:shade val="75000"/>
                </a:schemeClr>
              </a:contourClr>
            </a:sp3d>
          </a:bodyPr>
          <a:lstStyle/>
          <a:p>
            <a:pPr algn="ctr" fontAlgn="auto">
              <a:spcBef>
                <a:spcPts val="0"/>
              </a:spcBef>
              <a:spcAft>
                <a:spcPts val="0"/>
              </a:spcAft>
              <a:defRPr/>
            </a:pPr>
            <a:r>
              <a:rPr lang="en-US" sz="60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cs typeface="+mn-cs"/>
              </a:rPr>
              <a:t>Thương</a:t>
            </a:r>
            <a:r>
              <a:rPr lang="en-US" sz="6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cs typeface="+mn-cs"/>
              </a:rPr>
              <a:t> </a:t>
            </a:r>
            <a:r>
              <a:rPr lang="en-US" sz="60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cs typeface="+mn-cs"/>
              </a:rPr>
              <a:t>mại</a:t>
            </a:r>
            <a:r>
              <a:rPr lang="en-US" sz="6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cs typeface="+mn-cs"/>
              </a:rPr>
              <a:t> </a:t>
            </a:r>
            <a:r>
              <a:rPr lang="en-US" sz="60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cs typeface="+mn-cs"/>
              </a:rPr>
              <a:t>và</a:t>
            </a:r>
            <a:r>
              <a:rPr lang="en-US" sz="6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cs typeface="+mn-cs"/>
              </a:rPr>
              <a:t> du </a:t>
            </a:r>
            <a:r>
              <a:rPr lang="en-US" sz="60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cs typeface="+mn-cs"/>
              </a:rPr>
              <a:t>lịch</a:t>
            </a:r>
            <a:endParaRPr lang="en-US" sz="6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cs typeface="+mn-cs"/>
            </a:endParaRPr>
          </a:p>
        </p:txBody>
      </p:sp>
    </p:spTree>
    <p:extLst>
      <p:ext uri="{BB962C8B-B14F-4D97-AF65-F5344CB8AC3E}">
        <p14:creationId xmlns:p14="http://schemas.microsoft.com/office/powerpoint/2010/main" val="152212521"/>
      </p:ext>
    </p:extLst>
  </p:cSld>
  <p:clrMapOvr>
    <a:masterClrMapping/>
  </p:clrMapOvr>
  <p:transition spd="med">
    <p:newsflash/>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descr="HÃ¬nh áº£nh cÃ³ liÃ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9337" y="0"/>
            <a:ext cx="3051764" cy="2084879"/>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Ã¬nh áº£nh cÃ³ liÃªn qu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38" y="2556313"/>
            <a:ext cx="3771248" cy="1958537"/>
          </a:xfrm>
          <a:prstGeom prst="rect">
            <a:avLst/>
          </a:prstGeom>
          <a:noFill/>
          <a:extLst>
            <a:ext uri="{909E8E84-426E-40DD-AFC4-6F175D3DCCD1}">
              <a14:hiddenFill xmlns:a14="http://schemas.microsoft.com/office/drawing/2010/main">
                <a:solidFill>
                  <a:srgbClr val="FFFFFF"/>
                </a:solidFill>
              </a14:hiddenFill>
            </a:ext>
          </a:extLst>
        </p:spPr>
      </p:pic>
      <p:sp>
        <p:nvSpPr>
          <p:cNvPr id="2" name="Explosion 1 1"/>
          <p:cNvSpPr/>
          <p:nvPr/>
        </p:nvSpPr>
        <p:spPr>
          <a:xfrm>
            <a:off x="3882400" y="0"/>
            <a:ext cx="1960919" cy="137564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227256" y="503154"/>
            <a:ext cx="1858297" cy="369332"/>
          </a:xfrm>
          <a:prstGeom prst="rect">
            <a:avLst/>
          </a:prstGeom>
          <a:noFill/>
        </p:spPr>
        <p:txBody>
          <a:bodyPr wrap="square" rtlCol="0">
            <a:spAutoFit/>
          </a:bodyPr>
          <a:lstStyle/>
          <a:p>
            <a:r>
              <a:rPr lang="en-US" b="1" dirty="0" smtClean="0"/>
              <a:t>HẠN CHẾ</a:t>
            </a:r>
            <a:endParaRPr lang="en-US" b="1" dirty="0"/>
          </a:p>
        </p:txBody>
      </p:sp>
      <p:pic>
        <p:nvPicPr>
          <p:cNvPr id="1028" name="Picture 4" descr="Bánh kẹo hàng giả, hàng nhái luôn ẩn hiện, làm sao để nhận biết? | Việt Nam  Mớ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06" y="1"/>
            <a:ext cx="3771247" cy="248895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iệt Nam hội nhập kinh tế quốc tế mang lại những điều kiện thuận lợi gì ? –  Dịch vụ chuyển phát nhanh Logistics, Cargo, Viettelcargo.co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29587" y="4282172"/>
            <a:ext cx="3150668" cy="23431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ước mắm Cát Hải cao đạm (chai thủy tinh 650ml)"/>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97056" y="1262167"/>
            <a:ext cx="2306694" cy="422711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4924" y="2407568"/>
            <a:ext cx="3817476" cy="338554"/>
          </a:xfrm>
          <a:prstGeom prst="rect">
            <a:avLst/>
          </a:prstGeom>
          <a:solidFill>
            <a:schemeClr val="accent1"/>
          </a:solidFill>
        </p:spPr>
        <p:txBody>
          <a:bodyPr wrap="square" rtlCol="0">
            <a:spAutoFit/>
          </a:bodyPr>
          <a:lstStyle/>
          <a:p>
            <a:r>
              <a:rPr lang="en-US" sz="1600" dirty="0" smtClean="0">
                <a:solidFill>
                  <a:schemeClr val="bg1"/>
                </a:solidFill>
                <a:latin typeface="Times New Roman" panose="02020603050405020304" pitchFamily="18" charset="0"/>
                <a:cs typeface="Times New Roman" panose="02020603050405020304" pitchFamily="18" charset="0"/>
              </a:rPr>
              <a:t>HÀNG GIẢ-HÀNG KÉM CHẤT LƯỢNG</a:t>
            </a:r>
            <a:endParaRPr lang="en-US" sz="1600" dirty="0">
              <a:solidFill>
                <a:schemeClr val="bg1"/>
              </a:solidFill>
              <a:latin typeface="Times New Roman" panose="02020603050405020304" pitchFamily="18" charset="0"/>
              <a:cs typeface="Times New Roman" panose="02020603050405020304" pitchFamily="18" charset="0"/>
            </a:endParaRPr>
          </a:p>
        </p:txBody>
      </p:sp>
      <p:pic>
        <p:nvPicPr>
          <p:cNvPr id="17" name="Picture 2" descr="HÃ¬nh áº£nh cÃ³ liÃ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85553" y="2084879"/>
            <a:ext cx="3056041" cy="208488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6085552" y="1746326"/>
            <a:ext cx="3075549" cy="338554"/>
          </a:xfrm>
          <a:prstGeom prst="rect">
            <a:avLst/>
          </a:prstGeom>
          <a:solidFill>
            <a:schemeClr val="accent1"/>
          </a:solidFill>
        </p:spPr>
        <p:txBody>
          <a:bodyPr wrap="square" rtlCol="0">
            <a:spAutoFit/>
          </a:bodyPr>
          <a:lstStyle/>
          <a:p>
            <a:r>
              <a:rPr lang="en-US" sz="1600" dirty="0" smtClean="0">
                <a:solidFill>
                  <a:schemeClr val="bg1"/>
                </a:solidFill>
                <a:latin typeface="Times New Roman" panose="02020603050405020304" pitchFamily="18" charset="0"/>
                <a:cs typeface="Times New Roman" panose="02020603050405020304" pitchFamily="18" charset="0"/>
              </a:rPr>
              <a:t>TRỒNG THIẾU QUY HOẠCH</a:t>
            </a:r>
            <a:endParaRPr lang="en-US" sz="1600" dirty="0">
              <a:solidFill>
                <a:schemeClr val="bg1"/>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5990926" y="3831204"/>
            <a:ext cx="3312363" cy="338554"/>
          </a:xfrm>
          <a:prstGeom prst="rect">
            <a:avLst/>
          </a:prstGeom>
          <a:solidFill>
            <a:schemeClr val="accent1"/>
          </a:solidFill>
        </p:spPr>
        <p:txBody>
          <a:bodyPr wrap="square" rtlCol="0">
            <a:spAutoFit/>
          </a:bodyPr>
          <a:lstStyle/>
          <a:p>
            <a:r>
              <a:rPr lang="en-US" sz="1600" dirty="0" smtClean="0">
                <a:solidFill>
                  <a:schemeClr val="bg1"/>
                </a:solidFill>
                <a:latin typeface="Times New Roman" panose="02020603050405020304" pitchFamily="18" charset="0"/>
                <a:cs typeface="Times New Roman" panose="02020603050405020304" pitchFamily="18" charset="0"/>
              </a:rPr>
              <a:t>HÀM LƯỢNG THUỐC BVTV LỚN</a:t>
            </a:r>
            <a:endParaRPr lang="en-US" sz="1600" dirty="0">
              <a:solidFill>
                <a:schemeClr val="bg1"/>
              </a:solidFill>
              <a:latin typeface="Times New Roman" panose="02020603050405020304" pitchFamily="18" charset="0"/>
              <a:cs typeface="Times New Roman" panose="02020603050405020304" pitchFamily="18" charset="0"/>
            </a:endParaRPr>
          </a:p>
        </p:txBody>
      </p:sp>
      <p:pic>
        <p:nvPicPr>
          <p:cNvPr id="1036" name="Picture 12" descr="Xử phạt hành vi kinh doanh hàng hóa nhập lậu"/>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481" y="4582203"/>
            <a:ext cx="3740152" cy="2190548"/>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64924" y="6512439"/>
            <a:ext cx="3704175" cy="338554"/>
          </a:xfrm>
          <a:prstGeom prst="rect">
            <a:avLst/>
          </a:prstGeom>
          <a:solidFill>
            <a:schemeClr val="accent1"/>
          </a:solidFill>
        </p:spPr>
        <p:txBody>
          <a:bodyPr wrap="square" rtlCol="0">
            <a:spAutoFit/>
          </a:bodyPr>
          <a:lstStyle/>
          <a:p>
            <a:pPr algn="ctr"/>
            <a:r>
              <a:rPr lang="en-US" sz="1600" dirty="0" smtClean="0">
                <a:solidFill>
                  <a:schemeClr val="bg1"/>
                </a:solidFill>
                <a:latin typeface="Times New Roman" panose="02020603050405020304" pitchFamily="18" charset="0"/>
                <a:cs typeface="Times New Roman" panose="02020603050405020304" pitchFamily="18" charset="0"/>
              </a:rPr>
              <a:t>VẦN ĐỀ NHẬP LẬU</a:t>
            </a:r>
            <a:endParaRPr lang="en-US" sz="1600" dirty="0">
              <a:solidFill>
                <a:schemeClr val="bg1"/>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4063740" y="5092702"/>
            <a:ext cx="1841427" cy="584775"/>
          </a:xfrm>
          <a:prstGeom prst="rect">
            <a:avLst/>
          </a:prstGeom>
          <a:solidFill>
            <a:schemeClr val="accent1"/>
          </a:solidFill>
        </p:spPr>
        <p:txBody>
          <a:bodyPr wrap="square" rtlCol="0">
            <a:spAutoFit/>
          </a:bodyPr>
          <a:lstStyle/>
          <a:p>
            <a:pPr algn="ctr"/>
            <a:r>
              <a:rPr lang="en-US" sz="1600" dirty="0" smtClean="0">
                <a:solidFill>
                  <a:schemeClr val="bg1"/>
                </a:solidFill>
                <a:latin typeface="Times New Roman" panose="02020603050405020304" pitchFamily="18" charset="0"/>
                <a:cs typeface="Times New Roman" panose="02020603050405020304" pitchFamily="18" charset="0"/>
              </a:rPr>
              <a:t>HẠN CHẾ MẪU MÃ BAO BÌ</a:t>
            </a:r>
            <a:endParaRPr lang="en-US" sz="1600" dirty="0">
              <a:solidFill>
                <a:schemeClr val="bg1"/>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5929587" y="6481203"/>
            <a:ext cx="3214413" cy="338554"/>
          </a:xfrm>
          <a:prstGeom prst="rect">
            <a:avLst/>
          </a:prstGeom>
          <a:solidFill>
            <a:schemeClr val="accent1"/>
          </a:solidFill>
        </p:spPr>
        <p:txBody>
          <a:bodyPr wrap="square" rtlCol="0">
            <a:spAutoFit/>
          </a:bodyPr>
          <a:lstStyle/>
          <a:p>
            <a:r>
              <a:rPr lang="en-US" sz="1600" dirty="0" smtClean="0">
                <a:solidFill>
                  <a:schemeClr val="bg1"/>
                </a:solidFill>
                <a:latin typeface="Times New Roman" panose="02020603050405020304" pitchFamily="18" charset="0"/>
                <a:cs typeface="Times New Roman" panose="02020603050405020304" pitchFamily="18" charset="0"/>
              </a:rPr>
              <a:t>CẠNH TRANH HÀNG HÓA</a:t>
            </a:r>
            <a:endParaRPr lang="en-US" sz="16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5525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par>
                                <p:cTn id="16" presetID="6" presetClass="entr" presetSubtype="16"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circle(in)">
                                      <p:cBhvr>
                                        <p:cTn id="18" dur="2000"/>
                                        <p:tgtEl>
                                          <p:spTgt spid="1028"/>
                                        </p:tgtEl>
                                      </p:cBhvr>
                                    </p:animEffect>
                                  </p:childTnLst>
                                </p:cTn>
                              </p:par>
                              <p:par>
                                <p:cTn id="19" presetID="6" presetClass="entr" presetSubtype="16" fill="hold" nodeType="withEffect">
                                  <p:stCondLst>
                                    <p:cond delay="0"/>
                                  </p:stCondLst>
                                  <p:childTnLst>
                                    <p:set>
                                      <p:cBhvr>
                                        <p:cTn id="20" dur="1" fill="hold">
                                          <p:stCondLst>
                                            <p:cond delay="0"/>
                                          </p:stCondLst>
                                        </p:cTn>
                                        <p:tgtEl>
                                          <p:spTgt spid="7176"/>
                                        </p:tgtEl>
                                        <p:attrNameLst>
                                          <p:attrName>style.visibility</p:attrName>
                                        </p:attrNameLst>
                                      </p:cBhvr>
                                      <p:to>
                                        <p:strVal val="visible"/>
                                      </p:to>
                                    </p:set>
                                    <p:animEffect transition="in" filter="circle(in)">
                                      <p:cBhvr>
                                        <p:cTn id="21" dur="2000"/>
                                        <p:tgtEl>
                                          <p:spTgt spid="717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036"/>
                                        </p:tgtEl>
                                        <p:attrNameLst>
                                          <p:attrName>style.visibility</p:attrName>
                                        </p:attrNameLst>
                                      </p:cBhvr>
                                      <p:to>
                                        <p:strVal val="visible"/>
                                      </p:to>
                                    </p:set>
                                    <p:animEffect transition="in" filter="barn(inVertical)">
                                      <p:cBhvr>
                                        <p:cTn id="26" dur="500"/>
                                        <p:tgtEl>
                                          <p:spTgt spid="1036"/>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barn(inVertical)">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7174"/>
                                        </p:tgtEl>
                                        <p:attrNameLst>
                                          <p:attrName>style.visibility</p:attrName>
                                        </p:attrNameLst>
                                      </p:cBhvr>
                                      <p:to>
                                        <p:strVal val="visible"/>
                                      </p:to>
                                    </p:set>
                                    <p:animEffect transition="in" filter="barn(inVertical)">
                                      <p:cBhvr>
                                        <p:cTn id="34" dur="500"/>
                                        <p:tgtEl>
                                          <p:spTgt spid="7174"/>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arn(inVertical)">
                                      <p:cBhvr>
                                        <p:cTn id="42" dur="500"/>
                                        <p:tgtEl>
                                          <p:spTgt spid="17"/>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barn(inVertical)">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030"/>
                                        </p:tgtEl>
                                        <p:attrNameLst>
                                          <p:attrName>style.visibility</p:attrName>
                                        </p:attrNameLst>
                                      </p:cBhvr>
                                      <p:to>
                                        <p:strVal val="visible"/>
                                      </p:to>
                                    </p:set>
                                    <p:animEffect transition="in" filter="barn(inVertical)">
                                      <p:cBhvr>
                                        <p:cTn id="50" dur="500"/>
                                        <p:tgtEl>
                                          <p:spTgt spid="1030"/>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barn(inVertical)">
                                      <p:cBhvr>
                                        <p:cTn id="53" dur="500"/>
                                        <p:tgtEl>
                                          <p:spTgt spid="25"/>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barn(inVertical)">
                                      <p:cBhvr>
                                        <p:cTn id="58" dur="500"/>
                                        <p:tgtEl>
                                          <p:spTgt spid="24"/>
                                        </p:tgtEl>
                                      </p:cBhvr>
                                    </p:animEffect>
                                  </p:childTnLst>
                                </p:cTn>
                              </p:par>
                              <p:par>
                                <p:cTn id="59" presetID="16" presetClass="entr" presetSubtype="21" fill="hold" nodeType="withEffect">
                                  <p:stCondLst>
                                    <p:cond delay="0"/>
                                  </p:stCondLst>
                                  <p:childTnLst>
                                    <p:set>
                                      <p:cBhvr>
                                        <p:cTn id="60" dur="1" fill="hold">
                                          <p:stCondLst>
                                            <p:cond delay="0"/>
                                          </p:stCondLst>
                                        </p:cTn>
                                        <p:tgtEl>
                                          <p:spTgt spid="1032"/>
                                        </p:tgtEl>
                                        <p:attrNameLst>
                                          <p:attrName>style.visibility</p:attrName>
                                        </p:attrNameLst>
                                      </p:cBhvr>
                                      <p:to>
                                        <p:strVal val="visible"/>
                                      </p:to>
                                    </p:set>
                                    <p:animEffect transition="in" filter="barn(inVertical)">
                                      <p:cBhvr>
                                        <p:cTn id="61"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18" grpId="0" animBg="1"/>
      <p:bldP spid="19" grpId="0" animBg="1"/>
      <p:bldP spid="23" grpId="0" animBg="1"/>
      <p:bldP spid="24" grpId="0" animBg="1"/>
      <p:bldP spid="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304800" y="-228600"/>
            <a:ext cx="8839200" cy="1143000"/>
          </a:xfrm>
        </p:spPr>
        <p:txBody>
          <a:bodyPr/>
          <a:lstStyle/>
          <a:p>
            <a:r>
              <a:rPr lang="en-US" sz="3200" b="1">
                <a:solidFill>
                  <a:srgbClr val="FF0000"/>
                </a:solidFill>
                <a:latin typeface="Times New Roman" pitchFamily="18" charset="0"/>
              </a:rPr>
              <a:t>Tiết 15. Bài 15. THƯƠNG MẠI VÀ DU LỊCH.</a:t>
            </a:r>
          </a:p>
        </p:txBody>
      </p:sp>
      <p:sp>
        <p:nvSpPr>
          <p:cNvPr id="71683" name="Line 3"/>
          <p:cNvSpPr>
            <a:spLocks noChangeShapeType="1"/>
          </p:cNvSpPr>
          <p:nvPr/>
        </p:nvSpPr>
        <p:spPr bwMode="auto">
          <a:xfrm flipH="1">
            <a:off x="4648200" y="762000"/>
            <a:ext cx="0" cy="609600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684" name="Rectangle 4"/>
          <p:cNvSpPr>
            <a:spLocks noChangeArrowheads="1"/>
          </p:cNvSpPr>
          <p:nvPr/>
        </p:nvSpPr>
        <p:spPr bwMode="auto">
          <a:xfrm>
            <a:off x="4648200" y="609600"/>
            <a:ext cx="2362200"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b="1">
                <a:solidFill>
                  <a:srgbClr val="FF00FF"/>
                </a:solidFill>
              </a:rPr>
              <a:t>I. </a:t>
            </a:r>
            <a:r>
              <a:rPr lang="en-US" sz="2000" b="1" u="sng">
                <a:solidFill>
                  <a:srgbClr val="FF00FF"/>
                </a:solidFill>
              </a:rPr>
              <a:t>Thương mại</a:t>
            </a:r>
            <a:r>
              <a:rPr lang="en-US" sz="2000" b="1">
                <a:solidFill>
                  <a:srgbClr val="FF00FF"/>
                </a:solidFill>
              </a:rPr>
              <a:t>:</a:t>
            </a:r>
          </a:p>
          <a:p>
            <a:endParaRPr lang="en-US"/>
          </a:p>
        </p:txBody>
      </p:sp>
      <p:sp>
        <p:nvSpPr>
          <p:cNvPr id="71685" name="Text Box 5"/>
          <p:cNvSpPr txBox="1">
            <a:spLocks noChangeArrowheads="1"/>
          </p:cNvSpPr>
          <p:nvPr/>
        </p:nvSpPr>
        <p:spPr bwMode="auto">
          <a:xfrm>
            <a:off x="4648200" y="990600"/>
            <a:ext cx="1981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b="1" u="sng">
                <a:solidFill>
                  <a:srgbClr val="FF00FF"/>
                </a:solidFill>
              </a:rPr>
              <a:t>II.Du lịch</a:t>
            </a:r>
            <a:endParaRPr lang="vi-VN" sz="2000" b="1" u="sng">
              <a:solidFill>
                <a:srgbClr val="FF00FF"/>
              </a:solidFill>
            </a:endParaRPr>
          </a:p>
        </p:txBody>
      </p:sp>
      <p:sp>
        <p:nvSpPr>
          <p:cNvPr id="71687" name="Rectangle 7"/>
          <p:cNvSpPr>
            <a:spLocks noChangeArrowheads="1"/>
          </p:cNvSpPr>
          <p:nvPr/>
        </p:nvSpPr>
        <p:spPr bwMode="auto">
          <a:xfrm>
            <a:off x="4648200" y="1676400"/>
            <a:ext cx="4495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sz="2000" b="1" i="1">
              <a:solidFill>
                <a:srgbClr val="0066FF"/>
              </a:solidFill>
            </a:endParaRPr>
          </a:p>
          <a:p>
            <a:r>
              <a:rPr lang="en-US" sz="2000" b="1" i="1">
                <a:solidFill>
                  <a:srgbClr val="0066FF"/>
                </a:solidFill>
              </a:rPr>
              <a:t>-Tiềm năng phong phú, đa dạng, hấp dẫn:</a:t>
            </a:r>
          </a:p>
          <a:p>
            <a:r>
              <a:rPr lang="en-US" sz="2000" b="1" i="1">
                <a:solidFill>
                  <a:srgbClr val="0066FF"/>
                </a:solidFill>
              </a:rPr>
              <a:t>  </a:t>
            </a:r>
          </a:p>
        </p:txBody>
      </p:sp>
      <p:sp>
        <p:nvSpPr>
          <p:cNvPr id="71775" name="Rectangle 95"/>
          <p:cNvSpPr>
            <a:spLocks noChangeArrowheads="1"/>
          </p:cNvSpPr>
          <p:nvPr/>
        </p:nvSpPr>
        <p:spPr bwMode="auto">
          <a:xfrm>
            <a:off x="76200" y="2630487"/>
            <a:ext cx="4572000" cy="714375"/>
          </a:xfrm>
          <a:prstGeom prst="rect">
            <a:avLst/>
          </a:prstGeom>
          <a:solidFill>
            <a:srgbClr val="FFFF99"/>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vi-VN" sz="2000" b="1" dirty="0">
                <a:solidFill>
                  <a:srgbClr val="FF0000"/>
                </a:solidFill>
              </a:rPr>
              <a:t>Tiềm năng du lịch của nước ta như thế nào? </a:t>
            </a:r>
          </a:p>
        </p:txBody>
      </p:sp>
      <p:sp>
        <p:nvSpPr>
          <p:cNvPr id="71776" name="Rectangle 96"/>
          <p:cNvSpPr>
            <a:spLocks noChangeArrowheads="1"/>
          </p:cNvSpPr>
          <p:nvPr/>
        </p:nvSpPr>
        <p:spPr bwMode="auto">
          <a:xfrm>
            <a:off x="4648200" y="1295400"/>
            <a:ext cx="4495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b="1" i="1">
                <a:solidFill>
                  <a:srgbClr val="0066FF"/>
                </a:solidFill>
              </a:rPr>
              <a:t>-Tạo nguồn thu nhập lớn, mở rộng giao lưu, cải thiện đời sống.</a:t>
            </a:r>
            <a:endParaRPr lang="vi-VN" sz="2000" b="1" i="1">
              <a:solidFill>
                <a:srgbClr val="0066FF"/>
              </a:solidFill>
            </a:endParaRPr>
          </a:p>
        </p:txBody>
      </p:sp>
      <p:sp>
        <p:nvSpPr>
          <p:cNvPr id="71777" name="Rectangle 97"/>
          <p:cNvSpPr>
            <a:spLocks noChangeArrowheads="1"/>
          </p:cNvSpPr>
          <p:nvPr/>
        </p:nvSpPr>
        <p:spPr bwMode="auto">
          <a:xfrm>
            <a:off x="4648200" y="3581400"/>
            <a:ext cx="44196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b="1"/>
              <a:t> </a:t>
            </a:r>
            <a:r>
              <a:rPr lang="en-US" sz="2000" b="1" i="1">
                <a:solidFill>
                  <a:srgbClr val="FF00FF"/>
                </a:solidFill>
              </a:rPr>
              <a:t>+Tài nguyên du lịch nhân văn:</a:t>
            </a:r>
            <a:r>
              <a:rPr lang="en-US" sz="2000" b="1" i="1">
                <a:solidFill>
                  <a:srgbClr val="0066FF"/>
                </a:solidFill>
              </a:rPr>
              <a:t> các công trình kiến trúc, di tích lịch sử, lễ hội truyền thống, làng nghề truyền thống, văn hóa dân gian</a:t>
            </a:r>
          </a:p>
        </p:txBody>
      </p:sp>
      <p:sp>
        <p:nvSpPr>
          <p:cNvPr id="71779" name="Rectangle 99"/>
          <p:cNvSpPr>
            <a:spLocks noChangeArrowheads="1"/>
          </p:cNvSpPr>
          <p:nvPr/>
        </p:nvSpPr>
        <p:spPr bwMode="auto">
          <a:xfrm>
            <a:off x="76200" y="3424707"/>
            <a:ext cx="4572000" cy="1006475"/>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vi-VN" sz="2000" b="1" dirty="0">
                <a:solidFill>
                  <a:srgbClr val="FF0000"/>
                </a:solidFill>
              </a:rPr>
              <a:t>Kể tên các loại tài nguyên du lịch ở nước ta và tên các tài nguyên thuộc mỗi loại.</a:t>
            </a:r>
          </a:p>
        </p:txBody>
      </p:sp>
      <p:sp>
        <p:nvSpPr>
          <p:cNvPr id="71780" name="Rectangle 100"/>
          <p:cNvSpPr>
            <a:spLocks noChangeArrowheads="1"/>
          </p:cNvSpPr>
          <p:nvPr/>
        </p:nvSpPr>
        <p:spPr bwMode="auto">
          <a:xfrm>
            <a:off x="4724400" y="2667000"/>
            <a:ext cx="44196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b="1" i="1">
                <a:solidFill>
                  <a:srgbClr val="FF00FF"/>
                </a:solidFill>
              </a:rPr>
              <a:t>+Tài nguyên du lịch tự nhiên:</a:t>
            </a:r>
            <a:r>
              <a:rPr lang="en-US" sz="2000" b="1" i="1">
                <a:solidFill>
                  <a:srgbClr val="0066FF"/>
                </a:solidFill>
              </a:rPr>
              <a:t> phong cảnh đẹp, bãi tắm tốt, vườn quốc gia, khí hậu tốt.</a:t>
            </a:r>
          </a:p>
        </p:txBody>
      </p:sp>
      <p:sp>
        <p:nvSpPr>
          <p:cNvPr id="2" name="TextBox 1"/>
          <p:cNvSpPr txBox="1"/>
          <p:nvPr/>
        </p:nvSpPr>
        <p:spPr>
          <a:xfrm>
            <a:off x="76200" y="990600"/>
            <a:ext cx="4199586" cy="461665"/>
          </a:xfrm>
          <a:prstGeom prst="rect">
            <a:avLst/>
          </a:prstGeom>
          <a:noFill/>
        </p:spPr>
        <p:txBody>
          <a:bodyPr wrap="square" rtlCol="0">
            <a:spAutoFit/>
          </a:bodyPr>
          <a:lstStyle/>
          <a:p>
            <a:r>
              <a:rPr lang="en-US" sz="2400" b="1" dirty="0" smtClean="0"/>
              <a:t>? </a:t>
            </a:r>
            <a:r>
              <a:rPr lang="en-US" sz="2400" b="1" dirty="0" err="1" smtClean="0"/>
              <a:t>Vai</a:t>
            </a:r>
            <a:r>
              <a:rPr lang="en-US" sz="2400" b="1" dirty="0" smtClean="0"/>
              <a:t> </a:t>
            </a:r>
            <a:r>
              <a:rPr lang="en-US" sz="2400" b="1" dirty="0" err="1" smtClean="0"/>
              <a:t>trò</a:t>
            </a:r>
            <a:r>
              <a:rPr lang="en-US" sz="2400" b="1" dirty="0" smtClean="0"/>
              <a:t> </a:t>
            </a:r>
            <a:r>
              <a:rPr lang="en-US" sz="2400" b="1" dirty="0" err="1" smtClean="0"/>
              <a:t>của</a:t>
            </a:r>
            <a:r>
              <a:rPr lang="en-US" sz="2400" b="1" dirty="0" smtClean="0"/>
              <a:t> </a:t>
            </a:r>
            <a:r>
              <a:rPr lang="en-US" sz="2400" b="1" dirty="0" err="1" smtClean="0"/>
              <a:t>ngành</a:t>
            </a:r>
            <a:r>
              <a:rPr lang="en-US" sz="2400" b="1" dirty="0" smtClean="0"/>
              <a:t> du </a:t>
            </a:r>
            <a:r>
              <a:rPr lang="en-US" sz="2400" b="1" dirty="0" err="1" smtClean="0"/>
              <a:t>lịch</a:t>
            </a:r>
            <a:r>
              <a:rPr lang="en-US" sz="2400" b="1" dirty="0" smtClean="0"/>
              <a:t>?</a:t>
            </a:r>
            <a:endParaRPr lang="en-US" sz="2400" b="1" dirty="0"/>
          </a:p>
        </p:txBody>
      </p:sp>
    </p:spTree>
    <p:extLst>
      <p:ext uri="{BB962C8B-B14F-4D97-AF65-F5344CB8AC3E}">
        <p14:creationId xmlns:p14="http://schemas.microsoft.com/office/powerpoint/2010/main" val="33840057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71685"/>
                                        </p:tgtEl>
                                        <p:attrNameLst>
                                          <p:attrName>style.visibility</p:attrName>
                                        </p:attrNameLst>
                                      </p:cBhvr>
                                      <p:to>
                                        <p:strVal val="visible"/>
                                      </p:to>
                                    </p:set>
                                    <p:anim to="" calcmode="lin" valueType="num">
                                      <p:cBhvr>
                                        <p:cTn id="7" dur="1" fill="hold"/>
                                        <p:tgtEl>
                                          <p:spTgt spid="71685"/>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71776"/>
                                        </p:tgtEl>
                                        <p:attrNameLst>
                                          <p:attrName>style.visibility</p:attrName>
                                        </p:attrNameLst>
                                      </p:cBhvr>
                                      <p:to>
                                        <p:strVal val="visible"/>
                                      </p:to>
                                    </p:set>
                                    <p:animEffect transition="in" filter="checkerboard(across)">
                                      <p:cBhvr>
                                        <p:cTn id="18" dur="500"/>
                                        <p:tgtEl>
                                          <p:spTgt spid="7177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71775"/>
                                        </p:tgtEl>
                                        <p:attrNameLst>
                                          <p:attrName>style.visibility</p:attrName>
                                        </p:attrNameLst>
                                      </p:cBhvr>
                                      <p:to>
                                        <p:strVal val="visible"/>
                                      </p:to>
                                    </p:set>
                                    <p:animEffect transition="in" filter="checkerboard(across)">
                                      <p:cBhvr>
                                        <p:cTn id="23" dur="500"/>
                                        <p:tgtEl>
                                          <p:spTgt spid="7177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4" presetClass="entr" presetSubtype="0" fill="hold" grpId="0" nodeType="clickEffect">
                                  <p:stCondLst>
                                    <p:cond delay="0"/>
                                  </p:stCondLst>
                                  <p:childTnLst>
                                    <p:set>
                                      <p:cBhvr>
                                        <p:cTn id="27" dur="1" fill="hold">
                                          <p:stCondLst>
                                            <p:cond delay="0"/>
                                          </p:stCondLst>
                                        </p:cTn>
                                        <p:tgtEl>
                                          <p:spTgt spid="71687"/>
                                        </p:tgtEl>
                                        <p:attrNameLst>
                                          <p:attrName>style.visibility</p:attrName>
                                        </p:attrNameLst>
                                      </p:cBhvr>
                                      <p:to>
                                        <p:strVal val="visible"/>
                                      </p:to>
                                    </p:set>
                                    <p:anim to="" calcmode="lin" valueType="num">
                                      <p:cBhvr>
                                        <p:cTn id="28" dur="1" fill="hold"/>
                                        <p:tgtEl>
                                          <p:spTgt spid="71687"/>
                                        </p:tgtEl>
                                        <p:attrNameLst>
                                          <p:attrName/>
                                        </p:attrNameLst>
                                      </p:cBhvr>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71779"/>
                                        </p:tgtEl>
                                        <p:attrNameLst>
                                          <p:attrName>style.visibility</p:attrName>
                                        </p:attrNameLst>
                                      </p:cBhvr>
                                      <p:to>
                                        <p:strVal val="visible"/>
                                      </p:to>
                                    </p:set>
                                    <p:animEffect transition="in" filter="checkerboard(across)">
                                      <p:cBhvr>
                                        <p:cTn id="33" dur="500"/>
                                        <p:tgtEl>
                                          <p:spTgt spid="71779"/>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71780"/>
                                        </p:tgtEl>
                                        <p:attrNameLst>
                                          <p:attrName>style.visibility</p:attrName>
                                        </p:attrNameLst>
                                      </p:cBhvr>
                                      <p:to>
                                        <p:strVal val="visible"/>
                                      </p:to>
                                    </p:set>
                                    <p:animEffect transition="in" filter="checkerboard(across)">
                                      <p:cBhvr>
                                        <p:cTn id="38" dur="500"/>
                                        <p:tgtEl>
                                          <p:spTgt spid="71780"/>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5" presetClass="entr" presetSubtype="10" fill="hold" grpId="0" nodeType="clickEffect">
                                  <p:stCondLst>
                                    <p:cond delay="0"/>
                                  </p:stCondLst>
                                  <p:childTnLst>
                                    <p:set>
                                      <p:cBhvr>
                                        <p:cTn id="42" dur="1" fill="hold">
                                          <p:stCondLst>
                                            <p:cond delay="0"/>
                                          </p:stCondLst>
                                        </p:cTn>
                                        <p:tgtEl>
                                          <p:spTgt spid="71777"/>
                                        </p:tgtEl>
                                        <p:attrNameLst>
                                          <p:attrName>style.visibility</p:attrName>
                                        </p:attrNameLst>
                                      </p:cBhvr>
                                      <p:to>
                                        <p:strVal val="visible"/>
                                      </p:to>
                                    </p:set>
                                    <p:animEffect transition="in" filter="checkerboard(across)">
                                      <p:cBhvr>
                                        <p:cTn id="43" dur="500"/>
                                        <p:tgtEl>
                                          <p:spTgt spid="717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5" grpId="0"/>
      <p:bldP spid="71687" grpId="0"/>
      <p:bldP spid="71775" grpId="0" animBg="1"/>
      <p:bldP spid="71776" grpId="0"/>
      <p:bldP spid="71777" grpId="0"/>
      <p:bldP spid="71779" grpId="0" animBg="1"/>
      <p:bldP spid="71780"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16766" y="50872"/>
            <a:ext cx="3352800" cy="369332"/>
          </a:xfrm>
          <a:prstGeom prst="rect">
            <a:avLst/>
          </a:prstGeom>
          <a:noFill/>
          <a:ln>
            <a:solidFill>
              <a:schemeClr val="tx1"/>
            </a:solidFill>
          </a:ln>
        </p:spPr>
        <p:txBody>
          <a:bodyPr wrap="square" rtlCol="0">
            <a:spAutoFit/>
          </a:bodyPr>
          <a:lstStyle/>
          <a:p>
            <a:pPr algn="ctr"/>
            <a:r>
              <a:rPr lang="en-US" b="1" dirty="0" smtClean="0">
                <a:latin typeface="Times New Roman" panose="02020603050405020304" pitchFamily="18" charset="0"/>
                <a:cs typeface="Times New Roman" panose="02020603050405020304" pitchFamily="18" charset="0"/>
              </a:rPr>
              <a:t>TÀI NGUYÊN DU LỊCH</a:t>
            </a:r>
            <a:endParaRPr lang="en-US"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0" y="858980"/>
            <a:ext cx="3352800" cy="369332"/>
          </a:xfrm>
          <a:prstGeom prst="rect">
            <a:avLst/>
          </a:prstGeom>
          <a:noFill/>
          <a:ln>
            <a:solidFill>
              <a:schemeClr val="tx1"/>
            </a:solidFill>
          </a:ln>
        </p:spPr>
        <p:txBody>
          <a:bodyPr wrap="square" rtlCol="0">
            <a:spAutoFit/>
          </a:bodyPr>
          <a:lstStyle/>
          <a:p>
            <a:pPr algn="ctr"/>
            <a:r>
              <a:rPr lang="en-US" b="1" dirty="0" smtClean="0">
                <a:latin typeface="Times New Roman" panose="02020603050405020304" pitchFamily="18" charset="0"/>
                <a:cs typeface="Times New Roman" panose="02020603050405020304" pitchFamily="18" charset="0"/>
              </a:rPr>
              <a:t>TÀI NGUYÊN TỰ NHIÊN</a:t>
            </a:r>
            <a:endParaRPr lang="en-US"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5791200" y="858980"/>
            <a:ext cx="3352800" cy="369332"/>
          </a:xfrm>
          <a:prstGeom prst="rect">
            <a:avLst/>
          </a:prstGeom>
          <a:noFill/>
          <a:ln>
            <a:solidFill>
              <a:schemeClr val="tx1"/>
            </a:solidFill>
          </a:ln>
        </p:spPr>
        <p:txBody>
          <a:bodyPr wrap="square" rtlCol="0">
            <a:spAutoFit/>
          </a:bodyPr>
          <a:lstStyle/>
          <a:p>
            <a:pPr algn="ctr"/>
            <a:r>
              <a:rPr lang="en-US" b="1" dirty="0" smtClean="0">
                <a:latin typeface="Times New Roman" panose="02020603050405020304" pitchFamily="18" charset="0"/>
                <a:cs typeface="Times New Roman" panose="02020603050405020304" pitchFamily="18" charset="0"/>
              </a:rPr>
              <a:t>TÀI NGUYÊN NHÂN VĂN</a:t>
            </a:r>
            <a:endParaRPr lang="en-US"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 y="2068354"/>
            <a:ext cx="858982" cy="738664"/>
          </a:xfrm>
          <a:prstGeom prst="rect">
            <a:avLst/>
          </a:prstGeom>
          <a:noFill/>
          <a:ln>
            <a:solidFill>
              <a:schemeClr val="tx1"/>
            </a:solidFill>
          </a:ln>
        </p:spPr>
        <p:txBody>
          <a:bodyPr wrap="square" rtlCol="0">
            <a:spAutoFit/>
          </a:bodyPr>
          <a:lstStyle/>
          <a:p>
            <a:pPr algn="ctr"/>
            <a:r>
              <a:rPr lang="en-US" sz="1400" b="1" dirty="0" smtClean="0">
                <a:latin typeface="Times New Roman" panose="02020603050405020304" pitchFamily="18" charset="0"/>
                <a:cs typeface="Times New Roman" panose="02020603050405020304" pitchFamily="18" charset="0"/>
              </a:rPr>
              <a:t>PHONG CẢNH ĐẸP</a:t>
            </a:r>
            <a:endParaRPr lang="en-US" sz="14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1018309" y="2059576"/>
            <a:ext cx="713510" cy="738664"/>
          </a:xfrm>
          <a:prstGeom prst="rect">
            <a:avLst/>
          </a:prstGeom>
          <a:noFill/>
          <a:ln>
            <a:solidFill>
              <a:schemeClr val="tx1"/>
            </a:solidFill>
          </a:ln>
        </p:spPr>
        <p:txBody>
          <a:bodyPr wrap="square" rtlCol="0">
            <a:spAutoFit/>
          </a:bodyPr>
          <a:lstStyle/>
          <a:p>
            <a:pPr algn="ctr"/>
            <a:r>
              <a:rPr lang="en-US" sz="1400" b="1" dirty="0" smtClean="0">
                <a:latin typeface="Times New Roman" panose="02020603050405020304" pitchFamily="18" charset="0"/>
                <a:cs typeface="Times New Roman" panose="02020603050405020304" pitchFamily="18" charset="0"/>
              </a:rPr>
              <a:t>BÃI</a:t>
            </a:r>
          </a:p>
          <a:p>
            <a:pPr algn="ctr"/>
            <a:r>
              <a:rPr lang="en-US" sz="1400" b="1" dirty="0" smtClean="0">
                <a:latin typeface="Times New Roman" panose="02020603050405020304" pitchFamily="18" charset="0"/>
                <a:cs typeface="Times New Roman" panose="02020603050405020304" pitchFamily="18" charset="0"/>
              </a:rPr>
              <a:t> TẮM ĐẸP</a:t>
            </a:r>
            <a:endParaRPr lang="en-US" sz="1400"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1891146" y="2059576"/>
            <a:ext cx="713510" cy="738664"/>
          </a:xfrm>
          <a:prstGeom prst="rect">
            <a:avLst/>
          </a:prstGeom>
          <a:noFill/>
          <a:ln>
            <a:solidFill>
              <a:schemeClr val="tx1"/>
            </a:solidFill>
          </a:ln>
        </p:spPr>
        <p:txBody>
          <a:bodyPr wrap="square" rtlCol="0">
            <a:spAutoFit/>
          </a:bodyPr>
          <a:lstStyle/>
          <a:p>
            <a:pPr algn="ctr"/>
            <a:r>
              <a:rPr lang="en-US" sz="1400" b="1" dirty="0" smtClean="0">
                <a:latin typeface="Times New Roman" panose="02020603050405020304" pitchFamily="18" charset="0"/>
                <a:cs typeface="Times New Roman" panose="02020603050405020304" pitchFamily="18" charset="0"/>
              </a:rPr>
              <a:t>KHÍ </a:t>
            </a:r>
          </a:p>
          <a:p>
            <a:pPr algn="ctr"/>
            <a:r>
              <a:rPr lang="en-US" sz="1400" b="1" dirty="0" smtClean="0">
                <a:latin typeface="Times New Roman" panose="02020603050405020304" pitchFamily="18" charset="0"/>
                <a:cs typeface="Times New Roman" panose="02020603050405020304" pitchFamily="18" charset="0"/>
              </a:rPr>
              <a:t>HẬU TỐT</a:t>
            </a:r>
            <a:endParaRPr lang="en-US" sz="1400" b="1"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2933699" y="2059576"/>
            <a:ext cx="779319" cy="738664"/>
          </a:xfrm>
          <a:prstGeom prst="rect">
            <a:avLst/>
          </a:prstGeom>
          <a:noFill/>
          <a:ln>
            <a:solidFill>
              <a:schemeClr val="tx1"/>
            </a:solidFill>
          </a:ln>
        </p:spPr>
        <p:txBody>
          <a:bodyPr wrap="square" rtlCol="0">
            <a:spAutoFit/>
          </a:bodyPr>
          <a:lstStyle/>
          <a:p>
            <a:pPr algn="ctr"/>
            <a:r>
              <a:rPr lang="en-US" sz="1400" b="1" dirty="0" smtClean="0">
                <a:latin typeface="Times New Roman" panose="02020603050405020304" pitchFamily="18" charset="0"/>
                <a:cs typeface="Times New Roman" panose="02020603050405020304" pitchFamily="18" charset="0"/>
              </a:rPr>
              <a:t>VƯỜN QUỐC GIA</a:t>
            </a:r>
            <a:endParaRPr lang="en-US" sz="1400" b="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4397074" y="2041172"/>
            <a:ext cx="824346" cy="954107"/>
          </a:xfrm>
          <a:prstGeom prst="rect">
            <a:avLst/>
          </a:prstGeom>
          <a:noFill/>
          <a:ln>
            <a:solidFill>
              <a:schemeClr val="tx1"/>
            </a:solidFill>
          </a:ln>
        </p:spPr>
        <p:txBody>
          <a:bodyPr wrap="square" rtlCol="0">
            <a:spAutoFit/>
          </a:bodyPr>
          <a:lstStyle/>
          <a:p>
            <a:pPr algn="ctr"/>
            <a:r>
              <a:rPr lang="en-US" sz="1400" b="1" dirty="0" smtClean="0">
                <a:latin typeface="Times New Roman" panose="02020603050405020304" pitchFamily="18" charset="0"/>
                <a:cs typeface="Times New Roman" panose="02020603050405020304" pitchFamily="18" charset="0"/>
              </a:rPr>
              <a:t>CÔNG TRÌNH KIẾN TRÚC</a:t>
            </a:r>
            <a:endParaRPr lang="en-US" sz="1400" b="1"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5490749" y="2041172"/>
            <a:ext cx="741218" cy="954107"/>
          </a:xfrm>
          <a:prstGeom prst="rect">
            <a:avLst/>
          </a:prstGeom>
          <a:noFill/>
          <a:ln>
            <a:solidFill>
              <a:schemeClr val="tx1"/>
            </a:solidFill>
          </a:ln>
        </p:spPr>
        <p:txBody>
          <a:bodyPr wrap="square" rtlCol="0">
            <a:spAutoFit/>
          </a:bodyPr>
          <a:lstStyle/>
          <a:p>
            <a:pPr algn="ctr"/>
            <a:r>
              <a:rPr lang="en-US" sz="1400" b="1" dirty="0" smtClean="0">
                <a:latin typeface="Times New Roman" panose="02020603050405020304" pitchFamily="18" charset="0"/>
                <a:cs typeface="Times New Roman" panose="02020603050405020304" pitchFamily="18" charset="0"/>
              </a:rPr>
              <a:t>DI TÍCH LỊCH SỬ</a:t>
            </a:r>
            <a:endParaRPr lang="en-US" sz="14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6412935" y="2022564"/>
            <a:ext cx="692728" cy="954107"/>
          </a:xfrm>
          <a:prstGeom prst="rect">
            <a:avLst/>
          </a:prstGeom>
          <a:noFill/>
          <a:ln>
            <a:solidFill>
              <a:schemeClr val="tx1"/>
            </a:solidFill>
          </a:ln>
        </p:spPr>
        <p:txBody>
          <a:bodyPr wrap="square" rtlCol="0">
            <a:spAutoFit/>
          </a:bodyPr>
          <a:lstStyle/>
          <a:p>
            <a:pPr algn="ctr"/>
            <a:r>
              <a:rPr lang="en-US" sz="1400" b="1" dirty="0" smtClean="0">
                <a:latin typeface="Times New Roman" panose="02020603050405020304" pitchFamily="18" charset="0"/>
                <a:cs typeface="Times New Roman" panose="02020603050405020304" pitchFamily="18" charset="0"/>
              </a:rPr>
              <a:t>LỄ HỘI DÂN GIAN</a:t>
            </a:r>
            <a:endParaRPr lang="en-US" sz="1400" b="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7239882" y="2022563"/>
            <a:ext cx="969818" cy="954107"/>
          </a:xfrm>
          <a:prstGeom prst="rect">
            <a:avLst/>
          </a:prstGeom>
          <a:noFill/>
          <a:ln>
            <a:solidFill>
              <a:schemeClr val="tx1"/>
            </a:solidFill>
          </a:ln>
        </p:spPr>
        <p:txBody>
          <a:bodyPr wrap="square" rtlCol="0">
            <a:spAutoFit/>
          </a:bodyPr>
          <a:lstStyle/>
          <a:p>
            <a:pPr algn="ctr"/>
            <a:r>
              <a:rPr lang="en-US" sz="1400" b="1" dirty="0" smtClean="0">
                <a:latin typeface="Times New Roman" panose="02020603050405020304" pitchFamily="18" charset="0"/>
                <a:cs typeface="Times New Roman" panose="02020603050405020304" pitchFamily="18" charset="0"/>
              </a:rPr>
              <a:t>LÀNG NGHỀ TRUYỀN THỐNG</a:t>
            </a:r>
            <a:endParaRPr lang="en-US" sz="1400" b="1"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8397560" y="2022562"/>
            <a:ext cx="723902" cy="954107"/>
          </a:xfrm>
          <a:prstGeom prst="rect">
            <a:avLst/>
          </a:prstGeom>
          <a:noFill/>
          <a:ln>
            <a:solidFill>
              <a:schemeClr val="tx1"/>
            </a:solidFill>
          </a:ln>
        </p:spPr>
        <p:txBody>
          <a:bodyPr wrap="square" rtlCol="0">
            <a:spAutoFit/>
          </a:bodyPr>
          <a:lstStyle/>
          <a:p>
            <a:pPr algn="ctr"/>
            <a:r>
              <a:rPr lang="en-US" sz="1400" b="1" dirty="0" smtClean="0">
                <a:latin typeface="Times New Roman" panose="02020603050405020304" pitchFamily="18" charset="0"/>
                <a:cs typeface="Times New Roman" panose="02020603050405020304" pitchFamily="18" charset="0"/>
              </a:rPr>
              <a:t>VĂN HÓA DÂN GIAN</a:t>
            </a:r>
            <a:endParaRPr lang="en-US" sz="1400" b="1"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2801179" y="3481996"/>
            <a:ext cx="888440" cy="1384995"/>
          </a:xfrm>
          <a:prstGeom prst="rect">
            <a:avLst/>
          </a:prstGeom>
          <a:noFill/>
          <a:ln>
            <a:solidFill>
              <a:schemeClr val="tx1"/>
            </a:solidFill>
          </a:ln>
        </p:spPr>
        <p:txBody>
          <a:bodyPr wrap="square" rtlCol="0">
            <a:spAutoFit/>
          </a:bodyPr>
          <a:lstStyle/>
          <a:p>
            <a:r>
              <a:rPr lang="en-US" sz="1200" b="1" dirty="0" smtClean="0">
                <a:latin typeface="Times New Roman" panose="02020603050405020304" pitchFamily="18" charset="0"/>
                <a:cs typeface="Times New Roman" panose="02020603050405020304" pitchFamily="18" charset="0"/>
              </a:rPr>
              <a:t>CÚC PHƯƠNG</a:t>
            </a:r>
          </a:p>
          <a:p>
            <a:r>
              <a:rPr lang="en-US" sz="1200" b="1" dirty="0" smtClean="0">
                <a:latin typeface="Times New Roman" panose="02020603050405020304" pitchFamily="18" charset="0"/>
                <a:cs typeface="Times New Roman" panose="02020603050405020304" pitchFamily="18" charset="0"/>
              </a:rPr>
              <a:t>TRÀM CHIM, CÔN ĐẢO</a:t>
            </a:r>
          </a:p>
          <a:p>
            <a:endParaRPr lang="en-US" sz="1200" b="1"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917871" y="3481997"/>
            <a:ext cx="775853" cy="1384995"/>
          </a:xfrm>
          <a:prstGeom prst="rect">
            <a:avLst/>
          </a:prstGeom>
          <a:noFill/>
          <a:ln>
            <a:solidFill>
              <a:schemeClr val="tx1"/>
            </a:solidFill>
          </a:ln>
        </p:spPr>
        <p:txBody>
          <a:bodyPr wrap="square" rtlCol="0">
            <a:spAutoFit/>
          </a:bodyPr>
          <a:lstStyle/>
          <a:p>
            <a:r>
              <a:rPr lang="en-US" sz="1200" b="1" dirty="0" smtClean="0">
                <a:latin typeface="Times New Roman" panose="02020603050405020304" pitchFamily="18" charset="0"/>
                <a:cs typeface="Times New Roman" panose="02020603050405020304" pitchFamily="18" charset="0"/>
              </a:rPr>
              <a:t>SẦM SƠN. NHA TRANG.</a:t>
            </a:r>
          </a:p>
          <a:p>
            <a:r>
              <a:rPr lang="en-US" sz="1200" b="1" dirty="0" smtClean="0">
                <a:latin typeface="Times New Roman" panose="02020603050405020304" pitchFamily="18" charset="0"/>
                <a:cs typeface="Times New Roman" panose="02020603050405020304" pitchFamily="18" charset="0"/>
              </a:rPr>
              <a:t>ĐÀ NẴNG…</a:t>
            </a:r>
            <a:endParaRPr lang="en-US" sz="1200" b="1"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1825789" y="3481996"/>
            <a:ext cx="727363" cy="1384995"/>
          </a:xfrm>
          <a:prstGeom prst="rect">
            <a:avLst/>
          </a:prstGeom>
          <a:noFill/>
          <a:ln>
            <a:solidFill>
              <a:schemeClr val="tx1"/>
            </a:solidFill>
          </a:ln>
        </p:spPr>
        <p:txBody>
          <a:bodyPr wrap="square" rtlCol="0">
            <a:spAutoFit/>
          </a:bodyPr>
          <a:lstStyle/>
          <a:p>
            <a:r>
              <a:rPr lang="en-US" sz="1200" b="1" dirty="0" smtClean="0">
                <a:latin typeface="Times New Roman" panose="02020603050405020304" pitchFamily="18" charset="0"/>
                <a:cs typeface="Times New Roman" panose="02020603050405020304" pitchFamily="18" charset="0"/>
              </a:rPr>
              <a:t>SA PA. ĐÀ LẠT. TAM ĐẢO…</a:t>
            </a:r>
          </a:p>
          <a:p>
            <a:endParaRPr lang="en-US" sz="1200" b="1" dirty="0">
              <a:latin typeface="Times New Roman" panose="02020603050405020304" pitchFamily="18" charset="0"/>
              <a:cs typeface="Times New Roman" panose="02020603050405020304" pitchFamily="18" charset="0"/>
            </a:endParaRPr>
          </a:p>
          <a:p>
            <a:endParaRPr lang="en-US" sz="1200" b="1" dirty="0" smtClean="0">
              <a:latin typeface="Times New Roman" panose="02020603050405020304" pitchFamily="18" charset="0"/>
              <a:cs typeface="Times New Roman" panose="02020603050405020304" pitchFamily="18" charset="0"/>
            </a:endParaRPr>
          </a:p>
        </p:txBody>
      </p:sp>
      <p:sp>
        <p:nvSpPr>
          <p:cNvPr id="19" name="TextBox 18"/>
          <p:cNvSpPr txBox="1"/>
          <p:nvPr/>
        </p:nvSpPr>
        <p:spPr>
          <a:xfrm>
            <a:off x="15590" y="3509178"/>
            <a:ext cx="770216" cy="1384995"/>
          </a:xfrm>
          <a:prstGeom prst="rect">
            <a:avLst/>
          </a:prstGeom>
          <a:noFill/>
          <a:ln>
            <a:solidFill>
              <a:schemeClr val="tx1"/>
            </a:solidFill>
          </a:ln>
        </p:spPr>
        <p:txBody>
          <a:bodyPr wrap="square" rtlCol="0">
            <a:spAutoFit/>
          </a:bodyPr>
          <a:lstStyle/>
          <a:p>
            <a:r>
              <a:rPr lang="en-US" sz="1200" b="1" dirty="0" smtClean="0">
                <a:latin typeface="Times New Roman" panose="02020603050405020304" pitchFamily="18" charset="0"/>
                <a:cs typeface="Times New Roman" panose="02020603050405020304" pitchFamily="18" charset="0"/>
              </a:rPr>
              <a:t>VỊNH HẠ LONG.</a:t>
            </a:r>
          </a:p>
          <a:p>
            <a:r>
              <a:rPr lang="en-US" sz="1200" b="1" dirty="0" smtClean="0">
                <a:latin typeface="Times New Roman" panose="02020603050405020304" pitchFamily="18" charset="0"/>
                <a:cs typeface="Times New Roman" panose="02020603050405020304" pitchFamily="18" charset="0"/>
              </a:rPr>
              <a:t>PHONG NHA KẺ BẢNG</a:t>
            </a:r>
          </a:p>
        </p:txBody>
      </p:sp>
      <p:sp>
        <p:nvSpPr>
          <p:cNvPr id="20" name="TextBox 19"/>
          <p:cNvSpPr txBox="1"/>
          <p:nvPr/>
        </p:nvSpPr>
        <p:spPr>
          <a:xfrm>
            <a:off x="4373728" y="3481995"/>
            <a:ext cx="824346" cy="1384995"/>
          </a:xfrm>
          <a:prstGeom prst="rect">
            <a:avLst/>
          </a:prstGeom>
          <a:noFill/>
          <a:ln>
            <a:solidFill>
              <a:schemeClr val="tx1"/>
            </a:solidFill>
          </a:ln>
        </p:spPr>
        <p:txBody>
          <a:bodyPr wrap="square" rtlCol="0">
            <a:spAutoFit/>
          </a:bodyPr>
          <a:lstStyle/>
          <a:p>
            <a:r>
              <a:rPr lang="en-US" sz="1200" b="1" dirty="0" smtClean="0">
                <a:latin typeface="Times New Roman" panose="02020603050405020304" pitchFamily="18" charset="0"/>
                <a:cs typeface="Times New Roman" panose="02020603050405020304" pitchFamily="18" charset="0"/>
              </a:rPr>
              <a:t>CHÙA MỘT CỘT.  CỐ ĐÔ HUẾ…</a:t>
            </a:r>
          </a:p>
          <a:p>
            <a:endParaRPr lang="en-US" sz="1200" b="1" dirty="0">
              <a:latin typeface="Times New Roman" panose="02020603050405020304" pitchFamily="18" charset="0"/>
              <a:cs typeface="Times New Roman" panose="02020603050405020304" pitchFamily="18" charset="0"/>
            </a:endParaRPr>
          </a:p>
          <a:p>
            <a:endParaRPr lang="en-US" sz="1200" b="1"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5490749" y="3481995"/>
            <a:ext cx="775098" cy="1384995"/>
          </a:xfrm>
          <a:prstGeom prst="rect">
            <a:avLst/>
          </a:prstGeom>
          <a:noFill/>
          <a:ln>
            <a:solidFill>
              <a:schemeClr val="tx1"/>
            </a:solidFill>
          </a:ln>
        </p:spPr>
        <p:txBody>
          <a:bodyPr wrap="square" rtlCol="0">
            <a:spAutoFit/>
          </a:bodyPr>
          <a:lstStyle/>
          <a:p>
            <a:r>
              <a:rPr lang="en-US" sz="1200" b="1" dirty="0" smtClean="0">
                <a:latin typeface="Times New Roman" panose="02020603050405020304" pitchFamily="18" charset="0"/>
                <a:cs typeface="Times New Roman" panose="02020603050405020304" pitchFamily="18" charset="0"/>
              </a:rPr>
              <a:t>CÂY ĐA TÂN TRÀO. NHÀ TÙ CÔN ĐẢO…</a:t>
            </a:r>
          </a:p>
          <a:p>
            <a:endParaRPr lang="en-US" sz="1200" b="1"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6428562" y="3481996"/>
            <a:ext cx="824346" cy="1384995"/>
          </a:xfrm>
          <a:prstGeom prst="rect">
            <a:avLst/>
          </a:prstGeom>
          <a:noFill/>
          <a:ln>
            <a:solidFill>
              <a:schemeClr val="tx1"/>
            </a:solidFill>
          </a:ln>
        </p:spPr>
        <p:txBody>
          <a:bodyPr wrap="square" rtlCol="0">
            <a:spAutoFit/>
          </a:bodyPr>
          <a:lstStyle/>
          <a:p>
            <a:r>
              <a:rPr lang="en-US" sz="1200" b="1" dirty="0" smtClean="0">
                <a:latin typeface="Times New Roman" panose="02020603050405020304" pitchFamily="18" charset="0"/>
                <a:cs typeface="Times New Roman" panose="02020603050405020304" pitchFamily="18" charset="0"/>
              </a:rPr>
              <a:t>CHÙA HƯƠNG. CHỌI TRÂU ĐỒ SƠN…</a:t>
            </a:r>
          </a:p>
          <a:p>
            <a:r>
              <a:rPr lang="en-US" sz="1200" b="1" dirty="0" smtClean="0">
                <a:latin typeface="Times New Roman" panose="02020603050405020304" pitchFamily="18" charset="0"/>
                <a:cs typeface="Times New Roman" panose="02020603050405020304" pitchFamily="18" charset="0"/>
              </a:rPr>
              <a:t>. </a:t>
            </a:r>
            <a:endParaRPr lang="en-US" sz="1200" b="1"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7415623" y="3481996"/>
            <a:ext cx="824346" cy="1384995"/>
          </a:xfrm>
          <a:prstGeom prst="rect">
            <a:avLst/>
          </a:prstGeom>
          <a:noFill/>
          <a:ln>
            <a:solidFill>
              <a:schemeClr val="tx1"/>
            </a:solidFill>
          </a:ln>
        </p:spPr>
        <p:txBody>
          <a:bodyPr wrap="square" rtlCol="0">
            <a:spAutoFit/>
          </a:bodyPr>
          <a:lstStyle/>
          <a:p>
            <a:r>
              <a:rPr lang="en-US" sz="1200" b="1" dirty="0" smtClean="0">
                <a:latin typeface="Times New Roman" panose="02020603050405020304" pitchFamily="18" charset="0"/>
                <a:cs typeface="Times New Roman" panose="02020603050405020304" pitchFamily="18" charset="0"/>
              </a:rPr>
              <a:t>GỐM BÁT TRÀNG. TRANH ĐÔNG HỒ…</a:t>
            </a:r>
          </a:p>
          <a:p>
            <a:endParaRPr lang="en-US" sz="1200" b="1"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8408901" y="3481997"/>
            <a:ext cx="921353" cy="1384995"/>
          </a:xfrm>
          <a:prstGeom prst="rect">
            <a:avLst/>
          </a:prstGeom>
          <a:noFill/>
          <a:ln>
            <a:solidFill>
              <a:schemeClr val="tx1"/>
            </a:solidFill>
          </a:ln>
        </p:spPr>
        <p:txBody>
          <a:bodyPr wrap="square" rtlCol="0">
            <a:spAutoFit/>
          </a:bodyPr>
          <a:lstStyle/>
          <a:p>
            <a:r>
              <a:rPr lang="en-US" sz="1200" b="1" dirty="0" smtClean="0">
                <a:latin typeface="Times New Roman" panose="02020603050405020304" pitchFamily="18" charset="0"/>
                <a:cs typeface="Times New Roman" panose="02020603050405020304" pitchFamily="18" charset="0"/>
              </a:rPr>
              <a:t>CỒNG CHIÊNG TÂY NGUYÊN. HÁT </a:t>
            </a:r>
          </a:p>
          <a:p>
            <a:r>
              <a:rPr lang="en-US" sz="1200" b="1" dirty="0" smtClean="0">
                <a:latin typeface="Times New Roman" panose="02020603050405020304" pitchFamily="18" charset="0"/>
                <a:cs typeface="Times New Roman" panose="02020603050405020304" pitchFamily="18" charset="0"/>
              </a:rPr>
              <a:t>QUAN HỌ…..</a:t>
            </a:r>
            <a:endParaRPr lang="en-US" sz="1200" b="1" dirty="0">
              <a:latin typeface="Times New Roman" panose="02020603050405020304" pitchFamily="18" charset="0"/>
              <a:cs typeface="Times New Roman" panose="02020603050405020304" pitchFamily="18" charset="0"/>
            </a:endParaRPr>
          </a:p>
        </p:txBody>
      </p:sp>
      <p:cxnSp>
        <p:nvCxnSpPr>
          <p:cNvPr id="26" name="Straight Arrow Connector 25"/>
          <p:cNvCxnSpPr>
            <a:stCxn id="4" idx="2"/>
            <a:endCxn id="5" idx="0"/>
          </p:cNvCxnSpPr>
          <p:nvPr/>
        </p:nvCxnSpPr>
        <p:spPr>
          <a:xfrm flipH="1">
            <a:off x="1676400" y="420204"/>
            <a:ext cx="2616766" cy="4572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8" name="Straight Arrow Connector 27"/>
          <p:cNvCxnSpPr>
            <a:stCxn id="4" idx="2"/>
            <a:endCxn id="6" idx="0"/>
          </p:cNvCxnSpPr>
          <p:nvPr/>
        </p:nvCxnSpPr>
        <p:spPr>
          <a:xfrm>
            <a:off x="4293166" y="420204"/>
            <a:ext cx="3174434" cy="4572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0" name="Straight Arrow Connector 29"/>
          <p:cNvCxnSpPr>
            <a:endCxn id="7" idx="0"/>
          </p:cNvCxnSpPr>
          <p:nvPr/>
        </p:nvCxnSpPr>
        <p:spPr>
          <a:xfrm flipH="1">
            <a:off x="429492" y="1255494"/>
            <a:ext cx="1246908" cy="8128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5" idx="2"/>
            <a:endCxn id="8" idx="0"/>
          </p:cNvCxnSpPr>
          <p:nvPr/>
        </p:nvCxnSpPr>
        <p:spPr>
          <a:xfrm flipH="1">
            <a:off x="1375064" y="1228312"/>
            <a:ext cx="301336" cy="8312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5" idx="2"/>
            <a:endCxn id="9" idx="0"/>
          </p:cNvCxnSpPr>
          <p:nvPr/>
        </p:nvCxnSpPr>
        <p:spPr>
          <a:xfrm>
            <a:off x="1676400" y="1228312"/>
            <a:ext cx="571501" cy="8312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5" idx="2"/>
            <a:endCxn id="10" idx="0"/>
          </p:cNvCxnSpPr>
          <p:nvPr/>
        </p:nvCxnSpPr>
        <p:spPr>
          <a:xfrm>
            <a:off x="1676400" y="1228312"/>
            <a:ext cx="1646959" cy="8312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6" idx="2"/>
            <a:endCxn id="11" idx="0"/>
          </p:cNvCxnSpPr>
          <p:nvPr/>
        </p:nvCxnSpPr>
        <p:spPr>
          <a:xfrm flipH="1">
            <a:off x="4809247" y="1228312"/>
            <a:ext cx="2658353" cy="8128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6" idx="2"/>
            <a:endCxn id="15" idx="0"/>
          </p:cNvCxnSpPr>
          <p:nvPr/>
        </p:nvCxnSpPr>
        <p:spPr>
          <a:xfrm>
            <a:off x="7467600" y="1228312"/>
            <a:ext cx="1291911" cy="7942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6" idx="2"/>
            <a:endCxn id="12" idx="0"/>
          </p:cNvCxnSpPr>
          <p:nvPr/>
        </p:nvCxnSpPr>
        <p:spPr>
          <a:xfrm flipH="1">
            <a:off x="5861358" y="1228312"/>
            <a:ext cx="1606242" cy="8128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6" idx="2"/>
            <a:endCxn id="13" idx="0"/>
          </p:cNvCxnSpPr>
          <p:nvPr/>
        </p:nvCxnSpPr>
        <p:spPr>
          <a:xfrm flipH="1">
            <a:off x="6759299" y="1228312"/>
            <a:ext cx="708301" cy="7942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6" idx="2"/>
            <a:endCxn id="14" idx="0"/>
          </p:cNvCxnSpPr>
          <p:nvPr/>
        </p:nvCxnSpPr>
        <p:spPr>
          <a:xfrm>
            <a:off x="7467600" y="1228312"/>
            <a:ext cx="257191" cy="7942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221673" y="2807018"/>
            <a:ext cx="0" cy="5636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1388919" y="2798240"/>
            <a:ext cx="0" cy="5636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2213264" y="2798240"/>
            <a:ext cx="0" cy="5636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3323358" y="2779835"/>
            <a:ext cx="0" cy="5636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4809247" y="2976669"/>
            <a:ext cx="0" cy="5636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5892494" y="2995279"/>
            <a:ext cx="0" cy="5636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6826881" y="2939672"/>
            <a:ext cx="0" cy="5636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7724791" y="2976668"/>
            <a:ext cx="0" cy="5636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8759511" y="2995279"/>
            <a:ext cx="0" cy="5636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3" name="Picture 6" descr="VinhHaLong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983" y="4734805"/>
            <a:ext cx="4191000" cy="2055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2" descr="Káº¿t quáº£ hÃ¬nh áº£nh cho biá»n nha tra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390" y="4743583"/>
            <a:ext cx="4043672" cy="206949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Káº¿t quáº£ hÃ¬nh áº£nh cho sa p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4034" y="4764903"/>
            <a:ext cx="3697428" cy="2040363"/>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Káº¿t quáº£ hÃ¬nh áº£nh cho ÄÃ Láº 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8983" y="4690400"/>
            <a:ext cx="4346933" cy="216760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Káº¿t quáº£ hÃ¬nh áº£nh cho VÆ¯á»N QUá»C GIA CÃC PHÆ¯Æ 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2390" y="4664166"/>
            <a:ext cx="4043672" cy="213499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16747" y="4743583"/>
            <a:ext cx="3697961" cy="2046801"/>
          </a:xfrm>
          <a:prstGeom prst="rect">
            <a:avLst/>
          </a:prstGeom>
        </p:spPr>
      </p:pic>
      <p:pic>
        <p:nvPicPr>
          <p:cNvPr id="8198" name="Picture 6" descr="Káº¿t quáº£ hÃ¬nh áº£nh cho VÆ¯á»N QUá»C GIA TRÃM CHIM"/>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07383" y="4682324"/>
            <a:ext cx="3707325" cy="2108059"/>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Káº¿t quáº£ hÃ¬nh áº£nh cho cá» ÄÃ´ huáº¿"/>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28812" y="4911397"/>
            <a:ext cx="4371837" cy="1887764"/>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Káº¿t quáº£ hÃ¬nh áº£nh cho CHÃA Má»T Cá»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27520" y="4911396"/>
            <a:ext cx="3687187" cy="1945807"/>
          </a:xfrm>
          <a:prstGeom prst="rect">
            <a:avLst/>
          </a:prstGeom>
          <a:noFill/>
          <a:extLst>
            <a:ext uri="{909E8E84-426E-40DD-AFC4-6F175D3DCCD1}">
              <a14:hiddenFill xmlns:a14="http://schemas.microsoft.com/office/drawing/2010/main">
                <a:solidFill>
                  <a:srgbClr val="FFFFFF"/>
                </a:solidFill>
              </a14:hiddenFill>
            </a:ext>
          </a:extLst>
        </p:spPr>
      </p:pic>
      <p:pic>
        <p:nvPicPr>
          <p:cNvPr id="8208" name="Picture 16" descr="Káº¿t quáº£ hÃ¬nh áº£nh cho cÃ¢y Äa tÃ¢n trÃ 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6053" y="4711349"/>
            <a:ext cx="4584576" cy="2245262"/>
          </a:xfrm>
          <a:prstGeom prst="rect">
            <a:avLst/>
          </a:prstGeom>
          <a:noFill/>
          <a:extLst>
            <a:ext uri="{909E8E84-426E-40DD-AFC4-6F175D3DCCD1}">
              <a14:hiddenFill xmlns:a14="http://schemas.microsoft.com/office/drawing/2010/main">
                <a:solidFill>
                  <a:srgbClr val="FFFFFF"/>
                </a:solidFill>
              </a14:hiddenFill>
            </a:ext>
          </a:extLst>
        </p:spPr>
      </p:pic>
      <p:pic>
        <p:nvPicPr>
          <p:cNvPr id="8210" name="Picture 18" descr="Káº¿t quáº£ hÃ¬nh áº£nh cho nhÃ  tÃ¹ cÃ´n Äáº£o"/>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566583" y="4682322"/>
            <a:ext cx="3684131" cy="2232634"/>
          </a:xfrm>
          <a:prstGeom prst="rect">
            <a:avLst/>
          </a:prstGeom>
          <a:noFill/>
          <a:extLst>
            <a:ext uri="{909E8E84-426E-40DD-AFC4-6F175D3DCCD1}">
              <a14:hiddenFill xmlns:a14="http://schemas.microsoft.com/office/drawing/2010/main">
                <a:solidFill>
                  <a:srgbClr val="FFFFFF"/>
                </a:solidFill>
              </a14:hiddenFill>
            </a:ext>
          </a:extLst>
        </p:spPr>
      </p:pic>
      <p:pic>
        <p:nvPicPr>
          <p:cNvPr id="8212" name="Picture 20" descr="Káº¿t quáº£ hÃ¬nh áº£nh cho CHÃA HÆ¯Æ 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17870" y="4723021"/>
            <a:ext cx="4170737" cy="2125445"/>
          </a:xfrm>
          <a:prstGeom prst="rect">
            <a:avLst/>
          </a:prstGeom>
          <a:noFill/>
          <a:extLst>
            <a:ext uri="{909E8E84-426E-40DD-AFC4-6F175D3DCCD1}">
              <a14:hiddenFill xmlns:a14="http://schemas.microsoft.com/office/drawing/2010/main">
                <a:solidFill>
                  <a:srgbClr val="FFFFFF"/>
                </a:solidFill>
              </a14:hiddenFill>
            </a:ext>
          </a:extLst>
        </p:spPr>
      </p:pic>
      <p:pic>
        <p:nvPicPr>
          <p:cNvPr id="8214" name="Picture 22" descr="Káº¿t quáº£ hÃ¬nh áº£nh cho CHá»I TRÃU Äá» SÆ N"/>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328109" y="4762535"/>
            <a:ext cx="3886695" cy="2251815"/>
          </a:xfrm>
          <a:prstGeom prst="rect">
            <a:avLst/>
          </a:prstGeom>
          <a:noFill/>
          <a:extLst>
            <a:ext uri="{909E8E84-426E-40DD-AFC4-6F175D3DCCD1}">
              <a14:hiddenFill xmlns:a14="http://schemas.microsoft.com/office/drawing/2010/main">
                <a:solidFill>
                  <a:srgbClr val="FFFFFF"/>
                </a:solidFill>
              </a14:hiddenFill>
            </a:ext>
          </a:extLst>
        </p:spPr>
      </p:pic>
      <p:pic>
        <p:nvPicPr>
          <p:cNvPr id="8216" name="Picture 24" descr="Káº¿t quáº£ hÃ¬nh áº£nh cho LÃNG Gá»M BÃT TRÃ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24869" y="4838802"/>
            <a:ext cx="4236915" cy="2092810"/>
          </a:xfrm>
          <a:prstGeom prst="rect">
            <a:avLst/>
          </a:prstGeom>
          <a:noFill/>
          <a:extLst>
            <a:ext uri="{909E8E84-426E-40DD-AFC4-6F175D3DCCD1}">
              <a14:hiddenFill xmlns:a14="http://schemas.microsoft.com/office/drawing/2010/main">
                <a:solidFill>
                  <a:srgbClr val="FFFFFF"/>
                </a:solidFill>
              </a14:hiddenFill>
            </a:ext>
          </a:extLst>
        </p:spPr>
      </p:pic>
      <p:pic>
        <p:nvPicPr>
          <p:cNvPr id="8218" name="Picture 26" descr="Káº¿t quáº£ hÃ¬nh áº£nh cho LÃNG TRANH ÄÃNG Há»"/>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348490" y="4664167"/>
            <a:ext cx="3902224" cy="2350184"/>
          </a:xfrm>
          <a:prstGeom prst="rect">
            <a:avLst/>
          </a:prstGeom>
          <a:noFill/>
          <a:extLst>
            <a:ext uri="{909E8E84-426E-40DD-AFC4-6F175D3DCCD1}">
              <a14:hiddenFill xmlns:a14="http://schemas.microsoft.com/office/drawing/2010/main">
                <a:solidFill>
                  <a:srgbClr val="FFFFFF"/>
                </a:solidFill>
              </a14:hiddenFill>
            </a:ext>
          </a:extLst>
        </p:spPr>
      </p:pic>
      <p:pic>
        <p:nvPicPr>
          <p:cNvPr id="8220" name="Picture 28" descr="Káº¿t quáº£ hÃ¬nh áº£nh cho cá»ng chiÃªng tÃ¢y nguyÃªn"/>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18309" y="4875770"/>
            <a:ext cx="4066686" cy="2068341"/>
          </a:xfrm>
          <a:prstGeom prst="rect">
            <a:avLst/>
          </a:prstGeom>
          <a:noFill/>
          <a:extLst>
            <a:ext uri="{909E8E84-426E-40DD-AFC4-6F175D3DCCD1}">
              <a14:hiddenFill xmlns:a14="http://schemas.microsoft.com/office/drawing/2010/main">
                <a:solidFill>
                  <a:srgbClr val="FFFFFF"/>
                </a:solidFill>
              </a14:hiddenFill>
            </a:ext>
          </a:extLst>
        </p:spPr>
      </p:pic>
      <p:pic>
        <p:nvPicPr>
          <p:cNvPr id="8222" name="Picture 30" descr="Káº¿t quáº£ hÃ¬nh áº£nh cho HÃT QUAN Há»"/>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245823" y="4898554"/>
            <a:ext cx="4056428" cy="2207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8299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circle(in)">
                                      <p:cBhvr>
                                        <p:cTn id="21" dur="2000"/>
                                        <p:tgtEl>
                                          <p:spTgt spid="30"/>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circle(in)">
                                      <p:cBhvr>
                                        <p:cTn id="24" dur="2000"/>
                                        <p:tgtEl>
                                          <p:spTgt spid="7"/>
                                        </p:tgtEl>
                                      </p:cBhvr>
                                    </p:animEffect>
                                  </p:childTnLst>
                                </p:cTn>
                              </p:par>
                              <p:par>
                                <p:cTn id="25" presetID="6" presetClass="entr" presetSubtype="16" fill="hold" nodeType="with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circle(in)">
                                      <p:cBhvr>
                                        <p:cTn id="27" dur="2000"/>
                                        <p:tgtEl>
                                          <p:spTgt spid="51"/>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circle(in)">
                                      <p:cBhvr>
                                        <p:cTn id="30" dur="20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barn(inVertical)">
                                      <p:cBhvr>
                                        <p:cTn id="35" dur="500"/>
                                        <p:tgtEl>
                                          <p:spTgt spid="43"/>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xit" presetSubtype="32" fill="hold" nodeType="clickEffect">
                                  <p:stCondLst>
                                    <p:cond delay="0"/>
                                  </p:stCondLst>
                                  <p:childTnLst>
                                    <p:anim calcmode="lin" valueType="num">
                                      <p:cBhvr>
                                        <p:cTn id="39" dur="500"/>
                                        <p:tgtEl>
                                          <p:spTgt spid="43"/>
                                        </p:tgtEl>
                                        <p:attrNameLst>
                                          <p:attrName>ppt_w</p:attrName>
                                        </p:attrNameLst>
                                      </p:cBhvr>
                                      <p:tavLst>
                                        <p:tav tm="0">
                                          <p:val>
                                            <p:strVal val="ppt_w"/>
                                          </p:val>
                                        </p:tav>
                                        <p:tav tm="100000">
                                          <p:val>
                                            <p:fltVal val="0"/>
                                          </p:val>
                                        </p:tav>
                                      </p:tavLst>
                                    </p:anim>
                                    <p:anim calcmode="lin" valueType="num">
                                      <p:cBhvr>
                                        <p:cTn id="40" dur="500"/>
                                        <p:tgtEl>
                                          <p:spTgt spid="43"/>
                                        </p:tgtEl>
                                        <p:attrNameLst>
                                          <p:attrName>ppt_h</p:attrName>
                                        </p:attrNameLst>
                                      </p:cBhvr>
                                      <p:tavLst>
                                        <p:tav tm="0">
                                          <p:val>
                                            <p:strVal val="ppt_h"/>
                                          </p:val>
                                        </p:tav>
                                        <p:tav tm="100000">
                                          <p:val>
                                            <p:fltVal val="0"/>
                                          </p:val>
                                        </p:tav>
                                      </p:tavLst>
                                    </p:anim>
                                    <p:animEffect transition="out" filter="fade">
                                      <p:cBhvr>
                                        <p:cTn id="41" dur="500"/>
                                        <p:tgtEl>
                                          <p:spTgt spid="43"/>
                                        </p:tgtEl>
                                      </p:cBhvr>
                                    </p:animEffect>
                                    <p:set>
                                      <p:cBhvr>
                                        <p:cTn id="42" dur="1" fill="hold">
                                          <p:stCondLst>
                                            <p:cond delay="499"/>
                                          </p:stCondLst>
                                        </p:cTn>
                                        <p:tgtEl>
                                          <p:spTgt spid="4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wipe(down)">
                                      <p:cBhvr>
                                        <p:cTn id="47" dur="500"/>
                                        <p:tgtEl>
                                          <p:spTgt spid="32"/>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wipe(down)">
                                      <p:cBhvr>
                                        <p:cTn id="50" dur="500"/>
                                        <p:tgtEl>
                                          <p:spTgt spid="8"/>
                                        </p:tgtEl>
                                      </p:cBhvr>
                                    </p:animEffect>
                                  </p:childTnLst>
                                </p:cTn>
                              </p:par>
                              <p:par>
                                <p:cTn id="51" presetID="22" presetClass="entr" presetSubtype="4" fill="hold" nodeType="withEffect">
                                  <p:stCondLst>
                                    <p:cond delay="0"/>
                                  </p:stCondLst>
                                  <p:childTnLst>
                                    <p:set>
                                      <p:cBhvr>
                                        <p:cTn id="52" dur="1" fill="hold">
                                          <p:stCondLst>
                                            <p:cond delay="0"/>
                                          </p:stCondLst>
                                        </p:cTn>
                                        <p:tgtEl>
                                          <p:spTgt spid="52"/>
                                        </p:tgtEl>
                                        <p:attrNameLst>
                                          <p:attrName>style.visibility</p:attrName>
                                        </p:attrNameLst>
                                      </p:cBhvr>
                                      <p:to>
                                        <p:strVal val="visible"/>
                                      </p:to>
                                    </p:set>
                                    <p:animEffect transition="in" filter="wipe(down)">
                                      <p:cBhvr>
                                        <p:cTn id="53" dur="500"/>
                                        <p:tgtEl>
                                          <p:spTgt spid="52"/>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wipe(down)">
                                      <p:cBhvr>
                                        <p:cTn id="56" dur="500"/>
                                        <p:tgtEl>
                                          <p:spTgt spid="17"/>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1036"/>
                                        </p:tgtEl>
                                        <p:attrNameLst>
                                          <p:attrName>style.visibility</p:attrName>
                                        </p:attrNameLst>
                                      </p:cBhvr>
                                      <p:to>
                                        <p:strVal val="visible"/>
                                      </p:to>
                                    </p:set>
                                    <p:animEffect transition="in" filter="barn(inVertical)">
                                      <p:cBhvr>
                                        <p:cTn id="61" dur="500"/>
                                        <p:tgtEl>
                                          <p:spTgt spid="1036"/>
                                        </p:tgtEl>
                                      </p:cBhvr>
                                    </p:animEffect>
                                  </p:childTnLst>
                                </p:cTn>
                              </p:par>
                              <p:par>
                                <p:cTn id="62" presetID="16" presetClass="entr" presetSubtype="21" fill="hold" nodeType="with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barn(inVertical)">
                                      <p:cBhvr>
                                        <p:cTn id="64" dur="500"/>
                                        <p:tgtEl>
                                          <p:spTgt spid="25"/>
                                        </p:tgtEl>
                                      </p:cBhvr>
                                    </p:animEffect>
                                  </p:childTnLst>
                                </p:cTn>
                              </p:par>
                            </p:childTnLst>
                          </p:cTn>
                        </p:par>
                      </p:childTnLst>
                    </p:cTn>
                  </p:par>
                  <p:par>
                    <p:cTn id="65" fill="hold">
                      <p:stCondLst>
                        <p:cond delay="indefinite"/>
                      </p:stCondLst>
                      <p:childTnLst>
                        <p:par>
                          <p:cTn id="66" fill="hold">
                            <p:stCondLst>
                              <p:cond delay="0"/>
                            </p:stCondLst>
                            <p:childTnLst>
                              <p:par>
                                <p:cTn id="67" presetID="20" presetClass="exit" presetSubtype="0" fill="hold" nodeType="clickEffect">
                                  <p:stCondLst>
                                    <p:cond delay="0"/>
                                  </p:stCondLst>
                                  <p:childTnLst>
                                    <p:animEffect transition="out" filter="wedge">
                                      <p:cBhvr>
                                        <p:cTn id="68" dur="2000"/>
                                        <p:tgtEl>
                                          <p:spTgt spid="1036"/>
                                        </p:tgtEl>
                                      </p:cBhvr>
                                    </p:animEffect>
                                    <p:set>
                                      <p:cBhvr>
                                        <p:cTn id="69" dur="1" fill="hold">
                                          <p:stCondLst>
                                            <p:cond delay="1999"/>
                                          </p:stCondLst>
                                        </p:cTn>
                                        <p:tgtEl>
                                          <p:spTgt spid="1036"/>
                                        </p:tgtEl>
                                        <p:attrNameLst>
                                          <p:attrName>style.visibility</p:attrName>
                                        </p:attrNameLst>
                                      </p:cBhvr>
                                      <p:to>
                                        <p:strVal val="hidden"/>
                                      </p:to>
                                    </p:set>
                                  </p:childTnLst>
                                </p:cTn>
                              </p:par>
                              <p:par>
                                <p:cTn id="70" presetID="20" presetClass="exit" presetSubtype="0" fill="hold" nodeType="withEffect">
                                  <p:stCondLst>
                                    <p:cond delay="0"/>
                                  </p:stCondLst>
                                  <p:childTnLst>
                                    <p:animEffect transition="out" filter="wedge">
                                      <p:cBhvr>
                                        <p:cTn id="71" dur="2000"/>
                                        <p:tgtEl>
                                          <p:spTgt spid="25"/>
                                        </p:tgtEl>
                                      </p:cBhvr>
                                    </p:animEffect>
                                    <p:set>
                                      <p:cBhvr>
                                        <p:cTn id="72" dur="1" fill="hold">
                                          <p:stCondLst>
                                            <p:cond delay="1999"/>
                                          </p:stCondLst>
                                        </p:cTn>
                                        <p:tgtEl>
                                          <p:spTgt spid="25"/>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barn(inVertical)">
                                      <p:cBhvr>
                                        <p:cTn id="77" dur="500"/>
                                        <p:tgtEl>
                                          <p:spTgt spid="34"/>
                                        </p:tgtEl>
                                      </p:cBhvr>
                                    </p:animEffect>
                                  </p:childTnLst>
                                </p:cTn>
                              </p:par>
                              <p:par>
                                <p:cTn id="78" presetID="16" presetClass="entr" presetSubtype="21" fill="hold" grpId="0" nodeType="withEffect">
                                  <p:stCondLst>
                                    <p:cond delay="0"/>
                                  </p:stCondLst>
                                  <p:childTnLst>
                                    <p:set>
                                      <p:cBhvr>
                                        <p:cTn id="79" dur="1" fill="hold">
                                          <p:stCondLst>
                                            <p:cond delay="0"/>
                                          </p:stCondLst>
                                        </p:cTn>
                                        <p:tgtEl>
                                          <p:spTgt spid="9"/>
                                        </p:tgtEl>
                                        <p:attrNameLst>
                                          <p:attrName>style.visibility</p:attrName>
                                        </p:attrNameLst>
                                      </p:cBhvr>
                                      <p:to>
                                        <p:strVal val="visible"/>
                                      </p:to>
                                    </p:set>
                                    <p:animEffect transition="in" filter="barn(inVertical)">
                                      <p:cBhvr>
                                        <p:cTn id="80" dur="500"/>
                                        <p:tgtEl>
                                          <p:spTgt spid="9"/>
                                        </p:tgtEl>
                                      </p:cBhvr>
                                    </p:animEffect>
                                  </p:childTnLst>
                                </p:cTn>
                              </p:par>
                              <p:par>
                                <p:cTn id="81" presetID="16" presetClass="entr" presetSubtype="21" fill="hold" nodeType="withEffect">
                                  <p:stCondLst>
                                    <p:cond delay="0"/>
                                  </p:stCondLst>
                                  <p:childTnLst>
                                    <p:set>
                                      <p:cBhvr>
                                        <p:cTn id="82" dur="1" fill="hold">
                                          <p:stCondLst>
                                            <p:cond delay="0"/>
                                          </p:stCondLst>
                                        </p:cTn>
                                        <p:tgtEl>
                                          <p:spTgt spid="53"/>
                                        </p:tgtEl>
                                        <p:attrNameLst>
                                          <p:attrName>style.visibility</p:attrName>
                                        </p:attrNameLst>
                                      </p:cBhvr>
                                      <p:to>
                                        <p:strVal val="visible"/>
                                      </p:to>
                                    </p:set>
                                    <p:animEffect transition="in" filter="barn(inVertical)">
                                      <p:cBhvr>
                                        <p:cTn id="83" dur="500"/>
                                        <p:tgtEl>
                                          <p:spTgt spid="53"/>
                                        </p:tgtEl>
                                      </p:cBhvr>
                                    </p:animEffect>
                                  </p:childTnLst>
                                </p:cTn>
                              </p:par>
                              <p:par>
                                <p:cTn id="84" presetID="16" presetClass="entr" presetSubtype="21" fill="hold" grpId="0" nodeType="withEffect">
                                  <p:stCondLst>
                                    <p:cond delay="0"/>
                                  </p:stCondLst>
                                  <p:childTnLst>
                                    <p:set>
                                      <p:cBhvr>
                                        <p:cTn id="85" dur="1" fill="hold">
                                          <p:stCondLst>
                                            <p:cond delay="0"/>
                                          </p:stCondLst>
                                        </p:cTn>
                                        <p:tgtEl>
                                          <p:spTgt spid="18"/>
                                        </p:tgtEl>
                                        <p:attrNameLst>
                                          <p:attrName>style.visibility</p:attrName>
                                        </p:attrNameLst>
                                      </p:cBhvr>
                                      <p:to>
                                        <p:strVal val="visible"/>
                                      </p:to>
                                    </p:set>
                                    <p:animEffect transition="in" filter="barn(inVertical)">
                                      <p:cBhvr>
                                        <p:cTn id="86" dur="500"/>
                                        <p:tgtEl>
                                          <p:spTgt spid="18"/>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nodeType="clickEffect">
                                  <p:stCondLst>
                                    <p:cond delay="0"/>
                                  </p:stCondLst>
                                  <p:childTnLst>
                                    <p:set>
                                      <p:cBhvr>
                                        <p:cTn id="90" dur="1" fill="hold">
                                          <p:stCondLst>
                                            <p:cond delay="0"/>
                                          </p:stCondLst>
                                        </p:cTn>
                                        <p:tgtEl>
                                          <p:spTgt spid="1040"/>
                                        </p:tgtEl>
                                        <p:attrNameLst>
                                          <p:attrName>style.visibility</p:attrName>
                                        </p:attrNameLst>
                                      </p:cBhvr>
                                      <p:to>
                                        <p:strVal val="visible"/>
                                      </p:to>
                                    </p:set>
                                    <p:animEffect transition="in" filter="barn(inVertical)">
                                      <p:cBhvr>
                                        <p:cTn id="91" dur="500"/>
                                        <p:tgtEl>
                                          <p:spTgt spid="1040"/>
                                        </p:tgtEl>
                                      </p:cBhvr>
                                    </p:animEffect>
                                  </p:childTnLst>
                                </p:cTn>
                              </p:par>
                              <p:par>
                                <p:cTn id="92" presetID="16" presetClass="entr" presetSubtype="21" fill="hold" nodeType="withEffect">
                                  <p:stCondLst>
                                    <p:cond delay="0"/>
                                  </p:stCondLst>
                                  <p:childTnLst>
                                    <p:set>
                                      <p:cBhvr>
                                        <p:cTn id="93" dur="1" fill="hold">
                                          <p:stCondLst>
                                            <p:cond delay="0"/>
                                          </p:stCondLst>
                                        </p:cTn>
                                        <p:tgtEl>
                                          <p:spTgt spid="1042"/>
                                        </p:tgtEl>
                                        <p:attrNameLst>
                                          <p:attrName>style.visibility</p:attrName>
                                        </p:attrNameLst>
                                      </p:cBhvr>
                                      <p:to>
                                        <p:strVal val="visible"/>
                                      </p:to>
                                    </p:set>
                                    <p:animEffect transition="in" filter="barn(inVertical)">
                                      <p:cBhvr>
                                        <p:cTn id="94" dur="500"/>
                                        <p:tgtEl>
                                          <p:spTgt spid="1042"/>
                                        </p:tgtEl>
                                      </p:cBhvr>
                                    </p:animEffect>
                                  </p:childTnLst>
                                </p:cTn>
                              </p:par>
                            </p:childTnLst>
                          </p:cTn>
                        </p:par>
                      </p:childTnLst>
                    </p:cTn>
                  </p:par>
                  <p:par>
                    <p:cTn id="95" fill="hold">
                      <p:stCondLst>
                        <p:cond delay="indefinite"/>
                      </p:stCondLst>
                      <p:childTnLst>
                        <p:par>
                          <p:cTn id="96" fill="hold">
                            <p:stCondLst>
                              <p:cond delay="0"/>
                            </p:stCondLst>
                            <p:childTnLst>
                              <p:par>
                                <p:cTn id="97" presetID="20" presetClass="exit" presetSubtype="0" fill="hold" nodeType="clickEffect">
                                  <p:stCondLst>
                                    <p:cond delay="0"/>
                                  </p:stCondLst>
                                  <p:childTnLst>
                                    <p:animEffect transition="out" filter="wedge">
                                      <p:cBhvr>
                                        <p:cTn id="98" dur="2000"/>
                                        <p:tgtEl>
                                          <p:spTgt spid="1040"/>
                                        </p:tgtEl>
                                      </p:cBhvr>
                                    </p:animEffect>
                                    <p:set>
                                      <p:cBhvr>
                                        <p:cTn id="99" dur="1" fill="hold">
                                          <p:stCondLst>
                                            <p:cond delay="1999"/>
                                          </p:stCondLst>
                                        </p:cTn>
                                        <p:tgtEl>
                                          <p:spTgt spid="1040"/>
                                        </p:tgtEl>
                                        <p:attrNameLst>
                                          <p:attrName>style.visibility</p:attrName>
                                        </p:attrNameLst>
                                      </p:cBhvr>
                                      <p:to>
                                        <p:strVal val="hidden"/>
                                      </p:to>
                                    </p:set>
                                  </p:childTnLst>
                                </p:cTn>
                              </p:par>
                              <p:par>
                                <p:cTn id="100" presetID="20" presetClass="exit" presetSubtype="0" fill="hold" nodeType="withEffect">
                                  <p:stCondLst>
                                    <p:cond delay="0"/>
                                  </p:stCondLst>
                                  <p:childTnLst>
                                    <p:animEffect transition="out" filter="wedge">
                                      <p:cBhvr>
                                        <p:cTn id="101" dur="2000"/>
                                        <p:tgtEl>
                                          <p:spTgt spid="1042"/>
                                        </p:tgtEl>
                                      </p:cBhvr>
                                    </p:animEffect>
                                    <p:set>
                                      <p:cBhvr>
                                        <p:cTn id="102" dur="1" fill="hold">
                                          <p:stCondLst>
                                            <p:cond delay="1999"/>
                                          </p:stCondLst>
                                        </p:cTn>
                                        <p:tgtEl>
                                          <p:spTgt spid="1042"/>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nodeType="clickEffect">
                                  <p:stCondLst>
                                    <p:cond delay="0"/>
                                  </p:stCondLst>
                                  <p:childTnLst>
                                    <p:set>
                                      <p:cBhvr>
                                        <p:cTn id="106" dur="1" fill="hold">
                                          <p:stCondLst>
                                            <p:cond delay="0"/>
                                          </p:stCondLst>
                                        </p:cTn>
                                        <p:tgtEl>
                                          <p:spTgt spid="36"/>
                                        </p:tgtEl>
                                        <p:attrNameLst>
                                          <p:attrName>style.visibility</p:attrName>
                                        </p:attrNameLst>
                                      </p:cBhvr>
                                      <p:to>
                                        <p:strVal val="visible"/>
                                      </p:to>
                                    </p:set>
                                    <p:animEffect transition="in" filter="barn(inVertical)">
                                      <p:cBhvr>
                                        <p:cTn id="107" dur="500"/>
                                        <p:tgtEl>
                                          <p:spTgt spid="36"/>
                                        </p:tgtEl>
                                      </p:cBhvr>
                                    </p:animEffect>
                                  </p:childTnLst>
                                </p:cTn>
                              </p:par>
                              <p:par>
                                <p:cTn id="108" presetID="16" presetClass="entr" presetSubtype="21" fill="hold" grpId="0" nodeType="withEffect">
                                  <p:stCondLst>
                                    <p:cond delay="0"/>
                                  </p:stCondLst>
                                  <p:childTnLst>
                                    <p:set>
                                      <p:cBhvr>
                                        <p:cTn id="109" dur="1" fill="hold">
                                          <p:stCondLst>
                                            <p:cond delay="0"/>
                                          </p:stCondLst>
                                        </p:cTn>
                                        <p:tgtEl>
                                          <p:spTgt spid="10"/>
                                        </p:tgtEl>
                                        <p:attrNameLst>
                                          <p:attrName>style.visibility</p:attrName>
                                        </p:attrNameLst>
                                      </p:cBhvr>
                                      <p:to>
                                        <p:strVal val="visible"/>
                                      </p:to>
                                    </p:set>
                                    <p:animEffect transition="in" filter="barn(inVertical)">
                                      <p:cBhvr>
                                        <p:cTn id="110" dur="500"/>
                                        <p:tgtEl>
                                          <p:spTgt spid="10"/>
                                        </p:tgtEl>
                                      </p:cBhvr>
                                    </p:animEffect>
                                  </p:childTnLst>
                                </p:cTn>
                              </p:par>
                              <p:par>
                                <p:cTn id="111" presetID="16" presetClass="entr" presetSubtype="21" fill="hold" nodeType="withEffect">
                                  <p:stCondLst>
                                    <p:cond delay="0"/>
                                  </p:stCondLst>
                                  <p:childTnLst>
                                    <p:set>
                                      <p:cBhvr>
                                        <p:cTn id="112" dur="1" fill="hold">
                                          <p:stCondLst>
                                            <p:cond delay="0"/>
                                          </p:stCondLst>
                                        </p:cTn>
                                        <p:tgtEl>
                                          <p:spTgt spid="54"/>
                                        </p:tgtEl>
                                        <p:attrNameLst>
                                          <p:attrName>style.visibility</p:attrName>
                                        </p:attrNameLst>
                                      </p:cBhvr>
                                      <p:to>
                                        <p:strVal val="visible"/>
                                      </p:to>
                                    </p:set>
                                    <p:animEffect transition="in" filter="barn(inVertical)">
                                      <p:cBhvr>
                                        <p:cTn id="113" dur="500"/>
                                        <p:tgtEl>
                                          <p:spTgt spid="54"/>
                                        </p:tgtEl>
                                      </p:cBhvr>
                                    </p:animEffect>
                                  </p:childTnLst>
                                </p:cTn>
                              </p:par>
                              <p:par>
                                <p:cTn id="114" presetID="16" presetClass="entr" presetSubtype="21" fill="hold" grpId="0" nodeType="withEffect">
                                  <p:stCondLst>
                                    <p:cond delay="0"/>
                                  </p:stCondLst>
                                  <p:childTnLst>
                                    <p:set>
                                      <p:cBhvr>
                                        <p:cTn id="115" dur="1" fill="hold">
                                          <p:stCondLst>
                                            <p:cond delay="0"/>
                                          </p:stCondLst>
                                        </p:cTn>
                                        <p:tgtEl>
                                          <p:spTgt spid="16"/>
                                        </p:tgtEl>
                                        <p:attrNameLst>
                                          <p:attrName>style.visibility</p:attrName>
                                        </p:attrNameLst>
                                      </p:cBhvr>
                                      <p:to>
                                        <p:strVal val="visible"/>
                                      </p:to>
                                    </p:set>
                                    <p:animEffect transition="in" filter="barn(inVertical)">
                                      <p:cBhvr>
                                        <p:cTn id="116" dur="500"/>
                                        <p:tgtEl>
                                          <p:spTgt spid="16"/>
                                        </p:tgtEl>
                                      </p:cBhvr>
                                    </p:animEffect>
                                  </p:childTnLst>
                                </p:cTn>
                              </p:par>
                            </p:childTnLst>
                          </p:cTn>
                        </p:par>
                      </p:childTnLst>
                    </p:cTn>
                  </p:par>
                  <p:par>
                    <p:cTn id="117" fill="hold">
                      <p:stCondLst>
                        <p:cond delay="indefinite"/>
                      </p:stCondLst>
                      <p:childTnLst>
                        <p:par>
                          <p:cTn id="118" fill="hold">
                            <p:stCondLst>
                              <p:cond delay="0"/>
                            </p:stCondLst>
                            <p:childTnLst>
                              <p:par>
                                <p:cTn id="119" presetID="22" presetClass="entr" presetSubtype="4" fill="hold" nodeType="clickEffect">
                                  <p:stCondLst>
                                    <p:cond delay="0"/>
                                  </p:stCondLst>
                                  <p:childTnLst>
                                    <p:set>
                                      <p:cBhvr>
                                        <p:cTn id="120" dur="1" fill="hold">
                                          <p:stCondLst>
                                            <p:cond delay="0"/>
                                          </p:stCondLst>
                                        </p:cTn>
                                        <p:tgtEl>
                                          <p:spTgt spid="1044"/>
                                        </p:tgtEl>
                                        <p:attrNameLst>
                                          <p:attrName>style.visibility</p:attrName>
                                        </p:attrNameLst>
                                      </p:cBhvr>
                                      <p:to>
                                        <p:strVal val="visible"/>
                                      </p:to>
                                    </p:set>
                                    <p:animEffect transition="in" filter="wipe(down)">
                                      <p:cBhvr>
                                        <p:cTn id="121" dur="500"/>
                                        <p:tgtEl>
                                          <p:spTgt spid="1044"/>
                                        </p:tgtEl>
                                      </p:cBhvr>
                                    </p:animEffect>
                                  </p:childTnLst>
                                </p:cTn>
                              </p:par>
                              <p:par>
                                <p:cTn id="122" presetID="22" presetClass="entr" presetSubtype="4" fill="hold" nodeType="withEffect">
                                  <p:stCondLst>
                                    <p:cond delay="0"/>
                                  </p:stCondLst>
                                  <p:childTnLst>
                                    <p:set>
                                      <p:cBhvr>
                                        <p:cTn id="123" dur="1" fill="hold">
                                          <p:stCondLst>
                                            <p:cond delay="0"/>
                                          </p:stCondLst>
                                        </p:cTn>
                                        <p:tgtEl>
                                          <p:spTgt spid="8198"/>
                                        </p:tgtEl>
                                        <p:attrNameLst>
                                          <p:attrName>style.visibility</p:attrName>
                                        </p:attrNameLst>
                                      </p:cBhvr>
                                      <p:to>
                                        <p:strVal val="visible"/>
                                      </p:to>
                                    </p:set>
                                    <p:animEffect transition="in" filter="wipe(down)">
                                      <p:cBhvr>
                                        <p:cTn id="124" dur="500"/>
                                        <p:tgtEl>
                                          <p:spTgt spid="8198"/>
                                        </p:tgtEl>
                                      </p:cBhvr>
                                    </p:animEffect>
                                  </p:childTnLst>
                                </p:cTn>
                              </p:par>
                            </p:childTnLst>
                          </p:cTn>
                        </p:par>
                      </p:childTnLst>
                    </p:cTn>
                  </p:par>
                  <p:par>
                    <p:cTn id="125" fill="hold">
                      <p:stCondLst>
                        <p:cond delay="indefinite"/>
                      </p:stCondLst>
                      <p:childTnLst>
                        <p:par>
                          <p:cTn id="126" fill="hold">
                            <p:stCondLst>
                              <p:cond delay="0"/>
                            </p:stCondLst>
                            <p:childTnLst>
                              <p:par>
                                <p:cTn id="127" presetID="53" presetClass="exit" presetSubtype="32" fill="hold" nodeType="clickEffect">
                                  <p:stCondLst>
                                    <p:cond delay="0"/>
                                  </p:stCondLst>
                                  <p:childTnLst>
                                    <p:anim calcmode="lin" valueType="num">
                                      <p:cBhvr>
                                        <p:cTn id="128" dur="500"/>
                                        <p:tgtEl>
                                          <p:spTgt spid="1044"/>
                                        </p:tgtEl>
                                        <p:attrNameLst>
                                          <p:attrName>ppt_w</p:attrName>
                                        </p:attrNameLst>
                                      </p:cBhvr>
                                      <p:tavLst>
                                        <p:tav tm="0">
                                          <p:val>
                                            <p:strVal val="ppt_w"/>
                                          </p:val>
                                        </p:tav>
                                        <p:tav tm="100000">
                                          <p:val>
                                            <p:fltVal val="0"/>
                                          </p:val>
                                        </p:tav>
                                      </p:tavLst>
                                    </p:anim>
                                    <p:anim calcmode="lin" valueType="num">
                                      <p:cBhvr>
                                        <p:cTn id="129" dur="500"/>
                                        <p:tgtEl>
                                          <p:spTgt spid="1044"/>
                                        </p:tgtEl>
                                        <p:attrNameLst>
                                          <p:attrName>ppt_h</p:attrName>
                                        </p:attrNameLst>
                                      </p:cBhvr>
                                      <p:tavLst>
                                        <p:tav tm="0">
                                          <p:val>
                                            <p:strVal val="ppt_h"/>
                                          </p:val>
                                        </p:tav>
                                        <p:tav tm="100000">
                                          <p:val>
                                            <p:fltVal val="0"/>
                                          </p:val>
                                        </p:tav>
                                      </p:tavLst>
                                    </p:anim>
                                    <p:animEffect transition="out" filter="fade">
                                      <p:cBhvr>
                                        <p:cTn id="130" dur="500"/>
                                        <p:tgtEl>
                                          <p:spTgt spid="1044"/>
                                        </p:tgtEl>
                                      </p:cBhvr>
                                    </p:animEffect>
                                    <p:set>
                                      <p:cBhvr>
                                        <p:cTn id="131" dur="1" fill="hold">
                                          <p:stCondLst>
                                            <p:cond delay="499"/>
                                          </p:stCondLst>
                                        </p:cTn>
                                        <p:tgtEl>
                                          <p:spTgt spid="1044"/>
                                        </p:tgtEl>
                                        <p:attrNameLst>
                                          <p:attrName>style.visibility</p:attrName>
                                        </p:attrNameLst>
                                      </p:cBhvr>
                                      <p:to>
                                        <p:strVal val="hidden"/>
                                      </p:to>
                                    </p:set>
                                  </p:childTnLst>
                                </p:cTn>
                              </p:par>
                              <p:par>
                                <p:cTn id="132" presetID="53" presetClass="exit" presetSubtype="32" fill="hold" nodeType="withEffect">
                                  <p:stCondLst>
                                    <p:cond delay="0"/>
                                  </p:stCondLst>
                                  <p:childTnLst>
                                    <p:anim calcmode="lin" valueType="num">
                                      <p:cBhvr>
                                        <p:cTn id="133" dur="500"/>
                                        <p:tgtEl>
                                          <p:spTgt spid="8198"/>
                                        </p:tgtEl>
                                        <p:attrNameLst>
                                          <p:attrName>ppt_w</p:attrName>
                                        </p:attrNameLst>
                                      </p:cBhvr>
                                      <p:tavLst>
                                        <p:tav tm="0">
                                          <p:val>
                                            <p:strVal val="ppt_w"/>
                                          </p:val>
                                        </p:tav>
                                        <p:tav tm="100000">
                                          <p:val>
                                            <p:fltVal val="0"/>
                                          </p:val>
                                        </p:tav>
                                      </p:tavLst>
                                    </p:anim>
                                    <p:anim calcmode="lin" valueType="num">
                                      <p:cBhvr>
                                        <p:cTn id="134" dur="500"/>
                                        <p:tgtEl>
                                          <p:spTgt spid="8198"/>
                                        </p:tgtEl>
                                        <p:attrNameLst>
                                          <p:attrName>ppt_h</p:attrName>
                                        </p:attrNameLst>
                                      </p:cBhvr>
                                      <p:tavLst>
                                        <p:tav tm="0">
                                          <p:val>
                                            <p:strVal val="ppt_h"/>
                                          </p:val>
                                        </p:tav>
                                        <p:tav tm="100000">
                                          <p:val>
                                            <p:fltVal val="0"/>
                                          </p:val>
                                        </p:tav>
                                      </p:tavLst>
                                    </p:anim>
                                    <p:animEffect transition="out" filter="fade">
                                      <p:cBhvr>
                                        <p:cTn id="135" dur="500"/>
                                        <p:tgtEl>
                                          <p:spTgt spid="8198"/>
                                        </p:tgtEl>
                                      </p:cBhvr>
                                    </p:animEffect>
                                    <p:set>
                                      <p:cBhvr>
                                        <p:cTn id="136" dur="1" fill="hold">
                                          <p:stCondLst>
                                            <p:cond delay="499"/>
                                          </p:stCondLst>
                                        </p:cTn>
                                        <p:tgtEl>
                                          <p:spTgt spid="8198"/>
                                        </p:tgtEl>
                                        <p:attrNameLst>
                                          <p:attrName>style.visibility</p:attrName>
                                        </p:attrNameLst>
                                      </p:cBhvr>
                                      <p:to>
                                        <p:strVal val="hidden"/>
                                      </p:to>
                                    </p:set>
                                  </p:childTnLst>
                                </p:cTn>
                              </p:par>
                            </p:childTnLst>
                          </p:cTn>
                        </p:par>
                      </p:childTnLst>
                    </p:cTn>
                  </p:par>
                  <p:par>
                    <p:cTn id="137" fill="hold">
                      <p:stCondLst>
                        <p:cond delay="indefinite"/>
                      </p:stCondLst>
                      <p:childTnLst>
                        <p:par>
                          <p:cTn id="138" fill="hold">
                            <p:stCondLst>
                              <p:cond delay="0"/>
                            </p:stCondLst>
                            <p:childTnLst>
                              <p:par>
                                <p:cTn id="139" presetID="16" presetClass="entr" presetSubtype="21" fill="hold" nodeType="clickEffect">
                                  <p:stCondLst>
                                    <p:cond delay="0"/>
                                  </p:stCondLst>
                                  <p:childTnLst>
                                    <p:set>
                                      <p:cBhvr>
                                        <p:cTn id="140" dur="1" fill="hold">
                                          <p:stCondLst>
                                            <p:cond delay="0"/>
                                          </p:stCondLst>
                                        </p:cTn>
                                        <p:tgtEl>
                                          <p:spTgt spid="38"/>
                                        </p:tgtEl>
                                        <p:attrNameLst>
                                          <p:attrName>style.visibility</p:attrName>
                                        </p:attrNameLst>
                                      </p:cBhvr>
                                      <p:to>
                                        <p:strVal val="visible"/>
                                      </p:to>
                                    </p:set>
                                    <p:animEffect transition="in" filter="barn(inVertical)">
                                      <p:cBhvr>
                                        <p:cTn id="141" dur="500"/>
                                        <p:tgtEl>
                                          <p:spTgt spid="38"/>
                                        </p:tgtEl>
                                      </p:cBhvr>
                                    </p:animEffect>
                                  </p:childTnLst>
                                </p:cTn>
                              </p:par>
                              <p:par>
                                <p:cTn id="142" presetID="16" presetClass="entr" presetSubtype="21" fill="hold" grpId="0" nodeType="withEffect">
                                  <p:stCondLst>
                                    <p:cond delay="0"/>
                                  </p:stCondLst>
                                  <p:childTnLst>
                                    <p:set>
                                      <p:cBhvr>
                                        <p:cTn id="143" dur="1" fill="hold">
                                          <p:stCondLst>
                                            <p:cond delay="0"/>
                                          </p:stCondLst>
                                        </p:cTn>
                                        <p:tgtEl>
                                          <p:spTgt spid="11"/>
                                        </p:tgtEl>
                                        <p:attrNameLst>
                                          <p:attrName>style.visibility</p:attrName>
                                        </p:attrNameLst>
                                      </p:cBhvr>
                                      <p:to>
                                        <p:strVal val="visible"/>
                                      </p:to>
                                    </p:set>
                                    <p:animEffect transition="in" filter="barn(inVertical)">
                                      <p:cBhvr>
                                        <p:cTn id="144" dur="500"/>
                                        <p:tgtEl>
                                          <p:spTgt spid="11"/>
                                        </p:tgtEl>
                                      </p:cBhvr>
                                    </p:animEffect>
                                  </p:childTnLst>
                                </p:cTn>
                              </p:par>
                              <p:par>
                                <p:cTn id="145" presetID="16" presetClass="entr" presetSubtype="21" fill="hold" nodeType="withEffect">
                                  <p:stCondLst>
                                    <p:cond delay="0"/>
                                  </p:stCondLst>
                                  <p:childTnLst>
                                    <p:set>
                                      <p:cBhvr>
                                        <p:cTn id="146" dur="1" fill="hold">
                                          <p:stCondLst>
                                            <p:cond delay="0"/>
                                          </p:stCondLst>
                                        </p:cTn>
                                        <p:tgtEl>
                                          <p:spTgt spid="55"/>
                                        </p:tgtEl>
                                        <p:attrNameLst>
                                          <p:attrName>style.visibility</p:attrName>
                                        </p:attrNameLst>
                                      </p:cBhvr>
                                      <p:to>
                                        <p:strVal val="visible"/>
                                      </p:to>
                                    </p:set>
                                    <p:animEffect transition="in" filter="barn(inVertical)">
                                      <p:cBhvr>
                                        <p:cTn id="147" dur="500"/>
                                        <p:tgtEl>
                                          <p:spTgt spid="55"/>
                                        </p:tgtEl>
                                      </p:cBhvr>
                                    </p:animEffect>
                                  </p:childTnLst>
                                </p:cTn>
                              </p:par>
                              <p:par>
                                <p:cTn id="148" presetID="16" presetClass="entr" presetSubtype="21" fill="hold" grpId="0" nodeType="withEffect">
                                  <p:stCondLst>
                                    <p:cond delay="0"/>
                                  </p:stCondLst>
                                  <p:childTnLst>
                                    <p:set>
                                      <p:cBhvr>
                                        <p:cTn id="149" dur="1" fill="hold">
                                          <p:stCondLst>
                                            <p:cond delay="0"/>
                                          </p:stCondLst>
                                        </p:cTn>
                                        <p:tgtEl>
                                          <p:spTgt spid="20"/>
                                        </p:tgtEl>
                                        <p:attrNameLst>
                                          <p:attrName>style.visibility</p:attrName>
                                        </p:attrNameLst>
                                      </p:cBhvr>
                                      <p:to>
                                        <p:strVal val="visible"/>
                                      </p:to>
                                    </p:set>
                                    <p:animEffect transition="in" filter="barn(inVertical)">
                                      <p:cBhvr>
                                        <p:cTn id="150" dur="500"/>
                                        <p:tgtEl>
                                          <p:spTgt spid="20"/>
                                        </p:tgtEl>
                                      </p:cBhvr>
                                    </p:animEffect>
                                  </p:childTnLst>
                                </p:cTn>
                              </p:par>
                            </p:childTnLst>
                          </p:cTn>
                        </p:par>
                      </p:childTnLst>
                    </p:cTn>
                  </p:par>
                  <p:par>
                    <p:cTn id="151" fill="hold">
                      <p:stCondLst>
                        <p:cond delay="indefinite"/>
                      </p:stCondLst>
                      <p:childTnLst>
                        <p:par>
                          <p:cTn id="152" fill="hold">
                            <p:stCondLst>
                              <p:cond delay="0"/>
                            </p:stCondLst>
                            <p:childTnLst>
                              <p:par>
                                <p:cTn id="153" presetID="16" presetClass="entr" presetSubtype="21" fill="hold" nodeType="clickEffect">
                                  <p:stCondLst>
                                    <p:cond delay="0"/>
                                  </p:stCondLst>
                                  <p:childTnLst>
                                    <p:set>
                                      <p:cBhvr>
                                        <p:cTn id="154" dur="1" fill="hold">
                                          <p:stCondLst>
                                            <p:cond delay="0"/>
                                          </p:stCondLst>
                                        </p:cTn>
                                        <p:tgtEl>
                                          <p:spTgt spid="8204"/>
                                        </p:tgtEl>
                                        <p:attrNameLst>
                                          <p:attrName>style.visibility</p:attrName>
                                        </p:attrNameLst>
                                      </p:cBhvr>
                                      <p:to>
                                        <p:strVal val="visible"/>
                                      </p:to>
                                    </p:set>
                                    <p:animEffect transition="in" filter="barn(inVertical)">
                                      <p:cBhvr>
                                        <p:cTn id="155" dur="500"/>
                                        <p:tgtEl>
                                          <p:spTgt spid="8204"/>
                                        </p:tgtEl>
                                      </p:cBhvr>
                                    </p:animEffect>
                                  </p:childTnLst>
                                </p:cTn>
                              </p:par>
                              <p:par>
                                <p:cTn id="156" presetID="16" presetClass="entr" presetSubtype="21" fill="hold" nodeType="withEffect">
                                  <p:stCondLst>
                                    <p:cond delay="0"/>
                                  </p:stCondLst>
                                  <p:childTnLst>
                                    <p:set>
                                      <p:cBhvr>
                                        <p:cTn id="157" dur="1" fill="hold">
                                          <p:stCondLst>
                                            <p:cond delay="0"/>
                                          </p:stCondLst>
                                        </p:cTn>
                                        <p:tgtEl>
                                          <p:spTgt spid="8206"/>
                                        </p:tgtEl>
                                        <p:attrNameLst>
                                          <p:attrName>style.visibility</p:attrName>
                                        </p:attrNameLst>
                                      </p:cBhvr>
                                      <p:to>
                                        <p:strVal val="visible"/>
                                      </p:to>
                                    </p:set>
                                    <p:animEffect transition="in" filter="barn(inVertical)">
                                      <p:cBhvr>
                                        <p:cTn id="158" dur="500"/>
                                        <p:tgtEl>
                                          <p:spTgt spid="8206"/>
                                        </p:tgtEl>
                                      </p:cBhvr>
                                    </p:animEffect>
                                  </p:childTnLst>
                                </p:cTn>
                              </p:par>
                            </p:childTnLst>
                          </p:cTn>
                        </p:par>
                      </p:childTnLst>
                    </p:cTn>
                  </p:par>
                  <p:par>
                    <p:cTn id="159" fill="hold">
                      <p:stCondLst>
                        <p:cond delay="indefinite"/>
                      </p:stCondLst>
                      <p:childTnLst>
                        <p:par>
                          <p:cTn id="160" fill="hold">
                            <p:stCondLst>
                              <p:cond delay="0"/>
                            </p:stCondLst>
                            <p:childTnLst>
                              <p:par>
                                <p:cTn id="161" presetID="10" presetClass="exit" presetSubtype="0" fill="hold" nodeType="clickEffect">
                                  <p:stCondLst>
                                    <p:cond delay="0"/>
                                  </p:stCondLst>
                                  <p:childTnLst>
                                    <p:animEffect transition="out" filter="fade">
                                      <p:cBhvr>
                                        <p:cTn id="162" dur="500"/>
                                        <p:tgtEl>
                                          <p:spTgt spid="8204"/>
                                        </p:tgtEl>
                                      </p:cBhvr>
                                    </p:animEffect>
                                    <p:set>
                                      <p:cBhvr>
                                        <p:cTn id="163" dur="1" fill="hold">
                                          <p:stCondLst>
                                            <p:cond delay="499"/>
                                          </p:stCondLst>
                                        </p:cTn>
                                        <p:tgtEl>
                                          <p:spTgt spid="8204"/>
                                        </p:tgtEl>
                                        <p:attrNameLst>
                                          <p:attrName>style.visibility</p:attrName>
                                        </p:attrNameLst>
                                      </p:cBhvr>
                                      <p:to>
                                        <p:strVal val="hidden"/>
                                      </p:to>
                                    </p:set>
                                  </p:childTnLst>
                                </p:cTn>
                              </p:par>
                              <p:par>
                                <p:cTn id="164" presetID="10" presetClass="exit" presetSubtype="0" fill="hold" nodeType="withEffect">
                                  <p:stCondLst>
                                    <p:cond delay="0"/>
                                  </p:stCondLst>
                                  <p:childTnLst>
                                    <p:animEffect transition="out" filter="fade">
                                      <p:cBhvr>
                                        <p:cTn id="165" dur="500"/>
                                        <p:tgtEl>
                                          <p:spTgt spid="8206"/>
                                        </p:tgtEl>
                                      </p:cBhvr>
                                    </p:animEffect>
                                    <p:set>
                                      <p:cBhvr>
                                        <p:cTn id="166" dur="1" fill="hold">
                                          <p:stCondLst>
                                            <p:cond delay="499"/>
                                          </p:stCondLst>
                                        </p:cTn>
                                        <p:tgtEl>
                                          <p:spTgt spid="8206"/>
                                        </p:tgtEl>
                                        <p:attrNameLst>
                                          <p:attrName>style.visibility</p:attrName>
                                        </p:attrNameLst>
                                      </p:cBhvr>
                                      <p:to>
                                        <p:strVal val="hidden"/>
                                      </p:to>
                                    </p:set>
                                  </p:childTnLst>
                                </p:cTn>
                              </p:par>
                            </p:childTnLst>
                          </p:cTn>
                        </p:par>
                      </p:childTnLst>
                    </p:cTn>
                  </p:par>
                  <p:par>
                    <p:cTn id="167" fill="hold">
                      <p:stCondLst>
                        <p:cond delay="indefinite"/>
                      </p:stCondLst>
                      <p:childTnLst>
                        <p:par>
                          <p:cTn id="168" fill="hold">
                            <p:stCondLst>
                              <p:cond delay="0"/>
                            </p:stCondLst>
                            <p:childTnLst>
                              <p:par>
                                <p:cTn id="169" presetID="16" presetClass="entr" presetSubtype="21" fill="hold" nodeType="clickEffect">
                                  <p:stCondLst>
                                    <p:cond delay="0"/>
                                  </p:stCondLst>
                                  <p:childTnLst>
                                    <p:set>
                                      <p:cBhvr>
                                        <p:cTn id="170" dur="1" fill="hold">
                                          <p:stCondLst>
                                            <p:cond delay="0"/>
                                          </p:stCondLst>
                                        </p:cTn>
                                        <p:tgtEl>
                                          <p:spTgt spid="42"/>
                                        </p:tgtEl>
                                        <p:attrNameLst>
                                          <p:attrName>style.visibility</p:attrName>
                                        </p:attrNameLst>
                                      </p:cBhvr>
                                      <p:to>
                                        <p:strVal val="visible"/>
                                      </p:to>
                                    </p:set>
                                    <p:animEffect transition="in" filter="barn(inVertical)">
                                      <p:cBhvr>
                                        <p:cTn id="171" dur="500"/>
                                        <p:tgtEl>
                                          <p:spTgt spid="42"/>
                                        </p:tgtEl>
                                      </p:cBhvr>
                                    </p:animEffect>
                                  </p:childTnLst>
                                </p:cTn>
                              </p:par>
                              <p:par>
                                <p:cTn id="172" presetID="16" presetClass="entr" presetSubtype="21" fill="hold" grpId="0" nodeType="withEffect">
                                  <p:stCondLst>
                                    <p:cond delay="0"/>
                                  </p:stCondLst>
                                  <p:childTnLst>
                                    <p:set>
                                      <p:cBhvr>
                                        <p:cTn id="173" dur="1" fill="hold">
                                          <p:stCondLst>
                                            <p:cond delay="0"/>
                                          </p:stCondLst>
                                        </p:cTn>
                                        <p:tgtEl>
                                          <p:spTgt spid="12"/>
                                        </p:tgtEl>
                                        <p:attrNameLst>
                                          <p:attrName>style.visibility</p:attrName>
                                        </p:attrNameLst>
                                      </p:cBhvr>
                                      <p:to>
                                        <p:strVal val="visible"/>
                                      </p:to>
                                    </p:set>
                                    <p:animEffect transition="in" filter="barn(inVertical)">
                                      <p:cBhvr>
                                        <p:cTn id="174" dur="500"/>
                                        <p:tgtEl>
                                          <p:spTgt spid="12"/>
                                        </p:tgtEl>
                                      </p:cBhvr>
                                    </p:animEffect>
                                  </p:childTnLst>
                                </p:cTn>
                              </p:par>
                              <p:par>
                                <p:cTn id="175" presetID="16" presetClass="entr" presetSubtype="21" fill="hold" nodeType="withEffect">
                                  <p:stCondLst>
                                    <p:cond delay="0"/>
                                  </p:stCondLst>
                                  <p:childTnLst>
                                    <p:set>
                                      <p:cBhvr>
                                        <p:cTn id="176" dur="1" fill="hold">
                                          <p:stCondLst>
                                            <p:cond delay="0"/>
                                          </p:stCondLst>
                                        </p:cTn>
                                        <p:tgtEl>
                                          <p:spTgt spid="56"/>
                                        </p:tgtEl>
                                        <p:attrNameLst>
                                          <p:attrName>style.visibility</p:attrName>
                                        </p:attrNameLst>
                                      </p:cBhvr>
                                      <p:to>
                                        <p:strVal val="visible"/>
                                      </p:to>
                                    </p:set>
                                    <p:animEffect transition="in" filter="barn(inVertical)">
                                      <p:cBhvr>
                                        <p:cTn id="177" dur="500"/>
                                        <p:tgtEl>
                                          <p:spTgt spid="56"/>
                                        </p:tgtEl>
                                      </p:cBhvr>
                                    </p:animEffect>
                                  </p:childTnLst>
                                </p:cTn>
                              </p:par>
                              <p:par>
                                <p:cTn id="178" presetID="16" presetClass="entr" presetSubtype="21" fill="hold" grpId="0" nodeType="withEffect">
                                  <p:stCondLst>
                                    <p:cond delay="0"/>
                                  </p:stCondLst>
                                  <p:childTnLst>
                                    <p:set>
                                      <p:cBhvr>
                                        <p:cTn id="179" dur="1" fill="hold">
                                          <p:stCondLst>
                                            <p:cond delay="0"/>
                                          </p:stCondLst>
                                        </p:cTn>
                                        <p:tgtEl>
                                          <p:spTgt spid="21"/>
                                        </p:tgtEl>
                                        <p:attrNameLst>
                                          <p:attrName>style.visibility</p:attrName>
                                        </p:attrNameLst>
                                      </p:cBhvr>
                                      <p:to>
                                        <p:strVal val="visible"/>
                                      </p:to>
                                    </p:set>
                                    <p:animEffect transition="in" filter="barn(inVertical)">
                                      <p:cBhvr>
                                        <p:cTn id="180" dur="500"/>
                                        <p:tgtEl>
                                          <p:spTgt spid="21"/>
                                        </p:tgtEl>
                                      </p:cBhvr>
                                    </p:animEffect>
                                  </p:childTnLst>
                                </p:cTn>
                              </p:par>
                            </p:childTnLst>
                          </p:cTn>
                        </p:par>
                      </p:childTnLst>
                    </p:cTn>
                  </p:par>
                  <p:par>
                    <p:cTn id="181" fill="hold">
                      <p:stCondLst>
                        <p:cond delay="indefinite"/>
                      </p:stCondLst>
                      <p:childTnLst>
                        <p:par>
                          <p:cTn id="182" fill="hold">
                            <p:stCondLst>
                              <p:cond delay="0"/>
                            </p:stCondLst>
                            <p:childTnLst>
                              <p:par>
                                <p:cTn id="183" presetID="16" presetClass="entr" presetSubtype="21" fill="hold" nodeType="clickEffect">
                                  <p:stCondLst>
                                    <p:cond delay="0"/>
                                  </p:stCondLst>
                                  <p:childTnLst>
                                    <p:set>
                                      <p:cBhvr>
                                        <p:cTn id="184" dur="1" fill="hold">
                                          <p:stCondLst>
                                            <p:cond delay="0"/>
                                          </p:stCondLst>
                                        </p:cTn>
                                        <p:tgtEl>
                                          <p:spTgt spid="8208"/>
                                        </p:tgtEl>
                                        <p:attrNameLst>
                                          <p:attrName>style.visibility</p:attrName>
                                        </p:attrNameLst>
                                      </p:cBhvr>
                                      <p:to>
                                        <p:strVal val="visible"/>
                                      </p:to>
                                    </p:set>
                                    <p:animEffect transition="in" filter="barn(inVertical)">
                                      <p:cBhvr>
                                        <p:cTn id="185" dur="500"/>
                                        <p:tgtEl>
                                          <p:spTgt spid="8208"/>
                                        </p:tgtEl>
                                      </p:cBhvr>
                                    </p:animEffect>
                                  </p:childTnLst>
                                </p:cTn>
                              </p:par>
                              <p:par>
                                <p:cTn id="186" presetID="16" presetClass="entr" presetSubtype="21" fill="hold" nodeType="withEffect">
                                  <p:stCondLst>
                                    <p:cond delay="0"/>
                                  </p:stCondLst>
                                  <p:childTnLst>
                                    <p:set>
                                      <p:cBhvr>
                                        <p:cTn id="187" dur="1" fill="hold">
                                          <p:stCondLst>
                                            <p:cond delay="0"/>
                                          </p:stCondLst>
                                        </p:cTn>
                                        <p:tgtEl>
                                          <p:spTgt spid="8210"/>
                                        </p:tgtEl>
                                        <p:attrNameLst>
                                          <p:attrName>style.visibility</p:attrName>
                                        </p:attrNameLst>
                                      </p:cBhvr>
                                      <p:to>
                                        <p:strVal val="visible"/>
                                      </p:to>
                                    </p:set>
                                    <p:animEffect transition="in" filter="barn(inVertical)">
                                      <p:cBhvr>
                                        <p:cTn id="188" dur="500"/>
                                        <p:tgtEl>
                                          <p:spTgt spid="8210"/>
                                        </p:tgtEl>
                                      </p:cBhvr>
                                    </p:animEffect>
                                  </p:childTnLst>
                                </p:cTn>
                              </p:par>
                            </p:childTnLst>
                          </p:cTn>
                        </p:par>
                      </p:childTnLst>
                    </p:cTn>
                  </p:par>
                  <p:par>
                    <p:cTn id="189" fill="hold">
                      <p:stCondLst>
                        <p:cond delay="indefinite"/>
                      </p:stCondLst>
                      <p:childTnLst>
                        <p:par>
                          <p:cTn id="190" fill="hold">
                            <p:stCondLst>
                              <p:cond delay="0"/>
                            </p:stCondLst>
                            <p:childTnLst>
                              <p:par>
                                <p:cTn id="191" presetID="22" presetClass="exit" presetSubtype="4" fill="hold" nodeType="clickEffect">
                                  <p:stCondLst>
                                    <p:cond delay="0"/>
                                  </p:stCondLst>
                                  <p:childTnLst>
                                    <p:animEffect transition="out" filter="wipe(down)">
                                      <p:cBhvr>
                                        <p:cTn id="192" dur="500"/>
                                        <p:tgtEl>
                                          <p:spTgt spid="8208"/>
                                        </p:tgtEl>
                                      </p:cBhvr>
                                    </p:animEffect>
                                    <p:set>
                                      <p:cBhvr>
                                        <p:cTn id="193" dur="1" fill="hold">
                                          <p:stCondLst>
                                            <p:cond delay="499"/>
                                          </p:stCondLst>
                                        </p:cTn>
                                        <p:tgtEl>
                                          <p:spTgt spid="8208"/>
                                        </p:tgtEl>
                                        <p:attrNameLst>
                                          <p:attrName>style.visibility</p:attrName>
                                        </p:attrNameLst>
                                      </p:cBhvr>
                                      <p:to>
                                        <p:strVal val="hidden"/>
                                      </p:to>
                                    </p:set>
                                  </p:childTnLst>
                                </p:cTn>
                              </p:par>
                              <p:par>
                                <p:cTn id="194" presetID="22" presetClass="exit" presetSubtype="4" fill="hold" nodeType="withEffect">
                                  <p:stCondLst>
                                    <p:cond delay="0"/>
                                  </p:stCondLst>
                                  <p:childTnLst>
                                    <p:animEffect transition="out" filter="wipe(down)">
                                      <p:cBhvr>
                                        <p:cTn id="195" dur="500"/>
                                        <p:tgtEl>
                                          <p:spTgt spid="8210"/>
                                        </p:tgtEl>
                                      </p:cBhvr>
                                    </p:animEffect>
                                    <p:set>
                                      <p:cBhvr>
                                        <p:cTn id="196" dur="1" fill="hold">
                                          <p:stCondLst>
                                            <p:cond delay="499"/>
                                          </p:stCondLst>
                                        </p:cTn>
                                        <p:tgtEl>
                                          <p:spTgt spid="8210"/>
                                        </p:tgtEl>
                                        <p:attrNameLst>
                                          <p:attrName>style.visibility</p:attrName>
                                        </p:attrNameLst>
                                      </p:cBhvr>
                                      <p:to>
                                        <p:strVal val="hidden"/>
                                      </p:to>
                                    </p:set>
                                  </p:childTnLst>
                                </p:cTn>
                              </p:par>
                            </p:childTnLst>
                          </p:cTn>
                        </p:par>
                      </p:childTnLst>
                    </p:cTn>
                  </p:par>
                  <p:par>
                    <p:cTn id="197" fill="hold">
                      <p:stCondLst>
                        <p:cond delay="indefinite"/>
                      </p:stCondLst>
                      <p:childTnLst>
                        <p:par>
                          <p:cTn id="198" fill="hold">
                            <p:stCondLst>
                              <p:cond delay="0"/>
                            </p:stCondLst>
                            <p:childTnLst>
                              <p:par>
                                <p:cTn id="199" presetID="16" presetClass="entr" presetSubtype="21" fill="hold" nodeType="clickEffect">
                                  <p:stCondLst>
                                    <p:cond delay="0"/>
                                  </p:stCondLst>
                                  <p:childTnLst>
                                    <p:set>
                                      <p:cBhvr>
                                        <p:cTn id="200" dur="1" fill="hold">
                                          <p:stCondLst>
                                            <p:cond delay="0"/>
                                          </p:stCondLst>
                                        </p:cTn>
                                        <p:tgtEl>
                                          <p:spTgt spid="44"/>
                                        </p:tgtEl>
                                        <p:attrNameLst>
                                          <p:attrName>style.visibility</p:attrName>
                                        </p:attrNameLst>
                                      </p:cBhvr>
                                      <p:to>
                                        <p:strVal val="visible"/>
                                      </p:to>
                                    </p:set>
                                    <p:animEffect transition="in" filter="barn(inVertical)">
                                      <p:cBhvr>
                                        <p:cTn id="201" dur="500"/>
                                        <p:tgtEl>
                                          <p:spTgt spid="44"/>
                                        </p:tgtEl>
                                      </p:cBhvr>
                                    </p:animEffect>
                                  </p:childTnLst>
                                </p:cTn>
                              </p:par>
                              <p:par>
                                <p:cTn id="202" presetID="16" presetClass="entr" presetSubtype="21" fill="hold" grpId="0" nodeType="withEffect">
                                  <p:stCondLst>
                                    <p:cond delay="0"/>
                                  </p:stCondLst>
                                  <p:childTnLst>
                                    <p:set>
                                      <p:cBhvr>
                                        <p:cTn id="203" dur="1" fill="hold">
                                          <p:stCondLst>
                                            <p:cond delay="0"/>
                                          </p:stCondLst>
                                        </p:cTn>
                                        <p:tgtEl>
                                          <p:spTgt spid="13"/>
                                        </p:tgtEl>
                                        <p:attrNameLst>
                                          <p:attrName>style.visibility</p:attrName>
                                        </p:attrNameLst>
                                      </p:cBhvr>
                                      <p:to>
                                        <p:strVal val="visible"/>
                                      </p:to>
                                    </p:set>
                                    <p:animEffect transition="in" filter="barn(inVertical)">
                                      <p:cBhvr>
                                        <p:cTn id="204" dur="500"/>
                                        <p:tgtEl>
                                          <p:spTgt spid="13"/>
                                        </p:tgtEl>
                                      </p:cBhvr>
                                    </p:animEffect>
                                  </p:childTnLst>
                                </p:cTn>
                              </p:par>
                              <p:par>
                                <p:cTn id="205" presetID="16" presetClass="entr" presetSubtype="21" fill="hold" nodeType="withEffect">
                                  <p:stCondLst>
                                    <p:cond delay="0"/>
                                  </p:stCondLst>
                                  <p:childTnLst>
                                    <p:set>
                                      <p:cBhvr>
                                        <p:cTn id="206" dur="1" fill="hold">
                                          <p:stCondLst>
                                            <p:cond delay="0"/>
                                          </p:stCondLst>
                                        </p:cTn>
                                        <p:tgtEl>
                                          <p:spTgt spid="57"/>
                                        </p:tgtEl>
                                        <p:attrNameLst>
                                          <p:attrName>style.visibility</p:attrName>
                                        </p:attrNameLst>
                                      </p:cBhvr>
                                      <p:to>
                                        <p:strVal val="visible"/>
                                      </p:to>
                                    </p:set>
                                    <p:animEffect transition="in" filter="barn(inVertical)">
                                      <p:cBhvr>
                                        <p:cTn id="207" dur="500"/>
                                        <p:tgtEl>
                                          <p:spTgt spid="57"/>
                                        </p:tgtEl>
                                      </p:cBhvr>
                                    </p:animEffect>
                                  </p:childTnLst>
                                </p:cTn>
                              </p:par>
                              <p:par>
                                <p:cTn id="208" presetID="16" presetClass="entr" presetSubtype="21" fill="hold" grpId="0" nodeType="withEffect">
                                  <p:stCondLst>
                                    <p:cond delay="0"/>
                                  </p:stCondLst>
                                  <p:childTnLst>
                                    <p:set>
                                      <p:cBhvr>
                                        <p:cTn id="209" dur="1" fill="hold">
                                          <p:stCondLst>
                                            <p:cond delay="0"/>
                                          </p:stCondLst>
                                        </p:cTn>
                                        <p:tgtEl>
                                          <p:spTgt spid="22"/>
                                        </p:tgtEl>
                                        <p:attrNameLst>
                                          <p:attrName>style.visibility</p:attrName>
                                        </p:attrNameLst>
                                      </p:cBhvr>
                                      <p:to>
                                        <p:strVal val="visible"/>
                                      </p:to>
                                    </p:set>
                                    <p:animEffect transition="in" filter="barn(inVertical)">
                                      <p:cBhvr>
                                        <p:cTn id="210" dur="500"/>
                                        <p:tgtEl>
                                          <p:spTgt spid="22"/>
                                        </p:tgtEl>
                                      </p:cBhvr>
                                    </p:animEffect>
                                  </p:childTnLst>
                                </p:cTn>
                              </p:par>
                            </p:childTnLst>
                          </p:cTn>
                        </p:par>
                      </p:childTnLst>
                    </p:cTn>
                  </p:par>
                  <p:par>
                    <p:cTn id="211" fill="hold">
                      <p:stCondLst>
                        <p:cond delay="indefinite"/>
                      </p:stCondLst>
                      <p:childTnLst>
                        <p:par>
                          <p:cTn id="212" fill="hold">
                            <p:stCondLst>
                              <p:cond delay="0"/>
                            </p:stCondLst>
                            <p:childTnLst>
                              <p:par>
                                <p:cTn id="213" presetID="22" presetClass="entr" presetSubtype="4" fill="hold" nodeType="clickEffect">
                                  <p:stCondLst>
                                    <p:cond delay="0"/>
                                  </p:stCondLst>
                                  <p:childTnLst>
                                    <p:set>
                                      <p:cBhvr>
                                        <p:cTn id="214" dur="1" fill="hold">
                                          <p:stCondLst>
                                            <p:cond delay="0"/>
                                          </p:stCondLst>
                                        </p:cTn>
                                        <p:tgtEl>
                                          <p:spTgt spid="8212"/>
                                        </p:tgtEl>
                                        <p:attrNameLst>
                                          <p:attrName>style.visibility</p:attrName>
                                        </p:attrNameLst>
                                      </p:cBhvr>
                                      <p:to>
                                        <p:strVal val="visible"/>
                                      </p:to>
                                    </p:set>
                                    <p:animEffect transition="in" filter="wipe(down)">
                                      <p:cBhvr>
                                        <p:cTn id="215" dur="500"/>
                                        <p:tgtEl>
                                          <p:spTgt spid="8212"/>
                                        </p:tgtEl>
                                      </p:cBhvr>
                                    </p:animEffect>
                                  </p:childTnLst>
                                </p:cTn>
                              </p:par>
                              <p:par>
                                <p:cTn id="216" presetID="22" presetClass="entr" presetSubtype="4" fill="hold" nodeType="withEffect">
                                  <p:stCondLst>
                                    <p:cond delay="0"/>
                                  </p:stCondLst>
                                  <p:childTnLst>
                                    <p:set>
                                      <p:cBhvr>
                                        <p:cTn id="217" dur="1" fill="hold">
                                          <p:stCondLst>
                                            <p:cond delay="0"/>
                                          </p:stCondLst>
                                        </p:cTn>
                                        <p:tgtEl>
                                          <p:spTgt spid="8214"/>
                                        </p:tgtEl>
                                        <p:attrNameLst>
                                          <p:attrName>style.visibility</p:attrName>
                                        </p:attrNameLst>
                                      </p:cBhvr>
                                      <p:to>
                                        <p:strVal val="visible"/>
                                      </p:to>
                                    </p:set>
                                    <p:animEffect transition="in" filter="wipe(down)">
                                      <p:cBhvr>
                                        <p:cTn id="218" dur="500"/>
                                        <p:tgtEl>
                                          <p:spTgt spid="8214"/>
                                        </p:tgtEl>
                                      </p:cBhvr>
                                    </p:animEffect>
                                  </p:childTnLst>
                                </p:cTn>
                              </p:par>
                            </p:childTnLst>
                          </p:cTn>
                        </p:par>
                      </p:childTnLst>
                    </p:cTn>
                  </p:par>
                  <p:par>
                    <p:cTn id="219" fill="hold">
                      <p:stCondLst>
                        <p:cond delay="indefinite"/>
                      </p:stCondLst>
                      <p:childTnLst>
                        <p:par>
                          <p:cTn id="220" fill="hold">
                            <p:stCondLst>
                              <p:cond delay="0"/>
                            </p:stCondLst>
                            <p:childTnLst>
                              <p:par>
                                <p:cTn id="221" presetID="53" presetClass="exit" presetSubtype="32" fill="hold" nodeType="clickEffect">
                                  <p:stCondLst>
                                    <p:cond delay="0"/>
                                  </p:stCondLst>
                                  <p:childTnLst>
                                    <p:anim calcmode="lin" valueType="num">
                                      <p:cBhvr>
                                        <p:cTn id="222" dur="500"/>
                                        <p:tgtEl>
                                          <p:spTgt spid="8212"/>
                                        </p:tgtEl>
                                        <p:attrNameLst>
                                          <p:attrName>ppt_w</p:attrName>
                                        </p:attrNameLst>
                                      </p:cBhvr>
                                      <p:tavLst>
                                        <p:tav tm="0">
                                          <p:val>
                                            <p:strVal val="ppt_w"/>
                                          </p:val>
                                        </p:tav>
                                        <p:tav tm="100000">
                                          <p:val>
                                            <p:fltVal val="0"/>
                                          </p:val>
                                        </p:tav>
                                      </p:tavLst>
                                    </p:anim>
                                    <p:anim calcmode="lin" valueType="num">
                                      <p:cBhvr>
                                        <p:cTn id="223" dur="500"/>
                                        <p:tgtEl>
                                          <p:spTgt spid="8212"/>
                                        </p:tgtEl>
                                        <p:attrNameLst>
                                          <p:attrName>ppt_h</p:attrName>
                                        </p:attrNameLst>
                                      </p:cBhvr>
                                      <p:tavLst>
                                        <p:tav tm="0">
                                          <p:val>
                                            <p:strVal val="ppt_h"/>
                                          </p:val>
                                        </p:tav>
                                        <p:tav tm="100000">
                                          <p:val>
                                            <p:fltVal val="0"/>
                                          </p:val>
                                        </p:tav>
                                      </p:tavLst>
                                    </p:anim>
                                    <p:animEffect transition="out" filter="fade">
                                      <p:cBhvr>
                                        <p:cTn id="224" dur="500"/>
                                        <p:tgtEl>
                                          <p:spTgt spid="8212"/>
                                        </p:tgtEl>
                                      </p:cBhvr>
                                    </p:animEffect>
                                    <p:set>
                                      <p:cBhvr>
                                        <p:cTn id="225" dur="1" fill="hold">
                                          <p:stCondLst>
                                            <p:cond delay="499"/>
                                          </p:stCondLst>
                                        </p:cTn>
                                        <p:tgtEl>
                                          <p:spTgt spid="8212"/>
                                        </p:tgtEl>
                                        <p:attrNameLst>
                                          <p:attrName>style.visibility</p:attrName>
                                        </p:attrNameLst>
                                      </p:cBhvr>
                                      <p:to>
                                        <p:strVal val="hidden"/>
                                      </p:to>
                                    </p:set>
                                  </p:childTnLst>
                                </p:cTn>
                              </p:par>
                              <p:par>
                                <p:cTn id="226" presetID="53" presetClass="exit" presetSubtype="32" fill="hold" nodeType="withEffect">
                                  <p:stCondLst>
                                    <p:cond delay="0"/>
                                  </p:stCondLst>
                                  <p:childTnLst>
                                    <p:anim calcmode="lin" valueType="num">
                                      <p:cBhvr>
                                        <p:cTn id="227" dur="500"/>
                                        <p:tgtEl>
                                          <p:spTgt spid="8214"/>
                                        </p:tgtEl>
                                        <p:attrNameLst>
                                          <p:attrName>ppt_w</p:attrName>
                                        </p:attrNameLst>
                                      </p:cBhvr>
                                      <p:tavLst>
                                        <p:tav tm="0">
                                          <p:val>
                                            <p:strVal val="ppt_w"/>
                                          </p:val>
                                        </p:tav>
                                        <p:tav tm="100000">
                                          <p:val>
                                            <p:fltVal val="0"/>
                                          </p:val>
                                        </p:tav>
                                      </p:tavLst>
                                    </p:anim>
                                    <p:anim calcmode="lin" valueType="num">
                                      <p:cBhvr>
                                        <p:cTn id="228" dur="500"/>
                                        <p:tgtEl>
                                          <p:spTgt spid="8214"/>
                                        </p:tgtEl>
                                        <p:attrNameLst>
                                          <p:attrName>ppt_h</p:attrName>
                                        </p:attrNameLst>
                                      </p:cBhvr>
                                      <p:tavLst>
                                        <p:tav tm="0">
                                          <p:val>
                                            <p:strVal val="ppt_h"/>
                                          </p:val>
                                        </p:tav>
                                        <p:tav tm="100000">
                                          <p:val>
                                            <p:fltVal val="0"/>
                                          </p:val>
                                        </p:tav>
                                      </p:tavLst>
                                    </p:anim>
                                    <p:animEffect transition="out" filter="fade">
                                      <p:cBhvr>
                                        <p:cTn id="229" dur="500"/>
                                        <p:tgtEl>
                                          <p:spTgt spid="8214"/>
                                        </p:tgtEl>
                                      </p:cBhvr>
                                    </p:animEffect>
                                    <p:set>
                                      <p:cBhvr>
                                        <p:cTn id="230" dur="1" fill="hold">
                                          <p:stCondLst>
                                            <p:cond delay="499"/>
                                          </p:stCondLst>
                                        </p:cTn>
                                        <p:tgtEl>
                                          <p:spTgt spid="8214"/>
                                        </p:tgtEl>
                                        <p:attrNameLst>
                                          <p:attrName>style.visibility</p:attrName>
                                        </p:attrNameLst>
                                      </p:cBhvr>
                                      <p:to>
                                        <p:strVal val="hidden"/>
                                      </p:to>
                                    </p:set>
                                  </p:childTnLst>
                                </p:cTn>
                              </p:par>
                            </p:childTnLst>
                          </p:cTn>
                        </p:par>
                      </p:childTnLst>
                    </p:cTn>
                  </p:par>
                  <p:par>
                    <p:cTn id="231" fill="hold">
                      <p:stCondLst>
                        <p:cond delay="indefinite"/>
                      </p:stCondLst>
                      <p:childTnLst>
                        <p:par>
                          <p:cTn id="232" fill="hold">
                            <p:stCondLst>
                              <p:cond delay="0"/>
                            </p:stCondLst>
                            <p:childTnLst>
                              <p:par>
                                <p:cTn id="233" presetID="16" presetClass="entr" presetSubtype="21" fill="hold" nodeType="clickEffect">
                                  <p:stCondLst>
                                    <p:cond delay="0"/>
                                  </p:stCondLst>
                                  <p:childTnLst>
                                    <p:set>
                                      <p:cBhvr>
                                        <p:cTn id="234" dur="1" fill="hold">
                                          <p:stCondLst>
                                            <p:cond delay="0"/>
                                          </p:stCondLst>
                                        </p:cTn>
                                        <p:tgtEl>
                                          <p:spTgt spid="46"/>
                                        </p:tgtEl>
                                        <p:attrNameLst>
                                          <p:attrName>style.visibility</p:attrName>
                                        </p:attrNameLst>
                                      </p:cBhvr>
                                      <p:to>
                                        <p:strVal val="visible"/>
                                      </p:to>
                                    </p:set>
                                    <p:animEffect transition="in" filter="barn(inVertical)">
                                      <p:cBhvr>
                                        <p:cTn id="235" dur="500"/>
                                        <p:tgtEl>
                                          <p:spTgt spid="46"/>
                                        </p:tgtEl>
                                      </p:cBhvr>
                                    </p:animEffect>
                                  </p:childTnLst>
                                </p:cTn>
                              </p:par>
                              <p:par>
                                <p:cTn id="236" presetID="16" presetClass="entr" presetSubtype="21" fill="hold" grpId="0" nodeType="withEffect">
                                  <p:stCondLst>
                                    <p:cond delay="0"/>
                                  </p:stCondLst>
                                  <p:childTnLst>
                                    <p:set>
                                      <p:cBhvr>
                                        <p:cTn id="237" dur="1" fill="hold">
                                          <p:stCondLst>
                                            <p:cond delay="0"/>
                                          </p:stCondLst>
                                        </p:cTn>
                                        <p:tgtEl>
                                          <p:spTgt spid="14"/>
                                        </p:tgtEl>
                                        <p:attrNameLst>
                                          <p:attrName>style.visibility</p:attrName>
                                        </p:attrNameLst>
                                      </p:cBhvr>
                                      <p:to>
                                        <p:strVal val="visible"/>
                                      </p:to>
                                    </p:set>
                                    <p:animEffect transition="in" filter="barn(inVertical)">
                                      <p:cBhvr>
                                        <p:cTn id="238" dur="500"/>
                                        <p:tgtEl>
                                          <p:spTgt spid="14"/>
                                        </p:tgtEl>
                                      </p:cBhvr>
                                    </p:animEffect>
                                  </p:childTnLst>
                                </p:cTn>
                              </p:par>
                              <p:par>
                                <p:cTn id="239" presetID="16" presetClass="entr" presetSubtype="21" fill="hold" nodeType="withEffect">
                                  <p:stCondLst>
                                    <p:cond delay="0"/>
                                  </p:stCondLst>
                                  <p:childTnLst>
                                    <p:set>
                                      <p:cBhvr>
                                        <p:cTn id="240" dur="1" fill="hold">
                                          <p:stCondLst>
                                            <p:cond delay="0"/>
                                          </p:stCondLst>
                                        </p:cTn>
                                        <p:tgtEl>
                                          <p:spTgt spid="58"/>
                                        </p:tgtEl>
                                        <p:attrNameLst>
                                          <p:attrName>style.visibility</p:attrName>
                                        </p:attrNameLst>
                                      </p:cBhvr>
                                      <p:to>
                                        <p:strVal val="visible"/>
                                      </p:to>
                                    </p:set>
                                    <p:animEffect transition="in" filter="barn(inVertical)">
                                      <p:cBhvr>
                                        <p:cTn id="241" dur="500"/>
                                        <p:tgtEl>
                                          <p:spTgt spid="58"/>
                                        </p:tgtEl>
                                      </p:cBhvr>
                                    </p:animEffect>
                                  </p:childTnLst>
                                </p:cTn>
                              </p:par>
                              <p:par>
                                <p:cTn id="242" presetID="16" presetClass="entr" presetSubtype="21" fill="hold" grpId="0" nodeType="withEffect">
                                  <p:stCondLst>
                                    <p:cond delay="0"/>
                                  </p:stCondLst>
                                  <p:childTnLst>
                                    <p:set>
                                      <p:cBhvr>
                                        <p:cTn id="243" dur="1" fill="hold">
                                          <p:stCondLst>
                                            <p:cond delay="0"/>
                                          </p:stCondLst>
                                        </p:cTn>
                                        <p:tgtEl>
                                          <p:spTgt spid="23"/>
                                        </p:tgtEl>
                                        <p:attrNameLst>
                                          <p:attrName>style.visibility</p:attrName>
                                        </p:attrNameLst>
                                      </p:cBhvr>
                                      <p:to>
                                        <p:strVal val="visible"/>
                                      </p:to>
                                    </p:set>
                                    <p:animEffect transition="in" filter="barn(inVertical)">
                                      <p:cBhvr>
                                        <p:cTn id="244" dur="500"/>
                                        <p:tgtEl>
                                          <p:spTgt spid="23"/>
                                        </p:tgtEl>
                                      </p:cBhvr>
                                    </p:animEffect>
                                  </p:childTnLst>
                                </p:cTn>
                              </p:par>
                            </p:childTnLst>
                          </p:cTn>
                        </p:par>
                      </p:childTnLst>
                    </p:cTn>
                  </p:par>
                  <p:par>
                    <p:cTn id="245" fill="hold">
                      <p:stCondLst>
                        <p:cond delay="indefinite"/>
                      </p:stCondLst>
                      <p:childTnLst>
                        <p:par>
                          <p:cTn id="246" fill="hold">
                            <p:stCondLst>
                              <p:cond delay="0"/>
                            </p:stCondLst>
                            <p:childTnLst>
                              <p:par>
                                <p:cTn id="247" presetID="22" presetClass="entr" presetSubtype="4" fill="hold" nodeType="clickEffect">
                                  <p:stCondLst>
                                    <p:cond delay="0"/>
                                  </p:stCondLst>
                                  <p:childTnLst>
                                    <p:set>
                                      <p:cBhvr>
                                        <p:cTn id="248" dur="1" fill="hold">
                                          <p:stCondLst>
                                            <p:cond delay="0"/>
                                          </p:stCondLst>
                                        </p:cTn>
                                        <p:tgtEl>
                                          <p:spTgt spid="8216"/>
                                        </p:tgtEl>
                                        <p:attrNameLst>
                                          <p:attrName>style.visibility</p:attrName>
                                        </p:attrNameLst>
                                      </p:cBhvr>
                                      <p:to>
                                        <p:strVal val="visible"/>
                                      </p:to>
                                    </p:set>
                                    <p:animEffect transition="in" filter="wipe(down)">
                                      <p:cBhvr>
                                        <p:cTn id="249" dur="500"/>
                                        <p:tgtEl>
                                          <p:spTgt spid="8216"/>
                                        </p:tgtEl>
                                      </p:cBhvr>
                                    </p:animEffect>
                                  </p:childTnLst>
                                </p:cTn>
                              </p:par>
                              <p:par>
                                <p:cTn id="250" presetID="22" presetClass="entr" presetSubtype="4" fill="hold" nodeType="withEffect">
                                  <p:stCondLst>
                                    <p:cond delay="0"/>
                                  </p:stCondLst>
                                  <p:childTnLst>
                                    <p:set>
                                      <p:cBhvr>
                                        <p:cTn id="251" dur="1" fill="hold">
                                          <p:stCondLst>
                                            <p:cond delay="0"/>
                                          </p:stCondLst>
                                        </p:cTn>
                                        <p:tgtEl>
                                          <p:spTgt spid="8218"/>
                                        </p:tgtEl>
                                        <p:attrNameLst>
                                          <p:attrName>style.visibility</p:attrName>
                                        </p:attrNameLst>
                                      </p:cBhvr>
                                      <p:to>
                                        <p:strVal val="visible"/>
                                      </p:to>
                                    </p:set>
                                    <p:animEffect transition="in" filter="wipe(down)">
                                      <p:cBhvr>
                                        <p:cTn id="252" dur="500"/>
                                        <p:tgtEl>
                                          <p:spTgt spid="8218"/>
                                        </p:tgtEl>
                                      </p:cBhvr>
                                    </p:animEffect>
                                  </p:childTnLst>
                                </p:cTn>
                              </p:par>
                            </p:childTnLst>
                          </p:cTn>
                        </p:par>
                      </p:childTnLst>
                    </p:cTn>
                  </p:par>
                  <p:par>
                    <p:cTn id="253" fill="hold">
                      <p:stCondLst>
                        <p:cond delay="indefinite"/>
                      </p:stCondLst>
                      <p:childTnLst>
                        <p:par>
                          <p:cTn id="254" fill="hold">
                            <p:stCondLst>
                              <p:cond delay="0"/>
                            </p:stCondLst>
                            <p:childTnLst>
                              <p:par>
                                <p:cTn id="255" presetID="53" presetClass="exit" presetSubtype="32" fill="hold" nodeType="clickEffect">
                                  <p:stCondLst>
                                    <p:cond delay="0"/>
                                  </p:stCondLst>
                                  <p:childTnLst>
                                    <p:anim calcmode="lin" valueType="num">
                                      <p:cBhvr>
                                        <p:cTn id="256" dur="500"/>
                                        <p:tgtEl>
                                          <p:spTgt spid="8216"/>
                                        </p:tgtEl>
                                        <p:attrNameLst>
                                          <p:attrName>ppt_w</p:attrName>
                                        </p:attrNameLst>
                                      </p:cBhvr>
                                      <p:tavLst>
                                        <p:tav tm="0">
                                          <p:val>
                                            <p:strVal val="ppt_w"/>
                                          </p:val>
                                        </p:tav>
                                        <p:tav tm="100000">
                                          <p:val>
                                            <p:fltVal val="0"/>
                                          </p:val>
                                        </p:tav>
                                      </p:tavLst>
                                    </p:anim>
                                    <p:anim calcmode="lin" valueType="num">
                                      <p:cBhvr>
                                        <p:cTn id="257" dur="500"/>
                                        <p:tgtEl>
                                          <p:spTgt spid="8216"/>
                                        </p:tgtEl>
                                        <p:attrNameLst>
                                          <p:attrName>ppt_h</p:attrName>
                                        </p:attrNameLst>
                                      </p:cBhvr>
                                      <p:tavLst>
                                        <p:tav tm="0">
                                          <p:val>
                                            <p:strVal val="ppt_h"/>
                                          </p:val>
                                        </p:tav>
                                        <p:tav tm="100000">
                                          <p:val>
                                            <p:fltVal val="0"/>
                                          </p:val>
                                        </p:tav>
                                      </p:tavLst>
                                    </p:anim>
                                    <p:animEffect transition="out" filter="fade">
                                      <p:cBhvr>
                                        <p:cTn id="258" dur="500"/>
                                        <p:tgtEl>
                                          <p:spTgt spid="8216"/>
                                        </p:tgtEl>
                                      </p:cBhvr>
                                    </p:animEffect>
                                    <p:set>
                                      <p:cBhvr>
                                        <p:cTn id="259" dur="1" fill="hold">
                                          <p:stCondLst>
                                            <p:cond delay="499"/>
                                          </p:stCondLst>
                                        </p:cTn>
                                        <p:tgtEl>
                                          <p:spTgt spid="8216"/>
                                        </p:tgtEl>
                                        <p:attrNameLst>
                                          <p:attrName>style.visibility</p:attrName>
                                        </p:attrNameLst>
                                      </p:cBhvr>
                                      <p:to>
                                        <p:strVal val="hidden"/>
                                      </p:to>
                                    </p:set>
                                  </p:childTnLst>
                                </p:cTn>
                              </p:par>
                              <p:par>
                                <p:cTn id="260" presetID="53" presetClass="exit" presetSubtype="32" fill="hold" nodeType="withEffect">
                                  <p:stCondLst>
                                    <p:cond delay="0"/>
                                  </p:stCondLst>
                                  <p:childTnLst>
                                    <p:anim calcmode="lin" valueType="num">
                                      <p:cBhvr>
                                        <p:cTn id="261" dur="500"/>
                                        <p:tgtEl>
                                          <p:spTgt spid="8218"/>
                                        </p:tgtEl>
                                        <p:attrNameLst>
                                          <p:attrName>ppt_w</p:attrName>
                                        </p:attrNameLst>
                                      </p:cBhvr>
                                      <p:tavLst>
                                        <p:tav tm="0">
                                          <p:val>
                                            <p:strVal val="ppt_w"/>
                                          </p:val>
                                        </p:tav>
                                        <p:tav tm="100000">
                                          <p:val>
                                            <p:fltVal val="0"/>
                                          </p:val>
                                        </p:tav>
                                      </p:tavLst>
                                    </p:anim>
                                    <p:anim calcmode="lin" valueType="num">
                                      <p:cBhvr>
                                        <p:cTn id="262" dur="500"/>
                                        <p:tgtEl>
                                          <p:spTgt spid="8218"/>
                                        </p:tgtEl>
                                        <p:attrNameLst>
                                          <p:attrName>ppt_h</p:attrName>
                                        </p:attrNameLst>
                                      </p:cBhvr>
                                      <p:tavLst>
                                        <p:tav tm="0">
                                          <p:val>
                                            <p:strVal val="ppt_h"/>
                                          </p:val>
                                        </p:tav>
                                        <p:tav tm="100000">
                                          <p:val>
                                            <p:fltVal val="0"/>
                                          </p:val>
                                        </p:tav>
                                      </p:tavLst>
                                    </p:anim>
                                    <p:animEffect transition="out" filter="fade">
                                      <p:cBhvr>
                                        <p:cTn id="263" dur="500"/>
                                        <p:tgtEl>
                                          <p:spTgt spid="8218"/>
                                        </p:tgtEl>
                                      </p:cBhvr>
                                    </p:animEffect>
                                    <p:set>
                                      <p:cBhvr>
                                        <p:cTn id="264" dur="1" fill="hold">
                                          <p:stCondLst>
                                            <p:cond delay="499"/>
                                          </p:stCondLst>
                                        </p:cTn>
                                        <p:tgtEl>
                                          <p:spTgt spid="8218"/>
                                        </p:tgtEl>
                                        <p:attrNameLst>
                                          <p:attrName>style.visibility</p:attrName>
                                        </p:attrNameLst>
                                      </p:cBhvr>
                                      <p:to>
                                        <p:strVal val="hidden"/>
                                      </p:to>
                                    </p:set>
                                  </p:childTnLst>
                                </p:cTn>
                              </p:par>
                            </p:childTnLst>
                          </p:cTn>
                        </p:par>
                      </p:childTnLst>
                    </p:cTn>
                  </p:par>
                  <p:par>
                    <p:cTn id="265" fill="hold">
                      <p:stCondLst>
                        <p:cond delay="indefinite"/>
                      </p:stCondLst>
                      <p:childTnLst>
                        <p:par>
                          <p:cTn id="266" fill="hold">
                            <p:stCondLst>
                              <p:cond delay="0"/>
                            </p:stCondLst>
                            <p:childTnLst>
                              <p:par>
                                <p:cTn id="267" presetID="16" presetClass="entr" presetSubtype="21" fill="hold" nodeType="clickEffect">
                                  <p:stCondLst>
                                    <p:cond delay="0"/>
                                  </p:stCondLst>
                                  <p:childTnLst>
                                    <p:set>
                                      <p:cBhvr>
                                        <p:cTn id="268" dur="1" fill="hold">
                                          <p:stCondLst>
                                            <p:cond delay="0"/>
                                          </p:stCondLst>
                                        </p:cTn>
                                        <p:tgtEl>
                                          <p:spTgt spid="40"/>
                                        </p:tgtEl>
                                        <p:attrNameLst>
                                          <p:attrName>style.visibility</p:attrName>
                                        </p:attrNameLst>
                                      </p:cBhvr>
                                      <p:to>
                                        <p:strVal val="visible"/>
                                      </p:to>
                                    </p:set>
                                    <p:animEffect transition="in" filter="barn(inVertical)">
                                      <p:cBhvr>
                                        <p:cTn id="269" dur="500"/>
                                        <p:tgtEl>
                                          <p:spTgt spid="40"/>
                                        </p:tgtEl>
                                      </p:cBhvr>
                                    </p:animEffect>
                                  </p:childTnLst>
                                </p:cTn>
                              </p:par>
                              <p:par>
                                <p:cTn id="270" presetID="16" presetClass="entr" presetSubtype="21" fill="hold" grpId="0" nodeType="withEffect">
                                  <p:stCondLst>
                                    <p:cond delay="0"/>
                                  </p:stCondLst>
                                  <p:childTnLst>
                                    <p:set>
                                      <p:cBhvr>
                                        <p:cTn id="271" dur="1" fill="hold">
                                          <p:stCondLst>
                                            <p:cond delay="0"/>
                                          </p:stCondLst>
                                        </p:cTn>
                                        <p:tgtEl>
                                          <p:spTgt spid="15"/>
                                        </p:tgtEl>
                                        <p:attrNameLst>
                                          <p:attrName>style.visibility</p:attrName>
                                        </p:attrNameLst>
                                      </p:cBhvr>
                                      <p:to>
                                        <p:strVal val="visible"/>
                                      </p:to>
                                    </p:set>
                                    <p:animEffect transition="in" filter="barn(inVertical)">
                                      <p:cBhvr>
                                        <p:cTn id="272" dur="500"/>
                                        <p:tgtEl>
                                          <p:spTgt spid="15"/>
                                        </p:tgtEl>
                                      </p:cBhvr>
                                    </p:animEffect>
                                  </p:childTnLst>
                                </p:cTn>
                              </p:par>
                              <p:par>
                                <p:cTn id="273" presetID="16" presetClass="entr" presetSubtype="21" fill="hold" nodeType="withEffect">
                                  <p:stCondLst>
                                    <p:cond delay="0"/>
                                  </p:stCondLst>
                                  <p:childTnLst>
                                    <p:set>
                                      <p:cBhvr>
                                        <p:cTn id="274" dur="1" fill="hold">
                                          <p:stCondLst>
                                            <p:cond delay="0"/>
                                          </p:stCondLst>
                                        </p:cTn>
                                        <p:tgtEl>
                                          <p:spTgt spid="59"/>
                                        </p:tgtEl>
                                        <p:attrNameLst>
                                          <p:attrName>style.visibility</p:attrName>
                                        </p:attrNameLst>
                                      </p:cBhvr>
                                      <p:to>
                                        <p:strVal val="visible"/>
                                      </p:to>
                                    </p:set>
                                    <p:animEffect transition="in" filter="barn(inVertical)">
                                      <p:cBhvr>
                                        <p:cTn id="275" dur="500"/>
                                        <p:tgtEl>
                                          <p:spTgt spid="59"/>
                                        </p:tgtEl>
                                      </p:cBhvr>
                                    </p:animEffect>
                                  </p:childTnLst>
                                </p:cTn>
                              </p:par>
                              <p:par>
                                <p:cTn id="276" presetID="16" presetClass="entr" presetSubtype="21" fill="hold" grpId="0" nodeType="withEffect">
                                  <p:stCondLst>
                                    <p:cond delay="0"/>
                                  </p:stCondLst>
                                  <p:childTnLst>
                                    <p:set>
                                      <p:cBhvr>
                                        <p:cTn id="277" dur="1" fill="hold">
                                          <p:stCondLst>
                                            <p:cond delay="0"/>
                                          </p:stCondLst>
                                        </p:cTn>
                                        <p:tgtEl>
                                          <p:spTgt spid="24"/>
                                        </p:tgtEl>
                                        <p:attrNameLst>
                                          <p:attrName>style.visibility</p:attrName>
                                        </p:attrNameLst>
                                      </p:cBhvr>
                                      <p:to>
                                        <p:strVal val="visible"/>
                                      </p:to>
                                    </p:set>
                                    <p:animEffect transition="in" filter="barn(inVertical)">
                                      <p:cBhvr>
                                        <p:cTn id="278" dur="500"/>
                                        <p:tgtEl>
                                          <p:spTgt spid="24"/>
                                        </p:tgtEl>
                                      </p:cBhvr>
                                    </p:animEffect>
                                  </p:childTnLst>
                                </p:cTn>
                              </p:par>
                            </p:childTnLst>
                          </p:cTn>
                        </p:par>
                      </p:childTnLst>
                    </p:cTn>
                  </p:par>
                  <p:par>
                    <p:cTn id="279" fill="hold">
                      <p:stCondLst>
                        <p:cond delay="indefinite"/>
                      </p:stCondLst>
                      <p:childTnLst>
                        <p:par>
                          <p:cTn id="280" fill="hold">
                            <p:stCondLst>
                              <p:cond delay="0"/>
                            </p:stCondLst>
                            <p:childTnLst>
                              <p:par>
                                <p:cTn id="281" presetID="16" presetClass="entr" presetSubtype="21" fill="hold" nodeType="clickEffect">
                                  <p:stCondLst>
                                    <p:cond delay="0"/>
                                  </p:stCondLst>
                                  <p:childTnLst>
                                    <p:set>
                                      <p:cBhvr>
                                        <p:cTn id="282" dur="1" fill="hold">
                                          <p:stCondLst>
                                            <p:cond delay="0"/>
                                          </p:stCondLst>
                                        </p:cTn>
                                        <p:tgtEl>
                                          <p:spTgt spid="8220"/>
                                        </p:tgtEl>
                                        <p:attrNameLst>
                                          <p:attrName>style.visibility</p:attrName>
                                        </p:attrNameLst>
                                      </p:cBhvr>
                                      <p:to>
                                        <p:strVal val="visible"/>
                                      </p:to>
                                    </p:set>
                                    <p:animEffect transition="in" filter="barn(inVertical)">
                                      <p:cBhvr>
                                        <p:cTn id="283" dur="500"/>
                                        <p:tgtEl>
                                          <p:spTgt spid="8220"/>
                                        </p:tgtEl>
                                      </p:cBhvr>
                                    </p:animEffect>
                                  </p:childTnLst>
                                </p:cTn>
                              </p:par>
                              <p:par>
                                <p:cTn id="284" presetID="16" presetClass="entr" presetSubtype="21" fill="hold" nodeType="withEffect">
                                  <p:stCondLst>
                                    <p:cond delay="0"/>
                                  </p:stCondLst>
                                  <p:childTnLst>
                                    <p:set>
                                      <p:cBhvr>
                                        <p:cTn id="285" dur="1" fill="hold">
                                          <p:stCondLst>
                                            <p:cond delay="0"/>
                                          </p:stCondLst>
                                        </p:cTn>
                                        <p:tgtEl>
                                          <p:spTgt spid="8222"/>
                                        </p:tgtEl>
                                        <p:attrNameLst>
                                          <p:attrName>style.visibility</p:attrName>
                                        </p:attrNameLst>
                                      </p:cBhvr>
                                      <p:to>
                                        <p:strVal val="visible"/>
                                      </p:to>
                                    </p:set>
                                    <p:animEffect transition="in" filter="barn(inVertical)">
                                      <p:cBhvr>
                                        <p:cTn id="286" dur="500"/>
                                        <p:tgtEl>
                                          <p:spTgt spid="8222"/>
                                        </p:tgtEl>
                                      </p:cBhvr>
                                    </p:animEffect>
                                  </p:childTnLst>
                                </p:cTn>
                              </p:par>
                            </p:childTnLst>
                          </p:cTn>
                        </p:par>
                      </p:childTnLst>
                    </p:cTn>
                  </p:par>
                  <p:par>
                    <p:cTn id="287" fill="hold">
                      <p:stCondLst>
                        <p:cond delay="indefinite"/>
                      </p:stCondLst>
                      <p:childTnLst>
                        <p:par>
                          <p:cTn id="288" fill="hold">
                            <p:stCondLst>
                              <p:cond delay="0"/>
                            </p:stCondLst>
                            <p:childTnLst>
                              <p:par>
                                <p:cTn id="289" presetID="22" presetClass="exit" presetSubtype="4" fill="hold" nodeType="clickEffect">
                                  <p:stCondLst>
                                    <p:cond delay="0"/>
                                  </p:stCondLst>
                                  <p:childTnLst>
                                    <p:animEffect transition="out" filter="wipe(down)">
                                      <p:cBhvr>
                                        <p:cTn id="290" dur="500"/>
                                        <p:tgtEl>
                                          <p:spTgt spid="8220"/>
                                        </p:tgtEl>
                                      </p:cBhvr>
                                    </p:animEffect>
                                    <p:set>
                                      <p:cBhvr>
                                        <p:cTn id="291" dur="1" fill="hold">
                                          <p:stCondLst>
                                            <p:cond delay="499"/>
                                          </p:stCondLst>
                                        </p:cTn>
                                        <p:tgtEl>
                                          <p:spTgt spid="8220"/>
                                        </p:tgtEl>
                                        <p:attrNameLst>
                                          <p:attrName>style.visibility</p:attrName>
                                        </p:attrNameLst>
                                      </p:cBhvr>
                                      <p:to>
                                        <p:strVal val="hidden"/>
                                      </p:to>
                                    </p:set>
                                  </p:childTnLst>
                                </p:cTn>
                              </p:par>
                              <p:par>
                                <p:cTn id="292" presetID="22" presetClass="exit" presetSubtype="4" fill="hold" nodeType="withEffect">
                                  <p:stCondLst>
                                    <p:cond delay="0"/>
                                  </p:stCondLst>
                                  <p:childTnLst>
                                    <p:animEffect transition="out" filter="wipe(down)">
                                      <p:cBhvr>
                                        <p:cTn id="293" dur="500"/>
                                        <p:tgtEl>
                                          <p:spTgt spid="8222"/>
                                        </p:tgtEl>
                                      </p:cBhvr>
                                    </p:animEffect>
                                    <p:set>
                                      <p:cBhvr>
                                        <p:cTn id="294" dur="1" fill="hold">
                                          <p:stCondLst>
                                            <p:cond delay="499"/>
                                          </p:stCondLst>
                                        </p:cTn>
                                        <p:tgtEl>
                                          <p:spTgt spid="82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77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35527" y="5985164"/>
            <a:ext cx="8908473" cy="369332"/>
          </a:xfrm>
          <a:prstGeom prst="rect">
            <a:avLst/>
          </a:prstGeom>
          <a:noFill/>
        </p:spPr>
        <p:txBody>
          <a:bodyPr wrap="square" rtlCol="0">
            <a:spAutoFit/>
          </a:bodyPr>
          <a:lstStyle/>
          <a:p>
            <a:pPr algn="ctr"/>
            <a:r>
              <a:rPr lang="en-US" b="1" dirty="0" smtClean="0">
                <a:latin typeface="Times New Roman" panose="02020603050405020304" pitchFamily="18" charset="0"/>
                <a:cs typeface="Times New Roman" panose="02020603050405020304" pitchFamily="18" charset="0"/>
              </a:rPr>
              <a:t>BIỂU ĐỒ THỂ HIỆN LƯỢT KHÁCH DU LỊCH VÀ DOANH THU TỪ DU LỊCH</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7858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xplosion 1 7"/>
          <p:cNvSpPr/>
          <p:nvPr/>
        </p:nvSpPr>
        <p:spPr>
          <a:xfrm>
            <a:off x="3716594" y="2623691"/>
            <a:ext cx="1960919" cy="137564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055806" y="3103350"/>
            <a:ext cx="1858297" cy="369332"/>
          </a:xfrm>
          <a:prstGeom prst="rect">
            <a:avLst/>
          </a:prstGeom>
          <a:noFill/>
        </p:spPr>
        <p:txBody>
          <a:bodyPr wrap="square" rtlCol="0">
            <a:spAutoFit/>
          </a:bodyPr>
          <a:lstStyle/>
          <a:p>
            <a:r>
              <a:rPr lang="en-US" b="1" dirty="0" smtClean="0"/>
              <a:t>HẠN CHẾ</a:t>
            </a:r>
            <a:endParaRPr lang="en-US" b="1" dirty="0"/>
          </a:p>
        </p:txBody>
      </p:sp>
      <p:pic>
        <p:nvPicPr>
          <p:cNvPr id="4" name="Picture 17" descr="IMG_5871"/>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15208" y="38096"/>
            <a:ext cx="4681845" cy="2819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2f3a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2090" y="122477"/>
            <a:ext cx="4201909" cy="2490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4" descr="hangro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18544"/>
            <a:ext cx="4680921" cy="3039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7822" y="2576701"/>
            <a:ext cx="4714875" cy="338554"/>
          </a:xfrm>
          <a:prstGeom prst="rect">
            <a:avLst/>
          </a:prstGeom>
          <a:solidFill>
            <a:schemeClr val="accent1"/>
          </a:solidFill>
        </p:spPr>
        <p:txBody>
          <a:bodyPr wrap="square" rtlCol="0">
            <a:spAutoFit/>
          </a:bodyPr>
          <a:lstStyle/>
          <a:p>
            <a:r>
              <a:rPr lang="en-US" sz="1600" dirty="0" smtClean="0">
                <a:solidFill>
                  <a:schemeClr val="bg1"/>
                </a:solidFill>
                <a:latin typeface="Times New Roman" panose="02020603050405020304" pitchFamily="18" charset="0"/>
                <a:cs typeface="Times New Roman" panose="02020603050405020304" pitchFamily="18" charset="0"/>
              </a:rPr>
              <a:t>GIAO THÔNG KHÓ KHĂN,CHƯA ĐƯỢC ĐẦU TƯ</a:t>
            </a:r>
            <a:endParaRPr lang="en-US" sz="1600" dirty="0">
              <a:solidFill>
                <a:schemeClr val="bg1"/>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33954" y="6584926"/>
            <a:ext cx="4714875" cy="338554"/>
          </a:xfrm>
          <a:prstGeom prst="rect">
            <a:avLst/>
          </a:prstGeom>
          <a:solidFill>
            <a:schemeClr val="accent1"/>
          </a:solidFill>
        </p:spPr>
        <p:txBody>
          <a:bodyPr wrap="square" rtlCol="0">
            <a:spAutoFit/>
          </a:bodyPr>
          <a:lstStyle/>
          <a:p>
            <a:r>
              <a:rPr lang="en-US" sz="1600" dirty="0" smtClean="0">
                <a:solidFill>
                  <a:schemeClr val="bg1"/>
                </a:solidFill>
                <a:latin typeface="Times New Roman" panose="02020603050405020304" pitchFamily="18" charset="0"/>
                <a:cs typeface="Times New Roman" panose="02020603050405020304" pitchFamily="18" charset="0"/>
              </a:rPr>
              <a:t>CHÈO KÉO – CHẶT CHÉM KHÁCH DU LỊCH</a:t>
            </a:r>
            <a:endParaRPr lang="en-US" sz="1600" dirty="0">
              <a:solidFill>
                <a:schemeClr val="bg1"/>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4942091" y="2566815"/>
            <a:ext cx="4201910" cy="338554"/>
          </a:xfrm>
          <a:prstGeom prst="rect">
            <a:avLst/>
          </a:prstGeom>
          <a:solidFill>
            <a:schemeClr val="accent1"/>
          </a:solidFill>
        </p:spPr>
        <p:txBody>
          <a:bodyPr wrap="square" rtlCol="0">
            <a:spAutoFit/>
          </a:bodyPr>
          <a:lstStyle/>
          <a:p>
            <a:pPr algn="ctr"/>
            <a:r>
              <a:rPr lang="en-US" sz="1600" dirty="0" smtClean="0">
                <a:solidFill>
                  <a:schemeClr val="bg1"/>
                </a:solidFill>
                <a:latin typeface="Times New Roman" panose="02020603050405020304" pitchFamily="18" charset="0"/>
                <a:cs typeface="Times New Roman" panose="02020603050405020304" pitchFamily="18" charset="0"/>
              </a:rPr>
              <a:t>THIẾU TÍNH QUY HOẠCH</a:t>
            </a:r>
            <a:endParaRPr lang="en-US" sz="1600" dirty="0">
              <a:solidFill>
                <a:schemeClr val="bg1"/>
              </a:solidFill>
              <a:latin typeface="Times New Roman" panose="02020603050405020304" pitchFamily="18" charset="0"/>
              <a:cs typeface="Times New Roman" panose="02020603050405020304" pitchFamily="18" charset="0"/>
            </a:endParaRPr>
          </a:p>
        </p:txBody>
      </p:sp>
      <p:pic>
        <p:nvPicPr>
          <p:cNvPr id="1026" name="Picture 2" descr="Ô nhiễm môi trường biển là gì? Nguyên nhân và giải pháp - Bảo Pho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4954" y="3833810"/>
            <a:ext cx="4216400" cy="302418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999444" y="6569188"/>
            <a:ext cx="4201910" cy="338554"/>
          </a:xfrm>
          <a:prstGeom prst="rect">
            <a:avLst/>
          </a:prstGeom>
          <a:solidFill>
            <a:schemeClr val="accent1"/>
          </a:solidFill>
        </p:spPr>
        <p:txBody>
          <a:bodyPr wrap="square" rtlCol="0">
            <a:spAutoFit/>
          </a:bodyPr>
          <a:lstStyle/>
          <a:p>
            <a:pPr algn="ctr"/>
            <a:r>
              <a:rPr lang="en-US" sz="1600" dirty="0" smtClean="0">
                <a:solidFill>
                  <a:schemeClr val="bg1"/>
                </a:solidFill>
                <a:latin typeface="Times New Roman" panose="02020603050405020304" pitchFamily="18" charset="0"/>
                <a:cs typeface="Times New Roman" panose="02020603050405020304" pitchFamily="18" charset="0"/>
              </a:rPr>
              <a:t>Ô NHIỄM MÔI TRƯỜNG</a:t>
            </a:r>
            <a:endParaRPr lang="en-US" sz="16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4768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par>
                                <p:cTn id="26" presetID="16" presetClass="entr" presetSubtype="21" fill="hold" nodeType="with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barn(inVertical)">
                                      <p:cBhvr>
                                        <p:cTn id="2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9127" y="4416425"/>
            <a:ext cx="1668463"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5"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9127" y="4391027"/>
            <a:ext cx="217011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6"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9125" y="4140202"/>
            <a:ext cx="2414588"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7"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5788" y="3636965"/>
            <a:ext cx="225425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8"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78202" y="3378200"/>
            <a:ext cx="2555875"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Picture 9"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57877" y="1970090"/>
            <a:ext cx="2606675" cy="168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Picture 10"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49952" y="1970090"/>
            <a:ext cx="1743075"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Picture 11"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75352" y="1970088"/>
            <a:ext cx="2925763"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2" name="Picture 12"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00750" y="1709738"/>
            <a:ext cx="180975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3" name="Picture 13"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57877" y="1249365"/>
            <a:ext cx="2212975"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4" name="Picture 14"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91000" y="1550990"/>
            <a:ext cx="2052638"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5" name="Picture 15"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8752" y="3201990"/>
            <a:ext cx="1541463"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6" name="Picture 16"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3033715"/>
            <a:ext cx="1709738"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7" name="Picture 17" descr="Co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03238" y="1793877"/>
            <a:ext cx="1960562"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8" name="Picture 18" descr="Cove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85777" y="1425575"/>
            <a:ext cx="1400175"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9" name="Picture 19" descr="Cove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44515" y="2297113"/>
            <a:ext cx="1265237"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0" name="Picture 20" descr="Cove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466852" y="3067050"/>
            <a:ext cx="3084513"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1" name="Picture 21" descr="Cove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368677" y="2890840"/>
            <a:ext cx="1985963" cy="131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72722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5621"/>
                                        </p:tgtEl>
                                        <p:attrNameLst>
                                          <p:attrName>style.visibility</p:attrName>
                                        </p:attrNameLst>
                                      </p:cBhvr>
                                      <p:to>
                                        <p:strVal val="visible"/>
                                      </p:to>
                                    </p:set>
                                    <p:animEffect transition="in" filter="box(out)">
                                      <p:cBhvr>
                                        <p:cTn id="7" dur="500"/>
                                        <p:tgtEl>
                                          <p:spTgt spid="256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25620"/>
                                        </p:tgtEl>
                                        <p:attrNameLst>
                                          <p:attrName>style.visibility</p:attrName>
                                        </p:attrNameLst>
                                      </p:cBhvr>
                                      <p:to>
                                        <p:strVal val="visible"/>
                                      </p:to>
                                    </p:set>
                                    <p:animEffect transition="in" filter="wipe(right)">
                                      <p:cBhvr>
                                        <p:cTn id="12" dur="500"/>
                                        <p:tgtEl>
                                          <p:spTgt spid="256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25619"/>
                                        </p:tgtEl>
                                        <p:attrNameLst>
                                          <p:attrName>style.visibility</p:attrName>
                                        </p:attrNameLst>
                                      </p:cBhvr>
                                      <p:to>
                                        <p:strVal val="visible"/>
                                      </p:to>
                                    </p:set>
                                    <p:animEffect transition="in" filter="wipe(right)">
                                      <p:cBhvr>
                                        <p:cTn id="17" dur="500"/>
                                        <p:tgtEl>
                                          <p:spTgt spid="2561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5618"/>
                                        </p:tgtEl>
                                        <p:attrNameLst>
                                          <p:attrName>style.visibility</p:attrName>
                                        </p:attrNameLst>
                                      </p:cBhvr>
                                      <p:to>
                                        <p:strVal val="visible"/>
                                      </p:to>
                                    </p:set>
                                    <p:animEffect transition="in" filter="wipe(left)">
                                      <p:cBhvr>
                                        <p:cTn id="22" dur="500"/>
                                        <p:tgtEl>
                                          <p:spTgt spid="2561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5617"/>
                                        </p:tgtEl>
                                        <p:attrNameLst>
                                          <p:attrName>style.visibility</p:attrName>
                                        </p:attrNameLst>
                                      </p:cBhvr>
                                      <p:to>
                                        <p:strVal val="visible"/>
                                      </p:to>
                                    </p:set>
                                    <p:animEffect transition="in" filter="wipe(left)">
                                      <p:cBhvr>
                                        <p:cTn id="27" dur="500"/>
                                        <p:tgtEl>
                                          <p:spTgt spid="2561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2" fill="hold" nodeType="clickEffect">
                                  <p:stCondLst>
                                    <p:cond delay="0"/>
                                  </p:stCondLst>
                                  <p:childTnLst>
                                    <p:set>
                                      <p:cBhvr>
                                        <p:cTn id="31" dur="1" fill="hold">
                                          <p:stCondLst>
                                            <p:cond delay="0"/>
                                          </p:stCondLst>
                                        </p:cTn>
                                        <p:tgtEl>
                                          <p:spTgt spid="25616"/>
                                        </p:tgtEl>
                                        <p:attrNameLst>
                                          <p:attrName>style.visibility</p:attrName>
                                        </p:attrNameLst>
                                      </p:cBhvr>
                                      <p:to>
                                        <p:strVal val="visible"/>
                                      </p:to>
                                    </p:set>
                                    <p:animEffect transition="in" filter="wipe(right)">
                                      <p:cBhvr>
                                        <p:cTn id="32" dur="500"/>
                                        <p:tgtEl>
                                          <p:spTgt spid="2561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2" fill="hold" nodeType="clickEffect">
                                  <p:stCondLst>
                                    <p:cond delay="0"/>
                                  </p:stCondLst>
                                  <p:childTnLst>
                                    <p:set>
                                      <p:cBhvr>
                                        <p:cTn id="36" dur="1" fill="hold">
                                          <p:stCondLst>
                                            <p:cond delay="0"/>
                                          </p:stCondLst>
                                        </p:cTn>
                                        <p:tgtEl>
                                          <p:spTgt spid="25615"/>
                                        </p:tgtEl>
                                        <p:attrNameLst>
                                          <p:attrName>style.visibility</p:attrName>
                                        </p:attrNameLst>
                                      </p:cBhvr>
                                      <p:to>
                                        <p:strVal val="visible"/>
                                      </p:to>
                                    </p:set>
                                    <p:animEffect transition="in" filter="wipe(right)">
                                      <p:cBhvr>
                                        <p:cTn id="37" dur="500"/>
                                        <p:tgtEl>
                                          <p:spTgt spid="2561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5614"/>
                                        </p:tgtEl>
                                        <p:attrNameLst>
                                          <p:attrName>style.visibility</p:attrName>
                                        </p:attrNameLst>
                                      </p:cBhvr>
                                      <p:to>
                                        <p:strVal val="visible"/>
                                      </p:to>
                                    </p:set>
                                    <p:animEffect transition="in" filter="wipe(left)">
                                      <p:cBhvr>
                                        <p:cTn id="42" dur="500"/>
                                        <p:tgtEl>
                                          <p:spTgt spid="2561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5613"/>
                                        </p:tgtEl>
                                        <p:attrNameLst>
                                          <p:attrName>style.visibility</p:attrName>
                                        </p:attrNameLst>
                                      </p:cBhvr>
                                      <p:to>
                                        <p:strVal val="visible"/>
                                      </p:to>
                                    </p:set>
                                    <p:animEffect transition="in" filter="wipe(left)">
                                      <p:cBhvr>
                                        <p:cTn id="47" dur="500"/>
                                        <p:tgtEl>
                                          <p:spTgt spid="2561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5612"/>
                                        </p:tgtEl>
                                        <p:attrNameLst>
                                          <p:attrName>style.visibility</p:attrName>
                                        </p:attrNameLst>
                                      </p:cBhvr>
                                      <p:to>
                                        <p:strVal val="visible"/>
                                      </p:to>
                                    </p:set>
                                    <p:animEffect transition="in" filter="wipe(left)">
                                      <p:cBhvr>
                                        <p:cTn id="52" dur="500"/>
                                        <p:tgtEl>
                                          <p:spTgt spid="25612"/>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0"/>
                                  </p:stCondLst>
                                  <p:childTnLst>
                                    <p:set>
                                      <p:cBhvr>
                                        <p:cTn id="56" dur="1" fill="hold">
                                          <p:stCondLst>
                                            <p:cond delay="0"/>
                                          </p:stCondLst>
                                        </p:cTn>
                                        <p:tgtEl>
                                          <p:spTgt spid="25611"/>
                                        </p:tgtEl>
                                        <p:attrNameLst>
                                          <p:attrName>style.visibility</p:attrName>
                                        </p:attrNameLst>
                                      </p:cBhvr>
                                      <p:to>
                                        <p:strVal val="visible"/>
                                      </p:to>
                                    </p:set>
                                    <p:animEffect transition="in" filter="wipe(left)">
                                      <p:cBhvr>
                                        <p:cTn id="57" dur="500"/>
                                        <p:tgtEl>
                                          <p:spTgt spid="25611"/>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nodeType="clickEffect">
                                  <p:stCondLst>
                                    <p:cond delay="0"/>
                                  </p:stCondLst>
                                  <p:childTnLst>
                                    <p:set>
                                      <p:cBhvr>
                                        <p:cTn id="61" dur="1" fill="hold">
                                          <p:stCondLst>
                                            <p:cond delay="0"/>
                                          </p:stCondLst>
                                        </p:cTn>
                                        <p:tgtEl>
                                          <p:spTgt spid="25610"/>
                                        </p:tgtEl>
                                        <p:attrNameLst>
                                          <p:attrName>style.visibility</p:attrName>
                                        </p:attrNameLst>
                                      </p:cBhvr>
                                      <p:to>
                                        <p:strVal val="visible"/>
                                      </p:to>
                                    </p:set>
                                    <p:animEffect transition="in" filter="wipe(left)">
                                      <p:cBhvr>
                                        <p:cTn id="62" dur="500"/>
                                        <p:tgtEl>
                                          <p:spTgt spid="25610"/>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8" fill="hold" nodeType="clickEffect">
                                  <p:stCondLst>
                                    <p:cond delay="0"/>
                                  </p:stCondLst>
                                  <p:childTnLst>
                                    <p:set>
                                      <p:cBhvr>
                                        <p:cTn id="66" dur="1" fill="hold">
                                          <p:stCondLst>
                                            <p:cond delay="0"/>
                                          </p:stCondLst>
                                        </p:cTn>
                                        <p:tgtEl>
                                          <p:spTgt spid="25609"/>
                                        </p:tgtEl>
                                        <p:attrNameLst>
                                          <p:attrName>style.visibility</p:attrName>
                                        </p:attrNameLst>
                                      </p:cBhvr>
                                      <p:to>
                                        <p:strVal val="visible"/>
                                      </p:to>
                                    </p:set>
                                    <p:animEffect transition="in" filter="wipe(left)">
                                      <p:cBhvr>
                                        <p:cTn id="67" dur="500"/>
                                        <p:tgtEl>
                                          <p:spTgt spid="25609"/>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8" fill="hold" nodeType="clickEffect">
                                  <p:stCondLst>
                                    <p:cond delay="0"/>
                                  </p:stCondLst>
                                  <p:childTnLst>
                                    <p:set>
                                      <p:cBhvr>
                                        <p:cTn id="71" dur="1" fill="hold">
                                          <p:stCondLst>
                                            <p:cond delay="0"/>
                                          </p:stCondLst>
                                        </p:cTn>
                                        <p:tgtEl>
                                          <p:spTgt spid="25608"/>
                                        </p:tgtEl>
                                        <p:attrNameLst>
                                          <p:attrName>style.visibility</p:attrName>
                                        </p:attrNameLst>
                                      </p:cBhvr>
                                      <p:to>
                                        <p:strVal val="visible"/>
                                      </p:to>
                                    </p:set>
                                    <p:animEffect transition="in" filter="wipe(left)">
                                      <p:cBhvr>
                                        <p:cTn id="72" dur="500"/>
                                        <p:tgtEl>
                                          <p:spTgt spid="25608"/>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8" fill="hold" nodeType="clickEffect">
                                  <p:stCondLst>
                                    <p:cond delay="0"/>
                                  </p:stCondLst>
                                  <p:childTnLst>
                                    <p:set>
                                      <p:cBhvr>
                                        <p:cTn id="76" dur="1" fill="hold">
                                          <p:stCondLst>
                                            <p:cond delay="0"/>
                                          </p:stCondLst>
                                        </p:cTn>
                                        <p:tgtEl>
                                          <p:spTgt spid="25607"/>
                                        </p:tgtEl>
                                        <p:attrNameLst>
                                          <p:attrName>style.visibility</p:attrName>
                                        </p:attrNameLst>
                                      </p:cBhvr>
                                      <p:to>
                                        <p:strVal val="visible"/>
                                      </p:to>
                                    </p:set>
                                    <p:animEffect transition="in" filter="wipe(left)">
                                      <p:cBhvr>
                                        <p:cTn id="77" dur="500"/>
                                        <p:tgtEl>
                                          <p:spTgt spid="25607"/>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22" presetClass="entr" presetSubtype="8" fill="hold" nodeType="clickEffect">
                                  <p:stCondLst>
                                    <p:cond delay="0"/>
                                  </p:stCondLst>
                                  <p:childTnLst>
                                    <p:set>
                                      <p:cBhvr>
                                        <p:cTn id="81" dur="1" fill="hold">
                                          <p:stCondLst>
                                            <p:cond delay="0"/>
                                          </p:stCondLst>
                                        </p:cTn>
                                        <p:tgtEl>
                                          <p:spTgt spid="25606"/>
                                        </p:tgtEl>
                                        <p:attrNameLst>
                                          <p:attrName>style.visibility</p:attrName>
                                        </p:attrNameLst>
                                      </p:cBhvr>
                                      <p:to>
                                        <p:strVal val="visible"/>
                                      </p:to>
                                    </p:set>
                                    <p:animEffect transition="in" filter="wipe(left)">
                                      <p:cBhvr>
                                        <p:cTn id="82" dur="500"/>
                                        <p:tgtEl>
                                          <p:spTgt spid="25606"/>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8" fill="hold" nodeType="clickEffect">
                                  <p:stCondLst>
                                    <p:cond delay="0"/>
                                  </p:stCondLst>
                                  <p:childTnLst>
                                    <p:set>
                                      <p:cBhvr>
                                        <p:cTn id="86" dur="1" fill="hold">
                                          <p:stCondLst>
                                            <p:cond delay="0"/>
                                          </p:stCondLst>
                                        </p:cTn>
                                        <p:tgtEl>
                                          <p:spTgt spid="25605"/>
                                        </p:tgtEl>
                                        <p:attrNameLst>
                                          <p:attrName>style.visibility</p:attrName>
                                        </p:attrNameLst>
                                      </p:cBhvr>
                                      <p:to>
                                        <p:strVal val="visible"/>
                                      </p:to>
                                    </p:set>
                                    <p:animEffect transition="in" filter="wipe(left)">
                                      <p:cBhvr>
                                        <p:cTn id="87" dur="500"/>
                                        <p:tgtEl>
                                          <p:spTgt spid="25605"/>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22" presetClass="entr" presetSubtype="8" fill="hold" nodeType="clickEffect">
                                  <p:stCondLst>
                                    <p:cond delay="0"/>
                                  </p:stCondLst>
                                  <p:childTnLst>
                                    <p:set>
                                      <p:cBhvr>
                                        <p:cTn id="91" dur="1" fill="hold">
                                          <p:stCondLst>
                                            <p:cond delay="0"/>
                                          </p:stCondLst>
                                        </p:cTn>
                                        <p:tgtEl>
                                          <p:spTgt spid="25602"/>
                                        </p:tgtEl>
                                        <p:attrNameLst>
                                          <p:attrName>style.visibility</p:attrName>
                                        </p:attrNameLst>
                                      </p:cBhvr>
                                      <p:to>
                                        <p:strVal val="visible"/>
                                      </p:to>
                                    </p:set>
                                    <p:animEffect transition="in" filter="wipe(left)">
                                      <p:cBhvr>
                                        <p:cTn id="92" dur="500"/>
                                        <p:tgtEl>
                                          <p:spTgt spid="25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7018" name="Group 42"/>
          <p:cNvGraphicFramePr>
            <a:graphicFrameLocks noGrp="1"/>
          </p:cNvGraphicFramePr>
          <p:nvPr>
            <p:ph sz="half" idx="1"/>
            <p:extLst>
              <p:ext uri="{D42A27DB-BD31-4B8C-83A1-F6EECF244321}">
                <p14:modId xmlns:p14="http://schemas.microsoft.com/office/powerpoint/2010/main" val="632042445"/>
              </p:ext>
            </p:extLst>
          </p:nvPr>
        </p:nvGraphicFramePr>
        <p:xfrm>
          <a:off x="457200" y="1600200"/>
          <a:ext cx="8382000" cy="4525964"/>
        </p:xfrm>
        <a:graphic>
          <a:graphicData uri="http://schemas.openxmlformats.org/drawingml/2006/table">
            <a:tbl>
              <a:tblPr/>
              <a:tblGrid>
                <a:gridCol w="8382000">
                  <a:extLst>
                    <a:ext uri="{9D8B030D-6E8A-4147-A177-3AD203B41FA5}">
                      <a16:colId xmlns="" xmlns:a16="http://schemas.microsoft.com/office/drawing/2014/main" val="20000"/>
                    </a:ext>
                  </a:extLst>
                </a:gridCol>
              </a:tblGrid>
              <a:tr h="9509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smtClean="0">
                          <a:ln>
                            <a:noFill/>
                          </a:ln>
                          <a:solidFill>
                            <a:srgbClr val="FF0000"/>
                          </a:solidFill>
                          <a:effectLst/>
                          <a:latin typeface="Arial" charset="0"/>
                        </a:rPr>
                        <a:t>Vùng</a:t>
                      </a:r>
                      <a:r>
                        <a:rPr kumimoji="0" lang="en-US" sz="1800" b="1" i="0" u="none" strike="noStrike" cap="none" normalizeH="0" baseline="0" dirty="0" smtClean="0">
                          <a:ln>
                            <a:noFill/>
                          </a:ln>
                          <a:solidFill>
                            <a:srgbClr val="FF0000"/>
                          </a:solidFill>
                          <a:effectLst/>
                          <a:latin typeface="Arial" charset="0"/>
                        </a:rPr>
                        <a:t>.........................    </a:t>
                      </a:r>
                      <a:r>
                        <a:rPr kumimoji="0" lang="en-US" sz="1800" b="1" i="0" u="none" strike="noStrike" cap="none" normalizeH="0" baseline="0" dirty="0" err="1" smtClean="0">
                          <a:ln>
                            <a:noFill/>
                          </a:ln>
                          <a:solidFill>
                            <a:srgbClr val="FF0000"/>
                          </a:solidFill>
                          <a:effectLst/>
                          <a:latin typeface="Arial" charset="0"/>
                        </a:rPr>
                        <a:t>có</a:t>
                      </a:r>
                      <a:r>
                        <a:rPr kumimoji="0" lang="en-US" sz="1800" b="1" i="0" u="none" strike="noStrike" cap="none" normalizeH="0" baseline="0" dirty="0" smtClean="0">
                          <a:ln>
                            <a:noFill/>
                          </a:ln>
                          <a:solidFill>
                            <a:srgbClr val="FF0000"/>
                          </a:solidFill>
                          <a:effectLst/>
                          <a:latin typeface="Arial" charset="0"/>
                        </a:rPr>
                        <a:t> </a:t>
                      </a:r>
                      <a:r>
                        <a:rPr kumimoji="0" lang="en-US" sz="1800" b="1" i="0" u="none" strike="noStrike" cap="none" normalizeH="0" baseline="0" dirty="0" err="1" smtClean="0">
                          <a:ln>
                            <a:noFill/>
                          </a:ln>
                          <a:solidFill>
                            <a:srgbClr val="FF0000"/>
                          </a:solidFill>
                          <a:effectLst/>
                          <a:latin typeface="Arial" charset="0"/>
                        </a:rPr>
                        <a:t>tổng</a:t>
                      </a:r>
                      <a:r>
                        <a:rPr kumimoji="0" lang="en-US" sz="1800" b="1" i="0" u="none" strike="noStrike" cap="none" normalizeH="0" baseline="0" dirty="0" smtClean="0">
                          <a:ln>
                            <a:noFill/>
                          </a:ln>
                          <a:solidFill>
                            <a:srgbClr val="FF0000"/>
                          </a:solidFill>
                          <a:effectLst/>
                          <a:latin typeface="Arial" charset="0"/>
                        </a:rPr>
                        <a:t> </a:t>
                      </a:r>
                      <a:r>
                        <a:rPr kumimoji="0" lang="en-US" sz="1800" b="1" i="0" u="none" strike="noStrike" cap="none" normalizeH="0" baseline="0" dirty="0" err="1" smtClean="0">
                          <a:ln>
                            <a:noFill/>
                          </a:ln>
                          <a:solidFill>
                            <a:srgbClr val="FF0000"/>
                          </a:solidFill>
                          <a:effectLst/>
                          <a:latin typeface="Arial" charset="0"/>
                        </a:rPr>
                        <a:t>mức</a:t>
                      </a:r>
                      <a:r>
                        <a:rPr kumimoji="0" lang="en-US" sz="1800" b="1" i="0" u="none" strike="noStrike" cap="none" normalizeH="0" baseline="0" dirty="0" smtClean="0">
                          <a:ln>
                            <a:noFill/>
                          </a:ln>
                          <a:solidFill>
                            <a:srgbClr val="FF0000"/>
                          </a:solidFill>
                          <a:effectLst/>
                          <a:latin typeface="Arial" charset="0"/>
                        </a:rPr>
                        <a:t> </a:t>
                      </a:r>
                      <a:r>
                        <a:rPr kumimoji="0" lang="en-US" sz="1800" b="1" i="0" u="none" strike="noStrike" cap="none" normalizeH="0" baseline="0" dirty="0" err="1" smtClean="0">
                          <a:ln>
                            <a:noFill/>
                          </a:ln>
                          <a:solidFill>
                            <a:srgbClr val="FF0000"/>
                          </a:solidFill>
                          <a:effectLst/>
                          <a:latin typeface="Arial" charset="0"/>
                        </a:rPr>
                        <a:t>bán</a:t>
                      </a:r>
                      <a:r>
                        <a:rPr kumimoji="0" lang="en-US" sz="1800" b="1" i="0" u="none" strike="noStrike" cap="none" normalizeH="0" baseline="0" dirty="0" smtClean="0">
                          <a:ln>
                            <a:noFill/>
                          </a:ln>
                          <a:solidFill>
                            <a:srgbClr val="FF0000"/>
                          </a:solidFill>
                          <a:effectLst/>
                          <a:latin typeface="Arial" charset="0"/>
                        </a:rPr>
                        <a:t> </a:t>
                      </a:r>
                      <a:r>
                        <a:rPr kumimoji="0" lang="en-US" sz="1800" b="1" i="0" u="none" strike="noStrike" cap="none" normalizeH="0" baseline="0" dirty="0" err="1" smtClean="0">
                          <a:ln>
                            <a:noFill/>
                          </a:ln>
                          <a:solidFill>
                            <a:srgbClr val="FF0000"/>
                          </a:solidFill>
                          <a:effectLst/>
                          <a:latin typeface="Arial" charset="0"/>
                        </a:rPr>
                        <a:t>lẻ</a:t>
                      </a:r>
                      <a:r>
                        <a:rPr kumimoji="0" lang="en-US" sz="1800" b="1" i="0" u="none" strike="noStrike" cap="none" normalizeH="0" baseline="0" dirty="0" smtClean="0">
                          <a:ln>
                            <a:noFill/>
                          </a:ln>
                          <a:solidFill>
                            <a:srgbClr val="FF0000"/>
                          </a:solidFill>
                          <a:effectLst/>
                          <a:latin typeface="Arial" charset="0"/>
                        </a:rPr>
                        <a:t> </a:t>
                      </a:r>
                      <a:r>
                        <a:rPr kumimoji="0" lang="en-US" sz="1800" b="1" i="0" u="none" strike="noStrike" cap="none" normalizeH="0" baseline="0" dirty="0" err="1" smtClean="0">
                          <a:ln>
                            <a:noFill/>
                          </a:ln>
                          <a:solidFill>
                            <a:srgbClr val="FF0000"/>
                          </a:solidFill>
                          <a:effectLst/>
                          <a:latin typeface="Arial" charset="0"/>
                        </a:rPr>
                        <a:t>hàng</a:t>
                      </a:r>
                      <a:r>
                        <a:rPr kumimoji="0" lang="en-US" sz="1800" b="1" i="0" u="none" strike="noStrike" cap="none" normalizeH="0" baseline="0" dirty="0" smtClean="0">
                          <a:ln>
                            <a:noFill/>
                          </a:ln>
                          <a:solidFill>
                            <a:srgbClr val="FF0000"/>
                          </a:solidFill>
                          <a:effectLst/>
                          <a:latin typeface="Arial" charset="0"/>
                        </a:rPr>
                        <a:t> </a:t>
                      </a:r>
                      <a:r>
                        <a:rPr kumimoji="0" lang="en-US" sz="1800" b="1" i="0" u="none" strike="noStrike" cap="none" normalizeH="0" baseline="0" dirty="0" err="1" smtClean="0">
                          <a:ln>
                            <a:noFill/>
                          </a:ln>
                          <a:solidFill>
                            <a:srgbClr val="FF0000"/>
                          </a:solidFill>
                          <a:effectLst/>
                          <a:latin typeface="Arial" charset="0"/>
                        </a:rPr>
                        <a:t>hóa</a:t>
                      </a:r>
                      <a:r>
                        <a:rPr kumimoji="0" lang="en-US" sz="1800" b="1" i="0" u="none" strike="noStrike" cap="none" normalizeH="0" baseline="0" dirty="0" smtClean="0">
                          <a:ln>
                            <a:noFill/>
                          </a:ln>
                          <a:solidFill>
                            <a:srgbClr val="FF0000"/>
                          </a:solidFill>
                          <a:effectLst/>
                          <a:latin typeface="Arial" charset="0"/>
                        </a:rPr>
                        <a:t> </a:t>
                      </a:r>
                      <a:r>
                        <a:rPr kumimoji="0" lang="en-US" sz="1800" b="1" i="0" u="none" strike="noStrike" cap="none" normalizeH="0" baseline="0" dirty="0" err="1" smtClean="0">
                          <a:ln>
                            <a:noFill/>
                          </a:ln>
                          <a:solidFill>
                            <a:srgbClr val="FF0000"/>
                          </a:solidFill>
                          <a:effectLst/>
                          <a:latin typeface="Arial" charset="0"/>
                        </a:rPr>
                        <a:t>và</a:t>
                      </a:r>
                      <a:r>
                        <a:rPr kumimoji="0" lang="en-US" sz="1800" b="1" i="0" u="none" strike="noStrike" cap="none" normalizeH="0" baseline="0" dirty="0" smtClean="0">
                          <a:ln>
                            <a:noFill/>
                          </a:ln>
                          <a:solidFill>
                            <a:srgbClr val="FF0000"/>
                          </a:solidFill>
                          <a:effectLst/>
                          <a:latin typeface="Arial" charset="0"/>
                        </a:rPr>
                        <a:t> </a:t>
                      </a:r>
                      <a:r>
                        <a:rPr kumimoji="0" lang="en-US" sz="1800" b="1" i="0" u="none" strike="noStrike" cap="none" normalizeH="0" baseline="0" dirty="0" err="1" smtClean="0">
                          <a:ln>
                            <a:noFill/>
                          </a:ln>
                          <a:solidFill>
                            <a:srgbClr val="FF0000"/>
                          </a:solidFill>
                          <a:effectLst/>
                          <a:latin typeface="Arial" charset="0"/>
                        </a:rPr>
                        <a:t>doanh</a:t>
                      </a:r>
                      <a:r>
                        <a:rPr kumimoji="0" lang="en-US" sz="1800" b="1" i="0" u="none" strike="noStrike" cap="none" normalizeH="0" baseline="0" dirty="0" smtClean="0">
                          <a:ln>
                            <a:noFill/>
                          </a:ln>
                          <a:solidFill>
                            <a:srgbClr val="FF0000"/>
                          </a:solidFill>
                          <a:effectLst/>
                          <a:latin typeface="Arial" charset="0"/>
                        </a:rPr>
                        <a:t> </a:t>
                      </a:r>
                      <a:r>
                        <a:rPr kumimoji="0" lang="en-US" sz="1800" b="1" i="0" u="none" strike="noStrike" cap="none" normalizeH="0" baseline="0" dirty="0" err="1" smtClean="0">
                          <a:ln>
                            <a:noFill/>
                          </a:ln>
                          <a:solidFill>
                            <a:srgbClr val="FF0000"/>
                          </a:solidFill>
                          <a:effectLst/>
                          <a:latin typeface="Arial" charset="0"/>
                        </a:rPr>
                        <a:t>thu</a:t>
                      </a:r>
                      <a:r>
                        <a:rPr kumimoji="0" lang="en-US" sz="1800" b="1" i="0" u="none" strike="noStrike" cap="none" normalizeH="0" baseline="0" dirty="0" smtClean="0">
                          <a:ln>
                            <a:noFill/>
                          </a:ln>
                          <a:solidFill>
                            <a:srgbClr val="FF0000"/>
                          </a:solidFill>
                          <a:effectLst/>
                          <a:latin typeface="Arial" charset="0"/>
                        </a:rPr>
                        <a:t> </a:t>
                      </a:r>
                      <a:r>
                        <a:rPr kumimoji="0" lang="en-US" sz="1800" b="1" i="0" u="none" strike="noStrike" cap="none" normalizeH="0" baseline="0" dirty="0" err="1" smtClean="0">
                          <a:ln>
                            <a:noFill/>
                          </a:ln>
                          <a:solidFill>
                            <a:srgbClr val="FF0000"/>
                          </a:solidFill>
                          <a:effectLst/>
                          <a:latin typeface="Arial" charset="0"/>
                        </a:rPr>
                        <a:t>dịch</a:t>
                      </a:r>
                      <a:r>
                        <a:rPr kumimoji="0" lang="en-US" sz="1800" b="1" i="0" u="none" strike="noStrike" cap="none" normalizeH="0" baseline="0" dirty="0" smtClean="0">
                          <a:ln>
                            <a:noFill/>
                          </a:ln>
                          <a:solidFill>
                            <a:srgbClr val="FF0000"/>
                          </a:solidFill>
                          <a:effectLst/>
                          <a:latin typeface="Arial" charset="0"/>
                        </a:rPr>
                        <a:t> </a:t>
                      </a:r>
                      <a:r>
                        <a:rPr kumimoji="0" lang="en-US" sz="1800" b="1" i="0" u="none" strike="noStrike" cap="none" normalizeH="0" baseline="0" dirty="0" err="1" smtClean="0">
                          <a:ln>
                            <a:noFill/>
                          </a:ln>
                          <a:solidFill>
                            <a:srgbClr val="FF0000"/>
                          </a:solidFill>
                          <a:effectLst/>
                          <a:latin typeface="Arial" charset="0"/>
                        </a:rPr>
                        <a:t>vụ</a:t>
                      </a:r>
                      <a:r>
                        <a:rPr kumimoji="0" lang="en-US" sz="1800" b="1" i="0" u="none" strike="noStrike" cap="none" normalizeH="0" baseline="0" dirty="0" smtClean="0">
                          <a:ln>
                            <a:noFill/>
                          </a:ln>
                          <a:solidFill>
                            <a:srgbClr val="FF0000"/>
                          </a:solidFill>
                          <a:effectLst/>
                          <a:latin typeface="Arial" charset="0"/>
                        </a:rPr>
                        <a:t> </a:t>
                      </a:r>
                      <a:r>
                        <a:rPr kumimoji="0" lang="en-US" sz="1800" b="1" i="0" u="none" strike="noStrike" cap="none" normalizeH="0" baseline="0" dirty="0" err="1" smtClean="0">
                          <a:ln>
                            <a:noFill/>
                          </a:ln>
                          <a:solidFill>
                            <a:srgbClr val="FF0000"/>
                          </a:solidFill>
                          <a:effectLst/>
                          <a:latin typeface="Arial" charset="0"/>
                        </a:rPr>
                        <a:t>tiêu</a:t>
                      </a:r>
                      <a:r>
                        <a:rPr kumimoji="0" lang="en-US" sz="1800" b="1" i="0" u="none" strike="noStrike" cap="none" normalizeH="0" baseline="0" dirty="0" smtClean="0">
                          <a:ln>
                            <a:noFill/>
                          </a:ln>
                          <a:solidFill>
                            <a:srgbClr val="FF0000"/>
                          </a:solidFill>
                          <a:effectLst/>
                          <a:latin typeface="Arial" charset="0"/>
                        </a:rPr>
                        <a:t> </a:t>
                      </a:r>
                      <a:r>
                        <a:rPr kumimoji="0" lang="en-US" sz="1800" b="1" i="0" u="none" strike="noStrike" cap="none" normalizeH="0" baseline="0" dirty="0" err="1" smtClean="0">
                          <a:ln>
                            <a:noFill/>
                          </a:ln>
                          <a:solidFill>
                            <a:srgbClr val="FF0000"/>
                          </a:solidFill>
                          <a:effectLst/>
                          <a:latin typeface="Arial" charset="0"/>
                        </a:rPr>
                        <a:t>dùng</a:t>
                      </a:r>
                      <a:r>
                        <a:rPr kumimoji="0" lang="en-US" sz="1800" b="1" i="0" u="none" strike="noStrike" cap="none" normalizeH="0" baseline="0" dirty="0" smtClean="0">
                          <a:ln>
                            <a:noFill/>
                          </a:ln>
                          <a:solidFill>
                            <a:srgbClr val="FF0000"/>
                          </a:solidFill>
                          <a:effectLst/>
                          <a:latin typeface="Arial" charset="0"/>
                        </a:rPr>
                        <a:t> </a:t>
                      </a:r>
                      <a:r>
                        <a:rPr kumimoji="0" lang="en-US" sz="1800" b="1" i="0" u="none" strike="noStrike" cap="none" normalizeH="0" baseline="0" dirty="0" err="1" smtClean="0">
                          <a:ln>
                            <a:noFill/>
                          </a:ln>
                          <a:solidFill>
                            <a:srgbClr val="FF0000"/>
                          </a:solidFill>
                          <a:effectLst/>
                          <a:latin typeface="Arial" charset="0"/>
                        </a:rPr>
                        <a:t>cao</a:t>
                      </a:r>
                      <a:r>
                        <a:rPr kumimoji="0" lang="en-US" sz="1800" b="1" i="0" u="none" strike="noStrike" cap="none" normalizeH="0" baseline="0" dirty="0" smtClean="0">
                          <a:ln>
                            <a:noFill/>
                          </a:ln>
                          <a:solidFill>
                            <a:srgbClr val="FF0000"/>
                          </a:solidFill>
                          <a:effectLst/>
                          <a:latin typeface="Arial" charset="0"/>
                        </a:rPr>
                        <a:t> </a:t>
                      </a:r>
                      <a:r>
                        <a:rPr kumimoji="0" lang="en-US" sz="1800" b="1" i="0" u="none" strike="noStrike" cap="none" normalizeH="0" baseline="0" dirty="0" err="1" smtClean="0">
                          <a:ln>
                            <a:noFill/>
                          </a:ln>
                          <a:solidFill>
                            <a:srgbClr val="FF0000"/>
                          </a:solidFill>
                          <a:effectLst/>
                          <a:latin typeface="Arial" charset="0"/>
                        </a:rPr>
                        <a:t>nhất</a:t>
                      </a:r>
                      <a:r>
                        <a:rPr kumimoji="0" lang="en-US" sz="1800" b="1" i="0" u="none" strike="noStrike" cap="none" normalizeH="0" baseline="0" dirty="0" smtClean="0">
                          <a:ln>
                            <a:noFill/>
                          </a:ln>
                          <a:solidFill>
                            <a:srgbClr val="FF0000"/>
                          </a:solidFill>
                          <a:effectLst/>
                          <a:latin typeface="Arial" charset="0"/>
                        </a:rPr>
                        <a:t> </a:t>
                      </a:r>
                      <a:r>
                        <a:rPr kumimoji="0" lang="en-US" sz="1800" b="1" i="0" u="none" strike="noStrike" cap="none" normalizeH="0" baseline="0" dirty="0" err="1" smtClean="0">
                          <a:ln>
                            <a:noFill/>
                          </a:ln>
                          <a:solidFill>
                            <a:srgbClr val="FF0000"/>
                          </a:solidFill>
                          <a:effectLst/>
                          <a:latin typeface="Arial" charset="0"/>
                        </a:rPr>
                        <a:t>năm</a:t>
                      </a:r>
                      <a:r>
                        <a:rPr kumimoji="0" lang="en-US" sz="1800" b="1" i="0" u="none" strike="noStrike" cap="none" normalizeH="0" baseline="0" dirty="0" smtClean="0">
                          <a:ln>
                            <a:noFill/>
                          </a:ln>
                          <a:solidFill>
                            <a:srgbClr val="FF0000"/>
                          </a:solidFill>
                          <a:effectLst/>
                          <a:latin typeface="Arial" charset="0"/>
                        </a:rPr>
                        <a:t> 2002</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892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FF0000"/>
                          </a:solidFill>
                          <a:effectLst/>
                          <a:latin typeface="Arial" charset="0"/>
                        </a:rPr>
                        <a:t>Vùng đồng bằng sông Cửu Long xuất khẩu chủ lực là mặt hàng ……………</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8953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FF0000"/>
                          </a:solidFill>
                          <a:effectLst/>
                          <a:latin typeface="Arial" charset="0"/>
                        </a:rPr>
                        <a:t>Nước ta ……………  mặt hàng thiết bị máy móc</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8937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FF0000"/>
                          </a:solidFill>
                          <a:effectLst/>
                          <a:latin typeface="Arial" charset="0"/>
                        </a:rPr>
                        <a:t>Tài nguyên du lịch tự nhiên ………………………………………..</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8937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Arial" charset="0"/>
                        </a:rPr>
                        <a:t>Hai </a:t>
                      </a:r>
                      <a:r>
                        <a:rPr kumimoji="0" lang="en-US" sz="1800" b="1" i="0" u="none" strike="noStrike" cap="none" normalizeH="0" baseline="0" dirty="0" err="1" smtClean="0">
                          <a:ln>
                            <a:noFill/>
                          </a:ln>
                          <a:solidFill>
                            <a:srgbClr val="FF0000"/>
                          </a:solidFill>
                          <a:effectLst/>
                          <a:latin typeface="Arial" charset="0"/>
                        </a:rPr>
                        <a:t>trung</a:t>
                      </a:r>
                      <a:r>
                        <a:rPr kumimoji="0" lang="en-US" sz="1800" b="1" i="0" u="none" strike="noStrike" cap="none" normalizeH="0" baseline="0" dirty="0" smtClean="0">
                          <a:ln>
                            <a:noFill/>
                          </a:ln>
                          <a:solidFill>
                            <a:srgbClr val="FF0000"/>
                          </a:solidFill>
                          <a:effectLst/>
                          <a:latin typeface="Arial" charset="0"/>
                        </a:rPr>
                        <a:t> </a:t>
                      </a:r>
                      <a:r>
                        <a:rPr kumimoji="0" lang="en-US" sz="1800" b="1" i="0" u="none" strike="noStrike" cap="none" normalizeH="0" baseline="0" dirty="0" err="1" smtClean="0">
                          <a:ln>
                            <a:noFill/>
                          </a:ln>
                          <a:solidFill>
                            <a:srgbClr val="FF0000"/>
                          </a:solidFill>
                          <a:effectLst/>
                          <a:latin typeface="Arial" charset="0"/>
                        </a:rPr>
                        <a:t>tâm</a:t>
                      </a:r>
                      <a:r>
                        <a:rPr kumimoji="0" lang="en-US" sz="1800" b="1" i="0" u="none" strike="noStrike" cap="none" normalizeH="0" baseline="0" dirty="0" smtClean="0">
                          <a:ln>
                            <a:noFill/>
                          </a:ln>
                          <a:solidFill>
                            <a:srgbClr val="FF0000"/>
                          </a:solidFill>
                          <a:effectLst/>
                          <a:latin typeface="Arial" charset="0"/>
                        </a:rPr>
                        <a:t> </a:t>
                      </a:r>
                      <a:r>
                        <a:rPr kumimoji="0" lang="en-US" sz="1800" b="1" i="0" u="none" strike="noStrike" cap="none" normalizeH="0" baseline="0" dirty="0" err="1" smtClean="0">
                          <a:ln>
                            <a:noFill/>
                          </a:ln>
                          <a:solidFill>
                            <a:srgbClr val="FF0000"/>
                          </a:solidFill>
                          <a:effectLst/>
                          <a:latin typeface="Arial" charset="0"/>
                        </a:rPr>
                        <a:t>thương</a:t>
                      </a:r>
                      <a:r>
                        <a:rPr kumimoji="0" lang="en-US" sz="1800" b="1" i="0" u="none" strike="noStrike" cap="none" normalizeH="0" baseline="0" dirty="0" smtClean="0">
                          <a:ln>
                            <a:noFill/>
                          </a:ln>
                          <a:solidFill>
                            <a:srgbClr val="FF0000"/>
                          </a:solidFill>
                          <a:effectLst/>
                          <a:latin typeface="Arial" charset="0"/>
                        </a:rPr>
                        <a:t> </a:t>
                      </a:r>
                      <a:r>
                        <a:rPr kumimoji="0" lang="en-US" sz="1800" b="1" i="0" u="none" strike="noStrike" cap="none" normalizeH="0" baseline="0" dirty="0" err="1" smtClean="0">
                          <a:ln>
                            <a:noFill/>
                          </a:ln>
                          <a:solidFill>
                            <a:srgbClr val="FF0000"/>
                          </a:solidFill>
                          <a:effectLst/>
                          <a:latin typeface="Arial" charset="0"/>
                        </a:rPr>
                        <a:t>mại</a:t>
                      </a:r>
                      <a:r>
                        <a:rPr kumimoji="0" lang="en-US" sz="1800" b="1" i="0" u="none" strike="noStrike" cap="none" normalizeH="0" baseline="0" dirty="0" smtClean="0">
                          <a:ln>
                            <a:noFill/>
                          </a:ln>
                          <a:solidFill>
                            <a:srgbClr val="FF0000"/>
                          </a:solidFill>
                          <a:effectLst/>
                          <a:latin typeface="Arial" charset="0"/>
                        </a:rPr>
                        <a:t> </a:t>
                      </a:r>
                      <a:r>
                        <a:rPr kumimoji="0" lang="en-US" sz="1800" b="1" i="0" u="none" strike="noStrike" cap="none" normalizeH="0" baseline="0" dirty="0" err="1" smtClean="0">
                          <a:ln>
                            <a:noFill/>
                          </a:ln>
                          <a:solidFill>
                            <a:srgbClr val="FF0000"/>
                          </a:solidFill>
                          <a:effectLst/>
                          <a:latin typeface="Arial" charset="0"/>
                        </a:rPr>
                        <a:t>và</a:t>
                      </a:r>
                      <a:r>
                        <a:rPr kumimoji="0" lang="en-US" sz="1800" b="1" i="0" u="none" strike="noStrike" cap="none" normalizeH="0" baseline="0" dirty="0" smtClean="0">
                          <a:ln>
                            <a:noFill/>
                          </a:ln>
                          <a:solidFill>
                            <a:srgbClr val="FF0000"/>
                          </a:solidFill>
                          <a:effectLst/>
                          <a:latin typeface="Arial" charset="0"/>
                        </a:rPr>
                        <a:t> </a:t>
                      </a:r>
                      <a:r>
                        <a:rPr kumimoji="0" lang="en-US" sz="1800" b="1" i="0" u="none" strike="noStrike" cap="none" normalizeH="0" baseline="0" dirty="0" err="1" smtClean="0">
                          <a:ln>
                            <a:noFill/>
                          </a:ln>
                          <a:solidFill>
                            <a:srgbClr val="FF0000"/>
                          </a:solidFill>
                          <a:effectLst/>
                          <a:latin typeface="Arial" charset="0"/>
                        </a:rPr>
                        <a:t>dịch</a:t>
                      </a:r>
                      <a:r>
                        <a:rPr kumimoji="0" lang="en-US" sz="1800" b="1" i="0" u="none" strike="noStrike" cap="none" normalizeH="0" baseline="0" dirty="0" smtClean="0">
                          <a:ln>
                            <a:noFill/>
                          </a:ln>
                          <a:solidFill>
                            <a:srgbClr val="FF0000"/>
                          </a:solidFill>
                          <a:effectLst/>
                          <a:latin typeface="Arial" charset="0"/>
                        </a:rPr>
                        <a:t> </a:t>
                      </a:r>
                      <a:r>
                        <a:rPr kumimoji="0" lang="en-US" sz="1800" b="1" i="0" u="none" strike="noStrike" cap="none" normalizeH="0" baseline="0" dirty="0" err="1" smtClean="0">
                          <a:ln>
                            <a:noFill/>
                          </a:ln>
                          <a:solidFill>
                            <a:srgbClr val="FF0000"/>
                          </a:solidFill>
                          <a:effectLst/>
                          <a:latin typeface="Arial" charset="0"/>
                        </a:rPr>
                        <a:t>vụ</a:t>
                      </a:r>
                      <a:r>
                        <a:rPr kumimoji="0" lang="en-US" sz="1800" b="1" i="0" u="none" strike="noStrike" cap="none" normalizeH="0" baseline="0" dirty="0" smtClean="0">
                          <a:ln>
                            <a:noFill/>
                          </a:ln>
                          <a:solidFill>
                            <a:srgbClr val="FF0000"/>
                          </a:solidFill>
                          <a:effectLst/>
                          <a:latin typeface="Arial" charset="0"/>
                        </a:rPr>
                        <a:t> </a:t>
                      </a:r>
                      <a:r>
                        <a:rPr kumimoji="0" lang="en-US" sz="1800" b="1" i="0" u="none" strike="noStrike" cap="none" normalizeH="0" baseline="0" dirty="0" err="1" smtClean="0">
                          <a:ln>
                            <a:noFill/>
                          </a:ln>
                          <a:solidFill>
                            <a:srgbClr val="FF0000"/>
                          </a:solidFill>
                          <a:effectLst/>
                          <a:latin typeface="Arial" charset="0"/>
                        </a:rPr>
                        <a:t>và</a:t>
                      </a:r>
                      <a:r>
                        <a:rPr kumimoji="0" lang="en-US" sz="1800" b="1" i="0" u="none" strike="noStrike" cap="none" normalizeH="0" baseline="0" dirty="0" smtClean="0">
                          <a:ln>
                            <a:noFill/>
                          </a:ln>
                          <a:solidFill>
                            <a:srgbClr val="FF0000"/>
                          </a:solidFill>
                          <a:effectLst/>
                          <a:latin typeface="Arial" charset="0"/>
                        </a:rPr>
                        <a:t> </a:t>
                      </a:r>
                      <a:r>
                        <a:rPr kumimoji="0" lang="en-US" sz="1800" b="1" i="0" u="none" strike="noStrike" cap="none" normalizeH="0" baseline="0" dirty="0" err="1" smtClean="0">
                          <a:ln>
                            <a:noFill/>
                          </a:ln>
                          <a:solidFill>
                            <a:srgbClr val="FF0000"/>
                          </a:solidFill>
                          <a:effectLst/>
                          <a:latin typeface="Arial" charset="0"/>
                        </a:rPr>
                        <a:t>đa</a:t>
                      </a:r>
                      <a:r>
                        <a:rPr kumimoji="0" lang="en-US" sz="1800" b="1" i="0" u="none" strike="noStrike" cap="none" normalizeH="0" baseline="0" dirty="0" smtClean="0">
                          <a:ln>
                            <a:noFill/>
                          </a:ln>
                          <a:solidFill>
                            <a:srgbClr val="FF0000"/>
                          </a:solidFill>
                          <a:effectLst/>
                          <a:latin typeface="Arial" charset="0"/>
                        </a:rPr>
                        <a:t> </a:t>
                      </a:r>
                      <a:r>
                        <a:rPr kumimoji="0" lang="en-US" sz="1800" b="1" i="0" u="none" strike="noStrike" cap="none" normalizeH="0" baseline="0" dirty="0" err="1" smtClean="0">
                          <a:ln>
                            <a:noFill/>
                          </a:ln>
                          <a:solidFill>
                            <a:srgbClr val="FF0000"/>
                          </a:solidFill>
                          <a:effectLst/>
                          <a:latin typeface="Arial" charset="0"/>
                        </a:rPr>
                        <a:t>dạng</a:t>
                      </a:r>
                      <a:r>
                        <a:rPr kumimoji="0" lang="en-US" sz="1800" b="1" i="0" u="none" strike="noStrike" cap="none" normalizeH="0" baseline="0" dirty="0" smtClean="0">
                          <a:ln>
                            <a:noFill/>
                          </a:ln>
                          <a:solidFill>
                            <a:srgbClr val="FF0000"/>
                          </a:solidFill>
                          <a:effectLst/>
                          <a:latin typeface="Arial" charset="0"/>
                        </a:rPr>
                        <a:t> </a:t>
                      </a:r>
                      <a:r>
                        <a:rPr kumimoji="0" lang="en-US" sz="1800" b="1" i="0" u="none" strike="noStrike" cap="none" normalizeH="0" baseline="0" dirty="0" err="1" smtClean="0">
                          <a:ln>
                            <a:noFill/>
                          </a:ln>
                          <a:solidFill>
                            <a:srgbClr val="FF0000"/>
                          </a:solidFill>
                          <a:effectLst/>
                          <a:latin typeface="Arial" charset="0"/>
                        </a:rPr>
                        <a:t>nhất</a:t>
                      </a:r>
                      <a:r>
                        <a:rPr kumimoji="0" lang="en-US" sz="1800" b="1" i="0" u="none" strike="noStrike" cap="none" normalizeH="0" baseline="0" dirty="0" smtClean="0">
                          <a:ln>
                            <a:noFill/>
                          </a:ln>
                          <a:solidFill>
                            <a:srgbClr val="FF0000"/>
                          </a:solidFill>
                          <a:effectLst/>
                          <a:latin typeface="Arial" charset="0"/>
                        </a:rPr>
                        <a:t> </a:t>
                      </a:r>
                      <a:r>
                        <a:rPr kumimoji="0" lang="en-US" sz="1800" b="1" i="0" u="none" strike="noStrike" cap="none" normalizeH="0" baseline="0" dirty="0" err="1" smtClean="0">
                          <a:ln>
                            <a:noFill/>
                          </a:ln>
                          <a:solidFill>
                            <a:srgbClr val="FF0000"/>
                          </a:solidFill>
                          <a:effectLst/>
                          <a:latin typeface="Arial" charset="0"/>
                        </a:rPr>
                        <a:t>nước</a:t>
                      </a:r>
                      <a:r>
                        <a:rPr kumimoji="0" lang="en-US" sz="1800" b="1" i="0" u="none" strike="noStrike" cap="none" normalizeH="0" baseline="0" dirty="0" smtClean="0">
                          <a:ln>
                            <a:noFill/>
                          </a:ln>
                          <a:solidFill>
                            <a:srgbClr val="FF0000"/>
                          </a:solidFill>
                          <a:effectLst/>
                          <a:latin typeface="Arial" charset="0"/>
                        </a:rPr>
                        <a:t> ta </a:t>
                      </a:r>
                      <a:r>
                        <a:rPr kumimoji="0" lang="en-US" sz="1800" b="1" i="0" u="none" strike="noStrike" cap="none" normalizeH="0" baseline="0" dirty="0" err="1" smtClean="0">
                          <a:ln>
                            <a:noFill/>
                          </a:ln>
                          <a:solidFill>
                            <a:srgbClr val="FF0000"/>
                          </a:solidFill>
                          <a:effectLst/>
                          <a:latin typeface="Arial" charset="0"/>
                        </a:rPr>
                        <a:t>là</a:t>
                      </a:r>
                      <a:r>
                        <a:rPr kumimoji="0" lang="en-US" sz="1800" b="1" i="0" u="none" strike="noStrike" cap="none" normalizeH="0" baseline="0" dirty="0" smtClean="0">
                          <a:ln>
                            <a:noFill/>
                          </a:ln>
                          <a:solidFill>
                            <a:srgbClr val="FF0000"/>
                          </a:solidFill>
                          <a:effectLst/>
                          <a:latin typeface="Arial" charset="0"/>
                        </a:rPr>
                        <a: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bl>
          </a:graphicData>
        </a:graphic>
      </p:graphicFrame>
      <p:sp>
        <p:nvSpPr>
          <p:cNvPr id="127019" name="Text Box 43"/>
          <p:cNvSpPr txBox="1">
            <a:spLocks noChangeArrowheads="1"/>
          </p:cNvSpPr>
          <p:nvPr/>
        </p:nvSpPr>
        <p:spPr bwMode="auto">
          <a:xfrm>
            <a:off x="1143000" y="1543048"/>
            <a:ext cx="1981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dirty="0" err="1">
                <a:solidFill>
                  <a:srgbClr val="000099"/>
                </a:solidFill>
                <a:latin typeface="Times New Roman" panose="02020603050405020304" pitchFamily="18" charset="0"/>
                <a:cs typeface="Times New Roman" panose="02020603050405020304" pitchFamily="18" charset="0"/>
              </a:rPr>
              <a:t>Đông</a:t>
            </a:r>
            <a:r>
              <a:rPr lang="en-US" altLang="en-US" b="1" dirty="0">
                <a:solidFill>
                  <a:srgbClr val="000099"/>
                </a:solidFill>
                <a:latin typeface="Times New Roman" panose="02020603050405020304" pitchFamily="18" charset="0"/>
                <a:cs typeface="Times New Roman" panose="02020603050405020304" pitchFamily="18" charset="0"/>
              </a:rPr>
              <a:t> Nam </a:t>
            </a:r>
            <a:r>
              <a:rPr lang="en-US" altLang="en-US" b="1" dirty="0" err="1">
                <a:solidFill>
                  <a:srgbClr val="000099"/>
                </a:solidFill>
                <a:latin typeface="Times New Roman" panose="02020603050405020304" pitchFamily="18" charset="0"/>
                <a:cs typeface="Times New Roman" panose="02020603050405020304" pitchFamily="18" charset="0"/>
              </a:rPr>
              <a:t>Bộ</a:t>
            </a:r>
            <a:endParaRPr lang="en-US" altLang="en-US" b="1" dirty="0">
              <a:solidFill>
                <a:srgbClr val="000099"/>
              </a:solidFill>
              <a:latin typeface="Times New Roman" panose="02020603050405020304" pitchFamily="18" charset="0"/>
              <a:cs typeface="Times New Roman" panose="02020603050405020304" pitchFamily="18" charset="0"/>
            </a:endParaRPr>
          </a:p>
        </p:txBody>
      </p:sp>
      <p:sp>
        <p:nvSpPr>
          <p:cNvPr id="127020" name="Text Box 44"/>
          <p:cNvSpPr txBox="1">
            <a:spLocks noChangeArrowheads="1"/>
          </p:cNvSpPr>
          <p:nvPr/>
        </p:nvSpPr>
        <p:spPr bwMode="auto">
          <a:xfrm>
            <a:off x="7543800" y="2505074"/>
            <a:ext cx="1143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dirty="0" err="1">
                <a:solidFill>
                  <a:srgbClr val="000099"/>
                </a:solidFill>
                <a:latin typeface="Times New Roman" panose="02020603050405020304" pitchFamily="18" charset="0"/>
                <a:cs typeface="Times New Roman" panose="02020603050405020304" pitchFamily="18" charset="0"/>
              </a:rPr>
              <a:t>Lúa</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gạo</a:t>
            </a:r>
            <a:endParaRPr lang="en-US" altLang="en-US" b="1" dirty="0">
              <a:solidFill>
                <a:srgbClr val="000099"/>
              </a:solidFill>
              <a:latin typeface="Times New Roman" panose="02020603050405020304" pitchFamily="18" charset="0"/>
              <a:cs typeface="Times New Roman" panose="02020603050405020304" pitchFamily="18" charset="0"/>
            </a:endParaRPr>
          </a:p>
        </p:txBody>
      </p:sp>
      <p:sp>
        <p:nvSpPr>
          <p:cNvPr id="127021" name="Text Box 45"/>
          <p:cNvSpPr txBox="1">
            <a:spLocks noChangeArrowheads="1"/>
          </p:cNvSpPr>
          <p:nvPr/>
        </p:nvSpPr>
        <p:spPr bwMode="auto">
          <a:xfrm>
            <a:off x="1447800" y="3386136"/>
            <a:ext cx="1676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dirty="0" err="1">
                <a:solidFill>
                  <a:srgbClr val="000099"/>
                </a:solidFill>
                <a:latin typeface="Times New Roman" panose="02020603050405020304" pitchFamily="18" charset="0"/>
                <a:cs typeface="Times New Roman" panose="02020603050405020304" pitchFamily="18" charset="0"/>
              </a:rPr>
              <a:t>Nhập</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khẩu</a:t>
            </a:r>
            <a:endParaRPr lang="en-US" altLang="en-US" b="1" dirty="0">
              <a:solidFill>
                <a:srgbClr val="000099"/>
              </a:solidFill>
              <a:latin typeface="Times New Roman" panose="02020603050405020304" pitchFamily="18" charset="0"/>
              <a:cs typeface="Times New Roman" panose="02020603050405020304" pitchFamily="18" charset="0"/>
            </a:endParaRPr>
          </a:p>
        </p:txBody>
      </p:sp>
      <p:sp>
        <p:nvSpPr>
          <p:cNvPr id="127022" name="Text Box 46"/>
          <p:cNvSpPr txBox="1">
            <a:spLocks noChangeArrowheads="1"/>
          </p:cNvSpPr>
          <p:nvPr/>
        </p:nvSpPr>
        <p:spPr bwMode="auto">
          <a:xfrm>
            <a:off x="3505200" y="4283074"/>
            <a:ext cx="533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dirty="0" err="1" smtClean="0">
                <a:solidFill>
                  <a:srgbClr val="000099"/>
                </a:solidFill>
                <a:latin typeface="Times New Roman" panose="02020603050405020304" pitchFamily="18" charset="0"/>
                <a:cs typeface="Times New Roman" panose="02020603050405020304" pitchFamily="18" charset="0"/>
              </a:rPr>
              <a:t>Phong</a:t>
            </a:r>
            <a:r>
              <a:rPr lang="en-US" altLang="en-US" b="1" dirty="0" smtClean="0">
                <a:solidFill>
                  <a:srgbClr val="000099"/>
                </a:solidFill>
                <a:latin typeface="Times New Roman" panose="02020603050405020304" pitchFamily="18" charset="0"/>
                <a:cs typeface="Times New Roman" panose="02020603050405020304" pitchFamily="18" charset="0"/>
              </a:rPr>
              <a:t> </a:t>
            </a:r>
            <a:r>
              <a:rPr lang="en-US" altLang="en-US" b="1" dirty="0" err="1" smtClean="0">
                <a:solidFill>
                  <a:srgbClr val="000099"/>
                </a:solidFill>
                <a:latin typeface="Times New Roman" panose="02020603050405020304" pitchFamily="18" charset="0"/>
                <a:cs typeface="Times New Roman" panose="02020603050405020304" pitchFamily="18" charset="0"/>
              </a:rPr>
              <a:t>cảnh</a:t>
            </a:r>
            <a:r>
              <a:rPr lang="en-US" altLang="en-US" b="1" dirty="0" smtClean="0">
                <a:solidFill>
                  <a:srgbClr val="000099"/>
                </a:solidFill>
                <a:latin typeface="Times New Roman" panose="02020603050405020304" pitchFamily="18" charset="0"/>
                <a:cs typeface="Times New Roman" panose="02020603050405020304" pitchFamily="18" charset="0"/>
              </a:rPr>
              <a:t> </a:t>
            </a:r>
            <a:r>
              <a:rPr lang="en-US" altLang="en-US" b="1" dirty="0" err="1" smtClean="0">
                <a:solidFill>
                  <a:srgbClr val="000099"/>
                </a:solidFill>
                <a:latin typeface="Times New Roman" panose="02020603050405020304" pitchFamily="18" charset="0"/>
                <a:cs typeface="Times New Roman" panose="02020603050405020304" pitchFamily="18" charset="0"/>
              </a:rPr>
              <a:t>đẹp</a:t>
            </a:r>
            <a:r>
              <a:rPr lang="en-US" altLang="en-US" b="1" dirty="0" smtClean="0">
                <a:solidFill>
                  <a:srgbClr val="000099"/>
                </a:solidFill>
                <a:latin typeface="Times New Roman" panose="02020603050405020304" pitchFamily="18" charset="0"/>
                <a:cs typeface="Times New Roman" panose="02020603050405020304" pitchFamily="18" charset="0"/>
              </a:rPr>
              <a:t>. </a:t>
            </a:r>
            <a:r>
              <a:rPr lang="en-US" altLang="en-US" b="1" dirty="0" err="1" smtClean="0">
                <a:solidFill>
                  <a:srgbClr val="000099"/>
                </a:solidFill>
                <a:latin typeface="Times New Roman" panose="02020603050405020304" pitchFamily="18" charset="0"/>
                <a:cs typeface="Times New Roman" panose="02020603050405020304" pitchFamily="18" charset="0"/>
              </a:rPr>
              <a:t>Bãi</a:t>
            </a:r>
            <a:r>
              <a:rPr lang="en-US" altLang="en-US" b="1" dirty="0" smtClean="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tắm</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khí</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hậu</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tốt</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vườn</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quốc</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gia</a:t>
            </a:r>
            <a:endParaRPr lang="en-US" altLang="en-US" b="1" dirty="0">
              <a:solidFill>
                <a:srgbClr val="000099"/>
              </a:solidFill>
              <a:latin typeface="Times New Roman" panose="02020603050405020304" pitchFamily="18" charset="0"/>
              <a:cs typeface="Times New Roman" panose="02020603050405020304" pitchFamily="18" charset="0"/>
            </a:endParaRPr>
          </a:p>
        </p:txBody>
      </p:sp>
      <p:sp>
        <p:nvSpPr>
          <p:cNvPr id="127023" name="Text Box 47"/>
          <p:cNvSpPr txBox="1">
            <a:spLocks noChangeArrowheads="1"/>
          </p:cNvSpPr>
          <p:nvPr/>
        </p:nvSpPr>
        <p:spPr bwMode="auto">
          <a:xfrm>
            <a:off x="838200" y="5514978"/>
            <a:ext cx="419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dirty="0" err="1">
                <a:solidFill>
                  <a:srgbClr val="000099"/>
                </a:solidFill>
                <a:latin typeface="Times New Roman" panose="02020603050405020304" pitchFamily="18" charset="0"/>
                <a:cs typeface="Times New Roman" panose="02020603050405020304" pitchFamily="18" charset="0"/>
              </a:rPr>
              <a:t>Hà</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Nội</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và</a:t>
            </a:r>
            <a:r>
              <a:rPr lang="en-US" altLang="en-US" b="1" dirty="0">
                <a:solidFill>
                  <a:srgbClr val="000099"/>
                </a:solidFill>
                <a:latin typeface="Times New Roman" panose="02020603050405020304" pitchFamily="18" charset="0"/>
                <a:cs typeface="Times New Roman" panose="02020603050405020304" pitchFamily="18" charset="0"/>
              </a:rPr>
              <a:t> TP. </a:t>
            </a:r>
            <a:r>
              <a:rPr lang="en-US" altLang="en-US" b="1" dirty="0" err="1">
                <a:solidFill>
                  <a:srgbClr val="000099"/>
                </a:solidFill>
                <a:latin typeface="Times New Roman" panose="02020603050405020304" pitchFamily="18" charset="0"/>
                <a:cs typeface="Times New Roman" panose="02020603050405020304" pitchFamily="18" charset="0"/>
              </a:rPr>
              <a:t>Hồ</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Chí</a:t>
            </a:r>
            <a:r>
              <a:rPr lang="en-US" altLang="en-US" b="1" dirty="0">
                <a:solidFill>
                  <a:srgbClr val="000099"/>
                </a:solidFill>
                <a:latin typeface="Times New Roman" panose="02020603050405020304" pitchFamily="18" charset="0"/>
                <a:cs typeface="Times New Roman" panose="02020603050405020304" pitchFamily="18" charset="0"/>
              </a:rPr>
              <a:t> Minh</a:t>
            </a:r>
          </a:p>
        </p:txBody>
      </p:sp>
      <p:sp>
        <p:nvSpPr>
          <p:cNvPr id="28693" name="Text Box 48"/>
          <p:cNvSpPr txBox="1">
            <a:spLocks noChangeArrowheads="1"/>
          </p:cNvSpPr>
          <p:nvPr/>
        </p:nvSpPr>
        <p:spPr bwMode="auto">
          <a:xfrm>
            <a:off x="1295400" y="609600"/>
            <a:ext cx="640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dirty="0" err="1">
                <a:solidFill>
                  <a:srgbClr val="FF0000"/>
                </a:solidFill>
                <a:latin typeface="Times New Roman" panose="02020603050405020304" pitchFamily="18" charset="0"/>
                <a:cs typeface="Times New Roman" panose="02020603050405020304" pitchFamily="18" charset="0"/>
              </a:rPr>
              <a:t>Điền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từ</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thích</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hợp</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vào</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chỗ</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chấm</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50351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27019"/>
                                        </p:tgtEl>
                                        <p:attrNameLst>
                                          <p:attrName>style.visibility</p:attrName>
                                        </p:attrNameLst>
                                      </p:cBhvr>
                                      <p:to>
                                        <p:strVal val="visible"/>
                                      </p:to>
                                    </p:set>
                                    <p:anim calcmode="lin" valueType="num">
                                      <p:cBhvr>
                                        <p:cTn id="7" dur="2000" fill="hold"/>
                                        <p:tgtEl>
                                          <p:spTgt spid="127019"/>
                                        </p:tgtEl>
                                        <p:attrNameLst>
                                          <p:attrName>ppt_w</p:attrName>
                                        </p:attrNameLst>
                                      </p:cBhvr>
                                      <p:tavLst>
                                        <p:tav tm="0">
                                          <p:val>
                                            <p:fltVal val="0"/>
                                          </p:val>
                                        </p:tav>
                                        <p:tav tm="100000">
                                          <p:val>
                                            <p:strVal val="#ppt_w"/>
                                          </p:val>
                                        </p:tav>
                                      </p:tavLst>
                                    </p:anim>
                                    <p:anim calcmode="lin" valueType="num">
                                      <p:cBhvr>
                                        <p:cTn id="8" dur="2000" fill="hold"/>
                                        <p:tgtEl>
                                          <p:spTgt spid="127019"/>
                                        </p:tgtEl>
                                        <p:attrNameLst>
                                          <p:attrName>ppt_h</p:attrName>
                                        </p:attrNameLst>
                                      </p:cBhvr>
                                      <p:tavLst>
                                        <p:tav tm="0">
                                          <p:val>
                                            <p:fltVal val="0"/>
                                          </p:val>
                                        </p:tav>
                                        <p:tav tm="100000">
                                          <p:val>
                                            <p:strVal val="#ppt_h"/>
                                          </p:val>
                                        </p:tav>
                                      </p:tavLst>
                                    </p:anim>
                                    <p:animEffect transition="in" filter="fade">
                                      <p:cBhvr>
                                        <p:cTn id="9" dur="2000"/>
                                        <p:tgtEl>
                                          <p:spTgt spid="127019"/>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127020"/>
                                        </p:tgtEl>
                                        <p:attrNameLst>
                                          <p:attrName>style.visibility</p:attrName>
                                        </p:attrNameLst>
                                      </p:cBhvr>
                                      <p:to>
                                        <p:strVal val="visible"/>
                                      </p:to>
                                    </p:set>
                                    <p:anim calcmode="lin" valueType="num">
                                      <p:cBhvr additive="base">
                                        <p:cTn id="14" dur="2000" fill="hold"/>
                                        <p:tgtEl>
                                          <p:spTgt spid="127020"/>
                                        </p:tgtEl>
                                        <p:attrNameLst>
                                          <p:attrName>ppt_x</p:attrName>
                                        </p:attrNameLst>
                                      </p:cBhvr>
                                      <p:tavLst>
                                        <p:tav tm="0">
                                          <p:val>
                                            <p:strVal val="0-#ppt_w/2"/>
                                          </p:val>
                                        </p:tav>
                                        <p:tav tm="100000">
                                          <p:val>
                                            <p:strVal val="#ppt_x"/>
                                          </p:val>
                                        </p:tav>
                                      </p:tavLst>
                                    </p:anim>
                                    <p:anim calcmode="lin" valueType="num">
                                      <p:cBhvr additive="base">
                                        <p:cTn id="15" dur="2000" fill="hold"/>
                                        <p:tgtEl>
                                          <p:spTgt spid="12702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amera.wav"/>
                                        </p:tgtEl>
                                      </p:cMediaNode>
                                    </p:audio>
                                  </p:sub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27021"/>
                                        </p:tgtEl>
                                        <p:attrNameLst>
                                          <p:attrName>style.visibility</p:attrName>
                                        </p:attrNameLst>
                                      </p:cBhvr>
                                      <p:to>
                                        <p:strVal val="visible"/>
                                      </p:to>
                                    </p:set>
                                    <p:animEffect transition="in" filter="wipe(down)">
                                      <p:cBhvr>
                                        <p:cTn id="20" dur="2000"/>
                                        <p:tgtEl>
                                          <p:spTgt spid="127021"/>
                                        </p:tgtEl>
                                      </p:cBhvr>
                                    </p:animEffect>
                                  </p:childTnLst>
                                  <p:subTnLst>
                                    <p:audio>
                                      <p:cMediaNode>
                                        <p:cTn display="0" masterRel="sameClick">
                                          <p:stCondLst>
                                            <p:cond evt="begin" delay="0">
                                              <p:tn val="18"/>
                                            </p:cond>
                                          </p:stCondLst>
                                          <p:endCondLst>
                                            <p:cond evt="onStopAudio" delay="0">
                                              <p:tgtEl>
                                                <p:sldTgt/>
                                              </p:tgtEl>
                                            </p:cond>
                                          </p:endCondLst>
                                        </p:cTn>
                                        <p:tgtEl>
                                          <p:sndTgt r:embed="rId4" name="cashreg.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1" presetClass="entr" presetSubtype="4" fill="hold" grpId="0" nodeType="clickEffect">
                                  <p:stCondLst>
                                    <p:cond delay="0"/>
                                  </p:stCondLst>
                                  <p:childTnLst>
                                    <p:set>
                                      <p:cBhvr>
                                        <p:cTn id="24" dur="1" fill="hold">
                                          <p:stCondLst>
                                            <p:cond delay="0"/>
                                          </p:stCondLst>
                                        </p:cTn>
                                        <p:tgtEl>
                                          <p:spTgt spid="127022"/>
                                        </p:tgtEl>
                                        <p:attrNameLst>
                                          <p:attrName>style.visibility</p:attrName>
                                        </p:attrNameLst>
                                      </p:cBhvr>
                                      <p:to>
                                        <p:strVal val="visible"/>
                                      </p:to>
                                    </p:set>
                                    <p:animEffect transition="in" filter="wheel(4)">
                                      <p:cBhvr>
                                        <p:cTn id="25" dur="2000"/>
                                        <p:tgtEl>
                                          <p:spTgt spid="127022"/>
                                        </p:tgtEl>
                                      </p:cBhvr>
                                    </p:animEffect>
                                  </p:childTnLst>
                                  <p:subTnLst>
                                    <p:audio>
                                      <p:cMediaNode>
                                        <p:cTn display="0" masterRel="sameClick">
                                          <p:stCondLst>
                                            <p:cond evt="begin" delay="0">
                                              <p:tn val="23"/>
                                            </p:cond>
                                          </p:stCondLst>
                                          <p:endCondLst>
                                            <p:cond evt="onStopAudio" delay="0">
                                              <p:tgtEl>
                                                <p:sldTgt/>
                                              </p:tgtEl>
                                            </p:cond>
                                          </p:endCondLst>
                                        </p:cTn>
                                        <p:tgtEl>
                                          <p:sndTgt r:embed="rId5" name="click.wav"/>
                                        </p:tgtEl>
                                      </p:cMediaNode>
                                    </p:audio>
                                  </p:subTnLst>
                                </p:cTn>
                              </p:par>
                            </p:childTnLst>
                          </p:cTn>
                        </p:par>
                      </p:childTnLst>
                    </p:cTn>
                  </p:par>
                  <p:par>
                    <p:cTn id="26" fill="hold" nodeType="clickPar">
                      <p:stCondLst>
                        <p:cond delay="indefinite"/>
                      </p:stCondLst>
                      <p:childTnLst>
                        <p:par>
                          <p:cTn id="27" fill="hold" nodeType="withGroup">
                            <p:stCondLst>
                              <p:cond delay="0"/>
                            </p:stCondLst>
                            <p:childTnLst>
                              <p:par>
                                <p:cTn id="28" presetID="27" presetClass="entr" presetSubtype="0" fill="hold" grpId="0" nodeType="clickEffect">
                                  <p:stCondLst>
                                    <p:cond delay="0"/>
                                  </p:stCondLst>
                                  <p:iterate type="lt">
                                    <p:tmPct val="50000"/>
                                  </p:iterate>
                                  <p:childTnLst>
                                    <p:set>
                                      <p:cBhvr>
                                        <p:cTn id="29" dur="1" fill="hold">
                                          <p:stCondLst>
                                            <p:cond delay="0"/>
                                          </p:stCondLst>
                                        </p:cTn>
                                        <p:tgtEl>
                                          <p:spTgt spid="127023"/>
                                        </p:tgtEl>
                                        <p:attrNameLst>
                                          <p:attrName>style.visibility</p:attrName>
                                        </p:attrNameLst>
                                      </p:cBhvr>
                                      <p:to>
                                        <p:strVal val="visible"/>
                                      </p:to>
                                    </p:set>
                                    <p:anim calcmode="discrete" valueType="clr">
                                      <p:cBhvr override="childStyle">
                                        <p:cTn id="30" dur="500"/>
                                        <p:tgtEl>
                                          <p:spTgt spid="127023"/>
                                        </p:tgtEl>
                                        <p:attrNameLst>
                                          <p:attrName>style.color</p:attrName>
                                        </p:attrNameLst>
                                      </p:cBhvr>
                                      <p:tavLst>
                                        <p:tav tm="0">
                                          <p:val>
                                            <p:clrVal>
                                              <a:schemeClr val="accent2"/>
                                            </p:clrVal>
                                          </p:val>
                                        </p:tav>
                                        <p:tav tm="50000">
                                          <p:val>
                                            <p:clrVal>
                                              <a:schemeClr val="hlink"/>
                                            </p:clrVal>
                                          </p:val>
                                        </p:tav>
                                      </p:tavLst>
                                    </p:anim>
                                    <p:anim calcmode="discrete" valueType="clr">
                                      <p:cBhvr>
                                        <p:cTn id="31" dur="500"/>
                                        <p:tgtEl>
                                          <p:spTgt spid="127023"/>
                                        </p:tgtEl>
                                        <p:attrNameLst>
                                          <p:attrName>fillcolor</p:attrName>
                                        </p:attrNameLst>
                                      </p:cBhvr>
                                      <p:tavLst>
                                        <p:tav tm="0">
                                          <p:val>
                                            <p:clrVal>
                                              <a:schemeClr val="accent2"/>
                                            </p:clrVal>
                                          </p:val>
                                        </p:tav>
                                        <p:tav tm="50000">
                                          <p:val>
                                            <p:clrVal>
                                              <a:schemeClr val="hlink"/>
                                            </p:clrVal>
                                          </p:val>
                                        </p:tav>
                                      </p:tavLst>
                                    </p:anim>
                                    <p:set>
                                      <p:cBhvr>
                                        <p:cTn id="32" dur="500"/>
                                        <p:tgtEl>
                                          <p:spTgt spid="127023"/>
                                        </p:tgtEl>
                                        <p:attrNameLst>
                                          <p:attrName>fill.type</p:attrName>
                                        </p:attrNameLst>
                                      </p:cBhvr>
                                      <p:to>
                                        <p:strVal val="solid"/>
                                      </p:to>
                                    </p:set>
                                  </p:childTnLst>
                                  <p:subTnLst>
                                    <p:audio>
                                      <p:cMediaNode>
                                        <p:cTn display="0" masterRel="sameClick">
                                          <p:stCondLst>
                                            <p:cond evt="begin" delay="0">
                                              <p:tn val="28"/>
                                            </p:cond>
                                          </p:stCondLst>
                                          <p:endCondLst>
                                            <p:cond evt="onStopAudio" delay="0">
                                              <p:tgtEl>
                                                <p:sldTgt/>
                                              </p:tgtEl>
                                            </p:cond>
                                          </p:endCondLst>
                                        </p:cTn>
                                        <p:tgtEl>
                                          <p:sndTgt r:embed="rId6" name="voltag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019" grpId="0"/>
      <p:bldP spid="127020" grpId="0"/>
      <p:bldP spid="127021" grpId="0"/>
      <p:bldP spid="127022" grpId="0"/>
      <p:bldP spid="12702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0" y="0"/>
            <a:ext cx="3886200" cy="1600200"/>
          </a:xfrm>
          <a:prstGeom prst="smileyFace">
            <a:avLst>
              <a:gd name="adj" fmla="val 4653"/>
            </a:avLst>
          </a:prstGeom>
          <a:solidFill>
            <a:srgbClr val="FFFF99"/>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altLang="en-US" sz="2800" b="1">
              <a:solidFill>
                <a:srgbClr val="FFFF00"/>
              </a:solidFill>
              <a:latin typeface="Times New Roman" panose="02020603050405020304" pitchFamily="18" charset="0"/>
            </a:endParaRPr>
          </a:p>
          <a:p>
            <a:pPr algn="ctr" eaLnBrk="0" hangingPunct="0"/>
            <a:r>
              <a:rPr lang="en-US" altLang="en-US" sz="4000" b="1">
                <a:solidFill>
                  <a:srgbClr val="0066FF"/>
                </a:solidFill>
                <a:latin typeface="Times New Roman" panose="02020603050405020304" pitchFamily="18" charset="0"/>
              </a:rPr>
              <a:t>Bài tập:</a:t>
            </a:r>
          </a:p>
        </p:txBody>
      </p:sp>
      <p:sp>
        <p:nvSpPr>
          <p:cNvPr id="46083" name="AutoShape 3"/>
          <p:cNvSpPr>
            <a:spLocks noChangeArrowheads="1"/>
          </p:cNvSpPr>
          <p:nvPr/>
        </p:nvSpPr>
        <p:spPr bwMode="auto">
          <a:xfrm>
            <a:off x="4191000" y="0"/>
            <a:ext cx="4953000" cy="2286000"/>
          </a:xfrm>
          <a:prstGeom prst="cloudCallout">
            <a:avLst>
              <a:gd name="adj1" fmla="val -83847"/>
              <a:gd name="adj2" fmla="val 79583"/>
            </a:avLst>
          </a:prstGeom>
          <a:solidFill>
            <a:srgbClr val="FFFF99"/>
          </a:solidFill>
          <a:ln w="9525">
            <a:solidFill>
              <a:srgbClr val="00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hangingPunct="0"/>
            <a:r>
              <a:rPr lang="en-US" altLang="en-US" sz="2400" b="1">
                <a:solidFill>
                  <a:srgbClr val="FF00FF"/>
                </a:solidFill>
              </a:rPr>
              <a:t>Hoạt động ngoại thương tập trung nhiều nhất ở vùng nào dưới đây?</a:t>
            </a:r>
          </a:p>
        </p:txBody>
      </p:sp>
      <p:sp>
        <p:nvSpPr>
          <p:cNvPr id="46084" name="Text Box 4"/>
          <p:cNvSpPr txBox="1">
            <a:spLocks noChangeArrowheads="1"/>
          </p:cNvSpPr>
          <p:nvPr/>
        </p:nvSpPr>
        <p:spPr bwMode="auto">
          <a:xfrm>
            <a:off x="914400" y="3048000"/>
            <a:ext cx="45037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2400" b="1">
                <a:latin typeface="Times New Roman" panose="02020603050405020304" pitchFamily="18" charset="0"/>
              </a:rPr>
              <a:t>A. </a:t>
            </a:r>
            <a:r>
              <a:rPr lang="en-US" altLang="en-US" sz="2400" b="1"/>
              <a:t>Đồng bằng sông Cửu Long</a:t>
            </a:r>
          </a:p>
        </p:txBody>
      </p:sp>
      <p:sp>
        <p:nvSpPr>
          <p:cNvPr id="46085" name="Text Box 5"/>
          <p:cNvSpPr txBox="1">
            <a:spLocks noChangeArrowheads="1"/>
          </p:cNvSpPr>
          <p:nvPr/>
        </p:nvSpPr>
        <p:spPr bwMode="auto">
          <a:xfrm>
            <a:off x="914400" y="3657600"/>
            <a:ext cx="457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2400" b="1">
                <a:latin typeface="Times New Roman" panose="02020603050405020304" pitchFamily="18" charset="0"/>
              </a:rPr>
              <a:t>B. </a:t>
            </a:r>
            <a:r>
              <a:rPr lang="en-US" altLang="en-US" sz="2400" b="1"/>
              <a:t>Duyên hải Nam Trung Bộ</a:t>
            </a:r>
            <a:r>
              <a:rPr lang="en-US" altLang="en-US" sz="2400" b="1">
                <a:latin typeface="Times New Roman" panose="02020603050405020304" pitchFamily="18" charset="0"/>
              </a:rPr>
              <a:t>.</a:t>
            </a:r>
          </a:p>
        </p:txBody>
      </p:sp>
      <p:sp>
        <p:nvSpPr>
          <p:cNvPr id="46086" name="Text Box 6"/>
          <p:cNvSpPr txBox="1">
            <a:spLocks noChangeArrowheads="1"/>
          </p:cNvSpPr>
          <p:nvPr/>
        </p:nvSpPr>
        <p:spPr bwMode="auto">
          <a:xfrm>
            <a:off x="838200" y="4267200"/>
            <a:ext cx="396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2400" b="1">
                <a:latin typeface="Times New Roman" panose="02020603050405020304" pitchFamily="18" charset="0"/>
              </a:rPr>
              <a:t> C. </a:t>
            </a:r>
            <a:r>
              <a:rPr lang="en-US" altLang="en-US" sz="2400" b="1"/>
              <a:t>Đông Nam Bộ</a:t>
            </a:r>
          </a:p>
        </p:txBody>
      </p:sp>
      <p:sp>
        <p:nvSpPr>
          <p:cNvPr id="46087" name="Text Box 7"/>
          <p:cNvSpPr txBox="1">
            <a:spLocks noChangeArrowheads="1"/>
          </p:cNvSpPr>
          <p:nvPr/>
        </p:nvSpPr>
        <p:spPr bwMode="auto">
          <a:xfrm>
            <a:off x="788988" y="4800600"/>
            <a:ext cx="32496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2400" b="1">
                <a:latin typeface="Times New Roman" panose="02020603050405020304" pitchFamily="18" charset="0"/>
              </a:rPr>
              <a:t>  D. </a:t>
            </a:r>
            <a:r>
              <a:rPr lang="en-US" altLang="en-US" sz="2400" b="1"/>
              <a:t>Tây Nguyên.</a:t>
            </a:r>
          </a:p>
        </p:txBody>
      </p:sp>
      <p:pic>
        <p:nvPicPr>
          <p:cNvPr id="46088" name="Picture 8" descr="Penguin-03-jun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5486400"/>
            <a:ext cx="144780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9675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46083"/>
                                        </p:tgtEl>
                                        <p:attrNameLst>
                                          <p:attrName>style.visibility</p:attrName>
                                        </p:attrNameLst>
                                      </p:cBhvr>
                                      <p:to>
                                        <p:strVal val="visible"/>
                                      </p:to>
                                    </p:set>
                                    <p:animEffect transition="in" filter="wedge">
                                      <p:cBhvr>
                                        <p:cTn id="7" dur="500"/>
                                        <p:tgtEl>
                                          <p:spTgt spid="46083"/>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46084"/>
                                        </p:tgtEl>
                                        <p:attrNameLst>
                                          <p:attrName>style.visibility</p:attrName>
                                        </p:attrNameLst>
                                      </p:cBhvr>
                                      <p:to>
                                        <p:strVal val="visible"/>
                                      </p:to>
                                    </p:set>
                                    <p:animEffect transition="in" filter="wedge">
                                      <p:cBhvr>
                                        <p:cTn id="10" dur="500"/>
                                        <p:tgtEl>
                                          <p:spTgt spid="46084"/>
                                        </p:tgtEl>
                                      </p:cBhvr>
                                    </p:animEffect>
                                  </p:childTnLst>
                                </p:cTn>
                              </p:par>
                              <p:par>
                                <p:cTn id="11" presetID="20" presetClass="entr" presetSubtype="0" fill="hold" grpId="0" nodeType="withEffect">
                                  <p:stCondLst>
                                    <p:cond delay="0"/>
                                  </p:stCondLst>
                                  <p:childTnLst>
                                    <p:set>
                                      <p:cBhvr>
                                        <p:cTn id="12" dur="1" fill="hold">
                                          <p:stCondLst>
                                            <p:cond delay="0"/>
                                          </p:stCondLst>
                                        </p:cTn>
                                        <p:tgtEl>
                                          <p:spTgt spid="46085"/>
                                        </p:tgtEl>
                                        <p:attrNameLst>
                                          <p:attrName>style.visibility</p:attrName>
                                        </p:attrNameLst>
                                      </p:cBhvr>
                                      <p:to>
                                        <p:strVal val="visible"/>
                                      </p:to>
                                    </p:set>
                                    <p:animEffect transition="in" filter="wedge">
                                      <p:cBhvr>
                                        <p:cTn id="13" dur="500"/>
                                        <p:tgtEl>
                                          <p:spTgt spid="46085"/>
                                        </p:tgtEl>
                                      </p:cBhvr>
                                    </p:animEffect>
                                  </p:childTnLst>
                                </p:cTn>
                              </p:par>
                              <p:par>
                                <p:cTn id="14" presetID="20" presetClass="entr" presetSubtype="0" fill="hold" grpId="0" nodeType="withEffect">
                                  <p:stCondLst>
                                    <p:cond delay="0"/>
                                  </p:stCondLst>
                                  <p:childTnLst>
                                    <p:set>
                                      <p:cBhvr>
                                        <p:cTn id="15" dur="1" fill="hold">
                                          <p:stCondLst>
                                            <p:cond delay="0"/>
                                          </p:stCondLst>
                                        </p:cTn>
                                        <p:tgtEl>
                                          <p:spTgt spid="46086"/>
                                        </p:tgtEl>
                                        <p:attrNameLst>
                                          <p:attrName>style.visibility</p:attrName>
                                        </p:attrNameLst>
                                      </p:cBhvr>
                                      <p:to>
                                        <p:strVal val="visible"/>
                                      </p:to>
                                    </p:set>
                                    <p:animEffect transition="in" filter="wedge">
                                      <p:cBhvr>
                                        <p:cTn id="16" dur="500"/>
                                        <p:tgtEl>
                                          <p:spTgt spid="46086"/>
                                        </p:tgtEl>
                                      </p:cBhvr>
                                    </p:animEffect>
                                  </p:childTnLst>
                                </p:cTn>
                              </p:par>
                              <p:par>
                                <p:cTn id="17" presetID="20" presetClass="entr" presetSubtype="0" fill="hold" grpId="0" nodeType="withEffect">
                                  <p:stCondLst>
                                    <p:cond delay="0"/>
                                  </p:stCondLst>
                                  <p:childTnLst>
                                    <p:set>
                                      <p:cBhvr>
                                        <p:cTn id="18" dur="1" fill="hold">
                                          <p:stCondLst>
                                            <p:cond delay="0"/>
                                          </p:stCondLst>
                                        </p:cTn>
                                        <p:tgtEl>
                                          <p:spTgt spid="46087"/>
                                        </p:tgtEl>
                                        <p:attrNameLst>
                                          <p:attrName>style.visibility</p:attrName>
                                        </p:attrNameLst>
                                      </p:cBhvr>
                                      <p:to>
                                        <p:strVal val="visible"/>
                                      </p:to>
                                    </p:set>
                                    <p:animEffect transition="in" filter="wedge">
                                      <p:cBhvr>
                                        <p:cTn id="19" dur="500"/>
                                        <p:tgtEl>
                                          <p:spTgt spid="4608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xit" presetSubtype="9" fill="hold" grpId="1" nodeType="clickEffect">
                                  <p:stCondLst>
                                    <p:cond delay="0"/>
                                  </p:stCondLst>
                                  <p:childTnLst>
                                    <p:anim calcmode="lin" valueType="num">
                                      <p:cBhvr additive="base">
                                        <p:cTn id="23" dur="500"/>
                                        <p:tgtEl>
                                          <p:spTgt spid="46087"/>
                                        </p:tgtEl>
                                        <p:attrNameLst>
                                          <p:attrName>ppt_x</p:attrName>
                                        </p:attrNameLst>
                                      </p:cBhvr>
                                      <p:tavLst>
                                        <p:tav tm="0">
                                          <p:val>
                                            <p:strVal val="ppt_x"/>
                                          </p:val>
                                        </p:tav>
                                        <p:tav tm="100000">
                                          <p:val>
                                            <p:strVal val="0-ppt_w/2"/>
                                          </p:val>
                                        </p:tav>
                                      </p:tavLst>
                                    </p:anim>
                                    <p:anim calcmode="lin" valueType="num">
                                      <p:cBhvr additive="base">
                                        <p:cTn id="24" dur="500"/>
                                        <p:tgtEl>
                                          <p:spTgt spid="46087"/>
                                        </p:tgtEl>
                                        <p:attrNameLst>
                                          <p:attrName>ppt_y</p:attrName>
                                        </p:attrNameLst>
                                      </p:cBhvr>
                                      <p:tavLst>
                                        <p:tav tm="0">
                                          <p:val>
                                            <p:strVal val="ppt_y"/>
                                          </p:val>
                                        </p:tav>
                                        <p:tav tm="100000">
                                          <p:val>
                                            <p:strVal val="0-ppt_h/2"/>
                                          </p:val>
                                        </p:tav>
                                      </p:tavLst>
                                    </p:anim>
                                    <p:set>
                                      <p:cBhvr>
                                        <p:cTn id="25" dur="1" fill="hold">
                                          <p:stCondLst>
                                            <p:cond delay="499"/>
                                          </p:stCondLst>
                                        </p:cTn>
                                        <p:tgtEl>
                                          <p:spTgt spid="46087"/>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2" name="applause.wav"/>
                                        </p:tgtEl>
                                      </p:cMediaNode>
                                    </p:audio>
                                  </p:subTnLst>
                                </p:cTn>
                              </p:par>
                              <p:par>
                                <p:cTn id="26" presetID="2" presetClass="exit" presetSubtype="9" fill="hold" grpId="1" nodeType="withEffect">
                                  <p:stCondLst>
                                    <p:cond delay="0"/>
                                  </p:stCondLst>
                                  <p:childTnLst>
                                    <p:anim calcmode="lin" valueType="num">
                                      <p:cBhvr additive="base">
                                        <p:cTn id="27" dur="500"/>
                                        <p:tgtEl>
                                          <p:spTgt spid="46084"/>
                                        </p:tgtEl>
                                        <p:attrNameLst>
                                          <p:attrName>ppt_x</p:attrName>
                                        </p:attrNameLst>
                                      </p:cBhvr>
                                      <p:tavLst>
                                        <p:tav tm="0">
                                          <p:val>
                                            <p:strVal val="ppt_x"/>
                                          </p:val>
                                        </p:tav>
                                        <p:tav tm="100000">
                                          <p:val>
                                            <p:strVal val="0-ppt_w/2"/>
                                          </p:val>
                                        </p:tav>
                                      </p:tavLst>
                                    </p:anim>
                                    <p:anim calcmode="lin" valueType="num">
                                      <p:cBhvr additive="base">
                                        <p:cTn id="28" dur="500"/>
                                        <p:tgtEl>
                                          <p:spTgt spid="46084"/>
                                        </p:tgtEl>
                                        <p:attrNameLst>
                                          <p:attrName>ppt_y</p:attrName>
                                        </p:attrNameLst>
                                      </p:cBhvr>
                                      <p:tavLst>
                                        <p:tav tm="0">
                                          <p:val>
                                            <p:strVal val="ppt_y"/>
                                          </p:val>
                                        </p:tav>
                                        <p:tav tm="100000">
                                          <p:val>
                                            <p:strVal val="0-ppt_h/2"/>
                                          </p:val>
                                        </p:tav>
                                      </p:tavLst>
                                    </p:anim>
                                    <p:set>
                                      <p:cBhvr>
                                        <p:cTn id="29" dur="1" fill="hold">
                                          <p:stCondLst>
                                            <p:cond delay="499"/>
                                          </p:stCondLst>
                                        </p:cTn>
                                        <p:tgtEl>
                                          <p:spTgt spid="46084"/>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applause.wav"/>
                                        </p:tgtEl>
                                      </p:cMediaNode>
                                    </p:audio>
                                  </p:subTnLst>
                                </p:cTn>
                              </p:par>
                              <p:par>
                                <p:cTn id="30" presetID="2" presetClass="exit" presetSubtype="9" fill="hold" grpId="1" nodeType="withEffect">
                                  <p:stCondLst>
                                    <p:cond delay="0"/>
                                  </p:stCondLst>
                                  <p:childTnLst>
                                    <p:anim calcmode="lin" valueType="num">
                                      <p:cBhvr additive="base">
                                        <p:cTn id="31" dur="500"/>
                                        <p:tgtEl>
                                          <p:spTgt spid="46085"/>
                                        </p:tgtEl>
                                        <p:attrNameLst>
                                          <p:attrName>ppt_x</p:attrName>
                                        </p:attrNameLst>
                                      </p:cBhvr>
                                      <p:tavLst>
                                        <p:tav tm="0">
                                          <p:val>
                                            <p:strVal val="ppt_x"/>
                                          </p:val>
                                        </p:tav>
                                        <p:tav tm="100000">
                                          <p:val>
                                            <p:strVal val="0-ppt_w/2"/>
                                          </p:val>
                                        </p:tav>
                                      </p:tavLst>
                                    </p:anim>
                                    <p:anim calcmode="lin" valueType="num">
                                      <p:cBhvr additive="base">
                                        <p:cTn id="32" dur="500"/>
                                        <p:tgtEl>
                                          <p:spTgt spid="46085"/>
                                        </p:tgtEl>
                                        <p:attrNameLst>
                                          <p:attrName>ppt_y</p:attrName>
                                        </p:attrNameLst>
                                      </p:cBhvr>
                                      <p:tavLst>
                                        <p:tav tm="0">
                                          <p:val>
                                            <p:strVal val="ppt_y"/>
                                          </p:val>
                                        </p:tav>
                                        <p:tav tm="100000">
                                          <p:val>
                                            <p:strVal val="0-ppt_h/2"/>
                                          </p:val>
                                        </p:tav>
                                      </p:tavLst>
                                    </p:anim>
                                    <p:set>
                                      <p:cBhvr>
                                        <p:cTn id="33" dur="1" fill="hold">
                                          <p:stCondLst>
                                            <p:cond delay="499"/>
                                          </p:stCondLst>
                                        </p:cTn>
                                        <p:tgtEl>
                                          <p:spTgt spid="46085"/>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2" name="applause.wav"/>
                                        </p:tgtEl>
                                      </p:cMediaNode>
                                    </p:audio>
                                  </p:subTnLst>
                                </p:cTn>
                              </p:par>
                            </p:childTnLst>
                          </p:cTn>
                        </p:par>
                      </p:childTnLst>
                    </p:cTn>
                  </p:par>
                  <p:par>
                    <p:cTn id="34" fill="hold" nodeType="clickPar">
                      <p:stCondLst>
                        <p:cond delay="indefinite"/>
                      </p:stCondLst>
                      <p:childTnLst>
                        <p:par>
                          <p:cTn id="35" fill="hold" nodeType="withGroup">
                            <p:stCondLst>
                              <p:cond delay="0"/>
                            </p:stCondLst>
                            <p:childTnLst>
                              <p:par>
                                <p:cTn id="36" presetID="3" presetClass="emph" presetSubtype="2" fill="hold" grpId="1" nodeType="clickEffect">
                                  <p:stCondLst>
                                    <p:cond delay="0"/>
                                  </p:stCondLst>
                                  <p:childTnLst>
                                    <p:animClr clrSpc="rgb" dir="cw">
                                      <p:cBhvr override="childStyle">
                                        <p:cTn id="37" dur="500" fill="hold"/>
                                        <p:tgtEl>
                                          <p:spTgt spid="46086"/>
                                        </p:tgtEl>
                                        <p:attrNameLst>
                                          <p:attrName>style.color</p:attrName>
                                        </p:attrNameLst>
                                      </p:cBhvr>
                                      <p:to>
                                        <a:srgbClr val="FF00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animBg="1"/>
      <p:bldP spid="46084" grpId="0"/>
      <p:bldP spid="46084" grpId="1"/>
      <p:bldP spid="46085" grpId="0"/>
      <p:bldP spid="46085" grpId="1"/>
      <p:bldP spid="46086" grpId="0"/>
      <p:bldP spid="46086" grpId="1"/>
      <p:bldP spid="46087" grpId="0"/>
      <p:bldP spid="46087"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AutoShape 2"/>
          <p:cNvSpPr>
            <a:spLocks noChangeArrowheads="1"/>
          </p:cNvSpPr>
          <p:nvPr/>
        </p:nvSpPr>
        <p:spPr bwMode="auto">
          <a:xfrm>
            <a:off x="0" y="304800"/>
            <a:ext cx="3276600" cy="1295400"/>
          </a:xfrm>
          <a:prstGeom prst="smileyFace">
            <a:avLst>
              <a:gd name="adj" fmla="val 4653"/>
            </a:avLst>
          </a:prstGeom>
          <a:solidFill>
            <a:schemeClr val="accent1"/>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altLang="en-US" sz="2800" b="1">
              <a:solidFill>
                <a:srgbClr val="FFFF00"/>
              </a:solidFill>
              <a:latin typeface="Times New Roman" panose="02020603050405020304" pitchFamily="18" charset="0"/>
            </a:endParaRPr>
          </a:p>
          <a:p>
            <a:pPr algn="ctr" eaLnBrk="0" hangingPunct="0"/>
            <a:r>
              <a:rPr lang="en-US" altLang="en-US" sz="4000" b="1">
                <a:solidFill>
                  <a:srgbClr val="FFFF00"/>
                </a:solidFill>
                <a:latin typeface="Times New Roman" panose="02020603050405020304" pitchFamily="18" charset="0"/>
              </a:rPr>
              <a:t>Bài Tập</a:t>
            </a:r>
          </a:p>
        </p:txBody>
      </p:sp>
      <p:sp>
        <p:nvSpPr>
          <p:cNvPr id="47107" name="AutoShape 3"/>
          <p:cNvSpPr>
            <a:spLocks noChangeArrowheads="1"/>
          </p:cNvSpPr>
          <p:nvPr/>
        </p:nvSpPr>
        <p:spPr bwMode="auto">
          <a:xfrm>
            <a:off x="3886200" y="0"/>
            <a:ext cx="5257800" cy="2514600"/>
          </a:xfrm>
          <a:prstGeom prst="cloudCallout">
            <a:avLst>
              <a:gd name="adj1" fmla="val -19745"/>
              <a:gd name="adj2" fmla="val 98296"/>
            </a:avLst>
          </a:prstGeom>
          <a:solidFill>
            <a:srgbClr val="CCFFFF"/>
          </a:solidFill>
          <a:ln w="952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hangingPunct="0"/>
            <a:r>
              <a:rPr lang="en-US" altLang="en-US" sz="2400" b="1">
                <a:solidFill>
                  <a:srgbClr val="FF0000"/>
                </a:solidFill>
              </a:rPr>
              <a:t>Thành phần kinh tế giúp cho nội thương phát triển mạnh mẽ</a:t>
            </a:r>
          </a:p>
        </p:txBody>
      </p:sp>
      <p:sp>
        <p:nvSpPr>
          <p:cNvPr id="47108" name="Text Box 4"/>
          <p:cNvSpPr txBox="1">
            <a:spLocks noChangeArrowheads="1"/>
          </p:cNvSpPr>
          <p:nvPr/>
        </p:nvSpPr>
        <p:spPr bwMode="auto">
          <a:xfrm>
            <a:off x="304800" y="4343400"/>
            <a:ext cx="556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2400" b="1">
                <a:latin typeface="Times New Roman" panose="02020603050405020304" pitchFamily="18" charset="0"/>
              </a:rPr>
              <a:t>   B. </a:t>
            </a:r>
            <a:r>
              <a:rPr lang="en-US" altLang="en-US" sz="2400" b="1"/>
              <a:t>Thành phần kinh tế nhà nước</a:t>
            </a:r>
          </a:p>
        </p:txBody>
      </p:sp>
      <p:sp>
        <p:nvSpPr>
          <p:cNvPr id="47109" name="Text Box 5"/>
          <p:cNvSpPr txBox="1">
            <a:spLocks noChangeArrowheads="1"/>
          </p:cNvSpPr>
          <p:nvPr/>
        </p:nvSpPr>
        <p:spPr bwMode="auto">
          <a:xfrm>
            <a:off x="304800" y="4953000"/>
            <a:ext cx="487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2400" b="1">
                <a:latin typeface="Times New Roman" panose="02020603050405020304" pitchFamily="18" charset="0"/>
              </a:rPr>
              <a:t>   C. </a:t>
            </a:r>
            <a:r>
              <a:rPr lang="en-US" altLang="en-US" sz="2400" b="1"/>
              <a:t>Thành phần kinh tế tập thể.</a:t>
            </a:r>
          </a:p>
        </p:txBody>
      </p:sp>
      <p:sp>
        <p:nvSpPr>
          <p:cNvPr id="47110" name="Text Box 6"/>
          <p:cNvSpPr txBox="1">
            <a:spLocks noChangeArrowheads="1"/>
          </p:cNvSpPr>
          <p:nvPr/>
        </p:nvSpPr>
        <p:spPr bwMode="auto">
          <a:xfrm>
            <a:off x="304800" y="5562600"/>
            <a:ext cx="518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2400" b="1">
                <a:latin typeface="Times New Roman" panose="02020603050405020304" pitchFamily="18" charset="0"/>
              </a:rPr>
              <a:t>   D. </a:t>
            </a:r>
            <a:r>
              <a:rPr lang="en-US" altLang="en-US" sz="2400" b="1"/>
              <a:t>Thành phần kinh tế tư nhân</a:t>
            </a:r>
            <a:r>
              <a:rPr lang="en-US" altLang="en-US" sz="2400" b="1">
                <a:latin typeface="Times New Roman" panose="02020603050405020304" pitchFamily="18" charset="0"/>
              </a:rPr>
              <a:t>.</a:t>
            </a:r>
          </a:p>
        </p:txBody>
      </p:sp>
      <p:sp>
        <p:nvSpPr>
          <p:cNvPr id="47111" name="Text Box 7"/>
          <p:cNvSpPr txBox="1">
            <a:spLocks noChangeArrowheads="1"/>
          </p:cNvSpPr>
          <p:nvPr/>
        </p:nvSpPr>
        <p:spPr bwMode="auto">
          <a:xfrm>
            <a:off x="304800" y="3657600"/>
            <a:ext cx="7543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2400" b="1">
                <a:latin typeface="Times New Roman" panose="02020603050405020304" pitchFamily="18" charset="0"/>
              </a:rPr>
              <a:t>   A. </a:t>
            </a:r>
            <a:r>
              <a:rPr lang="en-US" altLang="en-US" sz="2400" b="1"/>
              <a:t>Thành phần kinh tế có vốn đầu tư nước ngoài  </a:t>
            </a:r>
          </a:p>
        </p:txBody>
      </p:sp>
      <p:pic>
        <p:nvPicPr>
          <p:cNvPr id="47112" name="Picture 8" descr="XMASCA~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3429000"/>
            <a:ext cx="2057400"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7580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9" fill="hold" grpId="0" nodeType="clickEffect">
                                  <p:stCondLst>
                                    <p:cond delay="0"/>
                                  </p:stCondLst>
                                  <p:childTnLst>
                                    <p:anim calcmode="lin" valueType="num">
                                      <p:cBhvr additive="base">
                                        <p:cTn id="6" dur="500"/>
                                        <p:tgtEl>
                                          <p:spTgt spid="47111"/>
                                        </p:tgtEl>
                                        <p:attrNameLst>
                                          <p:attrName>ppt_x</p:attrName>
                                        </p:attrNameLst>
                                      </p:cBhvr>
                                      <p:tavLst>
                                        <p:tav tm="0">
                                          <p:val>
                                            <p:strVal val="ppt_x"/>
                                          </p:val>
                                        </p:tav>
                                        <p:tav tm="100000">
                                          <p:val>
                                            <p:strVal val="0-ppt_w/2"/>
                                          </p:val>
                                        </p:tav>
                                      </p:tavLst>
                                    </p:anim>
                                    <p:anim calcmode="lin" valueType="num">
                                      <p:cBhvr additive="base">
                                        <p:cTn id="7" dur="500"/>
                                        <p:tgtEl>
                                          <p:spTgt spid="47111"/>
                                        </p:tgtEl>
                                        <p:attrNameLst>
                                          <p:attrName>ppt_y</p:attrName>
                                        </p:attrNameLst>
                                      </p:cBhvr>
                                      <p:tavLst>
                                        <p:tav tm="0">
                                          <p:val>
                                            <p:strVal val="ppt_y"/>
                                          </p:val>
                                        </p:tav>
                                        <p:tav tm="100000">
                                          <p:val>
                                            <p:strVal val="0-ppt_h/2"/>
                                          </p:val>
                                        </p:tav>
                                      </p:tavLst>
                                    </p:anim>
                                    <p:set>
                                      <p:cBhvr>
                                        <p:cTn id="8" dur="1" fill="hold">
                                          <p:stCondLst>
                                            <p:cond delay="499"/>
                                          </p:stCondLst>
                                        </p:cTn>
                                        <p:tgtEl>
                                          <p:spTgt spid="47111"/>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par>
                                <p:cTn id="9" presetID="2" presetClass="exit" presetSubtype="9" fill="hold" grpId="0" nodeType="withEffect">
                                  <p:stCondLst>
                                    <p:cond delay="0"/>
                                  </p:stCondLst>
                                  <p:childTnLst>
                                    <p:anim calcmode="lin" valueType="num">
                                      <p:cBhvr additive="base">
                                        <p:cTn id="10" dur="500"/>
                                        <p:tgtEl>
                                          <p:spTgt spid="47108"/>
                                        </p:tgtEl>
                                        <p:attrNameLst>
                                          <p:attrName>ppt_x</p:attrName>
                                        </p:attrNameLst>
                                      </p:cBhvr>
                                      <p:tavLst>
                                        <p:tav tm="0">
                                          <p:val>
                                            <p:strVal val="ppt_x"/>
                                          </p:val>
                                        </p:tav>
                                        <p:tav tm="100000">
                                          <p:val>
                                            <p:strVal val="0-ppt_w/2"/>
                                          </p:val>
                                        </p:tav>
                                      </p:tavLst>
                                    </p:anim>
                                    <p:anim calcmode="lin" valueType="num">
                                      <p:cBhvr additive="base">
                                        <p:cTn id="11" dur="500"/>
                                        <p:tgtEl>
                                          <p:spTgt spid="47108"/>
                                        </p:tgtEl>
                                        <p:attrNameLst>
                                          <p:attrName>ppt_y</p:attrName>
                                        </p:attrNameLst>
                                      </p:cBhvr>
                                      <p:tavLst>
                                        <p:tav tm="0">
                                          <p:val>
                                            <p:strVal val="ppt_y"/>
                                          </p:val>
                                        </p:tav>
                                        <p:tav tm="100000">
                                          <p:val>
                                            <p:strVal val="0-ppt_h/2"/>
                                          </p:val>
                                        </p:tav>
                                      </p:tavLst>
                                    </p:anim>
                                    <p:set>
                                      <p:cBhvr>
                                        <p:cTn id="12" dur="1" fill="hold">
                                          <p:stCondLst>
                                            <p:cond delay="499"/>
                                          </p:stCondLst>
                                        </p:cTn>
                                        <p:tgtEl>
                                          <p:spTgt spid="47108"/>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applause.wav"/>
                                        </p:tgtEl>
                                      </p:cMediaNode>
                                    </p:audio>
                                  </p:subTnLst>
                                </p:cTn>
                              </p:par>
                              <p:par>
                                <p:cTn id="13" presetID="2" presetClass="exit" presetSubtype="9" fill="hold" grpId="0" nodeType="withEffect">
                                  <p:stCondLst>
                                    <p:cond delay="0"/>
                                  </p:stCondLst>
                                  <p:childTnLst>
                                    <p:anim calcmode="lin" valueType="num">
                                      <p:cBhvr additive="base">
                                        <p:cTn id="14" dur="500"/>
                                        <p:tgtEl>
                                          <p:spTgt spid="47109"/>
                                        </p:tgtEl>
                                        <p:attrNameLst>
                                          <p:attrName>ppt_x</p:attrName>
                                        </p:attrNameLst>
                                      </p:cBhvr>
                                      <p:tavLst>
                                        <p:tav tm="0">
                                          <p:val>
                                            <p:strVal val="ppt_x"/>
                                          </p:val>
                                        </p:tav>
                                        <p:tav tm="100000">
                                          <p:val>
                                            <p:strVal val="0-ppt_w/2"/>
                                          </p:val>
                                        </p:tav>
                                      </p:tavLst>
                                    </p:anim>
                                    <p:anim calcmode="lin" valueType="num">
                                      <p:cBhvr additive="base">
                                        <p:cTn id="15" dur="500"/>
                                        <p:tgtEl>
                                          <p:spTgt spid="47109"/>
                                        </p:tgtEl>
                                        <p:attrNameLst>
                                          <p:attrName>ppt_y</p:attrName>
                                        </p:attrNameLst>
                                      </p:cBhvr>
                                      <p:tavLst>
                                        <p:tav tm="0">
                                          <p:val>
                                            <p:strVal val="ppt_y"/>
                                          </p:val>
                                        </p:tav>
                                        <p:tav tm="100000">
                                          <p:val>
                                            <p:strVal val="0-ppt_h/2"/>
                                          </p:val>
                                        </p:tav>
                                      </p:tavLst>
                                    </p:anim>
                                    <p:set>
                                      <p:cBhvr>
                                        <p:cTn id="16" dur="1" fill="hold">
                                          <p:stCondLst>
                                            <p:cond delay="499"/>
                                          </p:stCondLst>
                                        </p:cTn>
                                        <p:tgtEl>
                                          <p:spTgt spid="47109"/>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mph" presetSubtype="2" fill="hold" grpId="0" nodeType="clickEffect">
                                  <p:stCondLst>
                                    <p:cond delay="0"/>
                                  </p:stCondLst>
                                  <p:childTnLst>
                                    <p:animClr clrSpc="rgb" dir="cw">
                                      <p:cBhvr override="childStyle">
                                        <p:cTn id="20" dur="500" fill="hold"/>
                                        <p:tgtEl>
                                          <p:spTgt spid="47110"/>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8" grpId="0"/>
      <p:bldP spid="47109" grpId="0"/>
      <p:bldP spid="47110" grpId="0"/>
      <p:bldP spid="471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2"/>
          <p:cNvSpPr txBox="1">
            <a:spLocks noChangeArrowheads="1"/>
          </p:cNvSpPr>
          <p:nvPr/>
        </p:nvSpPr>
        <p:spPr bwMode="auto">
          <a:xfrm>
            <a:off x="1752600" y="457200"/>
            <a:ext cx="5257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en-US" sz="2800">
                <a:solidFill>
                  <a:srgbClr val="FF0066"/>
                </a:solidFill>
                <a:latin typeface="Times New Roman" panose="02020603050405020304" pitchFamily="18" charset="0"/>
              </a:rPr>
              <a:t>BÀI TẬP 3</a:t>
            </a:r>
            <a:endParaRPr lang="en-US" altLang="en-US" sz="2800">
              <a:latin typeface="Times New Roman" panose="02020603050405020304" pitchFamily="18" charset="0"/>
            </a:endParaRPr>
          </a:p>
        </p:txBody>
      </p:sp>
      <p:sp>
        <p:nvSpPr>
          <p:cNvPr id="83971" name="Text Box 3"/>
          <p:cNvSpPr txBox="1">
            <a:spLocks noChangeArrowheads="1"/>
          </p:cNvSpPr>
          <p:nvPr/>
        </p:nvSpPr>
        <p:spPr bwMode="auto">
          <a:xfrm>
            <a:off x="304800" y="914400"/>
            <a:ext cx="830580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2800">
                <a:latin typeface="Times New Roman" panose="02020603050405020304" pitchFamily="18" charset="0"/>
              </a:rPr>
              <a:t>Ý trả lời nào </a:t>
            </a:r>
            <a:r>
              <a:rPr lang="en-US" altLang="en-US" sz="2800">
                <a:solidFill>
                  <a:srgbClr val="FF0066"/>
                </a:solidFill>
                <a:latin typeface="Times New Roman" panose="02020603050405020304" pitchFamily="18" charset="0"/>
              </a:rPr>
              <a:t>không đúng</a:t>
            </a:r>
            <a:r>
              <a:rPr lang="en-US" altLang="en-US" sz="2800">
                <a:latin typeface="Times New Roman" panose="02020603050405020304" pitchFamily="18" charset="0"/>
              </a:rPr>
              <a:t> trong câu sau</a:t>
            </a:r>
          </a:p>
          <a:p>
            <a:pPr eaLnBrk="0" hangingPunct="0">
              <a:spcBef>
                <a:spcPct val="50000"/>
              </a:spcBef>
            </a:pPr>
            <a:r>
              <a:rPr lang="en-US" altLang="en-US" sz="2800" b="1">
                <a:solidFill>
                  <a:srgbClr val="0066FF"/>
                </a:solidFill>
                <a:latin typeface="Times New Roman" panose="02020603050405020304" pitchFamily="18" charset="0"/>
              </a:rPr>
              <a:t>    Hà Nội và TP Hồ Chí Minh là hai trung tâm thương mại, dịch vụ lớn nhất, đa dạng nhất cả nước là do:</a:t>
            </a:r>
          </a:p>
        </p:txBody>
      </p:sp>
      <p:sp>
        <p:nvSpPr>
          <p:cNvPr id="83972" name="Text Box 4"/>
          <p:cNvSpPr txBox="1">
            <a:spLocks noChangeArrowheads="1"/>
          </p:cNvSpPr>
          <p:nvPr/>
        </p:nvSpPr>
        <p:spPr bwMode="auto">
          <a:xfrm>
            <a:off x="457200" y="2895600"/>
            <a:ext cx="8305800" cy="308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2800">
                <a:latin typeface="Times New Roman" panose="02020603050405020304" pitchFamily="18" charset="0"/>
              </a:rPr>
              <a:t>A. </a:t>
            </a:r>
            <a:r>
              <a:rPr lang="en-US" altLang="en-US" sz="2800">
                <a:solidFill>
                  <a:srgbClr val="0000CC"/>
                </a:solidFill>
                <a:latin typeface="Times New Roman" panose="02020603050405020304" pitchFamily="18" charset="0"/>
              </a:rPr>
              <a:t>Có vị trí thuận lợi, hai đầu mối GT quan trọng</a:t>
            </a:r>
            <a:endParaRPr lang="en-US" altLang="en-US" sz="2800">
              <a:latin typeface="Times New Roman" panose="02020603050405020304" pitchFamily="18" charset="0"/>
            </a:endParaRPr>
          </a:p>
          <a:p>
            <a:pPr eaLnBrk="0" hangingPunct="0">
              <a:spcBef>
                <a:spcPct val="50000"/>
              </a:spcBef>
            </a:pPr>
            <a:r>
              <a:rPr lang="en-US" altLang="en-US" sz="2800">
                <a:latin typeface="Times New Roman" panose="02020603050405020304" pitchFamily="18" charset="0"/>
              </a:rPr>
              <a:t>B</a:t>
            </a:r>
            <a:r>
              <a:rPr lang="en-US" altLang="en-US" sz="2800">
                <a:solidFill>
                  <a:srgbClr val="0000CC"/>
                </a:solidFill>
                <a:latin typeface="Times New Roman" panose="02020603050405020304" pitchFamily="18" charset="0"/>
              </a:rPr>
              <a:t>. Đông dân nhất cả nước</a:t>
            </a:r>
          </a:p>
          <a:p>
            <a:pPr eaLnBrk="0" hangingPunct="0">
              <a:spcBef>
                <a:spcPct val="50000"/>
              </a:spcBef>
            </a:pPr>
            <a:r>
              <a:rPr lang="en-US" altLang="en-US" sz="2800">
                <a:latin typeface="Times New Roman" panose="02020603050405020304" pitchFamily="18" charset="0"/>
              </a:rPr>
              <a:t>C. </a:t>
            </a:r>
            <a:r>
              <a:rPr lang="en-US" altLang="en-US" sz="2800">
                <a:solidFill>
                  <a:srgbClr val="0000CC"/>
                </a:solidFill>
                <a:latin typeface="Times New Roman" panose="02020603050405020304" pitchFamily="18" charset="0"/>
              </a:rPr>
              <a:t>Hai trung tâm kinh tế lớn nhất</a:t>
            </a:r>
            <a:endParaRPr lang="en-US" altLang="en-US" sz="2800">
              <a:latin typeface="Times New Roman" panose="02020603050405020304" pitchFamily="18" charset="0"/>
            </a:endParaRPr>
          </a:p>
          <a:p>
            <a:pPr eaLnBrk="0" hangingPunct="0">
              <a:spcBef>
                <a:spcPct val="50000"/>
              </a:spcBef>
            </a:pPr>
            <a:r>
              <a:rPr lang="en-US" altLang="en-US" sz="2800">
                <a:latin typeface="Times New Roman" panose="02020603050405020304" pitchFamily="18" charset="0"/>
              </a:rPr>
              <a:t>D. </a:t>
            </a:r>
            <a:r>
              <a:rPr lang="en-US" altLang="en-US" sz="2800">
                <a:solidFill>
                  <a:srgbClr val="0000CC"/>
                </a:solidFill>
                <a:latin typeface="Times New Roman" panose="02020603050405020304" pitchFamily="18" charset="0"/>
              </a:rPr>
              <a:t>Người dân giỏi hơn, thông minh hơn</a:t>
            </a:r>
            <a:endParaRPr lang="en-US" altLang="en-US" sz="2800">
              <a:latin typeface="Times New Roman" panose="02020603050405020304" pitchFamily="18" charset="0"/>
            </a:endParaRPr>
          </a:p>
          <a:p>
            <a:pPr eaLnBrk="0" hangingPunct="0">
              <a:spcBef>
                <a:spcPct val="50000"/>
              </a:spcBef>
            </a:pPr>
            <a:r>
              <a:rPr lang="en-US" altLang="en-US" sz="2800">
                <a:latin typeface="Times New Roman" panose="02020603050405020304" pitchFamily="18" charset="0"/>
              </a:rPr>
              <a:t>E. </a:t>
            </a:r>
            <a:r>
              <a:rPr lang="en-US" altLang="en-US" sz="2800">
                <a:solidFill>
                  <a:srgbClr val="0000CC"/>
                </a:solidFill>
                <a:latin typeface="Times New Roman" panose="02020603050405020304" pitchFamily="18" charset="0"/>
              </a:rPr>
              <a:t>Tập trung nhiều tài nguyên du lịch</a:t>
            </a:r>
            <a:endParaRPr lang="en-US" altLang="en-US" sz="2800">
              <a:latin typeface="Times New Roman" panose="02020603050405020304" pitchFamily="18" charset="0"/>
            </a:endParaRPr>
          </a:p>
        </p:txBody>
      </p:sp>
    </p:spTree>
    <p:extLst>
      <p:ext uri="{BB962C8B-B14F-4D97-AF65-F5344CB8AC3E}">
        <p14:creationId xmlns:p14="http://schemas.microsoft.com/office/powerpoint/2010/main" val="2729151421"/>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24038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ext Box 2"/>
          <p:cNvSpPr txBox="1">
            <a:spLocks noChangeArrowheads="1"/>
          </p:cNvSpPr>
          <p:nvPr/>
        </p:nvSpPr>
        <p:spPr bwMode="auto">
          <a:xfrm>
            <a:off x="1752600" y="457200"/>
            <a:ext cx="5257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en-US" sz="2800">
                <a:solidFill>
                  <a:srgbClr val="FF0066"/>
                </a:solidFill>
                <a:latin typeface="Times New Roman" panose="02020603050405020304" pitchFamily="18" charset="0"/>
              </a:rPr>
              <a:t>BÀI TẬP 3</a:t>
            </a:r>
            <a:endParaRPr lang="en-US" altLang="en-US" sz="2800">
              <a:latin typeface="Times New Roman" panose="02020603050405020304" pitchFamily="18" charset="0"/>
            </a:endParaRPr>
          </a:p>
        </p:txBody>
      </p:sp>
      <p:sp>
        <p:nvSpPr>
          <p:cNvPr id="106499" name="Text Box 3"/>
          <p:cNvSpPr txBox="1">
            <a:spLocks noChangeArrowheads="1"/>
          </p:cNvSpPr>
          <p:nvPr/>
        </p:nvSpPr>
        <p:spPr bwMode="auto">
          <a:xfrm>
            <a:off x="304800" y="914400"/>
            <a:ext cx="830580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2800">
                <a:latin typeface="Times New Roman" panose="02020603050405020304" pitchFamily="18" charset="0"/>
              </a:rPr>
              <a:t>Ý trả lời nào </a:t>
            </a:r>
            <a:r>
              <a:rPr lang="en-US" altLang="en-US" sz="2800">
                <a:solidFill>
                  <a:srgbClr val="FF0066"/>
                </a:solidFill>
                <a:latin typeface="Times New Roman" panose="02020603050405020304" pitchFamily="18" charset="0"/>
              </a:rPr>
              <a:t>không đúng</a:t>
            </a:r>
            <a:r>
              <a:rPr lang="en-US" altLang="en-US" sz="2800">
                <a:latin typeface="Times New Roman" panose="02020603050405020304" pitchFamily="18" charset="0"/>
              </a:rPr>
              <a:t> trong câu sau</a:t>
            </a:r>
          </a:p>
          <a:p>
            <a:pPr eaLnBrk="0" hangingPunct="0">
              <a:spcBef>
                <a:spcPct val="50000"/>
              </a:spcBef>
            </a:pPr>
            <a:r>
              <a:rPr lang="en-US" altLang="en-US" sz="2800" b="1">
                <a:solidFill>
                  <a:srgbClr val="0066FF"/>
                </a:solidFill>
                <a:latin typeface="Times New Roman" panose="02020603050405020304" pitchFamily="18" charset="0"/>
              </a:rPr>
              <a:t>    Hà Nội và TP Hồ Chí Minh là hai trung tâm thương mại, dịch vụ lớn nhất, đa dạng nhất cả nước là do:</a:t>
            </a:r>
          </a:p>
        </p:txBody>
      </p:sp>
      <p:sp>
        <p:nvSpPr>
          <p:cNvPr id="106500" name="Text Box 4"/>
          <p:cNvSpPr txBox="1">
            <a:spLocks noChangeArrowheads="1"/>
          </p:cNvSpPr>
          <p:nvPr/>
        </p:nvSpPr>
        <p:spPr bwMode="auto">
          <a:xfrm>
            <a:off x="457200" y="2895600"/>
            <a:ext cx="8305800" cy="308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2800">
                <a:latin typeface="Times New Roman" panose="02020603050405020304" pitchFamily="18" charset="0"/>
              </a:rPr>
              <a:t>A. </a:t>
            </a:r>
            <a:r>
              <a:rPr lang="en-US" altLang="en-US" sz="2800">
                <a:solidFill>
                  <a:srgbClr val="0000CC"/>
                </a:solidFill>
                <a:latin typeface="Times New Roman" panose="02020603050405020304" pitchFamily="18" charset="0"/>
              </a:rPr>
              <a:t>Có vị trí thuận lợi, hai đầu mối GT quan trọng</a:t>
            </a:r>
            <a:endParaRPr lang="en-US" altLang="en-US" sz="2800">
              <a:latin typeface="Times New Roman" panose="02020603050405020304" pitchFamily="18" charset="0"/>
            </a:endParaRPr>
          </a:p>
          <a:p>
            <a:pPr eaLnBrk="0" hangingPunct="0">
              <a:spcBef>
                <a:spcPct val="50000"/>
              </a:spcBef>
            </a:pPr>
            <a:r>
              <a:rPr lang="en-US" altLang="en-US" sz="2800">
                <a:latin typeface="Times New Roman" panose="02020603050405020304" pitchFamily="18" charset="0"/>
              </a:rPr>
              <a:t>B</a:t>
            </a:r>
            <a:r>
              <a:rPr lang="en-US" altLang="en-US" sz="2800">
                <a:solidFill>
                  <a:srgbClr val="0000CC"/>
                </a:solidFill>
                <a:latin typeface="Times New Roman" panose="02020603050405020304" pitchFamily="18" charset="0"/>
              </a:rPr>
              <a:t>. Đông dân nhất cả nước</a:t>
            </a:r>
          </a:p>
          <a:p>
            <a:pPr eaLnBrk="0" hangingPunct="0">
              <a:spcBef>
                <a:spcPct val="50000"/>
              </a:spcBef>
            </a:pPr>
            <a:r>
              <a:rPr lang="en-US" altLang="en-US" sz="2800">
                <a:latin typeface="Times New Roman" panose="02020603050405020304" pitchFamily="18" charset="0"/>
              </a:rPr>
              <a:t>C. </a:t>
            </a:r>
            <a:r>
              <a:rPr lang="en-US" altLang="en-US" sz="2800">
                <a:solidFill>
                  <a:srgbClr val="0000CC"/>
                </a:solidFill>
                <a:latin typeface="Times New Roman" panose="02020603050405020304" pitchFamily="18" charset="0"/>
              </a:rPr>
              <a:t>Hai trung tâm kinh tế lớn nhất</a:t>
            </a:r>
            <a:endParaRPr lang="en-US" altLang="en-US" sz="2800">
              <a:latin typeface="Times New Roman" panose="02020603050405020304" pitchFamily="18" charset="0"/>
            </a:endParaRPr>
          </a:p>
          <a:p>
            <a:pPr eaLnBrk="0" hangingPunct="0">
              <a:spcBef>
                <a:spcPct val="50000"/>
              </a:spcBef>
            </a:pPr>
            <a:r>
              <a:rPr lang="en-US" altLang="en-US" sz="2800">
                <a:latin typeface="Times New Roman" panose="02020603050405020304" pitchFamily="18" charset="0"/>
              </a:rPr>
              <a:t>D. </a:t>
            </a:r>
            <a:r>
              <a:rPr lang="en-US" altLang="en-US" sz="2800">
                <a:solidFill>
                  <a:srgbClr val="0000CC"/>
                </a:solidFill>
                <a:latin typeface="Times New Roman" panose="02020603050405020304" pitchFamily="18" charset="0"/>
              </a:rPr>
              <a:t>Người dân giỏi hơn, thông minh hơn</a:t>
            </a:r>
            <a:endParaRPr lang="en-US" altLang="en-US" sz="2800">
              <a:latin typeface="Times New Roman" panose="02020603050405020304" pitchFamily="18" charset="0"/>
            </a:endParaRPr>
          </a:p>
          <a:p>
            <a:pPr eaLnBrk="0" hangingPunct="0">
              <a:spcBef>
                <a:spcPct val="50000"/>
              </a:spcBef>
            </a:pPr>
            <a:r>
              <a:rPr lang="en-US" altLang="en-US" sz="2800">
                <a:latin typeface="Times New Roman" panose="02020603050405020304" pitchFamily="18" charset="0"/>
              </a:rPr>
              <a:t>E. </a:t>
            </a:r>
            <a:r>
              <a:rPr lang="en-US" altLang="en-US" sz="2800">
                <a:solidFill>
                  <a:srgbClr val="0000CC"/>
                </a:solidFill>
                <a:latin typeface="Times New Roman" panose="02020603050405020304" pitchFamily="18" charset="0"/>
              </a:rPr>
              <a:t>Tập trung nhiều tài nguyên du lịch</a:t>
            </a:r>
            <a:endParaRPr lang="en-US" altLang="en-US" sz="2800">
              <a:latin typeface="Times New Roman" panose="02020603050405020304" pitchFamily="18" charset="0"/>
            </a:endParaRPr>
          </a:p>
        </p:txBody>
      </p:sp>
      <p:sp>
        <p:nvSpPr>
          <p:cNvPr id="106501" name="Text Box 5"/>
          <p:cNvSpPr txBox="1">
            <a:spLocks noChangeArrowheads="1"/>
          </p:cNvSpPr>
          <p:nvPr/>
        </p:nvSpPr>
        <p:spPr bwMode="auto">
          <a:xfrm>
            <a:off x="431800" y="4906963"/>
            <a:ext cx="7010400" cy="588962"/>
          </a:xfrm>
          <a:prstGeom prst="rect">
            <a:avLst/>
          </a:prstGeom>
          <a:solidFill>
            <a:schemeClr val="accent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3200">
                <a:solidFill>
                  <a:srgbClr val="FF0066"/>
                </a:solidFill>
                <a:latin typeface="Times New Roman" panose="02020603050405020304" pitchFamily="18" charset="0"/>
              </a:rPr>
              <a:t>D. Người dân giỏi hơn, thông minh hơn</a:t>
            </a:r>
            <a:endParaRPr lang="en-US" altLang="en-US" sz="2400">
              <a:latin typeface="Times New Roman" panose="02020603050405020304" pitchFamily="18" charset="0"/>
            </a:endParaRPr>
          </a:p>
        </p:txBody>
      </p:sp>
    </p:spTree>
    <p:extLst>
      <p:ext uri="{BB962C8B-B14F-4D97-AF65-F5344CB8AC3E}">
        <p14:creationId xmlns:p14="http://schemas.microsoft.com/office/powerpoint/2010/main" val="19206868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06501"/>
                                        </p:tgtEl>
                                        <p:attrNameLst>
                                          <p:attrName>style.visibility</p:attrName>
                                        </p:attrNameLst>
                                      </p:cBhvr>
                                      <p:to>
                                        <p:strVal val="visible"/>
                                      </p:to>
                                    </p:set>
                                    <p:animEffect transition="in" filter="box(out)">
                                      <p:cBhvr>
                                        <p:cTn id="7" dur="500"/>
                                        <p:tgtEl>
                                          <p:spTgt spid="106501"/>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1" grpId="0" animBg="1"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0" y="-76200"/>
            <a:ext cx="9144000" cy="838200"/>
          </a:xfrm>
        </p:spPr>
        <p:txBody>
          <a:bodyPr/>
          <a:lstStyle/>
          <a:p>
            <a:r>
              <a:rPr lang="en-US" sz="3200" b="1">
                <a:solidFill>
                  <a:srgbClr val="FF0000"/>
                </a:solidFill>
                <a:latin typeface="Times New Roman" pitchFamily="18" charset="0"/>
              </a:rPr>
              <a:t>Tiết 15. Bài 15. THƯƠNG MẠI VÀ DU LỊCH.</a:t>
            </a:r>
          </a:p>
        </p:txBody>
      </p:sp>
      <p:sp>
        <p:nvSpPr>
          <p:cNvPr id="98307" name="Line 3"/>
          <p:cNvSpPr>
            <a:spLocks noChangeShapeType="1"/>
          </p:cNvSpPr>
          <p:nvPr/>
        </p:nvSpPr>
        <p:spPr bwMode="auto">
          <a:xfrm flipH="1">
            <a:off x="4648200" y="762000"/>
            <a:ext cx="0" cy="6096000"/>
          </a:xfrm>
          <a:prstGeom prst="line">
            <a:avLst/>
          </a:prstGeom>
          <a:noFill/>
          <a:ln w="38100">
            <a:solidFill>
              <a:srgbClr val="00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308" name="Rectangle 4"/>
          <p:cNvSpPr>
            <a:spLocks noChangeArrowheads="1"/>
          </p:cNvSpPr>
          <p:nvPr/>
        </p:nvSpPr>
        <p:spPr bwMode="auto">
          <a:xfrm>
            <a:off x="4648200" y="609600"/>
            <a:ext cx="2362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b="1" dirty="0">
                <a:solidFill>
                  <a:srgbClr val="FF00FF"/>
                </a:solidFill>
              </a:rPr>
              <a:t>I. </a:t>
            </a:r>
            <a:r>
              <a:rPr lang="en-US" sz="2000" b="1" u="sng" dirty="0" err="1">
                <a:solidFill>
                  <a:srgbClr val="FF00FF"/>
                </a:solidFill>
              </a:rPr>
              <a:t>Thương</a:t>
            </a:r>
            <a:r>
              <a:rPr lang="en-US" sz="2000" b="1" u="sng" dirty="0">
                <a:solidFill>
                  <a:srgbClr val="FF00FF"/>
                </a:solidFill>
              </a:rPr>
              <a:t> </a:t>
            </a:r>
            <a:r>
              <a:rPr lang="en-US" sz="2000" b="1" u="sng" dirty="0" err="1">
                <a:solidFill>
                  <a:srgbClr val="FF00FF"/>
                </a:solidFill>
              </a:rPr>
              <a:t>mại</a:t>
            </a:r>
            <a:r>
              <a:rPr lang="en-US" sz="2000" b="1" dirty="0">
                <a:solidFill>
                  <a:srgbClr val="FF00FF"/>
                </a:solidFill>
              </a:rPr>
              <a:t>:</a:t>
            </a:r>
          </a:p>
          <a:p>
            <a:r>
              <a:rPr lang="en-US" sz="2000" b="1" dirty="0">
                <a:solidFill>
                  <a:srgbClr val="FF00FF"/>
                </a:solidFill>
              </a:rPr>
              <a:t>1. </a:t>
            </a:r>
            <a:r>
              <a:rPr lang="en-US" sz="2000" b="1" u="sng" dirty="0" err="1">
                <a:solidFill>
                  <a:srgbClr val="FF00FF"/>
                </a:solidFill>
              </a:rPr>
              <a:t>Nội</a:t>
            </a:r>
            <a:r>
              <a:rPr lang="en-US" sz="2000" b="1" u="sng" dirty="0">
                <a:solidFill>
                  <a:srgbClr val="FF00FF"/>
                </a:solidFill>
              </a:rPr>
              <a:t> </a:t>
            </a:r>
            <a:r>
              <a:rPr lang="en-US" sz="2000" b="1" u="sng" dirty="0" err="1">
                <a:solidFill>
                  <a:srgbClr val="FF00FF"/>
                </a:solidFill>
              </a:rPr>
              <a:t>thương</a:t>
            </a:r>
            <a:r>
              <a:rPr lang="en-US" sz="2000" b="1" dirty="0">
                <a:solidFill>
                  <a:srgbClr val="FF00FF"/>
                </a:solidFill>
              </a:rPr>
              <a:t>:</a:t>
            </a:r>
            <a:r>
              <a:rPr lang="en-US" dirty="0"/>
              <a:t> </a:t>
            </a:r>
          </a:p>
        </p:txBody>
      </p:sp>
      <p:sp>
        <p:nvSpPr>
          <p:cNvPr id="98317" name="Rectangle 13"/>
          <p:cNvSpPr>
            <a:spLocks noChangeArrowheads="1"/>
          </p:cNvSpPr>
          <p:nvPr/>
        </p:nvSpPr>
        <p:spPr bwMode="auto">
          <a:xfrm>
            <a:off x="0" y="914400"/>
            <a:ext cx="4038600" cy="425450"/>
          </a:xfrm>
          <a:prstGeom prst="rect">
            <a:avLst/>
          </a:prstGeom>
          <a:solidFill>
            <a:srgbClr val="FFFF99"/>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b="1">
                <a:solidFill>
                  <a:srgbClr val="CC0000"/>
                </a:solidFill>
              </a:rPr>
              <a:t>-Hoạt động nội thương là gì?</a:t>
            </a:r>
          </a:p>
        </p:txBody>
      </p:sp>
      <p:sp>
        <p:nvSpPr>
          <p:cNvPr id="98318" name="Rectangle 14"/>
          <p:cNvSpPr>
            <a:spLocks noChangeArrowheads="1"/>
          </p:cNvSpPr>
          <p:nvPr/>
        </p:nvSpPr>
        <p:spPr bwMode="auto">
          <a:xfrm>
            <a:off x="76200" y="1339850"/>
            <a:ext cx="4572000" cy="1035050"/>
          </a:xfrm>
          <a:prstGeom prst="rect">
            <a:avLst/>
          </a:prstGeom>
          <a:solidFill>
            <a:srgbClr val="CCFFCC"/>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b="1" dirty="0">
                <a:solidFill>
                  <a:srgbClr val="000000"/>
                </a:solidFill>
              </a:rPr>
              <a:t>-</a:t>
            </a:r>
            <a:r>
              <a:rPr lang="en-US" sz="2000" b="1" dirty="0" err="1">
                <a:solidFill>
                  <a:srgbClr val="000000"/>
                </a:solidFill>
              </a:rPr>
              <a:t>Hoạt</a:t>
            </a:r>
            <a:r>
              <a:rPr lang="en-US" sz="2000" b="1" dirty="0">
                <a:solidFill>
                  <a:srgbClr val="000000"/>
                </a:solidFill>
              </a:rPr>
              <a:t> </a:t>
            </a:r>
            <a:r>
              <a:rPr lang="en-US" sz="2000" b="1" dirty="0" err="1">
                <a:solidFill>
                  <a:srgbClr val="000000"/>
                </a:solidFill>
              </a:rPr>
              <a:t>động</a:t>
            </a:r>
            <a:r>
              <a:rPr lang="en-US" sz="2000" b="1" dirty="0">
                <a:solidFill>
                  <a:srgbClr val="000000"/>
                </a:solidFill>
              </a:rPr>
              <a:t> </a:t>
            </a:r>
            <a:r>
              <a:rPr lang="en-US" sz="2000" b="1" dirty="0" err="1">
                <a:solidFill>
                  <a:srgbClr val="000000"/>
                </a:solidFill>
              </a:rPr>
              <a:t>nội</a:t>
            </a:r>
            <a:r>
              <a:rPr lang="en-US" sz="2000" b="1" dirty="0">
                <a:solidFill>
                  <a:srgbClr val="000000"/>
                </a:solidFill>
              </a:rPr>
              <a:t> </a:t>
            </a:r>
            <a:r>
              <a:rPr lang="en-US" sz="2000" b="1" dirty="0" err="1">
                <a:solidFill>
                  <a:srgbClr val="000000"/>
                </a:solidFill>
              </a:rPr>
              <a:t>thương</a:t>
            </a:r>
            <a:r>
              <a:rPr lang="en-US" sz="2000" b="1" dirty="0">
                <a:solidFill>
                  <a:srgbClr val="000000"/>
                </a:solidFill>
              </a:rPr>
              <a:t> </a:t>
            </a:r>
            <a:r>
              <a:rPr lang="en-US" sz="2000" b="1" dirty="0" err="1">
                <a:solidFill>
                  <a:srgbClr val="000000"/>
                </a:solidFill>
              </a:rPr>
              <a:t>là</a:t>
            </a:r>
            <a:r>
              <a:rPr lang="en-US" sz="2000" b="1" dirty="0">
                <a:solidFill>
                  <a:srgbClr val="000000"/>
                </a:solidFill>
              </a:rPr>
              <a:t> </a:t>
            </a:r>
            <a:r>
              <a:rPr lang="en-US" sz="2000" b="1" dirty="0" err="1">
                <a:solidFill>
                  <a:srgbClr val="000000"/>
                </a:solidFill>
              </a:rPr>
              <a:t>hoạt</a:t>
            </a:r>
            <a:r>
              <a:rPr lang="en-US" sz="2000" b="1" dirty="0">
                <a:solidFill>
                  <a:srgbClr val="000000"/>
                </a:solidFill>
              </a:rPr>
              <a:t> </a:t>
            </a:r>
            <a:r>
              <a:rPr lang="en-US" sz="2000" b="1" dirty="0" err="1">
                <a:solidFill>
                  <a:srgbClr val="000000"/>
                </a:solidFill>
              </a:rPr>
              <a:t>động</a:t>
            </a:r>
            <a:r>
              <a:rPr lang="en-US" sz="2000" b="1" dirty="0">
                <a:solidFill>
                  <a:srgbClr val="000000"/>
                </a:solidFill>
              </a:rPr>
              <a:t> </a:t>
            </a:r>
            <a:r>
              <a:rPr lang="en-US" sz="2000" b="1" dirty="0" err="1">
                <a:solidFill>
                  <a:srgbClr val="000000"/>
                </a:solidFill>
              </a:rPr>
              <a:t>kinh</a:t>
            </a:r>
            <a:r>
              <a:rPr lang="en-US" sz="2000" b="1" dirty="0">
                <a:solidFill>
                  <a:srgbClr val="000000"/>
                </a:solidFill>
              </a:rPr>
              <a:t> </a:t>
            </a:r>
            <a:r>
              <a:rPr lang="en-US" sz="2000" b="1" dirty="0" err="1">
                <a:solidFill>
                  <a:srgbClr val="000000"/>
                </a:solidFill>
              </a:rPr>
              <a:t>tế</a:t>
            </a:r>
            <a:r>
              <a:rPr lang="en-US" sz="2000" b="1" dirty="0">
                <a:solidFill>
                  <a:srgbClr val="000000"/>
                </a:solidFill>
              </a:rPr>
              <a:t> </a:t>
            </a:r>
            <a:r>
              <a:rPr lang="en-US" sz="2000" b="1" dirty="0" err="1">
                <a:solidFill>
                  <a:srgbClr val="000000"/>
                </a:solidFill>
              </a:rPr>
              <a:t>trao</a:t>
            </a:r>
            <a:r>
              <a:rPr lang="en-US" sz="2000" b="1" dirty="0">
                <a:solidFill>
                  <a:srgbClr val="000000"/>
                </a:solidFill>
              </a:rPr>
              <a:t> </a:t>
            </a:r>
            <a:r>
              <a:rPr lang="en-US" sz="2000" b="1" dirty="0" err="1">
                <a:solidFill>
                  <a:srgbClr val="000000"/>
                </a:solidFill>
              </a:rPr>
              <a:t>đổi</a:t>
            </a:r>
            <a:r>
              <a:rPr lang="en-US" sz="2000" b="1" dirty="0">
                <a:solidFill>
                  <a:srgbClr val="000000"/>
                </a:solidFill>
              </a:rPr>
              <a:t>, </a:t>
            </a:r>
            <a:r>
              <a:rPr lang="en-US" sz="2000" b="1" dirty="0" err="1">
                <a:solidFill>
                  <a:srgbClr val="000000"/>
                </a:solidFill>
              </a:rPr>
              <a:t>mua</a:t>
            </a:r>
            <a:r>
              <a:rPr lang="en-US" sz="2000" b="1" dirty="0">
                <a:solidFill>
                  <a:srgbClr val="000000"/>
                </a:solidFill>
              </a:rPr>
              <a:t> </a:t>
            </a:r>
            <a:r>
              <a:rPr lang="en-US" sz="2000" b="1" dirty="0" err="1">
                <a:solidFill>
                  <a:srgbClr val="000000"/>
                </a:solidFill>
              </a:rPr>
              <a:t>bán</a:t>
            </a:r>
            <a:r>
              <a:rPr lang="en-US" sz="2000" b="1" dirty="0">
                <a:solidFill>
                  <a:srgbClr val="000000"/>
                </a:solidFill>
              </a:rPr>
              <a:t> </a:t>
            </a:r>
            <a:r>
              <a:rPr lang="en-US" sz="2000" b="1" dirty="0" err="1">
                <a:solidFill>
                  <a:srgbClr val="000000"/>
                </a:solidFill>
              </a:rPr>
              <a:t>hàng</a:t>
            </a:r>
            <a:r>
              <a:rPr lang="en-US" sz="2000" b="1" dirty="0">
                <a:solidFill>
                  <a:srgbClr val="000000"/>
                </a:solidFill>
              </a:rPr>
              <a:t> </a:t>
            </a:r>
            <a:r>
              <a:rPr lang="en-US" sz="2000" b="1" dirty="0" err="1">
                <a:solidFill>
                  <a:srgbClr val="000000"/>
                </a:solidFill>
              </a:rPr>
              <a:t>hóa</a:t>
            </a:r>
            <a:r>
              <a:rPr lang="en-US" sz="2000" b="1" dirty="0">
                <a:solidFill>
                  <a:srgbClr val="000000"/>
                </a:solidFill>
              </a:rPr>
              <a:t> </a:t>
            </a:r>
            <a:r>
              <a:rPr lang="en-US" sz="2000" b="1" dirty="0" err="1">
                <a:solidFill>
                  <a:srgbClr val="000000"/>
                </a:solidFill>
              </a:rPr>
              <a:t>trong</a:t>
            </a:r>
            <a:r>
              <a:rPr lang="en-US" sz="2000" b="1" dirty="0">
                <a:solidFill>
                  <a:srgbClr val="000000"/>
                </a:solidFill>
              </a:rPr>
              <a:t> </a:t>
            </a:r>
            <a:r>
              <a:rPr lang="en-US" sz="2000" b="1" dirty="0" err="1">
                <a:solidFill>
                  <a:srgbClr val="000000"/>
                </a:solidFill>
              </a:rPr>
              <a:t>nước</a:t>
            </a:r>
            <a:r>
              <a:rPr lang="en-US" sz="2000" b="1" dirty="0">
                <a:solidFill>
                  <a:srgbClr val="000000"/>
                </a:solidFill>
              </a:rPr>
              <a:t>.</a:t>
            </a:r>
          </a:p>
        </p:txBody>
      </p:sp>
    </p:spTree>
    <p:extLst>
      <p:ext uri="{BB962C8B-B14F-4D97-AF65-F5344CB8AC3E}">
        <p14:creationId xmlns:p14="http://schemas.microsoft.com/office/powerpoint/2010/main" val="38065959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8308"/>
                                        </p:tgtEl>
                                        <p:attrNameLst>
                                          <p:attrName>style.visibility</p:attrName>
                                        </p:attrNameLst>
                                      </p:cBhvr>
                                      <p:to>
                                        <p:strVal val="visible"/>
                                      </p:to>
                                    </p:set>
                                    <p:anim calcmode="lin" valueType="num">
                                      <p:cBhvr additive="base">
                                        <p:cTn id="7" dur="500" fill="hold"/>
                                        <p:tgtEl>
                                          <p:spTgt spid="98308"/>
                                        </p:tgtEl>
                                        <p:attrNameLst>
                                          <p:attrName>ppt_x</p:attrName>
                                        </p:attrNameLst>
                                      </p:cBhvr>
                                      <p:tavLst>
                                        <p:tav tm="0">
                                          <p:val>
                                            <p:strVal val="#ppt_x"/>
                                          </p:val>
                                        </p:tav>
                                        <p:tav tm="100000">
                                          <p:val>
                                            <p:strVal val="#ppt_x"/>
                                          </p:val>
                                        </p:tav>
                                      </p:tavLst>
                                    </p:anim>
                                    <p:anim calcmode="lin" valueType="num">
                                      <p:cBhvr additive="base">
                                        <p:cTn id="8" dur="500" fill="hold"/>
                                        <p:tgtEl>
                                          <p:spTgt spid="9830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98317"/>
                                        </p:tgtEl>
                                        <p:attrNameLst>
                                          <p:attrName>style.visibility</p:attrName>
                                        </p:attrNameLst>
                                      </p:cBhvr>
                                      <p:to>
                                        <p:strVal val="visible"/>
                                      </p:to>
                                    </p:set>
                                    <p:animEffect transition="in" filter="slide(fromBottom)">
                                      <p:cBhvr>
                                        <p:cTn id="13" dur="500"/>
                                        <p:tgtEl>
                                          <p:spTgt spid="9831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98318"/>
                                        </p:tgtEl>
                                        <p:attrNameLst>
                                          <p:attrName>style.visibility</p:attrName>
                                        </p:attrNameLst>
                                      </p:cBhvr>
                                      <p:to>
                                        <p:strVal val="visible"/>
                                      </p:to>
                                    </p:set>
                                    <p:animEffect transition="in" filter="checkerboard(across)">
                                      <p:cBhvr>
                                        <p:cTn id="18" dur="500"/>
                                        <p:tgtEl>
                                          <p:spTgt spid="9831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xit" presetSubtype="16" fill="hold" grpId="1" nodeType="clickEffect">
                                  <p:stCondLst>
                                    <p:cond delay="0"/>
                                  </p:stCondLst>
                                  <p:childTnLst>
                                    <p:animEffect transition="out" filter="box(in)">
                                      <p:cBhvr>
                                        <p:cTn id="22" dur="500"/>
                                        <p:tgtEl>
                                          <p:spTgt spid="98317"/>
                                        </p:tgtEl>
                                      </p:cBhvr>
                                    </p:animEffect>
                                    <p:set>
                                      <p:cBhvr>
                                        <p:cTn id="23" dur="1" fill="hold">
                                          <p:stCondLst>
                                            <p:cond delay="499"/>
                                          </p:stCondLst>
                                        </p:cTn>
                                        <p:tgtEl>
                                          <p:spTgt spid="98317"/>
                                        </p:tgtEl>
                                        <p:attrNameLst>
                                          <p:attrName>style.visibility</p:attrName>
                                        </p:attrNameLst>
                                      </p:cBhvr>
                                      <p:to>
                                        <p:strVal val="hidden"/>
                                      </p:to>
                                    </p:set>
                                  </p:childTnLst>
                                </p:cTn>
                              </p:par>
                              <p:par>
                                <p:cTn id="24" presetID="4" presetClass="exit" presetSubtype="16" fill="hold" grpId="1" nodeType="withEffect">
                                  <p:stCondLst>
                                    <p:cond delay="0"/>
                                  </p:stCondLst>
                                  <p:childTnLst>
                                    <p:animEffect transition="out" filter="box(in)">
                                      <p:cBhvr>
                                        <p:cTn id="25" dur="500"/>
                                        <p:tgtEl>
                                          <p:spTgt spid="98318"/>
                                        </p:tgtEl>
                                      </p:cBhvr>
                                    </p:animEffect>
                                    <p:set>
                                      <p:cBhvr>
                                        <p:cTn id="26" dur="1" fill="hold">
                                          <p:stCondLst>
                                            <p:cond delay="499"/>
                                          </p:stCondLst>
                                        </p:cTn>
                                        <p:tgtEl>
                                          <p:spTgt spid="983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8" grpId="0"/>
      <p:bldP spid="98317" grpId="0" animBg="1"/>
      <p:bldP spid="98317" grpId="1" animBg="1"/>
      <p:bldP spid="98318" grpId="0" animBg="1"/>
      <p:bldP spid="98318"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71513"/>
            <a:ext cx="9144000" cy="5540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0" y="6211669"/>
            <a:ext cx="8950036" cy="646331"/>
          </a:xfrm>
          <a:prstGeom prst="rect">
            <a:avLst/>
          </a:prstGeom>
          <a:noFill/>
        </p:spPr>
        <p:txBody>
          <a:bodyPr wrap="square" rtlCol="0">
            <a:spAutoFit/>
          </a:bodyPr>
          <a:lstStyle/>
          <a:p>
            <a:pPr algn="ctr"/>
            <a:r>
              <a:rPr lang="en-US" b="1" dirty="0" smtClean="0">
                <a:latin typeface="Times New Roman" panose="02020603050405020304" pitchFamily="18" charset="0"/>
                <a:cs typeface="Times New Roman" panose="02020603050405020304" pitchFamily="18" charset="0"/>
              </a:rPr>
              <a:t>BIỂU ĐỔ TỔNG MỨC BÁN LẺ HÀNG HÓA PHÂN THEO THÀNH PHẦN KINH TẾ QUA MỘT SỐ NĂM</a:t>
            </a:r>
            <a:endParaRPr lang="en-US"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207818" y="0"/>
            <a:ext cx="9351818" cy="461665"/>
          </a:xfrm>
          <a:prstGeom prst="rect">
            <a:avLst/>
          </a:prstGeom>
          <a:noFill/>
        </p:spPr>
        <p:txBody>
          <a:bodyPr wrap="square" rtlCol="0">
            <a:spAutoFit/>
          </a:bodyPr>
          <a:lstStyle/>
          <a:p>
            <a:pPr algn="ctr"/>
            <a:r>
              <a:rPr lang="en-US" sz="2400" b="1" dirty="0">
                <a:solidFill>
                  <a:srgbClr val="FF0000"/>
                </a:solidFill>
                <a:latin typeface="Times New Roman" panose="02020603050405020304" pitchFamily="18" charset="0"/>
                <a:cs typeface="Times New Roman" panose="02020603050405020304" pitchFamily="18" charset="0"/>
              </a:rPr>
              <a:t>TIẾT </a:t>
            </a:r>
            <a:r>
              <a:rPr lang="en-US" sz="2400" b="1" dirty="0" smtClean="0">
                <a:solidFill>
                  <a:srgbClr val="FF0000"/>
                </a:solidFill>
                <a:latin typeface="Times New Roman" panose="02020603050405020304" pitchFamily="18" charset="0"/>
                <a:cs typeface="Times New Roman" panose="02020603050405020304" pitchFamily="18" charset="0"/>
              </a:rPr>
              <a:t>15: </a:t>
            </a:r>
            <a:r>
              <a:rPr lang="en-US" sz="2400" b="1" dirty="0">
                <a:solidFill>
                  <a:srgbClr val="FF0000"/>
                </a:solidFill>
                <a:latin typeface="Times New Roman" panose="02020603050405020304" pitchFamily="18" charset="0"/>
                <a:cs typeface="Times New Roman" panose="02020603050405020304" pitchFamily="18" charset="0"/>
              </a:rPr>
              <a:t>THƯƠNG MẠI VÀ DU LỊCH</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896" y="1402903"/>
            <a:ext cx="3689797"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3148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0" y="-76200"/>
            <a:ext cx="9144000" cy="838200"/>
          </a:xfrm>
        </p:spPr>
        <p:txBody>
          <a:bodyPr/>
          <a:lstStyle/>
          <a:p>
            <a:r>
              <a:rPr lang="en-US" sz="3200" b="1">
                <a:solidFill>
                  <a:srgbClr val="FF0000"/>
                </a:solidFill>
                <a:latin typeface="Times New Roman" pitchFamily="18" charset="0"/>
              </a:rPr>
              <a:t>Tiết 15. Bài 15. THƯƠNG MẠI VÀ DU LỊCH.</a:t>
            </a:r>
          </a:p>
        </p:txBody>
      </p:sp>
      <p:sp>
        <p:nvSpPr>
          <p:cNvPr id="98307" name="Line 3"/>
          <p:cNvSpPr>
            <a:spLocks noChangeShapeType="1"/>
          </p:cNvSpPr>
          <p:nvPr/>
        </p:nvSpPr>
        <p:spPr bwMode="auto">
          <a:xfrm flipH="1">
            <a:off x="4648200" y="762000"/>
            <a:ext cx="0" cy="6096000"/>
          </a:xfrm>
          <a:prstGeom prst="line">
            <a:avLst/>
          </a:prstGeom>
          <a:noFill/>
          <a:ln w="38100">
            <a:solidFill>
              <a:srgbClr val="00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308" name="Rectangle 4"/>
          <p:cNvSpPr>
            <a:spLocks noChangeArrowheads="1"/>
          </p:cNvSpPr>
          <p:nvPr/>
        </p:nvSpPr>
        <p:spPr bwMode="auto">
          <a:xfrm>
            <a:off x="4648200" y="609600"/>
            <a:ext cx="2362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b="1" dirty="0">
                <a:solidFill>
                  <a:srgbClr val="FF00FF"/>
                </a:solidFill>
              </a:rPr>
              <a:t>I. </a:t>
            </a:r>
            <a:r>
              <a:rPr lang="en-US" sz="2000" b="1" u="sng" dirty="0" err="1">
                <a:solidFill>
                  <a:srgbClr val="FF00FF"/>
                </a:solidFill>
              </a:rPr>
              <a:t>Thương</a:t>
            </a:r>
            <a:r>
              <a:rPr lang="en-US" sz="2000" b="1" u="sng" dirty="0">
                <a:solidFill>
                  <a:srgbClr val="FF00FF"/>
                </a:solidFill>
              </a:rPr>
              <a:t> </a:t>
            </a:r>
            <a:r>
              <a:rPr lang="en-US" sz="2000" b="1" u="sng" dirty="0" err="1">
                <a:solidFill>
                  <a:srgbClr val="FF00FF"/>
                </a:solidFill>
              </a:rPr>
              <a:t>mại</a:t>
            </a:r>
            <a:r>
              <a:rPr lang="en-US" sz="2000" b="1" dirty="0">
                <a:solidFill>
                  <a:srgbClr val="FF00FF"/>
                </a:solidFill>
              </a:rPr>
              <a:t>:</a:t>
            </a:r>
          </a:p>
          <a:p>
            <a:r>
              <a:rPr lang="en-US" sz="2000" b="1" dirty="0">
                <a:solidFill>
                  <a:srgbClr val="FF00FF"/>
                </a:solidFill>
              </a:rPr>
              <a:t>1. </a:t>
            </a:r>
            <a:r>
              <a:rPr lang="en-US" sz="2000" b="1" u="sng" dirty="0" err="1">
                <a:solidFill>
                  <a:srgbClr val="FF00FF"/>
                </a:solidFill>
              </a:rPr>
              <a:t>Nội</a:t>
            </a:r>
            <a:r>
              <a:rPr lang="en-US" sz="2000" b="1" u="sng" dirty="0">
                <a:solidFill>
                  <a:srgbClr val="FF00FF"/>
                </a:solidFill>
              </a:rPr>
              <a:t> </a:t>
            </a:r>
            <a:r>
              <a:rPr lang="en-US" sz="2000" b="1" u="sng" dirty="0" err="1">
                <a:solidFill>
                  <a:srgbClr val="FF00FF"/>
                </a:solidFill>
              </a:rPr>
              <a:t>thương</a:t>
            </a:r>
            <a:r>
              <a:rPr lang="en-US" sz="2000" b="1" dirty="0">
                <a:solidFill>
                  <a:srgbClr val="FF00FF"/>
                </a:solidFill>
              </a:rPr>
              <a:t>:</a:t>
            </a:r>
            <a:r>
              <a:rPr lang="en-US" dirty="0"/>
              <a:t> </a:t>
            </a:r>
          </a:p>
        </p:txBody>
      </p:sp>
      <p:sp>
        <p:nvSpPr>
          <p:cNvPr id="98311" name="Rectangle 7"/>
          <p:cNvSpPr>
            <a:spLocks noChangeArrowheads="1"/>
          </p:cNvSpPr>
          <p:nvPr/>
        </p:nvSpPr>
        <p:spPr bwMode="auto">
          <a:xfrm>
            <a:off x="4648200" y="1295400"/>
            <a:ext cx="4495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2000" b="1" i="1" dirty="0">
                <a:solidFill>
                  <a:srgbClr val="0066FF"/>
                </a:solidFill>
              </a:rPr>
              <a:t>- </a:t>
            </a:r>
            <a:r>
              <a:rPr lang="en-US" sz="2000" b="1" i="1" dirty="0" err="1">
                <a:solidFill>
                  <a:srgbClr val="0066FF"/>
                </a:solidFill>
              </a:rPr>
              <a:t>Đủ</a:t>
            </a:r>
            <a:r>
              <a:rPr lang="en-US" sz="2000" b="1" i="1" dirty="0">
                <a:solidFill>
                  <a:srgbClr val="0066FF"/>
                </a:solidFill>
              </a:rPr>
              <a:t> </a:t>
            </a:r>
            <a:r>
              <a:rPr lang="en-US" sz="2000" b="1" i="1" dirty="0" err="1">
                <a:solidFill>
                  <a:srgbClr val="0066FF"/>
                </a:solidFill>
              </a:rPr>
              <a:t>thành</a:t>
            </a:r>
            <a:r>
              <a:rPr lang="en-US" sz="2000" b="1" i="1" dirty="0">
                <a:solidFill>
                  <a:srgbClr val="0066FF"/>
                </a:solidFill>
              </a:rPr>
              <a:t> </a:t>
            </a:r>
            <a:r>
              <a:rPr lang="en-US" sz="2000" b="1" i="1" dirty="0" err="1">
                <a:solidFill>
                  <a:srgbClr val="0066FF"/>
                </a:solidFill>
              </a:rPr>
              <a:t>phần</a:t>
            </a:r>
            <a:r>
              <a:rPr lang="en-US" sz="2000" b="1" i="1" dirty="0">
                <a:solidFill>
                  <a:srgbClr val="0066FF"/>
                </a:solidFill>
              </a:rPr>
              <a:t> </a:t>
            </a:r>
            <a:r>
              <a:rPr lang="en-US" sz="2000" b="1" i="1" dirty="0" err="1">
                <a:solidFill>
                  <a:srgbClr val="0066FF"/>
                </a:solidFill>
              </a:rPr>
              <a:t>kinh</a:t>
            </a:r>
            <a:r>
              <a:rPr lang="en-US" sz="2000" b="1" i="1" dirty="0">
                <a:solidFill>
                  <a:srgbClr val="0066FF"/>
                </a:solidFill>
              </a:rPr>
              <a:t> </a:t>
            </a:r>
            <a:r>
              <a:rPr lang="en-US" sz="2000" b="1" i="1" dirty="0" err="1">
                <a:solidFill>
                  <a:srgbClr val="0066FF"/>
                </a:solidFill>
              </a:rPr>
              <a:t>tế</a:t>
            </a:r>
            <a:r>
              <a:rPr lang="en-US" sz="2000" b="1" i="1" dirty="0">
                <a:solidFill>
                  <a:srgbClr val="0066FF"/>
                </a:solidFill>
              </a:rPr>
              <a:t> </a:t>
            </a:r>
            <a:r>
              <a:rPr lang="en-US" sz="2000" b="1" i="1" dirty="0" err="1">
                <a:solidFill>
                  <a:srgbClr val="0066FF"/>
                </a:solidFill>
              </a:rPr>
              <a:t>tham</a:t>
            </a:r>
            <a:r>
              <a:rPr lang="en-US" sz="2000" b="1" i="1" dirty="0">
                <a:solidFill>
                  <a:srgbClr val="0066FF"/>
                </a:solidFill>
              </a:rPr>
              <a:t> </a:t>
            </a:r>
            <a:r>
              <a:rPr lang="en-US" sz="2000" b="1" i="1" dirty="0" err="1">
                <a:solidFill>
                  <a:srgbClr val="0066FF"/>
                </a:solidFill>
              </a:rPr>
              <a:t>gia</a:t>
            </a:r>
            <a:r>
              <a:rPr lang="en-US" sz="2000" b="1" i="1" dirty="0">
                <a:solidFill>
                  <a:srgbClr val="0066FF"/>
                </a:solidFill>
              </a:rPr>
              <a:t>, </a:t>
            </a:r>
            <a:r>
              <a:rPr lang="en-US" sz="2000" b="1" i="1" dirty="0" err="1">
                <a:solidFill>
                  <a:srgbClr val="0066FF"/>
                </a:solidFill>
              </a:rPr>
              <a:t>quan</a:t>
            </a:r>
            <a:r>
              <a:rPr lang="en-US" sz="2000" b="1" i="1" dirty="0">
                <a:solidFill>
                  <a:srgbClr val="0066FF"/>
                </a:solidFill>
              </a:rPr>
              <a:t> </a:t>
            </a:r>
            <a:r>
              <a:rPr lang="en-US" sz="2000" b="1" i="1" dirty="0" err="1">
                <a:solidFill>
                  <a:srgbClr val="0066FF"/>
                </a:solidFill>
              </a:rPr>
              <a:t>trọng</a:t>
            </a:r>
            <a:r>
              <a:rPr lang="en-US" sz="2000" b="1" i="1" dirty="0">
                <a:solidFill>
                  <a:srgbClr val="0066FF"/>
                </a:solidFill>
              </a:rPr>
              <a:t> </a:t>
            </a:r>
            <a:r>
              <a:rPr lang="en-US" sz="2000" b="1" i="1" dirty="0" err="1">
                <a:solidFill>
                  <a:srgbClr val="0066FF"/>
                </a:solidFill>
              </a:rPr>
              <a:t>nhất</a:t>
            </a:r>
            <a:r>
              <a:rPr lang="en-US" sz="2000" b="1" i="1" dirty="0">
                <a:solidFill>
                  <a:srgbClr val="0066FF"/>
                </a:solidFill>
              </a:rPr>
              <a:t> </a:t>
            </a:r>
            <a:r>
              <a:rPr lang="en-US" sz="2000" b="1" i="1" dirty="0" err="1">
                <a:solidFill>
                  <a:srgbClr val="0066FF"/>
                </a:solidFill>
              </a:rPr>
              <a:t>là</a:t>
            </a:r>
            <a:r>
              <a:rPr lang="en-US" sz="2000" b="1" i="1" dirty="0">
                <a:solidFill>
                  <a:srgbClr val="0066FF"/>
                </a:solidFill>
              </a:rPr>
              <a:t> </a:t>
            </a:r>
            <a:r>
              <a:rPr lang="en-US" sz="2000" b="1" i="1" dirty="0" err="1">
                <a:solidFill>
                  <a:srgbClr val="0066FF"/>
                </a:solidFill>
              </a:rPr>
              <a:t>kinh</a:t>
            </a:r>
            <a:r>
              <a:rPr lang="en-US" sz="2000" b="1" i="1" dirty="0">
                <a:solidFill>
                  <a:srgbClr val="0066FF"/>
                </a:solidFill>
              </a:rPr>
              <a:t> </a:t>
            </a:r>
            <a:r>
              <a:rPr lang="en-US" sz="2000" b="1" i="1" dirty="0" err="1">
                <a:solidFill>
                  <a:srgbClr val="0066FF"/>
                </a:solidFill>
              </a:rPr>
              <a:t>tế</a:t>
            </a:r>
            <a:r>
              <a:rPr lang="en-US" sz="2000" b="1" i="1" dirty="0">
                <a:solidFill>
                  <a:srgbClr val="0066FF"/>
                </a:solidFill>
              </a:rPr>
              <a:t> </a:t>
            </a:r>
            <a:r>
              <a:rPr lang="en-US" sz="2000" b="1" i="1" dirty="0" err="1">
                <a:solidFill>
                  <a:srgbClr val="0066FF"/>
                </a:solidFill>
              </a:rPr>
              <a:t>tư</a:t>
            </a:r>
            <a:r>
              <a:rPr lang="en-US" sz="2000" b="1" i="1" dirty="0">
                <a:solidFill>
                  <a:srgbClr val="0066FF"/>
                </a:solidFill>
              </a:rPr>
              <a:t> </a:t>
            </a:r>
            <a:r>
              <a:rPr lang="en-US" sz="2000" b="1" i="1" dirty="0" err="1">
                <a:solidFill>
                  <a:srgbClr val="0066FF"/>
                </a:solidFill>
              </a:rPr>
              <a:t>nhân</a:t>
            </a:r>
            <a:r>
              <a:rPr lang="en-US" sz="2000" b="1" i="1" dirty="0">
                <a:solidFill>
                  <a:srgbClr val="0066FF"/>
                </a:solidFill>
              </a:rPr>
              <a:t>, </a:t>
            </a:r>
            <a:r>
              <a:rPr lang="en-US" sz="2000" b="1" i="1" dirty="0" err="1">
                <a:solidFill>
                  <a:srgbClr val="0066FF"/>
                </a:solidFill>
              </a:rPr>
              <a:t>cá</a:t>
            </a:r>
            <a:r>
              <a:rPr lang="en-US" sz="2000" b="1" i="1" dirty="0">
                <a:solidFill>
                  <a:srgbClr val="0066FF"/>
                </a:solidFill>
              </a:rPr>
              <a:t> </a:t>
            </a:r>
            <a:r>
              <a:rPr lang="en-US" sz="2000" b="1" i="1" dirty="0" err="1">
                <a:solidFill>
                  <a:srgbClr val="0066FF"/>
                </a:solidFill>
              </a:rPr>
              <a:t>thể</a:t>
            </a:r>
            <a:r>
              <a:rPr lang="en-US" sz="2000" b="1" i="1" dirty="0">
                <a:solidFill>
                  <a:srgbClr val="0066FF"/>
                </a:solidFill>
              </a:rPr>
              <a:t>.</a:t>
            </a:r>
          </a:p>
        </p:txBody>
      </p:sp>
      <p:sp>
        <p:nvSpPr>
          <p:cNvPr id="98312" name="Text Box 8"/>
          <p:cNvSpPr txBox="1">
            <a:spLocks noChangeArrowheads="1"/>
          </p:cNvSpPr>
          <p:nvPr/>
        </p:nvSpPr>
        <p:spPr bwMode="auto">
          <a:xfrm>
            <a:off x="0" y="3520223"/>
            <a:ext cx="4648200" cy="1035050"/>
          </a:xfrm>
          <a:prstGeom prst="rect">
            <a:avLst/>
          </a:prstGeom>
          <a:solidFill>
            <a:srgbClr val="CCFFCC"/>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b="1" dirty="0" err="1">
                <a:solidFill>
                  <a:srgbClr val="CC0000"/>
                </a:solidFill>
              </a:rPr>
              <a:t>Em</a:t>
            </a:r>
            <a:r>
              <a:rPr lang="en-US" sz="2000" b="1" dirty="0">
                <a:solidFill>
                  <a:srgbClr val="CC0000"/>
                </a:solidFill>
              </a:rPr>
              <a:t> </a:t>
            </a:r>
            <a:r>
              <a:rPr lang="en-US" sz="2000" b="1" dirty="0" err="1">
                <a:solidFill>
                  <a:srgbClr val="CC0000"/>
                </a:solidFill>
              </a:rPr>
              <a:t>hãy</a:t>
            </a:r>
            <a:r>
              <a:rPr lang="en-US" sz="2000" b="1" dirty="0">
                <a:solidFill>
                  <a:srgbClr val="CC0000"/>
                </a:solidFill>
              </a:rPr>
              <a:t> </a:t>
            </a:r>
            <a:r>
              <a:rPr lang="en-US" sz="2000" b="1" dirty="0" err="1">
                <a:solidFill>
                  <a:srgbClr val="CC0000"/>
                </a:solidFill>
              </a:rPr>
              <a:t>kể</a:t>
            </a:r>
            <a:r>
              <a:rPr lang="en-US" sz="2000" b="1" dirty="0">
                <a:solidFill>
                  <a:srgbClr val="CC0000"/>
                </a:solidFill>
              </a:rPr>
              <a:t> </a:t>
            </a:r>
            <a:r>
              <a:rPr lang="en-US" sz="2000" b="1" dirty="0" err="1">
                <a:solidFill>
                  <a:srgbClr val="CC0000"/>
                </a:solidFill>
              </a:rPr>
              <a:t>tên</a:t>
            </a:r>
            <a:r>
              <a:rPr lang="en-US" sz="2000" b="1" dirty="0">
                <a:solidFill>
                  <a:srgbClr val="CC0000"/>
                </a:solidFill>
              </a:rPr>
              <a:t> </a:t>
            </a:r>
            <a:r>
              <a:rPr lang="en-US" sz="2000" b="1" dirty="0" err="1">
                <a:solidFill>
                  <a:srgbClr val="CC0000"/>
                </a:solidFill>
              </a:rPr>
              <a:t>các</a:t>
            </a:r>
            <a:r>
              <a:rPr lang="en-US" sz="2000" b="1" dirty="0">
                <a:solidFill>
                  <a:srgbClr val="CC0000"/>
                </a:solidFill>
              </a:rPr>
              <a:t> </a:t>
            </a:r>
            <a:r>
              <a:rPr lang="en-US" sz="2000" b="1" dirty="0" err="1">
                <a:solidFill>
                  <a:srgbClr val="CC0000"/>
                </a:solidFill>
              </a:rPr>
              <a:t>loại</a:t>
            </a:r>
            <a:r>
              <a:rPr lang="en-US" sz="2000" b="1" dirty="0">
                <a:solidFill>
                  <a:srgbClr val="CC0000"/>
                </a:solidFill>
              </a:rPr>
              <a:t> </a:t>
            </a:r>
            <a:r>
              <a:rPr lang="en-US" sz="2000" b="1" dirty="0" err="1">
                <a:solidFill>
                  <a:srgbClr val="CC0000"/>
                </a:solidFill>
              </a:rPr>
              <a:t>hàng</a:t>
            </a:r>
            <a:r>
              <a:rPr lang="en-US" sz="2000" b="1" dirty="0">
                <a:solidFill>
                  <a:srgbClr val="CC0000"/>
                </a:solidFill>
              </a:rPr>
              <a:t> </a:t>
            </a:r>
            <a:r>
              <a:rPr lang="en-US" sz="2000" b="1" dirty="0" err="1">
                <a:solidFill>
                  <a:srgbClr val="CC0000"/>
                </a:solidFill>
              </a:rPr>
              <a:t>hóa</a:t>
            </a:r>
            <a:r>
              <a:rPr lang="en-US" sz="2000" b="1" dirty="0">
                <a:solidFill>
                  <a:srgbClr val="CC0000"/>
                </a:solidFill>
              </a:rPr>
              <a:t> </a:t>
            </a:r>
            <a:r>
              <a:rPr lang="en-US" sz="2000" b="1" dirty="0" err="1">
                <a:solidFill>
                  <a:srgbClr val="CC0000"/>
                </a:solidFill>
              </a:rPr>
              <a:t>được</a:t>
            </a:r>
            <a:r>
              <a:rPr lang="en-US" sz="2000" b="1" dirty="0">
                <a:solidFill>
                  <a:srgbClr val="CC0000"/>
                </a:solidFill>
              </a:rPr>
              <a:t> </a:t>
            </a:r>
            <a:r>
              <a:rPr lang="en-US" sz="2000" b="1" dirty="0" err="1">
                <a:solidFill>
                  <a:srgbClr val="CC0000"/>
                </a:solidFill>
              </a:rPr>
              <a:t>trao</a:t>
            </a:r>
            <a:r>
              <a:rPr lang="en-US" sz="2000" b="1" dirty="0">
                <a:solidFill>
                  <a:srgbClr val="CC0000"/>
                </a:solidFill>
              </a:rPr>
              <a:t> </a:t>
            </a:r>
            <a:r>
              <a:rPr lang="en-US" sz="2000" b="1" dirty="0" err="1">
                <a:solidFill>
                  <a:srgbClr val="CC0000"/>
                </a:solidFill>
              </a:rPr>
              <a:t>đổi</a:t>
            </a:r>
            <a:r>
              <a:rPr lang="en-US" sz="2000" b="1" dirty="0">
                <a:solidFill>
                  <a:srgbClr val="CC0000"/>
                </a:solidFill>
              </a:rPr>
              <a:t> </a:t>
            </a:r>
            <a:r>
              <a:rPr lang="en-US" sz="2000" b="1" dirty="0" err="1">
                <a:solidFill>
                  <a:srgbClr val="CC0000"/>
                </a:solidFill>
              </a:rPr>
              <a:t>buôn</a:t>
            </a:r>
            <a:r>
              <a:rPr lang="en-US" sz="2000" b="1" dirty="0">
                <a:solidFill>
                  <a:srgbClr val="CC0000"/>
                </a:solidFill>
              </a:rPr>
              <a:t> </a:t>
            </a:r>
            <a:r>
              <a:rPr lang="en-US" sz="2000" b="1" dirty="0" err="1">
                <a:solidFill>
                  <a:srgbClr val="CC0000"/>
                </a:solidFill>
              </a:rPr>
              <a:t>bán</a:t>
            </a:r>
            <a:r>
              <a:rPr lang="en-US" sz="2000" b="1" dirty="0">
                <a:solidFill>
                  <a:srgbClr val="CC0000"/>
                </a:solidFill>
              </a:rPr>
              <a:t> ở </a:t>
            </a:r>
            <a:r>
              <a:rPr lang="en-US" sz="2000" b="1" dirty="0" err="1">
                <a:solidFill>
                  <a:srgbClr val="CC0000"/>
                </a:solidFill>
              </a:rPr>
              <a:t>địa</a:t>
            </a:r>
            <a:r>
              <a:rPr lang="en-US" sz="2000" b="1" dirty="0">
                <a:solidFill>
                  <a:srgbClr val="CC0000"/>
                </a:solidFill>
              </a:rPr>
              <a:t> </a:t>
            </a:r>
            <a:r>
              <a:rPr lang="en-US" sz="2000" b="1" dirty="0" err="1">
                <a:solidFill>
                  <a:srgbClr val="CC0000"/>
                </a:solidFill>
              </a:rPr>
              <a:t>phương</a:t>
            </a:r>
            <a:r>
              <a:rPr lang="en-US" sz="2000" b="1" dirty="0">
                <a:solidFill>
                  <a:srgbClr val="CC0000"/>
                </a:solidFill>
              </a:rPr>
              <a:t> </a:t>
            </a:r>
            <a:r>
              <a:rPr lang="en-US" sz="2000" b="1" dirty="0" err="1">
                <a:solidFill>
                  <a:srgbClr val="CC0000"/>
                </a:solidFill>
              </a:rPr>
              <a:t>em</a:t>
            </a:r>
            <a:r>
              <a:rPr lang="en-US" sz="2000" b="1" dirty="0">
                <a:solidFill>
                  <a:srgbClr val="CC0000"/>
                </a:solidFill>
              </a:rPr>
              <a:t>.</a:t>
            </a:r>
            <a:endParaRPr lang="vi-VN" sz="2000" b="1" dirty="0">
              <a:solidFill>
                <a:srgbClr val="CC0000"/>
              </a:solidFill>
            </a:endParaRPr>
          </a:p>
        </p:txBody>
      </p:sp>
      <p:sp>
        <p:nvSpPr>
          <p:cNvPr id="98313" name="Text Box 9"/>
          <p:cNvSpPr txBox="1">
            <a:spLocks noChangeArrowheads="1"/>
          </p:cNvSpPr>
          <p:nvPr/>
        </p:nvSpPr>
        <p:spPr bwMode="auto">
          <a:xfrm>
            <a:off x="4648200" y="2133600"/>
            <a:ext cx="4495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b="1" i="1" dirty="0">
                <a:solidFill>
                  <a:srgbClr val="0066FF"/>
                </a:solidFill>
              </a:rPr>
              <a:t>- </a:t>
            </a:r>
            <a:r>
              <a:rPr lang="en-US" sz="2000" b="1" i="1" dirty="0" err="1">
                <a:solidFill>
                  <a:srgbClr val="0066FF"/>
                </a:solidFill>
              </a:rPr>
              <a:t>Hàng</a:t>
            </a:r>
            <a:r>
              <a:rPr lang="en-US" sz="2000" b="1" i="1" dirty="0">
                <a:solidFill>
                  <a:srgbClr val="0066FF"/>
                </a:solidFill>
              </a:rPr>
              <a:t> </a:t>
            </a:r>
            <a:r>
              <a:rPr lang="en-US" sz="2000" b="1" i="1" dirty="0" err="1">
                <a:solidFill>
                  <a:srgbClr val="0066FF"/>
                </a:solidFill>
              </a:rPr>
              <a:t>hóa</a:t>
            </a:r>
            <a:r>
              <a:rPr lang="en-US" sz="2000" b="1" i="1" dirty="0">
                <a:solidFill>
                  <a:srgbClr val="0066FF"/>
                </a:solidFill>
              </a:rPr>
              <a:t> </a:t>
            </a:r>
            <a:r>
              <a:rPr lang="en-US" sz="2000" b="1" i="1" dirty="0" err="1">
                <a:solidFill>
                  <a:srgbClr val="0066FF"/>
                </a:solidFill>
              </a:rPr>
              <a:t>phong</a:t>
            </a:r>
            <a:r>
              <a:rPr lang="en-US" sz="2000" b="1" i="1" dirty="0">
                <a:solidFill>
                  <a:srgbClr val="0066FF"/>
                </a:solidFill>
              </a:rPr>
              <a:t> </a:t>
            </a:r>
            <a:r>
              <a:rPr lang="en-US" sz="2000" b="1" i="1" dirty="0" err="1">
                <a:solidFill>
                  <a:srgbClr val="0066FF"/>
                </a:solidFill>
              </a:rPr>
              <a:t>phú</a:t>
            </a:r>
            <a:r>
              <a:rPr lang="en-US" sz="2000" b="1" i="1" dirty="0">
                <a:solidFill>
                  <a:srgbClr val="0066FF"/>
                </a:solidFill>
              </a:rPr>
              <a:t>, </a:t>
            </a:r>
            <a:r>
              <a:rPr lang="en-US" sz="2000" b="1" i="1" dirty="0" err="1">
                <a:solidFill>
                  <a:srgbClr val="0066FF"/>
                </a:solidFill>
              </a:rPr>
              <a:t>đa</a:t>
            </a:r>
            <a:r>
              <a:rPr lang="en-US" sz="2000" b="1" i="1" dirty="0">
                <a:solidFill>
                  <a:srgbClr val="0066FF"/>
                </a:solidFill>
              </a:rPr>
              <a:t> </a:t>
            </a:r>
            <a:r>
              <a:rPr lang="en-US" sz="2000" b="1" i="1" dirty="0" err="1">
                <a:solidFill>
                  <a:srgbClr val="0066FF"/>
                </a:solidFill>
              </a:rPr>
              <a:t>dạng</a:t>
            </a:r>
            <a:r>
              <a:rPr lang="en-US" dirty="0"/>
              <a:t>, </a:t>
            </a:r>
            <a:r>
              <a:rPr lang="en-US" sz="2000" b="1" i="1" dirty="0" err="1">
                <a:solidFill>
                  <a:srgbClr val="0066FF"/>
                </a:solidFill>
              </a:rPr>
              <a:t>tự</a:t>
            </a:r>
            <a:r>
              <a:rPr lang="en-US" sz="2000" b="1" i="1" dirty="0">
                <a:solidFill>
                  <a:srgbClr val="0066FF"/>
                </a:solidFill>
              </a:rPr>
              <a:t> do </a:t>
            </a:r>
            <a:r>
              <a:rPr lang="en-US" sz="2000" b="1" i="1" dirty="0" err="1">
                <a:solidFill>
                  <a:srgbClr val="0066FF"/>
                </a:solidFill>
              </a:rPr>
              <a:t>lưu</a:t>
            </a:r>
            <a:r>
              <a:rPr lang="en-US" sz="2000" b="1" i="1" dirty="0">
                <a:solidFill>
                  <a:srgbClr val="0066FF"/>
                </a:solidFill>
              </a:rPr>
              <a:t> </a:t>
            </a:r>
            <a:r>
              <a:rPr lang="en-US" sz="2000" b="1" i="1" dirty="0" err="1">
                <a:solidFill>
                  <a:srgbClr val="0066FF"/>
                </a:solidFill>
              </a:rPr>
              <a:t>thông</a:t>
            </a:r>
            <a:r>
              <a:rPr lang="en-US" sz="2000" b="1" i="1" dirty="0">
                <a:solidFill>
                  <a:srgbClr val="0066FF"/>
                </a:solidFill>
              </a:rPr>
              <a:t>.</a:t>
            </a:r>
            <a:endParaRPr lang="vi-VN" sz="2000" b="1" i="1" dirty="0">
              <a:solidFill>
                <a:srgbClr val="0066FF"/>
              </a:solidFill>
            </a:endParaRPr>
          </a:p>
        </p:txBody>
      </p:sp>
    </p:spTree>
    <p:extLst>
      <p:ext uri="{BB962C8B-B14F-4D97-AF65-F5344CB8AC3E}">
        <p14:creationId xmlns:p14="http://schemas.microsoft.com/office/powerpoint/2010/main" val="3484993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83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grpId="1" nodeType="clickEffect">
                                  <p:stCondLst>
                                    <p:cond delay="0"/>
                                  </p:stCondLst>
                                  <p:childTnLst>
                                    <p:animEffect transition="out" filter="blinds(horizontal)">
                                      <p:cBhvr>
                                        <p:cTn id="10" dur="500"/>
                                        <p:tgtEl>
                                          <p:spTgt spid="98312"/>
                                        </p:tgtEl>
                                      </p:cBhvr>
                                    </p:animEffect>
                                    <p:set>
                                      <p:cBhvr>
                                        <p:cTn id="11" dur="1" fill="hold">
                                          <p:stCondLst>
                                            <p:cond delay="499"/>
                                          </p:stCondLst>
                                        </p:cTn>
                                        <p:tgtEl>
                                          <p:spTgt spid="983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12" grpId="0" animBg="1"/>
      <p:bldP spid="98312"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0" y="-76200"/>
            <a:ext cx="9144000" cy="838200"/>
          </a:xfrm>
        </p:spPr>
        <p:txBody>
          <a:bodyPr/>
          <a:lstStyle/>
          <a:p>
            <a:r>
              <a:rPr lang="en-US" sz="3200" b="1">
                <a:solidFill>
                  <a:srgbClr val="FF0000"/>
                </a:solidFill>
                <a:latin typeface="Times New Roman" pitchFamily="18" charset="0"/>
              </a:rPr>
              <a:t>Tiết 15. Bài 15. THƯƠNG MẠI VÀ DU LỊCH.</a:t>
            </a:r>
          </a:p>
        </p:txBody>
      </p:sp>
      <p:sp>
        <p:nvSpPr>
          <p:cNvPr id="98307" name="Line 3"/>
          <p:cNvSpPr>
            <a:spLocks noChangeShapeType="1"/>
          </p:cNvSpPr>
          <p:nvPr/>
        </p:nvSpPr>
        <p:spPr bwMode="auto">
          <a:xfrm flipH="1">
            <a:off x="4648200" y="762000"/>
            <a:ext cx="0" cy="6096000"/>
          </a:xfrm>
          <a:prstGeom prst="line">
            <a:avLst/>
          </a:prstGeom>
          <a:noFill/>
          <a:ln w="38100">
            <a:solidFill>
              <a:srgbClr val="00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308" name="Rectangle 4"/>
          <p:cNvSpPr>
            <a:spLocks noChangeArrowheads="1"/>
          </p:cNvSpPr>
          <p:nvPr/>
        </p:nvSpPr>
        <p:spPr bwMode="auto">
          <a:xfrm>
            <a:off x="4648200" y="609600"/>
            <a:ext cx="2362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b="1" dirty="0">
                <a:solidFill>
                  <a:srgbClr val="FF00FF"/>
                </a:solidFill>
              </a:rPr>
              <a:t>I. </a:t>
            </a:r>
            <a:r>
              <a:rPr lang="en-US" sz="2000" b="1" u="sng" dirty="0" err="1">
                <a:solidFill>
                  <a:srgbClr val="FF00FF"/>
                </a:solidFill>
              </a:rPr>
              <a:t>Thương</a:t>
            </a:r>
            <a:r>
              <a:rPr lang="en-US" sz="2000" b="1" u="sng" dirty="0">
                <a:solidFill>
                  <a:srgbClr val="FF00FF"/>
                </a:solidFill>
              </a:rPr>
              <a:t> </a:t>
            </a:r>
            <a:r>
              <a:rPr lang="en-US" sz="2000" b="1" u="sng" dirty="0" err="1">
                <a:solidFill>
                  <a:srgbClr val="FF00FF"/>
                </a:solidFill>
              </a:rPr>
              <a:t>mại</a:t>
            </a:r>
            <a:r>
              <a:rPr lang="en-US" sz="2000" b="1" dirty="0">
                <a:solidFill>
                  <a:srgbClr val="FF00FF"/>
                </a:solidFill>
              </a:rPr>
              <a:t>:</a:t>
            </a:r>
          </a:p>
          <a:p>
            <a:r>
              <a:rPr lang="en-US" sz="2000" b="1" dirty="0">
                <a:solidFill>
                  <a:srgbClr val="FF00FF"/>
                </a:solidFill>
              </a:rPr>
              <a:t>1. </a:t>
            </a:r>
            <a:r>
              <a:rPr lang="en-US" sz="2000" b="1" u="sng" dirty="0" err="1">
                <a:solidFill>
                  <a:srgbClr val="FF00FF"/>
                </a:solidFill>
              </a:rPr>
              <a:t>Nội</a:t>
            </a:r>
            <a:r>
              <a:rPr lang="en-US" sz="2000" b="1" u="sng" dirty="0">
                <a:solidFill>
                  <a:srgbClr val="FF00FF"/>
                </a:solidFill>
              </a:rPr>
              <a:t> </a:t>
            </a:r>
            <a:r>
              <a:rPr lang="en-US" sz="2000" b="1" u="sng" dirty="0" err="1">
                <a:solidFill>
                  <a:srgbClr val="FF00FF"/>
                </a:solidFill>
              </a:rPr>
              <a:t>thương</a:t>
            </a:r>
            <a:r>
              <a:rPr lang="en-US" sz="2000" b="1" dirty="0">
                <a:solidFill>
                  <a:srgbClr val="FF00FF"/>
                </a:solidFill>
              </a:rPr>
              <a:t>:</a:t>
            </a:r>
            <a:r>
              <a:rPr lang="en-US" dirty="0"/>
              <a:t> </a:t>
            </a:r>
          </a:p>
        </p:txBody>
      </p:sp>
      <p:sp>
        <p:nvSpPr>
          <p:cNvPr id="98311" name="Rectangle 7"/>
          <p:cNvSpPr>
            <a:spLocks noChangeArrowheads="1"/>
          </p:cNvSpPr>
          <p:nvPr/>
        </p:nvSpPr>
        <p:spPr bwMode="auto">
          <a:xfrm>
            <a:off x="4648200" y="1295400"/>
            <a:ext cx="4495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2000" b="1" i="1" dirty="0">
                <a:solidFill>
                  <a:srgbClr val="0066FF"/>
                </a:solidFill>
              </a:rPr>
              <a:t>- </a:t>
            </a:r>
            <a:r>
              <a:rPr lang="en-US" sz="2000" b="1" i="1" dirty="0" err="1">
                <a:solidFill>
                  <a:srgbClr val="0066FF"/>
                </a:solidFill>
              </a:rPr>
              <a:t>Đủ</a:t>
            </a:r>
            <a:r>
              <a:rPr lang="en-US" sz="2000" b="1" i="1" dirty="0">
                <a:solidFill>
                  <a:srgbClr val="0066FF"/>
                </a:solidFill>
              </a:rPr>
              <a:t> </a:t>
            </a:r>
            <a:r>
              <a:rPr lang="en-US" sz="2000" b="1" i="1" dirty="0" err="1">
                <a:solidFill>
                  <a:srgbClr val="0066FF"/>
                </a:solidFill>
              </a:rPr>
              <a:t>thành</a:t>
            </a:r>
            <a:r>
              <a:rPr lang="en-US" sz="2000" b="1" i="1" dirty="0">
                <a:solidFill>
                  <a:srgbClr val="0066FF"/>
                </a:solidFill>
              </a:rPr>
              <a:t> </a:t>
            </a:r>
            <a:r>
              <a:rPr lang="en-US" sz="2000" b="1" i="1" dirty="0" err="1">
                <a:solidFill>
                  <a:srgbClr val="0066FF"/>
                </a:solidFill>
              </a:rPr>
              <a:t>phần</a:t>
            </a:r>
            <a:r>
              <a:rPr lang="en-US" sz="2000" b="1" i="1" dirty="0">
                <a:solidFill>
                  <a:srgbClr val="0066FF"/>
                </a:solidFill>
              </a:rPr>
              <a:t> </a:t>
            </a:r>
            <a:r>
              <a:rPr lang="en-US" sz="2000" b="1" i="1" dirty="0" err="1">
                <a:solidFill>
                  <a:srgbClr val="0066FF"/>
                </a:solidFill>
              </a:rPr>
              <a:t>kinh</a:t>
            </a:r>
            <a:r>
              <a:rPr lang="en-US" sz="2000" b="1" i="1" dirty="0">
                <a:solidFill>
                  <a:srgbClr val="0066FF"/>
                </a:solidFill>
              </a:rPr>
              <a:t> </a:t>
            </a:r>
            <a:r>
              <a:rPr lang="en-US" sz="2000" b="1" i="1" dirty="0" err="1">
                <a:solidFill>
                  <a:srgbClr val="0066FF"/>
                </a:solidFill>
              </a:rPr>
              <a:t>tế</a:t>
            </a:r>
            <a:r>
              <a:rPr lang="en-US" sz="2000" b="1" i="1" dirty="0">
                <a:solidFill>
                  <a:srgbClr val="0066FF"/>
                </a:solidFill>
              </a:rPr>
              <a:t> </a:t>
            </a:r>
            <a:r>
              <a:rPr lang="en-US" sz="2000" b="1" i="1" dirty="0" err="1">
                <a:solidFill>
                  <a:srgbClr val="0066FF"/>
                </a:solidFill>
              </a:rPr>
              <a:t>tham</a:t>
            </a:r>
            <a:r>
              <a:rPr lang="en-US" sz="2000" b="1" i="1" dirty="0">
                <a:solidFill>
                  <a:srgbClr val="0066FF"/>
                </a:solidFill>
              </a:rPr>
              <a:t> </a:t>
            </a:r>
            <a:r>
              <a:rPr lang="en-US" sz="2000" b="1" i="1" dirty="0" err="1">
                <a:solidFill>
                  <a:srgbClr val="0066FF"/>
                </a:solidFill>
              </a:rPr>
              <a:t>gia</a:t>
            </a:r>
            <a:r>
              <a:rPr lang="en-US" sz="2000" b="1" i="1" dirty="0">
                <a:solidFill>
                  <a:srgbClr val="0066FF"/>
                </a:solidFill>
              </a:rPr>
              <a:t>, </a:t>
            </a:r>
            <a:r>
              <a:rPr lang="en-US" sz="2000" b="1" i="1" dirty="0" err="1">
                <a:solidFill>
                  <a:srgbClr val="0066FF"/>
                </a:solidFill>
              </a:rPr>
              <a:t>quan</a:t>
            </a:r>
            <a:r>
              <a:rPr lang="en-US" sz="2000" b="1" i="1" dirty="0">
                <a:solidFill>
                  <a:srgbClr val="0066FF"/>
                </a:solidFill>
              </a:rPr>
              <a:t> </a:t>
            </a:r>
            <a:r>
              <a:rPr lang="en-US" sz="2000" b="1" i="1" dirty="0" err="1">
                <a:solidFill>
                  <a:srgbClr val="0066FF"/>
                </a:solidFill>
              </a:rPr>
              <a:t>trọng</a:t>
            </a:r>
            <a:r>
              <a:rPr lang="en-US" sz="2000" b="1" i="1" dirty="0">
                <a:solidFill>
                  <a:srgbClr val="0066FF"/>
                </a:solidFill>
              </a:rPr>
              <a:t> </a:t>
            </a:r>
            <a:r>
              <a:rPr lang="en-US" sz="2000" b="1" i="1" dirty="0" err="1">
                <a:solidFill>
                  <a:srgbClr val="0066FF"/>
                </a:solidFill>
              </a:rPr>
              <a:t>nhất</a:t>
            </a:r>
            <a:r>
              <a:rPr lang="en-US" sz="2000" b="1" i="1" dirty="0">
                <a:solidFill>
                  <a:srgbClr val="0066FF"/>
                </a:solidFill>
              </a:rPr>
              <a:t> </a:t>
            </a:r>
            <a:r>
              <a:rPr lang="en-US" sz="2000" b="1" i="1" dirty="0" err="1">
                <a:solidFill>
                  <a:srgbClr val="0066FF"/>
                </a:solidFill>
              </a:rPr>
              <a:t>là</a:t>
            </a:r>
            <a:r>
              <a:rPr lang="en-US" sz="2000" b="1" i="1" dirty="0">
                <a:solidFill>
                  <a:srgbClr val="0066FF"/>
                </a:solidFill>
              </a:rPr>
              <a:t> </a:t>
            </a:r>
            <a:r>
              <a:rPr lang="en-US" sz="2000" b="1" i="1" dirty="0" err="1">
                <a:solidFill>
                  <a:srgbClr val="0066FF"/>
                </a:solidFill>
              </a:rPr>
              <a:t>kinh</a:t>
            </a:r>
            <a:r>
              <a:rPr lang="en-US" sz="2000" b="1" i="1" dirty="0">
                <a:solidFill>
                  <a:srgbClr val="0066FF"/>
                </a:solidFill>
              </a:rPr>
              <a:t> </a:t>
            </a:r>
            <a:r>
              <a:rPr lang="en-US" sz="2000" b="1" i="1" dirty="0" err="1">
                <a:solidFill>
                  <a:srgbClr val="0066FF"/>
                </a:solidFill>
              </a:rPr>
              <a:t>tế</a:t>
            </a:r>
            <a:r>
              <a:rPr lang="en-US" sz="2000" b="1" i="1" dirty="0">
                <a:solidFill>
                  <a:srgbClr val="0066FF"/>
                </a:solidFill>
              </a:rPr>
              <a:t> </a:t>
            </a:r>
            <a:r>
              <a:rPr lang="en-US" sz="2000" b="1" i="1" dirty="0" err="1">
                <a:solidFill>
                  <a:srgbClr val="0066FF"/>
                </a:solidFill>
              </a:rPr>
              <a:t>tư</a:t>
            </a:r>
            <a:r>
              <a:rPr lang="en-US" sz="2000" b="1" i="1" dirty="0">
                <a:solidFill>
                  <a:srgbClr val="0066FF"/>
                </a:solidFill>
              </a:rPr>
              <a:t> </a:t>
            </a:r>
            <a:r>
              <a:rPr lang="en-US" sz="2000" b="1" i="1" dirty="0" err="1">
                <a:solidFill>
                  <a:srgbClr val="0066FF"/>
                </a:solidFill>
              </a:rPr>
              <a:t>nhân</a:t>
            </a:r>
            <a:r>
              <a:rPr lang="en-US" sz="2000" b="1" i="1" dirty="0">
                <a:solidFill>
                  <a:srgbClr val="0066FF"/>
                </a:solidFill>
              </a:rPr>
              <a:t>, </a:t>
            </a:r>
            <a:r>
              <a:rPr lang="en-US" sz="2000" b="1" i="1" dirty="0" err="1">
                <a:solidFill>
                  <a:srgbClr val="0066FF"/>
                </a:solidFill>
              </a:rPr>
              <a:t>cá</a:t>
            </a:r>
            <a:r>
              <a:rPr lang="en-US" sz="2000" b="1" i="1" dirty="0">
                <a:solidFill>
                  <a:srgbClr val="0066FF"/>
                </a:solidFill>
              </a:rPr>
              <a:t> </a:t>
            </a:r>
            <a:r>
              <a:rPr lang="en-US" sz="2000" b="1" i="1" dirty="0" err="1">
                <a:solidFill>
                  <a:srgbClr val="0066FF"/>
                </a:solidFill>
              </a:rPr>
              <a:t>thể</a:t>
            </a:r>
            <a:r>
              <a:rPr lang="en-US" sz="2000" b="1" i="1" dirty="0">
                <a:solidFill>
                  <a:srgbClr val="0066FF"/>
                </a:solidFill>
              </a:rPr>
              <a:t>.</a:t>
            </a:r>
          </a:p>
        </p:txBody>
      </p:sp>
      <p:sp>
        <p:nvSpPr>
          <p:cNvPr id="98312" name="Text Box 8"/>
          <p:cNvSpPr txBox="1">
            <a:spLocks noChangeArrowheads="1"/>
          </p:cNvSpPr>
          <p:nvPr/>
        </p:nvSpPr>
        <p:spPr bwMode="auto">
          <a:xfrm>
            <a:off x="0" y="3520223"/>
            <a:ext cx="4648200" cy="1035050"/>
          </a:xfrm>
          <a:prstGeom prst="rect">
            <a:avLst/>
          </a:prstGeom>
          <a:solidFill>
            <a:srgbClr val="CCFFCC"/>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b="1" dirty="0" err="1">
                <a:solidFill>
                  <a:srgbClr val="CC0000"/>
                </a:solidFill>
              </a:rPr>
              <a:t>Em</a:t>
            </a:r>
            <a:r>
              <a:rPr lang="en-US" sz="2000" b="1" dirty="0">
                <a:solidFill>
                  <a:srgbClr val="CC0000"/>
                </a:solidFill>
              </a:rPr>
              <a:t> </a:t>
            </a:r>
            <a:r>
              <a:rPr lang="en-US" sz="2000" b="1" dirty="0" err="1">
                <a:solidFill>
                  <a:srgbClr val="CC0000"/>
                </a:solidFill>
              </a:rPr>
              <a:t>hãy</a:t>
            </a:r>
            <a:r>
              <a:rPr lang="en-US" sz="2000" b="1" dirty="0">
                <a:solidFill>
                  <a:srgbClr val="CC0000"/>
                </a:solidFill>
              </a:rPr>
              <a:t> </a:t>
            </a:r>
            <a:r>
              <a:rPr lang="en-US" sz="2000" b="1" dirty="0" err="1">
                <a:solidFill>
                  <a:srgbClr val="CC0000"/>
                </a:solidFill>
              </a:rPr>
              <a:t>kể</a:t>
            </a:r>
            <a:r>
              <a:rPr lang="en-US" sz="2000" b="1" dirty="0">
                <a:solidFill>
                  <a:srgbClr val="CC0000"/>
                </a:solidFill>
              </a:rPr>
              <a:t> </a:t>
            </a:r>
            <a:r>
              <a:rPr lang="en-US" sz="2000" b="1" dirty="0" err="1">
                <a:solidFill>
                  <a:srgbClr val="CC0000"/>
                </a:solidFill>
              </a:rPr>
              <a:t>tên</a:t>
            </a:r>
            <a:r>
              <a:rPr lang="en-US" sz="2000" b="1" dirty="0">
                <a:solidFill>
                  <a:srgbClr val="CC0000"/>
                </a:solidFill>
              </a:rPr>
              <a:t> </a:t>
            </a:r>
            <a:r>
              <a:rPr lang="en-US" sz="2000" b="1" dirty="0" err="1">
                <a:solidFill>
                  <a:srgbClr val="CC0000"/>
                </a:solidFill>
              </a:rPr>
              <a:t>các</a:t>
            </a:r>
            <a:r>
              <a:rPr lang="en-US" sz="2000" b="1" dirty="0">
                <a:solidFill>
                  <a:srgbClr val="CC0000"/>
                </a:solidFill>
              </a:rPr>
              <a:t> </a:t>
            </a:r>
            <a:r>
              <a:rPr lang="en-US" sz="2000" b="1" dirty="0" err="1">
                <a:solidFill>
                  <a:srgbClr val="CC0000"/>
                </a:solidFill>
              </a:rPr>
              <a:t>loại</a:t>
            </a:r>
            <a:r>
              <a:rPr lang="en-US" sz="2000" b="1" dirty="0">
                <a:solidFill>
                  <a:srgbClr val="CC0000"/>
                </a:solidFill>
              </a:rPr>
              <a:t> </a:t>
            </a:r>
            <a:r>
              <a:rPr lang="en-US" sz="2000" b="1" dirty="0" err="1">
                <a:solidFill>
                  <a:srgbClr val="CC0000"/>
                </a:solidFill>
              </a:rPr>
              <a:t>hàng</a:t>
            </a:r>
            <a:r>
              <a:rPr lang="en-US" sz="2000" b="1" dirty="0">
                <a:solidFill>
                  <a:srgbClr val="CC0000"/>
                </a:solidFill>
              </a:rPr>
              <a:t> </a:t>
            </a:r>
            <a:r>
              <a:rPr lang="en-US" sz="2000" b="1" dirty="0" err="1">
                <a:solidFill>
                  <a:srgbClr val="CC0000"/>
                </a:solidFill>
              </a:rPr>
              <a:t>hóa</a:t>
            </a:r>
            <a:r>
              <a:rPr lang="en-US" sz="2000" b="1" dirty="0">
                <a:solidFill>
                  <a:srgbClr val="CC0000"/>
                </a:solidFill>
              </a:rPr>
              <a:t> </a:t>
            </a:r>
            <a:r>
              <a:rPr lang="en-US" sz="2000" b="1" dirty="0" err="1">
                <a:solidFill>
                  <a:srgbClr val="CC0000"/>
                </a:solidFill>
              </a:rPr>
              <a:t>được</a:t>
            </a:r>
            <a:r>
              <a:rPr lang="en-US" sz="2000" b="1" dirty="0">
                <a:solidFill>
                  <a:srgbClr val="CC0000"/>
                </a:solidFill>
              </a:rPr>
              <a:t> </a:t>
            </a:r>
            <a:r>
              <a:rPr lang="en-US" sz="2000" b="1" dirty="0" err="1">
                <a:solidFill>
                  <a:srgbClr val="CC0000"/>
                </a:solidFill>
              </a:rPr>
              <a:t>trao</a:t>
            </a:r>
            <a:r>
              <a:rPr lang="en-US" sz="2000" b="1" dirty="0">
                <a:solidFill>
                  <a:srgbClr val="CC0000"/>
                </a:solidFill>
              </a:rPr>
              <a:t> </a:t>
            </a:r>
            <a:r>
              <a:rPr lang="en-US" sz="2000" b="1" dirty="0" err="1">
                <a:solidFill>
                  <a:srgbClr val="CC0000"/>
                </a:solidFill>
              </a:rPr>
              <a:t>đổi</a:t>
            </a:r>
            <a:r>
              <a:rPr lang="en-US" sz="2000" b="1" dirty="0">
                <a:solidFill>
                  <a:srgbClr val="CC0000"/>
                </a:solidFill>
              </a:rPr>
              <a:t> </a:t>
            </a:r>
            <a:r>
              <a:rPr lang="en-US" sz="2000" b="1" dirty="0" err="1">
                <a:solidFill>
                  <a:srgbClr val="CC0000"/>
                </a:solidFill>
              </a:rPr>
              <a:t>buôn</a:t>
            </a:r>
            <a:r>
              <a:rPr lang="en-US" sz="2000" b="1" dirty="0">
                <a:solidFill>
                  <a:srgbClr val="CC0000"/>
                </a:solidFill>
              </a:rPr>
              <a:t> </a:t>
            </a:r>
            <a:r>
              <a:rPr lang="en-US" sz="2000" b="1" dirty="0" err="1">
                <a:solidFill>
                  <a:srgbClr val="CC0000"/>
                </a:solidFill>
              </a:rPr>
              <a:t>bán</a:t>
            </a:r>
            <a:r>
              <a:rPr lang="en-US" sz="2000" b="1" dirty="0">
                <a:solidFill>
                  <a:srgbClr val="CC0000"/>
                </a:solidFill>
              </a:rPr>
              <a:t> ở </a:t>
            </a:r>
            <a:r>
              <a:rPr lang="en-US" sz="2000" b="1" dirty="0" err="1">
                <a:solidFill>
                  <a:srgbClr val="CC0000"/>
                </a:solidFill>
              </a:rPr>
              <a:t>địa</a:t>
            </a:r>
            <a:r>
              <a:rPr lang="en-US" sz="2000" b="1" dirty="0">
                <a:solidFill>
                  <a:srgbClr val="CC0000"/>
                </a:solidFill>
              </a:rPr>
              <a:t> </a:t>
            </a:r>
            <a:r>
              <a:rPr lang="en-US" sz="2000" b="1" dirty="0" err="1">
                <a:solidFill>
                  <a:srgbClr val="CC0000"/>
                </a:solidFill>
              </a:rPr>
              <a:t>phương</a:t>
            </a:r>
            <a:r>
              <a:rPr lang="en-US" sz="2000" b="1" dirty="0">
                <a:solidFill>
                  <a:srgbClr val="CC0000"/>
                </a:solidFill>
              </a:rPr>
              <a:t> </a:t>
            </a:r>
            <a:r>
              <a:rPr lang="en-US" sz="2000" b="1" dirty="0" err="1">
                <a:solidFill>
                  <a:srgbClr val="CC0000"/>
                </a:solidFill>
              </a:rPr>
              <a:t>em</a:t>
            </a:r>
            <a:r>
              <a:rPr lang="en-US" sz="2000" b="1" dirty="0">
                <a:solidFill>
                  <a:srgbClr val="CC0000"/>
                </a:solidFill>
              </a:rPr>
              <a:t>.</a:t>
            </a:r>
            <a:endParaRPr lang="vi-VN" sz="2000" b="1" dirty="0">
              <a:solidFill>
                <a:srgbClr val="CC0000"/>
              </a:solidFill>
            </a:endParaRPr>
          </a:p>
        </p:txBody>
      </p:sp>
      <p:sp>
        <p:nvSpPr>
          <p:cNvPr id="98313" name="Text Box 9"/>
          <p:cNvSpPr txBox="1">
            <a:spLocks noChangeArrowheads="1"/>
          </p:cNvSpPr>
          <p:nvPr/>
        </p:nvSpPr>
        <p:spPr bwMode="auto">
          <a:xfrm>
            <a:off x="4648200" y="2133600"/>
            <a:ext cx="4495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b="1" i="1" dirty="0">
                <a:solidFill>
                  <a:srgbClr val="0066FF"/>
                </a:solidFill>
              </a:rPr>
              <a:t>- </a:t>
            </a:r>
            <a:r>
              <a:rPr lang="en-US" sz="2000" b="1" i="1" dirty="0" err="1">
                <a:solidFill>
                  <a:srgbClr val="0066FF"/>
                </a:solidFill>
              </a:rPr>
              <a:t>Hàng</a:t>
            </a:r>
            <a:r>
              <a:rPr lang="en-US" sz="2000" b="1" i="1" dirty="0">
                <a:solidFill>
                  <a:srgbClr val="0066FF"/>
                </a:solidFill>
              </a:rPr>
              <a:t> </a:t>
            </a:r>
            <a:r>
              <a:rPr lang="en-US" sz="2000" b="1" i="1" dirty="0" err="1">
                <a:solidFill>
                  <a:srgbClr val="0066FF"/>
                </a:solidFill>
              </a:rPr>
              <a:t>hóa</a:t>
            </a:r>
            <a:r>
              <a:rPr lang="en-US" sz="2000" b="1" i="1" dirty="0">
                <a:solidFill>
                  <a:srgbClr val="0066FF"/>
                </a:solidFill>
              </a:rPr>
              <a:t> </a:t>
            </a:r>
            <a:r>
              <a:rPr lang="en-US" sz="2000" b="1" i="1" dirty="0" err="1">
                <a:solidFill>
                  <a:srgbClr val="0066FF"/>
                </a:solidFill>
              </a:rPr>
              <a:t>phong</a:t>
            </a:r>
            <a:r>
              <a:rPr lang="en-US" sz="2000" b="1" i="1" dirty="0">
                <a:solidFill>
                  <a:srgbClr val="0066FF"/>
                </a:solidFill>
              </a:rPr>
              <a:t> </a:t>
            </a:r>
            <a:r>
              <a:rPr lang="en-US" sz="2000" b="1" i="1" dirty="0" err="1">
                <a:solidFill>
                  <a:srgbClr val="0066FF"/>
                </a:solidFill>
              </a:rPr>
              <a:t>phú</a:t>
            </a:r>
            <a:r>
              <a:rPr lang="en-US" sz="2000" b="1" i="1" dirty="0">
                <a:solidFill>
                  <a:srgbClr val="0066FF"/>
                </a:solidFill>
              </a:rPr>
              <a:t>, </a:t>
            </a:r>
            <a:r>
              <a:rPr lang="en-US" sz="2000" b="1" i="1" dirty="0" err="1">
                <a:solidFill>
                  <a:srgbClr val="0066FF"/>
                </a:solidFill>
              </a:rPr>
              <a:t>đa</a:t>
            </a:r>
            <a:r>
              <a:rPr lang="en-US" sz="2000" b="1" i="1" dirty="0">
                <a:solidFill>
                  <a:srgbClr val="0066FF"/>
                </a:solidFill>
              </a:rPr>
              <a:t> </a:t>
            </a:r>
            <a:r>
              <a:rPr lang="en-US" sz="2000" b="1" i="1" dirty="0" err="1">
                <a:solidFill>
                  <a:srgbClr val="0066FF"/>
                </a:solidFill>
              </a:rPr>
              <a:t>dạng</a:t>
            </a:r>
            <a:r>
              <a:rPr lang="en-US" dirty="0"/>
              <a:t>, </a:t>
            </a:r>
            <a:r>
              <a:rPr lang="en-US" sz="2000" b="1" i="1" dirty="0" err="1">
                <a:solidFill>
                  <a:srgbClr val="0066FF"/>
                </a:solidFill>
              </a:rPr>
              <a:t>tự</a:t>
            </a:r>
            <a:r>
              <a:rPr lang="en-US" sz="2000" b="1" i="1" dirty="0">
                <a:solidFill>
                  <a:srgbClr val="0066FF"/>
                </a:solidFill>
              </a:rPr>
              <a:t> do </a:t>
            </a:r>
            <a:r>
              <a:rPr lang="en-US" sz="2000" b="1" i="1" dirty="0" err="1">
                <a:solidFill>
                  <a:srgbClr val="0066FF"/>
                </a:solidFill>
              </a:rPr>
              <a:t>lưu</a:t>
            </a:r>
            <a:r>
              <a:rPr lang="en-US" sz="2000" b="1" i="1" dirty="0">
                <a:solidFill>
                  <a:srgbClr val="0066FF"/>
                </a:solidFill>
              </a:rPr>
              <a:t> </a:t>
            </a:r>
            <a:r>
              <a:rPr lang="en-US" sz="2000" b="1" i="1" dirty="0" err="1">
                <a:solidFill>
                  <a:srgbClr val="0066FF"/>
                </a:solidFill>
              </a:rPr>
              <a:t>thông</a:t>
            </a:r>
            <a:r>
              <a:rPr lang="en-US" sz="2000" b="1" i="1" dirty="0">
                <a:solidFill>
                  <a:srgbClr val="0066FF"/>
                </a:solidFill>
              </a:rPr>
              <a:t>.</a:t>
            </a:r>
            <a:endParaRPr lang="vi-VN" sz="2000" b="1" i="1" dirty="0">
              <a:solidFill>
                <a:srgbClr val="0066FF"/>
              </a:solidFill>
            </a:endParaRPr>
          </a:p>
        </p:txBody>
      </p:sp>
    </p:spTree>
    <p:extLst>
      <p:ext uri="{BB962C8B-B14F-4D97-AF65-F5344CB8AC3E}">
        <p14:creationId xmlns:p14="http://schemas.microsoft.com/office/powerpoint/2010/main" val="3236293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8312"/>
                                        </p:tgtEl>
                                        <p:attrNameLst>
                                          <p:attrName>style.visibility</p:attrName>
                                        </p:attrNameLst>
                                      </p:cBhvr>
                                      <p:to>
                                        <p:strVal val="visible"/>
                                      </p:to>
                                    </p:set>
                                    <p:anim calcmode="lin" valueType="num">
                                      <p:cBhvr additive="base">
                                        <p:cTn id="7" dur="500" fill="hold"/>
                                        <p:tgtEl>
                                          <p:spTgt spid="98312"/>
                                        </p:tgtEl>
                                        <p:attrNameLst>
                                          <p:attrName>ppt_x</p:attrName>
                                        </p:attrNameLst>
                                      </p:cBhvr>
                                      <p:tavLst>
                                        <p:tav tm="0">
                                          <p:val>
                                            <p:strVal val="#ppt_x"/>
                                          </p:val>
                                        </p:tav>
                                        <p:tav tm="100000">
                                          <p:val>
                                            <p:strVal val="#ppt_x"/>
                                          </p:val>
                                        </p:tav>
                                      </p:tavLst>
                                    </p:anim>
                                    <p:anim calcmode="lin" valueType="num">
                                      <p:cBhvr additive="base">
                                        <p:cTn id="8" dur="500" fill="hold"/>
                                        <p:tgtEl>
                                          <p:spTgt spid="983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0" presetClass="entr" presetSubtype="0" fill="hold" grpId="0" nodeType="clickEffect">
                                  <p:stCondLst>
                                    <p:cond delay="0"/>
                                  </p:stCondLst>
                                  <p:childTnLst>
                                    <p:set>
                                      <p:cBhvr>
                                        <p:cTn id="12" dur="1" fill="hold">
                                          <p:stCondLst>
                                            <p:cond delay="0"/>
                                          </p:stCondLst>
                                        </p:cTn>
                                        <p:tgtEl>
                                          <p:spTgt spid="98313"/>
                                        </p:tgtEl>
                                        <p:attrNameLst>
                                          <p:attrName>style.visibility</p:attrName>
                                        </p:attrNameLst>
                                      </p:cBhvr>
                                      <p:to>
                                        <p:strVal val="visible"/>
                                      </p:to>
                                    </p:set>
                                    <p:animEffect transition="in" filter="wedge">
                                      <p:cBhvr>
                                        <p:cTn id="13" dur="2000"/>
                                        <p:tgtEl>
                                          <p:spTgt spid="983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12" grpId="0" animBg="1"/>
      <p:bldP spid="983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áº¿t quáº£ hÃ¬nh áº£nh cho chá»£ xÆ°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5396"/>
            <a:ext cx="3711076" cy="20601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áº¿t quáº£ hÃ¬nh áº£nh cho chá»£ quÃª xÆ°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56406"/>
            <a:ext cx="3711076" cy="2022684"/>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8" descr="HÃ¬nh áº£nh cÃ³ liÃªn qua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extBox 1"/>
          <p:cNvSpPr txBox="1"/>
          <p:nvPr/>
        </p:nvSpPr>
        <p:spPr>
          <a:xfrm>
            <a:off x="840757" y="0"/>
            <a:ext cx="2646218" cy="369332"/>
          </a:xfrm>
          <a:prstGeom prst="rect">
            <a:avLst/>
          </a:prstGeom>
          <a:noFill/>
        </p:spPr>
        <p:txBody>
          <a:bodyPr wrap="square" rtlCol="0">
            <a:spAutoFit/>
          </a:bodyPr>
          <a:lstStyle/>
          <a:p>
            <a:pPr algn="ctr"/>
            <a:r>
              <a:rPr lang="en-US" b="1" dirty="0" smtClean="0">
                <a:solidFill>
                  <a:srgbClr val="FF0000"/>
                </a:solidFill>
                <a:latin typeface="Times New Roman" panose="02020603050405020304" pitchFamily="18" charset="0"/>
                <a:cs typeface="Times New Roman" panose="02020603050405020304" pitchFamily="18" charset="0"/>
              </a:rPr>
              <a:t>CHỢ XƯA</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5574535" y="-24328"/>
            <a:ext cx="2646218" cy="369332"/>
          </a:xfrm>
          <a:prstGeom prst="rect">
            <a:avLst/>
          </a:prstGeom>
          <a:noFill/>
        </p:spPr>
        <p:txBody>
          <a:bodyPr wrap="square" rtlCol="0">
            <a:spAutoFit/>
          </a:bodyPr>
          <a:lstStyle/>
          <a:p>
            <a:pPr algn="ctr"/>
            <a:r>
              <a:rPr lang="en-US" b="1" dirty="0" smtClean="0">
                <a:solidFill>
                  <a:srgbClr val="FF0000"/>
                </a:solidFill>
                <a:latin typeface="Times New Roman" panose="02020603050405020304" pitchFamily="18" charset="0"/>
                <a:cs typeface="Times New Roman" panose="02020603050405020304" pitchFamily="18" charset="0"/>
              </a:rPr>
              <a:t>CHỢ NAY</a:t>
            </a:r>
            <a:endParaRPr lang="en-US" b="1" dirty="0">
              <a:solidFill>
                <a:srgbClr val="FF0000"/>
              </a:solidFill>
              <a:latin typeface="Times New Roman" panose="02020603050405020304" pitchFamily="18" charset="0"/>
              <a:cs typeface="Times New Roman" panose="02020603050405020304" pitchFamily="18" charset="0"/>
            </a:endParaRPr>
          </a:p>
        </p:txBody>
      </p:sp>
      <p:pic>
        <p:nvPicPr>
          <p:cNvPr id="3" name="Picture 2" descr="Phát triển hình thức thương mại điện tử trong lĩnh vực nông nghiệp nông thôn  - Xúc tiến thương mại - Dân Việ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3550" y="335396"/>
            <a:ext cx="3817462" cy="202623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Nao lòng trước vẻ bình dị của những phiên chợ Hà Nội xư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42" y="2587891"/>
            <a:ext cx="3727018" cy="18761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Vui lễ săn khuyến mãi' khủng tại siêu thị MM Mega Market | Thị trường -  Tiêu dùng | PL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4490" y="2587891"/>
            <a:ext cx="3756522" cy="187618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HÃ¬nh áº£nh cÃ³ liÃ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84490" y="4690341"/>
            <a:ext cx="3794683" cy="202268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895224" y="1365480"/>
            <a:ext cx="1144177" cy="1200329"/>
          </a:xfrm>
          <a:prstGeom prst="rect">
            <a:avLst/>
          </a:prstGeom>
          <a:solidFill>
            <a:schemeClr val="bg1"/>
          </a:solidFill>
          <a:ln>
            <a:solidFill>
              <a:schemeClr val="accent1"/>
            </a:solidFill>
          </a:ln>
        </p:spPr>
        <p:txBody>
          <a:bodyPr wrap="square" rtlCol="0">
            <a:spAutoFit/>
          </a:bodyPr>
          <a:lstStyle/>
          <a:p>
            <a:pPr algn="ctr"/>
            <a:r>
              <a:rPr lang="en-US" b="1" dirty="0" smtClean="0">
                <a:latin typeface="Times New Roman" panose="02020603050405020304" pitchFamily="18" charset="0"/>
                <a:cs typeface="Times New Roman" panose="02020603050405020304" pitchFamily="18" charset="0"/>
              </a:rPr>
              <a:t>KHỐI LƯỢNG HÀNG HÓA</a:t>
            </a:r>
            <a:endParaRPr lang="en-US" b="1"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3895224" y="2904363"/>
            <a:ext cx="1144177" cy="369332"/>
          </a:xfrm>
          <a:prstGeom prst="rect">
            <a:avLst/>
          </a:prstGeom>
          <a:solidFill>
            <a:schemeClr val="bg1"/>
          </a:solidFill>
          <a:ln>
            <a:solidFill>
              <a:schemeClr val="accent1"/>
            </a:solidFill>
          </a:ln>
        </p:spPr>
        <p:txBody>
          <a:bodyPr wrap="square" rtlCol="0">
            <a:spAutoFit/>
          </a:bodyPr>
          <a:lstStyle/>
          <a:p>
            <a:pPr algn="ctr"/>
            <a:r>
              <a:rPr lang="en-US" b="1" dirty="0" smtClean="0">
                <a:latin typeface="Times New Roman" panose="02020603050405020304" pitchFamily="18" charset="0"/>
                <a:cs typeface="Times New Roman" panose="02020603050405020304" pitchFamily="18" charset="0"/>
              </a:rPr>
              <a:t>QUY MÔ</a:t>
            </a:r>
            <a:endParaRPr lang="en-US" b="1"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3895224" y="3817748"/>
            <a:ext cx="1144177" cy="646331"/>
          </a:xfrm>
          <a:prstGeom prst="rect">
            <a:avLst/>
          </a:prstGeom>
          <a:solidFill>
            <a:schemeClr val="bg1"/>
          </a:solidFill>
          <a:ln>
            <a:solidFill>
              <a:schemeClr val="accent1"/>
            </a:solidFill>
          </a:ln>
        </p:spPr>
        <p:txBody>
          <a:bodyPr wrap="square" rtlCol="0">
            <a:spAutoFit/>
          </a:bodyPr>
          <a:lstStyle/>
          <a:p>
            <a:pPr algn="ctr"/>
            <a:r>
              <a:rPr lang="en-US" b="1" dirty="0" smtClean="0">
                <a:latin typeface="Times New Roman" panose="02020603050405020304" pitchFamily="18" charset="0"/>
                <a:cs typeface="Times New Roman" panose="02020603050405020304" pitchFamily="18" charset="0"/>
              </a:rPr>
              <a:t>HOẠT ĐỘNG</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2758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circle(in)">
                                      <p:cBhvr>
                                        <p:cTn id="10" dur="2000"/>
                                        <p:tgtEl>
                                          <p:spTgt spid="1026"/>
                                        </p:tgtEl>
                                      </p:cBhvr>
                                    </p:animEffect>
                                  </p:childTnLst>
                                </p:cTn>
                              </p:par>
                              <p:par>
                                <p:cTn id="11" presetID="6"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par>
                                <p:cTn id="14" presetID="6" presetClass="entr" presetSubtype="16"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circle(in)">
                                      <p:cBhvr>
                                        <p:cTn id="16" dur="2000"/>
                                        <p:tgtEl>
                                          <p:spTgt spid="1028"/>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par>
                                <p:cTn id="20" presetID="6" presetClass="entr" presetSubtype="16"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ircle(in)">
                                      <p:cBhvr>
                                        <p:cTn id="22" dur="2000"/>
                                        <p:tgtEl>
                                          <p:spTgt spid="3"/>
                                        </p:tgtEl>
                                      </p:cBhvr>
                                    </p:animEffect>
                                  </p:childTnLst>
                                </p:cTn>
                              </p:par>
                              <p:par>
                                <p:cTn id="23" presetID="6" presetClass="entr" presetSubtype="16"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circle(in)">
                                      <p:cBhvr>
                                        <p:cTn id="25" dur="2000"/>
                                        <p:tgtEl>
                                          <p:spTgt spid="5"/>
                                        </p:tgtEl>
                                      </p:cBhvr>
                                    </p:animEffect>
                                  </p:childTnLst>
                                </p:cTn>
                              </p:par>
                              <p:par>
                                <p:cTn id="26" presetID="6" presetClass="entr" presetSubtype="16"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in)">
                                      <p:cBhvr>
                                        <p:cTn id="28" dur="20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arn(inVertical)">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8" grpId="0" animBg="1"/>
      <p:bldP spid="16"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Káº¿t quáº£ hÃ¬nh áº£nh cho chá»£ Äá»ng xuÃ¢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194" y="2502432"/>
            <a:ext cx="3890744" cy="20629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Káº¿t quáº£ hÃ¬nh áº£nh cho chá»£ báº¿n thÃ 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766" y="4795026"/>
            <a:ext cx="3926172" cy="206297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6 trung tâm thương mại tốt nhất ở Pattaya Thái L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3488" y="2338844"/>
            <a:ext cx="3879547" cy="184155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hợ truyền thống phòng chống dịch | BÁO QUẢNG NAM ONLINE - Tin tức mới nhấ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194" y="458839"/>
            <a:ext cx="4019331" cy="195408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iêu thị Big C Nha Trang: Giảm giá 50% các mặt hàng phục vụ thiếu nhi - Báo  Khánh Hòa điện tử"/>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43488" y="170245"/>
            <a:ext cx="3953202" cy="182988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Mua sắm qua mạng xã hội đang “trên cơ” website thương mại điện tử -  VnReview - Góc nhì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43488" y="4529861"/>
            <a:ext cx="3917629" cy="108532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40757" y="0"/>
            <a:ext cx="2646218" cy="369332"/>
          </a:xfrm>
          <a:prstGeom prst="rect">
            <a:avLst/>
          </a:prstGeom>
          <a:noFill/>
        </p:spPr>
        <p:txBody>
          <a:bodyPr wrap="square" rtlCol="0">
            <a:spAutoFit/>
          </a:bodyPr>
          <a:lstStyle/>
          <a:p>
            <a:pPr algn="ctr"/>
            <a:r>
              <a:rPr lang="en-US" b="1" dirty="0" smtClean="0">
                <a:solidFill>
                  <a:srgbClr val="FF0000"/>
                </a:solidFill>
                <a:latin typeface="Times New Roman" panose="02020603050405020304" pitchFamily="18" charset="0"/>
                <a:cs typeface="Times New Roman" panose="02020603050405020304" pitchFamily="18" charset="0"/>
              </a:rPr>
              <a:t>CHỢ TRUYỀN THỐNG</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5857640" y="2041955"/>
            <a:ext cx="2646218" cy="369332"/>
          </a:xfrm>
          <a:prstGeom prst="rect">
            <a:avLst/>
          </a:prstGeom>
          <a:noFill/>
        </p:spPr>
        <p:txBody>
          <a:bodyPr wrap="square" rtlCol="0">
            <a:spAutoFit/>
          </a:bodyPr>
          <a:lstStyle/>
          <a:p>
            <a:pPr algn="ctr"/>
            <a:r>
              <a:rPr lang="en-US" b="1" dirty="0" smtClean="0">
                <a:solidFill>
                  <a:srgbClr val="FF0000"/>
                </a:solidFill>
                <a:latin typeface="Times New Roman" panose="02020603050405020304" pitchFamily="18" charset="0"/>
                <a:cs typeface="Times New Roman" panose="02020603050405020304" pitchFamily="18" charset="0"/>
              </a:rPr>
              <a:t>SIÊU THỊ</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5217500" y="4206685"/>
            <a:ext cx="3926497" cy="369332"/>
          </a:xfrm>
          <a:prstGeom prst="rect">
            <a:avLst/>
          </a:prstGeom>
          <a:noFill/>
        </p:spPr>
        <p:txBody>
          <a:bodyPr wrap="square" rtlCol="0">
            <a:spAutoFit/>
          </a:bodyPr>
          <a:lstStyle/>
          <a:p>
            <a:pPr algn="ctr"/>
            <a:r>
              <a:rPr lang="en-US" b="1" dirty="0" smtClean="0">
                <a:solidFill>
                  <a:srgbClr val="FF0000"/>
                </a:solidFill>
                <a:latin typeface="Times New Roman" panose="02020603050405020304" pitchFamily="18" charset="0"/>
                <a:cs typeface="Times New Roman" panose="02020603050405020304" pitchFamily="18" charset="0"/>
              </a:rPr>
              <a:t>TRUNG TÂM THƯƠNG MẠI</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5660152" y="5636163"/>
            <a:ext cx="2646218" cy="369332"/>
          </a:xfrm>
          <a:prstGeom prst="rect">
            <a:avLst/>
          </a:prstGeom>
          <a:noFill/>
        </p:spPr>
        <p:txBody>
          <a:bodyPr wrap="square" rtlCol="0">
            <a:spAutoFit/>
          </a:bodyPr>
          <a:lstStyle/>
          <a:p>
            <a:pPr algn="ctr"/>
            <a:r>
              <a:rPr lang="en-US" b="1" dirty="0" smtClean="0">
                <a:solidFill>
                  <a:srgbClr val="FF0000"/>
                </a:solidFill>
                <a:latin typeface="Times New Roman" panose="02020603050405020304" pitchFamily="18" charset="0"/>
                <a:cs typeface="Times New Roman" panose="02020603050405020304" pitchFamily="18" charset="0"/>
              </a:rPr>
              <a:t>“CHỢ” ONLINE</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4452460" y="6005495"/>
            <a:ext cx="4572000" cy="646331"/>
          </a:xfrm>
          <a:prstGeom prst="rect">
            <a:avLst/>
          </a:prstGeom>
        </p:spPr>
        <p:txBody>
          <a:bodyPr>
            <a:spAutoFit/>
          </a:bodyPr>
          <a:lstStyle/>
          <a:p>
            <a:r>
              <a:rPr lang="vi-VN" b="1" dirty="0"/>
              <a:t>- Cả nước là 1 thị trường chung, hệ thống các chợ hoạt động tấp nập</a:t>
            </a:r>
          </a:p>
        </p:txBody>
      </p:sp>
    </p:spTree>
    <p:extLst>
      <p:ext uri="{BB962C8B-B14F-4D97-AF65-F5344CB8AC3E}">
        <p14:creationId xmlns:p14="http://schemas.microsoft.com/office/powerpoint/2010/main" val="2687516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circle(in)">
                                      <p:cBhvr>
                                        <p:cTn id="10" dur="2000"/>
                                        <p:tgtEl>
                                          <p:spTgt spid="2052"/>
                                        </p:tgtEl>
                                      </p:cBhvr>
                                    </p:animEffect>
                                  </p:childTnLst>
                                </p:cTn>
                              </p:par>
                              <p:par>
                                <p:cTn id="11" presetID="6"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par>
                                <p:cTn id="14" presetID="6" presetClass="entr" presetSubtype="16"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in)">
                                      <p:cBhvr>
                                        <p:cTn id="16" dur="2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056"/>
                                        </p:tgtEl>
                                        <p:attrNameLst>
                                          <p:attrName>style.visibility</p:attrName>
                                        </p:attrNameLst>
                                      </p:cBhvr>
                                      <p:to>
                                        <p:strVal val="visible"/>
                                      </p:to>
                                    </p:set>
                                    <p:animEffect transition="in" filter="barn(inVertical)">
                                      <p:cBhvr>
                                        <p:cTn id="21" dur="500"/>
                                        <p:tgtEl>
                                          <p:spTgt spid="205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050"/>
                                        </p:tgtEl>
                                        <p:attrNameLst>
                                          <p:attrName>style.visibility</p:attrName>
                                        </p:attrNameLst>
                                      </p:cBhvr>
                                      <p:to>
                                        <p:strVal val="visible"/>
                                      </p:to>
                                    </p:set>
                                    <p:animEffect transition="in" filter="barn(inVertical)">
                                      <p:cBhvr>
                                        <p:cTn id="29" dur="500"/>
                                        <p:tgtEl>
                                          <p:spTgt spid="205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058"/>
                                        </p:tgtEl>
                                        <p:attrNameLst>
                                          <p:attrName>style.visibility</p:attrName>
                                        </p:attrNameLst>
                                      </p:cBhvr>
                                      <p:to>
                                        <p:strVal val="visible"/>
                                      </p:to>
                                    </p:set>
                                    <p:animEffect transition="in" filter="barn(inVertical)">
                                      <p:cBhvr>
                                        <p:cTn id="37" dur="500"/>
                                        <p:tgtEl>
                                          <p:spTgt spid="2058"/>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
                                        </p:tgtEl>
                                        <p:attrNameLst>
                                          <p:attrName>style.visibility</p:attrName>
                                        </p:attrNameLst>
                                      </p:cBhvr>
                                      <p:to>
                                        <p:strVal val="visible"/>
                                      </p:to>
                                    </p:set>
                                    <p:anim calcmode="lin" valueType="num">
                                      <p:cBhvr additive="base">
                                        <p:cTn id="45" dur="500" fill="hold"/>
                                        <p:tgtEl>
                                          <p:spTgt spid="2"/>
                                        </p:tgtEl>
                                        <p:attrNameLst>
                                          <p:attrName>ppt_x</p:attrName>
                                        </p:attrNameLst>
                                      </p:cBhvr>
                                      <p:tavLst>
                                        <p:tav tm="0">
                                          <p:val>
                                            <p:strVal val="#ppt_x"/>
                                          </p:val>
                                        </p:tav>
                                        <p:tav tm="100000">
                                          <p:val>
                                            <p:strVal val="#ppt_x"/>
                                          </p:val>
                                        </p:tav>
                                      </p:tavLst>
                                    </p:anim>
                                    <p:anim calcmode="lin" valueType="num">
                                      <p:cBhvr additive="base">
                                        <p:cTn id="4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2107</TotalTime>
  <Words>2059</Words>
  <PresentationFormat>On-screen Show (4:3)</PresentationFormat>
  <Paragraphs>206</Paragraphs>
  <Slides>30</Slides>
  <Notes>1</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PowerPoint Presentation</vt:lpstr>
      <vt:lpstr>PowerPoint Presentation</vt:lpstr>
      <vt:lpstr>PowerPoint Presentation</vt:lpstr>
      <vt:lpstr>Tiết 15. Bài 15. THƯƠNG MẠI VÀ DU LỊCH.</vt:lpstr>
      <vt:lpstr>PowerPoint Presentation</vt:lpstr>
      <vt:lpstr>Tiết 15. Bài 15. THƯƠNG MẠI VÀ DU LỊCH.</vt:lpstr>
      <vt:lpstr>Tiết 15. Bài 15. THƯƠNG MẠI VÀ DU LỊCH.</vt:lpstr>
      <vt:lpstr>PowerPoint Presentation</vt:lpstr>
      <vt:lpstr>PowerPoint Presentation</vt:lpstr>
      <vt:lpstr>PowerPoint Presentation</vt:lpstr>
      <vt:lpstr>Tiết 15. Bài 15. THƯƠNG MẠI VÀ DU LỊCH.</vt:lpstr>
      <vt:lpstr>PowerPoint Presentation</vt:lpstr>
      <vt:lpstr>Tiết 15. Bài 15. THƯƠNG MẠI VÀ DU LỊCH.</vt:lpstr>
      <vt:lpstr>PowerPoint Presentation</vt:lpstr>
      <vt:lpstr>PowerPoint Presentation</vt:lpstr>
      <vt:lpstr>PowerPoint Presentation</vt:lpstr>
      <vt:lpstr>Tiết 15. Bài 15. THƯƠNG MẠI VÀ DU LỊCH.</vt:lpstr>
      <vt:lpstr>PowerPoint Presentation</vt:lpstr>
      <vt:lpstr>Tiết 15. Bài 15. THƯƠNG MẠI VÀ DU LỊCH.</vt:lpstr>
      <vt:lpstr>PowerPoint Presentation</vt:lpstr>
      <vt:lpstr>Tiết 15. Bài 15. THƯƠNG MẠI VÀ DU LỊCH.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2018-10-15T11:54:25Z</dcterms:created>
  <dcterms:modified xsi:type="dcterms:W3CDTF">2021-10-18T03:23:35Z</dcterms:modified>
</cp:coreProperties>
</file>