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6"/>
  </p:notesMasterIdLst>
  <p:sldIdLst>
    <p:sldId id="284" r:id="rId2"/>
    <p:sldId id="313" r:id="rId3"/>
    <p:sldId id="314" r:id="rId4"/>
    <p:sldId id="315" r:id="rId5"/>
    <p:sldId id="317" r:id="rId6"/>
    <p:sldId id="316" r:id="rId7"/>
    <p:sldId id="319" r:id="rId8"/>
    <p:sldId id="312" r:id="rId9"/>
    <p:sldId id="260" r:id="rId10"/>
    <p:sldId id="323" r:id="rId11"/>
    <p:sldId id="322" r:id="rId12"/>
    <p:sldId id="320" r:id="rId13"/>
    <p:sldId id="321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43" r:id="rId33"/>
    <p:sldId id="344" r:id="rId34"/>
    <p:sldId id="309" r:id="rId35"/>
  </p:sldIdLst>
  <p:sldSz cx="9144000" cy="5143500" type="screen16x9"/>
  <p:notesSz cx="6858000" cy="9144000"/>
  <p:embeddedFontLst>
    <p:embeddedFont>
      <p:font typeface="SimSun" panose="02010600030101010101" pitchFamily="2" charset="-122"/>
      <p:regular r:id="rId37"/>
    </p:embeddedFont>
    <p:embeddedFont>
      <p:font typeface="Source Sans Pro" panose="020B0503030403020204" pitchFamily="34" charset="0"/>
      <p:regular r:id="rId38"/>
      <p:bold r:id="rId39"/>
      <p:italic r:id="rId40"/>
      <p:boldItalic r:id="rId41"/>
    </p:embeddedFont>
    <p:embeddedFont>
      <p:font typeface="Oswald" pitchFamily="2" charset="0"/>
      <p:regular r:id="rId42"/>
      <p:bold r:id="rId43"/>
    </p:embeddedFont>
    <p:embeddedFont>
      <p:font typeface="Cambria Math" panose="02040503050406030204" pitchFamily="18" charset="0"/>
      <p:regular r:id="rId44"/>
    </p:embeddedFont>
    <p:embeddedFont>
      <p:font typeface="Goudy Stout" panose="0202090407030B020401" pitchFamily="18" charset="0"/>
      <p:regular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DBF8"/>
    <a:srgbClr val="E32B27"/>
    <a:srgbClr val="D2838C"/>
    <a:srgbClr val="E52928"/>
    <a:srgbClr val="32D8C0"/>
    <a:srgbClr val="BDF32E"/>
    <a:srgbClr val="AC489E"/>
    <a:srgbClr val="BCD71D"/>
    <a:srgbClr val="B9B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4341A-4EE2-4885-B17D-4086B769AF5B}">
  <a:tblStyle styleId="{9064341A-4EE2-4885-B17D-4086B769AF5B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0051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5088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519975" y="2161800"/>
            <a:ext cx="6104099" cy="819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000" i="1"/>
            </a:lvl1pPr>
            <a:lvl2pPr lvl="1" algn="ctr" rtl="0">
              <a:spcBef>
                <a:spcPts val="0"/>
              </a:spcBef>
              <a:buSzPct val="100000"/>
              <a:defRPr sz="3000" i="1"/>
            </a:lvl2pPr>
            <a:lvl3pPr lvl="2" algn="ctr" rtl="0">
              <a:spcBef>
                <a:spcPts val="0"/>
              </a:spcBef>
              <a:buSzPct val="100000"/>
              <a:defRPr sz="3000" i="1"/>
            </a:lvl3pPr>
            <a:lvl4pPr lvl="3" algn="ctr" rtl="0">
              <a:spcBef>
                <a:spcPts val="0"/>
              </a:spcBef>
              <a:buSzPct val="100000"/>
              <a:defRPr sz="3000" i="1"/>
            </a:lvl4pPr>
            <a:lvl5pPr lvl="4" algn="ctr" rtl="0">
              <a:spcBef>
                <a:spcPts val="0"/>
              </a:spcBef>
              <a:buSzPct val="100000"/>
              <a:defRPr sz="3000" i="1"/>
            </a:lvl5pPr>
            <a:lvl6pPr lvl="5" algn="ctr" rtl="0">
              <a:spcBef>
                <a:spcPts val="0"/>
              </a:spcBef>
              <a:buSzPct val="100000"/>
              <a:defRPr sz="3000" i="1"/>
            </a:lvl6pPr>
            <a:lvl7pPr lvl="6" algn="ctr" rtl="0">
              <a:spcBef>
                <a:spcPts val="0"/>
              </a:spcBef>
              <a:buSzPct val="100000"/>
              <a:defRPr sz="3000" i="1"/>
            </a:lvl7pPr>
            <a:lvl8pPr lvl="7" algn="ctr" rtl="0">
              <a:spcBef>
                <a:spcPts val="0"/>
              </a:spcBef>
              <a:buSzPct val="100000"/>
              <a:defRPr sz="3000" i="1"/>
            </a:lvl8pPr>
            <a:lvl9pPr lvl="8" algn="ctr">
              <a:spcBef>
                <a:spcPts val="0"/>
              </a:spcBef>
              <a:buSzPct val="100000"/>
              <a:defRPr sz="3000" i="1"/>
            </a:lvl9pPr>
          </a:lstStyle>
          <a:p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3593400" y="552768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>
                <a:solidFill>
                  <a:srgbClr val="00CEF6"/>
                </a:solidFill>
              </a:rPr>
              <a:t>“</a:t>
            </a:r>
          </a:p>
        </p:txBody>
      </p:sp>
      <p:sp>
        <p:nvSpPr>
          <p:cNvPr id="118" name="Shape 118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19" name="Shape 119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20" name="Shape 120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23" name="Shape 123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24" name="Shape 124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5" name="Shape 125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6" name="Shape 12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27" name="Shape 127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128" name="Shape 128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3" name="Shape 153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70" name="Shape 370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71" name="Shape 371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74" name="Shape 374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75" name="Shape 37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6" name="Shape 37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7" name="Shape 377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378" name="Shape 378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379" name="Shape 379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04" name="Shape 404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7" name="Shape 407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9D22-64F7-4397-8081-5E2C9066C0AF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009-D06A-4216-AD70-58842FCFF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5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81AEB-06DF-4650-A999-7FA2789839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85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0999"/>
          </a:xfrm>
        </p:grpSpPr>
        <p:cxnSp>
          <p:nvCxnSpPr>
            <p:cNvPr id="7" name="Shape 7"/>
            <p:cNvCxnSpPr/>
            <p:nvPr/>
          </p:nvCxnSpPr>
          <p:spPr>
            <a:xfrm>
              <a:off x="76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x="152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228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304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381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457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533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609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685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762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838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" name="Shape 18"/>
            <p:cNvCxnSpPr/>
            <p:nvPr/>
          </p:nvCxnSpPr>
          <p:spPr>
            <a:xfrm>
              <a:off x="38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9" name="Shape 19"/>
            <p:cNvCxnSpPr/>
            <p:nvPr/>
          </p:nvCxnSpPr>
          <p:spPr>
            <a:xfrm>
              <a:off x="114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0" name="Shape 20"/>
            <p:cNvCxnSpPr/>
            <p:nvPr/>
          </p:nvCxnSpPr>
          <p:spPr>
            <a:xfrm>
              <a:off x="190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1" name="Shape 21"/>
            <p:cNvCxnSpPr/>
            <p:nvPr/>
          </p:nvCxnSpPr>
          <p:spPr>
            <a:xfrm>
              <a:off x="266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2" name="Shape 22"/>
            <p:cNvCxnSpPr/>
            <p:nvPr/>
          </p:nvCxnSpPr>
          <p:spPr>
            <a:xfrm>
              <a:off x="342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3" name="Shape 23"/>
            <p:cNvCxnSpPr/>
            <p:nvPr/>
          </p:nvCxnSpPr>
          <p:spPr>
            <a:xfrm>
              <a:off x="419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4" name="Shape 24"/>
            <p:cNvCxnSpPr/>
            <p:nvPr/>
          </p:nvCxnSpPr>
          <p:spPr>
            <a:xfrm>
              <a:off x="495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5" name="Shape 25"/>
            <p:cNvCxnSpPr/>
            <p:nvPr/>
          </p:nvCxnSpPr>
          <p:spPr>
            <a:xfrm>
              <a:off x="571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6" name="Shape 26"/>
            <p:cNvCxnSpPr/>
            <p:nvPr/>
          </p:nvCxnSpPr>
          <p:spPr>
            <a:xfrm>
              <a:off x="647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7" name="Shape 27"/>
            <p:cNvCxnSpPr/>
            <p:nvPr/>
          </p:nvCxnSpPr>
          <p:spPr>
            <a:xfrm>
              <a:off x="723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8" name="Shape 28"/>
            <p:cNvCxnSpPr/>
            <p:nvPr/>
          </p:nvCxnSpPr>
          <p:spPr>
            <a:xfrm>
              <a:off x="800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9" name="Shape 29"/>
            <p:cNvCxnSpPr/>
            <p:nvPr/>
          </p:nvCxnSpPr>
          <p:spPr>
            <a:xfrm>
              <a:off x="876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</p:grp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20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60" r:id="rId3"/>
    <p:sldLayoutId id="214748366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44.png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43.wmf"/><Relationship Id="rId5" Type="http://schemas.openxmlformats.org/officeDocument/2006/relationships/image" Target="../media/image40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4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audio" Target="../media/audio2.wav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audio" Target="../media/audio3.wav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audio" Target="../media/audio3.wav"/><Relationship Id="rId7" Type="http://schemas.openxmlformats.org/officeDocument/2006/relationships/image" Target="../media/image6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11" Type="http://schemas.openxmlformats.org/officeDocument/2006/relationships/image" Target="../media/image74.png"/><Relationship Id="rId5" Type="http://schemas.openxmlformats.org/officeDocument/2006/relationships/image" Target="../media/image62.png"/><Relationship Id="rId10" Type="http://schemas.openxmlformats.org/officeDocument/2006/relationships/image" Target="../media/image71.png"/><Relationship Id="rId4" Type="http://schemas.openxmlformats.org/officeDocument/2006/relationships/audio" Target="../media/audio2.wav"/><Relationship Id="rId9" Type="http://schemas.openxmlformats.org/officeDocument/2006/relationships/image" Target="../media/image7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audio" Target="../media/audio2.wav"/><Relationship Id="rId7" Type="http://schemas.openxmlformats.org/officeDocument/2006/relationships/image" Target="../media/image6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11" Type="http://schemas.openxmlformats.org/officeDocument/2006/relationships/image" Target="../media/image72.png"/><Relationship Id="rId5" Type="http://schemas.openxmlformats.org/officeDocument/2006/relationships/image" Target="../media/image62.png"/><Relationship Id="rId10" Type="http://schemas.openxmlformats.org/officeDocument/2006/relationships/image" Target="../media/image71.png"/><Relationship Id="rId4" Type="http://schemas.openxmlformats.org/officeDocument/2006/relationships/audio" Target="../media/audio3.wav"/><Relationship Id="rId9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74.png"/><Relationship Id="rId3" Type="http://schemas.openxmlformats.org/officeDocument/2006/relationships/audio" Target="../media/audio3.wav"/><Relationship Id="rId7" Type="http://schemas.openxmlformats.org/officeDocument/2006/relationships/image" Target="../media/image64.png"/><Relationship Id="rId12" Type="http://schemas.openxmlformats.org/officeDocument/2006/relationships/image" Target="../media/image7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11" Type="http://schemas.openxmlformats.org/officeDocument/2006/relationships/image" Target="../media/image79.png"/><Relationship Id="rId5" Type="http://schemas.openxmlformats.org/officeDocument/2006/relationships/image" Target="../media/image62.png"/><Relationship Id="rId10" Type="http://schemas.openxmlformats.org/officeDocument/2006/relationships/image" Target="../media/image78.png"/><Relationship Id="rId4" Type="http://schemas.openxmlformats.org/officeDocument/2006/relationships/audio" Target="../media/audio2.wav"/><Relationship Id="rId9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71.png"/><Relationship Id="rId3" Type="http://schemas.openxmlformats.org/officeDocument/2006/relationships/audio" Target="../media/audio3.wav"/><Relationship Id="rId7" Type="http://schemas.openxmlformats.org/officeDocument/2006/relationships/image" Target="../media/image64.png"/><Relationship Id="rId12" Type="http://schemas.openxmlformats.org/officeDocument/2006/relationships/image" Target="../media/image7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11" Type="http://schemas.openxmlformats.org/officeDocument/2006/relationships/image" Target="../media/image82.png"/><Relationship Id="rId5" Type="http://schemas.openxmlformats.org/officeDocument/2006/relationships/image" Target="../media/image62.png"/><Relationship Id="rId10" Type="http://schemas.openxmlformats.org/officeDocument/2006/relationships/image" Target="../media/image78.png"/><Relationship Id="rId4" Type="http://schemas.openxmlformats.org/officeDocument/2006/relationships/audio" Target="../media/audio2.wav"/><Relationship Id="rId9" Type="http://schemas.openxmlformats.org/officeDocument/2006/relationships/image" Target="../media/image81.png"/><Relationship Id="rId14" Type="http://schemas.openxmlformats.org/officeDocument/2006/relationships/image" Target="../media/image7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6.bin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8.wmf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15.wmf"/><Relationship Id="rId9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19.wmf"/><Relationship Id="rId18" Type="http://schemas.openxmlformats.org/officeDocument/2006/relationships/oleObject" Target="../embeddings/oleObject17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9.bin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1.bin"/><Relationship Id="rId14" Type="http://schemas.openxmlformats.org/officeDocument/2006/relationships/oleObject" Target="../embeddings/oleObject1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702" y="948185"/>
            <a:ext cx="939769" cy="934925"/>
          </a:xfrm>
          <a:prstGeom prst="rect">
            <a:avLst/>
          </a:prstGeom>
        </p:spPr>
      </p:pic>
      <p:pic>
        <p:nvPicPr>
          <p:cNvPr id="5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19" y="987281"/>
            <a:ext cx="4741435" cy="24966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96" y="1403643"/>
            <a:ext cx="7266857" cy="3511258"/>
          </a:xfrm>
          <a:prstGeom prst="rect">
            <a:avLst/>
          </a:prstGeom>
        </p:spPr>
      </p:pic>
      <p:pic>
        <p:nvPicPr>
          <p:cNvPr id="7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439" y="2825708"/>
            <a:ext cx="1659197" cy="1949267"/>
          </a:xfrm>
          <a:prstGeom prst="rect">
            <a:avLst/>
          </a:prstGeom>
        </p:spPr>
      </p:pic>
      <p:sp>
        <p:nvSpPr>
          <p:cNvPr id="8" name="同侧圆角矩形 7"/>
          <p:cNvSpPr/>
          <p:nvPr/>
        </p:nvSpPr>
        <p:spPr>
          <a:xfrm>
            <a:off x="4563835" y="3493374"/>
            <a:ext cx="3056635" cy="1281793"/>
          </a:xfrm>
          <a:prstGeom prst="round2SameRect">
            <a:avLst>
              <a:gd name="adj1" fmla="val 27691"/>
              <a:gd name="adj2" fmla="val 0"/>
            </a:avLst>
          </a:prstGeom>
          <a:solidFill>
            <a:srgbClr val="135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9" name="文本框 8"/>
          <p:cNvSpPr txBox="1"/>
          <p:nvPr/>
        </p:nvSpPr>
        <p:spPr>
          <a:xfrm>
            <a:off x="4649124" y="3925052"/>
            <a:ext cx="2886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GV: </a:t>
            </a:r>
            <a:endParaRPr lang="zh-CN" altLang="en-US" sz="18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文本框 14"/>
          <p:cNvSpPr txBox="1"/>
          <p:nvPr/>
        </p:nvSpPr>
        <p:spPr>
          <a:xfrm>
            <a:off x="5311780" y="3593448"/>
            <a:ext cx="15603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b="1">
                <a:solidFill>
                  <a:schemeClr val="bg1"/>
                </a:solidFill>
              </a:rPr>
              <a:t>SỐ HỌC 6</a:t>
            </a:r>
            <a:endParaRPr lang="zh-CN" altLang="en-US" sz="1350" b="1" dirty="0">
              <a:solidFill>
                <a:schemeClr val="bg1"/>
              </a:solidFill>
            </a:endParaRPr>
          </a:p>
        </p:txBody>
      </p:sp>
      <p:sp>
        <p:nvSpPr>
          <p:cNvPr id="11" name="文本框 15"/>
          <p:cNvSpPr txBox="1"/>
          <p:nvPr/>
        </p:nvSpPr>
        <p:spPr>
          <a:xfrm>
            <a:off x="4592521" y="4325905"/>
            <a:ext cx="30566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err="1">
                <a:solidFill>
                  <a:schemeClr val="bg1"/>
                </a:solidFill>
              </a:rPr>
              <a:t>Dạy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tại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lớp</a:t>
            </a:r>
            <a:r>
              <a:rPr lang="en-US" altLang="zh-CN" sz="1050" dirty="0">
                <a:solidFill>
                  <a:schemeClr val="bg1"/>
                </a:solidFill>
              </a:rPr>
              <a:t> 6AB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623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89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0446954"/>
                  </p:ext>
                </p:extLst>
              </p:nvPr>
            </p:nvGraphicFramePr>
            <p:xfrm>
              <a:off x="817417" y="799522"/>
              <a:ext cx="7656408" cy="2328926"/>
            </p:xfrm>
            <a:graphic>
              <a:graphicData uri="http://schemas.openxmlformats.org/drawingml/2006/table">
                <a:tbl>
                  <a:tblPr firstRow="1" bandRow="1">
                    <a:tableStyleId>{9064341A-4EE2-4885-B17D-4086B769AF5B}</a:tableStyleId>
                  </a:tblPr>
                  <a:tblGrid>
                    <a:gridCol w="1914102">
                      <a:extLst>
                        <a:ext uri="{9D8B030D-6E8A-4147-A177-3AD203B41FA5}">
                          <a16:colId xmlns:a16="http://schemas.microsoft.com/office/drawing/2014/main" val="3406227037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1843943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9586870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40213610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Phân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Đọc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Tử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Mẫu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11361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16331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849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/>
                            <a:t>Âm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hai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phần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ba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2376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9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-11</a:t>
                          </a: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32532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0446954"/>
                  </p:ext>
                </p:extLst>
              </p:nvPr>
            </p:nvGraphicFramePr>
            <p:xfrm>
              <a:off x="817417" y="799522"/>
              <a:ext cx="7656408" cy="2328926"/>
            </p:xfrm>
            <a:graphic>
              <a:graphicData uri="http://schemas.openxmlformats.org/drawingml/2006/table">
                <a:tbl>
                  <a:tblPr firstRow="1" bandRow="1">
                    <a:tableStyleId>{9064341A-4EE2-4885-B17D-4086B769AF5B}</a:tableStyleId>
                  </a:tblPr>
                  <a:tblGrid>
                    <a:gridCol w="1914102">
                      <a:extLst>
                        <a:ext uri="{9D8B030D-6E8A-4147-A177-3AD203B41FA5}">
                          <a16:colId xmlns:a16="http://schemas.microsoft.com/office/drawing/2014/main" val="3406227037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1843943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9586870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40213610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Phân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Đọc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Tử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Mẫu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1136110"/>
                      </a:ext>
                    </a:extLst>
                  </a:tr>
                  <a:tr h="6113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65347" r="-300637" b="-2326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1633142"/>
                      </a:ext>
                    </a:extLst>
                  </a:tr>
                  <a:tr h="6050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168687" r="-300637" b="-137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849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/>
                            <a:t>Âm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hai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phần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ba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2376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9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-11</a:t>
                          </a: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32532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817418" y="405245"/>
            <a:ext cx="3203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6.1.Hoàn </a:t>
            </a:r>
            <a:r>
              <a:rPr lang="en-US" sz="2000" dirty="0" err="1" smtClean="0">
                <a:solidFill>
                  <a:srgbClr val="C00000"/>
                </a:solidFill>
              </a:rPr>
              <a:t>thành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bảng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sau</a:t>
            </a:r>
            <a:r>
              <a:rPr lang="en-US" sz="2000" dirty="0" smtClean="0">
                <a:solidFill>
                  <a:srgbClr val="C00000"/>
                </a:solidFill>
              </a:rPr>
              <a:t>: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8964760"/>
                  </p:ext>
                </p:extLst>
              </p:nvPr>
            </p:nvGraphicFramePr>
            <p:xfrm>
              <a:off x="599207" y="685222"/>
              <a:ext cx="7656408" cy="2869184"/>
            </p:xfrm>
            <a:graphic>
              <a:graphicData uri="http://schemas.openxmlformats.org/drawingml/2006/table">
                <a:tbl>
                  <a:tblPr firstRow="1" bandRow="1">
                    <a:tableStyleId>{9064341A-4EE2-4885-B17D-4086B769AF5B}</a:tableStyleId>
                  </a:tblPr>
                  <a:tblGrid>
                    <a:gridCol w="1914102">
                      <a:extLst>
                        <a:ext uri="{9D8B030D-6E8A-4147-A177-3AD203B41FA5}">
                          <a16:colId xmlns:a16="http://schemas.microsoft.com/office/drawing/2014/main" val="3406227037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1843943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9586870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40213610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Phân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Đọc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Tử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Mẫu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11361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FF0000"/>
                              </a:solidFill>
                            </a:rPr>
                            <a:t>Năm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bảy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16331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FF0000"/>
                              </a:solidFill>
                            </a:rPr>
                            <a:t>Âm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sáu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mười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một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-6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11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849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/>
                            <a:t>Âm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hai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phần</a:t>
                          </a:r>
                          <a:r>
                            <a:rPr lang="en-US" sz="1800" baseline="0" dirty="0" smtClean="0"/>
                            <a:t> 3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-2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2376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FF0000"/>
                              </a:solidFill>
                            </a:rPr>
                            <a:t>Chín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âm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mười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một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9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-11</a:t>
                          </a: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32532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8964760"/>
                  </p:ext>
                </p:extLst>
              </p:nvPr>
            </p:nvGraphicFramePr>
            <p:xfrm>
              <a:off x="599207" y="685222"/>
              <a:ext cx="7656408" cy="2869184"/>
            </p:xfrm>
            <a:graphic>
              <a:graphicData uri="http://schemas.openxmlformats.org/drawingml/2006/table">
                <a:tbl>
                  <a:tblPr firstRow="1" bandRow="1">
                    <a:tableStyleId>{9064341A-4EE2-4885-B17D-4086B769AF5B}</a:tableStyleId>
                  </a:tblPr>
                  <a:tblGrid>
                    <a:gridCol w="1914102">
                      <a:extLst>
                        <a:ext uri="{9D8B030D-6E8A-4147-A177-3AD203B41FA5}">
                          <a16:colId xmlns:a16="http://schemas.microsoft.com/office/drawing/2014/main" val="3406227037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1843943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3958687051"/>
                        </a:ext>
                      </a:extLst>
                    </a:gridCol>
                    <a:gridCol w="1914102">
                      <a:extLst>
                        <a:ext uri="{9D8B030D-6E8A-4147-A177-3AD203B41FA5}">
                          <a16:colId xmlns:a16="http://schemas.microsoft.com/office/drawing/2014/main" val="40213610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Phân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Đọc</a:t>
                          </a:r>
                          <a:r>
                            <a:rPr lang="en-US" sz="1800" baseline="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Tử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Mẫu</a:t>
                          </a:r>
                          <a:r>
                            <a:rPr lang="en-US" sz="1800" dirty="0" smtClean="0">
                              <a:solidFill>
                                <a:srgbClr val="44DBF8"/>
                              </a:solidFill>
                            </a:rPr>
                            <a:t> </a:t>
                          </a:r>
                          <a:r>
                            <a:rPr lang="en-US" sz="1800" dirty="0" err="1" smtClean="0">
                              <a:solidFill>
                                <a:srgbClr val="44DBF8"/>
                              </a:solidFill>
                            </a:rPr>
                            <a:t>số</a:t>
                          </a:r>
                          <a:endParaRPr lang="en-US" sz="1800" dirty="0">
                            <a:solidFill>
                              <a:srgbClr val="44DBF8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1136110"/>
                      </a:ext>
                    </a:extLst>
                  </a:tr>
                  <a:tr h="6113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65347" r="-300637" b="-3217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FF0000"/>
                              </a:solidFill>
                            </a:rPr>
                            <a:t>Năm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bảy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163314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159048" r="-300637" b="-2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FF0000"/>
                              </a:solidFill>
                            </a:rPr>
                            <a:t>Âm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sáu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mười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một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-6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11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84976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272000" r="-300637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/>
                            <a:t>Âm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hai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phần</a:t>
                          </a:r>
                          <a:r>
                            <a:rPr lang="en-US" sz="1800" baseline="0" dirty="0" smtClean="0"/>
                            <a:t> 3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-2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237642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354286" r="-300637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rgbClr val="FF0000"/>
                              </a:solidFill>
                            </a:rPr>
                            <a:t>Chín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phần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âm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mười</a:t>
                          </a:r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solidFill>
                                <a:srgbClr val="FF0000"/>
                              </a:solidFill>
                            </a:rPr>
                            <a:t>một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9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-11</a:t>
                          </a: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32532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599208" y="290945"/>
            <a:ext cx="3203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6.1.Hoàn </a:t>
            </a:r>
            <a:r>
              <a:rPr lang="en-US" sz="2000" dirty="0" err="1" smtClean="0">
                <a:solidFill>
                  <a:srgbClr val="C00000"/>
                </a:solidFill>
              </a:rPr>
              <a:t>thành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bảng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sau</a:t>
            </a:r>
            <a:r>
              <a:rPr lang="en-US" sz="2000" dirty="0" smtClean="0">
                <a:solidFill>
                  <a:srgbClr val="C00000"/>
                </a:solidFill>
              </a:rPr>
              <a:t>: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5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309" y="467286"/>
            <a:ext cx="3629782" cy="2047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8" y="417372"/>
            <a:ext cx="5569527" cy="30531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947" y="3478913"/>
            <a:ext cx="6438936" cy="86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0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309" y="467286"/>
            <a:ext cx="3629782" cy="20476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0554" y="430175"/>
                <a:ext cx="4759035" cy="762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FF0000"/>
                    </a:solidFill>
                  </a:rPr>
                  <a:t>Kết </a:t>
                </a:r>
                <a:r>
                  <a:rPr lang="en-US" sz="1800" dirty="0" err="1" smtClean="0">
                    <a:solidFill>
                      <a:srgbClr val="FF0000"/>
                    </a:solidFill>
                  </a:rPr>
                  <a:t>quả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:</a:t>
                </a:r>
              </a:p>
              <a:p>
                <a:r>
                  <a:rPr lang="en-US" sz="1800" dirty="0" smtClean="0"/>
                  <a:t>HD1: </a:t>
                </a:r>
                <a:r>
                  <a:rPr lang="en-US" sz="1800" dirty="0" err="1" smtClean="0"/>
                  <a:t>Phân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số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biểu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thị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hai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hình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trên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là</a:t>
                </a:r>
                <a:r>
                  <a:rPr lang="en-US" sz="18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54" y="430175"/>
                <a:ext cx="4759035" cy="762901"/>
              </a:xfrm>
              <a:prstGeom prst="rect">
                <a:avLst/>
              </a:prstGeom>
              <a:blipFill>
                <a:blip r:embed="rId3"/>
                <a:stretch>
                  <a:fillRect l="-1024" t="-4800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 flipH="1">
                <a:off x="280554" y="1484927"/>
                <a:ext cx="2828634" cy="806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HD2: Hai </a:t>
                </a:r>
                <a:r>
                  <a:rPr lang="en-US" sz="1800" dirty="0" err="1" smtClean="0"/>
                  <a:t>phân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số</a:t>
                </a:r>
                <a:r>
                  <a:rPr lang="en-US" sz="18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1800" dirty="0"/>
              </a:p>
              <a:p>
                <a:r>
                  <a:rPr lang="en-US" sz="1800" dirty="0" smtClean="0"/>
                  <a:t> </a:t>
                </a:r>
                <a:endParaRPr lang="en-US" sz="1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80554" y="1484927"/>
                <a:ext cx="2828634" cy="806696"/>
              </a:xfrm>
              <a:prstGeom prst="rect">
                <a:avLst/>
              </a:prstGeom>
              <a:blipFill>
                <a:blip r:embed="rId4"/>
                <a:stretch>
                  <a:fillRect l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80554" y="2352051"/>
            <a:ext cx="3855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HD3: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cặp</a:t>
            </a:r>
            <a:r>
              <a:rPr lang="en-US" sz="1800" dirty="0" smtClean="0"/>
              <a:t> </a:t>
            </a:r>
            <a:r>
              <a:rPr lang="en-US" sz="1800" dirty="0" err="1" smtClean="0"/>
              <a:t>phân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bằng</a:t>
            </a:r>
            <a:r>
              <a:rPr lang="en-US" sz="1800" dirty="0" smtClean="0"/>
              <a:t> </a:t>
            </a:r>
            <a:r>
              <a:rPr lang="en-US" sz="1800" dirty="0" err="1" smtClean="0"/>
              <a:t>nhau</a:t>
            </a:r>
            <a:r>
              <a:rPr lang="en-US" sz="1800" dirty="0" smtClean="0"/>
              <a:t>: </a:t>
            </a:r>
            <a:endParaRPr lang="en-US" sz="1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752" y="2334676"/>
            <a:ext cx="1320112" cy="44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0554" y="3064563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en-US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HD4:     2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10 = 5 . 4 = 20</a:t>
            </a:r>
          </a:p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en-US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1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9 = 3 . 3 = 9.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0554" y="4083627"/>
            <a:ext cx="6047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FF0000"/>
                </a:solidFill>
              </a:rPr>
              <a:t>Vậy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thế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nào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l</a:t>
            </a:r>
            <a:r>
              <a:rPr lang="en-US" sz="1800" dirty="0" err="1" smtClean="0">
                <a:solidFill>
                  <a:srgbClr val="FF0000"/>
                </a:solidFill>
              </a:rPr>
              <a:t>à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hai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phân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số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bằng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nhau</a:t>
            </a:r>
            <a:r>
              <a:rPr lang="en-US" sz="1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252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5409" y="290945"/>
            <a:ext cx="3397827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4DBF8"/>
                </a:solidFill>
              </a:rPr>
              <a:t>2. Hai </a:t>
            </a:r>
            <a:r>
              <a:rPr lang="en-US" sz="2000" dirty="0" err="1" smtClean="0">
                <a:solidFill>
                  <a:srgbClr val="44DBF8"/>
                </a:solidFill>
              </a:rPr>
              <a:t>phân</a:t>
            </a:r>
            <a:r>
              <a:rPr lang="en-US" sz="2000" dirty="0" smtClean="0">
                <a:solidFill>
                  <a:srgbClr val="44DBF8"/>
                </a:solidFill>
              </a:rPr>
              <a:t> </a:t>
            </a:r>
            <a:r>
              <a:rPr lang="en-US" sz="2000" dirty="0" err="1" smtClean="0">
                <a:solidFill>
                  <a:srgbClr val="44DBF8"/>
                </a:solidFill>
              </a:rPr>
              <a:t>số</a:t>
            </a:r>
            <a:r>
              <a:rPr lang="en-US" sz="2000" dirty="0" smtClean="0">
                <a:solidFill>
                  <a:srgbClr val="44DBF8"/>
                </a:solidFill>
              </a:rPr>
              <a:t> </a:t>
            </a:r>
            <a:r>
              <a:rPr lang="en-US" sz="2000" dirty="0" err="1" smtClean="0">
                <a:solidFill>
                  <a:srgbClr val="44DBF8"/>
                </a:solidFill>
              </a:rPr>
              <a:t>bằng</a:t>
            </a:r>
            <a:r>
              <a:rPr lang="en-US" sz="2000" dirty="0" smtClean="0">
                <a:solidFill>
                  <a:srgbClr val="44DBF8"/>
                </a:solidFill>
              </a:rPr>
              <a:t> </a:t>
            </a:r>
            <a:r>
              <a:rPr lang="en-US" sz="2000" dirty="0" err="1" smtClean="0">
                <a:solidFill>
                  <a:srgbClr val="44DBF8"/>
                </a:solidFill>
              </a:rPr>
              <a:t>nhau</a:t>
            </a:r>
            <a:endParaRPr lang="en-US" sz="2000" dirty="0">
              <a:solidFill>
                <a:srgbClr val="44DBF8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16" y="1208423"/>
            <a:ext cx="6694401" cy="1545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09" y="3270959"/>
            <a:ext cx="5621482" cy="113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5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41" y="308763"/>
            <a:ext cx="6780685" cy="14888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872836" y="2223655"/>
                <a:ext cx="5455228" cy="1271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Giải:</a:t>
                </a:r>
                <a:r>
                  <a:rPr lang="en-US" sz="2000" dirty="0" smtClean="0"/>
                  <a:t> a)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−3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ì 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=5.9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=45</m:t>
                        </m:r>
                      </m:e>
                    </m:d>
                  </m:oMath>
                </a14:m>
                <a:endParaRPr lang="en-US" sz="2000" b="0" dirty="0" smtClean="0"/>
              </a:p>
              <a:p>
                <a:r>
                  <a:rPr lang="en-US" sz="2000" dirty="0" smtClean="0"/>
                  <a:t>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ì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1.(−4)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36" y="2223655"/>
                <a:ext cx="5455228" cy="1271887"/>
              </a:xfrm>
              <a:prstGeom prst="rect">
                <a:avLst/>
              </a:prstGeom>
              <a:blipFill>
                <a:blip r:embed="rId3"/>
                <a:stretch>
                  <a:fillRect l="-1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7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99" y="210029"/>
            <a:ext cx="5382291" cy="1203135"/>
          </a:xfrm>
          <a:prstGeom prst="rect">
            <a:avLst/>
          </a:prstGeom>
        </p:spPr>
      </p:pic>
      <p:graphicFrame>
        <p:nvGraphicFramePr>
          <p:cNvPr id="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790121"/>
              </p:ext>
            </p:extLst>
          </p:nvPr>
        </p:nvGraphicFramePr>
        <p:xfrm>
          <a:off x="-31173" y="2247198"/>
          <a:ext cx="4374573" cy="813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4" imgW="1371600" imgH="431640" progId="Equation.DSMT4">
                  <p:embed/>
                </p:oleObj>
              </mc:Choice>
              <mc:Fallback>
                <p:oleObj name="Equation" r:id="rId4" imgW="1371600" imgH="431640" progId="Equation.DSMT4">
                  <p:embed/>
                  <p:pic>
                    <p:nvPicPr>
                      <p:cNvPr id="3278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173" y="2247198"/>
                        <a:ext cx="4374573" cy="8135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822602"/>
              </p:ext>
            </p:extLst>
          </p:nvPr>
        </p:nvGraphicFramePr>
        <p:xfrm>
          <a:off x="1762084" y="2821708"/>
          <a:ext cx="2024577" cy="1383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6" imgW="736560" imgH="672840" progId="Equation.DSMT4">
                  <p:embed/>
                </p:oleObj>
              </mc:Choice>
              <mc:Fallback>
                <p:oleObj name="Equation" r:id="rId6" imgW="736560" imgH="6728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62084" y="2821708"/>
                        <a:ext cx="2024577" cy="1383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49482" y="1569027"/>
            <a:ext cx="1724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Giải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113281"/>
              </p:ext>
            </p:extLst>
          </p:nvPr>
        </p:nvGraphicFramePr>
        <p:xfrm>
          <a:off x="4343400" y="2309618"/>
          <a:ext cx="4628428" cy="688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8" imgW="1714320" imgH="431640" progId="Equation.DSMT4">
                  <p:embed/>
                </p:oleObj>
              </mc:Choice>
              <mc:Fallback>
                <p:oleObj name="Equation" r:id="rId8" imgW="1714320" imgH="431640" progId="Equation.DSMT4">
                  <p:embed/>
                  <p:pic>
                    <p:nvPicPr>
                      <p:cNvPr id="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309618"/>
                        <a:ext cx="4628428" cy="6886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773322"/>
              </p:ext>
            </p:extLst>
          </p:nvPr>
        </p:nvGraphicFramePr>
        <p:xfrm>
          <a:off x="6271780" y="2998276"/>
          <a:ext cx="2901812" cy="1338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10" imgW="1091880" imgH="672840" progId="Equation.DSMT4">
                  <p:embed/>
                </p:oleObj>
              </mc:Choice>
              <mc:Fallback>
                <p:oleObj name="Equation" r:id="rId10" imgW="1091880" imgH="6728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271780" y="2998276"/>
                        <a:ext cx="2901812" cy="1338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807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24759" cy="7060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6592"/>
            <a:ext cx="9005103" cy="367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4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21" y="1135002"/>
            <a:ext cx="5586804" cy="22216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6835" y="335666"/>
            <a:ext cx="2013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Kết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quả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0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69" y="81186"/>
            <a:ext cx="7736590" cy="36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5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600200" y="1822848"/>
            <a:ext cx="5657850" cy="40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600199" y="2222898"/>
            <a:ext cx="7190509" cy="63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600199" y="2851548"/>
            <a:ext cx="6982691" cy="40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57500" y="628650"/>
          <a:ext cx="3200400" cy="400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endParaRPr lang="vi-VN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47009" y="628650"/>
            <a:ext cx="418753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CHƯƠNG </a:t>
            </a:r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III: PHÂN SỐ</a:t>
            </a:r>
            <a:endParaRPr lang="vi-VN" altLang="vi-VN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600199" y="3251598"/>
            <a:ext cx="6889173" cy="40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87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998" y="1367227"/>
            <a:ext cx="5775766" cy="2672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5732" y="335666"/>
            <a:ext cx="1840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Kết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quả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91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62" y="293842"/>
            <a:ext cx="8481568" cy="396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3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63" y="483236"/>
            <a:ext cx="6825394" cy="14150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62" y="2034314"/>
            <a:ext cx="6605475" cy="173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2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27" y="0"/>
            <a:ext cx="7925253" cy="17886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209" y="2968211"/>
            <a:ext cx="3255814" cy="10597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3767" y="2083443"/>
            <a:ext cx="1354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FF0000"/>
                </a:solidFill>
              </a:rPr>
              <a:t>Kết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quả</a:t>
            </a:r>
            <a:r>
              <a:rPr lang="en-US" sz="1800" dirty="0" smtClean="0">
                <a:solidFill>
                  <a:srgbClr val="FF0000"/>
                </a:solidFill>
              </a:rPr>
              <a:t>: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7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47" y="92605"/>
            <a:ext cx="7620939" cy="21644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0066" y="2592729"/>
            <a:ext cx="1435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Kết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quả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073" y="2515843"/>
            <a:ext cx="3727383" cy="13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0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420"/>
            <a:ext cx="5197033" cy="28812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106" y="422626"/>
            <a:ext cx="3165435" cy="261537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Cloud 3"/>
              <p:cNvSpPr/>
              <p:nvPr/>
            </p:nvSpPr>
            <p:spPr>
              <a:xfrm>
                <a:off x="1801021" y="3263550"/>
                <a:ext cx="3564085" cy="1573305"/>
              </a:xfrm>
              <a:prstGeom prst="cloud">
                <a:avLst/>
              </a:prstGeom>
              <a:solidFill>
                <a:srgbClr val="E32B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1590" algn="ctr">
                  <a:lnSpc>
                    <a:spcPct val="115000"/>
                  </a:lnSpc>
                </a:pPr>
                <a:r>
                  <a:rPr lang="en-US" sz="1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nhiều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cách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18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Việt</a:t>
                </a:r>
                <a:r>
                  <a:rPr lang="en-US" sz="1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như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sau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𝟑𝟑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𝟒𝟒</m:t>
                        </m:r>
                      </m:den>
                    </m:f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Clou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021" y="3263550"/>
                <a:ext cx="3564085" cy="1573305"/>
              </a:xfrm>
              <a:prstGeom prst="cloud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763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20" y="206693"/>
            <a:ext cx="5473770" cy="167997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273214" y="2291787"/>
                <a:ext cx="6354501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Kết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quả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=3;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−35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214" y="2291787"/>
                <a:ext cx="6354501" cy="616964"/>
              </a:xfrm>
              <a:prstGeom prst="rect">
                <a:avLst/>
              </a:prstGeom>
              <a:blipFill>
                <a:blip r:embed="rId3"/>
                <a:stretch>
                  <a:fillRect l="-1536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776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Snip Diagonal Corner Rectangle 3"/>
              <p:cNvSpPr/>
              <p:nvPr/>
            </p:nvSpPr>
            <p:spPr>
              <a:xfrm>
                <a:off x="533400" y="267425"/>
                <a:ext cx="8305800" cy="1946398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 latinLnBrk="0">
                  <a:defRPr/>
                </a:pP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Chọn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trả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lời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nhất</a:t>
                </a:r>
                <a:endPara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 latinLnBrk="0">
                  <a:defRPr/>
                </a:pPr>
                <a:r>
                  <a:rPr lang="en-US" sz="20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1: </a:t>
                </a:r>
                <a:r>
                  <a:rPr lang="en-US" sz="20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Rút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gọn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en-US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685800" latinLnBrk="0">
                  <a:defRPr/>
                </a:pPr>
                <a:endParaRPr lang="vi-VN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67425"/>
                <a:ext cx="8305800" cy="1946398"/>
              </a:xfrm>
              <a:prstGeom prst="snip2Diag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838200" y="2343150"/>
                <a:ext cx="3680099" cy="57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en-US" sz="2400" b="1" dirty="0" smtClean="0">
                    <a:solidFill>
                      <a:prstClr val="black"/>
                    </a:solidFill>
                    <a:cs typeface="Times New Roman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43150"/>
                <a:ext cx="3680099" cy="578112"/>
              </a:xfrm>
              <a:prstGeom prst="rect">
                <a:avLst/>
              </a:prstGeom>
              <a:blipFill>
                <a:blip r:embed="rId9"/>
                <a:stretch>
                  <a:fillRect l="-3317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/>
              <p:cNvSpPr/>
              <p:nvPr/>
            </p:nvSpPr>
            <p:spPr>
              <a:xfrm>
                <a:off x="4648200" y="2343150"/>
                <a:ext cx="3680099" cy="57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343150"/>
                <a:ext cx="3680099" cy="578112"/>
              </a:xfrm>
              <a:prstGeom prst="rect">
                <a:avLst/>
              </a:prstGeom>
              <a:blipFill>
                <a:blip r:embed="rId10"/>
                <a:stretch>
                  <a:fillRect l="-3317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838200" y="3028950"/>
                <a:ext cx="3680099" cy="57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28950"/>
                <a:ext cx="3680099" cy="578112"/>
              </a:xfrm>
              <a:prstGeom prst="rect">
                <a:avLst/>
              </a:prstGeom>
              <a:blipFill>
                <a:blip r:embed="rId11"/>
                <a:stretch>
                  <a:fillRect l="-3317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4572000" y="3028950"/>
                <a:ext cx="3680099" cy="57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028950"/>
                <a:ext cx="3680099" cy="578112"/>
              </a:xfrm>
              <a:prstGeom prst="rect">
                <a:avLst/>
              </a:prstGeom>
              <a:blipFill>
                <a:blip r:embed="rId12"/>
                <a:stretch>
                  <a:fillRect l="-3146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86200" y="2343150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886200" y="3028950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10515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343150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1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Snip Diagonal Corner Rectangle 3"/>
              <p:cNvSpPr/>
              <p:nvPr/>
            </p:nvSpPr>
            <p:spPr>
              <a:xfrm>
                <a:off x="624477" y="149902"/>
                <a:ext cx="7895046" cy="1203448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 latinLnBrk="0">
                  <a:defRPr/>
                </a:pP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2:Tìm x: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 latinLnBrk="0">
                  <a:defRPr/>
                </a:pPr>
                <a:endPara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 latinLnBrk="0">
                  <a:defRPr/>
                </a:pPr>
                <a:endParaRPr lang="vi-VN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77" y="149902"/>
                <a:ext cx="7895046" cy="1203448"/>
              </a:xfrm>
              <a:prstGeom prst="snip2DiagRect">
                <a:avLst/>
              </a:prstGeom>
              <a:blipFill>
                <a:blip r:embed="rId8"/>
                <a:stretch>
                  <a:fillRect t="-3553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832665" y="1462010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4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1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-3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128889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-2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132030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3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15391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519870"/>
            <a:ext cx="603557" cy="48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9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Snip Diagonal Corner Rectangle 3"/>
              <p:cNvSpPr/>
              <p:nvPr/>
            </p:nvSpPr>
            <p:spPr>
              <a:xfrm>
                <a:off x="624477" y="149902"/>
                <a:ext cx="7895046" cy="1203448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 latinLnBrk="0">
                  <a:defRPr/>
                </a:pP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3: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tử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mấy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 latinLnBrk="0">
                  <a:defRPr/>
                </a:pPr>
                <a:endParaRPr lang="en-US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 latinLnBrk="0">
                  <a:defRPr/>
                </a:pP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28 . 64 + 28 . 36</a:t>
                </a:r>
                <a:endParaRPr lang="vi-VN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77" y="149902"/>
                <a:ext cx="7895046" cy="1203448"/>
              </a:xfrm>
              <a:prstGeom prst="snip2DiagRect">
                <a:avLst/>
              </a:prstGeom>
              <a:blipFill>
                <a:blip r:embed="rId8"/>
                <a:stretch>
                  <a:fillRect t="-3553" b="-18274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832665" y="1462010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3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1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-3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128889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4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132030"/>
            <a:ext cx="3680099" cy="57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latinLnBrk="0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-4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48911" y="1481116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15391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496094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7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ình Ảnh Bánh Sinh Nhật Đẹp Dễ Thương Và Ngộ Nghĩnh - Góc Bá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400050"/>
            <a:ext cx="26289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/>
        </p:nvCxnSpPr>
        <p:spPr>
          <a:xfrm flipH="1">
            <a:off x="4246837" y="571500"/>
            <a:ext cx="10838" cy="131445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194447" y="1133475"/>
            <a:ext cx="200025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143251" y="571501"/>
            <a:ext cx="1108472" cy="6226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 sz="1050"/>
          </a:p>
        </p:txBody>
      </p:sp>
      <p:grpSp>
        <p:nvGrpSpPr>
          <p:cNvPr id="56" name="Group 7"/>
          <p:cNvGrpSpPr>
            <a:grpSpLocks/>
          </p:cNvGrpSpPr>
          <p:nvPr/>
        </p:nvGrpSpPr>
        <p:grpSpPr bwMode="auto">
          <a:xfrm>
            <a:off x="3371850" y="3086100"/>
            <a:ext cx="1620441" cy="1607344"/>
            <a:chOff x="2916" y="1200"/>
            <a:chExt cx="2124" cy="2120"/>
          </a:xfrm>
        </p:grpSpPr>
        <p:pic>
          <p:nvPicPr>
            <p:cNvPr id="17418" name="Picture 8" descr="d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200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9" descr="d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2264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0" descr="d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" y="2263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0" descr="d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97" y="3086100"/>
            <a:ext cx="808434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657850" y="3488531"/>
            <a:ext cx="108585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1050">
                <a:latin typeface="Times New Roman" panose="02020603050405020304" pitchFamily="18" charset="0"/>
                <a:cs typeface="Times New Roman" panose="02020603050405020304" pitchFamily="18" charset="0"/>
              </a:rPr>
              <a:t>Phân số </a:t>
            </a:r>
            <a:endParaRPr lang="vi-VN" altLang="vi-VN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343650" y="3429000"/>
          <a:ext cx="2857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8" imgW="152334" imgH="393529" progId="Equation.DSMT4">
                  <p:embed/>
                </p:oleObj>
              </mc:Choice>
              <mc:Fallback>
                <p:oleObj name="Equation" r:id="rId8" imgW="152334" imgH="393529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3429000"/>
                        <a:ext cx="2857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630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-0.06059 0.07245 C -0.08767 0.10509 -0.15122 0.10046 -0.17587 0.06412 L -0.23073 -0.0169 " pathEditMode="relative" rAng="8280000" ptsTypes="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4:15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832665" y="1462010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65" y="1462010"/>
                <a:ext cx="3680099" cy="578112"/>
              </a:xfrm>
              <a:prstGeom prst="rect">
                <a:avLst/>
              </a:prstGeom>
              <a:blipFill>
                <a:blip r:embed="rId8"/>
                <a:stretch>
                  <a:fillRect l="-3317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/>
              <p:cNvSpPr/>
              <p:nvPr/>
            </p:nvSpPr>
            <p:spPr>
              <a:xfrm>
                <a:off x="4597961" y="1465151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961" y="1465151"/>
                <a:ext cx="3680099" cy="578112"/>
              </a:xfrm>
              <a:prstGeom prst="rect">
                <a:avLst/>
              </a:prstGeom>
              <a:blipFill>
                <a:blip r:embed="rId9"/>
                <a:stretch>
                  <a:fillRect l="-3146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832665" y="2128889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65" y="2128889"/>
                <a:ext cx="3680099" cy="578112"/>
              </a:xfrm>
              <a:prstGeom prst="rect">
                <a:avLst/>
              </a:prstGeom>
              <a:blipFill>
                <a:blip r:embed="rId10"/>
                <a:stretch>
                  <a:fillRect l="-3317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4597961" y="2132030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961" y="2132030"/>
                <a:ext cx="3680099" cy="578112"/>
              </a:xfrm>
              <a:prstGeom prst="rect">
                <a:avLst/>
              </a:prstGeom>
              <a:blipFill>
                <a:blip r:embed="rId11"/>
                <a:stretch>
                  <a:fillRect l="-3146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62" y="2176584"/>
            <a:ext cx="603402" cy="48272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6" y="1519870"/>
            <a:ext cx="549444" cy="48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0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90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832665" y="1462010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A.</a:t>
                </a:r>
                <a:r>
                  <a:rPr lang="vi-VN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 </a:t>
                </a:r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65" y="1462010"/>
                <a:ext cx="3680099" cy="578112"/>
              </a:xfrm>
              <a:prstGeom prst="rect">
                <a:avLst/>
              </a:prstGeom>
              <a:blipFill>
                <a:blip r:embed="rId8"/>
                <a:stretch>
                  <a:fillRect l="-3317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latinLnBrk="0">
              <a:defRPr/>
            </a:pPr>
            <a:endParaRPr lang="vi-VN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/>
              <p:cNvSpPr/>
              <p:nvPr/>
            </p:nvSpPr>
            <p:spPr>
              <a:xfrm>
                <a:off x="4597961" y="1465151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961" y="1465151"/>
                <a:ext cx="3680099" cy="578112"/>
              </a:xfrm>
              <a:prstGeom prst="rect">
                <a:avLst/>
              </a:prstGeom>
              <a:blipFill>
                <a:blip r:embed="rId9"/>
                <a:stretch>
                  <a:fillRect l="-3146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832665" y="2128889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65" y="2128889"/>
                <a:ext cx="3680099" cy="578112"/>
              </a:xfrm>
              <a:prstGeom prst="rect">
                <a:avLst/>
              </a:prstGeom>
              <a:blipFill>
                <a:blip r:embed="rId10"/>
                <a:stretch>
                  <a:fillRect l="-3317" b="-1368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4597961" y="2132030"/>
                <a:ext cx="3680099" cy="57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defTabSz="685800" latinLnBrk="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961" y="2132030"/>
                <a:ext cx="3680099" cy="578112"/>
              </a:xfrm>
              <a:prstGeom prst="rect">
                <a:avLst/>
              </a:prstGeom>
              <a:blipFill>
                <a:blip r:embed="rId11"/>
                <a:stretch>
                  <a:fillRect l="-3146" b="-126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48111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15391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16261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519870"/>
            <a:ext cx="603557" cy="48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5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98" y="201287"/>
            <a:ext cx="6903397" cy="204420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828800" y="2708476"/>
                <a:ext cx="6643868" cy="978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Kết </a:t>
                </a:r>
                <a:r>
                  <a:rPr lang="en-US" sz="2000" dirty="0" err="1" smtClean="0"/>
                  <a:t>quả</a:t>
                </a:r>
                <a:r>
                  <a:rPr lang="en-US" sz="2000" dirty="0" smtClean="0"/>
                  <a:t>: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phần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tiền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thưởng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Hà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Linh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đã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tiêu</a:t>
                </a:r>
                <a:r>
                  <a:rPr lang="en-US" sz="2000" dirty="0" smtClean="0"/>
                  <a:t> 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80 000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200 000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(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708476"/>
                <a:ext cx="6643868" cy="978345"/>
              </a:xfrm>
              <a:prstGeom prst="rect">
                <a:avLst/>
              </a:prstGeom>
              <a:blipFill>
                <a:blip r:embed="rId3"/>
                <a:stretch>
                  <a:fillRect l="-917" t="-2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321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846" y="891250"/>
            <a:ext cx="55258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Củng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cố</a:t>
            </a:r>
            <a:r>
              <a:rPr lang="en-US" sz="2400" dirty="0" smtClean="0">
                <a:solidFill>
                  <a:srgbClr val="FF0000"/>
                </a:solidFill>
              </a:rPr>
              <a:t> - </a:t>
            </a:r>
            <a:r>
              <a:rPr lang="en-US" sz="2400" dirty="0" err="1" smtClean="0">
                <a:solidFill>
                  <a:srgbClr val="FF0000"/>
                </a:solidFill>
              </a:rPr>
              <a:t>dặn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dò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Học</a:t>
            </a:r>
            <a:r>
              <a:rPr lang="en-US" sz="2400" dirty="0" smtClean="0"/>
              <a:t> </a:t>
            </a:r>
            <a:r>
              <a:rPr lang="en-US" sz="2400" dirty="0" err="1" smtClean="0"/>
              <a:t>thế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nhau</a:t>
            </a:r>
            <a:r>
              <a:rPr lang="en-US" sz="2400" dirty="0" smtClean="0"/>
              <a:t>?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chất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? 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- </a:t>
            </a:r>
            <a:r>
              <a:rPr lang="en-US" sz="2400" dirty="0" err="1" smtClean="0"/>
              <a:t>Hoàn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r>
              <a:rPr lang="en-US" sz="2400" dirty="0" smtClean="0"/>
              <a:t> </a:t>
            </a:r>
            <a:r>
              <a:rPr lang="en-US" sz="2400" dirty="0" err="1" smtClean="0"/>
              <a:t>bài</a:t>
            </a:r>
            <a:r>
              <a:rPr lang="en-US" sz="2400" dirty="0" smtClean="0"/>
              <a:t> </a:t>
            </a:r>
            <a:r>
              <a:rPr lang="en-US" sz="2400" dirty="0" err="1" smtClean="0"/>
              <a:t>tập</a:t>
            </a:r>
            <a:r>
              <a:rPr lang="en-US" sz="2400" dirty="0" smtClean="0"/>
              <a:t> </a:t>
            </a:r>
            <a:r>
              <a:rPr lang="en-US" sz="2400" dirty="0" err="1" smtClean="0"/>
              <a:t>còn</a:t>
            </a:r>
            <a:r>
              <a:rPr lang="en-US" sz="2400" dirty="0" smtClean="0"/>
              <a:t> </a:t>
            </a:r>
            <a:r>
              <a:rPr lang="en-US" sz="2400" dirty="0" err="1" smtClean="0"/>
              <a:t>lại</a:t>
            </a:r>
            <a:r>
              <a:rPr lang="en-US" sz="2400" dirty="0" smtClean="0"/>
              <a:t> ?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332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793376" y="1694329"/>
            <a:ext cx="79875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rgbClr val="AED30B"/>
                </a:solidFill>
                <a:latin typeface="Goudy Stout" panose="0202090407030B020401" pitchFamily="18" charset="0"/>
                <a:ea typeface="+mn-ea"/>
              </a:rPr>
              <a:t>Thank </a:t>
            </a:r>
            <a:r>
              <a:rPr lang="en-US" altLang="zh-CN" sz="4800" dirty="0" smtClean="0">
                <a:solidFill>
                  <a:srgbClr val="AED30B"/>
                </a:solidFill>
                <a:latin typeface="Goudy Stout" panose="0202090407030B020401" pitchFamily="18" charset="0"/>
                <a:ea typeface="+mn-ea"/>
              </a:rPr>
              <a:t>You !</a:t>
            </a:r>
            <a:endParaRPr lang="zh-CN" altLang="en-US" sz="4800" dirty="0">
              <a:solidFill>
                <a:srgbClr val="AED30B"/>
              </a:solidFill>
              <a:latin typeface="Goudy Stout" panose="0202090407030B020401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178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ext Box 25"/>
          <p:cNvSpPr txBox="1">
            <a:spLocks noChangeArrowheads="1"/>
          </p:cNvSpPr>
          <p:nvPr/>
        </p:nvSpPr>
        <p:spPr bwMode="auto">
          <a:xfrm>
            <a:off x="1657350" y="1028700"/>
            <a:ext cx="6115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 err="1"/>
              <a:t>Còn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có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thể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coi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là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thương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của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phép</a:t>
            </a:r>
            <a:r>
              <a:rPr lang="en-US" altLang="en-US" sz="1800" dirty="0"/>
              <a:t> chia </a:t>
            </a:r>
            <a:r>
              <a:rPr lang="en-US" altLang="en-US" sz="1800" dirty="0" smtClean="0"/>
              <a:t>2 </a:t>
            </a:r>
            <a:r>
              <a:rPr lang="en-US" altLang="en-US" sz="1800" dirty="0"/>
              <a:t>chia </a:t>
            </a:r>
            <a:r>
              <a:rPr lang="en-US" altLang="en-US" sz="1800" dirty="0" err="1"/>
              <a:t>cho</a:t>
            </a:r>
            <a:r>
              <a:rPr lang="en-US" altLang="en-US" sz="1800" dirty="0"/>
              <a:t> </a:t>
            </a:r>
            <a:r>
              <a:rPr lang="en-US" altLang="en-US" sz="1800" dirty="0" smtClean="0"/>
              <a:t>5.</a:t>
            </a:r>
            <a:endParaRPr lang="en-US" altLang="en-US" sz="1800" dirty="0"/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1485900" y="2477691"/>
            <a:ext cx="5829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 err="1"/>
              <a:t>Tương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tự</a:t>
            </a:r>
            <a:r>
              <a:rPr lang="en-US" altLang="en-US" sz="1800" dirty="0"/>
              <a:t>, </a:t>
            </a:r>
            <a:r>
              <a:rPr lang="en-US" altLang="en-US" sz="1800" dirty="0" smtClean="0"/>
              <a:t>(-2) </a:t>
            </a:r>
            <a:r>
              <a:rPr lang="en-US" altLang="en-US" sz="1800" dirty="0"/>
              <a:t>chia </a:t>
            </a:r>
            <a:r>
              <a:rPr lang="en-US" altLang="en-US" sz="1800" dirty="0" err="1"/>
              <a:t>cho</a:t>
            </a:r>
            <a:r>
              <a:rPr lang="en-US" altLang="en-US" sz="1800" dirty="0"/>
              <a:t> </a:t>
            </a:r>
            <a:r>
              <a:rPr lang="en-US" altLang="en-US" sz="1800" dirty="0" smtClean="0"/>
              <a:t>5 </a:t>
            </a:r>
            <a:r>
              <a:rPr lang="en-US" altLang="en-US" sz="1800" dirty="0" err="1"/>
              <a:t>thì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thương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là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bao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nhiêu</a:t>
            </a:r>
            <a:r>
              <a:rPr lang="en-US" altLang="en-US" sz="1800" dirty="0"/>
              <a:t>?</a:t>
            </a:r>
          </a:p>
        </p:txBody>
      </p:sp>
      <p:graphicFrame>
        <p:nvGraphicFramePr>
          <p:cNvPr id="22541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645884"/>
              </p:ext>
            </p:extLst>
          </p:nvPr>
        </p:nvGraphicFramePr>
        <p:xfrm>
          <a:off x="1431132" y="825104"/>
          <a:ext cx="283369" cy="732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Equation" r:id="rId3" imgW="152280" imgH="393480" progId="Equation.DSMT4">
                  <p:embed/>
                </p:oleObj>
              </mc:Choice>
              <mc:Fallback>
                <p:oleObj name="Equation" r:id="rId3" imgW="152280" imgH="393480" progId="Equation.DSMT4">
                  <p:embed/>
                  <p:pic>
                    <p:nvPicPr>
                      <p:cNvPr id="22541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132" y="825104"/>
                        <a:ext cx="283369" cy="7322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150851"/>
              </p:ext>
            </p:extLst>
          </p:nvPr>
        </p:nvGraphicFramePr>
        <p:xfrm>
          <a:off x="4057650" y="1479947"/>
          <a:ext cx="1143000" cy="732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Equation" r:id="rId5" imgW="533160" imgH="393480" progId="Equation.DSMT4">
                  <p:embed/>
                </p:oleObj>
              </mc:Choice>
              <mc:Fallback>
                <p:oleObj name="Equation" r:id="rId5" imgW="533160" imgH="393480" progId="Equation.DSMT4">
                  <p:embed/>
                  <p:pic>
                    <p:nvPicPr>
                      <p:cNvPr id="2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650" y="1479947"/>
                        <a:ext cx="1143000" cy="73223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945607"/>
              </p:ext>
            </p:extLst>
          </p:nvPr>
        </p:nvGraphicFramePr>
        <p:xfrm>
          <a:off x="3806429" y="2992041"/>
          <a:ext cx="1419225" cy="732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Equation" r:id="rId7" imgW="761760" imgH="393480" progId="Equation.DSMT4">
                  <p:embed/>
                </p:oleObj>
              </mc:Choice>
              <mc:Fallback>
                <p:oleObj name="Equation" r:id="rId7" imgW="761760" imgH="393480" progId="Equation.DSMT4">
                  <p:embed/>
                  <p:pic>
                    <p:nvPicPr>
                      <p:cNvPr id="3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429" y="2992041"/>
                        <a:ext cx="1419225" cy="73223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loud Callout 11"/>
          <p:cNvSpPr/>
          <p:nvPr/>
        </p:nvSpPr>
        <p:spPr>
          <a:xfrm>
            <a:off x="5486400" y="2731294"/>
            <a:ext cx="2171700" cy="812006"/>
          </a:xfrm>
          <a:prstGeom prst="cloudCallout">
            <a:avLst>
              <a:gd name="adj1" fmla="val -61751"/>
              <a:gd name="adj2" fmla="val 294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105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657850" y="2888456"/>
            <a:ext cx="18859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1050"/>
              <a:t>Theo em có phân số        hay không?</a:t>
            </a:r>
            <a:endParaRPr lang="vi-VN" altLang="vi-VN" sz="105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174235"/>
              </p:ext>
            </p:extLst>
          </p:nvPr>
        </p:nvGraphicFramePr>
        <p:xfrm>
          <a:off x="7115173" y="2822973"/>
          <a:ext cx="285750" cy="434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9" imgW="190440" imgH="393480" progId="Equation.DSMT4">
                  <p:embed/>
                </p:oleObj>
              </mc:Choice>
              <mc:Fallback>
                <p:oleObj name="Equation" r:id="rId9" imgW="19044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5173" y="2822973"/>
                        <a:ext cx="285750" cy="4345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102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3102" grpId="0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1714499" y="290512"/>
            <a:ext cx="449461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u="sng" dirty="0">
                <a:solidFill>
                  <a:schemeClr val="accent2"/>
                </a:solidFill>
              </a:rPr>
              <a:t>1. </a:t>
            </a:r>
            <a:r>
              <a:rPr lang="en-US" altLang="en-US" sz="2100" u="sng" dirty="0" err="1" smtClean="0">
                <a:solidFill>
                  <a:schemeClr val="accent2"/>
                </a:solidFill>
              </a:rPr>
              <a:t>Mở</a:t>
            </a:r>
            <a:r>
              <a:rPr lang="en-US" altLang="en-US" sz="2100" u="sng" dirty="0" smtClean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 smtClean="0">
                <a:solidFill>
                  <a:schemeClr val="accent2"/>
                </a:solidFill>
              </a:rPr>
              <a:t>rộng</a:t>
            </a:r>
            <a:r>
              <a:rPr lang="en-US" altLang="en-US" sz="2100" u="sng" dirty="0" smtClean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 smtClean="0">
                <a:solidFill>
                  <a:schemeClr val="accent2"/>
                </a:solidFill>
              </a:rPr>
              <a:t>khái</a:t>
            </a:r>
            <a:r>
              <a:rPr lang="en-US" altLang="en-US" sz="2100" u="sng" dirty="0" smtClean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niệm</a:t>
            </a:r>
            <a:r>
              <a:rPr lang="en-US" altLang="en-US" sz="2100" u="sng" dirty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phân</a:t>
            </a:r>
            <a:r>
              <a:rPr lang="en-US" altLang="en-US" sz="2100" u="sng" dirty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số</a:t>
            </a:r>
            <a:endParaRPr lang="en-US" altLang="en-US" sz="2100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682" y="1049482"/>
            <a:ext cx="8551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Người</a:t>
            </a:r>
            <a:r>
              <a:rPr lang="en-US" sz="2000" dirty="0" smtClean="0"/>
              <a:t> ta </a:t>
            </a:r>
            <a:r>
              <a:rPr lang="en-US" sz="2000" dirty="0" err="1" smtClean="0"/>
              <a:t>cũng</a:t>
            </a:r>
            <a:r>
              <a:rPr lang="en-US" sz="2000" dirty="0" smtClean="0"/>
              <a:t> </a:t>
            </a:r>
            <a:r>
              <a:rPr lang="en-US" sz="2000" dirty="0" err="1" smtClean="0"/>
              <a:t>gọi</a:t>
            </a:r>
            <a:r>
              <a:rPr lang="en-US" sz="2000" dirty="0" smtClean="0"/>
              <a:t>      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( </a:t>
            </a:r>
            <a:r>
              <a:rPr lang="en-US" sz="2000" dirty="0" err="1" smtClean="0"/>
              <a:t>đọc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/>
              <a:t> </a:t>
            </a:r>
            <a:r>
              <a:rPr lang="en-US" sz="2000" dirty="0" smtClean="0"/>
              <a:t>“ </a:t>
            </a:r>
            <a:r>
              <a:rPr lang="en-US" sz="2000" dirty="0" err="1" smtClean="0"/>
              <a:t>âm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phần</a:t>
            </a:r>
            <a:r>
              <a:rPr lang="en-US" sz="2000" dirty="0" smtClean="0"/>
              <a:t> </a:t>
            </a:r>
            <a:r>
              <a:rPr lang="en-US" sz="2000" dirty="0" err="1" smtClean="0"/>
              <a:t>trăm</a:t>
            </a:r>
            <a:r>
              <a:rPr lang="en-US" sz="2000" dirty="0" smtClean="0"/>
              <a:t>”)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coi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phép</a:t>
            </a:r>
            <a:r>
              <a:rPr lang="en-US" sz="2000" dirty="0" smtClean="0"/>
              <a:t> chia -2 </a:t>
            </a:r>
            <a:r>
              <a:rPr lang="en-US" sz="2000" dirty="0" err="1" smtClean="0"/>
              <a:t>cho</a:t>
            </a:r>
            <a:r>
              <a:rPr lang="en-US" sz="2000" dirty="0" smtClean="0"/>
              <a:t> 5 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997342"/>
              </p:ext>
            </p:extLst>
          </p:nvPr>
        </p:nvGraphicFramePr>
        <p:xfrm>
          <a:off x="2532790" y="993688"/>
          <a:ext cx="366278" cy="557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Equation" r:id="rId3" imgW="190440" imgH="393480" progId="Equation.DSMT4">
                  <p:embed/>
                </p:oleObj>
              </mc:Choice>
              <mc:Fallback>
                <p:oleObj name="Equation" r:id="rId3" imgW="19044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790" y="993688"/>
                        <a:ext cx="366278" cy="557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143477"/>
              </p:ext>
            </p:extLst>
          </p:nvPr>
        </p:nvGraphicFramePr>
        <p:xfrm>
          <a:off x="8185440" y="914890"/>
          <a:ext cx="449406" cy="683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Equation" r:id="rId5" imgW="190440" imgH="393480" progId="Equation.DSMT4">
                  <p:embed/>
                </p:oleObj>
              </mc:Choice>
              <mc:Fallback>
                <p:oleObj name="Equation" r:id="rId5" imgW="19044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5440" y="914890"/>
                        <a:ext cx="449406" cy="6834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159686" y="2793656"/>
            <a:ext cx="8984313" cy="1615827"/>
          </a:xfrm>
          <a:prstGeom prst="rect">
            <a:avLst/>
          </a:prstGeom>
          <a:solidFill>
            <a:srgbClr val="BDF1AD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en-US" sz="1800" b="0" dirty="0"/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en-US" sz="1800" b="0" dirty="0"/>
          </a:p>
        </p:txBody>
      </p:sp>
      <p:graphicFrame>
        <p:nvGraphicFramePr>
          <p:cNvPr id="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492485"/>
              </p:ext>
            </p:extLst>
          </p:nvPr>
        </p:nvGraphicFramePr>
        <p:xfrm>
          <a:off x="1418871" y="2731310"/>
          <a:ext cx="283369" cy="651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quation" r:id="rId6" imgW="152334" imgH="393529" progId="Equation.DSMT4">
                  <p:embed/>
                </p:oleObj>
              </mc:Choice>
              <mc:Fallback>
                <p:oleObj name="Equation" r:id="rId6" imgW="152334" imgH="393529" progId="Equation.DSMT4">
                  <p:embed/>
                  <p:pic>
                    <p:nvPicPr>
                      <p:cNvPr id="1945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8871" y="2731310"/>
                        <a:ext cx="283369" cy="651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660679" y="2908858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sz="1800" dirty="0">
                <a:solidFill>
                  <a:srgbClr val="FF0000"/>
                </a:solidFill>
              </a:rPr>
              <a:t>, b    0</a:t>
            </a:r>
            <a:endParaRPr lang="en-US" alt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3364881" y="2888076"/>
            <a:ext cx="6512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11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744423"/>
              </p:ext>
            </p:extLst>
          </p:nvPr>
        </p:nvGraphicFramePr>
        <p:xfrm>
          <a:off x="2482931" y="2959037"/>
          <a:ext cx="161925" cy="227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Equation" r:id="rId8" imgW="126725" imgH="126725" progId="Equation.DSMT4">
                  <p:embed/>
                </p:oleObj>
              </mc:Choice>
              <mc:Fallback>
                <p:oleObj name="Equation" r:id="rId8" imgW="126725" imgH="126725" progId="Equation.DSMT4">
                  <p:embed/>
                  <p:pic>
                    <p:nvPicPr>
                      <p:cNvPr id="19461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931" y="2959037"/>
                        <a:ext cx="161925" cy="227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662429"/>
              </p:ext>
            </p:extLst>
          </p:nvPr>
        </p:nvGraphicFramePr>
        <p:xfrm>
          <a:off x="3054533" y="2942646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Equation" r:id="rId10" imgW="139700" imgH="139700" progId="Equation.DSMT4">
                  <p:embed/>
                </p:oleObj>
              </mc:Choice>
              <mc:Fallback>
                <p:oleObj name="Equation" r:id="rId10" imgW="139700" imgH="139700" progId="Equation.DSMT4">
                  <p:embed/>
                  <p:pic>
                    <p:nvPicPr>
                      <p:cNvPr id="19462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4533" y="2942646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595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6"/>
          <p:cNvSpPr txBox="1">
            <a:spLocks noChangeArrowheads="1"/>
          </p:cNvSpPr>
          <p:nvPr/>
        </p:nvSpPr>
        <p:spPr bwMode="auto">
          <a:xfrm>
            <a:off x="1428751" y="772716"/>
            <a:ext cx="3242072" cy="1488869"/>
          </a:xfrm>
          <a:prstGeom prst="rect">
            <a:avLst/>
          </a:prstGeom>
          <a:solidFill>
            <a:srgbClr val="BDF1AD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16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6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16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16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en-US" sz="1650" b="0" dirty="0"/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en-US" sz="1650" b="0" dirty="0"/>
          </a:p>
        </p:txBody>
      </p:sp>
      <p:graphicFrame>
        <p:nvGraphicFramePr>
          <p:cNvPr id="19459" name="Object 37"/>
          <p:cNvGraphicFramePr>
            <a:graphicFrameLocks noChangeAspect="1"/>
          </p:cNvGraphicFramePr>
          <p:nvPr/>
        </p:nvGraphicFramePr>
        <p:xfrm>
          <a:off x="2621757" y="713185"/>
          <a:ext cx="283369" cy="651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Equation" r:id="rId3" imgW="152334" imgH="393529" progId="Equation.DSMT4">
                  <p:embed/>
                </p:oleObj>
              </mc:Choice>
              <mc:Fallback>
                <p:oleObj name="Equation" r:id="rId3" imgW="152334" imgH="393529" progId="Equation.DSMT4">
                  <p:embed/>
                  <p:pic>
                    <p:nvPicPr>
                      <p:cNvPr id="1945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1757" y="713185"/>
                        <a:ext cx="283369" cy="651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ext Box 38"/>
          <p:cNvSpPr txBox="1">
            <a:spLocks noChangeArrowheads="1"/>
          </p:cNvSpPr>
          <p:nvPr/>
        </p:nvSpPr>
        <p:spPr bwMode="auto">
          <a:xfrm>
            <a:off x="2905125" y="896541"/>
            <a:ext cx="218241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5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6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5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</a:t>
            </a:r>
            <a:r>
              <a:rPr lang="en-US" altLang="en-US" sz="165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165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sz="1650" b="0" dirty="0">
                <a:solidFill>
                  <a:srgbClr val="FF0000"/>
                </a:solidFill>
              </a:rPr>
              <a:t>, b    0</a:t>
            </a:r>
            <a:endParaRPr lang="en-US" altLang="en-US" sz="1650" b="0" dirty="0"/>
          </a:p>
        </p:txBody>
      </p:sp>
      <p:graphicFrame>
        <p:nvGraphicFramePr>
          <p:cNvPr id="19461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396173"/>
              </p:ext>
            </p:extLst>
          </p:nvPr>
        </p:nvGraphicFramePr>
        <p:xfrm>
          <a:off x="3671293" y="951363"/>
          <a:ext cx="161925" cy="227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Equation" r:id="rId5" imgW="126725" imgH="126725" progId="Equation.DSMT4">
                  <p:embed/>
                </p:oleObj>
              </mc:Choice>
              <mc:Fallback>
                <p:oleObj name="Equation" r:id="rId5" imgW="126725" imgH="126725" progId="Equation.DSMT4">
                  <p:embed/>
                  <p:pic>
                    <p:nvPicPr>
                      <p:cNvPr id="19461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293" y="951363"/>
                        <a:ext cx="161925" cy="227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40"/>
          <p:cNvGraphicFramePr>
            <a:graphicFrameLocks noChangeAspect="1"/>
          </p:cNvGraphicFramePr>
          <p:nvPr/>
        </p:nvGraphicFramePr>
        <p:xfrm>
          <a:off x="4181475" y="942975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19462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1475" y="942975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Text Box 41"/>
          <p:cNvSpPr txBox="1">
            <a:spLocks noChangeArrowheads="1"/>
          </p:cNvSpPr>
          <p:nvPr/>
        </p:nvSpPr>
        <p:spPr bwMode="auto">
          <a:xfrm>
            <a:off x="1401367" y="1272778"/>
            <a:ext cx="326945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9464" name="Text Box 19"/>
          <p:cNvSpPr txBox="1">
            <a:spLocks noChangeArrowheads="1"/>
          </p:cNvSpPr>
          <p:nvPr/>
        </p:nvSpPr>
        <p:spPr bwMode="auto">
          <a:xfrm>
            <a:off x="1714499" y="290512"/>
            <a:ext cx="449461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u="sng" dirty="0">
                <a:solidFill>
                  <a:schemeClr val="accent2"/>
                </a:solidFill>
              </a:rPr>
              <a:t>1. </a:t>
            </a:r>
            <a:r>
              <a:rPr lang="en-US" altLang="en-US" sz="2100" u="sng" dirty="0" err="1" smtClean="0">
                <a:solidFill>
                  <a:schemeClr val="accent2"/>
                </a:solidFill>
              </a:rPr>
              <a:t>Mở</a:t>
            </a:r>
            <a:r>
              <a:rPr lang="en-US" altLang="en-US" sz="2100" u="sng" dirty="0" smtClean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 smtClean="0">
                <a:solidFill>
                  <a:schemeClr val="accent2"/>
                </a:solidFill>
              </a:rPr>
              <a:t>rộng</a:t>
            </a:r>
            <a:r>
              <a:rPr lang="en-US" altLang="en-US" sz="2100" u="sng" dirty="0" smtClean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 smtClean="0">
                <a:solidFill>
                  <a:schemeClr val="accent2"/>
                </a:solidFill>
              </a:rPr>
              <a:t>khái</a:t>
            </a:r>
            <a:r>
              <a:rPr lang="en-US" altLang="en-US" sz="2100" u="sng" dirty="0" smtClean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niệm</a:t>
            </a:r>
            <a:r>
              <a:rPr lang="en-US" altLang="en-US" sz="2100" u="sng" dirty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phân</a:t>
            </a:r>
            <a:r>
              <a:rPr lang="en-US" altLang="en-US" sz="2100" u="sng" dirty="0">
                <a:solidFill>
                  <a:schemeClr val="accent2"/>
                </a:solidFill>
              </a:rPr>
              <a:t> </a:t>
            </a:r>
            <a:r>
              <a:rPr lang="en-US" altLang="en-US" sz="2100" u="sng" dirty="0" err="1">
                <a:solidFill>
                  <a:schemeClr val="accent2"/>
                </a:solidFill>
              </a:rPr>
              <a:t>số</a:t>
            </a:r>
            <a:endParaRPr lang="en-US" altLang="en-US" sz="2100" dirty="0">
              <a:solidFill>
                <a:schemeClr val="accent2"/>
              </a:solidFill>
            </a:endParaRPr>
          </a:p>
        </p:txBody>
      </p: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1571625" y="2768204"/>
            <a:ext cx="5943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accent2"/>
                </a:solidFill>
              </a:rPr>
              <a:t>So với khái niệm phân số đã học ở tiểu học em thấy phân số đã được mở rộng như thế nào?</a:t>
            </a:r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5487591" y="613010"/>
            <a:ext cx="270391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Ở tiểu học, phân số có dạng </a:t>
            </a:r>
          </a:p>
        </p:txBody>
      </p:sp>
      <p:graphicFrame>
        <p:nvGraphicFramePr>
          <p:cNvPr id="2" name="Object 29"/>
          <p:cNvGraphicFramePr>
            <a:graphicFrameLocks noChangeAspect="1"/>
          </p:cNvGraphicFramePr>
          <p:nvPr/>
        </p:nvGraphicFramePr>
        <p:xfrm>
          <a:off x="5205413" y="1014412"/>
          <a:ext cx="283369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Equation" r:id="rId9" imgW="152334" imgH="393529" progId="Equation.DSMT4">
                  <p:embed/>
                </p:oleObj>
              </mc:Choice>
              <mc:Fallback>
                <p:oleObj name="Equation" r:id="rId9" imgW="152334" imgH="393529" progId="Equation.DSMT4">
                  <p:embed/>
                  <p:pic>
                    <p:nvPicPr>
                      <p:cNvPr id="2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413" y="1014412"/>
                        <a:ext cx="283369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38"/>
          <p:cNvSpPr txBox="1">
            <a:spLocks noChangeArrowheads="1"/>
          </p:cNvSpPr>
          <p:nvPr/>
        </p:nvSpPr>
        <p:spPr bwMode="auto">
          <a:xfrm>
            <a:off x="5487591" y="1147763"/>
            <a:ext cx="1943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50" b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650" b="0"/>
              <a:t> </a:t>
            </a:r>
            <a:r>
              <a:rPr lang="en-US" altLang="en-US" sz="18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</a:t>
            </a:r>
            <a:r>
              <a:rPr lang="en-US" altLang="en-US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18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b    0</a:t>
            </a:r>
            <a:r>
              <a:rPr lang="en-US" altLang="en-US" sz="1650" b="0">
                <a:solidFill>
                  <a:srgbClr val="FF0000"/>
                </a:solidFill>
              </a:rPr>
              <a:t>.</a:t>
            </a:r>
            <a:endParaRPr lang="en-US" altLang="en-US" sz="1650" b="0"/>
          </a:p>
        </p:txBody>
      </p:sp>
      <p:graphicFrame>
        <p:nvGraphicFramePr>
          <p:cNvPr id="4" name="Object 31"/>
          <p:cNvGraphicFramePr>
            <a:graphicFrameLocks noChangeAspect="1"/>
          </p:cNvGraphicFramePr>
          <p:nvPr/>
        </p:nvGraphicFramePr>
        <p:xfrm>
          <a:off x="6209110" y="1206104"/>
          <a:ext cx="1619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Equation" r:id="rId10" imgW="126725" imgH="126725" progId="Equation.DSMT4">
                  <p:embed/>
                </p:oleObj>
              </mc:Choice>
              <mc:Fallback>
                <p:oleObj name="Equation" r:id="rId10" imgW="126725" imgH="126725" progId="Equation.DSMT4">
                  <p:embed/>
                  <p:pic>
                    <p:nvPicPr>
                      <p:cNvPr id="4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9110" y="1206104"/>
                        <a:ext cx="161925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2"/>
          <p:cNvGraphicFramePr>
            <a:graphicFrameLocks noChangeAspect="1"/>
          </p:cNvGraphicFramePr>
          <p:nvPr/>
        </p:nvGraphicFramePr>
        <p:xfrm>
          <a:off x="6786563" y="1216819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Equation" r:id="rId11" imgW="139700" imgH="139700" progId="Equation.DSMT4">
                  <p:embed/>
                </p:oleObj>
              </mc:Choice>
              <mc:Fallback>
                <p:oleObj name="Equation" r:id="rId11" imgW="139700" imgH="139700" progId="Equation.DSMT4">
                  <p:embed/>
                  <p:pic>
                    <p:nvPicPr>
                      <p:cNvPr id="5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63" y="1216819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3314700" y="1157626"/>
            <a:ext cx="1228250" cy="211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43600" y="1440656"/>
            <a:ext cx="12001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605395" y="3614738"/>
            <a:ext cx="57733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 err="1" smtClean="0"/>
              <a:t>Chẳng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hạn</a:t>
            </a:r>
            <a:r>
              <a:rPr lang="en-US" altLang="en-US" sz="1800" dirty="0" smtClean="0"/>
              <a:t>,                           </a:t>
            </a:r>
            <a:r>
              <a:rPr lang="en-US" altLang="en-US" sz="1800" dirty="0" err="1" smtClean="0"/>
              <a:t>là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các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phân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số</a:t>
            </a:r>
            <a:r>
              <a:rPr lang="en-US" altLang="en-US" sz="1800" dirty="0" smtClean="0"/>
              <a:t>.</a:t>
            </a:r>
            <a:endParaRPr lang="en-US" altLang="en-US" sz="1800" dirty="0"/>
          </a:p>
        </p:txBody>
      </p:sp>
      <p:sp>
        <p:nvSpPr>
          <p:cNvPr id="18" name="Text Box 41"/>
          <p:cNvSpPr txBox="1">
            <a:spLocks noChangeArrowheads="1"/>
          </p:cNvSpPr>
          <p:nvPr/>
        </p:nvSpPr>
        <p:spPr bwMode="auto">
          <a:xfrm>
            <a:off x="5108218" y="1557337"/>
            <a:ext cx="313372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19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142178"/>
              </p:ext>
            </p:extLst>
          </p:nvPr>
        </p:nvGraphicFramePr>
        <p:xfrm>
          <a:off x="3957638" y="3460750"/>
          <a:ext cx="73342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Equation" r:id="rId12" imgW="393480" imgH="393480" progId="Equation.DSMT4">
                  <p:embed/>
                </p:oleObj>
              </mc:Choice>
              <mc:Fallback>
                <p:oleObj name="Equation" r:id="rId12" imgW="393480" imgH="393480" progId="Equation.DSMT4">
                  <p:embed/>
                  <p:pic>
                    <p:nvPicPr>
                      <p:cNvPr id="1945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7638" y="3460750"/>
                        <a:ext cx="73342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815580"/>
              </p:ext>
            </p:extLst>
          </p:nvPr>
        </p:nvGraphicFramePr>
        <p:xfrm>
          <a:off x="3752850" y="3468688"/>
          <a:ext cx="3524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Equation" r:id="rId14" imgW="190440" imgH="393480" progId="Equation.DSMT4">
                  <p:embed/>
                </p:oleObj>
              </mc:Choice>
              <mc:Fallback>
                <p:oleObj name="Equation" r:id="rId14" imgW="190440" imgH="393480" progId="Equation.DSMT4">
                  <p:embed/>
                  <p:pic>
                    <p:nvPicPr>
                      <p:cNvPr id="1945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850" y="3468688"/>
                        <a:ext cx="35242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989400"/>
              </p:ext>
            </p:extLst>
          </p:nvPr>
        </p:nvGraphicFramePr>
        <p:xfrm>
          <a:off x="3268663" y="3468688"/>
          <a:ext cx="522287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Equation" r:id="rId16" imgW="279360" imgH="393480" progId="Equation.DSMT4">
                  <p:embed/>
                </p:oleObj>
              </mc:Choice>
              <mc:Fallback>
                <p:oleObj name="Equation" r:id="rId16" imgW="279360" imgH="393480" progId="Equation.DSMT4">
                  <p:embed/>
                  <p:pic>
                    <p:nvPicPr>
                      <p:cNvPr id="1945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8663" y="3468688"/>
                        <a:ext cx="522287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384420"/>
              </p:ext>
            </p:extLst>
          </p:nvPr>
        </p:nvGraphicFramePr>
        <p:xfrm>
          <a:off x="2876550" y="3478213"/>
          <a:ext cx="5175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Equation" r:id="rId18" imgW="279360" imgH="393480" progId="Equation.DSMT4">
                  <p:embed/>
                </p:oleObj>
              </mc:Choice>
              <mc:Fallback>
                <p:oleObj name="Equation" r:id="rId18" imgW="279360" imgH="393480" progId="Equation.DSMT4">
                  <p:embed/>
                  <p:pic>
                    <p:nvPicPr>
                      <p:cNvPr id="1945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6550" y="3478213"/>
                        <a:ext cx="51752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951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9" grpId="0"/>
      <p:bldP spid="28699" grpId="1"/>
      <p:bldP spid="28700" grpId="0"/>
      <p:bldP spid="3" grpId="0"/>
      <p:bldP spid="13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3" y="287101"/>
            <a:ext cx="8094518" cy="14585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0882" y="2337954"/>
                <a:ext cx="7387935" cy="529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Kết 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quả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: </a:t>
                </a:r>
                <a:r>
                  <a:rPr lang="en-US" sz="2000" dirty="0" err="1" smtClean="0"/>
                  <a:t>Phân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0 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(Tử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0, </a:t>
                </a:r>
                <a:r>
                  <a:rPr lang="en-US" sz="2000" dirty="0" err="1" smtClean="0"/>
                  <a:t>mẫu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7);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den>
                    </m:f>
                  </m:oMath>
                </a14:m>
                <a:r>
                  <a:rPr lang="en-US" sz="2000" dirty="0" smtClean="0"/>
                  <a:t> (Tử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3, </a:t>
                </a:r>
                <a:r>
                  <a:rPr lang="en-US" sz="2000" dirty="0" err="1" smtClean="0"/>
                  <a:t>mẫu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-8)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82" y="2337954"/>
                <a:ext cx="7387935" cy="529697"/>
              </a:xfrm>
              <a:prstGeom prst="rect">
                <a:avLst/>
              </a:prstGeom>
              <a:blipFill>
                <a:blip r:embed="rId3"/>
                <a:stretch>
                  <a:fillRect l="-908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946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57" y="311777"/>
            <a:ext cx="7810252" cy="12988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0882" y="2337954"/>
                <a:ext cx="7387935" cy="1426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Kết 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quả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: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a) 4:9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4 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 smtClean="0"/>
                  <a:t>; 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     b) (-2):7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     c) 8: (-3)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82" y="2337954"/>
                <a:ext cx="7387935" cy="1426609"/>
              </a:xfrm>
              <a:prstGeom prst="rect">
                <a:avLst/>
              </a:prstGeom>
              <a:blipFill>
                <a:blip r:embed="rId3"/>
                <a:stretch>
                  <a:fillRect l="-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75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kern="1200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lang="en-US" sz="2200" b="1" kern="1200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23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lang="en-US" sz="2000" b="1" dirty="0" smtClean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MỞ RỘNG PHÂN SỐ. PHÂN SỐ BẰNG NHAU</a:t>
              </a:r>
              <a:endPara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97ADBE7-4A6B-4D30-AF4F-299C264BB807}"/>
              </a:ext>
            </a:extLst>
          </p:cNvPr>
          <p:cNvSpPr/>
          <p:nvPr/>
        </p:nvSpPr>
        <p:spPr>
          <a:xfrm>
            <a:off x="945573" y="3474390"/>
            <a:ext cx="7478457" cy="127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nghĩ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sao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kiến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Vuông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. Ai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sai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ai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đúng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ea typeface="#9Slide03 Noto Sans" panose="020B0502040504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8819" y="1586557"/>
            <a:ext cx="4286791" cy="2400134"/>
            <a:chOff x="-23527" y="2345096"/>
            <a:chExt cx="4286791" cy="240013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1D96164-8A79-484C-9D6D-B1F9E9004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527" y="3463991"/>
              <a:ext cx="1434987" cy="1281239"/>
            </a:xfrm>
            <a:prstGeom prst="rect">
              <a:avLst/>
            </a:prstGeom>
            <a:noFill/>
          </p:spPr>
        </p:pic>
        <p:sp>
          <p:nvSpPr>
            <p:cNvPr id="14" name="Cloud 13"/>
            <p:cNvSpPr/>
            <p:nvPr/>
          </p:nvSpPr>
          <p:spPr>
            <a:xfrm>
              <a:off x="441824" y="2345096"/>
              <a:ext cx="3821440" cy="1246938"/>
            </a:xfrm>
            <a:prstGeom prst="cloud">
              <a:avLst/>
            </a:prstGeom>
            <a:solidFill>
              <a:srgbClr val="F9D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83976" y="1347594"/>
            <a:ext cx="3077077" cy="2288652"/>
            <a:chOff x="5983976" y="1347594"/>
            <a:chExt cx="3077077" cy="228865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FCBC5D6-1942-44BE-A4F7-3F9525EB1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502" y="2345095"/>
              <a:ext cx="1344528" cy="1291151"/>
            </a:xfrm>
            <a:prstGeom prst="rect">
              <a:avLst/>
            </a:prstGeom>
          </p:spPr>
        </p:pic>
        <p:sp>
          <p:nvSpPr>
            <p:cNvPr id="17" name="Cloud 16"/>
            <p:cNvSpPr/>
            <p:nvPr/>
          </p:nvSpPr>
          <p:spPr>
            <a:xfrm>
              <a:off x="5983976" y="1347594"/>
              <a:ext cx="3077077" cy="1064795"/>
            </a:xfrm>
            <a:prstGeom prst="cloud">
              <a:avLst/>
            </a:prstGeom>
            <a:solidFill>
              <a:srgbClr val="6AC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1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677</Words>
  <PresentationFormat>On-screen Show (16:9)</PresentationFormat>
  <Paragraphs>134</Paragraphs>
  <Slides>34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SimSun</vt:lpstr>
      <vt:lpstr>Source Sans Pro</vt:lpstr>
      <vt:lpstr>Oswald</vt:lpstr>
      <vt:lpstr>#9Slide03 Noto Sans</vt:lpstr>
      <vt:lpstr>Cambria Math</vt:lpstr>
      <vt:lpstr>Arial</vt:lpstr>
      <vt:lpstr>Goudy Stout</vt:lpstr>
      <vt:lpstr>Times New Roman</vt:lpstr>
      <vt:lpstr>Quince template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modified xsi:type="dcterms:W3CDTF">2021-07-20T13:51:55Z</dcterms:modified>
</cp:coreProperties>
</file>