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87" r:id="rId2"/>
    <p:sldId id="288" r:id="rId3"/>
    <p:sldId id="290" r:id="rId4"/>
    <p:sldId id="291" r:id="rId5"/>
    <p:sldId id="292" r:id="rId6"/>
    <p:sldId id="293" r:id="rId7"/>
    <p:sldId id="263" r:id="rId8"/>
    <p:sldId id="294" r:id="rId9"/>
    <p:sldId id="295" r:id="rId10"/>
    <p:sldId id="301" r:id="rId11"/>
    <p:sldId id="302" r:id="rId12"/>
    <p:sldId id="304" r:id="rId13"/>
    <p:sldId id="297" r:id="rId14"/>
    <p:sldId id="298" r:id="rId15"/>
    <p:sldId id="299" r:id="rId16"/>
    <p:sldId id="300" r:id="rId17"/>
    <p:sldId id="306" r:id="rId18"/>
    <p:sldId id="307" r:id="rId19"/>
  </p:sldIdLst>
  <p:sldSz cx="12190413" cy="68595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0451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00902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0135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01804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02256" algn="l" defTabSz="10009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02707" algn="l" defTabSz="10009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03158" algn="l" defTabSz="10009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03609" algn="l" defTabSz="10009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C1D"/>
    <a:srgbClr val="333333"/>
    <a:srgbClr val="FF5050"/>
    <a:srgbClr val="FF6600"/>
    <a:srgbClr val="C5C5C5"/>
    <a:srgbClr val="C0C0C0"/>
    <a:srgbClr val="DDDDDD"/>
    <a:srgbClr val="FFFFFF"/>
    <a:srgbClr val="70A8DA"/>
    <a:srgbClr val="357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743" autoAdjust="0"/>
  </p:normalViewPr>
  <p:slideViewPr>
    <p:cSldViewPr>
      <p:cViewPr>
        <p:scale>
          <a:sx n="60" d="100"/>
          <a:sy n="60" d="100"/>
        </p:scale>
        <p:origin x="-1050" y="-27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4B73B2-970B-4C3F-9638-ED0769C1C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6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0451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00902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01353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01804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502256" algn="l" defTabSz="10009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2707" algn="l" defTabSz="10009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3158" algn="l" defTabSz="10009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3609" algn="l" defTabSz="10009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EE821-E9FD-407C-B6A3-E2D6F800CC45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EE821-E9FD-407C-B6A3-E2D6F800CC45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EE821-E9FD-407C-B6A3-E2D6F800CC45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EE821-E9FD-407C-B6A3-E2D6F800CC45}" type="slidenum">
              <a:rPr lang="en-US"/>
              <a:pPr/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3073067" y="1548426"/>
            <a:ext cx="8202932" cy="1546757"/>
          </a:xfrm>
          <a:prstGeom prst="rect">
            <a:avLst/>
          </a:prstGeom>
        </p:spPr>
        <p:txBody>
          <a:bodyPr lIns="121897" tIns="121897" rIns="121897" bIns="121897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964798" y="5628090"/>
            <a:ext cx="1059695" cy="1314620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77747" y="4071991"/>
            <a:ext cx="1042550" cy="118741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5366103" y="4564284"/>
            <a:ext cx="494421" cy="107969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4103526" y="4172103"/>
            <a:ext cx="974100" cy="119469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7201258" y="4381964"/>
            <a:ext cx="1074439" cy="100134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11151160" y="4463490"/>
            <a:ext cx="1164904" cy="800531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6067365" y="4168352"/>
            <a:ext cx="876163" cy="905844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5892408" y="5327679"/>
            <a:ext cx="1226082" cy="1268170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526089" y="5383296"/>
            <a:ext cx="1186987" cy="942618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821687" y="4249192"/>
            <a:ext cx="1106195" cy="1040457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796247" y="4249178"/>
            <a:ext cx="798756" cy="942634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3575020" y="6419564"/>
            <a:ext cx="1089116" cy="418718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9527322" y="6013077"/>
            <a:ext cx="1387663" cy="974386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9527334" y="4140200"/>
            <a:ext cx="912856" cy="96217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7015363" y="6307482"/>
            <a:ext cx="699969" cy="497003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11167042" y="6306876"/>
            <a:ext cx="677953" cy="43340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077627" y="5907136"/>
            <a:ext cx="761146" cy="756550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10632470" y="4071971"/>
            <a:ext cx="721985" cy="905911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2094107" y="5372302"/>
            <a:ext cx="978970" cy="964642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329371" y="5461098"/>
            <a:ext cx="367196" cy="325685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11354446" y="5445105"/>
            <a:ext cx="920195" cy="680668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1146135" y="4557645"/>
            <a:ext cx="423437" cy="878882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7608392" y="5619954"/>
            <a:ext cx="1179574" cy="1001342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54301" y="6014251"/>
            <a:ext cx="717302" cy="619173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0022939" y="5289663"/>
            <a:ext cx="1128210" cy="798129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8661146" y="4029672"/>
            <a:ext cx="658578" cy="841938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8603154" y="4942353"/>
            <a:ext cx="888371" cy="100381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2487691" y="6325301"/>
            <a:ext cx="907986" cy="607189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8891916" y="6153950"/>
            <a:ext cx="411228" cy="44074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5687" y="6197448"/>
            <a:ext cx="6414782" cy="403319"/>
          </a:xfrm>
        </p:spPr>
        <p:txBody>
          <a:bodyPr/>
          <a:lstStyle>
            <a:lvl1pPr marL="0" indent="0" algn="r">
              <a:buFontTx/>
              <a:buNone/>
              <a:defRPr sz="18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8993" y="6446742"/>
            <a:ext cx="2939668" cy="3175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2787" y="6446742"/>
            <a:ext cx="3987281" cy="3175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9962" y="6446742"/>
            <a:ext cx="2939667" cy="3175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313B9D-78DA-4CDA-BBC3-B4B66CF0B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58711" y="2820054"/>
            <a:ext cx="8025356" cy="1470365"/>
          </a:xfrm>
        </p:spPr>
        <p:txBody>
          <a:bodyPr/>
          <a:lstStyle>
            <a:lvl1pPr algn="r">
              <a:defRPr sz="53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0" name="Text Box 37"/>
          <p:cNvSpPr txBox="1">
            <a:spLocks noChangeArrowheads="1"/>
          </p:cNvSpPr>
          <p:nvPr userDrawn="1"/>
        </p:nvSpPr>
        <p:spPr bwMode="gray">
          <a:xfrm>
            <a:off x="391719" y="6293047"/>
            <a:ext cx="2205889" cy="28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090" tIns="50045" rIns="100090" bIns="50045">
            <a:sp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http://dichvudanhvanban.com</a:t>
            </a:r>
            <a:endParaRPr lang="en-US" sz="1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63473" y="6313362"/>
            <a:ext cx="2283587" cy="2905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0179" y="6324478"/>
            <a:ext cx="3081466" cy="2905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87783" y="6324478"/>
            <a:ext cx="2154487" cy="2905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D8D29B-685A-494B-B492-A3906677D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4280688" y="2216195"/>
            <a:ext cx="7067879" cy="1546757"/>
          </a:xfrm>
          <a:prstGeom prst="rect">
            <a:avLst/>
          </a:prstGeom>
        </p:spPr>
        <p:txBody>
          <a:bodyPr lIns="121897" tIns="121897" rIns="121897" bIns="121897" anchor="b" anchorCtr="0"/>
          <a:lstStyle>
            <a:lvl1pPr lvl="0" algn="r" rtl="0">
              <a:spcBef>
                <a:spcPts val="0"/>
              </a:spcBef>
              <a:buSzPct val="100000"/>
              <a:defRPr sz="4900" b="0"/>
            </a:lvl1pPr>
            <a:lvl2pPr lvl="1" algn="r" rtl="0">
              <a:spcBef>
                <a:spcPts val="0"/>
              </a:spcBef>
              <a:buSzPct val="100000"/>
              <a:defRPr sz="4900" b="0"/>
            </a:lvl2pPr>
            <a:lvl3pPr lvl="2" algn="r" rtl="0">
              <a:spcBef>
                <a:spcPts val="0"/>
              </a:spcBef>
              <a:buSzPct val="100000"/>
              <a:defRPr sz="4900" b="0"/>
            </a:lvl3pPr>
            <a:lvl4pPr lvl="3" algn="r" rtl="0">
              <a:spcBef>
                <a:spcPts val="0"/>
              </a:spcBef>
              <a:buSzPct val="100000"/>
              <a:defRPr sz="4900" b="0"/>
            </a:lvl4pPr>
            <a:lvl5pPr lvl="4" algn="r" rtl="0">
              <a:spcBef>
                <a:spcPts val="0"/>
              </a:spcBef>
              <a:buSzPct val="100000"/>
              <a:defRPr sz="4900" b="0"/>
            </a:lvl5pPr>
            <a:lvl6pPr lvl="5" algn="r" rtl="0">
              <a:spcBef>
                <a:spcPts val="0"/>
              </a:spcBef>
              <a:buSzPct val="100000"/>
              <a:defRPr sz="4900" b="0"/>
            </a:lvl6pPr>
            <a:lvl7pPr lvl="6" algn="r" rtl="0">
              <a:spcBef>
                <a:spcPts val="0"/>
              </a:spcBef>
              <a:buSzPct val="100000"/>
              <a:defRPr sz="4900" b="0"/>
            </a:lvl7pPr>
            <a:lvl8pPr lvl="7" algn="r" rtl="0">
              <a:spcBef>
                <a:spcPts val="0"/>
              </a:spcBef>
              <a:buSzPct val="100000"/>
              <a:defRPr sz="4900" b="0"/>
            </a:lvl8pPr>
            <a:lvl9pPr lvl="8" algn="r" rtl="0">
              <a:spcBef>
                <a:spcPts val="0"/>
              </a:spcBef>
              <a:buSzPct val="100000"/>
              <a:defRPr sz="4900" b="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4280622" y="3819786"/>
            <a:ext cx="7067879" cy="1046641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5882008" y="6216957"/>
            <a:ext cx="600654" cy="745150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5291079" y="5334951"/>
            <a:ext cx="590935" cy="673049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8376729" y="5613985"/>
            <a:ext cx="280248" cy="611992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7661084" y="5391696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9416921" y="5510645"/>
            <a:ext cx="609011" cy="567582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1655780" y="5556854"/>
            <a:ext cx="660289" cy="453756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8774214" y="5389569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8675046" y="6046682"/>
            <a:ext cx="694964" cy="71882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7333782" y="6078206"/>
            <a:ext cx="672806" cy="534293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6934518" y="5435389"/>
            <a:ext cx="627012" cy="58975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6353285" y="5435382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7361518" y="6665567"/>
            <a:ext cx="617330" cy="237338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10735364" y="6435169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10735372" y="5373612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9311552" y="6602039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11664782" y="6601695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8213216" y="6375120"/>
            <a:ext cx="431432" cy="42882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11361778" y="5334940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6522116" y="6071976"/>
            <a:ext cx="554898" cy="546776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11771005" y="6113239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5984792" y="5610223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9647711" y="6212337"/>
            <a:ext cx="668608" cy="567539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1016289" y="6025134"/>
            <a:ext cx="639490" cy="452394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10244406" y="5310954"/>
            <a:ext cx="373293" cy="47722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10211533" y="582827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6745205" y="6612140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0375210" y="6515017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976762" y="5613985"/>
            <a:ext cx="280248" cy="611992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1261117" y="5391696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3016954" y="5510645"/>
            <a:ext cx="609011" cy="567582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2374247" y="5389569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2275079" y="6046682"/>
            <a:ext cx="694964" cy="71882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933817" y="6078206"/>
            <a:ext cx="672806" cy="534293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534552" y="5435389"/>
            <a:ext cx="627012" cy="58975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46681" y="5435382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961551" y="6665567"/>
            <a:ext cx="617330" cy="237338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4335398" y="6435169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4335405" y="5373612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911586" y="6602039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5264815" y="6601695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813249" y="6375120"/>
            <a:ext cx="431432" cy="42882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4961811" y="5334940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22150" y="6071976"/>
            <a:ext cx="554898" cy="546776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5371038" y="6113239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3604" y="6535153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3247744" y="6212337"/>
            <a:ext cx="668608" cy="567539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4616322" y="6025134"/>
            <a:ext cx="639490" cy="452394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3844438" y="5310954"/>
            <a:ext cx="373293" cy="47722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3811567" y="582827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345239" y="6612140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3975242" y="6515017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878725" y="2883068"/>
            <a:ext cx="6433163" cy="1093452"/>
          </a:xfrm>
          <a:prstGeom prst="rect">
            <a:avLst/>
          </a:prstGeom>
        </p:spPr>
        <p:txBody>
          <a:bodyPr lIns="121897" tIns="121897" rIns="121897" bIns="121897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7" name="Shape 247"/>
          <p:cNvSpPr/>
          <p:nvPr/>
        </p:nvSpPr>
        <p:spPr>
          <a:xfrm>
            <a:off x="9735906" y="-392572"/>
            <a:ext cx="600654" cy="745150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47158" y="4490322"/>
            <a:ext cx="590935" cy="673049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11755733" y="4587276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1655780" y="5556854"/>
            <a:ext cx="660289" cy="453756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11146488" y="6010613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102757" y="1984484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0735364" y="6435169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10735372" y="5511044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9906575" y="6499064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1664782" y="6601695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11361778" y="5334940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11771005" y="6113239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11950415" y="1785371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9478942" y="6504188"/>
            <a:ext cx="373163" cy="477405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0211533" y="582827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11728590" y="4105927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10375210" y="6515017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62443" y="811673"/>
            <a:ext cx="280248" cy="611992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859902" y="474725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11090303" y="-39772"/>
            <a:ext cx="609011" cy="567582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9" y="1351467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1597632" y="238871"/>
            <a:ext cx="694964" cy="71882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933817" y="6078206"/>
            <a:ext cx="672806" cy="534293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345243" y="-115028"/>
            <a:ext cx="627012" cy="58975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46681" y="5435382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961551" y="6665567"/>
            <a:ext cx="617330" cy="237338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324127" y="72296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10454708" y="-134529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51494" y="772239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871457" y="15337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1274486" y="-76238"/>
            <a:ext cx="431432" cy="42882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777492" y="6239383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122150" y="6071976"/>
            <a:ext cx="554898" cy="546776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033972" y="6549973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3604" y="6535153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10965973" y="833892"/>
            <a:ext cx="668608" cy="567539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462429" y="5420111"/>
            <a:ext cx="639490" cy="452394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10660252" y="422756"/>
            <a:ext cx="373293" cy="47722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11734152" y="105393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345239" y="6612140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1597618" y="1535563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997104" y="300103"/>
            <a:ext cx="8186133" cy="1143465"/>
          </a:xfrm>
          <a:prstGeom prst="rect">
            <a:avLst/>
          </a:prstGeom>
        </p:spPr>
        <p:txBody>
          <a:bodyPr lIns="121897" tIns="121897" rIns="121897" bIns="121897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997104" y="1737517"/>
            <a:ext cx="8186133" cy="4815515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buSzPct val="100000"/>
              <a:defRPr sz="33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91" name="Shape 291"/>
          <p:cNvGrpSpPr/>
          <p:nvPr/>
        </p:nvGrpSpPr>
        <p:grpSpPr>
          <a:xfrm>
            <a:off x="9922578" y="-121566"/>
            <a:ext cx="2394740" cy="7109078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1133820" y="1375552"/>
            <a:ext cx="8049351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997104" y="300103"/>
            <a:ext cx="8186133" cy="1143465"/>
          </a:xfrm>
          <a:prstGeom prst="rect">
            <a:avLst/>
          </a:prstGeom>
        </p:spPr>
        <p:txBody>
          <a:bodyPr lIns="121897" tIns="121897" rIns="121897" bIns="121897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97104" y="1817958"/>
            <a:ext cx="4211450" cy="4815515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buSzPct val="100000"/>
              <a:defRPr sz="2900"/>
            </a:lvl1pPr>
            <a:lvl2pPr lvl="1">
              <a:spcBef>
                <a:spcPts val="0"/>
              </a:spcBef>
              <a:buSzPct val="100000"/>
              <a:defRPr sz="2900"/>
            </a:lvl2pPr>
            <a:lvl3pPr lvl="2">
              <a:spcBef>
                <a:spcPts val="0"/>
              </a:spcBef>
              <a:buSzPct val="100000"/>
              <a:defRPr sz="2900"/>
            </a:lvl3pPr>
            <a:lvl4pPr lvl="3">
              <a:spcBef>
                <a:spcPts val="0"/>
              </a:spcBef>
              <a:buSzPct val="100000"/>
              <a:defRPr sz="2900"/>
            </a:lvl4pPr>
            <a:lvl5pPr lvl="4">
              <a:spcBef>
                <a:spcPts val="0"/>
              </a:spcBef>
              <a:buSzPct val="100000"/>
              <a:defRPr sz="2900"/>
            </a:lvl5pPr>
            <a:lvl6pPr lvl="5">
              <a:spcBef>
                <a:spcPts val="0"/>
              </a:spcBef>
              <a:buSzPct val="100000"/>
              <a:defRPr sz="2900"/>
            </a:lvl6pPr>
            <a:lvl7pPr lvl="6">
              <a:spcBef>
                <a:spcPts val="0"/>
              </a:spcBef>
              <a:buSzPct val="100000"/>
              <a:defRPr sz="2900"/>
            </a:lvl7pPr>
            <a:lvl8pPr lvl="7">
              <a:spcBef>
                <a:spcPts val="0"/>
              </a:spcBef>
              <a:buSzPct val="100000"/>
              <a:defRPr sz="2900"/>
            </a:lvl8pPr>
            <a:lvl9pPr lvl="8">
              <a:spcBef>
                <a:spcPts val="0"/>
              </a:spcBef>
              <a:buSzPct val="100000"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5462087" y="1817958"/>
            <a:ext cx="4211450" cy="4815515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buSzPct val="100000"/>
              <a:defRPr sz="2900"/>
            </a:lvl1pPr>
            <a:lvl2pPr lvl="1">
              <a:spcBef>
                <a:spcPts val="0"/>
              </a:spcBef>
              <a:buSzPct val="100000"/>
              <a:defRPr sz="2900"/>
            </a:lvl2pPr>
            <a:lvl3pPr lvl="2">
              <a:spcBef>
                <a:spcPts val="0"/>
              </a:spcBef>
              <a:buSzPct val="100000"/>
              <a:defRPr sz="2900"/>
            </a:lvl3pPr>
            <a:lvl4pPr lvl="3">
              <a:spcBef>
                <a:spcPts val="0"/>
              </a:spcBef>
              <a:buSzPct val="100000"/>
              <a:defRPr sz="2900"/>
            </a:lvl4pPr>
            <a:lvl5pPr lvl="4">
              <a:spcBef>
                <a:spcPts val="0"/>
              </a:spcBef>
              <a:buSzPct val="100000"/>
              <a:defRPr sz="2900"/>
            </a:lvl5pPr>
            <a:lvl6pPr lvl="5">
              <a:spcBef>
                <a:spcPts val="0"/>
              </a:spcBef>
              <a:buSzPct val="100000"/>
              <a:defRPr sz="2900"/>
            </a:lvl6pPr>
            <a:lvl7pPr lvl="6">
              <a:spcBef>
                <a:spcPts val="0"/>
              </a:spcBef>
              <a:buSzPct val="100000"/>
              <a:defRPr sz="2900"/>
            </a:lvl7pPr>
            <a:lvl8pPr lvl="7">
              <a:spcBef>
                <a:spcPts val="0"/>
              </a:spcBef>
              <a:buSzPct val="100000"/>
              <a:defRPr sz="2900"/>
            </a:lvl8pPr>
            <a:lvl9pPr lvl="8">
              <a:spcBef>
                <a:spcPts val="0"/>
              </a:spcBef>
              <a:buSzPct val="100000"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26" name="Shape 326"/>
          <p:cNvGrpSpPr/>
          <p:nvPr/>
        </p:nvGrpSpPr>
        <p:grpSpPr>
          <a:xfrm>
            <a:off x="9922578" y="-121566"/>
            <a:ext cx="2394740" cy="7109078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1133820" y="1375552"/>
            <a:ext cx="8049351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997104" y="300103"/>
            <a:ext cx="8186133" cy="1143465"/>
          </a:xfrm>
          <a:prstGeom prst="rect">
            <a:avLst/>
          </a:prstGeom>
        </p:spPr>
        <p:txBody>
          <a:bodyPr lIns="121897" tIns="121897" rIns="121897" bIns="121897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997104" y="1745571"/>
            <a:ext cx="2796835" cy="4823917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2"/>
          </p:nvPr>
        </p:nvSpPr>
        <p:spPr>
          <a:xfrm>
            <a:off x="3936936" y="1745571"/>
            <a:ext cx="2796835" cy="4823917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3"/>
          </p:nvPr>
        </p:nvSpPr>
        <p:spPr>
          <a:xfrm>
            <a:off x="6876769" y="1745571"/>
            <a:ext cx="2796835" cy="4823917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62" name="Shape 362"/>
          <p:cNvGrpSpPr/>
          <p:nvPr/>
        </p:nvGrpSpPr>
        <p:grpSpPr>
          <a:xfrm>
            <a:off x="9922578" y="-121566"/>
            <a:ext cx="2394740" cy="7109078"/>
            <a:chOff x="6023725" y="842300"/>
            <a:chExt cx="1358150" cy="4030375"/>
          </a:xfrm>
        </p:grpSpPr>
        <p:sp>
          <p:nvSpPr>
            <p:cNvPr id="363" name="Shape 363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92" name="Shape 392"/>
          <p:cNvCxnSpPr/>
          <p:nvPr/>
        </p:nvCxnSpPr>
        <p:spPr>
          <a:xfrm>
            <a:off x="1133820" y="1375552"/>
            <a:ext cx="8049351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09521" y="5876440"/>
            <a:ext cx="10971372" cy="692959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 algn="ctr">
              <a:spcBef>
                <a:spcPts val="480"/>
              </a:spcBef>
              <a:buSzPct val="100000"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8" name="Shape 428"/>
          <p:cNvSpPr/>
          <p:nvPr/>
        </p:nvSpPr>
        <p:spPr>
          <a:xfrm>
            <a:off x="9735906" y="-392572"/>
            <a:ext cx="600654" cy="745150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-47158" y="4490322"/>
            <a:ext cx="590935" cy="673049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11755733" y="4587276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11655780" y="5556854"/>
            <a:ext cx="660289" cy="453756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11146488" y="6010613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-102757" y="1984484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10735364" y="6435169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10735372" y="5511044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9906575" y="6499064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11664782" y="6601695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11361778" y="5334940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11771005" y="6113239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11950415" y="1785371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Shape 441"/>
          <p:cNvSpPr/>
          <p:nvPr/>
        </p:nvSpPr>
        <p:spPr>
          <a:xfrm rot="-2426120">
            <a:off x="9478942" y="6504188"/>
            <a:ext cx="373163" cy="477405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10211533" y="582827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11728590" y="4105927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10375210" y="6515017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462443" y="811673"/>
            <a:ext cx="280248" cy="611992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859902" y="474725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11090303" y="-39772"/>
            <a:ext cx="609011" cy="567582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-9" y="1351467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11597632" y="238871"/>
            <a:ext cx="694964" cy="71882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933817" y="6078206"/>
            <a:ext cx="672806" cy="534293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345243" y="-115028"/>
            <a:ext cx="627012" cy="58975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-46681" y="5435382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961551" y="6665567"/>
            <a:ext cx="617330" cy="237338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-324127" y="72296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10454708" y="-134529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-51494" y="772239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1871457" y="15337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1274486" y="-76238"/>
            <a:ext cx="431432" cy="42882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1777492" y="6239383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122150" y="6071976"/>
            <a:ext cx="554898" cy="546776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2033972" y="6549973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3604" y="6535153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Shape 463"/>
          <p:cNvSpPr/>
          <p:nvPr/>
        </p:nvSpPr>
        <p:spPr>
          <a:xfrm rot="1920548">
            <a:off x="10965973" y="833892"/>
            <a:ext cx="668608" cy="567539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462429" y="5420111"/>
            <a:ext cx="639490" cy="452394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Shape 465"/>
          <p:cNvSpPr/>
          <p:nvPr/>
        </p:nvSpPr>
        <p:spPr>
          <a:xfrm rot="-5400000">
            <a:off x="10660252" y="422756"/>
            <a:ext cx="373293" cy="47722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11734152" y="105393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345239" y="6612140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11597618" y="1535563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9735906" y="-392572"/>
            <a:ext cx="600654" cy="745150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47158" y="4490322"/>
            <a:ext cx="590935" cy="673049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11755733" y="4587276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11655780" y="5556854"/>
            <a:ext cx="660289" cy="453756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11146488" y="6010613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102757" y="1984484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10735364" y="6435169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10735372" y="5511044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9906575" y="6499064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11664782" y="6601695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11361778" y="5334940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11771005" y="6113239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11950415" y="1785371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9478942" y="6504188"/>
            <a:ext cx="373163" cy="477405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10211533" y="582827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11728590" y="4105927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10375210" y="6515017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462443" y="811673"/>
            <a:ext cx="280248" cy="611992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859902" y="474725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11090303" y="-39772"/>
            <a:ext cx="609011" cy="567582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9" y="1351467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11597632" y="238871"/>
            <a:ext cx="694964" cy="71882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933817" y="6078206"/>
            <a:ext cx="672806" cy="534293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345243" y="-115028"/>
            <a:ext cx="627012" cy="58975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46681" y="5435382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961551" y="6665567"/>
            <a:ext cx="617330" cy="237338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324127" y="72296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10454708" y="-134529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51494" y="772239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871457" y="15337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1274486" y="-76238"/>
            <a:ext cx="431432" cy="42882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777492" y="6239383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122150" y="6071976"/>
            <a:ext cx="554898" cy="546776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2033972" y="6549973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3604" y="6535153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10965973" y="833892"/>
            <a:ext cx="668608" cy="567539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462429" y="5420111"/>
            <a:ext cx="639490" cy="452394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10660252" y="422756"/>
            <a:ext cx="373293" cy="47722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11734152" y="105393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345239" y="6612140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11597618" y="1535563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7" y="-30"/>
            <a:ext cx="12190142" cy="6859424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997104" y="300103"/>
            <a:ext cx="9054421" cy="1143465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97104" y="1753606"/>
            <a:ext cx="9054421" cy="4815515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15.wmf"/><Relationship Id="rId3" Type="http://schemas.openxmlformats.org/officeDocument/2006/relationships/image" Target="../media/image4.emf"/><Relationship Id="rId21" Type="http://schemas.openxmlformats.org/officeDocument/2006/relationships/image" Target="../media/image14.wmf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2.wmf"/><Relationship Id="rId20" Type="http://schemas.openxmlformats.org/officeDocument/2006/relationships/oleObject" Target="../embeddings/oleObject14.bin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6.bin"/><Relationship Id="rId32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1.bin"/><Relationship Id="rId23" Type="http://schemas.openxmlformats.org/officeDocument/2006/relationships/image" Target="../media/image21.png"/><Relationship Id="rId28" Type="http://schemas.openxmlformats.org/officeDocument/2006/relationships/image" Target="../media/image16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3.wmf"/><Relationship Id="rId31" Type="http://schemas.openxmlformats.org/officeDocument/2006/relationships/oleObject" Target="../embeddings/oleObject20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5.bin"/><Relationship Id="rId27" Type="http://schemas.openxmlformats.org/officeDocument/2006/relationships/oleObject" Target="../embeddings/oleObject18.bin"/><Relationship Id="rId30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image" Target="../media/image22.emf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emf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1.wmf"/><Relationship Id="rId3" Type="http://schemas.openxmlformats.org/officeDocument/2006/relationships/image" Target="../media/image33.emf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0.wmf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6.emf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3.wmf"/><Relationship Id="rId9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6.emf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9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image" Target="../media/image8.png"/><Relationship Id="rId10" Type="http://schemas.openxmlformats.org/officeDocument/2006/relationships/image" Target="../media/image6.e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089" y="4052664"/>
            <a:ext cx="12831892" cy="891412"/>
          </a:xfrm>
          <a:prstGeom prst="rect">
            <a:avLst/>
          </a:prstGeom>
        </p:spPr>
        <p:txBody>
          <a:bodyPr wrap="square" lIns="100090" tIns="50045" rIns="100090" bIns="50045">
            <a:spAutoFit/>
          </a:bodyPr>
          <a:lstStyle/>
          <a:p>
            <a:pPr>
              <a:lnSpc>
                <a:spcPct val="107000"/>
              </a:lnSpc>
              <a:spcAft>
                <a:spcPts val="876"/>
              </a:spcAft>
            </a:pPr>
            <a:endParaRPr lang="en-US" sz="48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194" name="Picture 2" descr="Káº¿t quáº£ hÃ¬nh áº£nh cho hÃ¬nh ná»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" y="-3737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16334" y="1939348"/>
            <a:ext cx="12623082" cy="716621"/>
          </a:xfrm>
          <a:prstGeom prst="rect">
            <a:avLst/>
          </a:prstGeom>
        </p:spPr>
        <p:txBody>
          <a:bodyPr wrap="square" lIns="100090" tIns="50045" rIns="100090" bIns="50045">
            <a:spAutoFit/>
          </a:bodyPr>
          <a:lstStyle/>
          <a:p>
            <a:pPr>
              <a:spcAft>
                <a:spcPts val="876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PHÁP NÂNG CAO CHẤT LƯỢNG GIÁO DỤC: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168" y="2941726"/>
            <a:ext cx="11670143" cy="1624561"/>
          </a:xfrm>
          <a:prstGeom prst="rect">
            <a:avLst/>
          </a:prstGeom>
        </p:spPr>
        <p:txBody>
          <a:bodyPr wrap="square" lIns="100090" tIns="50045" rIns="100090" bIns="50045">
            <a:spAutoFit/>
          </a:bodyPr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“PHÁT TRIỂN NĂNG LỰC CỦA HỌC SINH THÔNG QUA KỸ NĂNG DÙNG SƠ ĐỒ CÂY GIẢI MỘT SỐ BÀI TOÁN HÌNH HỌC LỚP 7”</a:t>
            </a:r>
            <a:endParaRPr lang="en-US" sz="3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6934" y="4645382"/>
            <a:ext cx="7559564" cy="500344"/>
          </a:xfrm>
          <a:prstGeom prst="rect">
            <a:avLst/>
          </a:prstGeom>
        </p:spPr>
        <p:txBody>
          <a:bodyPr wrap="square" lIns="100090" tIns="50045" rIns="100090" bIns="50045">
            <a:spAutoFit/>
          </a:bodyPr>
          <a:lstStyle/>
          <a:p>
            <a:pPr>
              <a:lnSpc>
                <a:spcPct val="107000"/>
              </a:lnSpc>
              <a:spcAft>
                <a:spcPts val="876"/>
              </a:spcAft>
            </a:pPr>
            <a:r>
              <a:rPr lang="en-US" sz="2600" b="1" dirty="0" err="1">
                <a:solidFill>
                  <a:srgbClr val="333333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endParaRPr lang="en-US" sz="1100" b="1" dirty="0">
              <a:solidFill>
                <a:srgbClr val="333333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241" y="6149023"/>
            <a:ext cx="5910174" cy="438980"/>
          </a:xfrm>
          <a:prstGeom prst="rect">
            <a:avLst/>
          </a:prstGeom>
        </p:spPr>
        <p:txBody>
          <a:bodyPr wrap="square" lIns="100090" tIns="50045" rIns="100090" bIns="50045">
            <a:spAutoFit/>
          </a:bodyPr>
          <a:lstStyle/>
          <a:p>
            <a:pPr>
              <a:lnSpc>
                <a:spcPct val="107000"/>
              </a:lnSpc>
              <a:spcAft>
                <a:spcPts val="876"/>
              </a:spcAft>
            </a:pPr>
            <a:r>
              <a:rPr lang="en-US" sz="2200" b="1" i="1" dirty="0">
                <a:solidFill>
                  <a:srgbClr val="333333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2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2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2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 </a:t>
            </a:r>
            <a:r>
              <a:rPr lang="en-US" sz="22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2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2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2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483" y="219562"/>
            <a:ext cx="3804483" cy="85356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chemeClr val="bg2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THCS VIỆT HƯNG</a:t>
            </a:r>
            <a:endParaRPr lang="en-US" sz="2000" b="1" u="sng" dirty="0">
              <a:solidFill>
                <a:schemeClr val="bg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837506"/>
            <a:ext cx="259228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50" y="885882"/>
            <a:ext cx="4150990" cy="26829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52140"/>
              </p:ext>
            </p:extLst>
          </p:nvPr>
        </p:nvGraphicFramePr>
        <p:xfrm>
          <a:off x="4081066" y="117427"/>
          <a:ext cx="7918796" cy="6746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2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5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7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3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2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lang="pt-B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fr-F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pt-B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fr-F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pt-B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fr-F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fr-F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89799"/>
              </p:ext>
            </p:extLst>
          </p:nvPr>
        </p:nvGraphicFramePr>
        <p:xfrm>
          <a:off x="10545829" y="1460353"/>
          <a:ext cx="53849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" name="Equation" r:id="rId5" imgW="406048" imgH="215713" progId="Equation.DSMT4">
                  <p:embed/>
                </p:oleObj>
              </mc:Choice>
              <mc:Fallback>
                <p:oleObj name="Equation" r:id="rId5" imgW="40604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5829" y="1460353"/>
                        <a:ext cx="538495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887465"/>
              </p:ext>
            </p:extLst>
          </p:nvPr>
        </p:nvGraphicFramePr>
        <p:xfrm>
          <a:off x="9998584" y="3861842"/>
          <a:ext cx="1100224" cy="266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" name="Equation" r:id="rId7" imgW="939800" imgH="228600" progId="Equation.DSMT4">
                  <p:embed/>
                </p:oleObj>
              </mc:Choice>
              <mc:Fallback>
                <p:oleObj name="Equation" r:id="rId7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8584" y="3861842"/>
                        <a:ext cx="1100224" cy="2667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192544"/>
              </p:ext>
            </p:extLst>
          </p:nvPr>
        </p:nvGraphicFramePr>
        <p:xfrm>
          <a:off x="9818058" y="2838004"/>
          <a:ext cx="1266297" cy="30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" name="Equation" r:id="rId9" imgW="939800" imgH="228600" progId="Equation.DSMT4">
                  <p:embed/>
                </p:oleObj>
              </mc:Choice>
              <mc:Fallback>
                <p:oleObj name="Equation" r:id="rId9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8058" y="2838004"/>
                        <a:ext cx="1266297" cy="3069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95563"/>
              </p:ext>
            </p:extLst>
          </p:nvPr>
        </p:nvGraphicFramePr>
        <p:xfrm>
          <a:off x="9413434" y="3223366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434" y="3223366"/>
                        <a:ext cx="1428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25681"/>
              </p:ext>
            </p:extLst>
          </p:nvPr>
        </p:nvGraphicFramePr>
        <p:xfrm>
          <a:off x="8903519" y="4427496"/>
          <a:ext cx="3096344" cy="298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0" name="Equation" r:id="rId12" imgW="2374560" imgH="228600" progId="Equation.DSMT4">
                  <p:embed/>
                </p:oleObj>
              </mc:Choice>
              <mc:Fallback>
                <p:oleObj name="Equation" r:id="rId12" imgW="237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3519" y="4427496"/>
                        <a:ext cx="3096344" cy="2984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626626"/>
              </p:ext>
            </p:extLst>
          </p:nvPr>
        </p:nvGraphicFramePr>
        <p:xfrm>
          <a:off x="10415686" y="3573810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1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5686" y="3573810"/>
                        <a:ext cx="1428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725123"/>
              </p:ext>
            </p:extLst>
          </p:nvPr>
        </p:nvGraphicFramePr>
        <p:xfrm>
          <a:off x="9996946" y="5013970"/>
          <a:ext cx="1176131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" name="Equation" r:id="rId15" imgW="927100" imgH="228600" progId="Equation.DSMT4">
                  <p:embed/>
                </p:oleObj>
              </mc:Choice>
              <mc:Fallback>
                <p:oleObj name="Equation" r:id="rId15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6946" y="5013970"/>
                        <a:ext cx="1176131" cy="2880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73285"/>
              </p:ext>
            </p:extLst>
          </p:nvPr>
        </p:nvGraphicFramePr>
        <p:xfrm>
          <a:off x="10344819" y="2720469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4819" y="2720469"/>
                        <a:ext cx="1428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82404"/>
              </p:ext>
            </p:extLst>
          </p:nvPr>
        </p:nvGraphicFramePr>
        <p:xfrm>
          <a:off x="9623598" y="1238877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" name="Equation" r:id="rId18" imgW="142920" imgH="209520" progId="Equation.DSMT4">
                  <p:embed/>
                </p:oleObj>
              </mc:Choice>
              <mc:Fallback>
                <p:oleObj name="Equation" r:id="rId18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623598" y="1238877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834710"/>
              </p:ext>
            </p:extLst>
          </p:nvPr>
        </p:nvGraphicFramePr>
        <p:xfrm>
          <a:off x="10487694" y="1238877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" name="Equation" r:id="rId20" imgW="142920" imgH="209520" progId="Equation.DSMT4">
                  <p:embed/>
                </p:oleObj>
              </mc:Choice>
              <mc:Fallback>
                <p:oleObj name="Equation" r:id="rId20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487694" y="1238877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84014"/>
              </p:ext>
            </p:extLst>
          </p:nvPr>
        </p:nvGraphicFramePr>
        <p:xfrm>
          <a:off x="9983638" y="1917626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" name="Equation" r:id="rId22" imgW="142920" imgH="209520" progId="Equation.DSMT4">
                  <p:embed/>
                </p:oleObj>
              </mc:Choice>
              <mc:Fallback>
                <p:oleObj name="Equation" r:id="rId22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983638" y="1917626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4100612" y="333450"/>
            <a:ext cx="262514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ADE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600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solidFill>
                <a:srgbClr val="F73C1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00612" y="983612"/>
            <a:ext cx="262514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cm 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ADE</a:t>
            </a:r>
            <a:r>
              <a:rPr lang="en-US" sz="1600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solidFill>
                <a:srgbClr val="F73C1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057701" y="1773610"/>
                <a:ext cx="2469554" cy="926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Muốn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minh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minh AD = AE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solidFill>
                              <a:srgbClr val="F73C1D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F73C1D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1600" b="0" i="1" smtClean="0">
                        <a:solidFill>
                          <a:srgbClr val="F73C1D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600" b="0" i="1" smtClean="0">
                            <a:solidFill>
                              <a:srgbClr val="F73C1D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F73C1D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sz="1600" dirty="0" smtClean="0">
                  <a:solidFill>
                    <a:srgbClr val="F73C1D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đưa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minh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1600" dirty="0">
                  <a:solidFill>
                    <a:srgbClr val="F73C1D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701" y="1773610"/>
                <a:ext cx="2469554" cy="926792"/>
              </a:xfrm>
              <a:prstGeom prst="rect">
                <a:avLst/>
              </a:prstGeom>
              <a:blipFill rotWithShape="1">
                <a:blip r:embed="rId23"/>
                <a:stretch>
                  <a:fillRect l="-1481" r="-7654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100612" y="2715406"/>
            <a:ext cx="26251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endParaRPr lang="en-US" sz="1600" dirty="0" smtClean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solidFill>
                <a:srgbClr val="F73C1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44803" y="501097"/>
            <a:ext cx="1763688" cy="384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671270" y="967175"/>
            <a:ext cx="2318392" cy="1022459"/>
            <a:chOff x="6671270" y="967175"/>
            <a:chExt cx="2318392" cy="1022459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3394456"/>
                </p:ext>
              </p:extLst>
            </p:nvPr>
          </p:nvGraphicFramePr>
          <p:xfrm>
            <a:off x="7217072" y="1347530"/>
            <a:ext cx="613394" cy="282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7" name="Equation" r:id="rId24" imgW="406048" imgH="215713" progId="Equation.DSMT4">
                    <p:embed/>
                  </p:oleObj>
                </mc:Choice>
                <mc:Fallback>
                  <p:oleObj name="Equation" r:id="rId24" imgW="406048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7072" y="1347530"/>
                          <a:ext cx="613394" cy="2820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34"/>
            <p:cNvSpPr/>
            <p:nvPr/>
          </p:nvSpPr>
          <p:spPr>
            <a:xfrm>
              <a:off x="6671270" y="967175"/>
              <a:ext cx="2318392" cy="10224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minh AD = AE 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endParaRPr lang="en-US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9301490" y="956777"/>
            <a:ext cx="176368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984304" y="1411688"/>
            <a:ext cx="1667508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AD = AE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11171" y="1831271"/>
            <a:ext cx="1830950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ABD =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ACE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67858" y="2150107"/>
            <a:ext cx="18309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ABD =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ACE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71271" y="2574158"/>
            <a:ext cx="223224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903519" y="2838004"/>
            <a:ext cx="1019831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AB=AC;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941559" y="2825244"/>
            <a:ext cx="105830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;DB=CE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51488"/>
              </p:ext>
            </p:extLst>
          </p:nvPr>
        </p:nvGraphicFramePr>
        <p:xfrm>
          <a:off x="11207774" y="3202470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8" name="Equation" r:id="rId25" imgW="142920" imgH="209520" progId="Equation.DSMT4">
                  <p:embed/>
                </p:oleObj>
              </mc:Choice>
              <mc:Fallback>
                <p:oleObj name="Equation" r:id="rId25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207774" y="3202470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10923873" y="3285778"/>
            <a:ext cx="746679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gt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119542" y="3348436"/>
            <a:ext cx="746679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gt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155208"/>
              </p:ext>
            </p:extLst>
          </p:nvPr>
        </p:nvGraphicFramePr>
        <p:xfrm>
          <a:off x="10415686" y="4149874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" name="Equation" r:id="rId27" imgW="142920" imgH="209520" progId="Equation.DSMT4">
                  <p:embed/>
                </p:oleObj>
              </mc:Choice>
              <mc:Fallback>
                <p:oleObj name="Equation" r:id="rId27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415686" y="4149874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873454"/>
              </p:ext>
            </p:extLst>
          </p:nvPr>
        </p:nvGraphicFramePr>
        <p:xfrm>
          <a:off x="10415686" y="4725938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" name="Equation" r:id="rId29" imgW="142920" imgH="209520" progId="Equation.DSMT4">
                  <p:embed/>
                </p:oleObj>
              </mc:Choice>
              <mc:Fallback>
                <p:oleObj name="Equation" r:id="rId29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415686" y="4725938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971642"/>
              </p:ext>
            </p:extLst>
          </p:nvPr>
        </p:nvGraphicFramePr>
        <p:xfrm>
          <a:off x="10416827" y="5374010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1" name="Equation" r:id="rId31" imgW="142920" imgH="209520" progId="Equation.DSMT4">
                  <p:embed/>
                </p:oleObj>
              </mc:Choice>
              <mc:Fallback>
                <p:oleObj name="Equation" r:id="rId31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416827" y="5374010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9350507" y="5518026"/>
            <a:ext cx="2232248" cy="1086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A (GT)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230" y="117427"/>
            <a:ext cx="3767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b)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Chứng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minh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ADE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cân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9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27" grpId="0"/>
      <p:bldP spid="28" grpId="0"/>
      <p:bldP spid="29" grpId="0"/>
      <p:bldP spid="32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18542" y="246634"/>
            <a:ext cx="6120680" cy="461665"/>
            <a:chOff x="118542" y="246634"/>
            <a:chExt cx="6120680" cy="461665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18542" y="246634"/>
              <a:ext cx="110145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c) Kẻ  </a:t>
              </a:r>
              <a:endParaRPr kumimoji="0" lang="pt-BR" altLang="en-US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760305"/>
                </p:ext>
              </p:extLst>
            </p:nvPr>
          </p:nvGraphicFramePr>
          <p:xfrm>
            <a:off x="954088" y="339725"/>
            <a:ext cx="236220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2" name="Equation" r:id="rId3" imgW="1523880" imgH="203040" progId="Equation.DSMT4">
                    <p:embed/>
                  </p:oleObj>
                </mc:Choice>
                <mc:Fallback>
                  <p:oleObj name="Equation" r:id="rId3" imgW="1523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4088" y="339725"/>
                          <a:ext cx="2362200" cy="3540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3251225" y="246634"/>
              <a:ext cx="29879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Chứng minh AH = AK</a:t>
              </a:r>
              <a:endParaRPr lang="en-US" sz="2400" i="1" dirty="0"/>
            </a:p>
          </p:txBody>
        </p:sp>
      </p:grp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053530"/>
            <a:ext cx="4176464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7031310" y="86886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AH = AK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093229" y="1773610"/>
            <a:ext cx="5748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AHB vuông tại H  =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AKC vuông tại K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5878756" y="2708021"/>
            <a:ext cx="151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AC; 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7741938" y="3588501"/>
            <a:ext cx="245772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ABD =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97292" y="4059623"/>
            <a:ext cx="280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(chứng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minh trên,b)</a:t>
            </a:r>
            <a:endParaRPr lang="en-US" sz="2400" dirty="0"/>
          </a:p>
        </p:txBody>
      </p:sp>
      <p:pic>
        <p:nvPicPr>
          <p:cNvPr id="35" name="Picture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173" y="1380948"/>
            <a:ext cx="288032" cy="42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173" y="2242763"/>
            <a:ext cx="288032" cy="42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3155739"/>
            <a:ext cx="288032" cy="42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0" y="3130655"/>
            <a:ext cx="288032" cy="4242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276320" y="3579954"/>
            <a:ext cx="234840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 cân tại A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77685" y="4048249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(GT)</a:t>
            </a: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276871"/>
              </p:ext>
            </p:extLst>
          </p:nvPr>
        </p:nvGraphicFramePr>
        <p:xfrm>
          <a:off x="8130683" y="2726410"/>
          <a:ext cx="1745055" cy="41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7" imgW="961022" imgH="228414" progId="Equation.DSMT4">
                  <p:embed/>
                </p:oleObj>
              </mc:Choice>
              <mc:Fallback>
                <p:oleObj name="Equation" r:id="rId7" imgW="961022" imgH="2284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30683" y="2726410"/>
                        <a:ext cx="1745055" cy="415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6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28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542" y="15802"/>
            <a:ext cx="67687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pt-BR" altLang="en-US" sz="3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pt-BR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lang="pt-B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minh: 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BHD =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CKE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pt-B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053530"/>
            <a:ext cx="4176464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27279" y="1043510"/>
            <a:ext cx="9054421" cy="481551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ym typeface="Wingdings 3" panose="05040102010807070707" pitchFamily="18" charset="2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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BHD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 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H =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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CKE vuông tại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>
              <a:buNone/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			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94464" y="1882778"/>
            <a:ext cx="3273151" cy="558060"/>
            <a:chOff x="4546021" y="3089015"/>
            <a:chExt cx="2908469" cy="370484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363777"/>
                </p:ext>
              </p:extLst>
            </p:nvPr>
          </p:nvGraphicFramePr>
          <p:xfrm>
            <a:off x="4546021" y="3089015"/>
            <a:ext cx="698260" cy="335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4" name="Equation" r:id="rId4" imgW="457200" imgH="215640" progId="Equation.DSMT4">
                    <p:embed/>
                  </p:oleObj>
                </mc:Choice>
                <mc:Fallback>
                  <p:oleObj name="Equation" r:id="rId4" imgW="45720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021" y="3089015"/>
                          <a:ext cx="698260" cy="33514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5159102" y="3112145"/>
              <a:ext cx="2295388" cy="347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8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;BD </a:t>
              </a:r>
              <a:r>
                <a:rPr lang="pt-BR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= CE 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(GT)</a:t>
              </a:r>
              <a:endParaRPr lang="en-US" sz="2400" dirty="0"/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1485578"/>
            <a:ext cx="339261" cy="49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86" y="2458253"/>
            <a:ext cx="318740" cy="46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877" y="333450"/>
            <a:ext cx="326724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HK // DE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823649"/>
            <a:ext cx="3844384" cy="28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18286" y="312701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HK // DE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77" y="812778"/>
            <a:ext cx="287461" cy="3928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99903"/>
              </p:ext>
            </p:extLst>
          </p:nvPr>
        </p:nvGraphicFramePr>
        <p:xfrm>
          <a:off x="7175326" y="1205585"/>
          <a:ext cx="1656184" cy="428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5" imgW="850531" imgH="215806" progId="Equation.DSMT4">
                  <p:embed/>
                </p:oleObj>
              </mc:Choice>
              <mc:Fallback>
                <p:oleObj name="Equation" r:id="rId5" imgW="85053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326" y="1205585"/>
                        <a:ext cx="1656184" cy="428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93" y="1757566"/>
            <a:ext cx="287461" cy="3928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078910" y="2322117"/>
            <a:ext cx="146947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193366"/>
              </p:ext>
            </p:extLst>
          </p:nvPr>
        </p:nvGraphicFramePr>
        <p:xfrm>
          <a:off x="6815287" y="2154061"/>
          <a:ext cx="3024336" cy="90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7" imgW="1752600" imgH="431800" progId="Equation.DSMT4">
                  <p:embed/>
                </p:oleObj>
              </mc:Choice>
              <mc:Fallback>
                <p:oleObj name="Equation" r:id="rId7" imgW="1752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287" y="2154061"/>
                        <a:ext cx="3024336" cy="90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411465" y="3285778"/>
            <a:ext cx="5324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ADE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cân tại A 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    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AHK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cân tại A </a:t>
            </a:r>
            <a:endParaRPr lang="en-US" sz="2400" dirty="0"/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38" y="2875996"/>
            <a:ext cx="287461" cy="3928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6449828" y="3747443"/>
            <a:ext cx="2725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(chứng minh trên, b)</a:t>
            </a:r>
            <a:endParaRPr lang="en-US" sz="2400" dirty="0"/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3764418"/>
            <a:ext cx="287461" cy="39280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7154388" y="4247884"/>
            <a:ext cx="6092825" cy="959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 = AK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minh trên, c)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419" y="189434"/>
            <a:ext cx="7495963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f) Kéo dài HB cắt CK tại O. </a:t>
            </a:r>
            <a:r>
              <a:rPr lang="pt-BR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∆OBC cân tại O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5" y="674354"/>
            <a:ext cx="4291161" cy="34465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959302" y="698317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∆OBC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70350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315963"/>
              </p:ext>
            </p:extLst>
          </p:nvPr>
        </p:nvGraphicFramePr>
        <p:xfrm>
          <a:off x="8038435" y="1178666"/>
          <a:ext cx="361027" cy="37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4" imgW="139639" imgH="203112" progId="Equation.DSMT4">
                  <p:embed/>
                </p:oleObj>
              </mc:Choice>
              <mc:Fallback>
                <p:oleObj name="Equation" r:id="rId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435" y="1178666"/>
                        <a:ext cx="361027" cy="37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829828"/>
              </p:ext>
            </p:extLst>
          </p:nvPr>
        </p:nvGraphicFramePr>
        <p:xfrm>
          <a:off x="8140875" y="3320461"/>
          <a:ext cx="361027" cy="37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875" y="3320461"/>
                        <a:ext cx="361027" cy="37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72769"/>
              </p:ext>
            </p:extLst>
          </p:nvPr>
        </p:nvGraphicFramePr>
        <p:xfrm>
          <a:off x="7417861" y="2042860"/>
          <a:ext cx="361027" cy="37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861" y="2042860"/>
                        <a:ext cx="361027" cy="37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778457"/>
              </p:ext>
            </p:extLst>
          </p:nvPr>
        </p:nvGraphicFramePr>
        <p:xfrm>
          <a:off x="7417861" y="1594764"/>
          <a:ext cx="1557665" cy="38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tion" r:id="rId8" imgW="927100" imgH="228600" progId="Equation.DSMT4">
                  <p:embed/>
                </p:oleObj>
              </mc:Choice>
              <mc:Fallback>
                <p:oleObj name="Equation" r:id="rId8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861" y="1594764"/>
                        <a:ext cx="1557665" cy="381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286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114663"/>
              </p:ext>
            </p:extLst>
          </p:nvPr>
        </p:nvGraphicFramePr>
        <p:xfrm>
          <a:off x="6505005" y="2408756"/>
          <a:ext cx="1606425" cy="38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10" imgW="952087" imgH="228501" progId="Equation.DSMT4">
                  <p:embed/>
                </p:oleObj>
              </mc:Choice>
              <mc:Fallback>
                <p:oleObj name="Equation" r:id="rId10" imgW="95208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005" y="2408756"/>
                        <a:ext cx="1606425" cy="3855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003296"/>
              </p:ext>
            </p:extLst>
          </p:nvPr>
        </p:nvGraphicFramePr>
        <p:xfrm>
          <a:off x="8327454" y="2421682"/>
          <a:ext cx="1574297" cy="38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Equation" r:id="rId12" imgW="927100" imgH="228600" progId="Equation.DSMT4">
                  <p:embed/>
                </p:oleObj>
              </mc:Choice>
              <mc:Fallback>
                <p:oleObj name="Equation" r:id="rId12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7454" y="2421682"/>
                        <a:ext cx="1574297" cy="3855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52400" y="1524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52400" y="3810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19569"/>
              </p:ext>
            </p:extLst>
          </p:nvPr>
        </p:nvGraphicFramePr>
        <p:xfrm>
          <a:off x="8517503" y="2069362"/>
          <a:ext cx="275996" cy="37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7503" y="2069362"/>
                        <a:ext cx="275996" cy="37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6095206" y="2776268"/>
            <a:ext cx="4439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  (2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n-US" sz="2400" dirty="0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04800" y="3048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52544"/>
              </p:ext>
            </p:extLst>
          </p:nvPr>
        </p:nvGraphicFramePr>
        <p:xfrm>
          <a:off x="7476905" y="3717826"/>
          <a:ext cx="1570629" cy="37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Equation" r:id="rId15" imgW="952087" imgH="228501" progId="Equation.DSMT4">
                  <p:embed/>
                </p:oleObj>
              </mc:Choice>
              <mc:Fallback>
                <p:oleObj name="Equation" r:id="rId15" imgW="95208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905" y="3717826"/>
                        <a:ext cx="1570629" cy="376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04800" y="5334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15086" y="4462097"/>
            <a:ext cx="6092825" cy="10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DHB = ∆EKC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</a:t>
            </a:r>
            <a:endParaRPr lang="en-U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01736"/>
              </p:ext>
            </p:extLst>
          </p:nvPr>
        </p:nvGraphicFramePr>
        <p:xfrm>
          <a:off x="8111430" y="4149874"/>
          <a:ext cx="361027" cy="37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1430" y="4149874"/>
                        <a:ext cx="361027" cy="37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4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558" y="333450"/>
            <a:ext cx="456169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g)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A, M, O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826426"/>
            <a:ext cx="3907879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31310" y="88350"/>
            <a:ext cx="264687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M, 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9102" y="602512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87" y="547921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97472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303118" y="1125538"/>
            <a:ext cx="15011638" cy="482668"/>
            <a:chOff x="4642133" y="1230705"/>
            <a:chExt cx="15011638" cy="482668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4498277"/>
                </p:ext>
              </p:extLst>
            </p:nvPr>
          </p:nvGraphicFramePr>
          <p:xfrm>
            <a:off x="6826522" y="1269554"/>
            <a:ext cx="708844" cy="383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3" name="Equation" r:id="rId5" imgW="406224" imgH="228501" progId="Equation.DSMT4">
                    <p:embed/>
                  </p:oleObj>
                </mc:Choice>
                <mc:Fallback>
                  <p:oleObj name="Equation" r:id="rId5" imgW="406224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6522" y="1269554"/>
                          <a:ext cx="708844" cy="3839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4642133" y="1251708"/>
              <a:ext cx="23198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AM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7535366" y="1230705"/>
              <a:ext cx="1211840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AO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2701326"/>
                </p:ext>
              </p:extLst>
            </p:nvPr>
          </p:nvGraphicFramePr>
          <p:xfrm>
            <a:off x="9828490" y="1290556"/>
            <a:ext cx="708844" cy="383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4" name="Equation" r:id="rId7" imgW="406224" imgH="228501" progId="Equation.DSMT4">
                    <p:embed/>
                  </p:oleObj>
                </mc:Choice>
                <mc:Fallback>
                  <p:oleObj name="Equation" r:id="rId7" imgW="406224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8490" y="1290556"/>
                          <a:ext cx="708844" cy="3839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5"/>
          <p:cNvSpPr/>
          <p:nvPr/>
        </p:nvSpPr>
        <p:spPr>
          <a:xfrm>
            <a:off x="5648717" y="1995256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Chứng minh trên (a)</a:t>
            </a:r>
            <a:endParaRPr lang="en-US" sz="2400" dirty="0"/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90" y="1610074"/>
            <a:ext cx="287462" cy="46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57" y="1558822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37500"/>
              </p:ext>
            </p:extLst>
          </p:nvPr>
        </p:nvGraphicFramePr>
        <p:xfrm>
          <a:off x="8823738" y="2002641"/>
          <a:ext cx="1665737" cy="403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8" imgW="939800" imgH="228600" progId="Equation.DSMT4">
                  <p:embed/>
                </p:oleObj>
              </mc:Choice>
              <mc:Fallback>
                <p:oleObj name="Equation" r:id="rId8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738" y="2002641"/>
                        <a:ext cx="1665737" cy="403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8687494" y="2709714"/>
            <a:ext cx="2416046" cy="489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 =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875" y="2430244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7556513" y="3453249"/>
            <a:ext cx="4167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AC, Chung AO, OB = OC</a:t>
            </a:r>
            <a:endParaRPr lang="en-US" sz="2400" dirty="0"/>
          </a:p>
        </p:txBody>
      </p:sp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67" y="3136604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4902850" y="4112206"/>
            <a:ext cx="7085274" cy="489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06" y="3852178"/>
            <a:ext cx="287462" cy="46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857" y="3861490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4937759" y="4538842"/>
            <a:ext cx="720581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(GT)      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6" grpId="0"/>
      <p:bldP spid="21" grpId="0"/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558" y="333450"/>
            <a:ext cx="456169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g)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A, M, O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4" y="803755"/>
            <a:ext cx="3907879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31310" y="88350"/>
            <a:ext cx="264687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M, 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9102" y="602512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2: 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87" y="547921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97472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90" y="1610074"/>
            <a:ext cx="287462" cy="46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57" y="1558822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850" y="2431937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7556513" y="3453249"/>
            <a:ext cx="4167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AC, Chung AO, OB = OC</a:t>
            </a:r>
            <a:endParaRPr lang="en-US" sz="2400" dirty="0"/>
          </a:p>
        </p:txBody>
      </p:sp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67" y="3136604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4902850" y="4112206"/>
            <a:ext cx="7085274" cy="489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06" y="3852178"/>
            <a:ext cx="287462" cy="46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857" y="3861490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4937759" y="4538842"/>
            <a:ext cx="720581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(GT)      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67155"/>
              </p:ext>
            </p:extLst>
          </p:nvPr>
        </p:nvGraphicFramePr>
        <p:xfrm>
          <a:off x="6157003" y="1064177"/>
          <a:ext cx="1459633" cy="385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5" imgW="685502" imgH="177723" progId="Equation.DSMT4">
                  <p:embed/>
                </p:oleObj>
              </mc:Choice>
              <mc:Fallback>
                <p:oleObj name="Equation" r:id="rId5" imgW="68550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003" y="1064177"/>
                        <a:ext cx="1459633" cy="385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8097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378245"/>
              </p:ext>
            </p:extLst>
          </p:nvPr>
        </p:nvGraphicFramePr>
        <p:xfrm>
          <a:off x="8975526" y="1103175"/>
          <a:ext cx="1449106" cy="382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7" imgW="685502" imgH="177723" progId="Equation.DSMT4">
                  <p:embed/>
                </p:oleObj>
              </mc:Choice>
              <mc:Fallback>
                <p:oleObj name="Equation" r:id="rId7" imgW="68550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5526" y="1103175"/>
                        <a:ext cx="1449106" cy="382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257537" y="2087188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377767"/>
              </p:ext>
            </p:extLst>
          </p:nvPr>
        </p:nvGraphicFramePr>
        <p:xfrm>
          <a:off x="5879181" y="1944609"/>
          <a:ext cx="2681975" cy="621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9" imgW="1803400" imgH="419100" progId="Equation.DSMT4">
                  <p:embed/>
                </p:oleObj>
              </mc:Choice>
              <mc:Fallback>
                <p:oleObj name="Equation" r:id="rId9" imgW="1803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181" y="1944609"/>
                        <a:ext cx="2681975" cy="621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70551"/>
              </p:ext>
            </p:extLst>
          </p:nvPr>
        </p:nvGraphicFramePr>
        <p:xfrm>
          <a:off x="8817959" y="1912214"/>
          <a:ext cx="2821863" cy="65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11" imgW="1803400" imgH="419100" progId="Equation.DSMT4">
                  <p:embed/>
                </p:oleObj>
              </mc:Choice>
              <mc:Fallback>
                <p:oleObj name="Equation" r:id="rId11" imgW="1803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7959" y="1912214"/>
                        <a:ext cx="2821863" cy="653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5663158" y="2779485"/>
            <a:ext cx="5545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 =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OMB =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OMC</a:t>
            </a:r>
            <a:endParaRPr lang="en-US" sz="2400" dirty="0"/>
          </a:p>
        </p:txBody>
      </p:sp>
      <p:pic>
        <p:nvPicPr>
          <p:cNvPr id="36" name="Picture 3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21" y="2475869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/>
          <p:cNvSpPr/>
          <p:nvPr/>
        </p:nvSpPr>
        <p:spPr>
          <a:xfrm>
            <a:off x="5566005" y="3136487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 Chứng minh trên, 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5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6" grpId="0"/>
      <p:bldP spid="29" grpId="0"/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12887" y="1150914"/>
            <a:ext cx="9829050" cy="5708673"/>
            <a:chOff x="1608207" y="29186"/>
            <a:chExt cx="9902598" cy="6645082"/>
          </a:xfrm>
        </p:grpSpPr>
        <p:sp>
          <p:nvSpPr>
            <p:cNvPr id="10" name="Rectangle 9"/>
            <p:cNvSpPr/>
            <p:nvPr/>
          </p:nvSpPr>
          <p:spPr>
            <a:xfrm>
              <a:off x="2344998" y="3677216"/>
              <a:ext cx="634180" cy="26022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42303" y="1589468"/>
              <a:ext cx="693174" cy="46899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07564" y="5693709"/>
              <a:ext cx="583810" cy="54948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25865" y="1854748"/>
              <a:ext cx="693174" cy="4457567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19039" y="1373494"/>
              <a:ext cx="661829" cy="493243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91491" y="3501883"/>
              <a:ext cx="693174" cy="27741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9691374" y="6236883"/>
              <a:ext cx="562438" cy="457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83452" y="5192123"/>
              <a:ext cx="763329" cy="1094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84973" y="6304936"/>
              <a:ext cx="755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1491" y="6263005"/>
              <a:ext cx="811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KHÁ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93075" y="6264650"/>
              <a:ext cx="929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TB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05780" y="6253316"/>
              <a:ext cx="84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YẾU</a:t>
              </a:r>
              <a:endParaRPr lang="en-US" b="1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644134" y="6264648"/>
              <a:ext cx="9866671" cy="459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1608207" y="29186"/>
              <a:ext cx="36875" cy="62831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273412" y="3317259"/>
              <a:ext cx="641071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12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5687" y="1410690"/>
              <a:ext cx="600996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7514" y="1220221"/>
              <a:ext cx="505126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21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41216" y="4829077"/>
              <a:ext cx="346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23789" y="3132550"/>
              <a:ext cx="519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13</a:t>
              </a:r>
              <a:endParaRPr lang="en-US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76684" y="965988"/>
              <a:ext cx="506975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22</a:t>
              </a:r>
              <a:endParaRPr 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829796" y="5568150"/>
              <a:ext cx="346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93494" y="5333017"/>
              <a:ext cx="346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35367" y="420390"/>
            <a:ext cx="795991" cy="3694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535366" y="1150915"/>
            <a:ext cx="795991" cy="3694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37186" y="468174"/>
            <a:ext cx="385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55446" y="1163090"/>
            <a:ext cx="385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2314" y="781645"/>
            <a:ext cx="634097" cy="120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3558" y="6454130"/>
            <a:ext cx="1751870" cy="40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35" y="6259284"/>
            <a:ext cx="398152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4825" y="33892"/>
            <a:ext cx="8634875" cy="868564"/>
          </a:xfrm>
        </p:spPr>
        <p:txBody>
          <a:bodyPr/>
          <a:lstStyle/>
          <a:p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IV. KẾT QUẢ:</a:t>
            </a:r>
            <a:endParaRPr lang="en-US" sz="3000" u="sng" dirty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175" y="1066636"/>
            <a:ext cx="11546063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 TRỌNG CẢM ƠN! </a:t>
            </a:r>
            <a:endParaRPr lang="en-US" sz="5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/>
          <p:cNvSpPr/>
          <p:nvPr/>
        </p:nvSpPr>
        <p:spPr>
          <a:xfrm>
            <a:off x="-3139397" y="-195376"/>
            <a:ext cx="7292539" cy="7292539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597211" y="1158445"/>
            <a:ext cx="6962491" cy="833499"/>
          </a:xfrm>
          <a:custGeom>
            <a:avLst/>
            <a:gdLst>
              <a:gd name="connsiteX0" fmla="*/ 0 w 7439944"/>
              <a:gd name="connsiteY0" fmla="*/ 0 h 833499"/>
              <a:gd name="connsiteX1" fmla="*/ 7439944 w 7439944"/>
              <a:gd name="connsiteY1" fmla="*/ 0 h 833499"/>
              <a:gd name="connsiteX2" fmla="*/ 7439944 w 7439944"/>
              <a:gd name="connsiteY2" fmla="*/ 833499 h 833499"/>
              <a:gd name="connsiteX3" fmla="*/ 0 w 7439944"/>
              <a:gd name="connsiteY3" fmla="*/ 833499 h 833499"/>
              <a:gd name="connsiteX4" fmla="*/ 0 w 7439944"/>
              <a:gd name="connsiteY4" fmla="*/ 0 h 8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9944" h="833499">
                <a:moveTo>
                  <a:pt x="0" y="0"/>
                </a:moveTo>
                <a:lnTo>
                  <a:pt x="7439944" y="0"/>
                </a:lnTo>
                <a:lnTo>
                  <a:pt x="7439944" y="833499"/>
                </a:lnTo>
                <a:lnTo>
                  <a:pt x="0" y="83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590" tIns="114300" rIns="114300" bIns="114300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 DO CHỌN GIẢI PHÁP</a:t>
            </a:r>
            <a:endParaRPr lang="en-US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75075" y="2408911"/>
            <a:ext cx="6515294" cy="833499"/>
          </a:xfrm>
          <a:custGeom>
            <a:avLst/>
            <a:gdLst>
              <a:gd name="connsiteX0" fmla="*/ 0 w 6962080"/>
              <a:gd name="connsiteY0" fmla="*/ 0 h 833499"/>
              <a:gd name="connsiteX1" fmla="*/ 6962080 w 6962080"/>
              <a:gd name="connsiteY1" fmla="*/ 0 h 833499"/>
              <a:gd name="connsiteX2" fmla="*/ 6962080 w 6962080"/>
              <a:gd name="connsiteY2" fmla="*/ 833499 h 833499"/>
              <a:gd name="connsiteX3" fmla="*/ 0 w 6962080"/>
              <a:gd name="connsiteY3" fmla="*/ 833499 h 833499"/>
              <a:gd name="connsiteX4" fmla="*/ 0 w 6962080"/>
              <a:gd name="connsiteY4" fmla="*/ 0 h 8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080" h="833499">
                <a:moveTo>
                  <a:pt x="0" y="0"/>
                </a:moveTo>
                <a:lnTo>
                  <a:pt x="6962080" y="0"/>
                </a:lnTo>
                <a:lnTo>
                  <a:pt x="6962080" y="833499"/>
                </a:lnTo>
                <a:lnTo>
                  <a:pt x="0" y="83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590" tIns="114300" rIns="114300" bIns="114300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75075" y="3659376"/>
            <a:ext cx="6515294" cy="833499"/>
          </a:xfrm>
          <a:custGeom>
            <a:avLst/>
            <a:gdLst>
              <a:gd name="connsiteX0" fmla="*/ 0 w 6962080"/>
              <a:gd name="connsiteY0" fmla="*/ 0 h 833499"/>
              <a:gd name="connsiteX1" fmla="*/ 6962080 w 6962080"/>
              <a:gd name="connsiteY1" fmla="*/ 0 h 833499"/>
              <a:gd name="connsiteX2" fmla="*/ 6962080 w 6962080"/>
              <a:gd name="connsiteY2" fmla="*/ 833499 h 833499"/>
              <a:gd name="connsiteX3" fmla="*/ 0 w 6962080"/>
              <a:gd name="connsiteY3" fmla="*/ 833499 h 833499"/>
              <a:gd name="connsiteX4" fmla="*/ 0 w 6962080"/>
              <a:gd name="connsiteY4" fmla="*/ 0 h 8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080" h="833499">
                <a:moveTo>
                  <a:pt x="0" y="0"/>
                </a:moveTo>
                <a:lnTo>
                  <a:pt x="6962080" y="0"/>
                </a:lnTo>
                <a:lnTo>
                  <a:pt x="6962080" y="833499"/>
                </a:lnTo>
                <a:lnTo>
                  <a:pt x="0" y="83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590" tIns="114300" rIns="114300" bIns="114300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  <a:endParaRPr lang="en-US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97211" y="4909842"/>
            <a:ext cx="6962491" cy="833499"/>
          </a:xfrm>
          <a:custGeom>
            <a:avLst/>
            <a:gdLst>
              <a:gd name="connsiteX0" fmla="*/ 0 w 7439944"/>
              <a:gd name="connsiteY0" fmla="*/ 0 h 833499"/>
              <a:gd name="connsiteX1" fmla="*/ 7439944 w 7439944"/>
              <a:gd name="connsiteY1" fmla="*/ 0 h 833499"/>
              <a:gd name="connsiteX2" fmla="*/ 7439944 w 7439944"/>
              <a:gd name="connsiteY2" fmla="*/ 833499 h 833499"/>
              <a:gd name="connsiteX3" fmla="*/ 0 w 7439944"/>
              <a:gd name="connsiteY3" fmla="*/ 833499 h 833499"/>
              <a:gd name="connsiteX4" fmla="*/ 0 w 7439944"/>
              <a:gd name="connsiteY4" fmla="*/ 0 h 8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9944" h="833499">
                <a:moveTo>
                  <a:pt x="0" y="0"/>
                </a:moveTo>
                <a:lnTo>
                  <a:pt x="7439944" y="0"/>
                </a:lnTo>
                <a:lnTo>
                  <a:pt x="7439944" y="833499"/>
                </a:lnTo>
                <a:lnTo>
                  <a:pt x="0" y="83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590" tIns="114300" rIns="114300" bIns="114300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sz="4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4196" y="1863226"/>
            <a:ext cx="2940690" cy="27907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 DUNG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63301" y="1053530"/>
            <a:ext cx="1041873" cy="10418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7" name="Oval 16"/>
          <p:cNvSpPr/>
          <p:nvPr/>
        </p:nvSpPr>
        <p:spPr>
          <a:xfrm>
            <a:off x="3528192" y="2315185"/>
            <a:ext cx="1041873" cy="10418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28192" y="3539321"/>
            <a:ext cx="1054846" cy="10570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57897" y="4797218"/>
            <a:ext cx="1041873" cy="10418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en-US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90550" y="117426"/>
            <a:ext cx="8634875" cy="868564"/>
          </a:xfrm>
        </p:spPr>
        <p:txBody>
          <a:bodyPr/>
          <a:lstStyle/>
          <a:p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000" u="sng" dirty="0" err="1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u="sng" dirty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50590" y="1629594"/>
            <a:ext cx="1944216" cy="1023209"/>
          </a:xfrm>
          <a:custGeom>
            <a:avLst/>
            <a:gdLst>
              <a:gd name="connsiteX0" fmla="*/ 0 w 2171936"/>
              <a:gd name="connsiteY0" fmla="*/ 0 h 1417895"/>
              <a:gd name="connsiteX1" fmla="*/ 2171936 w 2171936"/>
              <a:gd name="connsiteY1" fmla="*/ 0 h 1417895"/>
              <a:gd name="connsiteX2" fmla="*/ 2171936 w 2171936"/>
              <a:gd name="connsiteY2" fmla="*/ 1417895 h 1417895"/>
              <a:gd name="connsiteX3" fmla="*/ 0 w 2171936"/>
              <a:gd name="connsiteY3" fmla="*/ 1417895 h 1417895"/>
              <a:gd name="connsiteX4" fmla="*/ 0 w 2171936"/>
              <a:gd name="connsiteY4" fmla="*/ 0 h 141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936" h="1417895">
                <a:moveTo>
                  <a:pt x="0" y="0"/>
                </a:moveTo>
                <a:lnTo>
                  <a:pt x="2171936" y="0"/>
                </a:lnTo>
                <a:lnTo>
                  <a:pt x="2171936" y="1417895"/>
                </a:lnTo>
                <a:lnTo>
                  <a:pt x="0" y="141789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16320" y="261442"/>
            <a:ext cx="7919446" cy="1229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14886" y="1629594"/>
            <a:ext cx="7919446" cy="1778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59242" y="3501802"/>
            <a:ext cx="7876524" cy="1557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494806" y="2215037"/>
            <a:ext cx="675294" cy="1743965"/>
          </a:xfrm>
          <a:custGeom>
            <a:avLst/>
            <a:gdLst>
              <a:gd name="connsiteX0" fmla="*/ 0 w 675294"/>
              <a:gd name="connsiteY0" fmla="*/ 0 h 1286765"/>
              <a:gd name="connsiteX1" fmla="*/ 337647 w 675294"/>
              <a:gd name="connsiteY1" fmla="*/ 0 h 1286765"/>
              <a:gd name="connsiteX2" fmla="*/ 337647 w 675294"/>
              <a:gd name="connsiteY2" fmla="*/ 1286765 h 1286765"/>
              <a:gd name="connsiteX3" fmla="*/ 675294 w 675294"/>
              <a:gd name="connsiteY3" fmla="*/ 1286765 h 128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94" h="1286765">
                <a:moveTo>
                  <a:pt x="0" y="0"/>
                </a:moveTo>
                <a:lnTo>
                  <a:pt x="337647" y="0"/>
                </a:lnTo>
                <a:lnTo>
                  <a:pt x="337647" y="1286765"/>
                </a:lnTo>
                <a:lnTo>
                  <a:pt x="675294" y="128676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017" tIns="607053" rIns="314018" bIns="60705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6" name="Freeform 5"/>
          <p:cNvSpPr/>
          <p:nvPr/>
        </p:nvSpPr>
        <p:spPr>
          <a:xfrm>
            <a:off x="2494806" y="2169317"/>
            <a:ext cx="675294" cy="91440"/>
          </a:xfrm>
          <a:custGeom>
            <a:avLst/>
            <a:gdLst>
              <a:gd name="connsiteX0" fmla="*/ 0 w 675294"/>
              <a:gd name="connsiteY0" fmla="*/ 45720 h 91440"/>
              <a:gd name="connsiteX1" fmla="*/ 675294 w 67529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5294" h="91440">
                <a:moveTo>
                  <a:pt x="0" y="45720"/>
                </a:moveTo>
                <a:lnTo>
                  <a:pt x="675294" y="457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465" tIns="28838" rIns="333465" bIns="2883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7" name="Freeform 6"/>
          <p:cNvSpPr/>
          <p:nvPr/>
        </p:nvSpPr>
        <p:spPr>
          <a:xfrm>
            <a:off x="2494806" y="928271"/>
            <a:ext cx="675294" cy="1286765"/>
          </a:xfrm>
          <a:custGeom>
            <a:avLst/>
            <a:gdLst>
              <a:gd name="connsiteX0" fmla="*/ 0 w 675294"/>
              <a:gd name="connsiteY0" fmla="*/ 1286765 h 1286765"/>
              <a:gd name="connsiteX1" fmla="*/ 337647 w 675294"/>
              <a:gd name="connsiteY1" fmla="*/ 1286765 h 1286765"/>
              <a:gd name="connsiteX2" fmla="*/ 337647 w 675294"/>
              <a:gd name="connsiteY2" fmla="*/ 0 h 1286765"/>
              <a:gd name="connsiteX3" fmla="*/ 675294 w 675294"/>
              <a:gd name="connsiteY3" fmla="*/ 0 h 128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94" h="1286765">
                <a:moveTo>
                  <a:pt x="0" y="1286765"/>
                </a:moveTo>
                <a:lnTo>
                  <a:pt x="337647" y="1286765"/>
                </a:lnTo>
                <a:lnTo>
                  <a:pt x="337647" y="0"/>
                </a:lnTo>
                <a:lnTo>
                  <a:pt x="675294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017" tIns="607053" rIns="314018" bIns="60705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4" name="Freeform 23"/>
          <p:cNvSpPr/>
          <p:nvPr/>
        </p:nvSpPr>
        <p:spPr>
          <a:xfrm>
            <a:off x="594946" y="5358913"/>
            <a:ext cx="1944216" cy="1023209"/>
          </a:xfrm>
          <a:custGeom>
            <a:avLst/>
            <a:gdLst>
              <a:gd name="connsiteX0" fmla="*/ 0 w 2171936"/>
              <a:gd name="connsiteY0" fmla="*/ 0 h 1417895"/>
              <a:gd name="connsiteX1" fmla="*/ 2171936 w 2171936"/>
              <a:gd name="connsiteY1" fmla="*/ 0 h 1417895"/>
              <a:gd name="connsiteX2" fmla="*/ 2171936 w 2171936"/>
              <a:gd name="connsiteY2" fmla="*/ 1417895 h 1417895"/>
              <a:gd name="connsiteX3" fmla="*/ 0 w 2171936"/>
              <a:gd name="connsiteY3" fmla="*/ 1417895 h 1417895"/>
              <a:gd name="connsiteX4" fmla="*/ 0 w 2171936"/>
              <a:gd name="connsiteY4" fmla="*/ 0 h 141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936" h="1417895">
                <a:moveTo>
                  <a:pt x="0" y="0"/>
                </a:moveTo>
                <a:lnTo>
                  <a:pt x="2171936" y="0"/>
                </a:lnTo>
                <a:lnTo>
                  <a:pt x="2171936" y="1417895"/>
                </a:lnTo>
                <a:lnTo>
                  <a:pt x="0" y="14178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800" b="1" kern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9242" y="5184852"/>
            <a:ext cx="7876524" cy="15573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dirty="0" smtClean="0">
                <a:solidFill>
                  <a:srgbClr val="333333"/>
                </a:solidFill>
              </a:rPr>
              <a:t>-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27" name="Freeform 26"/>
          <p:cNvSpPr/>
          <p:nvPr/>
        </p:nvSpPr>
        <p:spPr>
          <a:xfrm>
            <a:off x="2566814" y="5878066"/>
            <a:ext cx="675294" cy="91440"/>
          </a:xfrm>
          <a:custGeom>
            <a:avLst/>
            <a:gdLst>
              <a:gd name="connsiteX0" fmla="*/ 0 w 675294"/>
              <a:gd name="connsiteY0" fmla="*/ 45720 h 91440"/>
              <a:gd name="connsiteX1" fmla="*/ 675294 w 67529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5294" h="91440">
                <a:moveTo>
                  <a:pt x="0" y="45720"/>
                </a:moveTo>
                <a:lnTo>
                  <a:pt x="675294" y="45720"/>
                </a:lnTo>
              </a:path>
            </a:pathLst>
          </a:custGeom>
          <a:noFill/>
          <a:ln>
            <a:solidFill>
              <a:srgbClr val="F73C1D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465" tIns="28838" rIns="333465" bIns="2883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</p:spTree>
    <p:extLst>
      <p:ext uri="{BB962C8B-B14F-4D97-AF65-F5344CB8AC3E}">
        <p14:creationId xmlns:p14="http://schemas.microsoft.com/office/powerpoint/2010/main" val="3190269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 animBg="1"/>
      <p:bldP spid="59" grpId="0" animBg="1"/>
      <p:bldP spid="73" grpId="0" animBg="1"/>
      <p:bldP spid="4" grpId="0" animBg="1"/>
      <p:bldP spid="6" grpId="0" animBg="1"/>
      <p:bldP spid="7" grpId="0" animBg="1"/>
      <p:bldP spid="24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90550" y="-170606"/>
            <a:ext cx="8634875" cy="868564"/>
          </a:xfrm>
        </p:spPr>
        <p:txBody>
          <a:bodyPr/>
          <a:lstStyle/>
          <a:p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III. GIẢI PHÁP:</a:t>
            </a:r>
            <a:endParaRPr lang="en-US" sz="3000" u="sng" dirty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582" y="621482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2958" y="1575588"/>
            <a:ext cx="4257936" cy="8460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 smtClean="0">
                <a:solidFill>
                  <a:srgbClr val="002060"/>
                </a:solidFill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hiểu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đề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toán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5198" y="2734414"/>
            <a:ext cx="4253458" cy="881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 smtClean="0">
                <a:solidFill>
                  <a:srgbClr val="002060"/>
                </a:solidFill>
              </a:rPr>
              <a:t>Lập</a:t>
            </a:r>
            <a:r>
              <a:rPr lang="en-US" sz="2800" b="1" dirty="0" smtClean="0">
                <a:solidFill>
                  <a:srgbClr val="002060"/>
                </a:solidFill>
              </a:rPr>
              <a:t> “</a:t>
            </a:r>
            <a:r>
              <a:rPr lang="en-US" sz="2800" b="1" dirty="0" err="1" smtClean="0">
                <a:solidFill>
                  <a:srgbClr val="002060"/>
                </a:solidFill>
              </a:rPr>
              <a:t>sơ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</a:rPr>
              <a:t>”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93376" y="3951852"/>
            <a:ext cx="4257936" cy="8460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 smtClean="0">
                <a:solidFill>
                  <a:srgbClr val="002060"/>
                </a:solidFill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en-US" sz="2800" b="1" dirty="0" err="1" smtClean="0">
                <a:solidFill>
                  <a:srgbClr val="002060"/>
                </a:solidFill>
              </a:rPr>
              <a:t>chương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trình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giải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93376" y="5253890"/>
            <a:ext cx="4246238" cy="8460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Kiểm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en-US" sz="2800" b="1" dirty="0" err="1" smtClean="0">
                <a:solidFill>
                  <a:srgbClr val="002060"/>
                </a:solidFill>
              </a:rPr>
              <a:t>nghiên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cứu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giải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1054646" y="1575589"/>
            <a:ext cx="2448272" cy="4524395"/>
          </a:xfrm>
          <a:prstGeom prst="righ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 BƯỚC GIẢI MỘT BÀI TOÁN HÌNH</a:t>
            </a:r>
            <a:endParaRPr lang="en-US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18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2" grpId="0" animBg="1"/>
      <p:bldP spid="26" grpId="0" animBg="1"/>
      <p:bldP spid="2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90550" y="-26590"/>
            <a:ext cx="8634875" cy="868564"/>
          </a:xfrm>
        </p:spPr>
        <p:txBody>
          <a:bodyPr/>
          <a:lstStyle/>
          <a:p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III. GIẢI PHÁP:</a:t>
            </a:r>
            <a:endParaRPr lang="en-US" sz="3000" u="sng" dirty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574" y="748655"/>
            <a:ext cx="11347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2. </a:t>
            </a:r>
            <a:r>
              <a:rPr lang="en-US" sz="2800" b="1" dirty="0" err="1" smtClean="0"/>
              <a:t>Giáo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xuyên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kiểm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thuyết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giúp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/>
              <a:t>hệ</a:t>
            </a:r>
            <a:r>
              <a:rPr lang="en-US" sz="2800" b="1" dirty="0"/>
              <a:t> </a:t>
            </a:r>
            <a:r>
              <a:rPr lang="en-US" sz="2800" b="1" dirty="0" err="1"/>
              <a:t>thống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phương</a:t>
            </a:r>
            <a:r>
              <a:rPr lang="en-US" sz="2800" b="1" dirty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</a:t>
            </a:r>
            <a:r>
              <a:rPr lang="en-US" sz="2800" b="1" dirty="0" err="1"/>
              <a:t>chứng</a:t>
            </a:r>
            <a:r>
              <a:rPr lang="en-US" sz="2800" b="1" dirty="0"/>
              <a:t> minh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nội</a:t>
            </a:r>
            <a:r>
              <a:rPr lang="en-US" sz="2800" b="1" dirty="0"/>
              <a:t> </a:t>
            </a:r>
            <a:r>
              <a:rPr lang="en-US" sz="2800" b="1" dirty="0" smtClean="0"/>
              <a:t>dung </a:t>
            </a:r>
            <a:r>
              <a:rPr lang="en-US" sz="2800" b="1" dirty="0" err="1"/>
              <a:t>cụ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968846" y="2132964"/>
            <a:ext cx="6604892" cy="763422"/>
          </a:xfrm>
          <a:custGeom>
            <a:avLst/>
            <a:gdLst>
              <a:gd name="connsiteX0" fmla="*/ 0 w 4761276"/>
              <a:gd name="connsiteY0" fmla="*/ 0 h 587922"/>
              <a:gd name="connsiteX1" fmla="*/ 4467315 w 4761276"/>
              <a:gd name="connsiteY1" fmla="*/ 0 h 587922"/>
              <a:gd name="connsiteX2" fmla="*/ 4761276 w 4761276"/>
              <a:gd name="connsiteY2" fmla="*/ 293961 h 587922"/>
              <a:gd name="connsiteX3" fmla="*/ 4467315 w 4761276"/>
              <a:gd name="connsiteY3" fmla="*/ 587922 h 587922"/>
              <a:gd name="connsiteX4" fmla="*/ 0 w 4761276"/>
              <a:gd name="connsiteY4" fmla="*/ 587922 h 587922"/>
              <a:gd name="connsiteX5" fmla="*/ 0 w 4761276"/>
              <a:gd name="connsiteY5" fmla="*/ 0 h 5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276" h="587922">
                <a:moveTo>
                  <a:pt x="4761276" y="587921"/>
                </a:moveTo>
                <a:lnTo>
                  <a:pt x="293961" y="587921"/>
                </a:lnTo>
                <a:lnTo>
                  <a:pt x="0" y="293961"/>
                </a:lnTo>
                <a:lnTo>
                  <a:pt x="293961" y="1"/>
                </a:lnTo>
                <a:lnTo>
                  <a:pt x="4761276" y="1"/>
                </a:lnTo>
                <a:lnTo>
                  <a:pt x="4761276" y="58792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06238" tIns="106681" rIns="199136" bIns="106681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kern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68846" y="2896386"/>
            <a:ext cx="6604892" cy="763422"/>
          </a:xfrm>
          <a:custGeom>
            <a:avLst/>
            <a:gdLst>
              <a:gd name="connsiteX0" fmla="*/ 0 w 4761276"/>
              <a:gd name="connsiteY0" fmla="*/ 0 h 587922"/>
              <a:gd name="connsiteX1" fmla="*/ 4467315 w 4761276"/>
              <a:gd name="connsiteY1" fmla="*/ 0 h 587922"/>
              <a:gd name="connsiteX2" fmla="*/ 4761276 w 4761276"/>
              <a:gd name="connsiteY2" fmla="*/ 293961 h 587922"/>
              <a:gd name="connsiteX3" fmla="*/ 4467315 w 4761276"/>
              <a:gd name="connsiteY3" fmla="*/ 587922 h 587922"/>
              <a:gd name="connsiteX4" fmla="*/ 0 w 4761276"/>
              <a:gd name="connsiteY4" fmla="*/ 587922 h 587922"/>
              <a:gd name="connsiteX5" fmla="*/ 0 w 4761276"/>
              <a:gd name="connsiteY5" fmla="*/ 0 h 5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276" h="587922">
                <a:moveTo>
                  <a:pt x="4761276" y="587921"/>
                </a:moveTo>
                <a:lnTo>
                  <a:pt x="293961" y="587921"/>
                </a:lnTo>
                <a:lnTo>
                  <a:pt x="0" y="293961"/>
                </a:lnTo>
                <a:lnTo>
                  <a:pt x="293961" y="1"/>
                </a:lnTo>
                <a:lnTo>
                  <a:pt x="4761276" y="1"/>
                </a:lnTo>
                <a:lnTo>
                  <a:pt x="4761276" y="58792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406238" tIns="106681" rIns="199136" bIns="106681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kern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68846" y="3659808"/>
            <a:ext cx="6604892" cy="763422"/>
          </a:xfrm>
          <a:custGeom>
            <a:avLst/>
            <a:gdLst>
              <a:gd name="connsiteX0" fmla="*/ 0 w 4761276"/>
              <a:gd name="connsiteY0" fmla="*/ 0 h 587922"/>
              <a:gd name="connsiteX1" fmla="*/ 4467315 w 4761276"/>
              <a:gd name="connsiteY1" fmla="*/ 0 h 587922"/>
              <a:gd name="connsiteX2" fmla="*/ 4761276 w 4761276"/>
              <a:gd name="connsiteY2" fmla="*/ 293961 h 587922"/>
              <a:gd name="connsiteX3" fmla="*/ 4467315 w 4761276"/>
              <a:gd name="connsiteY3" fmla="*/ 587922 h 587922"/>
              <a:gd name="connsiteX4" fmla="*/ 0 w 4761276"/>
              <a:gd name="connsiteY4" fmla="*/ 587922 h 587922"/>
              <a:gd name="connsiteX5" fmla="*/ 0 w 4761276"/>
              <a:gd name="connsiteY5" fmla="*/ 0 h 5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276" h="587922">
                <a:moveTo>
                  <a:pt x="4761276" y="587921"/>
                </a:moveTo>
                <a:lnTo>
                  <a:pt x="293961" y="587921"/>
                </a:lnTo>
                <a:lnTo>
                  <a:pt x="0" y="293961"/>
                </a:lnTo>
                <a:lnTo>
                  <a:pt x="293961" y="1"/>
                </a:lnTo>
                <a:lnTo>
                  <a:pt x="4761276" y="1"/>
                </a:lnTo>
                <a:lnTo>
                  <a:pt x="4761276" y="58792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406238" tIns="106681" rIns="199136" bIns="106681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68846" y="4423230"/>
            <a:ext cx="6604894" cy="763421"/>
          </a:xfrm>
          <a:custGeom>
            <a:avLst/>
            <a:gdLst>
              <a:gd name="connsiteX0" fmla="*/ 0 w 4761276"/>
              <a:gd name="connsiteY0" fmla="*/ 0 h 587922"/>
              <a:gd name="connsiteX1" fmla="*/ 4467315 w 4761276"/>
              <a:gd name="connsiteY1" fmla="*/ 0 h 587922"/>
              <a:gd name="connsiteX2" fmla="*/ 4761276 w 4761276"/>
              <a:gd name="connsiteY2" fmla="*/ 293961 h 587922"/>
              <a:gd name="connsiteX3" fmla="*/ 4467315 w 4761276"/>
              <a:gd name="connsiteY3" fmla="*/ 587922 h 587922"/>
              <a:gd name="connsiteX4" fmla="*/ 0 w 4761276"/>
              <a:gd name="connsiteY4" fmla="*/ 587922 h 587922"/>
              <a:gd name="connsiteX5" fmla="*/ 0 w 4761276"/>
              <a:gd name="connsiteY5" fmla="*/ 0 h 5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276" h="587922">
                <a:moveTo>
                  <a:pt x="4761276" y="587921"/>
                </a:moveTo>
                <a:lnTo>
                  <a:pt x="293961" y="587921"/>
                </a:lnTo>
                <a:lnTo>
                  <a:pt x="0" y="293961"/>
                </a:lnTo>
                <a:lnTo>
                  <a:pt x="293961" y="1"/>
                </a:lnTo>
                <a:lnTo>
                  <a:pt x="4761276" y="1"/>
                </a:lnTo>
                <a:lnTo>
                  <a:pt x="4761276" y="58792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406238" tIns="106681" rIns="199136" bIns="106680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kern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968846" y="5186653"/>
            <a:ext cx="6604894" cy="763421"/>
          </a:xfrm>
          <a:custGeom>
            <a:avLst/>
            <a:gdLst>
              <a:gd name="connsiteX0" fmla="*/ 0 w 4761276"/>
              <a:gd name="connsiteY0" fmla="*/ 0 h 587922"/>
              <a:gd name="connsiteX1" fmla="*/ 4467315 w 4761276"/>
              <a:gd name="connsiteY1" fmla="*/ 0 h 587922"/>
              <a:gd name="connsiteX2" fmla="*/ 4761276 w 4761276"/>
              <a:gd name="connsiteY2" fmla="*/ 293961 h 587922"/>
              <a:gd name="connsiteX3" fmla="*/ 4467315 w 4761276"/>
              <a:gd name="connsiteY3" fmla="*/ 587922 h 587922"/>
              <a:gd name="connsiteX4" fmla="*/ 0 w 4761276"/>
              <a:gd name="connsiteY4" fmla="*/ 587922 h 587922"/>
              <a:gd name="connsiteX5" fmla="*/ 0 w 4761276"/>
              <a:gd name="connsiteY5" fmla="*/ 0 h 5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276" h="587922">
                <a:moveTo>
                  <a:pt x="4761276" y="587921"/>
                </a:moveTo>
                <a:lnTo>
                  <a:pt x="293961" y="587921"/>
                </a:lnTo>
                <a:lnTo>
                  <a:pt x="0" y="293961"/>
                </a:lnTo>
                <a:lnTo>
                  <a:pt x="293961" y="1"/>
                </a:lnTo>
                <a:lnTo>
                  <a:pt x="4761276" y="1"/>
                </a:lnTo>
                <a:lnTo>
                  <a:pt x="4761276" y="58792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406238" tIns="106681" rIns="199136" bIns="106680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kern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58702" y="2206707"/>
            <a:ext cx="792088" cy="5879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58702" y="2985201"/>
            <a:ext cx="792088" cy="5879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58702" y="4497369"/>
            <a:ext cx="792088" cy="5879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58702" y="3717140"/>
            <a:ext cx="792088" cy="5879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58702" y="5289457"/>
            <a:ext cx="792088" cy="5879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31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90550" y="117426"/>
            <a:ext cx="8634875" cy="868564"/>
          </a:xfrm>
        </p:spPr>
        <p:txBody>
          <a:bodyPr/>
          <a:lstStyle/>
          <a:p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III. GIẢI PHÁP:</a:t>
            </a:r>
            <a:endParaRPr lang="en-US" sz="3000" u="sng" dirty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566" y="909515"/>
            <a:ext cx="11609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3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Giáo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chú</a:t>
            </a:r>
            <a:r>
              <a:rPr lang="en-US" sz="2800" b="1" dirty="0" smtClean="0"/>
              <a:t> ý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từng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hợp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lập</a:t>
            </a:r>
            <a:r>
              <a:rPr lang="en-US" sz="2800" b="1" dirty="0" smtClean="0"/>
              <a:t> “</a:t>
            </a:r>
            <a:r>
              <a:rPr lang="en-US" sz="2800" b="1" i="1" dirty="0" err="1" smtClean="0"/>
              <a:t>sơ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đồ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cây</a:t>
            </a:r>
            <a:r>
              <a:rPr lang="en-US" sz="2800" b="1" i="1" dirty="0" smtClean="0"/>
              <a:t>” </a:t>
            </a:r>
            <a:r>
              <a:rPr lang="en-US" sz="2800" b="1" dirty="0" smtClean="0"/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74726" y="2294509"/>
            <a:ext cx="7776864" cy="919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74726" y="3389084"/>
            <a:ext cx="7776864" cy="919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4726" y="4509914"/>
            <a:ext cx="7776864" cy="919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4726" y="5590034"/>
            <a:ext cx="7776864" cy="919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3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black">
          <a:xfrm>
            <a:off x="1859869" y="3852951"/>
            <a:ext cx="2539670" cy="6550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0090" tIns="50045" rIns="100090" bIns="5004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 Description of the contents</a:t>
            </a: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white">
          <a:xfrm>
            <a:off x="1085986" y="4505564"/>
            <a:ext cx="2201047" cy="4396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0090" tIns="50045" rIns="100090" bIns="500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FFFF"/>
                </a:solidFill>
                <a:cs typeface="Arial" charset="0"/>
              </a:rPr>
              <a:t>Text in here</a:t>
            </a:r>
          </a:p>
        </p:txBody>
      </p:sp>
      <p:sp>
        <p:nvSpPr>
          <p:cNvPr id="4" name="Freeform 3"/>
          <p:cNvSpPr/>
          <p:nvPr/>
        </p:nvSpPr>
        <p:spPr>
          <a:xfrm>
            <a:off x="1796026" y="3129988"/>
            <a:ext cx="675294" cy="1930148"/>
          </a:xfrm>
          <a:custGeom>
            <a:avLst/>
            <a:gdLst>
              <a:gd name="connsiteX0" fmla="*/ 0 w 675294"/>
              <a:gd name="connsiteY0" fmla="*/ 0 h 1930148"/>
              <a:gd name="connsiteX1" fmla="*/ 337647 w 675294"/>
              <a:gd name="connsiteY1" fmla="*/ 0 h 1930148"/>
              <a:gd name="connsiteX2" fmla="*/ 337647 w 675294"/>
              <a:gd name="connsiteY2" fmla="*/ 1930148 h 1930148"/>
              <a:gd name="connsiteX3" fmla="*/ 675294 w 675294"/>
              <a:gd name="connsiteY3" fmla="*/ 1930148 h 193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94" h="1930148">
                <a:moveTo>
                  <a:pt x="0" y="0"/>
                </a:moveTo>
                <a:lnTo>
                  <a:pt x="337647" y="0"/>
                </a:lnTo>
                <a:lnTo>
                  <a:pt x="337647" y="1930148"/>
                </a:lnTo>
                <a:lnTo>
                  <a:pt x="675294" y="193014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225" tIns="913953" rIns="299226" bIns="91395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/>
          </a:p>
        </p:txBody>
      </p:sp>
      <p:sp>
        <p:nvSpPr>
          <p:cNvPr id="5" name="Freeform 4"/>
          <p:cNvSpPr/>
          <p:nvPr/>
        </p:nvSpPr>
        <p:spPr>
          <a:xfrm>
            <a:off x="1796026" y="3129988"/>
            <a:ext cx="675294" cy="643382"/>
          </a:xfrm>
          <a:custGeom>
            <a:avLst/>
            <a:gdLst>
              <a:gd name="connsiteX0" fmla="*/ 0 w 675294"/>
              <a:gd name="connsiteY0" fmla="*/ 0 h 643382"/>
              <a:gd name="connsiteX1" fmla="*/ 337647 w 675294"/>
              <a:gd name="connsiteY1" fmla="*/ 0 h 643382"/>
              <a:gd name="connsiteX2" fmla="*/ 337647 w 675294"/>
              <a:gd name="connsiteY2" fmla="*/ 643382 h 643382"/>
              <a:gd name="connsiteX3" fmla="*/ 675294 w 675294"/>
              <a:gd name="connsiteY3" fmla="*/ 643382 h 64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94" h="643382">
                <a:moveTo>
                  <a:pt x="0" y="0"/>
                </a:moveTo>
                <a:lnTo>
                  <a:pt x="337647" y="0"/>
                </a:lnTo>
                <a:lnTo>
                  <a:pt x="337647" y="643382"/>
                </a:lnTo>
                <a:lnTo>
                  <a:pt x="675294" y="64338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029" tIns="298373" rIns="327030" bIns="29837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6" name="Freeform 5"/>
          <p:cNvSpPr/>
          <p:nvPr/>
        </p:nvSpPr>
        <p:spPr>
          <a:xfrm>
            <a:off x="1796026" y="2486605"/>
            <a:ext cx="675294" cy="643382"/>
          </a:xfrm>
          <a:custGeom>
            <a:avLst/>
            <a:gdLst>
              <a:gd name="connsiteX0" fmla="*/ 0 w 675294"/>
              <a:gd name="connsiteY0" fmla="*/ 643382 h 643382"/>
              <a:gd name="connsiteX1" fmla="*/ 337647 w 675294"/>
              <a:gd name="connsiteY1" fmla="*/ 643382 h 643382"/>
              <a:gd name="connsiteX2" fmla="*/ 337647 w 675294"/>
              <a:gd name="connsiteY2" fmla="*/ 0 h 643382"/>
              <a:gd name="connsiteX3" fmla="*/ 675294 w 675294"/>
              <a:gd name="connsiteY3" fmla="*/ 0 h 64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94" h="643382">
                <a:moveTo>
                  <a:pt x="0" y="643382"/>
                </a:moveTo>
                <a:lnTo>
                  <a:pt x="337647" y="643382"/>
                </a:lnTo>
                <a:lnTo>
                  <a:pt x="337647" y="0"/>
                </a:lnTo>
                <a:lnTo>
                  <a:pt x="675294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029" tIns="298374" rIns="327030" bIns="29837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7" name="Freeform 6"/>
          <p:cNvSpPr/>
          <p:nvPr/>
        </p:nvSpPr>
        <p:spPr>
          <a:xfrm>
            <a:off x="1796026" y="1199839"/>
            <a:ext cx="675294" cy="1930148"/>
          </a:xfrm>
          <a:custGeom>
            <a:avLst/>
            <a:gdLst>
              <a:gd name="connsiteX0" fmla="*/ 0 w 675294"/>
              <a:gd name="connsiteY0" fmla="*/ 1930148 h 1930148"/>
              <a:gd name="connsiteX1" fmla="*/ 337647 w 675294"/>
              <a:gd name="connsiteY1" fmla="*/ 1930148 h 1930148"/>
              <a:gd name="connsiteX2" fmla="*/ 337647 w 675294"/>
              <a:gd name="connsiteY2" fmla="*/ 0 h 1930148"/>
              <a:gd name="connsiteX3" fmla="*/ 675294 w 675294"/>
              <a:gd name="connsiteY3" fmla="*/ 0 h 193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94" h="1930148">
                <a:moveTo>
                  <a:pt x="0" y="1930148"/>
                </a:moveTo>
                <a:lnTo>
                  <a:pt x="337647" y="1930148"/>
                </a:lnTo>
                <a:lnTo>
                  <a:pt x="337647" y="0"/>
                </a:lnTo>
                <a:lnTo>
                  <a:pt x="675294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225" tIns="913953" rIns="299226" bIns="91395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/>
          </a:p>
        </p:txBody>
      </p:sp>
      <p:sp>
        <p:nvSpPr>
          <p:cNvPr id="8" name="Freeform 7"/>
          <p:cNvSpPr/>
          <p:nvPr/>
        </p:nvSpPr>
        <p:spPr>
          <a:xfrm rot="16200000">
            <a:off x="-1427660" y="2615282"/>
            <a:ext cx="5417961" cy="1029412"/>
          </a:xfrm>
          <a:custGeom>
            <a:avLst/>
            <a:gdLst>
              <a:gd name="connsiteX0" fmla="*/ 0 w 5417961"/>
              <a:gd name="connsiteY0" fmla="*/ 0 h 1029412"/>
              <a:gd name="connsiteX1" fmla="*/ 5417961 w 5417961"/>
              <a:gd name="connsiteY1" fmla="*/ 0 h 1029412"/>
              <a:gd name="connsiteX2" fmla="*/ 5417961 w 5417961"/>
              <a:gd name="connsiteY2" fmla="*/ 1029412 h 1029412"/>
              <a:gd name="connsiteX3" fmla="*/ 0 w 5417961"/>
              <a:gd name="connsiteY3" fmla="*/ 1029412 h 1029412"/>
              <a:gd name="connsiteX4" fmla="*/ 0 w 5417961"/>
              <a:gd name="connsiteY4" fmla="*/ 0 h 10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61" h="1029412">
                <a:moveTo>
                  <a:pt x="0" y="0"/>
                </a:moveTo>
                <a:lnTo>
                  <a:pt x="5417961" y="0"/>
                </a:lnTo>
                <a:lnTo>
                  <a:pt x="5417961" y="1029412"/>
                </a:lnTo>
                <a:lnTo>
                  <a:pt x="0" y="10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4129" tIns="24130" rIns="24130" bIns="24129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kern="1200" dirty="0" smtClean="0">
                <a:latin typeface="Times New Roman" pitchFamily="18" charset="0"/>
                <a:cs typeface="Times New Roman" pitchFamily="18" charset="0"/>
              </a:rPr>
              <a:t>TÌM HIỂU ĐỀ BÀI TOÁN</a:t>
            </a:r>
            <a:endParaRPr lang="en-US" sz="3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71320" y="685133"/>
            <a:ext cx="4776014" cy="1029412"/>
          </a:xfrm>
          <a:custGeom>
            <a:avLst/>
            <a:gdLst>
              <a:gd name="connsiteX0" fmla="*/ 0 w 3376473"/>
              <a:gd name="connsiteY0" fmla="*/ 0 h 1029412"/>
              <a:gd name="connsiteX1" fmla="*/ 3376473 w 3376473"/>
              <a:gd name="connsiteY1" fmla="*/ 0 h 1029412"/>
              <a:gd name="connsiteX2" fmla="*/ 3376473 w 3376473"/>
              <a:gd name="connsiteY2" fmla="*/ 1029412 h 1029412"/>
              <a:gd name="connsiteX3" fmla="*/ 0 w 3376473"/>
              <a:gd name="connsiteY3" fmla="*/ 1029412 h 1029412"/>
              <a:gd name="connsiteX4" fmla="*/ 0 w 3376473"/>
              <a:gd name="connsiteY4" fmla="*/ 0 h 10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73" h="1029412">
                <a:moveTo>
                  <a:pt x="0" y="0"/>
                </a:moveTo>
                <a:lnTo>
                  <a:pt x="3376473" y="0"/>
                </a:lnTo>
                <a:lnTo>
                  <a:pt x="3376473" y="1029412"/>
                </a:lnTo>
                <a:lnTo>
                  <a:pt x="0" y="10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A)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471320" y="1971899"/>
            <a:ext cx="4776014" cy="1029412"/>
          </a:xfrm>
          <a:custGeom>
            <a:avLst/>
            <a:gdLst>
              <a:gd name="connsiteX0" fmla="*/ 0 w 3376473"/>
              <a:gd name="connsiteY0" fmla="*/ 0 h 1029412"/>
              <a:gd name="connsiteX1" fmla="*/ 3376473 w 3376473"/>
              <a:gd name="connsiteY1" fmla="*/ 0 h 1029412"/>
              <a:gd name="connsiteX2" fmla="*/ 3376473 w 3376473"/>
              <a:gd name="connsiteY2" fmla="*/ 1029412 h 1029412"/>
              <a:gd name="connsiteX3" fmla="*/ 0 w 3376473"/>
              <a:gd name="connsiteY3" fmla="*/ 1029412 h 1029412"/>
              <a:gd name="connsiteX4" fmla="*/ 0 w 3376473"/>
              <a:gd name="connsiteY4" fmla="*/ 0 h 10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73" h="1029412">
                <a:moveTo>
                  <a:pt x="0" y="0"/>
                </a:moveTo>
                <a:lnTo>
                  <a:pt x="3376473" y="0"/>
                </a:lnTo>
                <a:lnTo>
                  <a:pt x="3376473" y="1029412"/>
                </a:lnTo>
                <a:lnTo>
                  <a:pt x="0" y="10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A ta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B)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71320" y="3258665"/>
            <a:ext cx="4776014" cy="1029412"/>
          </a:xfrm>
          <a:custGeom>
            <a:avLst/>
            <a:gdLst>
              <a:gd name="connsiteX0" fmla="*/ 0 w 3376473"/>
              <a:gd name="connsiteY0" fmla="*/ 0 h 1029412"/>
              <a:gd name="connsiteX1" fmla="*/ 3376473 w 3376473"/>
              <a:gd name="connsiteY1" fmla="*/ 0 h 1029412"/>
              <a:gd name="connsiteX2" fmla="*/ 3376473 w 3376473"/>
              <a:gd name="connsiteY2" fmla="*/ 1029412 h 1029412"/>
              <a:gd name="connsiteX3" fmla="*/ 0 w 3376473"/>
              <a:gd name="connsiteY3" fmla="*/ 1029412 h 1029412"/>
              <a:gd name="connsiteX4" fmla="*/ 0 w 3376473"/>
              <a:gd name="connsiteY4" fmla="*/ 0 h 10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73" h="1029412">
                <a:moveTo>
                  <a:pt x="0" y="0"/>
                </a:moveTo>
                <a:lnTo>
                  <a:pt x="3376473" y="0"/>
                </a:lnTo>
                <a:lnTo>
                  <a:pt x="3376473" y="1029412"/>
                </a:lnTo>
                <a:lnTo>
                  <a:pt x="0" y="10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B ta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C)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471320" y="4545430"/>
            <a:ext cx="4776014" cy="1029412"/>
          </a:xfrm>
          <a:custGeom>
            <a:avLst/>
            <a:gdLst>
              <a:gd name="connsiteX0" fmla="*/ 0 w 3376473"/>
              <a:gd name="connsiteY0" fmla="*/ 0 h 1029412"/>
              <a:gd name="connsiteX1" fmla="*/ 3376473 w 3376473"/>
              <a:gd name="connsiteY1" fmla="*/ 0 h 1029412"/>
              <a:gd name="connsiteX2" fmla="*/ 3376473 w 3376473"/>
              <a:gd name="connsiteY2" fmla="*/ 1029412 h 1029412"/>
              <a:gd name="connsiteX3" fmla="*/ 0 w 3376473"/>
              <a:gd name="connsiteY3" fmla="*/ 1029412 h 1029412"/>
              <a:gd name="connsiteX4" fmla="*/ 0 w 3376473"/>
              <a:gd name="connsiteY4" fmla="*/ 0 h 10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73" h="1029412">
                <a:moveTo>
                  <a:pt x="0" y="0"/>
                </a:moveTo>
                <a:lnTo>
                  <a:pt x="3376473" y="0"/>
                </a:lnTo>
                <a:lnTo>
                  <a:pt x="3376473" y="1029412"/>
                </a:lnTo>
                <a:lnTo>
                  <a:pt x="0" y="10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kern="12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90134" y="997071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5406" y="421007"/>
            <a:ext cx="3744416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LẬP SƠ ĐỒ CÂY: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9679342" y="2725263"/>
            <a:ext cx="232288" cy="34597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500686" y="2017377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</a:p>
        </p:txBody>
      </p:sp>
      <p:sp>
        <p:nvSpPr>
          <p:cNvPr id="21" name="Up Arrow 20"/>
          <p:cNvSpPr/>
          <p:nvPr/>
        </p:nvSpPr>
        <p:spPr>
          <a:xfrm>
            <a:off x="9651470" y="1704957"/>
            <a:ext cx="232288" cy="34597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9679342" y="3865197"/>
            <a:ext cx="232288" cy="34597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500686" y="3157311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endParaRPr lang="en-US" sz="40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9705116" y="4813495"/>
            <a:ext cx="232288" cy="34597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502034" y="4021407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78364" y="5308840"/>
            <a:ext cx="3605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CM </a:t>
            </a:r>
            <a:r>
              <a:rPr lang="en-US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được</a:t>
            </a:r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từ</a:t>
            </a:r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GT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7094" y="6084798"/>
            <a:ext cx="711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Lưu</a:t>
            </a:r>
            <a:r>
              <a:rPr lang="en-US" i="1" dirty="0" smtClean="0"/>
              <a:t> ý: </a:t>
            </a:r>
            <a:r>
              <a:rPr lang="en-US" i="1" dirty="0" err="1" smtClean="0"/>
              <a:t>Khi</a:t>
            </a:r>
            <a:r>
              <a:rPr lang="en-US" i="1" dirty="0" smtClean="0"/>
              <a:t> </a:t>
            </a:r>
            <a:r>
              <a:rPr lang="en-US" i="1" dirty="0" err="1" smtClean="0"/>
              <a:t>trình</a:t>
            </a:r>
            <a:r>
              <a:rPr lang="en-US" i="1" dirty="0" smtClean="0"/>
              <a:t> </a:t>
            </a:r>
            <a:r>
              <a:rPr lang="en-US" i="1" dirty="0" err="1" smtClean="0"/>
              <a:t>bày</a:t>
            </a:r>
            <a:r>
              <a:rPr lang="en-US" i="1" dirty="0" smtClean="0"/>
              <a:t> </a:t>
            </a:r>
            <a:r>
              <a:rPr lang="en-US" i="1" dirty="0" err="1" smtClean="0"/>
              <a:t>lời</a:t>
            </a:r>
            <a:r>
              <a:rPr lang="en-US" i="1" dirty="0" smtClean="0"/>
              <a:t> </a:t>
            </a:r>
            <a:r>
              <a:rPr lang="en-US" i="1" dirty="0" err="1" smtClean="0"/>
              <a:t>giải</a:t>
            </a:r>
            <a:r>
              <a:rPr lang="en-US" i="1" dirty="0" smtClean="0"/>
              <a:t>, </a:t>
            </a:r>
            <a:r>
              <a:rPr lang="en-US" i="1" dirty="0" err="1" smtClean="0"/>
              <a:t>học</a:t>
            </a:r>
            <a:r>
              <a:rPr lang="en-US" i="1" dirty="0" smtClean="0"/>
              <a:t> </a:t>
            </a:r>
            <a:r>
              <a:rPr lang="en-US" i="1" dirty="0" err="1" smtClean="0"/>
              <a:t>sinh</a:t>
            </a:r>
            <a:r>
              <a:rPr lang="en-US" i="1" dirty="0" smtClean="0"/>
              <a:t> </a:t>
            </a:r>
            <a:r>
              <a:rPr lang="en-US" i="1" dirty="0" err="1" smtClean="0"/>
              <a:t>tiến</a:t>
            </a:r>
            <a:r>
              <a:rPr lang="en-US" i="1" dirty="0" smtClean="0"/>
              <a:t> </a:t>
            </a:r>
            <a:r>
              <a:rPr lang="en-US" i="1" dirty="0" err="1" smtClean="0"/>
              <a:t>hành</a:t>
            </a:r>
            <a:r>
              <a:rPr lang="en-US" i="1" dirty="0" smtClean="0"/>
              <a:t> </a:t>
            </a:r>
            <a:r>
              <a:rPr lang="en-US" i="1" dirty="0" err="1" smtClean="0"/>
              <a:t>theo</a:t>
            </a:r>
            <a:r>
              <a:rPr lang="en-US" i="1" dirty="0" smtClean="0"/>
              <a:t> </a:t>
            </a:r>
            <a:r>
              <a:rPr lang="en-US" i="1" dirty="0" err="1" smtClean="0"/>
              <a:t>hướng</a:t>
            </a:r>
            <a:r>
              <a:rPr lang="en-US" i="1" dirty="0" smtClean="0"/>
              <a:t> </a:t>
            </a:r>
            <a:r>
              <a:rPr lang="en-US" i="1" dirty="0" err="1" smtClean="0"/>
              <a:t>ngược</a:t>
            </a:r>
            <a:r>
              <a:rPr lang="en-US" i="1" dirty="0" smtClean="0"/>
              <a:t> </a:t>
            </a:r>
            <a:r>
              <a:rPr lang="en-US" i="1" dirty="0" err="1" smtClean="0"/>
              <a:t>lại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20" grpId="0"/>
      <p:bldP spid="21" grpId="0" animBg="1"/>
      <p:bldP spid="22" grpId="0" animBg="1"/>
      <p:bldP spid="23" grpId="0"/>
      <p:bldP spid="24" grpId="0" animBg="1"/>
      <p:bldP spid="28" grpId="0"/>
      <p:bldP spid="2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566" y="261443"/>
                <a:ext cx="11305256" cy="2537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 smtClean="0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Cho tam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ABC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BC. </a:t>
                </a:r>
              </a:p>
              <a:p>
                <a:pPr algn="just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minh AM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BAC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BC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D,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CB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BD = CE.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ADE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cân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c) Kẻ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pt-BR" sz="2800" dirty="0" smtClean="0">
                    <a:latin typeface="Times New Roman" pitchFamily="18" charset="0"/>
                    <a:cs typeface="Times New Roman" pitchFamily="18" charset="0"/>
                  </a:rPr>
                  <a:t>. Chứng </a:t>
                </a:r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minh AH = AK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6" y="261443"/>
                <a:ext cx="11305256" cy="2537811"/>
              </a:xfrm>
              <a:prstGeom prst="rect">
                <a:avLst/>
              </a:prstGeom>
              <a:blipFill rotWithShape="1">
                <a:blip r:embed="rId3"/>
                <a:stretch>
                  <a:fillRect l="-1133" t="-2404" r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2735109"/>
            <a:ext cx="3384376" cy="27363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673840"/>
                  </p:ext>
                </p:extLst>
              </p:nvPr>
            </p:nvGraphicFramePr>
            <p:xfrm>
              <a:off x="4655046" y="2709714"/>
              <a:ext cx="7128792" cy="27551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80"/>
                    <a:gridCol w="64087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GT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Wingdings 3"/>
                              <a:rtl val="0"/>
                            </a:rPr>
                            <a:t>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ABC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cân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tại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A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M là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trung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điểm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BC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b) D</a:t>
                          </a:r>
                          <a14:m>
                            <m:oMath xmlns:m="http://schemas.openxmlformats.org/officeDocument/2006/math">
                              <m:r>
                                <a:rPr lang="pt-BR" sz="2400" b="0" i="1" u="none" strike="noStrike" cap="none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  <a:sym typeface="Arial"/>
                                  <a:rtl val="0"/>
                                </a:rPr>
                                <m:t>∈</m:t>
                              </m:r>
                            </m:oMath>
                          </a14:m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tia đối của BC, E </a:t>
                          </a:r>
                          <a14:m>
                            <m:oMath xmlns:m="http://schemas.openxmlformats.org/officeDocument/2006/math">
                              <m:r>
                                <a:rPr lang="pt-BR" sz="2400" b="0" i="1" u="none" strike="noStrike" cap="none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  <a:sym typeface="Arial"/>
                                  <a:rtl val="0"/>
                                </a:rPr>
                                <m:t>∈</m:t>
                              </m:r>
                            </m:oMath>
                          </a14:m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tia đối của CB;BD = CE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</a:t>
                          </a:r>
                          <a:r>
                            <a:rPr lang="en-US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)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KL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a) AM </a:t>
                          </a:r>
                          <a:r>
                            <a:rPr lang="en-US" sz="2400" b="0" i="1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là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phân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giác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u="none" strike="noStrike" cap="none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  <a:sym typeface="Arial"/>
                                      <a:rtl val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u="none" strike="noStrike" cap="none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  <a:sym typeface="Arial"/>
                                      <a:rtl val="0"/>
                                    </a:rPr>
                                    <m:t>BAC</m:t>
                                  </m:r>
                                </m:e>
                              </m:acc>
                            </m:oMath>
                          </a14:m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b)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Wingdings 3"/>
                              <a:rtl val="0"/>
                            </a:rPr>
                            <a:t>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ADE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cân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c)AH = AK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673840"/>
                  </p:ext>
                </p:extLst>
              </p:nvPr>
            </p:nvGraphicFramePr>
            <p:xfrm>
              <a:off x="4655046" y="2709714"/>
              <a:ext cx="7128792" cy="27551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80"/>
                    <a:gridCol w="6408712"/>
                  </a:tblGrid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GT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323" t="-3150" r="-95" b="-87008"/>
                          </a:stretch>
                        </a:blipFill>
                      </a:tcPr>
                    </a:tc>
                  </a:tr>
                  <a:tr h="120065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KL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323" t="-132995" r="-95" b="-121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821562"/>
              </p:ext>
            </p:extLst>
          </p:nvPr>
        </p:nvGraphicFramePr>
        <p:xfrm>
          <a:off x="5735166" y="3837534"/>
          <a:ext cx="3202909" cy="451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6" imgW="1307880" imgH="203040" progId="Equation.DSMT4">
                  <p:embed/>
                </p:oleObj>
              </mc:Choice>
              <mc:Fallback>
                <p:oleObj name="Equation" r:id="rId6" imgW="1307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35166" y="3837534"/>
                        <a:ext cx="3202909" cy="451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841172"/>
              </p:ext>
            </p:extLst>
          </p:nvPr>
        </p:nvGraphicFramePr>
        <p:xfrm>
          <a:off x="1198662" y="2061642"/>
          <a:ext cx="32019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8" imgW="1307880" imgH="203040" progId="Equation.DSMT4">
                  <p:embed/>
                </p:oleObj>
              </mc:Choice>
              <mc:Fallback>
                <p:oleObj name="Equation" r:id="rId8" imgW="13078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662" y="2061642"/>
                        <a:ext cx="320198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9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66" y="0"/>
            <a:ext cx="3384376" cy="27363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5688623"/>
                  </p:ext>
                </p:extLst>
              </p:nvPr>
            </p:nvGraphicFramePr>
            <p:xfrm>
              <a:off x="4871070" y="117426"/>
              <a:ext cx="7128792" cy="27551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80"/>
                    <a:gridCol w="64087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GT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Wingdings 3"/>
                              <a:rtl val="0"/>
                            </a:rPr>
                            <a:t>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ABC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cân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tại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A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M là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trung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điểm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BC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b) D</a:t>
                          </a:r>
                          <a14:m>
                            <m:oMath xmlns:m="http://schemas.openxmlformats.org/officeDocument/2006/math">
                              <m:r>
                                <a:rPr lang="pt-BR" sz="2400" b="0" i="1" u="none" strike="noStrike" cap="none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  <a:sym typeface="Arial"/>
                                  <a:rtl val="0"/>
                                </a:rPr>
                                <m:t>∈</m:t>
                              </m:r>
                            </m:oMath>
                          </a14:m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tia đối của BC, E </a:t>
                          </a:r>
                          <a14:m>
                            <m:oMath xmlns:m="http://schemas.openxmlformats.org/officeDocument/2006/math">
                              <m:r>
                                <a:rPr lang="pt-BR" sz="2400" b="0" i="1" u="none" strike="noStrike" cap="none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  <a:sym typeface="Arial"/>
                                  <a:rtl val="0"/>
                                </a:rPr>
                                <m:t>∈</m:t>
                              </m:r>
                            </m:oMath>
                          </a14:m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tia đối của </a:t>
                          </a:r>
                          <a:r>
                            <a:rPr lang="pt-BR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CB;BD </a:t>
                          </a:r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= CE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</a:t>
                          </a:r>
                          <a:r>
                            <a:rPr lang="en-US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)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KL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a) AM </a:t>
                          </a:r>
                          <a:r>
                            <a:rPr lang="en-US" sz="2400" b="0" i="1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là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phân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giác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u="none" strike="noStrike" cap="none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  <a:sym typeface="Arial"/>
                                      <a:rtl val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u="none" strike="noStrike" cap="none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  <a:sym typeface="Arial"/>
                                      <a:rtl val="0"/>
                                    </a:rPr>
                                    <m:t>BAC</m:t>
                                  </m:r>
                                </m:e>
                              </m:acc>
                            </m:oMath>
                          </a14:m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b)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Wingdings 3"/>
                              <a:rtl val="0"/>
                            </a:rPr>
                            <a:t>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ADE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cân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c)AH = AK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5688623"/>
                  </p:ext>
                </p:extLst>
              </p:nvPr>
            </p:nvGraphicFramePr>
            <p:xfrm>
              <a:off x="4871070" y="117426"/>
              <a:ext cx="7128792" cy="27551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80"/>
                    <a:gridCol w="6408712"/>
                  </a:tblGrid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GT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1227" t="-3137" r="-95" b="-86275"/>
                          </a:stretch>
                        </a:blipFill>
                      </a:tcPr>
                    </a:tc>
                  </a:tr>
                  <a:tr h="120065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KL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1227" t="-133503" r="-95" b="-116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3069754"/>
                <a:ext cx="11305256" cy="417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400" i="1" dirty="0" err="1" smtClean="0"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minh AM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AM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BAC</m:t>
                        </m:r>
                      </m:e>
                    </m:acc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2400" dirty="0" smtClean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</a:p>
              <a:p>
                <a:r>
                  <a:rPr lang="pt-BR" sz="2400" dirty="0" smtClean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Wingdings 3"/>
                  </a:rPr>
                  <a:t></a:t>
                </a:r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ABM =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</a:t>
                </a:r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ACM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 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AB = AC; Chung AM; BM = CM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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ABC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 (GT)  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BC (GT)</a:t>
                </a:r>
              </a:p>
              <a:p>
                <a:pPr algn="just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9754"/>
                <a:ext cx="11305256" cy="4179349"/>
              </a:xfrm>
              <a:prstGeom prst="rect">
                <a:avLst/>
              </a:prstGeom>
              <a:blipFill rotWithShape="1">
                <a:blip r:embed="rId5"/>
                <a:stretch>
                  <a:fillRect l="-809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77" y="3868316"/>
            <a:ext cx="266237" cy="4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88" y="4577309"/>
            <a:ext cx="266237" cy="4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54" y="6100564"/>
            <a:ext cx="266237" cy="4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6100564"/>
            <a:ext cx="266237" cy="425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190605"/>
              </p:ext>
            </p:extLst>
          </p:nvPr>
        </p:nvGraphicFramePr>
        <p:xfrm>
          <a:off x="5875996" y="1269554"/>
          <a:ext cx="32019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7" imgW="3201840" imgH="452520" progId="Equation.DSMT4">
                  <p:embed/>
                </p:oleObj>
              </mc:Choice>
              <mc:Fallback>
                <p:oleObj name="Equation" r:id="rId7" imgW="3201840" imgH="45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5996" y="1269554"/>
                        <a:ext cx="3201987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8769"/>
              </p:ext>
            </p:extLst>
          </p:nvPr>
        </p:nvGraphicFramePr>
        <p:xfrm>
          <a:off x="5113246" y="4160609"/>
          <a:ext cx="1774048" cy="3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9" imgW="1018209" imgH="228414" progId="Equation.DSMT4">
                  <p:embed/>
                </p:oleObj>
              </mc:Choice>
              <mc:Fallback>
                <p:oleObj name="Equation" r:id="rId9" imgW="1018209" imgH="2284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13246" y="4160609"/>
                        <a:ext cx="1774048" cy="3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82" y="5308476"/>
            <a:ext cx="266237" cy="425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8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968</TotalTime>
  <Words>1278</Words>
  <PresentationFormat>Custom</PresentationFormat>
  <Paragraphs>219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Theme2</vt:lpstr>
      <vt:lpstr>Equation</vt:lpstr>
      <vt:lpstr>PowerPoint Presentation</vt:lpstr>
      <vt:lpstr>PowerPoint Presentation</vt:lpstr>
      <vt:lpstr>II. Mục tiêu:</vt:lpstr>
      <vt:lpstr>III. GIẢI PHÁP:</vt:lpstr>
      <vt:lpstr>III. GIẢI PHÁP:</vt:lpstr>
      <vt:lpstr>III. GIẢI PHÁP: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KẾT QUẢ: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2021-03-01T01:07:33Z</dcterms:created>
  <dcterms:modified xsi:type="dcterms:W3CDTF">2021-03-04T06:23:39Z</dcterms:modified>
</cp:coreProperties>
</file>