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9" r:id="rId2"/>
    <p:sldId id="291" r:id="rId3"/>
    <p:sldId id="257" r:id="rId4"/>
    <p:sldId id="271" r:id="rId5"/>
    <p:sldId id="258" r:id="rId6"/>
    <p:sldId id="289" r:id="rId7"/>
    <p:sldId id="272" r:id="rId8"/>
    <p:sldId id="260" r:id="rId9"/>
    <p:sldId id="261" r:id="rId10"/>
    <p:sldId id="290" r:id="rId11"/>
    <p:sldId id="263" r:id="rId12"/>
    <p:sldId id="27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A8DC"/>
    <a:srgbClr val="DEEBF7"/>
    <a:srgbClr val="0084B1"/>
    <a:srgbClr val="D6EFF2"/>
    <a:srgbClr val="EF008D"/>
    <a:srgbClr val="FFD9F0"/>
    <a:srgbClr val="005AAB"/>
    <a:srgbClr val="BCE6DE"/>
    <a:srgbClr val="A1DBD0"/>
    <a:srgbClr val="73C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showGuides="1">
      <p:cViewPr varScale="1">
        <p:scale>
          <a:sx n="109" d="100"/>
          <a:sy n="109" d="100"/>
        </p:scale>
        <p:origin x="1596" y="108"/>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59B0C-0AAE-4606-971D-B75423D08DCA}" type="datetimeFigureOut">
              <a:rPr lang="en-US" smtClean="0"/>
              <a:t>7/7/2023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BA9B6-A501-480A-80EC-7FBE4F2534C7}" type="slidenum">
              <a:rPr lang="en-US" smtClean="0"/>
              <a:t>‹#›</a:t>
            </a:fld>
            <a:endParaRPr lang="en-US"/>
          </a:p>
        </p:txBody>
      </p:sp>
    </p:spTree>
    <p:extLst>
      <p:ext uri="{BB962C8B-B14F-4D97-AF65-F5344CB8AC3E}">
        <p14:creationId xmlns:p14="http://schemas.microsoft.com/office/powerpoint/2010/main" val="452520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3BA9B6-A501-480A-80EC-7FBE4F2534C7}" type="slidenum">
              <a:rPr lang="en-US" smtClean="0"/>
              <a:t>5</a:t>
            </a:fld>
            <a:endParaRPr lang="en-US"/>
          </a:p>
        </p:txBody>
      </p:sp>
    </p:spTree>
    <p:extLst>
      <p:ext uri="{BB962C8B-B14F-4D97-AF65-F5344CB8AC3E}">
        <p14:creationId xmlns:p14="http://schemas.microsoft.com/office/powerpoint/2010/main" val="3890386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3BA9B6-A501-480A-80EC-7FBE4F2534C7}" type="slidenum">
              <a:rPr lang="en-US" smtClean="0"/>
              <a:t>6</a:t>
            </a:fld>
            <a:endParaRPr lang="en-US"/>
          </a:p>
        </p:txBody>
      </p:sp>
    </p:spTree>
    <p:extLst>
      <p:ext uri="{BB962C8B-B14F-4D97-AF65-F5344CB8AC3E}">
        <p14:creationId xmlns:p14="http://schemas.microsoft.com/office/powerpoint/2010/main" val="116414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City landmarks </a:t>
            </a:r>
            <a:r>
              <a:rPr lang="en-US" dirty="0" err="1"/>
              <a:t>phải</a:t>
            </a:r>
            <a:r>
              <a:rPr lang="en-US" dirty="0"/>
              <a:t> ở </a:t>
            </a:r>
            <a:r>
              <a:rPr lang="en-US" dirty="0" err="1"/>
              <a:t>trên</a:t>
            </a:r>
            <a:r>
              <a:rPr lang="en-US" dirty="0"/>
              <a:t> </a:t>
            </a:r>
            <a:r>
              <a:rPr lang="en-US" dirty="0" err="1"/>
              <a:t>mục</a:t>
            </a:r>
            <a:r>
              <a:rPr lang="en-US" dirty="0"/>
              <a:t> 3</a:t>
            </a:r>
          </a:p>
        </p:txBody>
      </p:sp>
      <p:sp>
        <p:nvSpPr>
          <p:cNvPr id="4" name="Slide Number Placeholder 3"/>
          <p:cNvSpPr>
            <a:spLocks noGrp="1"/>
          </p:cNvSpPr>
          <p:nvPr>
            <p:ph type="sldNum" sz="quarter" idx="5"/>
          </p:nvPr>
        </p:nvSpPr>
        <p:spPr/>
        <p:txBody>
          <a:bodyPr/>
          <a:lstStyle/>
          <a:p>
            <a:fld id="{943BA9B6-A501-480A-80EC-7FBE4F2534C7}" type="slidenum">
              <a:rPr lang="en-US" smtClean="0"/>
              <a:t>9</a:t>
            </a:fld>
            <a:endParaRPr lang="en-US"/>
          </a:p>
        </p:txBody>
      </p:sp>
    </p:spTree>
    <p:extLst>
      <p:ext uri="{BB962C8B-B14F-4D97-AF65-F5344CB8AC3E}">
        <p14:creationId xmlns:p14="http://schemas.microsoft.com/office/powerpoint/2010/main" val="86037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3070843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46239371"/>
              </p:ext>
            </p:extLst>
          </p:nvPr>
        </p:nvGraphicFramePr>
        <p:xfrm>
          <a:off x="363558" y="374691"/>
          <a:ext cx="8460954" cy="5766424"/>
        </p:xfrm>
        <a:graphic>
          <a:graphicData uri="http://schemas.openxmlformats.org/drawingml/2006/table">
            <a:tbl>
              <a:tblPr firstRow="1" bandRow="1">
                <a:tableStyleId>{BC89EF96-8CEA-46FF-86C4-4CE0E7609802}</a:tableStyleId>
              </a:tblPr>
              <a:tblGrid>
                <a:gridCol w="5100808">
                  <a:extLst>
                    <a:ext uri="{9D8B030D-6E8A-4147-A177-3AD203B41FA5}">
                      <a16:colId xmlns:a16="http://schemas.microsoft.com/office/drawing/2014/main" val="20000"/>
                    </a:ext>
                  </a:extLst>
                </a:gridCol>
                <a:gridCol w="1685581">
                  <a:extLst>
                    <a:ext uri="{9D8B030D-6E8A-4147-A177-3AD203B41FA5}">
                      <a16:colId xmlns:a16="http://schemas.microsoft.com/office/drawing/2014/main" val="20001"/>
                    </a:ext>
                  </a:extLst>
                </a:gridCol>
                <a:gridCol w="1674565">
                  <a:extLst>
                    <a:ext uri="{9D8B030D-6E8A-4147-A177-3AD203B41FA5}">
                      <a16:colId xmlns:a16="http://schemas.microsoft.com/office/drawing/2014/main" val="20002"/>
                    </a:ext>
                  </a:extLst>
                </a:gridCol>
              </a:tblGrid>
              <a:tr h="960304">
                <a:tc>
                  <a:txBody>
                    <a:bodyPr/>
                    <a:lstStyle/>
                    <a:p>
                      <a:pPr algn="ctr"/>
                      <a:endParaRPr lang="en-US" sz="2800">
                        <a:solidFill>
                          <a:schemeClr val="tx1"/>
                        </a:solidFill>
                      </a:endParaRPr>
                    </a:p>
                  </a:txBody>
                  <a:tcPr marL="111464" marR="111464" marT="55732" marB="55732" anchor="ctr">
                    <a:solidFill>
                      <a:schemeClr val="accent5">
                        <a:lumMod val="40000"/>
                        <a:lumOff val="60000"/>
                      </a:schemeClr>
                    </a:solidFill>
                  </a:tcPr>
                </a:tc>
                <a:tc>
                  <a:txBody>
                    <a:bodyPr/>
                    <a:lstStyle/>
                    <a:p>
                      <a:pPr algn="ctr"/>
                      <a:r>
                        <a:rPr lang="en-US" sz="2800"/>
                        <a:t>Let’s Learn</a:t>
                      </a:r>
                      <a:endParaRPr lang="en-US" sz="2800">
                        <a:solidFill>
                          <a:schemeClr val="tx1"/>
                        </a:solidFill>
                      </a:endParaRPr>
                    </a:p>
                  </a:txBody>
                  <a:tcPr marL="111464" marR="111464" marT="55732" marB="55732" anchor="ctr">
                    <a:solidFill>
                      <a:schemeClr val="accent5">
                        <a:lumMod val="40000"/>
                        <a:lumOff val="60000"/>
                      </a:schemeClr>
                    </a:solidFill>
                  </a:tcPr>
                </a:tc>
                <a:tc>
                  <a:txBody>
                    <a:bodyPr/>
                    <a:lstStyle/>
                    <a:p>
                      <a:pPr algn="ctr"/>
                      <a:r>
                        <a:rPr lang="en-US" sz="2800"/>
                        <a:t>Hello Fatty</a:t>
                      </a:r>
                      <a:endParaRPr lang="en-US" sz="2800">
                        <a:solidFill>
                          <a:schemeClr val="tx1"/>
                        </a:solidFill>
                      </a:endParaRPr>
                    </a:p>
                  </a:txBody>
                  <a:tcPr marL="111464" marR="111464" marT="55732" marB="55732" anchor="ctr">
                    <a:solidFill>
                      <a:schemeClr val="accent5">
                        <a:lumMod val="40000"/>
                        <a:lumOff val="60000"/>
                      </a:schemeClr>
                    </a:solidFill>
                  </a:tcPr>
                </a:tc>
                <a:extLst>
                  <a:ext uri="{0D108BD9-81ED-4DB2-BD59-A6C34878D82A}">
                    <a16:rowId xmlns:a16="http://schemas.microsoft.com/office/drawing/2014/main" val="10000"/>
                  </a:ext>
                </a:extLst>
              </a:tr>
              <a:tr h="960304">
                <a:tc>
                  <a:txBody>
                    <a:bodyPr/>
                    <a:lstStyle/>
                    <a:p>
                      <a:r>
                        <a:rPr lang="en-US" sz="2400" b="1">
                          <a:solidFill>
                            <a:srgbClr val="0070C0"/>
                          </a:solidFill>
                        </a:rPr>
                        <a:t>1. </a:t>
                      </a:r>
                      <a:r>
                        <a:rPr lang="en-US" sz="2400"/>
                        <a:t>It’s educational.</a:t>
                      </a:r>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val="10001"/>
                  </a:ext>
                </a:extLst>
              </a:tr>
              <a:tr h="960304">
                <a:tc>
                  <a:txBody>
                    <a:bodyPr/>
                    <a:lstStyle/>
                    <a:p>
                      <a:r>
                        <a:rPr lang="en-US" sz="2400" b="1" kern="1200">
                          <a:solidFill>
                            <a:srgbClr val="0070C0"/>
                          </a:solidFill>
                          <a:latin typeface="+mn-lt"/>
                          <a:ea typeface="+mn-ea"/>
                          <a:cs typeface="+mn-cs"/>
                        </a:rPr>
                        <a:t>2.</a:t>
                      </a:r>
                      <a:r>
                        <a:rPr lang="en-US" sz="2400"/>
                        <a:t> It has viewers from 80 countries.</a:t>
                      </a:r>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val="10002"/>
                  </a:ext>
                </a:extLst>
              </a:tr>
              <a:tr h="960304">
                <a:tc>
                  <a:txBody>
                    <a:bodyPr/>
                    <a:lstStyle/>
                    <a:p>
                      <a:r>
                        <a:rPr lang="en-US" sz="2400" b="1" kern="1200">
                          <a:solidFill>
                            <a:srgbClr val="0070C0"/>
                          </a:solidFill>
                          <a:latin typeface="+mn-lt"/>
                          <a:ea typeface="+mn-ea"/>
                          <a:cs typeface="+mn-cs"/>
                        </a:rPr>
                        <a:t>3.</a:t>
                      </a:r>
                      <a:r>
                        <a:rPr lang="en-US" sz="2400"/>
                        <a:t> Its main character is a clever fox.</a:t>
                      </a:r>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val="10003"/>
                  </a:ext>
                </a:extLst>
              </a:tr>
              <a:tr h="960304">
                <a:tc>
                  <a:txBody>
                    <a:bodyPr/>
                    <a:lstStyle/>
                    <a:p>
                      <a:r>
                        <a:rPr lang="en-US" sz="2400" b="1" kern="1200">
                          <a:solidFill>
                            <a:srgbClr val="0070C0"/>
                          </a:solidFill>
                          <a:latin typeface="+mn-lt"/>
                          <a:ea typeface="+mn-ea"/>
                          <a:cs typeface="+mn-cs"/>
                        </a:rPr>
                        <a:t>4. </a:t>
                      </a:r>
                      <a:r>
                        <a:rPr lang="en-US" sz="2400"/>
                        <a:t>Both parents and children enjoy it.</a:t>
                      </a:r>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val="10004"/>
                  </a:ext>
                </a:extLst>
              </a:tr>
              <a:tr h="960304">
                <a:tc>
                  <a:txBody>
                    <a:bodyPr/>
                    <a:lstStyle/>
                    <a:p>
                      <a:r>
                        <a:rPr lang="en-US" sz="2400" b="1" kern="1200">
                          <a:solidFill>
                            <a:srgbClr val="0070C0"/>
                          </a:solidFill>
                          <a:latin typeface="+mn-lt"/>
                          <a:ea typeface="+mn-ea"/>
                          <a:cs typeface="+mn-cs"/>
                        </a:rPr>
                        <a:t>5. </a:t>
                      </a:r>
                      <a:r>
                        <a:rPr lang="en-US" sz="2400"/>
                        <a:t>It’s a cartoon.</a:t>
                      </a:r>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tc>
                  <a:txBody>
                    <a:bodyPr/>
                    <a:lstStyle/>
                    <a:p>
                      <a:endParaRPr lang="en-US" sz="2400" dirty="0">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C2413A1D-7A09-417C-B92A-87D4EC729CFD}"/>
              </a:ext>
            </a:extLst>
          </p:cNvPr>
          <p:cNvSpPr txBox="1"/>
          <p:nvPr/>
        </p:nvSpPr>
        <p:spPr>
          <a:xfrm>
            <a:off x="5997678" y="1533833"/>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6" name="TextBox 5">
            <a:extLst>
              <a:ext uri="{FF2B5EF4-FFF2-40B4-BE49-F238E27FC236}">
                <a16:creationId xmlns:a16="http://schemas.microsoft.com/office/drawing/2014/main" id="{B86FEEE0-C60A-4599-9DFF-BACED59597D9}"/>
              </a:ext>
            </a:extLst>
          </p:cNvPr>
          <p:cNvSpPr txBox="1"/>
          <p:nvPr/>
        </p:nvSpPr>
        <p:spPr>
          <a:xfrm>
            <a:off x="7712057" y="1533833"/>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7" name="TextBox 6">
            <a:extLst>
              <a:ext uri="{FF2B5EF4-FFF2-40B4-BE49-F238E27FC236}">
                <a16:creationId xmlns:a16="http://schemas.microsoft.com/office/drawing/2014/main" id="{ABA13820-5294-4806-8137-BFA6903750DF}"/>
              </a:ext>
            </a:extLst>
          </p:cNvPr>
          <p:cNvSpPr txBox="1"/>
          <p:nvPr/>
        </p:nvSpPr>
        <p:spPr>
          <a:xfrm>
            <a:off x="5997678" y="2458066"/>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8" name="TextBox 7">
            <a:extLst>
              <a:ext uri="{FF2B5EF4-FFF2-40B4-BE49-F238E27FC236}">
                <a16:creationId xmlns:a16="http://schemas.microsoft.com/office/drawing/2014/main" id="{C83E6B23-3F5B-44AD-928A-81C30F7A1C77}"/>
              </a:ext>
            </a:extLst>
          </p:cNvPr>
          <p:cNvSpPr txBox="1"/>
          <p:nvPr/>
        </p:nvSpPr>
        <p:spPr>
          <a:xfrm>
            <a:off x="7712057" y="3400861"/>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9" name="TextBox 8">
            <a:extLst>
              <a:ext uri="{FF2B5EF4-FFF2-40B4-BE49-F238E27FC236}">
                <a16:creationId xmlns:a16="http://schemas.microsoft.com/office/drawing/2014/main" id="{E9DBE73D-075F-4BE0-BA6A-B6694D229787}"/>
              </a:ext>
            </a:extLst>
          </p:cNvPr>
          <p:cNvSpPr txBox="1"/>
          <p:nvPr/>
        </p:nvSpPr>
        <p:spPr>
          <a:xfrm>
            <a:off x="5997678" y="4368414"/>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10" name="TextBox 9">
            <a:extLst>
              <a:ext uri="{FF2B5EF4-FFF2-40B4-BE49-F238E27FC236}">
                <a16:creationId xmlns:a16="http://schemas.microsoft.com/office/drawing/2014/main" id="{79E1A06A-7CD4-4151-9EBB-9A04F18C1BA0}"/>
              </a:ext>
            </a:extLst>
          </p:cNvPr>
          <p:cNvSpPr txBox="1"/>
          <p:nvPr/>
        </p:nvSpPr>
        <p:spPr>
          <a:xfrm>
            <a:off x="7712057" y="5324167"/>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11" name="Action Button: Return 10">
            <a:hlinkClick r:id="rId2" action="ppaction://hlinksldjump" highlightClick="1"/>
            <a:extLst>
              <a:ext uri="{FF2B5EF4-FFF2-40B4-BE49-F238E27FC236}">
                <a16:creationId xmlns:a16="http://schemas.microsoft.com/office/drawing/2014/main" id="{B6F3928A-7669-4587-ADD5-026376DCDE5E}"/>
              </a:ext>
            </a:extLst>
          </p:cNvPr>
          <p:cNvSpPr/>
          <p:nvPr/>
        </p:nvSpPr>
        <p:spPr>
          <a:xfrm>
            <a:off x="4301613" y="6351639"/>
            <a:ext cx="540774" cy="37362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91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1"/>
            <a:ext cx="9144000" cy="134405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pic>
      <p:sp>
        <p:nvSpPr>
          <p:cNvPr id="10" name="TextBox 9"/>
          <p:cNvSpPr txBox="1"/>
          <p:nvPr/>
        </p:nvSpPr>
        <p:spPr>
          <a:xfrm>
            <a:off x="920802" y="92348"/>
            <a:ext cx="7892692"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Work in groups. Tell your group which programme in </a:t>
            </a:r>
            <a:r>
              <a:rPr lang="en-US" sz="2600" b="1">
                <a:solidFill>
                  <a:srgbClr val="FF0000"/>
                </a:solidFill>
                <a:effectLst>
                  <a:glow rad="88900">
                    <a:schemeClr val="bg1"/>
                  </a:glow>
                </a:effectLst>
                <a:latin typeface="Arial" panose="020B0604020202020204" pitchFamily="34" charset="0"/>
                <a:cs typeface="Arial" panose="020B0604020202020204" pitchFamily="34" charset="0"/>
              </a:rPr>
              <a:t>4</a:t>
            </a:r>
            <a:r>
              <a:rPr lang="en-US" sz="2600" b="1">
                <a:effectLst>
                  <a:glow rad="88900">
                    <a:schemeClr val="bg1"/>
                  </a:glow>
                </a:effectLst>
                <a:latin typeface="Arial" panose="020B0604020202020204" pitchFamily="34" charset="0"/>
                <a:cs typeface="Arial" panose="020B0604020202020204" pitchFamily="34" charset="0"/>
              </a:rPr>
              <a:t> you prefer and why.</a:t>
            </a:r>
          </a:p>
        </p:txBody>
      </p:sp>
      <p:sp>
        <p:nvSpPr>
          <p:cNvPr id="5" name="TextBox 4"/>
          <p:cNvSpPr txBox="1"/>
          <p:nvPr/>
        </p:nvSpPr>
        <p:spPr>
          <a:xfrm>
            <a:off x="903907" y="2908453"/>
            <a:ext cx="7336186" cy="1318181"/>
          </a:xfrm>
          <a:prstGeom prst="rect">
            <a:avLst/>
          </a:prstGeom>
          <a:noFill/>
        </p:spPr>
        <p:txBody>
          <a:bodyPr wrap="square" rtlCol="0">
            <a:spAutoFit/>
          </a:bodyPr>
          <a:lstStyle/>
          <a:p>
            <a:pPr>
              <a:lnSpc>
                <a:spcPct val="150000"/>
              </a:lnSpc>
            </a:pPr>
            <a:r>
              <a:rPr lang="en-US" sz="2800"/>
              <a:t>I like </a:t>
            </a:r>
            <a:r>
              <a:rPr lang="en-US" sz="2800" i="1"/>
              <a:t>Let’s Learn </a:t>
            </a:r>
            <a:r>
              <a:rPr lang="en-US" sz="2800"/>
              <a:t>because it has cute characters and fun songs.</a:t>
            </a:r>
          </a:p>
        </p:txBody>
      </p:sp>
      <p:sp>
        <p:nvSpPr>
          <p:cNvPr id="2" name="TextBox 1"/>
          <p:cNvSpPr txBox="1"/>
          <p:nvPr/>
        </p:nvSpPr>
        <p:spPr>
          <a:xfrm>
            <a:off x="903907" y="2220889"/>
            <a:ext cx="1762699" cy="523220"/>
          </a:xfrm>
          <a:prstGeom prst="rect">
            <a:avLst/>
          </a:prstGeom>
          <a:noFill/>
        </p:spPr>
        <p:txBody>
          <a:bodyPr wrap="square" rtlCol="0">
            <a:spAutoFit/>
          </a:bodyPr>
          <a:lstStyle/>
          <a:p>
            <a:r>
              <a:rPr lang="en-US" sz="2800" b="1">
                <a:solidFill>
                  <a:srgbClr val="005AAB"/>
                </a:solidFill>
              </a:rPr>
              <a:t>Example:</a:t>
            </a:r>
          </a:p>
        </p:txBody>
      </p:sp>
    </p:spTree>
    <p:extLst>
      <p:ext uri="{BB962C8B-B14F-4D97-AF65-F5344CB8AC3E}">
        <p14:creationId xmlns:p14="http://schemas.microsoft.com/office/powerpoint/2010/main" val="940222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
        <p:nvSpPr>
          <p:cNvPr id="9" name="Rectangle 8"/>
          <p:cNvSpPr/>
          <p:nvPr/>
        </p:nvSpPr>
        <p:spPr>
          <a:xfrm>
            <a:off x="1590502" y="5763128"/>
            <a:ext cx="6096000" cy="646331"/>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latin typeface="Calibri" panose="020F0502020204030204" pitchFamily="34" charset="0"/>
              </a:rPr>
              <a:t>Website: </a:t>
            </a:r>
            <a:r>
              <a:rPr lang="en-GB" b="1" i="1" dirty="0" err="1">
                <a:latin typeface="Calibri" panose="020F0502020204030204" pitchFamily="34" charset="0"/>
              </a:rPr>
              <a:t>hoclieu.vn</a:t>
            </a:r>
            <a:endParaRPr lang="en-GB" dirty="0"/>
          </a:p>
          <a:p>
            <a:pPr algn="ctr"/>
            <a:r>
              <a:rPr lang="en-GB" b="1" dirty="0" err="1">
                <a:latin typeface="Calibri" panose="020F0502020204030204" pitchFamily="34" charset="0"/>
              </a:rPr>
              <a:t>Fanpage</a:t>
            </a:r>
            <a:r>
              <a:rPr lang="en-GB" b="1" dirty="0">
                <a:latin typeface="Calibri" panose="020F0502020204030204" pitchFamily="34" charset="0"/>
              </a:rPr>
              <a:t>: </a:t>
            </a:r>
            <a:r>
              <a:rPr lang="en-GB" b="1" i="1" dirty="0" err="1">
                <a:latin typeface="Calibri" panose="020F0502020204030204" pitchFamily="34" charset="0"/>
              </a:rPr>
              <a:t>facebook.com</a:t>
            </a:r>
            <a:r>
              <a:rPr lang="en-GB" b="1" i="1" dirty="0">
                <a:latin typeface="Calibri" panose="020F0502020204030204" pitchFamily="34" charset="0"/>
              </a:rPr>
              <a:t>/</a:t>
            </a:r>
            <a:r>
              <a:rPr lang="en-GB" b="1" i="1" dirty="0" err="1">
                <a:latin typeface="Calibri" panose="020F0502020204030204" pitchFamily="34" charset="0"/>
              </a:rPr>
              <a:t>www.tienganhglobalsuccess.vn</a:t>
            </a:r>
            <a:r>
              <a:rPr lang="en-GB" b="1" i="1" dirty="0">
                <a:latin typeface="Calibri" panose="020F0502020204030204" pitchFamily="34" charset="0"/>
              </a:rPr>
              <a:t>/</a:t>
            </a:r>
            <a:endParaRPr lang="en-GB" dirty="0"/>
          </a:p>
        </p:txBody>
      </p:sp>
    </p:spTree>
    <p:extLst>
      <p:ext uri="{BB962C8B-B14F-4D97-AF65-F5344CB8AC3E}">
        <p14:creationId xmlns:p14="http://schemas.microsoft.com/office/powerpoint/2010/main" val="311822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03891"/>
            <a:ext cx="8482524" cy="347221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98"/>
            <a:ext cx="8853992" cy="2292239"/>
          </a:xfrm>
          <a:prstGeom prst="rect">
            <a:avLst/>
          </a:prstGeom>
        </p:spPr>
      </p:pic>
    </p:spTree>
    <p:extLst>
      <p:ext uri="{BB962C8B-B14F-4D97-AF65-F5344CB8AC3E}">
        <p14:creationId xmlns:p14="http://schemas.microsoft.com/office/powerpoint/2010/main" val="745245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57" y="2310042"/>
            <a:ext cx="4176100" cy="7689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324904"/>
            <a:ext cx="961782" cy="777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952" y="4380268"/>
            <a:ext cx="379594" cy="4124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525" y="5431693"/>
            <a:ext cx="408794" cy="40514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1944" y="3757654"/>
            <a:ext cx="375944" cy="39784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9046" y="4819555"/>
            <a:ext cx="398842" cy="390545"/>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22146" y="5938065"/>
            <a:ext cx="383245" cy="361345"/>
          </a:xfrm>
          <a:prstGeom prst="rect">
            <a:avLst/>
          </a:prstGeom>
        </p:spPr>
      </p:pic>
      <p:sp>
        <p:nvSpPr>
          <p:cNvPr id="13" name="TextBox 12"/>
          <p:cNvSpPr txBox="1"/>
          <p:nvPr/>
        </p:nvSpPr>
        <p:spPr>
          <a:xfrm>
            <a:off x="635896" y="4405787"/>
            <a:ext cx="4079323"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Listen and read the conversation. Pay attention to the highlighted words.</a:t>
            </a:r>
          </a:p>
        </p:txBody>
      </p:sp>
      <p:sp>
        <p:nvSpPr>
          <p:cNvPr id="14" name="TextBox 13"/>
          <p:cNvSpPr txBox="1"/>
          <p:nvPr/>
        </p:nvSpPr>
        <p:spPr>
          <a:xfrm>
            <a:off x="635895" y="5419958"/>
            <a:ext cx="3748817" cy="923330"/>
          </a:xfrm>
          <a:prstGeom prst="rect">
            <a:avLst/>
          </a:prstGeom>
          <a:noFill/>
        </p:spPr>
        <p:txBody>
          <a:bodyPr wrap="square" rtlCol="0">
            <a:spAutoFit/>
          </a:bodyPr>
          <a:lstStyle/>
          <a:p>
            <a:r>
              <a:rPr lang="en-US" b="1" spc="-50">
                <a:effectLst>
                  <a:glow rad="88900">
                    <a:schemeClr val="bg1"/>
                  </a:glow>
                </a:effectLst>
                <a:latin typeface="Arial" panose="020B0604020202020204" pitchFamily="34" charset="0"/>
                <a:cs typeface="Arial" panose="020B0604020202020204" pitchFamily="34" charset="0"/>
              </a:rPr>
              <a:t>Work in pairs. Make a similar conversation about your favourite TV programme.</a:t>
            </a:r>
          </a:p>
        </p:txBody>
      </p:sp>
      <p:sp>
        <p:nvSpPr>
          <p:cNvPr id="16" name="TextBox 15"/>
          <p:cNvSpPr txBox="1"/>
          <p:nvPr/>
        </p:nvSpPr>
        <p:spPr>
          <a:xfrm>
            <a:off x="4952429" y="4792213"/>
            <a:ext cx="4191571" cy="923330"/>
          </a:xfrm>
          <a:prstGeom prst="rect">
            <a:avLst/>
          </a:prstGeom>
          <a:noFill/>
        </p:spPr>
        <p:txBody>
          <a:bodyPr wrap="square" rtlCol="0">
            <a:spAutoFit/>
          </a:bodyPr>
          <a:lstStyle>
            <a:defPPr>
              <a:defRPr lang="en-US"/>
            </a:defPPr>
            <a:lvl1pPr>
              <a:defRPr b="1">
                <a:latin typeface="Arial" panose="020B0604020202020204" pitchFamily="34" charset="0"/>
                <a:cs typeface="Arial" panose="020B0604020202020204" pitchFamily="34" charset="0"/>
              </a:defRPr>
            </a:lvl1pPr>
          </a:lstStyle>
          <a:p>
            <a:r>
              <a:rPr lang="en-US" spc="-100"/>
              <a:t>Read about the two TV programmes and tick (</a:t>
            </a:r>
            <a:r>
              <a:rPr lang="en-US" spc="-100">
                <a:sym typeface="Wingdings 2" panose="05020102010507070707" pitchFamily="18" charset="2"/>
              </a:rPr>
              <a:t></a:t>
            </a:r>
            <a:r>
              <a:rPr lang="en-US" spc="-100"/>
              <a:t>)  the correct programme in the table. You may tick both.</a:t>
            </a:r>
          </a:p>
        </p:txBody>
      </p:sp>
      <p:sp>
        <p:nvSpPr>
          <p:cNvPr id="18" name="TextBox 17"/>
          <p:cNvSpPr txBox="1"/>
          <p:nvPr/>
        </p:nvSpPr>
        <p:spPr>
          <a:xfrm>
            <a:off x="4924918" y="5908306"/>
            <a:ext cx="4314324" cy="646331"/>
          </a:xfrm>
          <a:prstGeom prst="rect">
            <a:avLst/>
          </a:prstGeom>
          <a:noFill/>
        </p:spPr>
        <p:txBody>
          <a:bodyPr wrap="square" rtlCol="0">
            <a:spAutoFit/>
          </a:bodyPr>
          <a:lstStyle/>
          <a:p>
            <a:r>
              <a:rPr lang="en-US" b="1" spc="-100">
                <a:latin typeface="Arial" panose="020B0604020202020204" pitchFamily="34" charset="0"/>
                <a:cs typeface="Arial" panose="020B0604020202020204" pitchFamily="34" charset="0"/>
              </a:rPr>
              <a:t>Work in groups. Tell your group which programme in </a:t>
            </a:r>
            <a:r>
              <a:rPr lang="en-US" b="1" spc="-100">
                <a:solidFill>
                  <a:srgbClr val="FF0000"/>
                </a:solidFill>
                <a:latin typeface="Arial" panose="020B0604020202020204" pitchFamily="34" charset="0"/>
                <a:cs typeface="Arial" panose="020B0604020202020204" pitchFamily="34" charset="0"/>
              </a:rPr>
              <a:t>4</a:t>
            </a:r>
            <a:r>
              <a:rPr lang="en-US" b="1" spc="-100">
                <a:latin typeface="Arial" panose="020B0604020202020204" pitchFamily="34" charset="0"/>
                <a:cs typeface="Arial" panose="020B0604020202020204" pitchFamily="34" charset="0"/>
              </a:rPr>
              <a:t> you prefer and why.</a:t>
            </a:r>
          </a:p>
        </p:txBody>
      </p:sp>
      <p:sp>
        <p:nvSpPr>
          <p:cNvPr id="2" name="TextBox 1"/>
          <p:cNvSpPr txBox="1"/>
          <p:nvPr/>
        </p:nvSpPr>
        <p:spPr>
          <a:xfrm>
            <a:off x="848797" y="3054969"/>
            <a:ext cx="2689497" cy="523220"/>
          </a:xfrm>
          <a:prstGeom prst="rect">
            <a:avLst/>
          </a:prstGeom>
          <a:noFill/>
        </p:spPr>
        <p:txBody>
          <a:bodyPr wrap="square" rtlCol="0">
            <a:spAutoFit/>
          </a:bodyPr>
          <a:lstStyle/>
          <a:p>
            <a:r>
              <a:rPr lang="en-US" sz="2800" b="1">
                <a:solidFill>
                  <a:srgbClr val="0FB7BD"/>
                </a:solidFill>
              </a:rPr>
              <a:t>Everyday English</a:t>
            </a:r>
          </a:p>
        </p:txBody>
      </p:sp>
      <p:sp>
        <p:nvSpPr>
          <p:cNvPr id="21" name="TextBox 20"/>
          <p:cNvSpPr txBox="1"/>
          <p:nvPr/>
        </p:nvSpPr>
        <p:spPr>
          <a:xfrm>
            <a:off x="4193629" y="3032029"/>
            <a:ext cx="5059344" cy="523220"/>
          </a:xfrm>
          <a:prstGeom prst="rect">
            <a:avLst/>
          </a:prstGeom>
          <a:noFill/>
        </p:spPr>
        <p:txBody>
          <a:bodyPr wrap="square" rtlCol="0">
            <a:spAutoFit/>
          </a:bodyPr>
          <a:lstStyle/>
          <a:p>
            <a:pPr algn="ctr"/>
            <a:r>
              <a:rPr lang="en-US" sz="2800" b="1">
                <a:solidFill>
                  <a:srgbClr val="0FB7BD"/>
                </a:solidFill>
              </a:rPr>
              <a:t>TV progammes</a:t>
            </a:r>
          </a:p>
        </p:txBody>
      </p:sp>
      <p:sp>
        <p:nvSpPr>
          <p:cNvPr id="19" name="TextBox 18"/>
          <p:cNvSpPr txBox="1"/>
          <p:nvPr/>
        </p:nvSpPr>
        <p:spPr>
          <a:xfrm>
            <a:off x="466622" y="3584093"/>
            <a:ext cx="4011456"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Asking for and giving information about TV programmes</a:t>
            </a:r>
          </a:p>
        </p:txBody>
      </p:sp>
      <p:sp>
        <p:nvSpPr>
          <p:cNvPr id="4" name="Rectangle 3"/>
          <p:cNvSpPr/>
          <p:nvPr/>
        </p:nvSpPr>
        <p:spPr>
          <a:xfrm>
            <a:off x="4993067" y="3757654"/>
            <a:ext cx="4338220"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Work in groups. Discuss and complete the facts with the countries in the box.</a:t>
            </a:r>
          </a:p>
        </p:txBody>
      </p:sp>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7498"/>
            <a:ext cx="8853992" cy="2292239"/>
          </a:xfrm>
          <a:prstGeom prst="rect">
            <a:avLst/>
          </a:prstGeom>
        </p:spPr>
      </p:pic>
    </p:spTree>
    <p:extLst>
      <p:ext uri="{BB962C8B-B14F-4D97-AF65-F5344CB8AC3E}">
        <p14:creationId xmlns:p14="http://schemas.microsoft.com/office/powerpoint/2010/main" val="8604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029420" y="2215065"/>
            <a:ext cx="7085160" cy="3002679"/>
            <a:chOff x="1418628" y="1811975"/>
            <a:chExt cx="7085160" cy="3002679"/>
          </a:xfrm>
        </p:grpSpPr>
        <p:grpSp>
          <p:nvGrpSpPr>
            <p:cNvPr id="12" name="Group 11"/>
            <p:cNvGrpSpPr/>
            <p:nvPr/>
          </p:nvGrpSpPr>
          <p:grpSpPr>
            <a:xfrm>
              <a:off x="2094743" y="1811975"/>
              <a:ext cx="4954515" cy="792473"/>
              <a:chOff x="2100847" y="1811975"/>
              <a:chExt cx="4954515" cy="79247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11975"/>
                <a:ext cx="4176100" cy="7689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873158" y="2835991"/>
              <a:ext cx="3557176" cy="646331"/>
            </a:xfrm>
            <a:prstGeom prst="rect">
              <a:avLst/>
            </a:prstGeom>
            <a:noFill/>
          </p:spPr>
          <p:txBody>
            <a:bodyPr wrap="square" rtlCol="0">
              <a:spAutoFit/>
            </a:bodyPr>
            <a:lstStyle/>
            <a:p>
              <a:pPr algn="ctr"/>
              <a:r>
                <a:rPr lang="en-US" sz="3600" b="1">
                  <a:solidFill>
                    <a:srgbClr val="0084B1"/>
                  </a:solidFill>
                </a:rPr>
                <a:t>Everyday English</a:t>
              </a:r>
            </a:p>
          </p:txBody>
        </p:sp>
        <p:sp>
          <p:nvSpPr>
            <p:cNvPr id="7" name="TextBox 6"/>
            <p:cNvSpPr txBox="1"/>
            <p:nvPr/>
          </p:nvSpPr>
          <p:spPr>
            <a:xfrm>
              <a:off x="1418628" y="3737436"/>
              <a:ext cx="7085160" cy="1077218"/>
            </a:xfrm>
            <a:prstGeom prst="rect">
              <a:avLst/>
            </a:prstGeom>
            <a:noFill/>
          </p:spPr>
          <p:txBody>
            <a:bodyPr wrap="square" rtlCol="0">
              <a:spAutoFit/>
            </a:bodyPr>
            <a:lstStyle/>
            <a:p>
              <a:pPr algn="ctr"/>
              <a:r>
                <a:rPr lang="en-US" sz="3200" b="1">
                  <a:latin typeface="Arial" panose="020B0604020202020204" pitchFamily="34" charset="0"/>
                  <a:cs typeface="Arial" panose="020B0604020202020204" pitchFamily="34" charset="0"/>
                </a:rPr>
                <a:t>Asking for and giving information about TV programmes</a:t>
              </a:r>
            </a:p>
          </p:txBody>
        </p:sp>
      </p:grpSp>
    </p:spTree>
    <p:extLst>
      <p:ext uri="{BB962C8B-B14F-4D97-AF65-F5344CB8AC3E}">
        <p14:creationId xmlns:p14="http://schemas.microsoft.com/office/powerpoint/2010/main" val="398681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244905" y="4195591"/>
            <a:ext cx="694063" cy="34152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322024" y="2577947"/>
            <a:ext cx="980501" cy="34152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126873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926464" y="74839"/>
            <a:ext cx="7710897" cy="892552"/>
          </a:xfrm>
          <a:prstGeom prst="rect">
            <a:avLst/>
          </a:prstGeom>
          <a:noFill/>
        </p:spPr>
        <p:txBody>
          <a:bodyPr wrap="square" rtlCol="0">
            <a:spAutoFit/>
          </a:bodyPr>
          <a:lstStyle/>
          <a:p>
            <a:pPr algn="just"/>
            <a:r>
              <a:rPr lang="en-US" sz="2600" b="1">
                <a:effectLst>
                  <a:glow rad="88900">
                    <a:schemeClr val="bg1"/>
                  </a:glow>
                </a:effectLst>
                <a:latin typeface="Arial" panose="020B0604020202020204" pitchFamily="34" charset="0"/>
                <a:cs typeface="Arial" panose="020B0604020202020204" pitchFamily="34" charset="0"/>
              </a:rPr>
              <a:t>Listen and read the conversation. Pay attention to the highlighted words.</a:t>
            </a:r>
          </a:p>
        </p:txBody>
      </p:sp>
      <p:sp>
        <p:nvSpPr>
          <p:cNvPr id="2" name="TextBox 1"/>
          <p:cNvSpPr txBox="1"/>
          <p:nvPr/>
        </p:nvSpPr>
        <p:spPr>
          <a:xfrm>
            <a:off x="827313" y="2247441"/>
            <a:ext cx="7325169" cy="3293209"/>
          </a:xfrm>
          <a:prstGeom prst="rect">
            <a:avLst/>
          </a:prstGeom>
          <a:noFill/>
        </p:spPr>
        <p:txBody>
          <a:bodyPr wrap="square" rtlCol="0">
            <a:spAutoFit/>
          </a:bodyPr>
          <a:lstStyle/>
          <a:p>
            <a:pPr>
              <a:lnSpc>
                <a:spcPct val="200000"/>
              </a:lnSpc>
            </a:pPr>
            <a:r>
              <a:rPr lang="en-US" sz="2600" b="1" i="1" dirty="0"/>
              <a:t>A:  </a:t>
            </a:r>
            <a:r>
              <a:rPr lang="en-US" sz="2600" dirty="0"/>
              <a:t>What’s your </a:t>
            </a:r>
            <a:r>
              <a:rPr lang="en-US" sz="2600" dirty="0" err="1"/>
              <a:t>favourite</a:t>
            </a:r>
            <a:r>
              <a:rPr lang="en-US" sz="2600" dirty="0"/>
              <a:t> TV </a:t>
            </a:r>
            <a:r>
              <a:rPr lang="en-US" sz="2600" dirty="0" err="1"/>
              <a:t>programme</a:t>
            </a:r>
            <a:r>
              <a:rPr lang="en-US" sz="2600" dirty="0"/>
              <a:t>?</a:t>
            </a:r>
          </a:p>
          <a:p>
            <a:pPr>
              <a:lnSpc>
                <a:spcPct val="200000"/>
              </a:lnSpc>
            </a:pPr>
            <a:r>
              <a:rPr lang="en-US" sz="2600" b="1" i="1" dirty="0"/>
              <a:t>B: </a:t>
            </a:r>
            <a:r>
              <a:rPr lang="en-US" sz="2600" dirty="0"/>
              <a:t>The animal </a:t>
            </a:r>
            <a:r>
              <a:rPr lang="en-US" sz="2600" dirty="0" err="1"/>
              <a:t>programme</a:t>
            </a:r>
            <a:r>
              <a:rPr lang="en-US" sz="2600" dirty="0"/>
              <a:t>.</a:t>
            </a:r>
          </a:p>
          <a:p>
            <a:pPr>
              <a:lnSpc>
                <a:spcPct val="200000"/>
              </a:lnSpc>
            </a:pPr>
            <a:r>
              <a:rPr lang="en-US" sz="2600" b="1" i="1" dirty="0"/>
              <a:t>A: </a:t>
            </a:r>
            <a:r>
              <a:rPr lang="en-US" sz="2600" dirty="0"/>
              <a:t>Why do you like it?</a:t>
            </a:r>
          </a:p>
          <a:p>
            <a:pPr>
              <a:lnSpc>
                <a:spcPct val="200000"/>
              </a:lnSpc>
            </a:pPr>
            <a:r>
              <a:rPr lang="en-US" sz="2600" b="1" i="1" dirty="0"/>
              <a:t>B: </a:t>
            </a:r>
            <a:r>
              <a:rPr lang="en-US" sz="2600" dirty="0"/>
              <a:t>Because I can see the animals in their real life.</a:t>
            </a:r>
          </a:p>
        </p:txBody>
      </p:sp>
      <p:pic>
        <p:nvPicPr>
          <p:cNvPr id="3" name="B2_05">
            <a:hlinkClick r:id="" action="ppaction://media"/>
            <a:extLst>
              <a:ext uri="{FF2B5EF4-FFF2-40B4-BE49-F238E27FC236}">
                <a16:creationId xmlns:a16="http://schemas.microsoft.com/office/drawing/2014/main" id="{DC3B622B-0BB5-46C6-9C71-3F75E6F4F8D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261589" y="521115"/>
            <a:ext cx="487363" cy="487363"/>
          </a:xfrm>
          <a:prstGeom prst="rect">
            <a:avLst/>
          </a:prstGeom>
        </p:spPr>
      </p:pic>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14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26873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12" name="TextBox 11"/>
          <p:cNvSpPr txBox="1"/>
          <p:nvPr/>
        </p:nvSpPr>
        <p:spPr>
          <a:xfrm>
            <a:off x="948498" y="169371"/>
            <a:ext cx="7710897" cy="830997"/>
          </a:xfrm>
          <a:prstGeom prst="rect">
            <a:avLst/>
          </a:prstGeom>
          <a:noFill/>
        </p:spPr>
        <p:txBody>
          <a:bodyPr wrap="square" rtlCol="0">
            <a:spAutoFit/>
          </a:bodyPr>
          <a:lstStyle/>
          <a:p>
            <a:pPr algn="just"/>
            <a:r>
              <a:rPr lang="en-US" sz="2400" b="1">
                <a:effectLst>
                  <a:glow rad="88900">
                    <a:schemeClr val="bg1"/>
                  </a:glow>
                </a:effectLst>
                <a:latin typeface="Arial" panose="020B0604020202020204" pitchFamily="34" charset="0"/>
                <a:cs typeface="Arial" panose="020B0604020202020204" pitchFamily="34" charset="0"/>
              </a:rPr>
              <a:t>Work in pairs. Make a similar conversation about your favourite TV programme.</a:t>
            </a:r>
          </a:p>
        </p:txBody>
      </p:sp>
    </p:spTree>
    <p:extLst>
      <p:ext uri="{BB962C8B-B14F-4D97-AF65-F5344CB8AC3E}">
        <p14:creationId xmlns:p14="http://schemas.microsoft.com/office/powerpoint/2010/main" val="3094998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084B1"/>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422289" y="2593827"/>
            <a:ext cx="6299422" cy="1670347"/>
            <a:chOff x="1604836" y="1811975"/>
            <a:chExt cx="6299422" cy="1670347"/>
          </a:xfrm>
        </p:grpSpPr>
        <p:grpSp>
          <p:nvGrpSpPr>
            <p:cNvPr id="12" name="Group 11"/>
            <p:cNvGrpSpPr/>
            <p:nvPr/>
          </p:nvGrpSpPr>
          <p:grpSpPr>
            <a:xfrm>
              <a:off x="2094743" y="1811975"/>
              <a:ext cx="4954515" cy="792473"/>
              <a:chOff x="2100847" y="1811975"/>
              <a:chExt cx="4954515" cy="79247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11975"/>
                <a:ext cx="4176100" cy="7689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1604836" y="2835991"/>
              <a:ext cx="6299422" cy="646331"/>
            </a:xfrm>
            <a:prstGeom prst="rect">
              <a:avLst/>
            </a:prstGeom>
            <a:noFill/>
          </p:spPr>
          <p:txBody>
            <a:bodyPr wrap="square" rtlCol="0">
              <a:spAutoFit/>
            </a:bodyPr>
            <a:lstStyle/>
            <a:p>
              <a:pPr algn="ctr"/>
              <a:r>
                <a:rPr lang="en-US" sz="3600" b="1">
                  <a:solidFill>
                    <a:srgbClr val="0FB7BD"/>
                  </a:solidFill>
                </a:rPr>
                <a:t>TV progammes</a:t>
              </a:r>
            </a:p>
          </p:txBody>
        </p:sp>
      </p:grpSp>
    </p:spTree>
    <p:extLst>
      <p:ext uri="{BB962C8B-B14F-4D97-AF65-F5344CB8AC3E}">
        <p14:creationId xmlns:p14="http://schemas.microsoft.com/office/powerpoint/2010/main" val="735214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25316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96459"/>
            <a:ext cx="587409" cy="621628"/>
          </a:xfrm>
          <a:prstGeom prst="rect">
            <a:avLst/>
          </a:prstGeom>
        </p:spPr>
      </p:pic>
      <p:sp>
        <p:nvSpPr>
          <p:cNvPr id="36" name="TextBox 35"/>
          <p:cNvSpPr txBox="1"/>
          <p:nvPr/>
        </p:nvSpPr>
        <p:spPr>
          <a:xfrm>
            <a:off x="948498" y="169371"/>
            <a:ext cx="7710897" cy="830997"/>
          </a:xfrm>
          <a:prstGeom prst="rect">
            <a:avLst/>
          </a:prstGeom>
          <a:noFill/>
        </p:spPr>
        <p:txBody>
          <a:bodyPr wrap="square" rtlCol="0">
            <a:spAutoFit/>
          </a:bodyPr>
          <a:lstStyle/>
          <a:p>
            <a:pPr algn="just"/>
            <a:r>
              <a:rPr lang="en-US" sz="2400" b="1">
                <a:effectLst>
                  <a:glow rad="88900">
                    <a:schemeClr val="bg1"/>
                  </a:glow>
                </a:effectLst>
                <a:latin typeface="Arial" panose="020B0604020202020204" pitchFamily="34" charset="0"/>
                <a:cs typeface="Arial" panose="020B0604020202020204" pitchFamily="34" charset="0"/>
              </a:rPr>
              <a:t>Work in groups. Discuss and complete the facts with the countries in the box.</a:t>
            </a:r>
          </a:p>
        </p:txBody>
      </p:sp>
      <p:grpSp>
        <p:nvGrpSpPr>
          <p:cNvPr id="37" name="Group 36"/>
          <p:cNvGrpSpPr/>
          <p:nvPr/>
        </p:nvGrpSpPr>
        <p:grpSpPr>
          <a:xfrm>
            <a:off x="1372306" y="1422535"/>
            <a:ext cx="6399388" cy="707837"/>
            <a:chOff x="1153713" y="418641"/>
            <a:chExt cx="6399388" cy="707837"/>
          </a:xfrm>
        </p:grpSpPr>
        <p:sp>
          <p:nvSpPr>
            <p:cNvPr id="38" name="Rounded Rectangle 37"/>
            <p:cNvSpPr/>
            <p:nvPr/>
          </p:nvSpPr>
          <p:spPr>
            <a:xfrm>
              <a:off x="1153713" y="418641"/>
              <a:ext cx="6399388" cy="707837"/>
            </a:xfrm>
            <a:prstGeom prst="roundRect">
              <a:avLst/>
            </a:prstGeom>
            <a:solidFill>
              <a:srgbClr val="D6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336592" y="551486"/>
              <a:ext cx="1351524" cy="461665"/>
            </a:xfrm>
            <a:prstGeom prst="rect">
              <a:avLst/>
            </a:prstGeom>
            <a:noFill/>
          </p:spPr>
          <p:txBody>
            <a:bodyPr wrap="square" rtlCol="0">
              <a:spAutoFit/>
            </a:bodyPr>
            <a:lstStyle/>
            <a:p>
              <a:r>
                <a:rPr lang="en-US" sz="2400"/>
                <a:t>The USA</a:t>
              </a:r>
            </a:p>
          </p:txBody>
        </p:sp>
        <p:sp>
          <p:nvSpPr>
            <p:cNvPr id="40" name="TextBox 39"/>
            <p:cNvSpPr txBox="1"/>
            <p:nvPr/>
          </p:nvSpPr>
          <p:spPr>
            <a:xfrm>
              <a:off x="3017508" y="551486"/>
              <a:ext cx="1351524" cy="461665"/>
            </a:xfrm>
            <a:prstGeom prst="rect">
              <a:avLst/>
            </a:prstGeom>
            <a:noFill/>
          </p:spPr>
          <p:txBody>
            <a:bodyPr wrap="square" rtlCol="0">
              <a:spAutoFit/>
            </a:bodyPr>
            <a:lstStyle/>
            <a:p>
              <a:r>
                <a:rPr lang="en-US" sz="2400"/>
                <a:t>Viet Nam</a:t>
              </a:r>
            </a:p>
          </p:txBody>
        </p:sp>
        <p:sp>
          <p:nvSpPr>
            <p:cNvPr id="41" name="TextBox 40"/>
            <p:cNvSpPr txBox="1"/>
            <p:nvPr/>
          </p:nvSpPr>
          <p:spPr>
            <a:xfrm>
              <a:off x="4735213" y="554915"/>
              <a:ext cx="1351524" cy="461665"/>
            </a:xfrm>
            <a:prstGeom prst="rect">
              <a:avLst/>
            </a:prstGeom>
            <a:noFill/>
          </p:spPr>
          <p:txBody>
            <a:bodyPr wrap="square" rtlCol="0">
              <a:spAutoFit/>
            </a:bodyPr>
            <a:lstStyle/>
            <a:p>
              <a:r>
                <a:rPr lang="en-US" sz="2400"/>
                <a:t>Japan</a:t>
              </a:r>
            </a:p>
          </p:txBody>
        </p:sp>
        <p:sp>
          <p:nvSpPr>
            <p:cNvPr id="42" name="TextBox 41"/>
            <p:cNvSpPr txBox="1"/>
            <p:nvPr/>
          </p:nvSpPr>
          <p:spPr>
            <a:xfrm>
              <a:off x="6008500" y="554915"/>
              <a:ext cx="1351524" cy="461665"/>
            </a:xfrm>
            <a:prstGeom prst="rect">
              <a:avLst/>
            </a:prstGeom>
            <a:noFill/>
          </p:spPr>
          <p:txBody>
            <a:bodyPr wrap="square" rtlCol="0">
              <a:spAutoFit/>
            </a:bodyPr>
            <a:lstStyle/>
            <a:p>
              <a:r>
                <a:rPr lang="en-US" sz="2400"/>
                <a:t>Iceland</a:t>
              </a:r>
            </a:p>
          </p:txBody>
        </p:sp>
      </p:grpSp>
      <p:sp>
        <p:nvSpPr>
          <p:cNvPr id="43" name="TextBox 42"/>
          <p:cNvSpPr txBox="1"/>
          <p:nvPr/>
        </p:nvSpPr>
        <p:spPr>
          <a:xfrm>
            <a:off x="277145" y="3146545"/>
            <a:ext cx="474830" cy="461665"/>
          </a:xfrm>
          <a:prstGeom prst="rect">
            <a:avLst/>
          </a:prstGeom>
          <a:noFill/>
        </p:spPr>
        <p:txBody>
          <a:bodyPr wrap="square" rtlCol="0">
            <a:spAutoFit/>
          </a:bodyPr>
          <a:lstStyle/>
          <a:p>
            <a:r>
              <a:rPr lang="en-US" sz="2400" b="1">
                <a:solidFill>
                  <a:srgbClr val="0070C0"/>
                </a:solidFill>
              </a:rPr>
              <a:t>1.</a:t>
            </a:r>
          </a:p>
        </p:txBody>
      </p:sp>
      <p:sp>
        <p:nvSpPr>
          <p:cNvPr id="44" name="TextBox 43"/>
          <p:cNvSpPr txBox="1"/>
          <p:nvPr/>
        </p:nvSpPr>
        <p:spPr>
          <a:xfrm>
            <a:off x="751976" y="3140068"/>
            <a:ext cx="3702038" cy="461665"/>
          </a:xfrm>
          <a:prstGeom prst="rect">
            <a:avLst/>
          </a:prstGeom>
          <a:noFill/>
        </p:spPr>
        <p:txBody>
          <a:bodyPr wrap="square" rtlCol="0">
            <a:spAutoFit/>
          </a:bodyPr>
          <a:lstStyle/>
          <a:p>
            <a:r>
              <a:rPr lang="en-US" sz="2400" i="1" dirty="0" err="1"/>
              <a:t>Pokemon</a:t>
            </a:r>
            <a:r>
              <a:rPr lang="en-US" sz="2400" dirty="0"/>
              <a:t> cartoons are from</a:t>
            </a:r>
            <a:endParaRPr lang="en-US" sz="2400" b="1" dirty="0">
              <a:solidFill>
                <a:srgbClr val="0070C0"/>
              </a:solidFill>
            </a:endParaRPr>
          </a:p>
        </p:txBody>
      </p:sp>
      <p:sp>
        <p:nvSpPr>
          <p:cNvPr id="45" name="TextBox 44"/>
          <p:cNvSpPr txBox="1"/>
          <p:nvPr/>
        </p:nvSpPr>
        <p:spPr>
          <a:xfrm>
            <a:off x="277145" y="3930221"/>
            <a:ext cx="474830" cy="461665"/>
          </a:xfrm>
          <a:prstGeom prst="rect">
            <a:avLst/>
          </a:prstGeom>
          <a:noFill/>
        </p:spPr>
        <p:txBody>
          <a:bodyPr wrap="square" rtlCol="0">
            <a:spAutoFit/>
          </a:bodyPr>
          <a:lstStyle/>
          <a:p>
            <a:r>
              <a:rPr lang="en-US" sz="2400" b="1">
                <a:solidFill>
                  <a:srgbClr val="0070C0"/>
                </a:solidFill>
              </a:rPr>
              <a:t>2.</a:t>
            </a:r>
          </a:p>
        </p:txBody>
      </p:sp>
      <p:sp>
        <p:nvSpPr>
          <p:cNvPr id="46" name="TextBox 45"/>
          <p:cNvSpPr txBox="1"/>
          <p:nvPr/>
        </p:nvSpPr>
        <p:spPr>
          <a:xfrm>
            <a:off x="279937" y="4776047"/>
            <a:ext cx="474830" cy="461665"/>
          </a:xfrm>
          <a:prstGeom prst="rect">
            <a:avLst/>
          </a:prstGeom>
          <a:noFill/>
        </p:spPr>
        <p:txBody>
          <a:bodyPr wrap="square" rtlCol="0">
            <a:spAutoFit/>
          </a:bodyPr>
          <a:lstStyle/>
          <a:p>
            <a:r>
              <a:rPr lang="en-US" sz="2400" b="1">
                <a:solidFill>
                  <a:srgbClr val="0070C0"/>
                </a:solidFill>
              </a:rPr>
              <a:t>3.</a:t>
            </a:r>
          </a:p>
        </p:txBody>
      </p:sp>
      <p:sp>
        <p:nvSpPr>
          <p:cNvPr id="47" name="TextBox 46"/>
          <p:cNvSpPr txBox="1"/>
          <p:nvPr/>
        </p:nvSpPr>
        <p:spPr>
          <a:xfrm>
            <a:off x="754767" y="4767394"/>
            <a:ext cx="474830" cy="461665"/>
          </a:xfrm>
          <a:prstGeom prst="rect">
            <a:avLst/>
          </a:prstGeom>
          <a:noFill/>
        </p:spPr>
        <p:txBody>
          <a:bodyPr wrap="square" rtlCol="0">
            <a:spAutoFit/>
          </a:bodyPr>
          <a:lstStyle/>
          <a:p>
            <a:r>
              <a:rPr lang="en-US" sz="2400" dirty="0"/>
              <a:t>In</a:t>
            </a:r>
          </a:p>
        </p:txBody>
      </p:sp>
      <p:sp>
        <p:nvSpPr>
          <p:cNvPr id="48" name="TextBox 47"/>
          <p:cNvSpPr txBox="1"/>
          <p:nvPr/>
        </p:nvSpPr>
        <p:spPr>
          <a:xfrm>
            <a:off x="277145" y="5608557"/>
            <a:ext cx="474830" cy="461665"/>
          </a:xfrm>
          <a:prstGeom prst="rect">
            <a:avLst/>
          </a:prstGeom>
          <a:noFill/>
        </p:spPr>
        <p:txBody>
          <a:bodyPr wrap="square" rtlCol="0">
            <a:spAutoFit/>
          </a:bodyPr>
          <a:lstStyle/>
          <a:p>
            <a:r>
              <a:rPr lang="en-US" sz="2400" b="1">
                <a:solidFill>
                  <a:srgbClr val="0070C0"/>
                </a:solidFill>
              </a:rPr>
              <a:t>4.</a:t>
            </a:r>
          </a:p>
        </p:txBody>
      </p:sp>
      <p:sp>
        <p:nvSpPr>
          <p:cNvPr id="49" name="TextBox 48"/>
          <p:cNvSpPr txBox="1"/>
          <p:nvPr/>
        </p:nvSpPr>
        <p:spPr>
          <a:xfrm>
            <a:off x="751974" y="5599904"/>
            <a:ext cx="6936852" cy="461665"/>
          </a:xfrm>
          <a:prstGeom prst="rect">
            <a:avLst/>
          </a:prstGeom>
          <a:noFill/>
        </p:spPr>
        <p:txBody>
          <a:bodyPr wrap="square" rtlCol="0">
            <a:spAutoFit/>
          </a:bodyPr>
          <a:lstStyle/>
          <a:p>
            <a:r>
              <a:rPr lang="en-US" sz="2400" i="1" dirty="0"/>
              <a:t>Discovery Channel </a:t>
            </a:r>
            <a:r>
              <a:rPr lang="en-US" sz="2400" dirty="0"/>
              <a:t>makes education fun for children in</a:t>
            </a:r>
            <a:endParaRPr lang="en-US" sz="2400" b="1" dirty="0">
              <a:solidFill>
                <a:srgbClr val="0070C0"/>
              </a:solidFill>
            </a:endParaRPr>
          </a:p>
        </p:txBody>
      </p:sp>
      <p:sp>
        <p:nvSpPr>
          <p:cNvPr id="50" name="TextBox 49"/>
          <p:cNvSpPr txBox="1"/>
          <p:nvPr/>
        </p:nvSpPr>
        <p:spPr>
          <a:xfrm>
            <a:off x="751975" y="3938874"/>
            <a:ext cx="1058321" cy="461665"/>
          </a:xfrm>
          <a:prstGeom prst="rect">
            <a:avLst/>
          </a:prstGeom>
          <a:noFill/>
        </p:spPr>
        <p:txBody>
          <a:bodyPr wrap="square" rtlCol="0">
            <a:spAutoFit/>
          </a:bodyPr>
          <a:lstStyle/>
          <a:p>
            <a:r>
              <a:rPr lang="en-US" sz="2400" i="1" dirty="0"/>
              <a:t>Bibi</a:t>
            </a:r>
            <a:r>
              <a:rPr lang="en-US" sz="2400" dirty="0"/>
              <a:t> in</a:t>
            </a:r>
          </a:p>
        </p:txBody>
      </p:sp>
      <p:sp>
        <p:nvSpPr>
          <p:cNvPr id="2" name="TextBox 1"/>
          <p:cNvSpPr txBox="1"/>
          <p:nvPr/>
        </p:nvSpPr>
        <p:spPr>
          <a:xfrm>
            <a:off x="312002" y="2185795"/>
            <a:ext cx="1498294" cy="707886"/>
          </a:xfrm>
          <a:prstGeom prst="rect">
            <a:avLst/>
          </a:prstGeom>
          <a:noFill/>
        </p:spPr>
        <p:txBody>
          <a:bodyPr wrap="square" rtlCol="0">
            <a:spAutoFit/>
          </a:bodyPr>
          <a:lstStyle/>
          <a:p>
            <a:pPr algn="ctr"/>
            <a:r>
              <a:rPr lang="en-US" sz="4000" b="1"/>
              <a:t>Facts</a:t>
            </a:r>
          </a:p>
        </p:txBody>
      </p:sp>
      <p:sp>
        <p:nvSpPr>
          <p:cNvPr id="5" name="TextBox 4">
            <a:extLst>
              <a:ext uri="{FF2B5EF4-FFF2-40B4-BE49-F238E27FC236}">
                <a16:creationId xmlns:a16="http://schemas.microsoft.com/office/drawing/2014/main" id="{A4937E77-0FE2-4E5D-B876-E6C8B4850B0F}"/>
              </a:ext>
            </a:extLst>
          </p:cNvPr>
          <p:cNvSpPr txBox="1"/>
          <p:nvPr/>
        </p:nvSpPr>
        <p:spPr>
          <a:xfrm>
            <a:off x="4233918" y="3146545"/>
            <a:ext cx="978153" cy="461665"/>
          </a:xfrm>
          <a:prstGeom prst="rect">
            <a:avLst/>
          </a:prstGeom>
          <a:noFill/>
        </p:spPr>
        <p:txBody>
          <a:bodyPr wrap="none" rtlCol="0">
            <a:spAutoFit/>
          </a:bodyPr>
          <a:lstStyle/>
          <a:p>
            <a:r>
              <a:rPr lang="en-US" sz="2400" dirty="0">
                <a:solidFill>
                  <a:srgbClr val="00B050"/>
                </a:solidFill>
              </a:rPr>
              <a:t>Japan</a:t>
            </a:r>
            <a:r>
              <a:rPr lang="en-US" sz="2400" dirty="0"/>
              <a:t>.</a:t>
            </a:r>
          </a:p>
        </p:txBody>
      </p:sp>
      <p:sp>
        <p:nvSpPr>
          <p:cNvPr id="24" name="TextBox 23">
            <a:extLst>
              <a:ext uri="{FF2B5EF4-FFF2-40B4-BE49-F238E27FC236}">
                <a16:creationId xmlns:a16="http://schemas.microsoft.com/office/drawing/2014/main" id="{E379A1C7-F96E-4D9A-AF60-5DF477FDAB04}"/>
              </a:ext>
            </a:extLst>
          </p:cNvPr>
          <p:cNvSpPr txBox="1"/>
          <p:nvPr/>
        </p:nvSpPr>
        <p:spPr>
          <a:xfrm>
            <a:off x="4233919" y="3134983"/>
            <a:ext cx="1428135" cy="461665"/>
          </a:xfrm>
          <a:prstGeom prst="rect">
            <a:avLst/>
          </a:prstGeom>
          <a:noFill/>
        </p:spPr>
        <p:txBody>
          <a:bodyPr wrap="square">
            <a:spAutoFit/>
          </a:bodyPr>
          <a:lstStyle/>
          <a:p>
            <a:r>
              <a:rPr lang="en-US" sz="2400" dirty="0"/>
              <a:t>_______.</a:t>
            </a:r>
          </a:p>
        </p:txBody>
      </p:sp>
      <p:sp>
        <p:nvSpPr>
          <p:cNvPr id="26" name="TextBox 25">
            <a:extLst>
              <a:ext uri="{FF2B5EF4-FFF2-40B4-BE49-F238E27FC236}">
                <a16:creationId xmlns:a16="http://schemas.microsoft.com/office/drawing/2014/main" id="{C352F6A7-2621-427F-85DF-490BC2395AE7}"/>
              </a:ext>
            </a:extLst>
          </p:cNvPr>
          <p:cNvSpPr txBox="1"/>
          <p:nvPr/>
        </p:nvSpPr>
        <p:spPr>
          <a:xfrm>
            <a:off x="1559395" y="3938874"/>
            <a:ext cx="7431921" cy="461665"/>
          </a:xfrm>
          <a:prstGeom prst="rect">
            <a:avLst/>
          </a:prstGeom>
          <a:noFill/>
        </p:spPr>
        <p:txBody>
          <a:bodyPr wrap="square">
            <a:spAutoFit/>
          </a:bodyPr>
          <a:lstStyle/>
          <a:p>
            <a:r>
              <a:rPr lang="en-US" sz="2400" dirty="0"/>
              <a:t>_______ shows international and Vietnamese cartoons.</a:t>
            </a:r>
          </a:p>
        </p:txBody>
      </p:sp>
      <p:sp>
        <p:nvSpPr>
          <p:cNvPr id="27" name="TextBox 26">
            <a:extLst>
              <a:ext uri="{FF2B5EF4-FFF2-40B4-BE49-F238E27FC236}">
                <a16:creationId xmlns:a16="http://schemas.microsoft.com/office/drawing/2014/main" id="{9551B428-2440-4258-B807-2D9C7E9F7D4B}"/>
              </a:ext>
            </a:extLst>
          </p:cNvPr>
          <p:cNvSpPr txBox="1"/>
          <p:nvPr/>
        </p:nvSpPr>
        <p:spPr>
          <a:xfrm>
            <a:off x="1579059" y="3943888"/>
            <a:ext cx="7431921" cy="461665"/>
          </a:xfrm>
          <a:prstGeom prst="rect">
            <a:avLst/>
          </a:prstGeom>
          <a:noFill/>
        </p:spPr>
        <p:txBody>
          <a:bodyPr wrap="square">
            <a:spAutoFit/>
          </a:bodyPr>
          <a:lstStyle/>
          <a:p>
            <a:r>
              <a:rPr lang="en-US" sz="2400" dirty="0">
                <a:solidFill>
                  <a:srgbClr val="00B050"/>
                </a:solidFill>
              </a:rPr>
              <a:t>Viet Nam</a:t>
            </a:r>
            <a:r>
              <a:rPr lang="en-US" sz="2400" dirty="0"/>
              <a:t> shows international and Vietnamese cartoons.</a:t>
            </a:r>
          </a:p>
        </p:txBody>
      </p:sp>
      <p:sp>
        <p:nvSpPr>
          <p:cNvPr id="29" name="TextBox 28">
            <a:extLst>
              <a:ext uri="{FF2B5EF4-FFF2-40B4-BE49-F238E27FC236}">
                <a16:creationId xmlns:a16="http://schemas.microsoft.com/office/drawing/2014/main" id="{E367F369-EB62-4345-BC6C-977D4D4FA1C6}"/>
              </a:ext>
            </a:extLst>
          </p:cNvPr>
          <p:cNvSpPr txBox="1"/>
          <p:nvPr/>
        </p:nvSpPr>
        <p:spPr>
          <a:xfrm>
            <a:off x="1029718" y="4776046"/>
            <a:ext cx="7115813" cy="461665"/>
          </a:xfrm>
          <a:prstGeom prst="rect">
            <a:avLst/>
          </a:prstGeom>
          <a:noFill/>
        </p:spPr>
        <p:txBody>
          <a:bodyPr wrap="square">
            <a:spAutoFit/>
          </a:bodyPr>
          <a:lstStyle/>
          <a:p>
            <a:r>
              <a:rPr lang="en-US" sz="2400" dirty="0"/>
              <a:t>_______, there was no TV on Thursdays before 1986.</a:t>
            </a:r>
          </a:p>
        </p:txBody>
      </p:sp>
      <p:sp>
        <p:nvSpPr>
          <p:cNvPr id="30" name="TextBox 29">
            <a:extLst>
              <a:ext uri="{FF2B5EF4-FFF2-40B4-BE49-F238E27FC236}">
                <a16:creationId xmlns:a16="http://schemas.microsoft.com/office/drawing/2014/main" id="{22EAA69C-C147-4911-9674-B2C57C54E366}"/>
              </a:ext>
            </a:extLst>
          </p:cNvPr>
          <p:cNvSpPr txBox="1"/>
          <p:nvPr/>
        </p:nvSpPr>
        <p:spPr>
          <a:xfrm>
            <a:off x="1029718" y="4779061"/>
            <a:ext cx="7115813" cy="461665"/>
          </a:xfrm>
          <a:prstGeom prst="rect">
            <a:avLst/>
          </a:prstGeom>
          <a:noFill/>
        </p:spPr>
        <p:txBody>
          <a:bodyPr wrap="square">
            <a:spAutoFit/>
          </a:bodyPr>
          <a:lstStyle/>
          <a:p>
            <a:r>
              <a:rPr lang="en-US" sz="2400" dirty="0">
                <a:solidFill>
                  <a:srgbClr val="00B050"/>
                </a:solidFill>
              </a:rPr>
              <a:t>Iceland</a:t>
            </a:r>
            <a:r>
              <a:rPr lang="en-US" sz="2400" dirty="0"/>
              <a:t>, there was no TV on Thursdays before 1986.</a:t>
            </a:r>
          </a:p>
        </p:txBody>
      </p:sp>
      <p:sp>
        <p:nvSpPr>
          <p:cNvPr id="32" name="TextBox 31">
            <a:extLst>
              <a:ext uri="{FF2B5EF4-FFF2-40B4-BE49-F238E27FC236}">
                <a16:creationId xmlns:a16="http://schemas.microsoft.com/office/drawing/2014/main" id="{3812F1B7-B438-4732-91A5-800C6B848C5D}"/>
              </a:ext>
            </a:extLst>
          </p:cNvPr>
          <p:cNvSpPr txBox="1"/>
          <p:nvPr/>
        </p:nvSpPr>
        <p:spPr>
          <a:xfrm>
            <a:off x="7525922" y="5608557"/>
            <a:ext cx="1340933" cy="461665"/>
          </a:xfrm>
          <a:prstGeom prst="rect">
            <a:avLst/>
          </a:prstGeom>
          <a:noFill/>
        </p:spPr>
        <p:txBody>
          <a:bodyPr wrap="square">
            <a:spAutoFit/>
          </a:bodyPr>
          <a:lstStyle/>
          <a:p>
            <a:r>
              <a:rPr lang="en-US" sz="2400" dirty="0"/>
              <a:t>_______.</a:t>
            </a:r>
          </a:p>
        </p:txBody>
      </p:sp>
      <p:sp>
        <p:nvSpPr>
          <p:cNvPr id="33" name="TextBox 32">
            <a:extLst>
              <a:ext uri="{FF2B5EF4-FFF2-40B4-BE49-F238E27FC236}">
                <a16:creationId xmlns:a16="http://schemas.microsoft.com/office/drawing/2014/main" id="{AE5D95BF-B9F7-4591-B42C-2FA492EE03A9}"/>
              </a:ext>
            </a:extLst>
          </p:cNvPr>
          <p:cNvSpPr txBox="1"/>
          <p:nvPr/>
        </p:nvSpPr>
        <p:spPr>
          <a:xfrm>
            <a:off x="7520300" y="5589748"/>
            <a:ext cx="1340933" cy="461665"/>
          </a:xfrm>
          <a:prstGeom prst="rect">
            <a:avLst/>
          </a:prstGeom>
          <a:noFill/>
        </p:spPr>
        <p:txBody>
          <a:bodyPr wrap="square">
            <a:spAutoFit/>
          </a:bodyPr>
          <a:lstStyle/>
          <a:p>
            <a:r>
              <a:rPr lang="en-US" sz="2400" dirty="0">
                <a:solidFill>
                  <a:srgbClr val="00B050"/>
                </a:solidFill>
              </a:rPr>
              <a:t>the USA</a:t>
            </a:r>
            <a:r>
              <a:rPr lang="en-US" sz="2400" dirty="0"/>
              <a:t>.</a:t>
            </a:r>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6" grpId="0"/>
      <p:bldP spid="27" grpId="0"/>
      <p:bldP spid="29" grpId="0"/>
      <p:bldP spid="30"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1457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994" y="69348"/>
            <a:ext cx="587409" cy="604353"/>
          </a:xfrm>
          <a:prstGeom prst="rect">
            <a:avLst/>
          </a:prstGeom>
        </p:spPr>
      </p:pic>
      <p:sp>
        <p:nvSpPr>
          <p:cNvPr id="8" name="TextBox 7"/>
          <p:cNvSpPr txBox="1"/>
          <p:nvPr/>
        </p:nvSpPr>
        <p:spPr>
          <a:xfrm>
            <a:off x="891565" y="73536"/>
            <a:ext cx="7910912" cy="830997"/>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Read about the two TV programmes and tick (</a:t>
            </a:r>
            <a:r>
              <a:rPr lang="en-US" sz="2400" b="1">
                <a:effectLst>
                  <a:glow rad="88900">
                    <a:schemeClr val="bg1"/>
                  </a:glow>
                </a:effectLst>
                <a:latin typeface="Arial" panose="020B0604020202020204" pitchFamily="34" charset="0"/>
                <a:cs typeface="Arial" panose="020B0604020202020204" pitchFamily="34" charset="0"/>
                <a:sym typeface="Wingdings 2" panose="05020102010507070707" pitchFamily="18" charset="2"/>
              </a:rPr>
              <a:t></a:t>
            </a:r>
            <a:r>
              <a:rPr lang="en-US" sz="2400" b="1">
                <a:effectLst>
                  <a:glow rad="88900">
                    <a:schemeClr val="bg1"/>
                  </a:glow>
                </a:effectLst>
                <a:latin typeface="Arial" panose="020B0604020202020204" pitchFamily="34" charset="0"/>
                <a:cs typeface="Arial" panose="020B0604020202020204" pitchFamily="34" charset="0"/>
              </a:rPr>
              <a:t>)  the correct programme in the table. You may tick both.</a:t>
            </a:r>
          </a:p>
        </p:txBody>
      </p:sp>
      <p:sp>
        <p:nvSpPr>
          <p:cNvPr id="3" name="Rounded Rectangle 2"/>
          <p:cNvSpPr/>
          <p:nvPr/>
        </p:nvSpPr>
        <p:spPr>
          <a:xfrm>
            <a:off x="22034" y="1189823"/>
            <a:ext cx="10278737" cy="269913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2034" y="4091619"/>
            <a:ext cx="10278737" cy="269913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94834">
            <a:off x="5597094" y="1616058"/>
            <a:ext cx="3283136" cy="1846662"/>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11696" y="1342843"/>
            <a:ext cx="5149066" cy="2492990"/>
          </a:xfrm>
          <a:prstGeom prst="rect">
            <a:avLst/>
          </a:prstGeom>
        </p:spPr>
        <p:txBody>
          <a:bodyPr wrap="square">
            <a:spAutoFit/>
          </a:bodyPr>
          <a:lstStyle/>
          <a:p>
            <a:r>
              <a:rPr lang="en-US" sz="2600" b="1" i="1"/>
              <a:t>Let’s Learn </a:t>
            </a:r>
            <a:r>
              <a:rPr lang="en-US" sz="2600"/>
              <a:t>is an educational TV programme. It makes learning fun. Children love it. It has cute characters and fun songs. People in 80 countries watch it today. Both children and their parents like it.</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017622" y="4155036"/>
            <a:ext cx="1884007" cy="2572298"/>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289539" y="4499680"/>
            <a:ext cx="6628931" cy="2092881"/>
          </a:xfrm>
          <a:prstGeom prst="rect">
            <a:avLst/>
          </a:prstGeom>
        </p:spPr>
        <p:txBody>
          <a:bodyPr wrap="square">
            <a:spAutoFit/>
          </a:bodyPr>
          <a:lstStyle/>
          <a:p>
            <a:r>
              <a:rPr lang="en-US" sz="2600" b="1" i="1"/>
              <a:t>Hello Fatty </a:t>
            </a:r>
            <a:r>
              <a:rPr lang="en-US" sz="2600"/>
              <a:t>is a popular TV cartoon. It’s about a clever fox called Fatty and his friend. Together they go to different places. Children around the world enjoy this programme. It’s funny and educational.</a:t>
            </a:r>
          </a:p>
        </p:txBody>
      </p:sp>
    </p:spTree>
    <p:extLst>
      <p:ext uri="{BB962C8B-B14F-4D97-AF65-F5344CB8AC3E}">
        <p14:creationId xmlns:p14="http://schemas.microsoft.com/office/powerpoint/2010/main" val="24683556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1495</TotalTime>
  <Words>457</Words>
  <Application>Microsoft Office PowerPoint</Application>
  <PresentationFormat>On-screen Show (4:3)</PresentationFormat>
  <Paragraphs>64</Paragraphs>
  <Slides>12</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Hoai Linh</cp:lastModifiedBy>
  <cp:revision>101</cp:revision>
  <dcterms:created xsi:type="dcterms:W3CDTF">2020-12-09T02:04:09Z</dcterms:created>
  <dcterms:modified xsi:type="dcterms:W3CDTF">2023-07-07T10:09:09Z</dcterms:modified>
</cp:coreProperties>
</file>