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48" r:id="rId4"/>
    <p:sldId id="374" r:id="rId5"/>
    <p:sldId id="449" r:id="rId6"/>
    <p:sldId id="450" r:id="rId7"/>
    <p:sldId id="451" r:id="rId8"/>
    <p:sldId id="452" r:id="rId9"/>
    <p:sldId id="344" r:id="rId10"/>
    <p:sldId id="453" r:id="rId11"/>
    <p:sldId id="315" r:id="rId12"/>
    <p:sldId id="454" r:id="rId13"/>
    <p:sldId id="400" r:id="rId14"/>
    <p:sldId id="455" r:id="rId15"/>
    <p:sldId id="402" r:id="rId16"/>
    <p:sldId id="433" r:id="rId17"/>
    <p:sldId id="456" r:id="rId18"/>
    <p:sldId id="406" r:id="rId19"/>
    <p:sldId id="457" r:id="rId20"/>
    <p:sldId id="459" r:id="rId21"/>
    <p:sldId id="460" r:id="rId22"/>
    <p:sldId id="461" r:id="rId23"/>
    <p:sldId id="376" r:id="rId24"/>
    <p:sldId id="377" r:id="rId25"/>
    <p:sldId id="462" r:id="rId26"/>
    <p:sldId id="435" r:id="rId27"/>
    <p:sldId id="463" r:id="rId28"/>
    <p:sldId id="378" r:id="rId29"/>
    <p:sldId id="464" r:id="rId30"/>
    <p:sldId id="465" r:id="rId31"/>
    <p:sldId id="379" r:id="rId32"/>
    <p:sldId id="466" r:id="rId33"/>
    <p:sldId id="467" r:id="rId34"/>
    <p:sldId id="468" r:id="rId35"/>
    <p:sldId id="415" r:id="rId36"/>
    <p:sldId id="469" r:id="rId37"/>
    <p:sldId id="470" r:id="rId38"/>
    <p:sldId id="380" r:id="rId39"/>
    <p:sldId id="471" r:id="rId40"/>
    <p:sldId id="472" r:id="rId41"/>
    <p:sldId id="417" r:id="rId42"/>
    <p:sldId id="473" r:id="rId43"/>
    <p:sldId id="474" r:id="rId44"/>
    <p:sldId id="442" r:id="rId45"/>
    <p:sldId id="475" r:id="rId46"/>
    <p:sldId id="476" r:id="rId47"/>
    <p:sldId id="444" r:id="rId48"/>
    <p:sldId id="424" r:id="rId49"/>
    <p:sldId id="271" r:id="rId50"/>
    <p:sldId id="477" r:id="rId51"/>
    <p:sldId id="446" r:id="rId52"/>
    <p:sldId id="276" r:id="rId53"/>
    <p:sldId id="478"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503" autoAdjust="0"/>
    <p:restoredTop sz="94660"/>
  </p:normalViewPr>
  <p:slideViewPr>
    <p:cSldViewPr snapToGrid="0">
      <p:cViewPr varScale="1">
        <p:scale>
          <a:sx n="97" d="100"/>
          <a:sy n="97" d="100"/>
        </p:scale>
        <p:origin x="43"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10/11/2024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7981" y="147762"/>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54" y="712176"/>
            <a:ext cx="11175023" cy="6075485"/>
          </a:xfrm>
          <a:prstGeom prst="rect">
            <a:avLst/>
          </a:prstGeom>
        </p:spPr>
      </p:pic>
    </p:spTree>
    <p:extLst>
      <p:ext uri="{BB962C8B-B14F-4D97-AF65-F5344CB8AC3E}">
        <p14:creationId xmlns:p14="http://schemas.microsoft.com/office/powerpoint/2010/main" val="77055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820" y="215490"/>
            <a:ext cx="11267089"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Bảng điện một công tắc điều khiến một đèn như Hình 6.2 thường được lắp đặt ở đâu trong nhà?</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descr="C:\Users\DELL\Desktop\sách giáo khoa công nghệ 9\image_321.png"/>
          <p:cNvPicPr/>
          <p:nvPr/>
        </p:nvPicPr>
        <p:blipFill>
          <a:blip r:embed="rId2">
            <a:extLst>
              <a:ext uri="{28A0092B-C50C-407E-A947-70E740481C1C}">
                <a14:useLocalDpi xmlns:a14="http://schemas.microsoft.com/office/drawing/2010/main" val="0"/>
              </a:ext>
            </a:extLst>
          </a:blip>
          <a:srcRect/>
          <a:stretch>
            <a:fillRect/>
          </a:stretch>
        </p:blipFill>
        <p:spPr bwMode="auto">
          <a:xfrm>
            <a:off x="1548096" y="1332951"/>
            <a:ext cx="5462304" cy="4437227"/>
          </a:xfrm>
          <a:prstGeom prst="rect">
            <a:avLst/>
          </a:prstGeom>
          <a:noFill/>
          <a:ln>
            <a:noFill/>
          </a:ln>
        </p:spPr>
      </p:pic>
      <p:sp>
        <p:nvSpPr>
          <p:cNvPr id="3" name="Rectangle 2"/>
          <p:cNvSpPr/>
          <p:nvPr/>
        </p:nvSpPr>
        <p:spPr>
          <a:xfrm>
            <a:off x="6779172" y="1618281"/>
            <a:ext cx="4498428" cy="2308324"/>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Vị trí lắp đặt bảng điện một công tắc điều khiển một đèn như Hình 6.2:</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Cửa ra vào</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Đầu giường ngủ</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Cầu thang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242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9654" y="389012"/>
            <a:ext cx="6096000" cy="830997"/>
          </a:xfrm>
          <a:prstGeom prst="rect">
            <a:avLst/>
          </a:prstGeom>
        </p:spPr>
        <p:txBody>
          <a:bodyPr>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Các thiết bị điện trong Hình 6.</a:t>
            </a: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được nối với nhau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p:nvPr/>
        </p:nvPicPr>
        <p:blipFill>
          <a:blip r:embed="rId2"/>
          <a:stretch>
            <a:fillRect/>
          </a:stretch>
        </p:blipFill>
        <p:spPr>
          <a:xfrm>
            <a:off x="313931" y="252377"/>
            <a:ext cx="4972772" cy="4340643"/>
          </a:xfrm>
          <a:prstGeom prst="rect">
            <a:avLst/>
          </a:prstGeom>
        </p:spPr>
      </p:pic>
    </p:spTree>
    <p:extLst>
      <p:ext uri="{BB962C8B-B14F-4D97-AF65-F5344CB8AC3E}">
        <p14:creationId xmlns:p14="http://schemas.microsoft.com/office/powerpoint/2010/main" val="28347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9654" y="389012"/>
            <a:ext cx="6096000" cy="830997"/>
          </a:xfrm>
          <a:prstGeom prst="rect">
            <a:avLst/>
          </a:prstGeom>
        </p:spPr>
        <p:txBody>
          <a:bodyPr>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Các thiết bị điện trong Hình 6.</a:t>
            </a:r>
            <a:r>
              <a:rPr lang="vi-VN" sz="2400" b="1">
                <a:solidFill>
                  <a:srgbClr val="0000FF"/>
                </a:solidFill>
                <a:latin typeface="Times New Roman" panose="02020603050405020304" pitchFamily="18" charset="0"/>
                <a:ea typeface="Times New Roman" panose="02020603050405020304" pitchFamily="18" charset="0"/>
              </a:rPr>
              <a:t>3</a:t>
            </a:r>
            <a:r>
              <a:rPr lang="en-US" sz="2400" b="1">
                <a:solidFill>
                  <a:srgbClr val="0000FF"/>
                </a:solidFill>
                <a:latin typeface="Times New Roman" panose="02020603050405020304" pitchFamily="18" charset="0"/>
                <a:ea typeface="Times New Roman" panose="02020603050405020304" pitchFamily="18" charset="0"/>
              </a:rPr>
              <a:t> được nối với nhau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p:nvPr/>
        </p:nvPicPr>
        <p:blipFill>
          <a:blip r:embed="rId2"/>
          <a:stretch>
            <a:fillRect/>
          </a:stretch>
        </p:blipFill>
        <p:spPr>
          <a:xfrm>
            <a:off x="313931" y="252377"/>
            <a:ext cx="4972772" cy="4340643"/>
          </a:xfrm>
          <a:prstGeom prst="rect">
            <a:avLst/>
          </a:prstGeom>
        </p:spPr>
      </p:pic>
      <p:sp>
        <p:nvSpPr>
          <p:cNvPr id="2" name="Rectangle 1"/>
          <p:cNvSpPr/>
          <p:nvPr/>
        </p:nvSpPr>
        <p:spPr>
          <a:xfrm>
            <a:off x="3472028" y="5125686"/>
            <a:ext cx="7515199" cy="461665"/>
          </a:xfrm>
          <a:prstGeom prst="rect">
            <a:avLst/>
          </a:prstGeom>
        </p:spPr>
        <p:txBody>
          <a:bodyPr wrap="non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Bóng đèn, công tắc và aptomat được mắc nối tiếp với nhau.</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814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9654" y="389012"/>
            <a:ext cx="6096000" cy="830997"/>
          </a:xfrm>
          <a:prstGeom prst="rect">
            <a:avLst/>
          </a:prstGeom>
        </p:spPr>
        <p:txBody>
          <a:bodyPr>
            <a:spAutoFit/>
          </a:bodyPr>
          <a:lstStyle/>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Có những phần tử nào được lắp trên bảng điện?</a:t>
            </a:r>
          </a:p>
        </p:txBody>
      </p:sp>
      <p:pic>
        <p:nvPicPr>
          <p:cNvPr id="5" name="Picture 4"/>
          <p:cNvPicPr/>
          <p:nvPr/>
        </p:nvPicPr>
        <p:blipFill>
          <a:blip r:embed="rId2"/>
          <a:stretch>
            <a:fillRect/>
          </a:stretch>
        </p:blipFill>
        <p:spPr>
          <a:xfrm>
            <a:off x="576690" y="389012"/>
            <a:ext cx="4972772" cy="4340643"/>
          </a:xfrm>
          <a:prstGeom prst="rect">
            <a:avLst/>
          </a:prstGeom>
        </p:spPr>
      </p:pic>
    </p:spTree>
    <p:extLst>
      <p:ext uri="{BB962C8B-B14F-4D97-AF65-F5344CB8AC3E}">
        <p14:creationId xmlns:p14="http://schemas.microsoft.com/office/powerpoint/2010/main" val="270948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9654" y="389012"/>
            <a:ext cx="6096000" cy="830997"/>
          </a:xfrm>
          <a:prstGeom prst="rect">
            <a:avLst/>
          </a:prstGeom>
        </p:spPr>
        <p:txBody>
          <a:bodyPr>
            <a:spAutoFit/>
          </a:bodyPr>
          <a:lstStyle/>
          <a:p>
            <a:r>
              <a:rPr lang="vi-VN" sz="2400" b="1">
                <a:solidFill>
                  <a:srgbClr val="0000FF"/>
                </a:solidFill>
                <a:latin typeface="Times New Roman" panose="02020603050405020304" pitchFamily="18" charset="0"/>
                <a:cs typeface="Times New Roman" panose="02020603050405020304" pitchFamily="18" charset="0"/>
              </a:rPr>
              <a:t>2.</a:t>
            </a:r>
            <a:r>
              <a:rPr lang="en-US" sz="2400" b="1">
                <a:solidFill>
                  <a:srgbClr val="0000FF"/>
                </a:solidFill>
                <a:latin typeface="Times New Roman" panose="02020603050405020304" pitchFamily="18" charset="0"/>
                <a:cs typeface="Times New Roman" panose="02020603050405020304" pitchFamily="18" charset="0"/>
              </a:rPr>
              <a:t> Có những phần tử nào được lắp trên bảng điện?</a:t>
            </a:r>
          </a:p>
        </p:txBody>
      </p:sp>
      <p:pic>
        <p:nvPicPr>
          <p:cNvPr id="5" name="Picture 4"/>
          <p:cNvPicPr/>
          <p:nvPr/>
        </p:nvPicPr>
        <p:blipFill>
          <a:blip r:embed="rId2"/>
          <a:stretch>
            <a:fillRect/>
          </a:stretch>
        </p:blipFill>
        <p:spPr>
          <a:xfrm>
            <a:off x="576690" y="389012"/>
            <a:ext cx="4972772" cy="4340643"/>
          </a:xfrm>
          <a:prstGeom prst="rect">
            <a:avLst/>
          </a:prstGeom>
        </p:spPr>
      </p:pic>
      <p:sp>
        <p:nvSpPr>
          <p:cNvPr id="2" name="Rectangle 1"/>
          <p:cNvSpPr/>
          <p:nvPr/>
        </p:nvSpPr>
        <p:spPr>
          <a:xfrm>
            <a:off x="6348248" y="1359004"/>
            <a:ext cx="3678621" cy="1569660"/>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 Ổ </a:t>
            </a:r>
            <a:r>
              <a:rPr lang="vi-VN" sz="2400">
                <a:solidFill>
                  <a:srgbClr val="FF0000"/>
                </a:solidFill>
                <a:latin typeface="Times New Roman" panose="02020603050405020304" pitchFamily="18" charset="0"/>
                <a:ea typeface="Times New Roman" panose="02020603050405020304" pitchFamily="18" charset="0"/>
              </a:rPr>
              <a:t>cắm </a:t>
            </a:r>
            <a:r>
              <a:rPr lang="en-US" sz="2400">
                <a:solidFill>
                  <a:srgbClr val="FF0000"/>
                </a:solidFill>
                <a:latin typeface="Times New Roman" panose="02020603050405020304" pitchFamily="18" charset="0"/>
                <a:ea typeface="Times New Roman" panose="02020603050405020304" pitchFamily="18" charset="0"/>
              </a:rPr>
              <a:t>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Công tắc</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Đèn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Aptomat</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3705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circle(in)">
                                      <p:cBhvr>
                                        <p:cTn id="13" dur="200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circle(in)">
                                      <p:cBhvr>
                                        <p:cTn id="16"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9654" y="389012"/>
            <a:ext cx="6096000" cy="830997"/>
          </a:xfrm>
          <a:prstGeom prst="rect">
            <a:avLst/>
          </a:prstGeom>
        </p:spPr>
        <p:txBody>
          <a:bodyPr>
            <a:spAutoFit/>
          </a:bodyPr>
          <a:lstStyle/>
          <a:p>
            <a:r>
              <a:rPr lang="vi-VN" sz="2400" b="1">
                <a:solidFill>
                  <a:srgbClr val="0000FF"/>
                </a:solidFill>
                <a:latin typeface="Times New Roman" panose="02020603050405020304" pitchFamily="18" charset="0"/>
                <a:cs typeface="Times New Roman" panose="02020603050405020304" pitchFamily="18" charset="0"/>
              </a:rPr>
              <a:t>3. Căn cứ vào sơ đồ nguyên lý ở hình 6.3, vẽ sơ đồ lắp đặt của bảng điện</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a:stretch>
            <a:fillRect/>
          </a:stretch>
        </p:blipFill>
        <p:spPr>
          <a:xfrm>
            <a:off x="492607" y="389012"/>
            <a:ext cx="4972772" cy="4340643"/>
          </a:xfrm>
          <a:prstGeom prst="rect">
            <a:avLst/>
          </a:prstGeom>
        </p:spPr>
      </p:pic>
      <p:pic>
        <p:nvPicPr>
          <p:cNvPr id="6" name="Picture 5"/>
          <p:cNvPicPr/>
          <p:nvPr/>
        </p:nvPicPr>
        <p:blipFill>
          <a:blip r:embed="rId3"/>
          <a:stretch>
            <a:fillRect/>
          </a:stretch>
        </p:blipFill>
        <p:spPr>
          <a:xfrm>
            <a:off x="5858170" y="1759550"/>
            <a:ext cx="5535044" cy="4042160"/>
          </a:xfrm>
          <a:prstGeom prst="rect">
            <a:avLst/>
          </a:prstGeom>
        </p:spPr>
      </p:pic>
    </p:spTree>
    <p:extLst>
      <p:ext uri="{BB962C8B-B14F-4D97-AF65-F5344CB8AC3E}">
        <p14:creationId xmlns:p14="http://schemas.microsoft.com/office/powerpoint/2010/main" val="58100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29654" y="389012"/>
            <a:ext cx="6096000" cy="830997"/>
          </a:xfrm>
          <a:prstGeom prst="rect">
            <a:avLst/>
          </a:prstGeom>
        </p:spPr>
        <p:txBody>
          <a:bodyPr>
            <a:spAutoFit/>
          </a:bodyPr>
          <a:lstStyle/>
          <a:p>
            <a:r>
              <a:rPr lang="vi-VN" sz="2400" b="1">
                <a:solidFill>
                  <a:srgbClr val="0000FF"/>
                </a:solidFill>
                <a:latin typeface="Times New Roman" panose="02020603050405020304" pitchFamily="18" charset="0"/>
                <a:cs typeface="Times New Roman" panose="02020603050405020304" pitchFamily="18" charset="0"/>
              </a:rPr>
              <a:t>3. Căn cứ vào sơ đồ nguyên lý ở hình 6.2, vẽ sơ đồ lắp đặt của bảng điện</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18822" y="389012"/>
            <a:ext cx="4880202" cy="4313617"/>
          </a:xfrm>
          <a:prstGeom prst="rect">
            <a:avLst/>
          </a:prstGeom>
        </p:spPr>
      </p:pic>
      <p:pic>
        <p:nvPicPr>
          <p:cNvPr id="2" name="Picture 1"/>
          <p:cNvPicPr>
            <a:picLocks noChangeAspect="1"/>
          </p:cNvPicPr>
          <p:nvPr/>
        </p:nvPicPr>
        <p:blipFill>
          <a:blip r:embed="rId3"/>
          <a:stretch>
            <a:fillRect/>
          </a:stretch>
        </p:blipFill>
        <p:spPr>
          <a:xfrm>
            <a:off x="6118312" y="1448597"/>
            <a:ext cx="4891809" cy="4756260"/>
          </a:xfrm>
          <a:prstGeom prst="rect">
            <a:avLst/>
          </a:prstGeom>
        </p:spPr>
      </p:pic>
    </p:spTree>
    <p:extLst>
      <p:ext uri="{BB962C8B-B14F-4D97-AF65-F5344CB8AC3E}">
        <p14:creationId xmlns:p14="http://schemas.microsoft.com/office/powerpoint/2010/main" val="23064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58" y="768808"/>
            <a:ext cx="11645462"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 Thực hành lắp đặt mạng điện trong nhà</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5.2. Lắp đặt mạch điện bảng điện</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a. Mô tả mạch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 Các bước lắp ráp mạch điện bảng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Tìm hiểu sơ đồ nguyên lý</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Vẽ sơ đồ lắp đặt</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633337" y="200314"/>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6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965" y="299573"/>
            <a:ext cx="11077903"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Quan sát bảng 6.3. và cho biết các thiết bị, vật liệu và dụng cụ để lắp đặt mạch điện bảng điện</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661869" y="1130570"/>
            <a:ext cx="8111516" cy="461665"/>
          </a:xfrm>
          <a:prstGeom prst="rect">
            <a:avLst/>
          </a:prstGeom>
        </p:spPr>
        <p:txBody>
          <a:bodyPr wrap="none">
            <a:spAutoFit/>
          </a:bodyPr>
          <a:lstStyle/>
          <a:p>
            <a:pPr algn="ctr">
              <a:spcAft>
                <a:spcPts val="0"/>
              </a:spcAft>
            </a:pPr>
            <a:r>
              <a:rPr lang="vi-VN" sz="2400" b="1" i="1">
                <a:solidFill>
                  <a:srgbClr val="000000"/>
                </a:solidFill>
                <a:latin typeface="Times New Roman" panose="02020603050405020304" pitchFamily="18" charset="0"/>
                <a:ea typeface="Times New Roman" panose="02020603050405020304" pitchFamily="18" charset="0"/>
              </a:rPr>
              <a:t>Bảng 6.3. Vật liệu, thiết bị cần thiết để lắp đặt mạch bảng điện</a:t>
            </a:r>
            <a:endParaRPr lang="en-US" sz="2400" b="1">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22859320"/>
              </p:ext>
            </p:extLst>
          </p:nvPr>
        </p:nvGraphicFramePr>
        <p:xfrm>
          <a:off x="955520" y="1700628"/>
          <a:ext cx="11152396" cy="3715385"/>
        </p:xfrm>
        <a:graphic>
          <a:graphicData uri="http://schemas.openxmlformats.org/drawingml/2006/table">
            <a:tbl>
              <a:tblPr firstRow="1" firstCol="1" bandRow="1"/>
              <a:tblGrid>
                <a:gridCol w="1007615">
                  <a:extLst>
                    <a:ext uri="{9D8B030D-6E8A-4147-A177-3AD203B41FA5}">
                      <a16:colId xmlns:a16="http://schemas.microsoft.com/office/drawing/2014/main" val="2892772682"/>
                    </a:ext>
                  </a:extLst>
                </a:gridCol>
                <a:gridCol w="5132528">
                  <a:extLst>
                    <a:ext uri="{9D8B030D-6E8A-4147-A177-3AD203B41FA5}">
                      <a16:colId xmlns:a16="http://schemas.microsoft.com/office/drawing/2014/main" val="1411422376"/>
                    </a:ext>
                  </a:extLst>
                </a:gridCol>
                <a:gridCol w="1309411">
                  <a:extLst>
                    <a:ext uri="{9D8B030D-6E8A-4147-A177-3AD203B41FA5}">
                      <a16:colId xmlns:a16="http://schemas.microsoft.com/office/drawing/2014/main" val="491682273"/>
                    </a:ext>
                  </a:extLst>
                </a:gridCol>
                <a:gridCol w="1401078">
                  <a:extLst>
                    <a:ext uri="{9D8B030D-6E8A-4147-A177-3AD203B41FA5}">
                      <a16:colId xmlns:a16="http://schemas.microsoft.com/office/drawing/2014/main" val="2369323567"/>
                    </a:ext>
                  </a:extLst>
                </a:gridCol>
                <a:gridCol w="2301764">
                  <a:extLst>
                    <a:ext uri="{9D8B030D-6E8A-4147-A177-3AD203B41FA5}">
                      <a16:colId xmlns:a16="http://schemas.microsoft.com/office/drawing/2014/main" val="3767015657"/>
                    </a:ext>
                  </a:extLst>
                </a:gridCol>
              </a:tblGrid>
              <a:tr h="423545">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Chủng loại – quy cách kĩ thuật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 vị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lượng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 chú</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7589961"/>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Dây điện đôi VCmd 2x0,75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Mét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6454972"/>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 điện nhựa 200mmx300mm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1581005"/>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 điện nhựa 80mmx120mm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Lắp bóng đèn Đ</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9472245"/>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Ổ cắm điện 3 lỗ</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Ổ cắm điện nổi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3354627"/>
                  </a:ext>
                </a:extLst>
              </a:tr>
              <a:tr h="21463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 tắc 2 cực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 tắc nổi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7930979"/>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CB một pha 10A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 khối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2435535"/>
                  </a:ext>
                </a:extLst>
              </a:tr>
              <a:tr h="21463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 đèn LED 220V-20W</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3480894"/>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Nẹp nhựa luồn dây 10mmx20mm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Mét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0518015"/>
                  </a:ext>
                </a:extLst>
              </a:tr>
              <a:tr h="21463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Băng keo điện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825980"/>
                  </a:ext>
                </a:extLst>
              </a:tr>
            </a:tbl>
          </a:graphicData>
        </a:graphic>
      </p:graphicFrame>
    </p:spTree>
    <p:extLst>
      <p:ext uri="{BB962C8B-B14F-4D97-AF65-F5344CB8AC3E}">
        <p14:creationId xmlns:p14="http://schemas.microsoft.com/office/powerpoint/2010/main" val="210555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58" y="768808"/>
            <a:ext cx="11645462" cy="341632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 Thực hành lắp đặt mạng điện trong nhà</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5.2. Lắp đặt mạch điện bảng điện</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a. Mô tả mạch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 Các bước lắp ráp mạch điện bảng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Chuẩn bị thiết bị, dụng cụ và vật liệu</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Thiết bị: Áptomat, công tắc điện, ổ cắm điện, bóng đèn, đui đèn.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Vật liệu: Dây dẫn điện, bảng điện, giấy ráp, băng dính cách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Kìm cắt dây, kìm tuốt dây, bút thử điện, đồng hồ vạn năng, tua vít, máy khoan cầm tay, bút chì, thước kẻ, kéo</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633337" y="200314"/>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742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8706678" y="390293"/>
            <a:ext cx="3485322" cy="5363736"/>
          </a:xfrm>
          <a:prstGeom prst="cloudCallout">
            <a:avLst>
              <a:gd name="adj1" fmla="val -55497"/>
              <a:gd name="adj2" fmla="val 47682"/>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Em hãy quan sát Hình 6.1 và cho biết lắp mạch điện này như thế nào.</a:t>
            </a:r>
          </a:p>
        </p:txBody>
      </p:sp>
      <p:pic>
        <p:nvPicPr>
          <p:cNvPr id="5" name="Picture 4" descr="C:\Users\DELL\Downloads\image_320.png"/>
          <p:cNvPicPr/>
          <p:nvPr/>
        </p:nvPicPr>
        <p:blipFill>
          <a:blip r:embed="rId2">
            <a:extLst>
              <a:ext uri="{28A0092B-C50C-407E-A947-70E740481C1C}">
                <a14:useLocalDpi xmlns:a14="http://schemas.microsoft.com/office/drawing/2010/main" val="0"/>
              </a:ext>
            </a:extLst>
          </a:blip>
          <a:srcRect/>
          <a:stretch>
            <a:fillRect/>
          </a:stretch>
        </p:blipFill>
        <p:spPr bwMode="auto">
          <a:xfrm>
            <a:off x="1693872" y="1111916"/>
            <a:ext cx="5590540" cy="3326919"/>
          </a:xfrm>
          <a:prstGeom prst="rect">
            <a:avLst/>
          </a:prstGeom>
          <a:noFill/>
          <a:ln>
            <a:noFill/>
          </a:ln>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58" y="768808"/>
            <a:ext cx="3478925" cy="341632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5.2. Lắp đặt mạch điện bảng điện</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a. Mô tả mạch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 Các bước lắp ráp mạch điện bảng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4. Lắp đặt mạch điện</a:t>
            </a:r>
          </a:p>
          <a:p>
            <a:r>
              <a:rPr lang="vi-VN" sz="2400">
                <a:latin typeface="Times New Roman" panose="02020603050405020304" pitchFamily="18" charset="0"/>
                <a:cs typeface="Times New Roman" panose="02020603050405020304" pitchFamily="18" charset="0"/>
              </a:rPr>
              <a:t>Lắp đặt mạch điện tiến hành như bảng 6.4</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633337" y="200314"/>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3741682" y="661979"/>
            <a:ext cx="8334703" cy="4490140"/>
          </a:xfrm>
          <a:prstGeom prst="rect">
            <a:avLst/>
          </a:prstGeom>
        </p:spPr>
      </p:pic>
      <p:pic>
        <p:nvPicPr>
          <p:cNvPr id="5" name="Picture 4"/>
          <p:cNvPicPr>
            <a:picLocks noChangeAspect="1"/>
          </p:cNvPicPr>
          <p:nvPr/>
        </p:nvPicPr>
        <p:blipFill>
          <a:blip r:embed="rId3"/>
          <a:stretch>
            <a:fillRect/>
          </a:stretch>
        </p:blipFill>
        <p:spPr>
          <a:xfrm>
            <a:off x="3741681" y="5152119"/>
            <a:ext cx="8229602" cy="1705881"/>
          </a:xfrm>
          <a:prstGeom prst="rect">
            <a:avLst/>
          </a:prstGeom>
        </p:spPr>
      </p:pic>
    </p:spTree>
    <p:extLst>
      <p:ext uri="{BB962C8B-B14F-4D97-AF65-F5344CB8AC3E}">
        <p14:creationId xmlns:p14="http://schemas.microsoft.com/office/powerpoint/2010/main" val="283499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143" y="54947"/>
            <a:ext cx="1923395" cy="4893647"/>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5.2. Lắp đặt mạch điện bảng điện</a:t>
            </a:r>
            <a:endParaRPr lang="en-US" sz="2400" b="1">
              <a:latin typeface="Times New Roman" panose="02020603050405020304" pitchFamily="18" charset="0"/>
              <a:cs typeface="Times New Roman" panose="02020603050405020304" pitchFamily="18" charset="0"/>
            </a:endParaRPr>
          </a:p>
          <a:p>
            <a:r>
              <a:rPr lang="vi-VN"/>
              <a:t>B</a:t>
            </a:r>
            <a:r>
              <a:rPr lang="vi-VN" sz="2400">
                <a:latin typeface="Times New Roman" panose="02020603050405020304" pitchFamily="18" charset="0"/>
                <a:cs typeface="Times New Roman" panose="02020603050405020304" pitchFamily="18" charset="0"/>
              </a:rPr>
              <a:t>ước 5. Kiểm tra, thử nghiệm hoạt động của mạch điện bảng điện</a:t>
            </a:r>
          </a:p>
          <a:p>
            <a:r>
              <a:rPr lang="vi-VN" sz="2400">
                <a:latin typeface="Times New Roman" panose="02020603050405020304" pitchFamily="18" charset="0"/>
                <a:cs typeface="Times New Roman" panose="02020603050405020304" pitchFamily="18" charset="0"/>
              </a:rPr>
              <a:t>Thực hiện heo trình tự mô tả bảng 6.5</a:t>
            </a:r>
            <a:endParaRPr lang="en-US" sz="2400">
              <a:latin typeface="Times New Roman" panose="02020603050405020304" pitchFamily="18" charset="0"/>
              <a:cs typeface="Times New Roman" panose="02020603050405020304" pitchFamily="18" charset="0"/>
            </a:endParaRPr>
          </a:p>
        </p:txBody>
      </p:sp>
      <p:sp>
        <p:nvSpPr>
          <p:cNvPr id="8" name="Rectangle 7"/>
          <p:cNvSpPr/>
          <p:nvPr/>
        </p:nvSpPr>
        <p:spPr>
          <a:xfrm>
            <a:off x="4661268" y="54947"/>
            <a:ext cx="5812360" cy="369332"/>
          </a:xfrm>
          <a:prstGeom prst="rect">
            <a:avLst/>
          </a:prstGeom>
        </p:spPr>
        <p:txBody>
          <a:bodyPr wrap="none">
            <a:spAutoFit/>
          </a:bodyPr>
          <a:lstStyle/>
          <a:p>
            <a:pPr>
              <a:spcAft>
                <a:spcPts val="0"/>
              </a:spcAft>
            </a:pPr>
            <a:r>
              <a:rPr lang="vi-VN" b="1">
                <a:solidFill>
                  <a:srgbClr val="000000"/>
                </a:solidFill>
                <a:latin typeface="Times New Roman" panose="02020603050405020304" pitchFamily="18" charset="0"/>
                <a:ea typeface="Times New Roman" panose="02020603050405020304" pitchFamily="18" charset="0"/>
              </a:rPr>
              <a:t>Bảng 6.5. Trình tự, kiểm tra, thử nghiệm mạch bảng điện</a:t>
            </a:r>
            <a:endParaRPr lang="en-US" sz="160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608201788"/>
              </p:ext>
            </p:extLst>
          </p:nvPr>
        </p:nvGraphicFramePr>
        <p:xfrm>
          <a:off x="1807781" y="424279"/>
          <a:ext cx="9942785" cy="6367003"/>
        </p:xfrm>
        <a:graphic>
          <a:graphicData uri="http://schemas.openxmlformats.org/drawingml/2006/table">
            <a:tbl>
              <a:tblPr firstRow="1" firstCol="1" bandRow="1"/>
              <a:tblGrid>
                <a:gridCol w="576504">
                  <a:extLst>
                    <a:ext uri="{9D8B030D-6E8A-4147-A177-3AD203B41FA5}">
                      <a16:colId xmlns:a16="http://schemas.microsoft.com/office/drawing/2014/main" val="4085417378"/>
                    </a:ext>
                  </a:extLst>
                </a:gridCol>
                <a:gridCol w="2023213">
                  <a:extLst>
                    <a:ext uri="{9D8B030D-6E8A-4147-A177-3AD203B41FA5}">
                      <a16:colId xmlns:a16="http://schemas.microsoft.com/office/drawing/2014/main" val="942698488"/>
                    </a:ext>
                  </a:extLst>
                </a:gridCol>
                <a:gridCol w="4736503">
                  <a:extLst>
                    <a:ext uri="{9D8B030D-6E8A-4147-A177-3AD203B41FA5}">
                      <a16:colId xmlns:a16="http://schemas.microsoft.com/office/drawing/2014/main" val="677089004"/>
                    </a:ext>
                  </a:extLst>
                </a:gridCol>
                <a:gridCol w="172719">
                  <a:extLst>
                    <a:ext uri="{9D8B030D-6E8A-4147-A177-3AD203B41FA5}">
                      <a16:colId xmlns:a16="http://schemas.microsoft.com/office/drawing/2014/main" val="1543925504"/>
                    </a:ext>
                  </a:extLst>
                </a:gridCol>
                <a:gridCol w="2433846">
                  <a:extLst>
                    <a:ext uri="{9D8B030D-6E8A-4147-A177-3AD203B41FA5}">
                      <a16:colId xmlns:a16="http://schemas.microsoft.com/office/drawing/2014/main" val="992728925"/>
                    </a:ext>
                  </a:extLst>
                </a:gridCol>
              </a:tblGrid>
              <a:tr h="240662">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 tả</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 cần đạt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ảnh minh họa</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tabLst>
                          <a:tab pos="2181225" algn="l"/>
                        </a:tabLs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6829338"/>
                  </a:ext>
                </a:extLst>
              </a:tr>
              <a:tr h="240662">
                <a:tc rowSpan="2">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khi chưa cấp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spcAft>
                          <a:spcPts val="0"/>
                        </a:spcAft>
                        <a:tabLst>
                          <a:tab pos="2181225" algn="l"/>
                        </a:tabLs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2220051"/>
                  </a:ext>
                </a:extLst>
              </a:tr>
              <a:tr h="2406619">
                <a:tc v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vị trị lắp đặt thiết bị trên bảng điện; vị trí nẹp nhựa và bóng đèn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điện trở của mạch điện sau CB hoặc tại OC khi hở mạch và thông mạch bằng VOM</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Bảng điện và đường ống được lắp đúng sơ đồ lắp đặt, chắc chắn.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mối nối phía sau các bảng điện chắc chắn, cách điện an toàn, thẩm mĩ.</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Hở mạch: Điện trở mạch điện vô cùng lớn khi tắc công tắc CT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Thông mạch: Điện trở mạch điện bằng điện trở bóng đèn khi bật công tắc CT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Vệ sinh lao động chỗ thực hành.</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Sắp xếp vật liệu, dụng cụ, thiết bị gọn gàng.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spcAft>
                          <a:spcPts val="0"/>
                        </a:spcAft>
                        <a:tabLst>
                          <a:tab pos="2181225" algn="l"/>
                        </a:tabLs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558855"/>
                  </a:ext>
                </a:extLst>
              </a:tr>
              <a:tr h="271003">
                <a:tc rowSpan="3">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khi đã cấp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pPr>
                        <a:spcAft>
                          <a:spcPts val="0"/>
                        </a:spcAft>
                        <a:tabLst>
                          <a:tab pos="2181225" algn="l"/>
                        </a:tabLs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82564"/>
                  </a:ext>
                </a:extLst>
              </a:tr>
              <a:tr h="1684633">
                <a:tc v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điện áp nguồn trước và sau CB bằng VOM hoặc bút thử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điện áp sau CB hoặc tại OC bằng VOM hoặc bút thử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Đầu vào CB có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Đầu ra CB và OC có điện khi bật CB và không có điện khi tắt CB.</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Điện áp mạch điện đo sau CB hoặc tại OC bằng điện áp nguồn cung cấp(220V)</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1269449"/>
                  </a:ext>
                </a:extLst>
              </a:tr>
              <a:tr h="1443971">
                <a:tc v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hoạt động của mạch điện theo nguyên lí</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bật CT thì đèn Đ sáng; tắt CT thì đèn Đ tắt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Mạch điện hoạt động an toàn, không sự cố.</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Nghiêm túc, trách nhiệm trong công việc.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35" marR="390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6611161"/>
                  </a:ext>
                </a:extLst>
              </a:tr>
            </a:tbl>
          </a:graphicData>
        </a:graphic>
      </p:graphicFrame>
      <p:pic>
        <p:nvPicPr>
          <p:cNvPr id="10" name="Picture 9"/>
          <p:cNvPicPr>
            <a:picLocks noChangeAspect="1"/>
          </p:cNvPicPr>
          <p:nvPr/>
        </p:nvPicPr>
        <p:blipFill>
          <a:blip r:embed="rId2"/>
          <a:stretch>
            <a:fillRect/>
          </a:stretch>
        </p:blipFill>
        <p:spPr>
          <a:xfrm>
            <a:off x="9233931" y="990153"/>
            <a:ext cx="2479393" cy="2238703"/>
          </a:xfrm>
          <a:prstGeom prst="rect">
            <a:avLst/>
          </a:prstGeom>
        </p:spPr>
      </p:pic>
      <p:pic>
        <p:nvPicPr>
          <p:cNvPr id="11" name="Picture 10"/>
          <p:cNvPicPr>
            <a:picLocks noChangeAspect="1"/>
          </p:cNvPicPr>
          <p:nvPr/>
        </p:nvPicPr>
        <p:blipFill>
          <a:blip r:embed="rId3"/>
          <a:stretch>
            <a:fillRect/>
          </a:stretch>
        </p:blipFill>
        <p:spPr>
          <a:xfrm>
            <a:off x="9348497" y="3689130"/>
            <a:ext cx="2364827" cy="1555531"/>
          </a:xfrm>
          <a:prstGeom prst="rect">
            <a:avLst/>
          </a:prstGeom>
        </p:spPr>
      </p:pic>
      <p:pic>
        <p:nvPicPr>
          <p:cNvPr id="12" name="Picture 11"/>
          <p:cNvPicPr>
            <a:picLocks noChangeAspect="1"/>
          </p:cNvPicPr>
          <p:nvPr/>
        </p:nvPicPr>
        <p:blipFill>
          <a:blip r:embed="rId4"/>
          <a:stretch>
            <a:fillRect/>
          </a:stretch>
        </p:blipFill>
        <p:spPr>
          <a:xfrm>
            <a:off x="9443089" y="5347892"/>
            <a:ext cx="2223394" cy="1347198"/>
          </a:xfrm>
          <a:prstGeom prst="rect">
            <a:avLst/>
          </a:prstGeom>
        </p:spPr>
      </p:pic>
    </p:spTree>
    <p:extLst>
      <p:ext uri="{BB962C8B-B14F-4D97-AF65-F5344CB8AC3E}">
        <p14:creationId xmlns:p14="http://schemas.microsoft.com/office/powerpoint/2010/main" val="78054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145" y="636691"/>
            <a:ext cx="11645462" cy="830997"/>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c. Đánh giá thực hành</a:t>
            </a:r>
          </a:p>
          <a:p>
            <a:r>
              <a:rPr lang="vi-VN" sz="2400">
                <a:latin typeface="Times New Roman" panose="02020603050405020304" pitchFamily="18" charset="0"/>
                <a:cs typeface="Times New Roman" panose="02020603050405020304" pitchFamily="18" charset="0"/>
              </a:rPr>
              <a:t>Theo bảng 6.1</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966952" y="1467688"/>
            <a:ext cx="10216055" cy="461665"/>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Bảng 6.1. Tiêu chí đánh giá kết quả thực hành lắp đặt mạng điện trong nhà</a:t>
            </a:r>
            <a:endParaRPr lang="en-US" sz="240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nvGraphicFramePr>
        <p:xfrm>
          <a:off x="540955" y="2103120"/>
          <a:ext cx="10925833" cy="4754880"/>
        </p:xfrm>
        <a:graphic>
          <a:graphicData uri="http://schemas.openxmlformats.org/drawingml/2006/table">
            <a:tbl>
              <a:tblPr firstRow="1" firstCol="1" bandRow="1"/>
              <a:tblGrid>
                <a:gridCol w="904856">
                  <a:extLst>
                    <a:ext uri="{9D8B030D-6E8A-4147-A177-3AD203B41FA5}">
                      <a16:colId xmlns:a16="http://schemas.microsoft.com/office/drawing/2014/main" val="4127930792"/>
                    </a:ext>
                  </a:extLst>
                </a:gridCol>
                <a:gridCol w="5809021">
                  <a:extLst>
                    <a:ext uri="{9D8B030D-6E8A-4147-A177-3AD203B41FA5}">
                      <a16:colId xmlns:a16="http://schemas.microsoft.com/office/drawing/2014/main" val="169442888"/>
                    </a:ext>
                  </a:extLst>
                </a:gridCol>
                <a:gridCol w="1726647">
                  <a:extLst>
                    <a:ext uri="{9D8B030D-6E8A-4147-A177-3AD203B41FA5}">
                      <a16:colId xmlns:a16="http://schemas.microsoft.com/office/drawing/2014/main" val="684627930"/>
                    </a:ext>
                  </a:extLst>
                </a:gridCol>
                <a:gridCol w="1098675">
                  <a:extLst>
                    <a:ext uri="{9D8B030D-6E8A-4147-A177-3AD203B41FA5}">
                      <a16:colId xmlns:a16="http://schemas.microsoft.com/office/drawing/2014/main" val="3635658570"/>
                    </a:ext>
                  </a:extLst>
                </a:gridCol>
                <a:gridCol w="1386634">
                  <a:extLst>
                    <a:ext uri="{9D8B030D-6E8A-4147-A177-3AD203B41FA5}">
                      <a16:colId xmlns:a16="http://schemas.microsoft.com/office/drawing/2014/main" val="3622504977"/>
                    </a:ext>
                  </a:extLst>
                </a:gridCol>
              </a:tblGrid>
              <a:tr h="0">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047259"/>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 bị vật liệu, dụng cụ, thiết bị cần thiết  phù hợp với nội dung thực hành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3589878"/>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đúng các bước thực hành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507686"/>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thiết bị được bố trí đúng sơ đồ lắp đặt, cân đối, dễ sử dụng và lắp ráp chắc chắn.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475188"/>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Dây dẫn được sắp xếp gọn gàng; các đầu dây, mối nối chắc chắn, đảm bảo tiếp xúc tốt, cách điện tốt với bên ngoài; đường ống thẳng, đẹp.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820352"/>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Mạch điện hoạt động đúng nguyên lí, đảm bảo an toàn.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3534706"/>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 sinh chỗ thực hành; nghiêm túc và trách nhiệm trong thực hành.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653847"/>
                  </a:ext>
                </a:extLst>
              </a:tr>
            </a:tbl>
          </a:graphicData>
        </a:graphic>
      </p:graphicFrame>
      <p:sp>
        <p:nvSpPr>
          <p:cNvPr id="5" name="Rectangle 4"/>
          <p:cNvSpPr/>
          <p:nvPr/>
        </p:nvSpPr>
        <p:spPr>
          <a:xfrm>
            <a:off x="1597981" y="147762"/>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55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4522" y="373224"/>
            <a:ext cx="11336694" cy="830997"/>
          </a:xfrm>
          <a:prstGeom prst="rect">
            <a:avLst/>
          </a:prstGeom>
          <a:noFill/>
        </p:spPr>
        <p:txBody>
          <a:bodyPr wrap="square" rtlCol="0">
            <a:spAutoFit/>
          </a:bodyPr>
          <a:lstStyle/>
          <a:p>
            <a:r>
              <a:rPr lang="vi-VN" sz="2400" b="1">
                <a:solidFill>
                  <a:srgbClr val="0000FF"/>
                </a:solidFill>
                <a:latin typeface="Times New Roman" panose="02020603050405020304" pitchFamily="18" charset="0"/>
                <a:cs typeface="Times New Roman" panose="02020603050405020304" pitchFamily="18" charset="0"/>
              </a:rPr>
              <a:t>Thực hành: Lắp đặt mạng điện bảng điện trong nhà gồm : 1 Aptomat, một công tắc hai cực để điều khiển bật, tắt một bóng đèn và một ổ cắm điện</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7318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4425" y="511925"/>
            <a:ext cx="5617672"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Mạch đèn cầu thang như Hình 6.5 có thể điều khiển một bóng đèn ở mấy vị trí?</a:t>
            </a:r>
          </a:p>
        </p:txBody>
      </p:sp>
      <p:pic>
        <p:nvPicPr>
          <p:cNvPr id="4" name="Picture 3" descr="C:\Users\DELL\Desktop\sách giáo khoa công nghệ 9\image_322.png"/>
          <p:cNvPicPr/>
          <p:nvPr/>
        </p:nvPicPr>
        <p:blipFill>
          <a:blip r:embed="rId2">
            <a:extLst>
              <a:ext uri="{28A0092B-C50C-407E-A947-70E740481C1C}">
                <a14:useLocalDpi xmlns:a14="http://schemas.microsoft.com/office/drawing/2010/main" val="0"/>
              </a:ext>
            </a:extLst>
          </a:blip>
          <a:srcRect/>
          <a:stretch>
            <a:fillRect/>
          </a:stretch>
        </p:blipFill>
        <p:spPr bwMode="auto">
          <a:xfrm>
            <a:off x="672663" y="407658"/>
            <a:ext cx="5192110" cy="4364039"/>
          </a:xfrm>
          <a:prstGeom prst="rect">
            <a:avLst/>
          </a:prstGeom>
          <a:noFill/>
          <a:ln>
            <a:noFill/>
          </a:ln>
        </p:spPr>
      </p:pic>
    </p:spTree>
    <p:extLst>
      <p:ext uri="{BB962C8B-B14F-4D97-AF65-F5344CB8AC3E}">
        <p14:creationId xmlns:p14="http://schemas.microsoft.com/office/powerpoint/2010/main" val="171414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4425" y="511925"/>
            <a:ext cx="5617672"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Mạch đèn cầu thang như Hình 6.5 có thể điều khiển một bóng đèn ở mấy vị trí?</a:t>
            </a:r>
          </a:p>
        </p:txBody>
      </p:sp>
      <p:pic>
        <p:nvPicPr>
          <p:cNvPr id="4" name="Picture 3" descr="C:\Users\DELL\Desktop\sách giáo khoa công nghệ 9\image_322.png"/>
          <p:cNvPicPr/>
          <p:nvPr/>
        </p:nvPicPr>
        <p:blipFill>
          <a:blip r:embed="rId2">
            <a:extLst>
              <a:ext uri="{28A0092B-C50C-407E-A947-70E740481C1C}">
                <a14:useLocalDpi xmlns:a14="http://schemas.microsoft.com/office/drawing/2010/main" val="0"/>
              </a:ext>
            </a:extLst>
          </a:blip>
          <a:srcRect/>
          <a:stretch>
            <a:fillRect/>
          </a:stretch>
        </p:blipFill>
        <p:spPr bwMode="auto">
          <a:xfrm>
            <a:off x="672663" y="407658"/>
            <a:ext cx="5192110" cy="4364039"/>
          </a:xfrm>
          <a:prstGeom prst="rect">
            <a:avLst/>
          </a:prstGeom>
          <a:noFill/>
          <a:ln>
            <a:noFill/>
          </a:ln>
        </p:spPr>
      </p:pic>
      <p:sp>
        <p:nvSpPr>
          <p:cNvPr id="3" name="Rectangle 2"/>
          <p:cNvSpPr/>
          <p:nvPr/>
        </p:nvSpPr>
        <p:spPr>
          <a:xfrm>
            <a:off x="6001407" y="1613366"/>
            <a:ext cx="6096000" cy="830997"/>
          </a:xfrm>
          <a:prstGeom prst="rect">
            <a:avLst/>
          </a:prstGeom>
        </p:spPr>
        <p:txBody>
          <a:bodyPr>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Mạch đèn cầu thang như Hình 6.5 có thể điều khiển một bóng đèn ở hai vị trí.</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55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4425" y="511925"/>
            <a:ext cx="4957665"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Các thiết bị điện trong Hình 6.</a:t>
            </a:r>
            <a:r>
              <a:rPr lang="vi-VN" sz="2400" b="1">
                <a:solidFill>
                  <a:srgbClr val="0000FF"/>
                </a:solidFill>
                <a:latin typeface="Times New Roman" panose="02020603050405020304" pitchFamily="18" charset="0"/>
                <a:ea typeface="Times New Roman" panose="02020603050405020304" pitchFamily="18" charset="0"/>
              </a:rPr>
              <a:t>6</a:t>
            </a:r>
            <a:r>
              <a:rPr lang="en-US" sz="2400" b="1">
                <a:solidFill>
                  <a:srgbClr val="0000FF"/>
                </a:solidFill>
                <a:latin typeface="Times New Roman" panose="02020603050405020304" pitchFamily="18" charset="0"/>
                <a:ea typeface="Times New Roman" panose="02020603050405020304" pitchFamily="18" charset="0"/>
              </a:rPr>
              <a:t> được nối với nhau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stretch>
            <a:fillRect/>
          </a:stretch>
        </p:blipFill>
        <p:spPr>
          <a:xfrm>
            <a:off x="509894" y="266217"/>
            <a:ext cx="5544065" cy="4326803"/>
          </a:xfrm>
          <a:prstGeom prst="rect">
            <a:avLst/>
          </a:prstGeom>
        </p:spPr>
      </p:pic>
    </p:spTree>
    <p:extLst>
      <p:ext uri="{BB962C8B-B14F-4D97-AF65-F5344CB8AC3E}">
        <p14:creationId xmlns:p14="http://schemas.microsoft.com/office/powerpoint/2010/main" val="271182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64425" y="511925"/>
            <a:ext cx="4957665"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1.</a:t>
            </a:r>
            <a:r>
              <a:rPr lang="en-US" sz="2400" b="1">
                <a:solidFill>
                  <a:srgbClr val="0000FF"/>
                </a:solidFill>
                <a:latin typeface="Times New Roman" panose="02020603050405020304" pitchFamily="18" charset="0"/>
                <a:ea typeface="Times New Roman" panose="02020603050405020304" pitchFamily="18" charset="0"/>
              </a:rPr>
              <a:t>Các thiết bị điện trong Hình 6.</a:t>
            </a:r>
            <a:r>
              <a:rPr lang="vi-VN" sz="2400" b="1">
                <a:solidFill>
                  <a:srgbClr val="0000FF"/>
                </a:solidFill>
                <a:latin typeface="Times New Roman" panose="02020603050405020304" pitchFamily="18" charset="0"/>
                <a:ea typeface="Times New Roman" panose="02020603050405020304" pitchFamily="18" charset="0"/>
              </a:rPr>
              <a:t>6</a:t>
            </a:r>
            <a:r>
              <a:rPr lang="en-US" sz="2400" b="1">
                <a:solidFill>
                  <a:srgbClr val="0000FF"/>
                </a:solidFill>
                <a:latin typeface="Times New Roman" panose="02020603050405020304" pitchFamily="18" charset="0"/>
                <a:ea typeface="Times New Roman" panose="02020603050405020304" pitchFamily="18" charset="0"/>
              </a:rPr>
              <a:t> được nối với nhau như thế nào?</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stretch>
            <a:fillRect/>
          </a:stretch>
        </p:blipFill>
        <p:spPr>
          <a:xfrm>
            <a:off x="509894" y="266217"/>
            <a:ext cx="5544065" cy="4326803"/>
          </a:xfrm>
          <a:prstGeom prst="rect">
            <a:avLst/>
          </a:prstGeom>
        </p:spPr>
      </p:pic>
      <p:sp>
        <p:nvSpPr>
          <p:cNvPr id="3" name="Rectangle 2"/>
          <p:cNvSpPr/>
          <p:nvPr/>
        </p:nvSpPr>
        <p:spPr>
          <a:xfrm>
            <a:off x="6362373" y="1552168"/>
            <a:ext cx="5419724" cy="830997"/>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Bóng đèn, công tắc và aptomat được mắc nối tiếp với nhau.</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603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3142" y="81256"/>
            <a:ext cx="7259217"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Dựa vào sơ đồ nguyên lí hình 6.6 hãy vẽ sơ đồ lắp đặt</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a:stretch>
            <a:fillRect/>
          </a:stretch>
        </p:blipFill>
        <p:spPr>
          <a:xfrm>
            <a:off x="653142" y="697141"/>
            <a:ext cx="5544065" cy="4326803"/>
          </a:xfrm>
          <a:prstGeom prst="rect">
            <a:avLst/>
          </a:prstGeom>
        </p:spPr>
      </p:pic>
    </p:spTree>
    <p:extLst>
      <p:ext uri="{BB962C8B-B14F-4D97-AF65-F5344CB8AC3E}">
        <p14:creationId xmlns:p14="http://schemas.microsoft.com/office/powerpoint/2010/main" val="412063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53142" y="81256"/>
            <a:ext cx="7259217"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Dựa vào sơ đồ nguyên lí hình 6.6 hãy vẽ sơ đồ lắp đặt</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a:stretch>
            <a:fillRect/>
          </a:stretch>
        </p:blipFill>
        <p:spPr>
          <a:xfrm>
            <a:off x="653142" y="697141"/>
            <a:ext cx="5544065" cy="4326803"/>
          </a:xfrm>
          <a:prstGeom prst="rect">
            <a:avLst/>
          </a:prstGeom>
        </p:spPr>
      </p:pic>
      <p:pic>
        <p:nvPicPr>
          <p:cNvPr id="4" name="Picture 3"/>
          <p:cNvPicPr/>
          <p:nvPr/>
        </p:nvPicPr>
        <p:blipFill>
          <a:blip r:embed="rId3"/>
          <a:stretch>
            <a:fillRect/>
          </a:stretch>
        </p:blipFill>
        <p:spPr>
          <a:xfrm>
            <a:off x="6394406" y="697141"/>
            <a:ext cx="5419222" cy="4137618"/>
          </a:xfrm>
          <a:prstGeom prst="rect">
            <a:avLst/>
          </a:prstGeom>
        </p:spPr>
      </p:pic>
    </p:spTree>
    <p:extLst>
      <p:ext uri="{BB962C8B-B14F-4D97-AF65-F5344CB8AC3E}">
        <p14:creationId xmlns:p14="http://schemas.microsoft.com/office/powerpoint/2010/main" val="3659817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7641020" y="0"/>
            <a:ext cx="4162097" cy="2647197"/>
          </a:xfrm>
          <a:prstGeom prst="cloudCallout">
            <a:avLst>
              <a:gd name="adj1" fmla="val -37210"/>
              <a:gd name="adj2" fmla="val 7436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Em hãy quan sát Hình 6.1 và cho biết lắp mạch điện này như thế nào.</a:t>
            </a:r>
          </a:p>
        </p:txBody>
      </p:sp>
      <p:pic>
        <p:nvPicPr>
          <p:cNvPr id="5" name="Picture 4" descr="C:\Users\DELL\Downloads\image_320.png"/>
          <p:cNvPicPr/>
          <p:nvPr/>
        </p:nvPicPr>
        <p:blipFill>
          <a:blip r:embed="rId2">
            <a:extLst>
              <a:ext uri="{28A0092B-C50C-407E-A947-70E740481C1C}">
                <a14:useLocalDpi xmlns:a14="http://schemas.microsoft.com/office/drawing/2010/main" val="0"/>
              </a:ext>
            </a:extLst>
          </a:blip>
          <a:srcRect/>
          <a:stretch>
            <a:fillRect/>
          </a:stretch>
        </p:blipFill>
        <p:spPr bwMode="auto">
          <a:xfrm>
            <a:off x="6423528" y="3356054"/>
            <a:ext cx="5590540" cy="2563114"/>
          </a:xfrm>
          <a:prstGeom prst="rect">
            <a:avLst/>
          </a:prstGeom>
          <a:noFill/>
          <a:ln>
            <a:noFill/>
          </a:ln>
        </p:spPr>
      </p:pic>
      <p:sp>
        <p:nvSpPr>
          <p:cNvPr id="3" name="Rectangle 2"/>
          <p:cNvSpPr/>
          <p:nvPr/>
        </p:nvSpPr>
        <p:spPr>
          <a:xfrm>
            <a:off x="220717" y="390294"/>
            <a:ext cx="6285185" cy="5509200"/>
          </a:xfrm>
          <a:prstGeom prst="rect">
            <a:avLst/>
          </a:prstGeom>
        </p:spPr>
        <p:txBody>
          <a:bodyPr wrap="square">
            <a:spAutoFit/>
          </a:bodyPr>
          <a:lstStyle/>
          <a:p>
            <a:pPr>
              <a:spcAft>
                <a:spcPts val="0"/>
              </a:spcAft>
            </a:pPr>
            <a:r>
              <a:rPr lang="vi-VN" sz="2200">
                <a:solidFill>
                  <a:srgbClr val="FF0000"/>
                </a:solidFill>
                <a:latin typeface="Times New Roman" panose="02020603050405020304" pitchFamily="18" charset="0"/>
                <a:ea typeface="Times New Roman" panose="02020603050405020304" pitchFamily="18" charset="0"/>
              </a:rPr>
              <a:t>*</a:t>
            </a:r>
            <a:r>
              <a:rPr lang="en-US" sz="2200">
                <a:solidFill>
                  <a:srgbClr val="FF0000"/>
                </a:solidFill>
                <a:latin typeface="Times New Roman" panose="02020603050405020304" pitchFamily="18" charset="0"/>
                <a:ea typeface="Times New Roman" panose="02020603050405020304" pitchFamily="18" charset="0"/>
              </a:rPr>
              <a:t> Quy trình lắp đặt:</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Đi dây điện:</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Cắt dây điện theo chiều dài phù hợp với sơ đồ.</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Luồn dây điện qua ống gen.</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Đi dây điện âm tường hoặc nổi tùy theo thiết kế.</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Lắp đặt ổ cắm và công tắc:</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Lắp ổ cắm và công tắc vào vị trí đã xác định.</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Nối dây điện vào ổ cắm và công tắc theo đúng ký hiệu.</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Nối dây điện vào bóng đèn:</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Nối dây pha vào dây nóng của bóng đèn.</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Nối dây trung hòa vào dây nguội của bóng đèn.</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Kiểm tra và đóng điện:</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Sử dụng bút thử điện để kiểm tra điện áp.</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Bật công tắc để kiểm tra hoạt động của bóng đèn.</a:t>
            </a:r>
          </a:p>
          <a:p>
            <a:pPr>
              <a:spcAft>
                <a:spcPts val="0"/>
              </a:spcAft>
            </a:pPr>
            <a:r>
              <a:rPr lang="en-US" sz="2200">
                <a:solidFill>
                  <a:srgbClr val="FF0000"/>
                </a:solidFill>
                <a:latin typeface="Times New Roman" panose="02020603050405020304" pitchFamily="18" charset="0"/>
                <a:ea typeface="Times New Roman" panose="02020603050405020304" pitchFamily="18" charset="0"/>
              </a:rPr>
              <a:t>+ Dùng băng keo điện để cách điện các mối nối.</a:t>
            </a:r>
            <a:endParaRPr lang="en-US" sz="22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636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barn(inVertical)">
                                      <p:cBhvr>
                                        <p:cTn id="40" dur="500"/>
                                        <p:tgtEl>
                                          <p:spTgt spid="3">
                                            <p:txEl>
                                              <p:pRg st="11" end="11"/>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barn(inVertical)">
                                      <p:cBhvr>
                                        <p:cTn id="43" dur="500"/>
                                        <p:tgtEl>
                                          <p:spTgt spid="3">
                                            <p:txEl>
                                              <p:pRg st="12" end="12"/>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barn(inVertical)">
                                      <p:cBhvr>
                                        <p:cTn id="46" dur="500"/>
                                        <p:tgtEl>
                                          <p:spTgt spid="3">
                                            <p:txEl>
                                              <p:pRg st="13" end="13"/>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barn(inVertical)">
                                      <p:cBhvr>
                                        <p:cTn id="49"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58" y="768808"/>
            <a:ext cx="11645462" cy="193899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5.3. Thực hành lắp đặt mạch đèn cầu thang</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a. Mô tả mạch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 Các bước thực hành lắp đặt mạch điện cầu  thang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Tìm hiểu sơ đồ nguyên lý</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Vẽ sơ đồ lắp đặt</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633337" y="200314"/>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206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460" y="120039"/>
            <a:ext cx="11666377" cy="830997"/>
          </a:xfrm>
          <a:prstGeom prst="rect">
            <a:avLst/>
          </a:prstGeom>
        </p:spPr>
        <p:txBody>
          <a:bodyPr wrap="square">
            <a:spAutoFit/>
          </a:bodyPr>
          <a:lstStyle/>
          <a:p>
            <a:pPr>
              <a:spcAft>
                <a:spcPts val="0"/>
              </a:spcAft>
            </a:pPr>
            <a:r>
              <a:rPr lang="vi-VN" sz="2400" b="1">
                <a:solidFill>
                  <a:srgbClr val="0000FF"/>
                </a:solidFill>
                <a:latin typeface="Times New Roman" panose="02020603050405020304" pitchFamily="18" charset="0"/>
                <a:ea typeface="Times New Roman" panose="02020603050405020304" pitchFamily="18" charset="0"/>
              </a:rPr>
              <a:t>Quan sát bảng 6.6. và cho biết các thiết bị, vật liệu và dụng cụ để lắp đặt mạch điện cầu thang</a:t>
            </a:r>
            <a:endParaRPr lang="en-US" sz="2400" b="1">
              <a:solidFill>
                <a:srgbClr val="0000FF"/>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894102" y="951036"/>
            <a:ext cx="8525091" cy="461665"/>
          </a:xfrm>
          <a:prstGeom prst="rect">
            <a:avLst/>
          </a:prstGeom>
        </p:spPr>
        <p:txBody>
          <a:bodyPr wrap="none">
            <a:spAutoFit/>
          </a:bodyPr>
          <a:lstStyle/>
          <a:p>
            <a:pPr algn="ctr">
              <a:spcAft>
                <a:spcPts val="0"/>
              </a:spcAft>
            </a:pPr>
            <a:r>
              <a:rPr lang="vi-VN" sz="2400" i="1">
                <a:latin typeface="Times New Roman" panose="02020603050405020304" pitchFamily="18" charset="0"/>
                <a:cs typeface="Times New Roman" panose="02020603050405020304" pitchFamily="18" charset="0"/>
              </a:rPr>
              <a:t>Bảng 6.6. Vật liệu, thiết bị cần thiết để lắp đặt mạch điện cầu thang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39747645"/>
              </p:ext>
            </p:extLst>
          </p:nvPr>
        </p:nvGraphicFramePr>
        <p:xfrm>
          <a:off x="850418" y="1497779"/>
          <a:ext cx="10879125" cy="5178425"/>
        </p:xfrm>
        <a:graphic>
          <a:graphicData uri="http://schemas.openxmlformats.org/drawingml/2006/table">
            <a:tbl>
              <a:tblPr firstRow="1" firstCol="1" bandRow="1"/>
              <a:tblGrid>
                <a:gridCol w="982926">
                  <a:extLst>
                    <a:ext uri="{9D8B030D-6E8A-4147-A177-3AD203B41FA5}">
                      <a16:colId xmlns:a16="http://schemas.microsoft.com/office/drawing/2014/main" val="2080134965"/>
                    </a:ext>
                  </a:extLst>
                </a:gridCol>
                <a:gridCol w="5322973">
                  <a:extLst>
                    <a:ext uri="{9D8B030D-6E8A-4147-A177-3AD203B41FA5}">
                      <a16:colId xmlns:a16="http://schemas.microsoft.com/office/drawing/2014/main" val="3034937710"/>
                    </a:ext>
                  </a:extLst>
                </a:gridCol>
                <a:gridCol w="1395732">
                  <a:extLst>
                    <a:ext uri="{9D8B030D-6E8A-4147-A177-3AD203B41FA5}">
                      <a16:colId xmlns:a16="http://schemas.microsoft.com/office/drawing/2014/main" val="1507857171"/>
                    </a:ext>
                  </a:extLst>
                </a:gridCol>
                <a:gridCol w="1476062">
                  <a:extLst>
                    <a:ext uri="{9D8B030D-6E8A-4147-A177-3AD203B41FA5}">
                      <a16:colId xmlns:a16="http://schemas.microsoft.com/office/drawing/2014/main" val="1594539896"/>
                    </a:ext>
                  </a:extLst>
                </a:gridCol>
                <a:gridCol w="1701432">
                  <a:extLst>
                    <a:ext uri="{9D8B030D-6E8A-4147-A177-3AD203B41FA5}">
                      <a16:colId xmlns:a16="http://schemas.microsoft.com/office/drawing/2014/main" val="617601502"/>
                    </a:ext>
                  </a:extLst>
                </a:gridCol>
              </a:tblGrid>
              <a:tr h="423545">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Chủng loại – quy cách kĩ thuật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 vị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lượng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 chú</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420630"/>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Dây điện đôi VCmd 2x0,75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Mét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8327106"/>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 điện nhựa 200mmx300mm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7236474"/>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 điện nhựa 80mmx120mm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Lắp bóng đèn Đ</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828604"/>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Bảng điện nhựa 110mmx180mm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Lắp công tắc CT2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684780"/>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Ổ cắm điện 3 lỗ</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Ổ cắm điện nổi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431874"/>
                  </a:ext>
                </a:extLst>
              </a:tr>
              <a:tr h="21463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 tắc 3 cực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Công tắc nổi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508978"/>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CB một pha 10A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 khối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8339031"/>
                  </a:ext>
                </a:extLst>
              </a:tr>
              <a:tr h="21463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Bóng đèn LED 220V-20W</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8738474"/>
                  </a:ext>
                </a:extLst>
              </a:tr>
              <a:tr h="207645">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Nẹp nhựa luồn dây 10mmx20mm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Mét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6695826"/>
                  </a:ext>
                </a:extLst>
              </a:tr>
              <a:tr h="21463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Băng keo điện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763107"/>
                  </a:ext>
                </a:extLst>
              </a:tr>
            </a:tbl>
          </a:graphicData>
        </a:graphic>
      </p:graphicFrame>
    </p:spTree>
    <p:extLst>
      <p:ext uri="{BB962C8B-B14F-4D97-AF65-F5344CB8AC3E}">
        <p14:creationId xmlns:p14="http://schemas.microsoft.com/office/powerpoint/2010/main" val="121544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58" y="768808"/>
            <a:ext cx="11645462" cy="193899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5.3. Thực hành lắp đặt mạch đèn cầu thang</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Bước 3. Chuẩn bị thiết bị, dụng cụ và vật liệu</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 Thiết bị: Aptomat, công tắc ba cực, bóng đèn LED, Ổ cắm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Vật liệu: Dây điện đôi VCmd2x0,75; bảng điện nhựa, nẹp nhựa luồn dây.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Băng keo điện</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633337" y="200314"/>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103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58" y="768808"/>
            <a:ext cx="11645462" cy="1200329"/>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5.3. Thực hành lắp đặt mạch đèn cầu thang</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Bước 4. Lắp đặt mạch điện</a:t>
            </a:r>
          </a:p>
          <a:p>
            <a:r>
              <a:rPr lang="vi-VN" sz="2400">
                <a:latin typeface="Times New Roman" panose="02020603050405020304" pitchFamily="18" charset="0"/>
                <a:cs typeface="Times New Roman" panose="02020603050405020304" pitchFamily="18" charset="0"/>
              </a:rPr>
              <a:t>Lắp đặt mạch điện cầu thang được tiến hành mô tả ở bảng 6.7</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633337" y="200314"/>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229710" y="1969137"/>
            <a:ext cx="9862834" cy="4704932"/>
          </a:xfrm>
          <a:prstGeom prst="rect">
            <a:avLst/>
          </a:prstGeom>
        </p:spPr>
      </p:pic>
    </p:spTree>
    <p:extLst>
      <p:ext uri="{BB962C8B-B14F-4D97-AF65-F5344CB8AC3E}">
        <p14:creationId xmlns:p14="http://schemas.microsoft.com/office/powerpoint/2010/main" val="400322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207" y="0"/>
            <a:ext cx="2438402" cy="378565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5.3. Thực hành lắp đặt mạch đèn cầu thang</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Bước 5. Kiểm tra, thử nghiệm hoạt động của mạch đèn cầu thang</a:t>
            </a:r>
          </a:p>
          <a:p>
            <a:r>
              <a:rPr lang="vi-VN" sz="2400">
                <a:latin typeface="Times New Roman" panose="02020603050405020304" pitchFamily="18" charset="0"/>
                <a:cs typeface="Times New Roman" panose="02020603050405020304" pitchFamily="18" charset="0"/>
              </a:rPr>
              <a:t>Thực hiện theo trình tự bảng 6.8</a:t>
            </a:r>
            <a:endParaRPr lang="en-US" sz="2400">
              <a:latin typeface="Times New Roman" panose="02020603050405020304" pitchFamily="18" charset="0"/>
              <a:cs typeface="Times New Roman" panose="02020603050405020304" pitchFamily="18" charset="0"/>
            </a:endParaRPr>
          </a:p>
        </p:txBody>
      </p:sp>
      <p:sp>
        <p:nvSpPr>
          <p:cNvPr id="5" name="Rectangle 4"/>
          <p:cNvSpPr/>
          <p:nvPr/>
        </p:nvSpPr>
        <p:spPr>
          <a:xfrm>
            <a:off x="3389517" y="0"/>
            <a:ext cx="5812360" cy="369332"/>
          </a:xfrm>
          <a:prstGeom prst="rect">
            <a:avLst/>
          </a:prstGeom>
        </p:spPr>
        <p:txBody>
          <a:bodyPr wrap="none">
            <a:spAutoFit/>
          </a:bodyPr>
          <a:lstStyle/>
          <a:p>
            <a:pPr>
              <a:spcAft>
                <a:spcPts val="0"/>
              </a:spcAft>
            </a:pPr>
            <a:r>
              <a:rPr lang="vi-VN" b="1">
                <a:solidFill>
                  <a:srgbClr val="000000"/>
                </a:solidFill>
                <a:latin typeface="Times New Roman" panose="02020603050405020304" pitchFamily="18" charset="0"/>
                <a:ea typeface="Times New Roman" panose="02020603050405020304" pitchFamily="18" charset="0"/>
              </a:rPr>
              <a:t>Bảng 6.8. Trình tự, kiểm tra, thử nghiệm mạch cầu thang</a:t>
            </a:r>
            <a:endParaRPr lang="en-US" sz="160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723049896"/>
              </p:ext>
            </p:extLst>
          </p:nvPr>
        </p:nvGraphicFramePr>
        <p:xfrm>
          <a:off x="2738515" y="483476"/>
          <a:ext cx="9243277" cy="6096000"/>
        </p:xfrm>
        <a:graphic>
          <a:graphicData uri="http://schemas.openxmlformats.org/drawingml/2006/table">
            <a:tbl>
              <a:tblPr firstRow="1" firstCol="1" bandRow="1"/>
              <a:tblGrid>
                <a:gridCol w="537929">
                  <a:extLst>
                    <a:ext uri="{9D8B030D-6E8A-4147-A177-3AD203B41FA5}">
                      <a16:colId xmlns:a16="http://schemas.microsoft.com/office/drawing/2014/main" val="2636074896"/>
                    </a:ext>
                  </a:extLst>
                </a:gridCol>
                <a:gridCol w="2520554">
                  <a:extLst>
                    <a:ext uri="{9D8B030D-6E8A-4147-A177-3AD203B41FA5}">
                      <a16:colId xmlns:a16="http://schemas.microsoft.com/office/drawing/2014/main" val="1347044231"/>
                    </a:ext>
                  </a:extLst>
                </a:gridCol>
                <a:gridCol w="3922176">
                  <a:extLst>
                    <a:ext uri="{9D8B030D-6E8A-4147-A177-3AD203B41FA5}">
                      <a16:colId xmlns:a16="http://schemas.microsoft.com/office/drawing/2014/main" val="2171792536"/>
                    </a:ext>
                  </a:extLst>
                </a:gridCol>
                <a:gridCol w="2262618">
                  <a:extLst>
                    <a:ext uri="{9D8B030D-6E8A-4147-A177-3AD203B41FA5}">
                      <a16:colId xmlns:a16="http://schemas.microsoft.com/office/drawing/2014/main" val="403473466"/>
                    </a:ext>
                  </a:extLst>
                </a:gridCol>
              </a:tblGrid>
              <a:tr h="114300">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 tả</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 cần đạt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minh họa</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638025"/>
                  </a:ext>
                </a:extLst>
              </a:tr>
              <a:tr h="114300">
                <a:tc rowSpan="2">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khi chưa cấp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326259"/>
                  </a:ext>
                </a:extLst>
              </a:tr>
              <a:tr h="1943100">
                <a:tc v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vị trị lắp đặt thiết bị trên bảng điện; vị trí nẹp nhựa và bóng đèn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các mối nối dây</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điện trở của mạch điện sau CB hoặc tại OC khi hở mạch và thông mạch bằng VOM</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Bảng điện và đường ống được lắp đúng sơ đồ lắp đặt, chắc chắn.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mối nối phía sau các bảng điện chắc chắn, cách điện an toàn, thẩm mĩ.</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Hở mạch: Điện trở mạch điện vô cùng lớn khi tắc công tắc CT1 hoặc CT2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Thông mạch: Điện trở mạch điện bằng điện trở bóng đèn khi bật công tắc CT1 hoặc CT2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Vệ sinh lao động chỗ thực hành.</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Sắp xếp vật liệu, dụng cụ, thiết bị gọn gàng.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51833"/>
                  </a:ext>
                </a:extLst>
              </a:tr>
              <a:tr h="114300">
                <a:tc rowSpan="3">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khi đã cấp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722371"/>
                  </a:ext>
                </a:extLst>
              </a:tr>
              <a:tr h="800100">
                <a:tc v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điện áp nguồn trước và sau CB bằng VOM hoặc bút thử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điện áp sau CB hoặc tại OC bằng VOM hoặc bút thử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Đầu vào CB có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Đầu ra CB và OC có điện khi bật CB và không có điện khi tắt CB.</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FontTx/>
                        <a:buNone/>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Điện áp mạch điện đo sau CB hoặc tại OC bằng điện áp nguồn cung cấp(220V)</a:t>
                      </a:r>
                    </a:p>
                    <a:p>
                      <a:pPr marL="0" indent="0">
                        <a:spcAft>
                          <a:spcPts val="0"/>
                        </a:spcAft>
                        <a:buFontTx/>
                        <a:buNone/>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694428"/>
                  </a:ext>
                </a:extLst>
              </a:tr>
              <a:tr h="800100">
                <a:tc v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hoạt động của mạch điện theo nguyên lí</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Khi bật CT1 hoặc CT2 thì đèn Đ sáng; tắt CT1 hoặc CT2 thì đèn Đ tắt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Mạch điện hoạt động an toàn, không sự cố.</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Nghiêm túc, trách nhiệm trong công việc.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636830"/>
                  </a:ext>
                </a:extLst>
              </a:tr>
            </a:tbl>
          </a:graphicData>
        </a:graphic>
      </p:graphicFrame>
      <p:pic>
        <p:nvPicPr>
          <p:cNvPr id="7" name="Picture 6"/>
          <p:cNvPicPr>
            <a:picLocks noChangeAspect="1"/>
          </p:cNvPicPr>
          <p:nvPr/>
        </p:nvPicPr>
        <p:blipFill>
          <a:blip r:embed="rId2"/>
          <a:stretch>
            <a:fillRect/>
          </a:stretch>
        </p:blipFill>
        <p:spPr>
          <a:xfrm>
            <a:off x="9816662" y="1030012"/>
            <a:ext cx="2049518" cy="2301767"/>
          </a:xfrm>
          <a:prstGeom prst="rect">
            <a:avLst/>
          </a:prstGeom>
        </p:spPr>
      </p:pic>
      <p:pic>
        <p:nvPicPr>
          <p:cNvPr id="8" name="Picture 7"/>
          <p:cNvPicPr>
            <a:picLocks noChangeAspect="1"/>
          </p:cNvPicPr>
          <p:nvPr/>
        </p:nvPicPr>
        <p:blipFill>
          <a:blip r:embed="rId3"/>
          <a:stretch>
            <a:fillRect/>
          </a:stretch>
        </p:blipFill>
        <p:spPr>
          <a:xfrm>
            <a:off x="9816662" y="3657598"/>
            <a:ext cx="2049518" cy="1408388"/>
          </a:xfrm>
          <a:prstGeom prst="rect">
            <a:avLst/>
          </a:prstGeom>
        </p:spPr>
      </p:pic>
      <p:pic>
        <p:nvPicPr>
          <p:cNvPr id="9" name="Picture 8"/>
          <p:cNvPicPr>
            <a:picLocks noChangeAspect="1"/>
          </p:cNvPicPr>
          <p:nvPr/>
        </p:nvPicPr>
        <p:blipFill>
          <a:blip r:embed="rId4"/>
          <a:stretch>
            <a:fillRect/>
          </a:stretch>
        </p:blipFill>
        <p:spPr>
          <a:xfrm>
            <a:off x="9816662" y="5171089"/>
            <a:ext cx="2049518" cy="1303283"/>
          </a:xfrm>
          <a:prstGeom prst="rect">
            <a:avLst/>
          </a:prstGeom>
        </p:spPr>
      </p:pic>
    </p:spTree>
    <p:extLst>
      <p:ext uri="{BB962C8B-B14F-4D97-AF65-F5344CB8AC3E}">
        <p14:creationId xmlns:p14="http://schemas.microsoft.com/office/powerpoint/2010/main" val="10094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4522" y="373224"/>
            <a:ext cx="11336694" cy="1569660"/>
          </a:xfrm>
          <a:prstGeom prst="rect">
            <a:avLst/>
          </a:prstGeom>
          <a:noFill/>
        </p:spPr>
        <p:txBody>
          <a:bodyPr wrap="square" rtlCol="0">
            <a:spAutoFit/>
          </a:bodyPr>
          <a:lstStyle/>
          <a:p>
            <a:r>
              <a:rPr lang="vi-VN" sz="2400" b="1">
                <a:solidFill>
                  <a:srgbClr val="0000FF"/>
                </a:solidFill>
                <a:latin typeface="Times New Roman" panose="02020603050405020304" pitchFamily="18" charset="0"/>
                <a:cs typeface="Times New Roman" panose="02020603050405020304" pitchFamily="18" charset="0"/>
              </a:rPr>
              <a:t>Thực hành: Mạch đèn cầu thang gồm có bảng điện chính lắp một CB, một công tắc 3 cực thứ nhất(CT1) để điều khiển bóng đèn ở vị trí thứ nhất, một ổ cắm điện9OC); một bảng điện phụ lắp một công tắc 3 cực thứ hai(CT2) để điều khiển bóng đèn ở vị trí thứ 2</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11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351" y="173448"/>
            <a:ext cx="11687503"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Để lắp đặt được mạch điện điều khiển hai bóng đèn sáng luân phiên như Hình 6.8, em cần chuẩn bị các vật liệu và thiết bị gì?</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descr="C:\Users\DELL\Desktop\sách giáo khoa công nghệ 9\image_323.png"/>
          <p:cNvPicPr/>
          <p:nvPr/>
        </p:nvPicPr>
        <p:blipFill>
          <a:blip r:embed="rId2">
            <a:extLst>
              <a:ext uri="{28A0092B-C50C-407E-A947-70E740481C1C}">
                <a14:useLocalDpi xmlns:a14="http://schemas.microsoft.com/office/drawing/2010/main" val="0"/>
              </a:ext>
            </a:extLst>
          </a:blip>
          <a:srcRect/>
          <a:stretch>
            <a:fillRect/>
          </a:stretch>
        </p:blipFill>
        <p:spPr bwMode="auto">
          <a:xfrm>
            <a:off x="2993237" y="1178471"/>
            <a:ext cx="7023122" cy="4822935"/>
          </a:xfrm>
          <a:prstGeom prst="rect">
            <a:avLst/>
          </a:prstGeom>
          <a:noFill/>
          <a:ln>
            <a:noFill/>
          </a:ln>
        </p:spPr>
      </p:pic>
    </p:spTree>
    <p:extLst>
      <p:ext uri="{BB962C8B-B14F-4D97-AF65-F5344CB8AC3E}">
        <p14:creationId xmlns:p14="http://schemas.microsoft.com/office/powerpoint/2010/main" val="302370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351" y="173448"/>
            <a:ext cx="11687503"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Để lắp đặt được mạch điện điều khiển hai bóng đèn sáng luân phiên như Hình 6.8, em cần chuẩn bị các vật liệu và thiết bị gì?</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descr="C:\Users\DELL\Desktop\sách giáo khoa công nghệ 9\image_323.png"/>
          <p:cNvPicPr/>
          <p:nvPr/>
        </p:nvPicPr>
        <p:blipFill>
          <a:blip r:embed="rId2">
            <a:extLst>
              <a:ext uri="{28A0092B-C50C-407E-A947-70E740481C1C}">
                <a14:useLocalDpi xmlns:a14="http://schemas.microsoft.com/office/drawing/2010/main" val="0"/>
              </a:ext>
            </a:extLst>
          </a:blip>
          <a:srcRect/>
          <a:stretch>
            <a:fillRect/>
          </a:stretch>
        </p:blipFill>
        <p:spPr bwMode="auto">
          <a:xfrm>
            <a:off x="357351" y="1157450"/>
            <a:ext cx="4448088" cy="2552702"/>
          </a:xfrm>
          <a:prstGeom prst="rect">
            <a:avLst/>
          </a:prstGeom>
          <a:noFill/>
          <a:ln>
            <a:noFill/>
          </a:ln>
        </p:spPr>
      </p:pic>
      <p:pic>
        <p:nvPicPr>
          <p:cNvPr id="5" name="Picture 4" descr="C:\Users\DELL\Desktop\sách giáo khoa công nghệ 9\image_324.png"/>
          <p:cNvPicPr/>
          <p:nvPr/>
        </p:nvPicPr>
        <p:blipFill>
          <a:blip r:embed="rId3">
            <a:extLst>
              <a:ext uri="{28A0092B-C50C-407E-A947-70E740481C1C}">
                <a14:useLocalDpi xmlns:a14="http://schemas.microsoft.com/office/drawing/2010/main" val="0"/>
              </a:ext>
            </a:extLst>
          </a:blip>
          <a:srcRect/>
          <a:stretch>
            <a:fillRect/>
          </a:stretch>
        </p:blipFill>
        <p:spPr bwMode="auto">
          <a:xfrm>
            <a:off x="4991548" y="1004445"/>
            <a:ext cx="7053305" cy="5554010"/>
          </a:xfrm>
          <a:prstGeom prst="rect">
            <a:avLst/>
          </a:prstGeom>
          <a:noFill/>
          <a:ln>
            <a:noFill/>
          </a:ln>
        </p:spPr>
      </p:pic>
    </p:spTree>
    <p:extLst>
      <p:ext uri="{BB962C8B-B14F-4D97-AF65-F5344CB8AC3E}">
        <p14:creationId xmlns:p14="http://schemas.microsoft.com/office/powerpoint/2010/main" val="318927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2832" y="204014"/>
            <a:ext cx="9352383" cy="461665"/>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Các thiết bị điện trong Hình 6.</a:t>
            </a:r>
            <a:r>
              <a:rPr lang="vi-VN" sz="2400" b="1">
                <a:solidFill>
                  <a:srgbClr val="0000FF"/>
                </a:solidFill>
                <a:latin typeface="Times New Roman" panose="02020603050405020304" pitchFamily="18" charset="0"/>
                <a:ea typeface="Times New Roman" panose="02020603050405020304" pitchFamily="18" charset="0"/>
              </a:rPr>
              <a:t>9</a:t>
            </a:r>
            <a:r>
              <a:rPr lang="en-US" sz="2400" b="1">
                <a:solidFill>
                  <a:srgbClr val="0000FF"/>
                </a:solidFill>
                <a:latin typeface="Times New Roman" panose="02020603050405020304" pitchFamily="18" charset="0"/>
                <a:ea typeface="Times New Roman" panose="02020603050405020304" pitchFamily="18" charset="0"/>
              </a:rPr>
              <a:t> được nối với nhau như thế nào? </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p:nvPr/>
        </p:nvPicPr>
        <p:blipFill>
          <a:blip r:embed="rId2"/>
          <a:stretch>
            <a:fillRect/>
          </a:stretch>
        </p:blipFill>
        <p:spPr>
          <a:xfrm>
            <a:off x="652341" y="881905"/>
            <a:ext cx="6400099" cy="4446839"/>
          </a:xfrm>
          <a:prstGeom prst="rect">
            <a:avLst/>
          </a:prstGeom>
        </p:spPr>
      </p:pic>
    </p:spTree>
    <p:extLst>
      <p:ext uri="{BB962C8B-B14F-4D97-AF65-F5344CB8AC3E}">
        <p14:creationId xmlns:p14="http://schemas.microsoft.com/office/powerpoint/2010/main" val="275210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2832" y="204014"/>
            <a:ext cx="9352383" cy="461665"/>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Các thiết bị điện trong Hình 6.</a:t>
            </a:r>
            <a:r>
              <a:rPr lang="vi-VN" sz="2400" b="1">
                <a:solidFill>
                  <a:srgbClr val="0000FF"/>
                </a:solidFill>
                <a:latin typeface="Times New Roman" panose="02020603050405020304" pitchFamily="18" charset="0"/>
                <a:ea typeface="Times New Roman" panose="02020603050405020304" pitchFamily="18" charset="0"/>
              </a:rPr>
              <a:t>9</a:t>
            </a:r>
            <a:r>
              <a:rPr lang="en-US" sz="2400" b="1">
                <a:solidFill>
                  <a:srgbClr val="0000FF"/>
                </a:solidFill>
                <a:latin typeface="Times New Roman" panose="02020603050405020304" pitchFamily="18" charset="0"/>
                <a:ea typeface="Times New Roman" panose="02020603050405020304" pitchFamily="18" charset="0"/>
              </a:rPr>
              <a:t> được nối với nhau như thế nào? </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p:nvPr/>
        </p:nvPicPr>
        <p:blipFill>
          <a:blip r:embed="rId2"/>
          <a:stretch>
            <a:fillRect/>
          </a:stretch>
        </p:blipFill>
        <p:spPr>
          <a:xfrm>
            <a:off x="652341" y="881905"/>
            <a:ext cx="6400099" cy="4446839"/>
          </a:xfrm>
          <a:prstGeom prst="rect">
            <a:avLst/>
          </a:prstGeom>
        </p:spPr>
      </p:pic>
      <p:sp>
        <p:nvSpPr>
          <p:cNvPr id="2" name="Rectangle 1"/>
          <p:cNvSpPr/>
          <p:nvPr/>
        </p:nvSpPr>
        <p:spPr>
          <a:xfrm>
            <a:off x="1471448" y="5544970"/>
            <a:ext cx="10174014" cy="830997"/>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Hai bóng đèn được mắc song song với nhau và được mắc nối tiếp với công tắc và aptomat. </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7826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2248" y="789828"/>
            <a:ext cx="11645462" cy="1200329"/>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1. Nội dung thực hành</a:t>
            </a:r>
            <a:endParaRPr lang="en-US" sz="2400" b="1">
              <a:latin typeface="Times New Roman" panose="02020603050405020304" pitchFamily="18" charset="0"/>
              <a:ea typeface="Times New Roman" panose="02020603050405020304" pitchFamily="18" charset="0"/>
            </a:endParaRPr>
          </a:p>
          <a:p>
            <a:pPr>
              <a:spcAft>
                <a:spcPts val="0"/>
              </a:spcAft>
            </a:pPr>
            <a:r>
              <a:rPr lang="vi-VN" sz="2400">
                <a:solidFill>
                  <a:srgbClr val="000000"/>
                </a:solidFill>
                <a:latin typeface="Times New Roman" panose="02020603050405020304" pitchFamily="18" charset="0"/>
                <a:ea typeface="Times New Roman" panose="02020603050405020304" pitchFamily="18" charset="0"/>
              </a:rPr>
              <a:t>- Lắp đặt mạng điện trong nhà theo thiết kế gồm: mạch bảng điện, mạch cầu thang, mạch điều khiển hai bóng đèn sáng luân phiên</a:t>
            </a:r>
            <a:endParaRPr lang="en-US" sz="240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597981" y="147762"/>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22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2832" y="204014"/>
            <a:ext cx="9352383" cy="461665"/>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Các thiết bị điện trong Hình 6.</a:t>
            </a:r>
            <a:r>
              <a:rPr lang="vi-VN" sz="2400" b="1">
                <a:solidFill>
                  <a:srgbClr val="0000FF"/>
                </a:solidFill>
                <a:latin typeface="Times New Roman" panose="02020603050405020304" pitchFamily="18" charset="0"/>
                <a:ea typeface="Times New Roman" panose="02020603050405020304" pitchFamily="18" charset="0"/>
              </a:rPr>
              <a:t>9</a:t>
            </a:r>
            <a:r>
              <a:rPr lang="en-US" sz="2400" b="1">
                <a:solidFill>
                  <a:srgbClr val="0000FF"/>
                </a:solidFill>
                <a:latin typeface="Times New Roman" panose="02020603050405020304" pitchFamily="18" charset="0"/>
                <a:ea typeface="Times New Roman" panose="02020603050405020304" pitchFamily="18" charset="0"/>
              </a:rPr>
              <a:t> được nối với nhau như thế nào? </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4" name="Picture 3"/>
          <p:cNvPicPr/>
          <p:nvPr/>
        </p:nvPicPr>
        <p:blipFill>
          <a:blip r:embed="rId2"/>
          <a:stretch>
            <a:fillRect/>
          </a:stretch>
        </p:blipFill>
        <p:spPr>
          <a:xfrm>
            <a:off x="652341" y="881905"/>
            <a:ext cx="6400099" cy="4446839"/>
          </a:xfrm>
          <a:prstGeom prst="rect">
            <a:avLst/>
          </a:prstGeom>
        </p:spPr>
      </p:pic>
      <p:sp>
        <p:nvSpPr>
          <p:cNvPr id="2" name="Rectangle 1"/>
          <p:cNvSpPr/>
          <p:nvPr/>
        </p:nvSpPr>
        <p:spPr>
          <a:xfrm>
            <a:off x="1471448" y="5544970"/>
            <a:ext cx="10174014" cy="830997"/>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Hai bóng đèn được mắc song song với nhau và được mắc nối tiếp với công tắc và aptomat. </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1274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barn(inVertical)">
                                      <p:cBhvr>
                                        <p:cTn id="19"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2832" y="204014"/>
            <a:ext cx="11787674"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2. </a:t>
            </a:r>
            <a:r>
              <a:rPr lang="en-US" sz="2400" b="1">
                <a:solidFill>
                  <a:srgbClr val="0000FF"/>
                </a:solidFill>
                <a:latin typeface="Times New Roman" panose="02020603050405020304" pitchFamily="18" charset="0"/>
                <a:cs typeface="Times New Roman" panose="02020603050405020304" pitchFamily="18" charset="0"/>
              </a:rPr>
              <a:t>Dựa vào sơ đồ nguyên lí mạch điện điều khiển hai đèn sáng luân phiên trên Hình 6.</a:t>
            </a:r>
            <a:r>
              <a:rPr lang="vi-VN" sz="2400" b="1">
                <a:solidFill>
                  <a:srgbClr val="0000FF"/>
                </a:solidFill>
                <a:latin typeface="Times New Roman" panose="02020603050405020304" pitchFamily="18" charset="0"/>
                <a:cs typeface="Times New Roman" panose="02020603050405020304" pitchFamily="18" charset="0"/>
              </a:rPr>
              <a:t>9</a:t>
            </a:r>
            <a:r>
              <a:rPr lang="en-US" sz="2400" b="1">
                <a:solidFill>
                  <a:srgbClr val="0000FF"/>
                </a:solidFill>
                <a:latin typeface="Times New Roman" panose="02020603050405020304" pitchFamily="18" charset="0"/>
                <a:cs typeface="Times New Roman" panose="02020603050405020304" pitchFamily="18" charset="0"/>
              </a:rPr>
              <a:t>, hãy vẽ sơ đồ lắp đặt của mạch điện.</a:t>
            </a:r>
          </a:p>
        </p:txBody>
      </p:sp>
      <p:pic>
        <p:nvPicPr>
          <p:cNvPr id="6" name="Picture 5"/>
          <p:cNvPicPr/>
          <p:nvPr/>
        </p:nvPicPr>
        <p:blipFill>
          <a:blip r:embed="rId2"/>
          <a:stretch>
            <a:fillRect/>
          </a:stretch>
        </p:blipFill>
        <p:spPr>
          <a:xfrm>
            <a:off x="305500" y="1211372"/>
            <a:ext cx="5674887" cy="3602365"/>
          </a:xfrm>
          <a:prstGeom prst="rect">
            <a:avLst/>
          </a:prstGeom>
        </p:spPr>
      </p:pic>
    </p:spTree>
    <p:extLst>
      <p:ext uri="{BB962C8B-B14F-4D97-AF65-F5344CB8AC3E}">
        <p14:creationId xmlns:p14="http://schemas.microsoft.com/office/powerpoint/2010/main" val="217957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2832" y="204014"/>
            <a:ext cx="11787674"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2. </a:t>
            </a:r>
            <a:r>
              <a:rPr lang="en-US" sz="2400" b="1">
                <a:solidFill>
                  <a:srgbClr val="0000FF"/>
                </a:solidFill>
                <a:latin typeface="Times New Roman" panose="02020603050405020304" pitchFamily="18" charset="0"/>
                <a:cs typeface="Times New Roman" panose="02020603050405020304" pitchFamily="18" charset="0"/>
              </a:rPr>
              <a:t>Dựa vào sơ đồ nguyên lí mạch điện điều khiển hai đèn sáng luân phiên trên Hình 6.</a:t>
            </a:r>
            <a:r>
              <a:rPr lang="vi-VN" sz="2400" b="1">
                <a:solidFill>
                  <a:srgbClr val="0000FF"/>
                </a:solidFill>
                <a:latin typeface="Times New Roman" panose="02020603050405020304" pitchFamily="18" charset="0"/>
                <a:cs typeface="Times New Roman" panose="02020603050405020304" pitchFamily="18" charset="0"/>
              </a:rPr>
              <a:t>9</a:t>
            </a:r>
            <a:r>
              <a:rPr lang="en-US" sz="2400" b="1">
                <a:solidFill>
                  <a:srgbClr val="0000FF"/>
                </a:solidFill>
                <a:latin typeface="Times New Roman" panose="02020603050405020304" pitchFamily="18" charset="0"/>
                <a:cs typeface="Times New Roman" panose="02020603050405020304" pitchFamily="18" charset="0"/>
              </a:rPr>
              <a:t>, hãy vẽ sơ đồ lắp đặt của mạch điện.</a:t>
            </a:r>
          </a:p>
        </p:txBody>
      </p:sp>
      <p:pic>
        <p:nvPicPr>
          <p:cNvPr id="6" name="Picture 5"/>
          <p:cNvPicPr/>
          <p:nvPr/>
        </p:nvPicPr>
        <p:blipFill>
          <a:blip r:embed="rId2"/>
          <a:stretch>
            <a:fillRect/>
          </a:stretch>
        </p:blipFill>
        <p:spPr>
          <a:xfrm>
            <a:off x="305500" y="1211372"/>
            <a:ext cx="5674887" cy="3602365"/>
          </a:xfrm>
          <a:prstGeom prst="rect">
            <a:avLst/>
          </a:prstGeom>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9205" y="1211371"/>
            <a:ext cx="5646464" cy="3602365"/>
          </a:xfrm>
          <a:prstGeom prst="rect">
            <a:avLst/>
          </a:prstGeom>
          <a:noFill/>
        </p:spPr>
      </p:pic>
    </p:spTree>
    <p:extLst>
      <p:ext uri="{BB962C8B-B14F-4D97-AF65-F5344CB8AC3E}">
        <p14:creationId xmlns:p14="http://schemas.microsoft.com/office/powerpoint/2010/main" val="37829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58" y="768808"/>
            <a:ext cx="11645462" cy="193899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5.4. Lắp đặt mạch điện điều khiển hai đèn sáng luân phiên</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a. Mô tả mạch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 Các bước tiến hành lắp mạch điện điều khiển hai bóng đèn dáng luân phiên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Tìm hiểu sơ đồ nguyên lý</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Vẽ sơ đồ lắp đặt</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633337" y="200314"/>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62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6841" y="194469"/>
            <a:ext cx="11340661"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Dựa vào </a:t>
            </a:r>
            <a:r>
              <a:rPr lang="vi-VN" sz="2400" b="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bảng 6.9. Liệt kê các vật liệu, thiết bị để lắp đặt mạch điện điều khiển hai bóng đèn sáng luân phiên</a:t>
            </a:r>
            <a:endParaRPr lang="en-US" sz="2400" b="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72417" y="1189748"/>
            <a:ext cx="9785679" cy="5190031"/>
          </a:xfrm>
          <a:prstGeom prst="rect">
            <a:avLst/>
          </a:prstGeom>
          <a:noFill/>
        </p:spPr>
      </p:pic>
    </p:spTree>
    <p:extLst>
      <p:ext uri="{BB962C8B-B14F-4D97-AF65-F5344CB8AC3E}">
        <p14:creationId xmlns:p14="http://schemas.microsoft.com/office/powerpoint/2010/main" val="97526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2758" y="768808"/>
            <a:ext cx="11645462" cy="1938992"/>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5.4. Lắp đặt mạch điện điều khiển hai đèn sáng luân phiên</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Bước 3. Chuẩn bị thiết bị, dụng cụ và vật liệu</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Thiết bị: Aptomat, công tắc ba cực, bóng đèn LED, Ổ cắm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Vật liệu: Dây điện đôi VCmd2x0,75; bảng điện nhựa, nẹp nhựa luồn dây.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Dụng cụ: Băng keo điện</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633337" y="200314"/>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71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6867" y="206845"/>
            <a:ext cx="2552968" cy="1569660"/>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Bước 4. Lắp đặt mạch điện</a:t>
            </a:r>
          </a:p>
          <a:p>
            <a:pPr>
              <a:spcAft>
                <a:spcPts val="0"/>
              </a:spcAft>
            </a:pPr>
            <a:r>
              <a:rPr lang="vi-VN" sz="2400">
                <a:solidFill>
                  <a:srgbClr val="000000"/>
                </a:solidFill>
                <a:effectLst/>
                <a:latin typeface="Times New Roman" panose="02020603050405020304" pitchFamily="18" charset="0"/>
                <a:ea typeface="Times New Roman" panose="02020603050405020304" pitchFamily="18" charset="0"/>
              </a:rPr>
              <a:t>Thực hiện theo mô tả bảng 6.10</a:t>
            </a:r>
            <a:endParaRPr lang="en-US" sz="240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05957" y="206845"/>
            <a:ext cx="8818181" cy="6214976"/>
          </a:xfrm>
          <a:prstGeom prst="rect">
            <a:avLst/>
          </a:prstGeom>
        </p:spPr>
      </p:pic>
    </p:spTree>
    <p:extLst>
      <p:ext uri="{BB962C8B-B14F-4D97-AF65-F5344CB8AC3E}">
        <p14:creationId xmlns:p14="http://schemas.microsoft.com/office/powerpoint/2010/main" val="13923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1228" y="247021"/>
            <a:ext cx="2522482" cy="4524315"/>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Bước 5. Kiểm tra, thử nghiệm hoạt động của mạch điện bảng điện hai đèn sáng luân phiên</a:t>
            </a:r>
          </a:p>
          <a:p>
            <a:r>
              <a:rPr lang="vi-VN" sz="2400">
                <a:latin typeface="Times New Roman" panose="02020603050405020304" pitchFamily="18" charset="0"/>
                <a:cs typeface="Times New Roman" panose="02020603050405020304" pitchFamily="18" charset="0"/>
              </a:rPr>
              <a:t>Kiểm tra, thử nghiệm hoạt động của mạch điện bảng điện theo trình tự bảng 6.11.</a:t>
            </a:r>
            <a:endParaRPr lang="en-US" sz="2400">
              <a:latin typeface="Times New Roman" panose="02020603050405020304" pitchFamily="18" charset="0"/>
              <a:cs typeface="Times New Roman" panose="02020603050405020304" pitchFamily="18" charset="0"/>
            </a:endParaRPr>
          </a:p>
          <a:p>
            <a:pPr>
              <a:spcAft>
                <a:spcPts val="0"/>
              </a:spcAft>
            </a:pP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p:cNvSpPr/>
          <p:nvPr/>
        </p:nvSpPr>
        <p:spPr>
          <a:xfrm>
            <a:off x="2858814" y="49993"/>
            <a:ext cx="6096000" cy="646331"/>
          </a:xfrm>
          <a:prstGeom prst="rect">
            <a:avLst/>
          </a:prstGeom>
        </p:spPr>
        <p:txBody>
          <a:bodyPr>
            <a:spAutoFit/>
          </a:bodyPr>
          <a:lstStyle/>
          <a:p>
            <a:pPr>
              <a:spcAft>
                <a:spcPts val="0"/>
              </a:spcAft>
            </a:pPr>
            <a:r>
              <a:rPr lang="vi-VN" b="1">
                <a:solidFill>
                  <a:srgbClr val="000000"/>
                </a:solidFill>
                <a:latin typeface="Times New Roman" panose="02020603050405020304" pitchFamily="18" charset="0"/>
                <a:ea typeface="Times New Roman" panose="02020603050405020304" pitchFamily="18" charset="0"/>
              </a:rPr>
              <a:t>Bảng 6.11. Trình tự, kiểm tra, thử nghiệm mạch điện điều khiển hai bóng đèn sáng luân phiên</a:t>
            </a:r>
            <a:endParaRPr lang="en-US" sz="1600">
              <a:effectLst/>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867852659"/>
              </p:ext>
            </p:extLst>
          </p:nvPr>
        </p:nvGraphicFramePr>
        <p:xfrm>
          <a:off x="2601880" y="762000"/>
          <a:ext cx="9243277" cy="6096000"/>
        </p:xfrm>
        <a:graphic>
          <a:graphicData uri="http://schemas.openxmlformats.org/drawingml/2006/table">
            <a:tbl>
              <a:tblPr firstRow="1" firstCol="1" bandRow="1"/>
              <a:tblGrid>
                <a:gridCol w="537929">
                  <a:extLst>
                    <a:ext uri="{9D8B030D-6E8A-4147-A177-3AD203B41FA5}">
                      <a16:colId xmlns:a16="http://schemas.microsoft.com/office/drawing/2014/main" val="2636074896"/>
                    </a:ext>
                  </a:extLst>
                </a:gridCol>
                <a:gridCol w="2520554">
                  <a:extLst>
                    <a:ext uri="{9D8B030D-6E8A-4147-A177-3AD203B41FA5}">
                      <a16:colId xmlns:a16="http://schemas.microsoft.com/office/drawing/2014/main" val="1347044231"/>
                    </a:ext>
                  </a:extLst>
                </a:gridCol>
                <a:gridCol w="3922176">
                  <a:extLst>
                    <a:ext uri="{9D8B030D-6E8A-4147-A177-3AD203B41FA5}">
                      <a16:colId xmlns:a16="http://schemas.microsoft.com/office/drawing/2014/main" val="2171792536"/>
                    </a:ext>
                  </a:extLst>
                </a:gridCol>
                <a:gridCol w="2262618">
                  <a:extLst>
                    <a:ext uri="{9D8B030D-6E8A-4147-A177-3AD203B41FA5}">
                      <a16:colId xmlns:a16="http://schemas.microsoft.com/office/drawing/2014/main" val="403473466"/>
                    </a:ext>
                  </a:extLst>
                </a:gridCol>
              </a:tblGrid>
              <a:tr h="114300">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 tả</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 cần đạt</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 minh họa</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638025"/>
                  </a:ext>
                </a:extLst>
              </a:tr>
              <a:tr h="114300">
                <a:tc rowSpan="2">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khi chưa cấp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2326259"/>
                  </a:ext>
                </a:extLst>
              </a:tr>
              <a:tr h="1943100">
                <a:tc v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vị trị lắp đặt thiết bị trên bảng điện; vị trí nẹp nhựa và bóng đèn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các mối nối dây</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điện trở của mạch điện sau CB hoặc tại OC khi hở mạch và thông mạch bằng VOM</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Bảng điện và đường ống được lắp đúng sơ đồ lắp đặt, chắc chắn.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mối nối phía sau các bảng điện chắc chắn, cách điện an toàn, thẩm mĩ.</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Hở mạch: Điện trở mạch điện vô cùng lớn khi tắc công tắc CT1 hoặc CT2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Thông mạch: Điện trở mạch điện bằng điện trở bóng đèn khi bật công tắc CT1 hoặc CT2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Vệ sinh lao động chỗ thực hành.</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Sắp xếp vật liệu, dụng cụ, thiết bị gọn gàng.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951833"/>
                  </a:ext>
                </a:extLst>
              </a:tr>
              <a:tr h="114300">
                <a:tc rowSpan="3">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spcAft>
                          <a:spcPts val="0"/>
                        </a:spcAft>
                        <a:tabLst>
                          <a:tab pos="2181225" algn="l"/>
                        </a:tabLst>
                      </a:pPr>
                      <a:r>
                        <a:rPr lang="vi-VN" sz="1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khi đã cấp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722371"/>
                  </a:ext>
                </a:extLst>
              </a:tr>
              <a:tr h="800100">
                <a:tc v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điện áp nguồn trước và sau CB bằng VOM hoặc bút thử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Kiểm tra điện áp sau CB hoặc tại OC bằng VOM hoặc bút thử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Đầu vào CB có điện.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Đầu ra CB và OC có điện khi bật CB và không có điện khi tắt CB.</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indent="0">
                        <a:spcAft>
                          <a:spcPts val="0"/>
                        </a:spcAft>
                        <a:buFontTx/>
                        <a:buNone/>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Điện áp mạch điện đo sau CB hoặc tại OC bằng điện áp nguồn cung cấp(220V)</a:t>
                      </a:r>
                    </a:p>
                    <a:p>
                      <a:pPr marL="0" indent="0">
                        <a:spcAft>
                          <a:spcPts val="0"/>
                        </a:spcAft>
                        <a:buFontTx/>
                        <a:buNone/>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3694428"/>
                  </a:ext>
                </a:extLst>
              </a:tr>
              <a:tr h="800100">
                <a:tc vMerge="1">
                  <a:txBody>
                    <a:bodyPr/>
                    <a:lstStyle/>
                    <a:p>
                      <a:endParaRPr lang="en-US"/>
                    </a:p>
                  </a:txBody>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Kiểm tra hoạt động của mạch điện theo nguyên lí</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vi-VN" sz="1800" kern="1200">
                          <a:solidFill>
                            <a:schemeClr val="tx1"/>
                          </a:solidFill>
                          <a:effectLst/>
                          <a:latin typeface="+mn-lt"/>
                          <a:ea typeface="+mn-ea"/>
                          <a:cs typeface="+mn-cs"/>
                        </a:rPr>
                        <a:t>- </a:t>
                      </a:r>
                      <a:r>
                        <a:rPr lang="vi-VN" sz="1600" kern="1200">
                          <a:solidFill>
                            <a:schemeClr val="tx1"/>
                          </a:solidFill>
                          <a:effectLst/>
                          <a:latin typeface="Times New Roman" panose="02020603050405020304" pitchFamily="18" charset="0"/>
                          <a:ea typeface="+mn-ea"/>
                          <a:cs typeface="Times New Roman" panose="02020603050405020304" pitchFamily="18" charset="0"/>
                        </a:rPr>
                        <a:t>Đèn Đ1 và đèn Đ2 luân phiên sáng, tắt khi chuyển vị trí bật tắt CT</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 Mạch điện hoạt động an toàn, không sự cố.</a:t>
                      </a:r>
                      <a:endParaRPr lang="en-US" sz="1600" kern="1200">
                        <a:solidFill>
                          <a:schemeClr val="tx1"/>
                        </a:solidFill>
                        <a:effectLst/>
                        <a:latin typeface="Times New Roman" panose="02020603050405020304" pitchFamily="18" charset="0"/>
                        <a:ea typeface="+mn-ea"/>
                        <a:cs typeface="Times New Roman" panose="02020603050405020304" pitchFamily="18" charset="0"/>
                      </a:endParaRPr>
                    </a:p>
                    <a:p>
                      <a:r>
                        <a:rPr lang="vi-VN" sz="1600" kern="1200">
                          <a:solidFill>
                            <a:schemeClr val="tx1"/>
                          </a:solidFill>
                          <a:effectLst/>
                          <a:latin typeface="Times New Roman" panose="02020603050405020304" pitchFamily="18" charset="0"/>
                          <a:ea typeface="+mn-ea"/>
                          <a:cs typeface="Times New Roman" panose="02020603050405020304" pitchFamily="18" charset="0"/>
                        </a:rPr>
                        <a:t>- Nghiêm túc, trách nhiệm trong công việc.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81225" algn="l"/>
                        </a:tabLst>
                      </a:pPr>
                      <a:r>
                        <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vi-VN"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tabLst>
                          <a:tab pos="2181225" algn="l"/>
                        </a:tabLst>
                      </a:pP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39" marR="367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8636830"/>
                  </a:ext>
                </a:extLst>
              </a:tr>
            </a:tbl>
          </a:graphicData>
        </a:graphic>
      </p:graphicFrame>
      <p:pic>
        <p:nvPicPr>
          <p:cNvPr id="9" name="Picture 8"/>
          <p:cNvPicPr>
            <a:picLocks noChangeAspect="1"/>
          </p:cNvPicPr>
          <p:nvPr/>
        </p:nvPicPr>
        <p:blipFill>
          <a:blip r:embed="rId2"/>
          <a:stretch>
            <a:fillRect/>
          </a:stretch>
        </p:blipFill>
        <p:spPr>
          <a:xfrm>
            <a:off x="9637987" y="1303282"/>
            <a:ext cx="2091558" cy="2322787"/>
          </a:xfrm>
          <a:prstGeom prst="rect">
            <a:avLst/>
          </a:prstGeom>
        </p:spPr>
      </p:pic>
      <p:pic>
        <p:nvPicPr>
          <p:cNvPr id="10" name="Picture 9"/>
          <p:cNvPicPr>
            <a:picLocks noChangeAspect="1"/>
          </p:cNvPicPr>
          <p:nvPr/>
        </p:nvPicPr>
        <p:blipFill>
          <a:blip r:embed="rId3"/>
          <a:stretch>
            <a:fillRect/>
          </a:stretch>
        </p:blipFill>
        <p:spPr>
          <a:xfrm>
            <a:off x="9637987" y="3937617"/>
            <a:ext cx="2091558" cy="1412149"/>
          </a:xfrm>
          <a:prstGeom prst="rect">
            <a:avLst/>
          </a:prstGeom>
        </p:spPr>
      </p:pic>
      <p:pic>
        <p:nvPicPr>
          <p:cNvPr id="11" name="Picture 10"/>
          <p:cNvPicPr>
            <a:picLocks noChangeAspect="1"/>
          </p:cNvPicPr>
          <p:nvPr/>
        </p:nvPicPr>
        <p:blipFill>
          <a:blip r:embed="rId4"/>
          <a:stretch>
            <a:fillRect/>
          </a:stretch>
        </p:blipFill>
        <p:spPr>
          <a:xfrm>
            <a:off x="9637987" y="5470364"/>
            <a:ext cx="2091558" cy="1287788"/>
          </a:xfrm>
          <a:prstGeom prst="rect">
            <a:avLst/>
          </a:prstGeom>
        </p:spPr>
      </p:pic>
    </p:spTree>
    <p:extLst>
      <p:ext uri="{BB962C8B-B14F-4D97-AF65-F5344CB8AC3E}">
        <p14:creationId xmlns:p14="http://schemas.microsoft.com/office/powerpoint/2010/main" val="86963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4522" y="373224"/>
            <a:ext cx="11336694" cy="1200329"/>
          </a:xfrm>
          <a:prstGeom prst="rect">
            <a:avLst/>
          </a:prstGeom>
          <a:noFill/>
        </p:spPr>
        <p:txBody>
          <a:bodyPr wrap="square" rtlCol="0">
            <a:spAutoFit/>
          </a:bodyPr>
          <a:lstStyle/>
          <a:p>
            <a:r>
              <a:rPr lang="vi-VN" sz="2400" b="1">
                <a:solidFill>
                  <a:srgbClr val="0000FF"/>
                </a:solidFill>
                <a:latin typeface="Times New Roman" panose="02020603050405020304" pitchFamily="18" charset="0"/>
                <a:cs typeface="Times New Roman" panose="02020603050405020304" pitchFamily="18" charset="0"/>
              </a:rPr>
              <a:t>Thực hành: Lắp đặt mạch điện điều khiển sáng hai  bóng đèn luân phiên gồm có bảng điện lắp một CB; một công tắc 3 cực(CT) để điều khiển hai bóng đèn sáng luân phiên và ổ cắm điện</a:t>
            </a:r>
            <a:endParaRPr lang="en-US" sz="2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400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ircle(in)">
                                      <p:cBhvr>
                                        <p:cTn id="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164122" y="584775"/>
            <a:ext cx="11594123"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tên các bước thực hành lắp đặt mạng điện trong nhà theo thiết kế.</a:t>
            </a: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165" y="810850"/>
            <a:ext cx="11645462" cy="3046988"/>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2. Yêu cầu thực hành</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Chuẩn bị vật liệu, dụng cụ, thiết bị cần thiết  phù hợp với nội dung thực hành</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Thực hiện đúng các bước thực hành</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Các thiết bị được bố trí đúng sơ đồ lắp đặt, cân đối, dễ sử dụng và lắp ráp chắc chắn.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Dây dẫn được sắp xếp gọn gàng; các đầu dây, mối nối chắc chắn, đảm bảo tiếp xúc tốt, cách điện tốt với bên ngoài; đường ống thẳng, đẹp.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Mạch điện hoạt động đúng nguyên lí, đảm bảo an toàn.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Vệ sinh chỗ thực hành; nghiêm túc và trách nhiệm trong thực hành.</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597981" y="147762"/>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97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down)">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down)">
                                      <p:cBhvr>
                                        <p:cTn id="35" dur="500"/>
                                        <p:tgtEl>
                                          <p:spTgt spid="2">
                                            <p:txEl>
                                              <p:pRg st="6" end="6"/>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barn(inVertical)">
                                      <p:cBhvr>
                                        <p:cTn id="38" dur="500"/>
                                        <p:tgtEl>
                                          <p:spTgt spid="2">
                                            <p:txEl>
                                              <p:pRg st="2" end="2"/>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barn(inVertical)">
                                      <p:cBhvr>
                                        <p:cTn id="41" dur="500"/>
                                        <p:tgtEl>
                                          <p:spTgt spid="2">
                                            <p:txEl>
                                              <p:pRg st="3" end="3"/>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2">
                                            <p:txEl>
                                              <p:pRg st="4" end="4"/>
                                            </p:txEl>
                                          </p:spTgt>
                                        </p:tgtEl>
                                        <p:attrNameLst>
                                          <p:attrName>style.visibility</p:attrName>
                                        </p:attrNameLst>
                                      </p:cBhvr>
                                      <p:to>
                                        <p:strVal val="visible"/>
                                      </p:to>
                                    </p:set>
                                    <p:animEffect transition="in" filter="barn(inVertical)">
                                      <p:cBhvr>
                                        <p:cTn id="44" dur="500"/>
                                        <p:tgtEl>
                                          <p:spTgt spid="2">
                                            <p:txEl>
                                              <p:pRg st="4" end="4"/>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barn(inVertical)">
                                      <p:cBhvr>
                                        <p:cTn id="47" dur="500"/>
                                        <p:tgtEl>
                                          <p:spTgt spid="2">
                                            <p:txEl>
                                              <p:pRg st="5" end="5"/>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animEffect transition="in" filter="barn(inVertical)">
                                      <p:cBhvr>
                                        <p:cTn id="5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164122" y="584775"/>
            <a:ext cx="11594123" cy="461665"/>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Hãy nêu tên các bước thực hành lắp đặt mạng điện trong nhà theo thiết kế.</a:t>
            </a:r>
          </a:p>
        </p:txBody>
      </p:sp>
      <p:sp>
        <p:nvSpPr>
          <p:cNvPr id="2" name="Rectangle 1"/>
          <p:cNvSpPr/>
          <p:nvPr/>
        </p:nvSpPr>
        <p:spPr>
          <a:xfrm>
            <a:off x="2028496" y="1169550"/>
            <a:ext cx="7861738" cy="2677656"/>
          </a:xfrm>
          <a:prstGeom prst="rect">
            <a:avLst/>
          </a:prstGeom>
        </p:spPr>
        <p:txBody>
          <a:bodyPr wrap="square">
            <a:spAutoFit/>
          </a:bodyPr>
          <a:lstStyle/>
          <a:p>
            <a:pPr>
              <a:spcAft>
                <a:spcPts val="0"/>
              </a:spcAft>
            </a:pPr>
            <a:r>
              <a:rPr lang="en-US" sz="2400">
                <a:solidFill>
                  <a:srgbClr val="FF0000"/>
                </a:solidFill>
                <a:latin typeface="Times New Roman" panose="02020603050405020304" pitchFamily="18" charset="0"/>
                <a:ea typeface="Times New Roman" panose="02020603050405020304" pitchFamily="18" charset="0"/>
              </a:rPr>
              <a:t>- Quy trình thực hành lắp đặt mạng điện trong nhà theo thiết kế bao gồm các bước sau:</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Bước 1. Tìm hiểu sơ đồ nguyên lí.</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Bước 2. Vẽ sơ đồ lắp đặt.</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Bước 3. Chuẩn bị thiết bị, dụng cụ, vật liệu.</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Bước 4. Lắp đặt mạng điện.</a:t>
            </a:r>
          </a:p>
          <a:p>
            <a:pPr>
              <a:spcAft>
                <a:spcPts val="0"/>
              </a:spcAft>
            </a:pPr>
            <a:r>
              <a:rPr lang="en-US" sz="2400">
                <a:solidFill>
                  <a:srgbClr val="FF0000"/>
                </a:solidFill>
                <a:latin typeface="Times New Roman" panose="02020603050405020304" pitchFamily="18" charset="0"/>
                <a:ea typeface="Times New Roman" panose="02020603050405020304" pitchFamily="18" charset="0"/>
              </a:rPr>
              <a:t>+ Bước 5. Kiểm tra, thử nghiệm hoạt động của mạng điện.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91095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TẬP</a:t>
            </a:r>
          </a:p>
        </p:txBody>
      </p:sp>
      <p:sp>
        <p:nvSpPr>
          <p:cNvPr id="4" name="Rectangle 3"/>
          <p:cNvSpPr/>
          <p:nvPr/>
        </p:nvSpPr>
        <p:spPr>
          <a:xfrm>
            <a:off x="164122" y="584775"/>
            <a:ext cx="11594123" cy="1569660"/>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Hãy vẽ sơ đồ nguyên lý và sơ đồ lắp đặt mạch điện gồm bảng điện lắp một CB để đóng, cắt nguồn điện và bảo vệ an toàn cho mạch điện; hai công tắc 2 cực điều khiển hai bóng đèn sáng, tắt độc lập; một ổ cắm điện để cấp điện cho các đồ dùng điện di động trong nhà.</a:t>
            </a:r>
            <a:endParaRPr lang="en-US" sz="2400" b="1">
              <a:solidFill>
                <a:srgbClr val="0000FF"/>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55AD578-1803-04F6-6878-35AEB6662681}"/>
              </a:ext>
            </a:extLst>
          </p:cNvPr>
          <p:cNvSpPr txBox="1"/>
          <p:nvPr/>
        </p:nvSpPr>
        <p:spPr>
          <a:xfrm>
            <a:off x="3048365" y="3071928"/>
            <a:ext cx="6096728"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3137115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460916" y="584775"/>
            <a:ext cx="11537795"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Em hãy tìm hiểu thông tin về:</a:t>
            </a:r>
          </a:p>
          <a:p>
            <a:r>
              <a:rPr lang="en-US" sz="2400" b="1">
                <a:solidFill>
                  <a:srgbClr val="0000FF"/>
                </a:solidFill>
                <a:latin typeface="Times New Roman" panose="02020603050405020304" pitchFamily="18" charset="0"/>
                <a:cs typeface="Times New Roman" panose="02020603050405020304" pitchFamily="18" charset="0"/>
              </a:rPr>
              <a:t>Hãy tìm hiểu mạch điện có sơ đồ nguyên lí như ở Hình 6.11 để thực hành các bước lắp đặt mạng điện trong nhà theo thiết kế.</a:t>
            </a:r>
          </a:p>
        </p:txBody>
      </p:sp>
      <p:pic>
        <p:nvPicPr>
          <p:cNvPr id="5" name="Picture 4" descr="C:\Users\DELL\Desktop\sách giáo khoa công nghệ 9\image_325.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50062" y="1907598"/>
            <a:ext cx="6704448" cy="4282995"/>
          </a:xfrm>
          <a:prstGeom prst="rect">
            <a:avLst/>
          </a:prstGeom>
          <a:noFill/>
          <a:ln>
            <a:noFill/>
          </a:ln>
        </p:spPr>
      </p:pic>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VẬN DỤNG</a:t>
            </a:r>
          </a:p>
        </p:txBody>
      </p:sp>
      <p:sp>
        <p:nvSpPr>
          <p:cNvPr id="8" name="Rectangle 7"/>
          <p:cNvSpPr/>
          <p:nvPr/>
        </p:nvSpPr>
        <p:spPr>
          <a:xfrm>
            <a:off x="250709" y="453956"/>
            <a:ext cx="11537795" cy="1200329"/>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Em hãy tìm hiểu thông tin về:</a:t>
            </a:r>
          </a:p>
          <a:p>
            <a:r>
              <a:rPr lang="en-US" sz="2400" b="1">
                <a:solidFill>
                  <a:srgbClr val="0000FF"/>
                </a:solidFill>
                <a:latin typeface="Times New Roman" panose="02020603050405020304" pitchFamily="18" charset="0"/>
                <a:cs typeface="Times New Roman" panose="02020603050405020304" pitchFamily="18" charset="0"/>
              </a:rPr>
              <a:t>Hãy tìm hiểu mạch điện có sơ đồ nguyên lí như ở Hình 6.11 để thực hành các bước lắp đặt mạng điện trong nhà theo thiết kế.</a:t>
            </a:r>
          </a:p>
        </p:txBody>
      </p:sp>
      <p:pic>
        <p:nvPicPr>
          <p:cNvPr id="5" name="Picture 4" descr="C:\Users\DELL\Desktop\sách giáo khoa công nghệ 9\image_325.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972" y="1876067"/>
            <a:ext cx="3393690" cy="2632871"/>
          </a:xfrm>
          <a:prstGeom prst="rect">
            <a:avLst/>
          </a:prstGeom>
          <a:noFill/>
          <a:ln>
            <a:noFill/>
          </a:ln>
        </p:spPr>
      </p:pic>
      <p:sp>
        <p:nvSpPr>
          <p:cNvPr id="2" name="Rectangle 1"/>
          <p:cNvSpPr/>
          <p:nvPr/>
        </p:nvSpPr>
        <p:spPr>
          <a:xfrm>
            <a:off x="3825765" y="1595021"/>
            <a:ext cx="7479263" cy="5262979"/>
          </a:xfrm>
          <a:prstGeom prst="rect">
            <a:avLst/>
          </a:prstGeom>
        </p:spPr>
        <p:txBody>
          <a:bodyPr wrap="square">
            <a:spAutoFit/>
          </a:bodyPr>
          <a:lstStyle/>
          <a:p>
            <a:pPr>
              <a:spcAft>
                <a:spcPts val="0"/>
              </a:spcAft>
            </a:pPr>
            <a:r>
              <a:rPr lang="en-US" sz="1600">
                <a:solidFill>
                  <a:srgbClr val="FF0000"/>
                </a:solidFill>
                <a:latin typeface="Times New Roman" panose="02020603050405020304" pitchFamily="18" charset="0"/>
                <a:ea typeface="Times New Roman" panose="02020603050405020304" pitchFamily="18" charset="0"/>
              </a:rPr>
              <a:t>- Hoạt động:</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Bật CB: Cấp điện cho toàn bộ mạch điện.</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Bật Q1: Đ1 sáng tỏ.</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Bật Q2:</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Lần 1: Đ1 sáng mờ, Đ2 sáng tỏ.</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Lần 2: Đ1 tắt, Đ2 sáng mờ.</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Lần 3: Đ1 và Đ2 đều tắt.</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Lắp đặt mạng điện trong nhà:</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Lựa chọn dây điện:</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Dây pha: màu nâu</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Dây trung hòa: màu xanh lam</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Dây tiếp địa: màu vàng xanh</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Lắp đặt CB:</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Lắp đặt CB ở vị trí đầu nguồn của mạch điện.</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Chọn CB có dòng điện định mức phù hợp với công suất của các thiết bị điện.</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Lắp đặt công tắc và ổ cắm:</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Lắp đặt công tắc và ổ cắm ở vị trí thuận tiện cho việc sử dụng.</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Nối dây điện cẩn thận, đảm bảo chắc chắn và cách điện tốt.</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Kiểm tra và đóng điện:</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Kiểm tra kỹ lưỡng trước khi đóng điện.</a:t>
            </a:r>
          </a:p>
          <a:p>
            <a:pPr>
              <a:spcAft>
                <a:spcPts val="0"/>
              </a:spcAft>
            </a:pPr>
            <a:r>
              <a:rPr lang="en-US" sz="1600">
                <a:solidFill>
                  <a:srgbClr val="FF0000"/>
                </a:solidFill>
                <a:latin typeface="Times New Roman" panose="02020603050405020304" pitchFamily="18" charset="0"/>
                <a:ea typeface="Times New Roman" panose="02020603050405020304" pitchFamily="18" charset="0"/>
              </a:rPr>
              <a:t>+ Bật CB để kiểm tra hoạt động của mạch điện.</a:t>
            </a:r>
            <a:endParaRPr lang="en-US" sz="16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670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barn(inVertical)">
                                      <p:cBhvr>
                                        <p:cTn id="24" dur="500"/>
                                        <p:tgtEl>
                                          <p:spTgt spid="2">
                                            <p:txEl>
                                              <p:pRg st="0" end="0"/>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barn(inVertical)">
                                      <p:cBhvr>
                                        <p:cTn id="27" dur="500"/>
                                        <p:tgtEl>
                                          <p:spTgt spid="2">
                                            <p:txEl>
                                              <p:pRg st="1" end="1"/>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barn(inVertical)">
                                      <p:cBhvr>
                                        <p:cTn id="30" dur="500"/>
                                        <p:tgtEl>
                                          <p:spTgt spid="2">
                                            <p:txEl>
                                              <p:pRg st="2" end="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barn(inVertical)">
                                      <p:cBhvr>
                                        <p:cTn id="33" dur="500"/>
                                        <p:tgtEl>
                                          <p:spTgt spid="2">
                                            <p:txEl>
                                              <p:pRg st="3" end="3"/>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barn(inVertical)">
                                      <p:cBhvr>
                                        <p:cTn id="36" dur="500"/>
                                        <p:tgtEl>
                                          <p:spTgt spid="2">
                                            <p:txEl>
                                              <p:pRg st="4" end="4"/>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barn(inVertical)">
                                      <p:cBhvr>
                                        <p:cTn id="39" dur="500"/>
                                        <p:tgtEl>
                                          <p:spTgt spid="2">
                                            <p:txEl>
                                              <p:pRg st="5" end="5"/>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barn(inVertical)">
                                      <p:cBhvr>
                                        <p:cTn id="42" dur="500"/>
                                        <p:tgtEl>
                                          <p:spTgt spid="2">
                                            <p:txEl>
                                              <p:pRg st="6" end="6"/>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2">
                                            <p:txEl>
                                              <p:pRg st="7" end="7"/>
                                            </p:txEl>
                                          </p:spTgt>
                                        </p:tgtEl>
                                        <p:attrNameLst>
                                          <p:attrName>style.visibility</p:attrName>
                                        </p:attrNameLst>
                                      </p:cBhvr>
                                      <p:to>
                                        <p:strVal val="visible"/>
                                      </p:to>
                                    </p:set>
                                    <p:animEffect transition="in" filter="barn(inVertical)">
                                      <p:cBhvr>
                                        <p:cTn id="45" dur="500"/>
                                        <p:tgtEl>
                                          <p:spTgt spid="2">
                                            <p:txEl>
                                              <p:pRg st="7" end="7"/>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Effect transition="in" filter="barn(inVertical)">
                                      <p:cBhvr>
                                        <p:cTn id="48" dur="500"/>
                                        <p:tgtEl>
                                          <p:spTgt spid="2">
                                            <p:txEl>
                                              <p:pRg st="8" end="8"/>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2">
                                            <p:txEl>
                                              <p:pRg st="9" end="9"/>
                                            </p:txEl>
                                          </p:spTgt>
                                        </p:tgtEl>
                                        <p:attrNameLst>
                                          <p:attrName>style.visibility</p:attrName>
                                        </p:attrNameLst>
                                      </p:cBhvr>
                                      <p:to>
                                        <p:strVal val="visible"/>
                                      </p:to>
                                    </p:set>
                                    <p:animEffect transition="in" filter="barn(inVertical)">
                                      <p:cBhvr>
                                        <p:cTn id="51" dur="500"/>
                                        <p:tgtEl>
                                          <p:spTgt spid="2">
                                            <p:txEl>
                                              <p:pRg st="9" end="9"/>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2">
                                            <p:txEl>
                                              <p:pRg st="10" end="10"/>
                                            </p:txEl>
                                          </p:spTgt>
                                        </p:tgtEl>
                                        <p:attrNameLst>
                                          <p:attrName>style.visibility</p:attrName>
                                        </p:attrNameLst>
                                      </p:cBhvr>
                                      <p:to>
                                        <p:strVal val="visible"/>
                                      </p:to>
                                    </p:set>
                                    <p:animEffect transition="in" filter="barn(inVertical)">
                                      <p:cBhvr>
                                        <p:cTn id="54" dur="500"/>
                                        <p:tgtEl>
                                          <p:spTgt spid="2">
                                            <p:txEl>
                                              <p:pRg st="10" end="10"/>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2">
                                            <p:txEl>
                                              <p:pRg st="11" end="11"/>
                                            </p:txEl>
                                          </p:spTgt>
                                        </p:tgtEl>
                                        <p:attrNameLst>
                                          <p:attrName>style.visibility</p:attrName>
                                        </p:attrNameLst>
                                      </p:cBhvr>
                                      <p:to>
                                        <p:strVal val="visible"/>
                                      </p:to>
                                    </p:set>
                                    <p:animEffect transition="in" filter="barn(inVertical)">
                                      <p:cBhvr>
                                        <p:cTn id="57" dur="500"/>
                                        <p:tgtEl>
                                          <p:spTgt spid="2">
                                            <p:txEl>
                                              <p:pRg st="11" end="11"/>
                                            </p:txEl>
                                          </p:spTgt>
                                        </p:tgtEl>
                                      </p:cBhvr>
                                    </p:animEffect>
                                  </p:childTnLst>
                                </p:cTn>
                              </p:par>
                              <p:par>
                                <p:cTn id="58" presetID="16" presetClass="entr" presetSubtype="21" fill="hold" nodeType="withEffect">
                                  <p:stCondLst>
                                    <p:cond delay="0"/>
                                  </p:stCondLst>
                                  <p:childTnLst>
                                    <p:set>
                                      <p:cBhvr>
                                        <p:cTn id="59" dur="1" fill="hold">
                                          <p:stCondLst>
                                            <p:cond delay="0"/>
                                          </p:stCondLst>
                                        </p:cTn>
                                        <p:tgtEl>
                                          <p:spTgt spid="2">
                                            <p:txEl>
                                              <p:pRg st="12" end="12"/>
                                            </p:txEl>
                                          </p:spTgt>
                                        </p:tgtEl>
                                        <p:attrNameLst>
                                          <p:attrName>style.visibility</p:attrName>
                                        </p:attrNameLst>
                                      </p:cBhvr>
                                      <p:to>
                                        <p:strVal val="visible"/>
                                      </p:to>
                                    </p:set>
                                    <p:animEffect transition="in" filter="barn(inVertical)">
                                      <p:cBhvr>
                                        <p:cTn id="60" dur="500"/>
                                        <p:tgtEl>
                                          <p:spTgt spid="2">
                                            <p:txEl>
                                              <p:pRg st="12" end="12"/>
                                            </p:txEl>
                                          </p:spTgt>
                                        </p:tgtEl>
                                      </p:cBhvr>
                                    </p:animEffect>
                                  </p:childTnLst>
                                </p:cTn>
                              </p:par>
                              <p:par>
                                <p:cTn id="61" presetID="16" presetClass="entr" presetSubtype="21" fill="hold" nodeType="with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animEffect transition="in" filter="barn(inVertical)">
                                      <p:cBhvr>
                                        <p:cTn id="63" dur="500"/>
                                        <p:tgtEl>
                                          <p:spTgt spid="2">
                                            <p:txEl>
                                              <p:pRg st="13" end="13"/>
                                            </p:txEl>
                                          </p:spTgt>
                                        </p:tgtEl>
                                      </p:cBhvr>
                                    </p:animEffect>
                                  </p:childTnLst>
                                </p:cTn>
                              </p:par>
                              <p:par>
                                <p:cTn id="64" presetID="16" presetClass="entr" presetSubtype="21" fill="hold" nodeType="withEffect">
                                  <p:stCondLst>
                                    <p:cond delay="0"/>
                                  </p:stCondLst>
                                  <p:childTnLst>
                                    <p:set>
                                      <p:cBhvr>
                                        <p:cTn id="65" dur="1" fill="hold">
                                          <p:stCondLst>
                                            <p:cond delay="0"/>
                                          </p:stCondLst>
                                        </p:cTn>
                                        <p:tgtEl>
                                          <p:spTgt spid="2">
                                            <p:txEl>
                                              <p:pRg st="14" end="14"/>
                                            </p:txEl>
                                          </p:spTgt>
                                        </p:tgtEl>
                                        <p:attrNameLst>
                                          <p:attrName>style.visibility</p:attrName>
                                        </p:attrNameLst>
                                      </p:cBhvr>
                                      <p:to>
                                        <p:strVal val="visible"/>
                                      </p:to>
                                    </p:set>
                                    <p:animEffect transition="in" filter="barn(inVertical)">
                                      <p:cBhvr>
                                        <p:cTn id="66" dur="500"/>
                                        <p:tgtEl>
                                          <p:spTgt spid="2">
                                            <p:txEl>
                                              <p:pRg st="14" end="14"/>
                                            </p:txEl>
                                          </p:spTgt>
                                        </p:tgtEl>
                                      </p:cBhvr>
                                    </p:animEffect>
                                  </p:childTnLst>
                                </p:cTn>
                              </p:par>
                              <p:par>
                                <p:cTn id="67" presetID="16" presetClass="entr" presetSubtype="21" fill="hold" nodeType="withEffect">
                                  <p:stCondLst>
                                    <p:cond delay="0"/>
                                  </p:stCondLst>
                                  <p:childTnLst>
                                    <p:set>
                                      <p:cBhvr>
                                        <p:cTn id="68" dur="1" fill="hold">
                                          <p:stCondLst>
                                            <p:cond delay="0"/>
                                          </p:stCondLst>
                                        </p:cTn>
                                        <p:tgtEl>
                                          <p:spTgt spid="2">
                                            <p:txEl>
                                              <p:pRg st="15" end="15"/>
                                            </p:txEl>
                                          </p:spTgt>
                                        </p:tgtEl>
                                        <p:attrNameLst>
                                          <p:attrName>style.visibility</p:attrName>
                                        </p:attrNameLst>
                                      </p:cBhvr>
                                      <p:to>
                                        <p:strVal val="visible"/>
                                      </p:to>
                                    </p:set>
                                    <p:animEffect transition="in" filter="barn(inVertical)">
                                      <p:cBhvr>
                                        <p:cTn id="69" dur="500"/>
                                        <p:tgtEl>
                                          <p:spTgt spid="2">
                                            <p:txEl>
                                              <p:pRg st="15" end="15"/>
                                            </p:txEl>
                                          </p:spTgt>
                                        </p:tgtEl>
                                      </p:cBhvr>
                                    </p:animEffect>
                                  </p:childTnLst>
                                </p:cTn>
                              </p:par>
                              <p:par>
                                <p:cTn id="70" presetID="16" presetClass="entr" presetSubtype="21" fill="hold" nodeType="withEffect">
                                  <p:stCondLst>
                                    <p:cond delay="0"/>
                                  </p:stCondLst>
                                  <p:childTnLst>
                                    <p:set>
                                      <p:cBhvr>
                                        <p:cTn id="71" dur="1" fill="hold">
                                          <p:stCondLst>
                                            <p:cond delay="0"/>
                                          </p:stCondLst>
                                        </p:cTn>
                                        <p:tgtEl>
                                          <p:spTgt spid="2">
                                            <p:txEl>
                                              <p:pRg st="16" end="16"/>
                                            </p:txEl>
                                          </p:spTgt>
                                        </p:tgtEl>
                                        <p:attrNameLst>
                                          <p:attrName>style.visibility</p:attrName>
                                        </p:attrNameLst>
                                      </p:cBhvr>
                                      <p:to>
                                        <p:strVal val="visible"/>
                                      </p:to>
                                    </p:set>
                                    <p:animEffect transition="in" filter="barn(inVertical)">
                                      <p:cBhvr>
                                        <p:cTn id="72" dur="500"/>
                                        <p:tgtEl>
                                          <p:spTgt spid="2">
                                            <p:txEl>
                                              <p:pRg st="16" end="16"/>
                                            </p:txEl>
                                          </p:spTgt>
                                        </p:tgtEl>
                                      </p:cBhvr>
                                    </p:animEffect>
                                  </p:childTnLst>
                                </p:cTn>
                              </p:par>
                              <p:par>
                                <p:cTn id="73" presetID="16" presetClass="entr" presetSubtype="21" fill="hold" nodeType="withEffect">
                                  <p:stCondLst>
                                    <p:cond delay="0"/>
                                  </p:stCondLst>
                                  <p:childTnLst>
                                    <p:set>
                                      <p:cBhvr>
                                        <p:cTn id="74" dur="1" fill="hold">
                                          <p:stCondLst>
                                            <p:cond delay="0"/>
                                          </p:stCondLst>
                                        </p:cTn>
                                        <p:tgtEl>
                                          <p:spTgt spid="2">
                                            <p:txEl>
                                              <p:pRg st="17" end="17"/>
                                            </p:txEl>
                                          </p:spTgt>
                                        </p:tgtEl>
                                        <p:attrNameLst>
                                          <p:attrName>style.visibility</p:attrName>
                                        </p:attrNameLst>
                                      </p:cBhvr>
                                      <p:to>
                                        <p:strVal val="visible"/>
                                      </p:to>
                                    </p:set>
                                    <p:animEffect transition="in" filter="barn(inVertical)">
                                      <p:cBhvr>
                                        <p:cTn id="75" dur="500"/>
                                        <p:tgtEl>
                                          <p:spTgt spid="2">
                                            <p:txEl>
                                              <p:pRg st="17" end="17"/>
                                            </p:txEl>
                                          </p:spTgt>
                                        </p:tgtEl>
                                      </p:cBhvr>
                                    </p:animEffect>
                                  </p:childTnLst>
                                </p:cTn>
                              </p:par>
                              <p:par>
                                <p:cTn id="76" presetID="16" presetClass="entr" presetSubtype="21" fill="hold" nodeType="withEffect">
                                  <p:stCondLst>
                                    <p:cond delay="0"/>
                                  </p:stCondLst>
                                  <p:childTnLst>
                                    <p:set>
                                      <p:cBhvr>
                                        <p:cTn id="77" dur="1" fill="hold">
                                          <p:stCondLst>
                                            <p:cond delay="0"/>
                                          </p:stCondLst>
                                        </p:cTn>
                                        <p:tgtEl>
                                          <p:spTgt spid="2">
                                            <p:txEl>
                                              <p:pRg st="18" end="18"/>
                                            </p:txEl>
                                          </p:spTgt>
                                        </p:tgtEl>
                                        <p:attrNameLst>
                                          <p:attrName>style.visibility</p:attrName>
                                        </p:attrNameLst>
                                      </p:cBhvr>
                                      <p:to>
                                        <p:strVal val="visible"/>
                                      </p:to>
                                    </p:set>
                                    <p:animEffect transition="in" filter="barn(inVertical)">
                                      <p:cBhvr>
                                        <p:cTn id="78" dur="500"/>
                                        <p:tgtEl>
                                          <p:spTgt spid="2">
                                            <p:txEl>
                                              <p:pRg st="18" end="18"/>
                                            </p:txEl>
                                          </p:spTgt>
                                        </p:tgtEl>
                                      </p:cBhvr>
                                    </p:animEffect>
                                  </p:childTnLst>
                                </p:cTn>
                              </p:par>
                              <p:par>
                                <p:cTn id="79" presetID="16" presetClass="entr" presetSubtype="21" fill="hold" nodeType="withEffect">
                                  <p:stCondLst>
                                    <p:cond delay="0"/>
                                  </p:stCondLst>
                                  <p:childTnLst>
                                    <p:set>
                                      <p:cBhvr>
                                        <p:cTn id="80" dur="1" fill="hold">
                                          <p:stCondLst>
                                            <p:cond delay="0"/>
                                          </p:stCondLst>
                                        </p:cTn>
                                        <p:tgtEl>
                                          <p:spTgt spid="2">
                                            <p:txEl>
                                              <p:pRg st="19" end="19"/>
                                            </p:txEl>
                                          </p:spTgt>
                                        </p:tgtEl>
                                        <p:attrNameLst>
                                          <p:attrName>style.visibility</p:attrName>
                                        </p:attrNameLst>
                                      </p:cBhvr>
                                      <p:to>
                                        <p:strVal val="visible"/>
                                      </p:to>
                                    </p:set>
                                    <p:animEffect transition="in" filter="barn(inVertical)">
                                      <p:cBhvr>
                                        <p:cTn id="81" dur="500"/>
                                        <p:tgtEl>
                                          <p:spTgt spid="2">
                                            <p:txEl>
                                              <p:pRg st="19" end="19"/>
                                            </p:txEl>
                                          </p:spTgt>
                                        </p:tgtEl>
                                      </p:cBhvr>
                                    </p:animEffect>
                                  </p:childTnLst>
                                </p:cTn>
                              </p:par>
                              <p:par>
                                <p:cTn id="82" presetID="16" presetClass="entr" presetSubtype="21" fill="hold" nodeType="withEffect">
                                  <p:stCondLst>
                                    <p:cond delay="0"/>
                                  </p:stCondLst>
                                  <p:childTnLst>
                                    <p:set>
                                      <p:cBhvr>
                                        <p:cTn id="83" dur="1" fill="hold">
                                          <p:stCondLst>
                                            <p:cond delay="0"/>
                                          </p:stCondLst>
                                        </p:cTn>
                                        <p:tgtEl>
                                          <p:spTgt spid="2">
                                            <p:txEl>
                                              <p:pRg st="20" end="20"/>
                                            </p:txEl>
                                          </p:spTgt>
                                        </p:tgtEl>
                                        <p:attrNameLst>
                                          <p:attrName>style.visibility</p:attrName>
                                        </p:attrNameLst>
                                      </p:cBhvr>
                                      <p:to>
                                        <p:strVal val="visible"/>
                                      </p:to>
                                    </p:set>
                                    <p:animEffect transition="in" filter="barn(inVertical)">
                                      <p:cBhvr>
                                        <p:cTn id="84" dur="500"/>
                                        <p:tgtEl>
                                          <p:spTgt spid="2">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7145" y="636691"/>
            <a:ext cx="11645462" cy="830997"/>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3. Tiêu chí đánh giá kết quả thực hành</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Theo bảng 6.1</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966952" y="1467688"/>
            <a:ext cx="10216055" cy="461665"/>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Bảng 6.1. Tiêu chí đánh giá kết quả thực hành lắp đặt mạng điện trong nhà</a:t>
            </a:r>
            <a:endParaRPr lang="en-US" sz="240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024118134"/>
              </p:ext>
            </p:extLst>
          </p:nvPr>
        </p:nvGraphicFramePr>
        <p:xfrm>
          <a:off x="540955" y="2103120"/>
          <a:ext cx="10925833" cy="4754880"/>
        </p:xfrm>
        <a:graphic>
          <a:graphicData uri="http://schemas.openxmlformats.org/drawingml/2006/table">
            <a:tbl>
              <a:tblPr firstRow="1" firstCol="1" bandRow="1"/>
              <a:tblGrid>
                <a:gridCol w="904856">
                  <a:extLst>
                    <a:ext uri="{9D8B030D-6E8A-4147-A177-3AD203B41FA5}">
                      <a16:colId xmlns:a16="http://schemas.microsoft.com/office/drawing/2014/main" val="4127930792"/>
                    </a:ext>
                  </a:extLst>
                </a:gridCol>
                <a:gridCol w="5809021">
                  <a:extLst>
                    <a:ext uri="{9D8B030D-6E8A-4147-A177-3AD203B41FA5}">
                      <a16:colId xmlns:a16="http://schemas.microsoft.com/office/drawing/2014/main" val="169442888"/>
                    </a:ext>
                  </a:extLst>
                </a:gridCol>
                <a:gridCol w="1726647">
                  <a:extLst>
                    <a:ext uri="{9D8B030D-6E8A-4147-A177-3AD203B41FA5}">
                      <a16:colId xmlns:a16="http://schemas.microsoft.com/office/drawing/2014/main" val="684627930"/>
                    </a:ext>
                  </a:extLst>
                </a:gridCol>
                <a:gridCol w="1098675">
                  <a:extLst>
                    <a:ext uri="{9D8B030D-6E8A-4147-A177-3AD203B41FA5}">
                      <a16:colId xmlns:a16="http://schemas.microsoft.com/office/drawing/2014/main" val="3635658570"/>
                    </a:ext>
                  </a:extLst>
                </a:gridCol>
                <a:gridCol w="1386634">
                  <a:extLst>
                    <a:ext uri="{9D8B030D-6E8A-4147-A177-3AD203B41FA5}">
                      <a16:colId xmlns:a16="http://schemas.microsoft.com/office/drawing/2014/main" val="3622504977"/>
                    </a:ext>
                  </a:extLst>
                </a:gridCol>
              </a:tblGrid>
              <a:tr h="0">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Mô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047259"/>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 bị vật liệu, dụng cụ, thiết bị cần thiết  phù hợp với nội dung thực hành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3589878"/>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đúng các bước thực hành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3507686"/>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thiết bị được bố trí đúng sơ đồ lắp đặt, cân đối, dễ sử dụng và lắp ráp chắc chắn.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6475188"/>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Dây dẫn được sắp xếp gọn gàng; các đầu dây, mối nối chắc chắn, đảm bảo tiếp xúc tốt, cách điện tốt với bên ngoài; đường ống thẳng, đẹp.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820352"/>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Mạch điện hoạt động đúng nguyên lí, đảm bảo an toàn.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3534706"/>
                  </a:ext>
                </a:extLst>
              </a:tr>
              <a:tr h="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 sinh chỗ thực hành; nghiêm túc và trách nhiệm trong thực hành.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2653847"/>
                  </a:ext>
                </a:extLst>
              </a:tr>
            </a:tbl>
          </a:graphicData>
        </a:graphic>
      </p:graphicFrame>
      <p:sp>
        <p:nvSpPr>
          <p:cNvPr id="5" name="Rectangle 4"/>
          <p:cNvSpPr/>
          <p:nvPr/>
        </p:nvSpPr>
        <p:spPr>
          <a:xfrm>
            <a:off x="1597981" y="147762"/>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694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290" y="1052587"/>
            <a:ext cx="11645462" cy="830997"/>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4. Dụng cụ, vật liệu thực hành</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Theo bảng 6.2</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2776528" y="2014624"/>
            <a:ext cx="7815794" cy="461665"/>
          </a:xfrm>
          <a:prstGeom prst="rect">
            <a:avLst/>
          </a:prstGeom>
        </p:spPr>
        <p:txBody>
          <a:bodyPr wrap="non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Bảng 6.2. Dụng cụ thực hành lắp đặt mạng điện trong nhà</a:t>
            </a:r>
            <a:endParaRPr lang="en-US" sz="240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627572053"/>
              </p:ext>
            </p:extLst>
          </p:nvPr>
        </p:nvGraphicFramePr>
        <p:xfrm>
          <a:off x="1338821" y="2514996"/>
          <a:ext cx="10191029" cy="2593340"/>
        </p:xfrm>
        <a:graphic>
          <a:graphicData uri="http://schemas.openxmlformats.org/drawingml/2006/table">
            <a:tbl>
              <a:tblPr firstRow="1" firstCol="1" bandRow="1"/>
              <a:tblGrid>
                <a:gridCol w="920188">
                  <a:extLst>
                    <a:ext uri="{9D8B030D-6E8A-4147-A177-3AD203B41FA5}">
                      <a16:colId xmlns:a16="http://schemas.microsoft.com/office/drawing/2014/main" val="2732765990"/>
                    </a:ext>
                  </a:extLst>
                </a:gridCol>
                <a:gridCol w="4986924">
                  <a:extLst>
                    <a:ext uri="{9D8B030D-6E8A-4147-A177-3AD203B41FA5}">
                      <a16:colId xmlns:a16="http://schemas.microsoft.com/office/drawing/2014/main" val="149596356"/>
                    </a:ext>
                  </a:extLst>
                </a:gridCol>
                <a:gridCol w="1308231">
                  <a:extLst>
                    <a:ext uri="{9D8B030D-6E8A-4147-A177-3AD203B41FA5}">
                      <a16:colId xmlns:a16="http://schemas.microsoft.com/office/drawing/2014/main" val="188739090"/>
                    </a:ext>
                  </a:extLst>
                </a:gridCol>
                <a:gridCol w="1383370">
                  <a:extLst>
                    <a:ext uri="{9D8B030D-6E8A-4147-A177-3AD203B41FA5}">
                      <a16:colId xmlns:a16="http://schemas.microsoft.com/office/drawing/2014/main" val="218472380"/>
                    </a:ext>
                  </a:extLst>
                </a:gridCol>
                <a:gridCol w="1592316">
                  <a:extLst>
                    <a:ext uri="{9D8B030D-6E8A-4147-A177-3AD203B41FA5}">
                      <a16:colId xmlns:a16="http://schemas.microsoft.com/office/drawing/2014/main" val="1860780551"/>
                    </a:ext>
                  </a:extLst>
                </a:gridCol>
              </a:tblGrid>
              <a:tr h="398780">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Chủng loại – quy cách kĩ thuật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 vị</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 lượng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 chú</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1043225"/>
                  </a:ext>
                </a:extLst>
              </a:tr>
              <a:tr h="19558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Kìm cắt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1169187"/>
                  </a:ext>
                </a:extLst>
              </a:tr>
              <a:tr h="20193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Kìm vạn năng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0289712"/>
                  </a:ext>
                </a:extLst>
              </a:tr>
              <a:tr h="19558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 vít đầu bốn cạnh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42622"/>
                  </a:ext>
                </a:extLst>
              </a:tr>
              <a:tr h="20193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Tua vít đầu hai cạnh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5420445"/>
                  </a:ext>
                </a:extLst>
              </a:tr>
              <a:tr h="19558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 hồ VOM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546484"/>
                  </a:ext>
                </a:extLst>
              </a:tr>
              <a:tr h="195580">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Bút thử điện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96915475"/>
                  </a:ext>
                </a:extLst>
              </a:tr>
            </a:tbl>
          </a:graphicData>
        </a:graphic>
      </p:graphicFrame>
      <p:sp>
        <p:nvSpPr>
          <p:cNvPr id="5" name="Rectangle 4"/>
          <p:cNvSpPr/>
          <p:nvPr/>
        </p:nvSpPr>
        <p:spPr>
          <a:xfrm>
            <a:off x="1597981" y="147762"/>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11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0206" y="831870"/>
            <a:ext cx="11645462" cy="2677656"/>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5. Thực hành lắp đặt mạng điện trong nhà</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5.1. Quy trình lắp đặt mạng điện trong nhà</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1. Tìm hiểu sơ đồ nguyên lí</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2. Vẽ sơ đồ lắp đặt</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3. Chuẩn bị thiết bị, dụng cụ, vật liệu</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4. Lắp đặt mạng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Bước 5. Kiểm tra, thử nghiệm hoạt động của mạng điện</a:t>
            </a:r>
            <a:endParaRPr lang="en-US" sz="2400">
              <a:latin typeface="Times New Roman" panose="02020603050405020304" pitchFamily="18" charset="0"/>
              <a:cs typeface="Times New Roman" panose="02020603050405020304" pitchFamily="18" charset="0"/>
            </a:endParaRPr>
          </a:p>
        </p:txBody>
      </p:sp>
      <p:sp>
        <p:nvSpPr>
          <p:cNvPr id="3" name="Rectangle 2"/>
          <p:cNvSpPr/>
          <p:nvPr/>
        </p:nvSpPr>
        <p:spPr>
          <a:xfrm>
            <a:off x="1580785" y="210824"/>
            <a:ext cx="8904303" cy="461665"/>
          </a:xfrm>
          <a:prstGeom prst="rect">
            <a:avLst/>
          </a:prstGeom>
        </p:spPr>
        <p:txBody>
          <a:bodyPr wrap="square">
            <a:spAutoFit/>
          </a:bodyPr>
          <a:lstStyle/>
          <a:p>
            <a:r>
              <a:rPr lang="vi-VN" sz="2400" b="1">
                <a:solidFill>
                  <a:srgbClr val="FF0000"/>
                </a:solidFill>
                <a:latin typeface="Times New Roman" panose="02020603050405020304" pitchFamily="18" charset="0"/>
                <a:cs typeface="Times New Roman" panose="02020603050405020304" pitchFamily="18" charset="0"/>
              </a:rPr>
              <a:t>CHỦ ĐỀ 6. THỰC HÀNH LẮP ĐẶT MẠNG ĐIỆN TRONG NHÀ</a:t>
            </a:r>
            <a:endParaRPr lang="en-US"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49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down)">
                                      <p:cBhvr>
                                        <p:cTn id="13" dur="500"/>
                                        <p:tgtEl>
                                          <p:spTgt spid="2">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down)">
                                      <p:cBhvr>
                                        <p:cTn id="16" dur="500"/>
                                        <p:tgtEl>
                                          <p:spTgt spid="2">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wipe(down)">
                                      <p:cBhvr>
                                        <p:cTn id="19" dur="500"/>
                                        <p:tgtEl>
                                          <p:spTgt spid="2">
                                            <p:txEl>
                                              <p:pRg st="4" end="4"/>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down)">
                                      <p:cBhvr>
                                        <p:cTn id="22" dur="500"/>
                                        <p:tgtEl>
                                          <p:spTgt spid="2">
                                            <p:txEl>
                                              <p:pRg st="5" end="5"/>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wipe(down)">
                                      <p:cBhvr>
                                        <p:cTn id="2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5820" y="215490"/>
            <a:ext cx="11267089"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Bảng điện một công tắc điều khiến một đèn như Hình 6.2 thường được lắp đặt ở đâu trong nhà?</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descr="C:\Users\DELL\Desktop\sách giáo khoa công nghệ 9\image_321.png"/>
          <p:cNvPicPr/>
          <p:nvPr/>
        </p:nvPicPr>
        <p:blipFill>
          <a:blip r:embed="rId2">
            <a:extLst>
              <a:ext uri="{28A0092B-C50C-407E-A947-70E740481C1C}">
                <a14:useLocalDpi xmlns:a14="http://schemas.microsoft.com/office/drawing/2010/main" val="0"/>
              </a:ext>
            </a:extLst>
          </a:blip>
          <a:srcRect/>
          <a:stretch>
            <a:fillRect/>
          </a:stretch>
        </p:blipFill>
        <p:spPr bwMode="auto">
          <a:xfrm>
            <a:off x="1548096" y="1332951"/>
            <a:ext cx="5462304" cy="4437227"/>
          </a:xfrm>
          <a:prstGeom prst="rect">
            <a:avLst/>
          </a:prstGeom>
          <a:noFill/>
          <a:ln>
            <a:noFill/>
          </a:ln>
        </p:spPr>
      </p:pic>
    </p:spTree>
    <p:extLst>
      <p:ext uri="{BB962C8B-B14F-4D97-AF65-F5344CB8AC3E}">
        <p14:creationId xmlns:p14="http://schemas.microsoft.com/office/powerpoint/2010/main" val="2160049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498</TotalTime>
  <Words>4066</Words>
  <Application>Microsoft Office PowerPoint</Application>
  <PresentationFormat>Widescreen</PresentationFormat>
  <Paragraphs>503</Paragraphs>
  <Slides>53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53</vt:i4>
      </vt:variant>
    </vt:vector>
  </HeadingPairs>
  <TitlesOfParts>
    <vt:vector size="59"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2023-06-21T22:05:51Z</dcterms:created>
  <dcterms:modified xsi:type="dcterms:W3CDTF">2024-10-11T02:13:55Z</dcterms:modified>
</cp:coreProperties>
</file>