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67" r:id="rId2"/>
    <p:sldId id="268" r:id="rId3"/>
    <p:sldId id="271" r:id="rId4"/>
    <p:sldId id="256" r:id="rId5"/>
    <p:sldId id="257" r:id="rId6"/>
    <p:sldId id="258" r:id="rId7"/>
    <p:sldId id="269" r:id="rId8"/>
    <p:sldId id="272" r:id="rId9"/>
    <p:sldId id="273" r:id="rId10"/>
    <p:sldId id="274" r:id="rId11"/>
    <p:sldId id="275" r:id="rId12"/>
    <p:sldId id="276" r:id="rId13"/>
    <p:sldId id="277" r:id="rId14"/>
    <p:sldId id="281" r:id="rId15"/>
    <p:sldId id="278" r:id="rId16"/>
    <p:sldId id="262" r:id="rId17"/>
    <p:sldId id="264" r:id="rId18"/>
    <p:sldId id="280" r:id="rId19"/>
  </p:sldIdLst>
  <p:sldSz cx="18288000" cy="10287000"/>
  <p:notesSz cx="6858000" cy="9144000"/>
  <p:embeddedFontLst>
    <p:embeddedFont>
      <p:font typeface="Amasis MT Pro Black" panose="02040A04050005020304" pitchFamily="18" charset="0"/>
      <p:bold r:id="rId20"/>
      <p:boldItalic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114816-6E5C-4894-B82D-7A5F061107B2}">
          <p14:sldIdLst>
            <p14:sldId id="267"/>
            <p14:sldId id="268"/>
            <p14:sldId id="271"/>
            <p14:sldId id="256"/>
            <p14:sldId id="257"/>
            <p14:sldId id="258"/>
            <p14:sldId id="269"/>
            <p14:sldId id="272"/>
            <p14:sldId id="273"/>
            <p14:sldId id="274"/>
            <p14:sldId id="275"/>
            <p14:sldId id="276"/>
            <p14:sldId id="277"/>
            <p14:sldId id="281"/>
            <p14:sldId id="278"/>
            <p14:sldId id="262"/>
            <p14:sldId id="264"/>
            <p14:sldId id="2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2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739"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presProps" Target="presProps.xml" /><Relationship Id="rId3" Type="http://schemas.openxmlformats.org/officeDocument/2006/relationships/slide" Target="slides/slide2.xml" /><Relationship Id="rId21" Type="http://schemas.openxmlformats.org/officeDocument/2006/relationships/font" Target="fonts/font2.fntdata"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font" Target="fonts/font6.fntdata"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font" Target="fonts/font1.fntdata" /><Relationship Id="rId29"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5.fntdata"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font" Target="fonts/font4.fntdata" /><Relationship Id="rId28"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font" Target="fonts/font3.fntdata" /><Relationship Id="rId27" Type="http://schemas.openxmlformats.org/officeDocument/2006/relationships/viewProps" Target="view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image" Target="../media/image2.svg" /><Relationship Id="rId7" Type="http://schemas.openxmlformats.org/officeDocument/2006/relationships/image" Target="../media/image6.sv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5.png" /><Relationship Id="rId5" Type="http://schemas.openxmlformats.org/officeDocument/2006/relationships/image" Target="../media/image4.svg"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8" Type="http://schemas.openxmlformats.org/officeDocument/2006/relationships/image" Target="../media/image16.png" /><Relationship Id="rId13" Type="http://schemas.openxmlformats.org/officeDocument/2006/relationships/image" Target="../media/image41.svg" /><Relationship Id="rId3" Type="http://schemas.openxmlformats.org/officeDocument/2006/relationships/image" Target="../media/image33.svg" /><Relationship Id="rId7" Type="http://schemas.openxmlformats.org/officeDocument/2006/relationships/image" Target="../media/image37.svg" /><Relationship Id="rId12" Type="http://schemas.openxmlformats.org/officeDocument/2006/relationships/image" Target="../media/image40.png" /><Relationship Id="rId2" Type="http://schemas.openxmlformats.org/officeDocument/2006/relationships/image" Target="../media/image32.png" /><Relationship Id="rId1" Type="http://schemas.openxmlformats.org/officeDocument/2006/relationships/slideLayout" Target="../slideLayouts/slideLayout7.xml" /><Relationship Id="rId6" Type="http://schemas.openxmlformats.org/officeDocument/2006/relationships/image" Target="../media/image36.png" /><Relationship Id="rId11" Type="http://schemas.openxmlformats.org/officeDocument/2006/relationships/image" Target="../media/image39.svg" /><Relationship Id="rId5" Type="http://schemas.openxmlformats.org/officeDocument/2006/relationships/image" Target="../media/image35.svg" /><Relationship Id="rId10" Type="http://schemas.openxmlformats.org/officeDocument/2006/relationships/image" Target="../media/image38.png" /><Relationship Id="rId4" Type="http://schemas.openxmlformats.org/officeDocument/2006/relationships/image" Target="../media/image34.png" /><Relationship Id="rId9" Type="http://schemas.openxmlformats.org/officeDocument/2006/relationships/image" Target="../media/image17.svg"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3" Type="http://schemas.openxmlformats.org/officeDocument/2006/relationships/image" Target="../media/image45.svg" /><Relationship Id="rId2" Type="http://schemas.openxmlformats.org/officeDocument/2006/relationships/image" Target="../media/image44.png" /><Relationship Id="rId1" Type="http://schemas.openxmlformats.org/officeDocument/2006/relationships/slideLayout" Target="../slideLayouts/slideLayout7.xml" /><Relationship Id="rId5" Type="http://schemas.openxmlformats.org/officeDocument/2006/relationships/image" Target="../media/image47.svg" /><Relationship Id="rId4" Type="http://schemas.openxmlformats.org/officeDocument/2006/relationships/image" Target="../media/image46.png" /></Relationships>
</file>

<file path=ppt/slides/_rels/slide15.xml.rels><?xml version="1.0" encoding="UTF-8" standalone="yes"?>
<Relationships xmlns="http://schemas.openxmlformats.org/package/2006/relationships"><Relationship Id="rId3" Type="http://schemas.openxmlformats.org/officeDocument/2006/relationships/image" Target="../media/image49.svg" /><Relationship Id="rId2" Type="http://schemas.openxmlformats.org/officeDocument/2006/relationships/image" Target="../media/image48.pn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50.png" /><Relationship Id="rId1" Type="http://schemas.openxmlformats.org/officeDocument/2006/relationships/slideLayout" Target="../slideLayouts/slideLayout7.xml" /><Relationship Id="rId6" Type="http://schemas.openxmlformats.org/officeDocument/2006/relationships/image" Target="../media/image52.svg" /><Relationship Id="rId5" Type="http://schemas.openxmlformats.org/officeDocument/2006/relationships/image" Target="../media/image51.png" /><Relationship Id="rId4" Type="http://schemas.openxmlformats.org/officeDocument/2006/relationships/image" Target="../media/image43.svg" /></Relationships>
</file>

<file path=ppt/slides/_rels/slide17.xml.rels><?xml version="1.0" encoding="UTF-8" standalone="yes"?>
<Relationships xmlns="http://schemas.openxmlformats.org/package/2006/relationships"><Relationship Id="rId8" Type="http://schemas.openxmlformats.org/officeDocument/2006/relationships/image" Target="../media/image51.png" /><Relationship Id="rId3" Type="http://schemas.openxmlformats.org/officeDocument/2006/relationships/image" Target="../media/image54.svg" /><Relationship Id="rId7" Type="http://schemas.openxmlformats.org/officeDocument/2006/relationships/image" Target="../media/image58.svg" /><Relationship Id="rId2" Type="http://schemas.openxmlformats.org/officeDocument/2006/relationships/image" Target="../media/image53.png" /><Relationship Id="rId1" Type="http://schemas.openxmlformats.org/officeDocument/2006/relationships/slideLayout" Target="../slideLayouts/slideLayout7.xml" /><Relationship Id="rId6" Type="http://schemas.openxmlformats.org/officeDocument/2006/relationships/image" Target="../media/image57.png" /><Relationship Id="rId11" Type="http://schemas.openxmlformats.org/officeDocument/2006/relationships/image" Target="../media/image60.svg" /><Relationship Id="rId5" Type="http://schemas.openxmlformats.org/officeDocument/2006/relationships/image" Target="../media/image56.svg" /><Relationship Id="rId10" Type="http://schemas.openxmlformats.org/officeDocument/2006/relationships/image" Target="../media/image59.png" /><Relationship Id="rId4" Type="http://schemas.openxmlformats.org/officeDocument/2006/relationships/image" Target="../media/image55.png" /><Relationship Id="rId9" Type="http://schemas.openxmlformats.org/officeDocument/2006/relationships/image" Target="../media/image52.svg" /></Relationships>
</file>

<file path=ppt/slides/_rels/slide18.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image" Target="../media/image2.svg" /><Relationship Id="rId7" Type="http://schemas.openxmlformats.org/officeDocument/2006/relationships/image" Target="../media/image6.sv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5.png" /><Relationship Id="rId5" Type="http://schemas.openxmlformats.org/officeDocument/2006/relationships/image" Target="../media/image4.svg" /><Relationship Id="rId4" Type="http://schemas.openxmlformats.org/officeDocument/2006/relationships/image" Target="../media/image3.png"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image" Target="../media/image8.png" /><Relationship Id="rId1" Type="http://schemas.openxmlformats.org/officeDocument/2006/relationships/slideLayout" Target="../slideLayouts/slideLayout7.xml" /><Relationship Id="rId4" Type="http://schemas.openxmlformats.org/officeDocument/2006/relationships/image" Target="../media/image10.svg" /></Relationships>
</file>

<file path=ppt/slides/_rels/slide4.xml.rels><?xml version="1.0" encoding="UTF-8" standalone="yes"?>
<Relationships xmlns="http://schemas.openxmlformats.org/package/2006/relationships"><Relationship Id="rId8" Type="http://schemas.openxmlformats.org/officeDocument/2006/relationships/image" Target="../media/image4.svg" /><Relationship Id="rId13" Type="http://schemas.openxmlformats.org/officeDocument/2006/relationships/image" Target="../media/image20.png" /><Relationship Id="rId18" Type="http://schemas.openxmlformats.org/officeDocument/2006/relationships/image" Target="../media/image25.svg" /><Relationship Id="rId3" Type="http://schemas.openxmlformats.org/officeDocument/2006/relationships/image" Target="../media/image12.png" /><Relationship Id="rId7" Type="http://schemas.openxmlformats.org/officeDocument/2006/relationships/image" Target="../media/image3.png" /><Relationship Id="rId12" Type="http://schemas.openxmlformats.org/officeDocument/2006/relationships/image" Target="../media/image19.svg" /><Relationship Id="rId17" Type="http://schemas.openxmlformats.org/officeDocument/2006/relationships/image" Target="../media/image24.png" /><Relationship Id="rId2" Type="http://schemas.openxmlformats.org/officeDocument/2006/relationships/image" Target="../media/image11.jpeg" /><Relationship Id="rId16" Type="http://schemas.openxmlformats.org/officeDocument/2006/relationships/image" Target="../media/image23.svg" /><Relationship Id="rId1" Type="http://schemas.openxmlformats.org/officeDocument/2006/relationships/slideLayout" Target="../slideLayouts/slideLayout7.xml" /><Relationship Id="rId6" Type="http://schemas.openxmlformats.org/officeDocument/2006/relationships/image" Target="../media/image15.svg" /><Relationship Id="rId11" Type="http://schemas.openxmlformats.org/officeDocument/2006/relationships/image" Target="../media/image18.png" /><Relationship Id="rId5" Type="http://schemas.openxmlformats.org/officeDocument/2006/relationships/image" Target="../media/image14.png" /><Relationship Id="rId15" Type="http://schemas.openxmlformats.org/officeDocument/2006/relationships/image" Target="../media/image22.png" /><Relationship Id="rId10" Type="http://schemas.openxmlformats.org/officeDocument/2006/relationships/image" Target="../media/image17.svg" /><Relationship Id="rId4" Type="http://schemas.openxmlformats.org/officeDocument/2006/relationships/image" Target="../media/image13.svg" /><Relationship Id="rId9" Type="http://schemas.openxmlformats.org/officeDocument/2006/relationships/image" Target="../media/image16.png" /><Relationship Id="rId14" Type="http://schemas.openxmlformats.org/officeDocument/2006/relationships/image" Target="../media/image21.svg" /></Relationships>
</file>

<file path=ppt/slides/_rels/slide5.xml.rels><?xml version="1.0" encoding="UTF-8" standalone="yes"?>
<Relationships xmlns="http://schemas.openxmlformats.org/package/2006/relationships"><Relationship Id="rId8" Type="http://schemas.openxmlformats.org/officeDocument/2006/relationships/image" Target="../media/image31.svg" /><Relationship Id="rId3" Type="http://schemas.openxmlformats.org/officeDocument/2006/relationships/image" Target="../media/image27.svg" /><Relationship Id="rId7" Type="http://schemas.openxmlformats.org/officeDocument/2006/relationships/image" Target="../media/image30.png" /><Relationship Id="rId2" Type="http://schemas.openxmlformats.org/officeDocument/2006/relationships/image" Target="../media/image26.png" /><Relationship Id="rId1" Type="http://schemas.openxmlformats.org/officeDocument/2006/relationships/slideLayout" Target="../slideLayouts/slideLayout7.xml" /><Relationship Id="rId6" Type="http://schemas.openxmlformats.org/officeDocument/2006/relationships/image" Target="../media/image29.svg" /><Relationship Id="rId5" Type="http://schemas.openxmlformats.org/officeDocument/2006/relationships/image" Target="../media/image28.png" /><Relationship Id="rId4" Type="http://schemas.openxmlformats.org/officeDocument/2006/relationships/image" Target="../media/image7.png" /></Relationships>
</file>

<file path=ppt/slides/_rels/slide6.xml.rels><?xml version="1.0" encoding="UTF-8" standalone="yes"?>
<Relationships xmlns="http://schemas.openxmlformats.org/package/2006/relationships"><Relationship Id="rId8" Type="http://schemas.openxmlformats.org/officeDocument/2006/relationships/image" Target="../media/image16.png" /><Relationship Id="rId13" Type="http://schemas.openxmlformats.org/officeDocument/2006/relationships/image" Target="../media/image41.svg" /><Relationship Id="rId3" Type="http://schemas.openxmlformats.org/officeDocument/2006/relationships/image" Target="../media/image33.svg" /><Relationship Id="rId7" Type="http://schemas.openxmlformats.org/officeDocument/2006/relationships/image" Target="../media/image37.svg" /><Relationship Id="rId12" Type="http://schemas.openxmlformats.org/officeDocument/2006/relationships/image" Target="../media/image40.png" /><Relationship Id="rId2" Type="http://schemas.openxmlformats.org/officeDocument/2006/relationships/image" Target="../media/image32.png" /><Relationship Id="rId1" Type="http://schemas.openxmlformats.org/officeDocument/2006/relationships/slideLayout" Target="../slideLayouts/slideLayout7.xml" /><Relationship Id="rId6" Type="http://schemas.openxmlformats.org/officeDocument/2006/relationships/image" Target="../media/image36.png" /><Relationship Id="rId11" Type="http://schemas.openxmlformats.org/officeDocument/2006/relationships/image" Target="../media/image39.svg" /><Relationship Id="rId5" Type="http://schemas.openxmlformats.org/officeDocument/2006/relationships/image" Target="../media/image35.svg" /><Relationship Id="rId10" Type="http://schemas.openxmlformats.org/officeDocument/2006/relationships/image" Target="../media/image38.png" /><Relationship Id="rId4" Type="http://schemas.openxmlformats.org/officeDocument/2006/relationships/image" Target="../media/image34.png" /><Relationship Id="rId9" Type="http://schemas.openxmlformats.org/officeDocument/2006/relationships/image" Target="../media/image17.svg"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3" Type="http://schemas.openxmlformats.org/officeDocument/2006/relationships/image" Target="../media/image43.svg" /><Relationship Id="rId2" Type="http://schemas.openxmlformats.org/officeDocument/2006/relationships/image" Target="../media/image42.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3" Type="http://schemas.openxmlformats.org/officeDocument/2006/relationships/image" Target="../media/image45.svg" /><Relationship Id="rId2" Type="http://schemas.openxmlformats.org/officeDocument/2006/relationships/image" Target="../media/image44.png" /><Relationship Id="rId1" Type="http://schemas.openxmlformats.org/officeDocument/2006/relationships/slideLayout" Target="../slideLayouts/slideLayout7.xml" /><Relationship Id="rId5" Type="http://schemas.openxmlformats.org/officeDocument/2006/relationships/image" Target="../media/image47.svg" /><Relationship Id="rId4" Type="http://schemas.openxmlformats.org/officeDocument/2006/relationships/image" Target="../media/image46.pn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7D059"/>
        </a:solidFill>
        <a:effectLst/>
      </p:bgPr>
    </p:bg>
    <p:spTree>
      <p:nvGrpSpPr>
        <p:cNvPr id="1" name=""/>
        <p:cNvGrpSpPr/>
        <p:nvPr/>
      </p:nvGrpSpPr>
      <p:grpSpPr>
        <a:xfrm>
          <a:off x="0" y="0"/>
          <a:ext cx="0" cy="0"/>
          <a:chOff x="0" y="0"/>
          <a:chExt cx="0" cy="0"/>
        </a:xfrm>
      </p:grpSpPr>
      <p:sp>
        <p:nvSpPr>
          <p:cNvPr id="2" name="Freeform 2"/>
          <p:cNvSpPr/>
          <p:nvPr/>
        </p:nvSpPr>
        <p:spPr>
          <a:xfrm>
            <a:off x="-680428" y="6905463"/>
            <a:ext cx="19648856" cy="4144122"/>
          </a:xfrm>
          <a:custGeom>
            <a:avLst/>
            <a:gdLst/>
            <a:ahLst/>
            <a:cxnLst/>
            <a:rect l="l" t="t" r="r" b="b"/>
            <a:pathLst>
              <a:path w="19648856" h="4144122">
                <a:moveTo>
                  <a:pt x="0" y="0"/>
                </a:moveTo>
                <a:lnTo>
                  <a:pt x="19648856" y="0"/>
                </a:lnTo>
                <a:lnTo>
                  <a:pt x="19648856" y="4144122"/>
                </a:lnTo>
                <a:lnTo>
                  <a:pt x="0" y="41441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6130804" y="1831609"/>
            <a:ext cx="5675247" cy="1543593"/>
          </a:xfrm>
          <a:custGeom>
            <a:avLst/>
            <a:gdLst/>
            <a:ahLst/>
            <a:cxnLst/>
            <a:rect l="l" t="t" r="r" b="b"/>
            <a:pathLst>
              <a:path w="5675247" h="1543593">
                <a:moveTo>
                  <a:pt x="5675248" y="0"/>
                </a:moveTo>
                <a:lnTo>
                  <a:pt x="0" y="0"/>
                </a:lnTo>
                <a:lnTo>
                  <a:pt x="0" y="1543594"/>
                </a:lnTo>
                <a:lnTo>
                  <a:pt x="5675248" y="1543594"/>
                </a:lnTo>
                <a:lnTo>
                  <a:pt x="56752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2179892" y="4960186"/>
            <a:ext cx="4359783" cy="1185804"/>
          </a:xfrm>
          <a:custGeom>
            <a:avLst/>
            <a:gdLst/>
            <a:ahLst/>
            <a:cxnLst/>
            <a:rect l="l" t="t" r="r" b="b"/>
            <a:pathLst>
              <a:path w="4359783" h="1185804">
                <a:moveTo>
                  <a:pt x="4359784" y="0"/>
                </a:moveTo>
                <a:lnTo>
                  <a:pt x="0" y="0"/>
                </a:lnTo>
                <a:lnTo>
                  <a:pt x="0" y="1185804"/>
                </a:lnTo>
                <a:lnTo>
                  <a:pt x="4359784" y="1185804"/>
                </a:lnTo>
                <a:lnTo>
                  <a:pt x="435978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80428" y="8452834"/>
            <a:ext cx="3933438" cy="2114223"/>
          </a:xfrm>
          <a:custGeom>
            <a:avLst/>
            <a:gdLst/>
            <a:ahLst/>
            <a:cxnLst/>
            <a:rect l="l" t="t" r="r" b="b"/>
            <a:pathLst>
              <a:path w="3933438" h="2114223">
                <a:moveTo>
                  <a:pt x="0" y="0"/>
                </a:moveTo>
                <a:lnTo>
                  <a:pt x="3933438" y="0"/>
                </a:lnTo>
                <a:lnTo>
                  <a:pt x="3933438" y="2114223"/>
                </a:lnTo>
                <a:lnTo>
                  <a:pt x="0" y="2114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717648" y="7396437"/>
            <a:ext cx="5781189" cy="1141785"/>
          </a:xfrm>
          <a:custGeom>
            <a:avLst/>
            <a:gdLst/>
            <a:ahLst/>
            <a:cxnLst/>
            <a:rect l="l" t="t" r="r" b="b"/>
            <a:pathLst>
              <a:path w="5781189" h="1141785">
                <a:moveTo>
                  <a:pt x="0" y="0"/>
                </a:moveTo>
                <a:lnTo>
                  <a:pt x="5781189" y="0"/>
                </a:lnTo>
                <a:lnTo>
                  <a:pt x="5781189" y="1141785"/>
                </a:lnTo>
                <a:lnTo>
                  <a:pt x="0" y="1141785"/>
                </a:lnTo>
                <a:lnTo>
                  <a:pt x="0" y="0"/>
                </a:lnTo>
                <a:close/>
              </a:path>
            </a:pathLst>
          </a:custGeom>
          <a:blipFill>
            <a:blip r:embed="rId8">
              <a:alphaModFix amt="50000"/>
            </a:blip>
            <a:stretch>
              <a:fillRect/>
            </a:stretch>
          </a:blipFill>
        </p:spPr>
        <p:txBody>
          <a:bodyPr/>
          <a:lstStyle/>
          <a:p>
            <a:endParaRPr lang="en-US"/>
          </a:p>
        </p:txBody>
      </p:sp>
      <p:sp>
        <p:nvSpPr>
          <p:cNvPr id="9" name="Freeform 9"/>
          <p:cNvSpPr/>
          <p:nvPr/>
        </p:nvSpPr>
        <p:spPr>
          <a:xfrm>
            <a:off x="11478111" y="8437386"/>
            <a:ext cx="5781189" cy="1141785"/>
          </a:xfrm>
          <a:custGeom>
            <a:avLst/>
            <a:gdLst/>
            <a:ahLst/>
            <a:cxnLst/>
            <a:rect l="l" t="t" r="r" b="b"/>
            <a:pathLst>
              <a:path w="5781189" h="1141785">
                <a:moveTo>
                  <a:pt x="0" y="0"/>
                </a:moveTo>
                <a:lnTo>
                  <a:pt x="5781189" y="0"/>
                </a:lnTo>
                <a:lnTo>
                  <a:pt x="5781189" y="1141785"/>
                </a:lnTo>
                <a:lnTo>
                  <a:pt x="0" y="1141785"/>
                </a:lnTo>
                <a:lnTo>
                  <a:pt x="0" y="0"/>
                </a:lnTo>
                <a:close/>
              </a:path>
            </a:pathLst>
          </a:custGeom>
          <a:blipFill>
            <a:blip r:embed="rId8">
              <a:alphaModFix amt="50000"/>
            </a:blip>
            <a:stretch>
              <a:fillRect/>
            </a:stretch>
          </a:blipFill>
        </p:spPr>
        <p:txBody>
          <a:bodyPr/>
          <a:lstStyle/>
          <a:p>
            <a:endParaRPr lang="en-US"/>
          </a:p>
        </p:txBody>
      </p:sp>
      <p:grpSp>
        <p:nvGrpSpPr>
          <p:cNvPr id="26" name="Group 25">
            <a:extLst>
              <a:ext uri="{FF2B5EF4-FFF2-40B4-BE49-F238E27FC236}">
                <a16:creationId xmlns:a16="http://schemas.microsoft.com/office/drawing/2014/main" id="{CFE52C4F-DF93-9871-7FFA-7A2D458AC167}"/>
              </a:ext>
            </a:extLst>
          </p:cNvPr>
          <p:cNvGrpSpPr/>
          <p:nvPr/>
        </p:nvGrpSpPr>
        <p:grpSpPr>
          <a:xfrm>
            <a:off x="1023716" y="2141181"/>
            <a:ext cx="16248076" cy="6019800"/>
            <a:chOff x="1023716" y="2141181"/>
            <a:chExt cx="16248076" cy="6019800"/>
          </a:xfrm>
        </p:grpSpPr>
        <p:grpSp>
          <p:nvGrpSpPr>
            <p:cNvPr id="10" name="Group 10"/>
            <p:cNvGrpSpPr/>
            <p:nvPr/>
          </p:nvGrpSpPr>
          <p:grpSpPr>
            <a:xfrm>
              <a:off x="1023716" y="2141181"/>
              <a:ext cx="16248076" cy="6019800"/>
              <a:chOff x="0" y="0"/>
              <a:chExt cx="1887032" cy="1113017"/>
            </a:xfrm>
          </p:grpSpPr>
          <p:sp>
            <p:nvSpPr>
              <p:cNvPr id="11" name="Freeform 11"/>
              <p:cNvSpPr/>
              <p:nvPr/>
            </p:nvSpPr>
            <p:spPr>
              <a:xfrm>
                <a:off x="0" y="0"/>
                <a:ext cx="1887032" cy="1113017"/>
              </a:xfrm>
              <a:custGeom>
                <a:avLst/>
                <a:gdLst/>
                <a:ahLst/>
                <a:cxnLst/>
                <a:rect l="l" t="t" r="r" b="b"/>
                <a:pathLst>
                  <a:path w="1887032" h="1113017">
                    <a:moveTo>
                      <a:pt x="68297" y="0"/>
                    </a:moveTo>
                    <a:lnTo>
                      <a:pt x="1818735" y="0"/>
                    </a:lnTo>
                    <a:cubicBezTo>
                      <a:pt x="1836849" y="0"/>
                      <a:pt x="1854221" y="7196"/>
                      <a:pt x="1867029" y="20004"/>
                    </a:cubicBezTo>
                    <a:cubicBezTo>
                      <a:pt x="1879837" y="32812"/>
                      <a:pt x="1887032" y="50184"/>
                      <a:pt x="1887032" y="68297"/>
                    </a:cubicBezTo>
                    <a:lnTo>
                      <a:pt x="1887032" y="1044720"/>
                    </a:lnTo>
                    <a:cubicBezTo>
                      <a:pt x="1887032" y="1082439"/>
                      <a:pt x="1856455" y="1113017"/>
                      <a:pt x="1818735" y="1113017"/>
                    </a:cubicBezTo>
                    <a:lnTo>
                      <a:pt x="68297" y="1113017"/>
                    </a:lnTo>
                    <a:cubicBezTo>
                      <a:pt x="30578" y="1113017"/>
                      <a:pt x="0" y="1082439"/>
                      <a:pt x="0" y="1044720"/>
                    </a:cubicBezTo>
                    <a:lnTo>
                      <a:pt x="0" y="68297"/>
                    </a:lnTo>
                    <a:cubicBezTo>
                      <a:pt x="0" y="30578"/>
                      <a:pt x="30578" y="0"/>
                      <a:pt x="68297" y="0"/>
                    </a:cubicBezTo>
                    <a:close/>
                  </a:path>
                </a:pathLst>
              </a:custGeom>
              <a:solidFill>
                <a:srgbClr val="FFFFFF"/>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1679809" y="3494936"/>
              <a:ext cx="14928381" cy="3118674"/>
            </a:xfrm>
            <a:prstGeom prst="rect">
              <a:avLst/>
            </a:prstGeom>
          </p:spPr>
          <p:txBody>
            <a:bodyPr wrap="square" lIns="0" tIns="0" rIns="0" bIns="0" rtlCol="0" anchor="t">
              <a:spAutoFit/>
            </a:bodyPr>
            <a:lstStyle/>
            <a:p>
              <a:pPr algn="ctr">
                <a:lnSpc>
                  <a:spcPct val="150000"/>
                </a:lnSpc>
              </a:pPr>
              <a:r>
                <a:rPr lang="en-US" sz="7200" b="1" spc="75">
                  <a:solidFill>
                    <a:srgbClr val="323232"/>
                  </a:solidFill>
                  <a:latin typeface="Arial" panose="020B0604020202020204" pitchFamily="34" charset="0"/>
                  <a:cs typeface="Arial" panose="020B0604020202020204" pitchFamily="34" charset="0"/>
                </a:rPr>
                <a:t>CHÀO MỪNG CÁC EM ĐÃ ĐẾN VỚI BÀI HỌC NGÀY HÔM NAY!</a:t>
              </a:r>
            </a:p>
          </p:txBody>
        </p:sp>
      </p:grpSp>
    </p:spTree>
    <p:extLst>
      <p:ext uri="{BB962C8B-B14F-4D97-AF65-F5344CB8AC3E}">
        <p14:creationId xmlns:p14="http://schemas.microsoft.com/office/powerpoint/2010/main" val="2849427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flipH="1">
            <a:off x="-1371600" y="0"/>
            <a:ext cx="9078278" cy="10287000"/>
          </a:xfrm>
          <a:custGeom>
            <a:avLst/>
            <a:gdLst/>
            <a:ahLst/>
            <a:cxnLst/>
            <a:rect l="l" t="t" r="r" b="b"/>
            <a:pathLst>
              <a:path w="9078278" h="10287000">
                <a:moveTo>
                  <a:pt x="9078278" y="0"/>
                </a:moveTo>
                <a:lnTo>
                  <a:pt x="0" y="0"/>
                </a:lnTo>
                <a:lnTo>
                  <a:pt x="0" y="10287000"/>
                </a:lnTo>
                <a:lnTo>
                  <a:pt x="9078278" y="10287000"/>
                </a:lnTo>
                <a:lnTo>
                  <a:pt x="907827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817259" y="2326267"/>
            <a:ext cx="4226126" cy="5799144"/>
          </a:xfrm>
          <a:custGeom>
            <a:avLst/>
            <a:gdLst/>
            <a:ahLst/>
            <a:cxnLst/>
            <a:rect l="l" t="t" r="r" b="b"/>
            <a:pathLst>
              <a:path w="4226126" h="5799144">
                <a:moveTo>
                  <a:pt x="0" y="0"/>
                </a:moveTo>
                <a:lnTo>
                  <a:pt x="4226127" y="0"/>
                </a:lnTo>
                <a:lnTo>
                  <a:pt x="4226127" y="5799144"/>
                </a:lnTo>
                <a:lnTo>
                  <a:pt x="0" y="5799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614673" flipH="1">
            <a:off x="4311144" y="7224946"/>
            <a:ext cx="2639295" cy="2466541"/>
          </a:xfrm>
          <a:custGeom>
            <a:avLst/>
            <a:gdLst/>
            <a:ahLst/>
            <a:cxnLst/>
            <a:rect l="l" t="t" r="r" b="b"/>
            <a:pathLst>
              <a:path w="2639295" h="2466541">
                <a:moveTo>
                  <a:pt x="2639295" y="0"/>
                </a:moveTo>
                <a:lnTo>
                  <a:pt x="0" y="0"/>
                </a:lnTo>
                <a:lnTo>
                  <a:pt x="0" y="2466541"/>
                </a:lnTo>
                <a:lnTo>
                  <a:pt x="2639295" y="2466541"/>
                </a:lnTo>
                <a:lnTo>
                  <a:pt x="263929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79120" y="6284494"/>
            <a:ext cx="1690289" cy="1054126"/>
          </a:xfrm>
          <a:custGeom>
            <a:avLst/>
            <a:gdLst/>
            <a:ahLst/>
            <a:cxnLst/>
            <a:rect l="l" t="t" r="r" b="b"/>
            <a:pathLst>
              <a:path w="1690289" h="1054126">
                <a:moveTo>
                  <a:pt x="0" y="0"/>
                </a:moveTo>
                <a:lnTo>
                  <a:pt x="1690289" y="0"/>
                </a:lnTo>
                <a:lnTo>
                  <a:pt x="1690289" y="1054125"/>
                </a:lnTo>
                <a:lnTo>
                  <a:pt x="0" y="10541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4482630" y="240862"/>
            <a:ext cx="5058844" cy="1177510"/>
          </a:xfrm>
          <a:custGeom>
            <a:avLst/>
            <a:gdLst/>
            <a:ahLst/>
            <a:cxnLst/>
            <a:rect l="l" t="t" r="r" b="b"/>
            <a:pathLst>
              <a:path w="5058844" h="1177510">
                <a:moveTo>
                  <a:pt x="0" y="0"/>
                </a:moveTo>
                <a:lnTo>
                  <a:pt x="5058843" y="0"/>
                </a:lnTo>
                <a:lnTo>
                  <a:pt x="5058843" y="1177509"/>
                </a:lnTo>
                <a:lnTo>
                  <a:pt x="0" y="11775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658915" y="7009908"/>
            <a:ext cx="3558705" cy="3756790"/>
          </a:xfrm>
          <a:custGeom>
            <a:avLst/>
            <a:gdLst/>
            <a:ahLst/>
            <a:cxnLst/>
            <a:rect l="l" t="t" r="r" b="b"/>
            <a:pathLst>
              <a:path w="3558705" h="3756790">
                <a:moveTo>
                  <a:pt x="0" y="0"/>
                </a:moveTo>
                <a:lnTo>
                  <a:pt x="3558705" y="0"/>
                </a:lnTo>
                <a:lnTo>
                  <a:pt x="3558705" y="3756789"/>
                </a:lnTo>
                <a:lnTo>
                  <a:pt x="0" y="37567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AF3E23DE-7711-2CCB-224B-7750C59A877F}"/>
              </a:ext>
            </a:extLst>
          </p:cNvPr>
          <p:cNvGrpSpPr/>
          <p:nvPr/>
        </p:nvGrpSpPr>
        <p:grpSpPr>
          <a:xfrm>
            <a:off x="8077200" y="3238500"/>
            <a:ext cx="10287000" cy="4963111"/>
            <a:chOff x="8661870" y="3238500"/>
            <a:chExt cx="10287000" cy="4963111"/>
          </a:xfrm>
        </p:grpSpPr>
        <p:sp>
          <p:nvSpPr>
            <p:cNvPr id="10" name="Rectangle 9">
              <a:extLst>
                <a:ext uri="{FF2B5EF4-FFF2-40B4-BE49-F238E27FC236}">
                  <a16:creationId xmlns:a16="http://schemas.microsoft.com/office/drawing/2014/main" id="{9EC9E7D9-F560-55F6-F9C4-DEA2C85CDFA2}"/>
                </a:ext>
              </a:extLst>
            </p:cNvPr>
            <p:cNvSpPr/>
            <p:nvPr/>
          </p:nvSpPr>
          <p:spPr>
            <a:xfrm>
              <a:off x="8661870" y="3238500"/>
              <a:ext cx="10287000" cy="4963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8998577" y="3894106"/>
              <a:ext cx="9442573" cy="3651897"/>
            </a:xfrm>
            <a:prstGeom prst="rect">
              <a:avLst/>
            </a:prstGeom>
          </p:spPr>
          <p:txBody>
            <a:bodyPr wrap="square" lIns="0" tIns="0" rIns="0" bIns="0" rtlCol="0" anchor="t">
              <a:spAutoFit/>
            </a:bodyPr>
            <a:lstStyle/>
            <a:p>
              <a:pPr algn="just">
                <a:lnSpc>
                  <a:spcPct val="150000"/>
                </a:lnSpc>
              </a:pPr>
              <a:r>
                <a:rPr lang="en-US" sz="5500" b="1" spc="255">
                  <a:latin typeface="Arial" panose="020B0604020202020204" pitchFamily="34" charset="0"/>
                  <a:cs typeface="Arial" panose="020B0604020202020204" pitchFamily="34" charset="0"/>
                </a:rPr>
                <a:t>PHẦN 2. </a:t>
              </a:r>
              <a:r>
                <a:rPr lang="vi-VN" sz="5500" b="1" spc="60">
                  <a:latin typeface="Arial" panose="020B0604020202020204" pitchFamily="34" charset="0"/>
                  <a:cs typeface="Arial" panose="020B0604020202020204" pitchFamily="34" charset="0"/>
                </a:rPr>
                <a:t>Chế Biến Và Bảo Quản Thức Ăn Thô, Xanh Bằng Phương Pháp Ủ Chua</a:t>
              </a:r>
            </a:p>
          </p:txBody>
        </p:sp>
      </p:grpSp>
    </p:spTree>
    <p:extLst>
      <p:ext uri="{BB962C8B-B14F-4D97-AF65-F5344CB8AC3E}">
        <p14:creationId xmlns:p14="http://schemas.microsoft.com/office/powerpoint/2010/main" val="14338248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83BA973-4D66-772E-9CCF-F9715F53A27B}"/>
              </a:ext>
            </a:extLst>
          </p:cNvPr>
          <p:cNvGrpSpPr/>
          <p:nvPr/>
        </p:nvGrpSpPr>
        <p:grpSpPr>
          <a:xfrm>
            <a:off x="3276600" y="-1257300"/>
            <a:ext cx="11734800" cy="2819400"/>
            <a:chOff x="3276600" y="-1104900"/>
            <a:chExt cx="11734800" cy="2819400"/>
          </a:xfrm>
        </p:grpSpPr>
        <p:sp>
          <p:nvSpPr>
            <p:cNvPr id="15" name="Rectangle: Rounded Corners 14">
              <a:extLst>
                <a:ext uri="{FF2B5EF4-FFF2-40B4-BE49-F238E27FC236}">
                  <a16:creationId xmlns:a16="http://schemas.microsoft.com/office/drawing/2014/main" id="{A5D46854-C9CC-720A-23C6-75E1256E7ADC}"/>
                </a:ext>
              </a:extLst>
            </p:cNvPr>
            <p:cNvSpPr/>
            <p:nvPr/>
          </p:nvSpPr>
          <p:spPr>
            <a:xfrm>
              <a:off x="3276600" y="-1104900"/>
              <a:ext cx="11734800" cy="2819400"/>
            </a:xfrm>
            <a:prstGeom prst="roundRect">
              <a:avLst>
                <a:gd name="adj" fmla="val 14524"/>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AC03BC2-EA70-8DD4-F549-CBC68197EF2D}"/>
                </a:ext>
              </a:extLst>
            </p:cNvPr>
            <p:cNvSpPr txBox="1"/>
            <p:nvPr/>
          </p:nvSpPr>
          <p:spPr>
            <a:xfrm>
              <a:off x="4876800" y="495300"/>
              <a:ext cx="8534400"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1. Các bước tiến hành</a:t>
              </a:r>
            </a:p>
          </p:txBody>
        </p:sp>
      </p:grpSp>
      <p:grpSp>
        <p:nvGrpSpPr>
          <p:cNvPr id="13" name="Group 12">
            <a:extLst>
              <a:ext uri="{FF2B5EF4-FFF2-40B4-BE49-F238E27FC236}">
                <a16:creationId xmlns:a16="http://schemas.microsoft.com/office/drawing/2014/main" id="{399B0BDF-B26E-E1CB-D86D-47C8B7FA86BB}"/>
              </a:ext>
            </a:extLst>
          </p:cNvPr>
          <p:cNvGrpSpPr/>
          <p:nvPr/>
        </p:nvGrpSpPr>
        <p:grpSpPr>
          <a:xfrm>
            <a:off x="647700" y="1790700"/>
            <a:ext cx="16992600" cy="4267198"/>
            <a:chOff x="647700" y="2019300"/>
            <a:chExt cx="16992600" cy="4267198"/>
          </a:xfrm>
        </p:grpSpPr>
        <p:grpSp>
          <p:nvGrpSpPr>
            <p:cNvPr id="11" name="Group 10">
              <a:extLst>
                <a:ext uri="{FF2B5EF4-FFF2-40B4-BE49-F238E27FC236}">
                  <a16:creationId xmlns:a16="http://schemas.microsoft.com/office/drawing/2014/main" id="{4820F41F-DD31-546F-B072-99B917C076B5}"/>
                </a:ext>
              </a:extLst>
            </p:cNvPr>
            <p:cNvGrpSpPr/>
            <p:nvPr/>
          </p:nvGrpSpPr>
          <p:grpSpPr>
            <a:xfrm>
              <a:off x="647700" y="2019300"/>
              <a:ext cx="16992600" cy="3429000"/>
              <a:chOff x="647700" y="2019300"/>
              <a:chExt cx="16992600" cy="3429000"/>
            </a:xfrm>
          </p:grpSpPr>
          <p:sp>
            <p:nvSpPr>
              <p:cNvPr id="8" name="Rectangle: Rounded Corners 7">
                <a:extLst>
                  <a:ext uri="{FF2B5EF4-FFF2-40B4-BE49-F238E27FC236}">
                    <a16:creationId xmlns:a16="http://schemas.microsoft.com/office/drawing/2014/main" id="{E70A6BB2-A463-CA00-1DB3-F636F461496C}"/>
                  </a:ext>
                </a:extLst>
              </p:cNvPr>
              <p:cNvSpPr/>
              <p:nvPr/>
            </p:nvSpPr>
            <p:spPr>
              <a:xfrm>
                <a:off x="647700" y="2019300"/>
                <a:ext cx="16992600" cy="3429000"/>
              </a:xfrm>
              <a:prstGeom prst="roundRect">
                <a:avLst>
                  <a:gd name="adj" fmla="val 7084"/>
                </a:avLst>
              </a:prstGeom>
              <a:solidFill>
                <a:srgbClr val="FBF2E1"/>
              </a:solidFill>
              <a:ln>
                <a:solidFill>
                  <a:srgbClr val="FBF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B5010BF-B872-4C0C-14F2-5D25D9159783}"/>
                  </a:ext>
                </a:extLst>
              </p:cNvPr>
              <p:cNvSpPr txBox="1"/>
              <p:nvPr/>
            </p:nvSpPr>
            <p:spPr>
              <a:xfrm>
                <a:off x="3276600" y="2171700"/>
                <a:ext cx="11658600"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Bước 1. </a:t>
                </a:r>
                <a:r>
                  <a:rPr lang="en-US" sz="3800">
                    <a:latin typeface="Arial" panose="020B0604020202020204" pitchFamily="34" charset="0"/>
                    <a:cs typeface="Arial" panose="020B0604020202020204" pitchFamily="34" charset="0"/>
                  </a:rPr>
                  <a:t>Sơ chế nguyên liệu </a:t>
                </a:r>
              </a:p>
            </p:txBody>
          </p:sp>
          <p:sp>
            <p:nvSpPr>
              <p:cNvPr id="10" name="TextBox 9">
                <a:extLst>
                  <a:ext uri="{FF2B5EF4-FFF2-40B4-BE49-F238E27FC236}">
                    <a16:creationId xmlns:a16="http://schemas.microsoft.com/office/drawing/2014/main" id="{4BA87B99-9030-5831-EB3E-097A6B95733A}"/>
                  </a:ext>
                </a:extLst>
              </p:cNvPr>
              <p:cNvSpPr txBox="1"/>
              <p:nvPr/>
            </p:nvSpPr>
            <p:spPr>
              <a:xfrm>
                <a:off x="838200" y="2756640"/>
                <a:ext cx="16611600" cy="2615460"/>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Tiến hành băm, thái nguyên liệu thành từng đoạn ngắn từ 3cm – 5cm, đem phơi để giảm bớt độ ẩm trong nguyên liệu. Khi nguyên liệu có độ ẩm khoảng 65 – 70% là phù hợp để đem ủ. </a:t>
                </a:r>
              </a:p>
            </p:txBody>
          </p:sp>
        </p:grpSp>
        <p:sp>
          <p:nvSpPr>
            <p:cNvPr id="12" name="Arrow: Down 11">
              <a:extLst>
                <a:ext uri="{FF2B5EF4-FFF2-40B4-BE49-F238E27FC236}">
                  <a16:creationId xmlns:a16="http://schemas.microsoft.com/office/drawing/2014/main" id="{29447574-4223-F78D-BFE4-DD43E2C53E3C}"/>
                </a:ext>
              </a:extLst>
            </p:cNvPr>
            <p:cNvSpPr/>
            <p:nvPr/>
          </p:nvSpPr>
          <p:spPr>
            <a:xfrm>
              <a:off x="8584406" y="5067300"/>
              <a:ext cx="1119188" cy="1219198"/>
            </a:xfrm>
            <a:prstGeom prst="downArrow">
              <a:avLst/>
            </a:prstGeom>
            <a:solidFill>
              <a:srgbClr val="FBF2E1"/>
            </a:solidFill>
            <a:ln>
              <a:solidFill>
                <a:srgbClr val="FBF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D68CEC7B-38E6-66A1-2908-B4DDE378B5FC}"/>
              </a:ext>
            </a:extLst>
          </p:cNvPr>
          <p:cNvGrpSpPr/>
          <p:nvPr/>
        </p:nvGrpSpPr>
        <p:grpSpPr>
          <a:xfrm>
            <a:off x="647700" y="5981700"/>
            <a:ext cx="16992600" cy="4229964"/>
            <a:chOff x="647700" y="2019299"/>
            <a:chExt cx="16992600" cy="4229964"/>
          </a:xfrm>
        </p:grpSpPr>
        <p:sp>
          <p:nvSpPr>
            <p:cNvPr id="20" name="Rectangle: Rounded Corners 19">
              <a:extLst>
                <a:ext uri="{FF2B5EF4-FFF2-40B4-BE49-F238E27FC236}">
                  <a16:creationId xmlns:a16="http://schemas.microsoft.com/office/drawing/2014/main" id="{9BAFF947-CA10-3911-0138-0EA24486A6C2}"/>
                </a:ext>
              </a:extLst>
            </p:cNvPr>
            <p:cNvSpPr/>
            <p:nvPr/>
          </p:nvSpPr>
          <p:spPr>
            <a:xfrm>
              <a:off x="647700" y="2019299"/>
              <a:ext cx="16992600" cy="4229963"/>
            </a:xfrm>
            <a:prstGeom prst="roundRect">
              <a:avLst>
                <a:gd name="adj" fmla="val 7084"/>
              </a:avLst>
            </a:prstGeom>
            <a:solidFill>
              <a:srgbClr val="FBF2E1"/>
            </a:solidFill>
            <a:ln>
              <a:solidFill>
                <a:srgbClr val="FBF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9003C6E-5CE0-430E-922A-65D9B07CB19E}"/>
                </a:ext>
              </a:extLst>
            </p:cNvPr>
            <p:cNvSpPr txBox="1"/>
            <p:nvPr/>
          </p:nvSpPr>
          <p:spPr>
            <a:xfrm>
              <a:off x="3276600" y="2171700"/>
              <a:ext cx="11658600"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Bước 2. </a:t>
              </a:r>
              <a:r>
                <a:rPr lang="en-US" sz="3800">
                  <a:latin typeface="Arial" panose="020B0604020202020204" pitchFamily="34" charset="0"/>
                  <a:cs typeface="Arial" panose="020B0604020202020204" pitchFamily="34" charset="0"/>
                </a:rPr>
                <a:t>Cân và phối trộn nguyên liệu</a:t>
              </a:r>
            </a:p>
          </p:txBody>
        </p:sp>
        <p:sp>
          <p:nvSpPr>
            <p:cNvPr id="22" name="TextBox 21">
              <a:extLst>
                <a:ext uri="{FF2B5EF4-FFF2-40B4-BE49-F238E27FC236}">
                  <a16:creationId xmlns:a16="http://schemas.microsoft.com/office/drawing/2014/main" id="{2A1A50FC-576D-7BA4-4465-50297DAB706F}"/>
                </a:ext>
              </a:extLst>
            </p:cNvPr>
            <p:cNvSpPr txBox="1"/>
            <p:nvPr/>
          </p:nvSpPr>
          <p:spPr>
            <a:xfrm>
              <a:off x="838200" y="2756640"/>
              <a:ext cx="16611600" cy="3492623"/>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Cân và phối trộn nguyên liệu theo tỉ lệ phù hợp (10kg cỏ + khoảng 0,5 – 1kg bột ngô hoặc cám gạo + 0,05kg muối ăn). Để đảm bảo các nguyên liệu được trộn đều với nhau, cần tiến hành trộn muối ăn với bột ngô hoặc cám gạo, sau đó đem hỗn hợp này trộn đều với cỏ. </a:t>
              </a:r>
            </a:p>
          </p:txBody>
        </p:sp>
      </p:grpSp>
    </p:spTree>
    <p:extLst>
      <p:ext uri="{BB962C8B-B14F-4D97-AF65-F5344CB8AC3E}">
        <p14:creationId xmlns:p14="http://schemas.microsoft.com/office/powerpoint/2010/main" val="89622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820F41F-DD31-546F-B072-99B917C076B5}"/>
              </a:ext>
            </a:extLst>
          </p:cNvPr>
          <p:cNvGrpSpPr/>
          <p:nvPr/>
        </p:nvGrpSpPr>
        <p:grpSpPr>
          <a:xfrm>
            <a:off x="647700" y="1142136"/>
            <a:ext cx="16992600" cy="8615779"/>
            <a:chOff x="647700" y="2019300"/>
            <a:chExt cx="16992600" cy="8615779"/>
          </a:xfrm>
        </p:grpSpPr>
        <p:sp>
          <p:nvSpPr>
            <p:cNvPr id="8" name="Rectangle: Rounded Corners 7">
              <a:extLst>
                <a:ext uri="{FF2B5EF4-FFF2-40B4-BE49-F238E27FC236}">
                  <a16:creationId xmlns:a16="http://schemas.microsoft.com/office/drawing/2014/main" id="{E70A6BB2-A463-CA00-1DB3-F636F461496C}"/>
                </a:ext>
              </a:extLst>
            </p:cNvPr>
            <p:cNvSpPr/>
            <p:nvPr/>
          </p:nvSpPr>
          <p:spPr>
            <a:xfrm>
              <a:off x="647700" y="2019300"/>
              <a:ext cx="16992600" cy="8573364"/>
            </a:xfrm>
            <a:prstGeom prst="roundRect">
              <a:avLst>
                <a:gd name="adj" fmla="val 7084"/>
              </a:avLst>
            </a:prstGeom>
            <a:solidFill>
              <a:srgbClr val="FBF2E1"/>
            </a:solidFill>
            <a:ln>
              <a:solidFill>
                <a:srgbClr val="FBF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B5010BF-B872-4C0C-14F2-5D25D9159783}"/>
                </a:ext>
              </a:extLst>
            </p:cNvPr>
            <p:cNvSpPr txBox="1"/>
            <p:nvPr/>
          </p:nvSpPr>
          <p:spPr>
            <a:xfrm>
              <a:off x="3276600" y="2171700"/>
              <a:ext cx="11658600"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Bước 3. </a:t>
              </a:r>
              <a:r>
                <a:rPr lang="en-US" sz="3800">
                  <a:latin typeface="Arial" panose="020B0604020202020204" pitchFamily="34" charset="0"/>
                  <a:cs typeface="Arial" panose="020B0604020202020204" pitchFamily="34" charset="0"/>
                </a:rPr>
                <a:t>Ủ</a:t>
              </a:r>
            </a:p>
          </p:txBody>
        </p:sp>
        <p:sp>
          <p:nvSpPr>
            <p:cNvPr id="10" name="TextBox 9">
              <a:extLst>
                <a:ext uri="{FF2B5EF4-FFF2-40B4-BE49-F238E27FC236}">
                  <a16:creationId xmlns:a16="http://schemas.microsoft.com/office/drawing/2014/main" id="{4BA87B99-9030-5831-EB3E-097A6B95733A}"/>
                </a:ext>
              </a:extLst>
            </p:cNvPr>
            <p:cNvSpPr txBox="1"/>
            <p:nvPr/>
          </p:nvSpPr>
          <p:spPr>
            <a:xfrm>
              <a:off x="838200" y="2756640"/>
              <a:ext cx="16611600" cy="7878439"/>
            </a:xfrm>
            <a:prstGeom prst="rect">
              <a:avLst/>
            </a:prstGeom>
            <a:noFill/>
          </p:spPr>
          <p:txBody>
            <a:bodyPr wrap="square" rtlCol="0">
              <a:spAutoFit/>
            </a:bodyPr>
            <a:lstStyle/>
            <a:p>
              <a:pPr algn="just">
                <a:lnSpc>
                  <a:spcPct val="150000"/>
                </a:lnSpc>
              </a:pPr>
              <a:r>
                <a:rPr lang="vi-VN" sz="3800" b="1" i="1">
                  <a:solidFill>
                    <a:srgbClr val="002060"/>
                  </a:solidFill>
                  <a:latin typeface="Arial" panose="020B0604020202020204" pitchFamily="34" charset="0"/>
                  <a:cs typeface="Arial" panose="020B0604020202020204" pitchFamily="34" charset="0"/>
                </a:rPr>
                <a:t>Với túi ủ:</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Nguyên liệu sau khi đã trộn đều đem cho vào túi càng nhanh càng tốt, sau đó buộc - kin túi ngay. Tốt nhất là từ khi cắt thức ăn về cho đến khi cho vào túi ủ diễn ra trong cùng một ngày.</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Cách cho vào túi: Cho từng lớp vào túi cao từ 15 cm đến 20 cm rồi dùng tay nén chặt - toàn bộ bề mặt, xung quanh và các góc, sau đó tiếp tục cho các lớp khác như vậy đến khi đầy túi thì dùng dây buộc chặt túi lại. Ghi ngày tháng ủ, đưa vào bảo quản nơi khô ráo, thoáng mát, tránh chuột, gián,... cắn thủng túi, không khí sẽ xâm nhập làm mốc, thối thức ăn.</a:t>
              </a:r>
            </a:p>
          </p:txBody>
        </p:sp>
      </p:grpSp>
      <p:sp>
        <p:nvSpPr>
          <p:cNvPr id="2" name="Arrow: Down 1">
            <a:extLst>
              <a:ext uri="{FF2B5EF4-FFF2-40B4-BE49-F238E27FC236}">
                <a16:creationId xmlns:a16="http://schemas.microsoft.com/office/drawing/2014/main" id="{018D592D-68DB-B882-8234-D5E4A6EB78D1}"/>
              </a:ext>
            </a:extLst>
          </p:cNvPr>
          <p:cNvSpPr/>
          <p:nvPr/>
        </p:nvSpPr>
        <p:spPr>
          <a:xfrm>
            <a:off x="8546306" y="-77063"/>
            <a:ext cx="1119188" cy="1219198"/>
          </a:xfrm>
          <a:prstGeom prst="downArrow">
            <a:avLst/>
          </a:prstGeom>
          <a:solidFill>
            <a:srgbClr val="FBF2E1"/>
          </a:solidFill>
          <a:ln>
            <a:solidFill>
              <a:srgbClr val="FBF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070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373C38-F9E9-A920-E85E-137347EA78DA}"/>
              </a:ext>
            </a:extLst>
          </p:cNvPr>
          <p:cNvGrpSpPr/>
          <p:nvPr/>
        </p:nvGrpSpPr>
        <p:grpSpPr>
          <a:xfrm>
            <a:off x="647700" y="524905"/>
            <a:ext cx="16992600" cy="6371195"/>
            <a:chOff x="647700" y="342900"/>
            <a:chExt cx="16992600" cy="6371195"/>
          </a:xfrm>
        </p:grpSpPr>
        <p:grpSp>
          <p:nvGrpSpPr>
            <p:cNvPr id="11" name="Group 10">
              <a:extLst>
                <a:ext uri="{FF2B5EF4-FFF2-40B4-BE49-F238E27FC236}">
                  <a16:creationId xmlns:a16="http://schemas.microsoft.com/office/drawing/2014/main" id="{4820F41F-DD31-546F-B072-99B917C076B5}"/>
                </a:ext>
              </a:extLst>
            </p:cNvPr>
            <p:cNvGrpSpPr/>
            <p:nvPr/>
          </p:nvGrpSpPr>
          <p:grpSpPr>
            <a:xfrm>
              <a:off x="647700" y="342900"/>
              <a:ext cx="16992600" cy="5486399"/>
              <a:chOff x="647700" y="2839679"/>
              <a:chExt cx="16992600" cy="5619385"/>
            </a:xfrm>
          </p:grpSpPr>
          <p:sp>
            <p:nvSpPr>
              <p:cNvPr id="8" name="Rectangle: Rounded Corners 7">
                <a:extLst>
                  <a:ext uri="{FF2B5EF4-FFF2-40B4-BE49-F238E27FC236}">
                    <a16:creationId xmlns:a16="http://schemas.microsoft.com/office/drawing/2014/main" id="{E70A6BB2-A463-CA00-1DB3-F636F461496C}"/>
                  </a:ext>
                </a:extLst>
              </p:cNvPr>
              <p:cNvSpPr/>
              <p:nvPr/>
            </p:nvSpPr>
            <p:spPr>
              <a:xfrm>
                <a:off x="647700" y="2839679"/>
                <a:ext cx="16992600" cy="5619385"/>
              </a:xfrm>
              <a:prstGeom prst="roundRect">
                <a:avLst>
                  <a:gd name="adj" fmla="val 7084"/>
                </a:avLst>
              </a:prstGeom>
              <a:solidFill>
                <a:srgbClr val="FBF2E1"/>
              </a:solidFill>
              <a:ln>
                <a:solidFill>
                  <a:srgbClr val="FBF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BA87B99-9030-5831-EB3E-097A6B95733A}"/>
                  </a:ext>
                </a:extLst>
              </p:cNvPr>
              <p:cNvSpPr txBox="1"/>
              <p:nvPr/>
            </p:nvSpPr>
            <p:spPr>
              <a:xfrm>
                <a:off x="838200" y="2977975"/>
                <a:ext cx="16611600" cy="5246949"/>
              </a:xfrm>
              <a:prstGeom prst="rect">
                <a:avLst/>
              </a:prstGeom>
              <a:noFill/>
            </p:spPr>
            <p:txBody>
              <a:bodyPr wrap="square" rtlCol="0">
                <a:spAutoFit/>
              </a:bodyPr>
              <a:lstStyle/>
              <a:p>
                <a:pPr algn="just">
                  <a:lnSpc>
                    <a:spcPct val="150000"/>
                  </a:lnSpc>
                </a:pPr>
                <a:r>
                  <a:rPr lang="vi-VN" sz="3800" b="1" i="1">
                    <a:solidFill>
                      <a:srgbClr val="002060"/>
                    </a:solidFill>
                    <a:latin typeface="Arial" panose="020B0604020202020204" pitchFamily="34" charset="0"/>
                    <a:cs typeface="Arial" panose="020B0604020202020204" pitchFamily="34" charset="0"/>
                  </a:rPr>
                  <a:t>Với </a:t>
                </a:r>
                <a:r>
                  <a:rPr lang="en-US" sz="3800" b="1" i="1">
                    <a:solidFill>
                      <a:srgbClr val="002060"/>
                    </a:solidFill>
                    <a:latin typeface="Arial" panose="020B0604020202020204" pitchFamily="34" charset="0"/>
                    <a:cs typeface="Arial" panose="020B0604020202020204" pitchFamily="34" charset="0"/>
                  </a:rPr>
                  <a:t>hố</a:t>
                </a:r>
                <a:r>
                  <a:rPr lang="vi-VN" sz="3800" b="1" i="1">
                    <a:solidFill>
                      <a:srgbClr val="002060"/>
                    </a:solidFill>
                    <a:latin typeface="Arial" panose="020B0604020202020204" pitchFamily="34" charset="0"/>
                    <a:cs typeface="Arial" panose="020B0604020202020204" pitchFamily="34" charset="0"/>
                  </a:rPr>
                  <a:t> ủ:</a:t>
                </a:r>
              </a:p>
              <a:p>
                <a:pPr algn="just">
                  <a:lnSpc>
                    <a:spcPct val="150000"/>
                  </a:lnSpc>
                </a:pPr>
                <a:r>
                  <a:rPr lang="vi-VN" sz="3800">
                    <a:latin typeface="Arial" panose="020B0604020202020204" pitchFamily="34" charset="0"/>
                    <a:cs typeface="Arial" panose="020B0604020202020204" pitchFamily="34" charset="0"/>
                  </a:rPr>
                  <a:t>Vệ sinh sạch sẽ hố ủ trước khi đưa nguyên liệu vào ủ. Lót đảy hố bằng gạch hoặc rơm khô, xung quanh bằng bạt dứa, túi nylon đảm bảo kín. Cách đưa nguyên liệu vào tương tự như cho vào túi ủ, khi đầy hố thủ phủ thêm một lớp rơm rạ và tiến hành che đậy kín đảm bảo không khí và nước mưa không lọt vào.</a:t>
                </a:r>
              </a:p>
            </p:txBody>
          </p:sp>
        </p:grpSp>
        <p:sp>
          <p:nvSpPr>
            <p:cNvPr id="3" name="Arrow: Down 2">
              <a:extLst>
                <a:ext uri="{FF2B5EF4-FFF2-40B4-BE49-F238E27FC236}">
                  <a16:creationId xmlns:a16="http://schemas.microsoft.com/office/drawing/2014/main" id="{811FD4D7-E0B3-AF09-E9E9-58C27E1C9346}"/>
                </a:ext>
              </a:extLst>
            </p:cNvPr>
            <p:cNvSpPr/>
            <p:nvPr/>
          </p:nvSpPr>
          <p:spPr>
            <a:xfrm>
              <a:off x="8546306" y="5494897"/>
              <a:ext cx="1119188" cy="1219198"/>
            </a:xfrm>
            <a:prstGeom prst="downArrow">
              <a:avLst/>
            </a:prstGeom>
            <a:solidFill>
              <a:srgbClr val="FBF2E1"/>
            </a:solidFill>
            <a:ln>
              <a:solidFill>
                <a:srgbClr val="FBF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67E46626-8F70-3CE4-756B-4D3C2330E048}"/>
              </a:ext>
            </a:extLst>
          </p:cNvPr>
          <p:cNvGrpSpPr/>
          <p:nvPr/>
        </p:nvGrpSpPr>
        <p:grpSpPr>
          <a:xfrm>
            <a:off x="647700" y="6896100"/>
            <a:ext cx="16992600" cy="2895600"/>
            <a:chOff x="647700" y="2019300"/>
            <a:chExt cx="16992600" cy="2895600"/>
          </a:xfrm>
        </p:grpSpPr>
        <p:sp>
          <p:nvSpPr>
            <p:cNvPr id="6" name="Rectangle: Rounded Corners 5">
              <a:extLst>
                <a:ext uri="{FF2B5EF4-FFF2-40B4-BE49-F238E27FC236}">
                  <a16:creationId xmlns:a16="http://schemas.microsoft.com/office/drawing/2014/main" id="{1069B0A5-D191-68CA-848F-0DA24885033B}"/>
                </a:ext>
              </a:extLst>
            </p:cNvPr>
            <p:cNvSpPr/>
            <p:nvPr/>
          </p:nvSpPr>
          <p:spPr>
            <a:xfrm>
              <a:off x="647700" y="2019300"/>
              <a:ext cx="16992600" cy="2895600"/>
            </a:xfrm>
            <a:prstGeom prst="roundRect">
              <a:avLst>
                <a:gd name="adj" fmla="val 7084"/>
              </a:avLst>
            </a:prstGeom>
            <a:solidFill>
              <a:srgbClr val="FBF2E1"/>
            </a:solidFill>
            <a:ln>
              <a:solidFill>
                <a:srgbClr val="FBF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D7C0205-4932-418A-B7AA-8E4DE3BC8ED7}"/>
                </a:ext>
              </a:extLst>
            </p:cNvPr>
            <p:cNvSpPr txBox="1"/>
            <p:nvPr/>
          </p:nvSpPr>
          <p:spPr>
            <a:xfrm>
              <a:off x="3276600" y="2171700"/>
              <a:ext cx="11658600"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Bước 4. </a:t>
              </a:r>
              <a:r>
                <a:rPr lang="en-US" sz="3800">
                  <a:latin typeface="Arial" panose="020B0604020202020204" pitchFamily="34" charset="0"/>
                  <a:cs typeface="Arial" panose="020B0604020202020204" pitchFamily="34" charset="0"/>
                </a:rPr>
                <a:t>Sử dụng và bảo quản</a:t>
              </a:r>
            </a:p>
          </p:txBody>
        </p:sp>
        <p:sp>
          <p:nvSpPr>
            <p:cNvPr id="12" name="TextBox 11">
              <a:extLst>
                <a:ext uri="{FF2B5EF4-FFF2-40B4-BE49-F238E27FC236}">
                  <a16:creationId xmlns:a16="http://schemas.microsoft.com/office/drawing/2014/main" id="{F8F46E48-1804-5156-410B-1D55888E4E92}"/>
                </a:ext>
              </a:extLst>
            </p:cNvPr>
            <p:cNvSpPr txBox="1"/>
            <p:nvPr/>
          </p:nvSpPr>
          <p:spPr>
            <a:xfrm>
              <a:off x="838200" y="2756640"/>
              <a:ext cx="16611600" cy="17382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Sau 3 tuần ủ thì có thể cho gia súc ăn. Thời gian bảo quản có thể kéo dài tới 6 tháng. </a:t>
              </a:r>
            </a:p>
          </p:txBody>
        </p:sp>
      </p:grpSp>
    </p:spTree>
    <p:extLst>
      <p:ext uri="{BB962C8B-B14F-4D97-AF65-F5344CB8AC3E}">
        <p14:creationId xmlns:p14="http://schemas.microsoft.com/office/powerpoint/2010/main" val="3452176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83BA973-4D66-772E-9CCF-F9715F53A27B}"/>
              </a:ext>
            </a:extLst>
          </p:cNvPr>
          <p:cNvGrpSpPr/>
          <p:nvPr/>
        </p:nvGrpSpPr>
        <p:grpSpPr>
          <a:xfrm>
            <a:off x="3276600" y="-1104900"/>
            <a:ext cx="11734800" cy="2819400"/>
            <a:chOff x="3276600" y="-1104900"/>
            <a:chExt cx="11734800" cy="2819400"/>
          </a:xfrm>
        </p:grpSpPr>
        <p:sp>
          <p:nvSpPr>
            <p:cNvPr id="15" name="Rectangle: Rounded Corners 14">
              <a:extLst>
                <a:ext uri="{FF2B5EF4-FFF2-40B4-BE49-F238E27FC236}">
                  <a16:creationId xmlns:a16="http://schemas.microsoft.com/office/drawing/2014/main" id="{A5D46854-C9CC-720A-23C6-75E1256E7ADC}"/>
                </a:ext>
              </a:extLst>
            </p:cNvPr>
            <p:cNvSpPr/>
            <p:nvPr/>
          </p:nvSpPr>
          <p:spPr>
            <a:xfrm>
              <a:off x="3276600" y="-1104900"/>
              <a:ext cx="11734800" cy="2819400"/>
            </a:xfrm>
            <a:prstGeom prst="roundRect">
              <a:avLst>
                <a:gd name="adj" fmla="val 14524"/>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AC03BC2-EA70-8DD4-F549-CBC68197EF2D}"/>
                </a:ext>
              </a:extLst>
            </p:cNvPr>
            <p:cNvSpPr txBox="1"/>
            <p:nvPr/>
          </p:nvSpPr>
          <p:spPr>
            <a:xfrm>
              <a:off x="4876800" y="495300"/>
              <a:ext cx="8534400"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2. Thực hành</a:t>
              </a:r>
            </a:p>
          </p:txBody>
        </p:sp>
      </p:grpSp>
      <p:grpSp>
        <p:nvGrpSpPr>
          <p:cNvPr id="6" name="Group 5">
            <a:extLst>
              <a:ext uri="{FF2B5EF4-FFF2-40B4-BE49-F238E27FC236}">
                <a16:creationId xmlns:a16="http://schemas.microsoft.com/office/drawing/2014/main" id="{750F28BA-AA27-2C3F-C892-7EDA0E68E448}"/>
              </a:ext>
            </a:extLst>
          </p:cNvPr>
          <p:cNvGrpSpPr/>
          <p:nvPr/>
        </p:nvGrpSpPr>
        <p:grpSpPr>
          <a:xfrm>
            <a:off x="1676400" y="2628900"/>
            <a:ext cx="6858000" cy="7010400"/>
            <a:chOff x="914400" y="2781300"/>
            <a:chExt cx="6858000" cy="7010400"/>
          </a:xfrm>
        </p:grpSpPr>
        <p:sp>
          <p:nvSpPr>
            <p:cNvPr id="5" name="Rectangle: Rounded Corners 4">
              <a:extLst>
                <a:ext uri="{FF2B5EF4-FFF2-40B4-BE49-F238E27FC236}">
                  <a16:creationId xmlns:a16="http://schemas.microsoft.com/office/drawing/2014/main" id="{511880E8-68CE-1B14-5737-478281B20335}"/>
                </a:ext>
              </a:extLst>
            </p:cNvPr>
            <p:cNvSpPr/>
            <p:nvPr/>
          </p:nvSpPr>
          <p:spPr>
            <a:xfrm>
              <a:off x="914400" y="4000500"/>
              <a:ext cx="6858000" cy="5791200"/>
            </a:xfrm>
            <a:prstGeom prst="roundRect">
              <a:avLst/>
            </a:prstGeom>
            <a:solidFill>
              <a:srgbClr val="FBF2E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Nhiệm vụ</a:t>
              </a:r>
            </a:p>
            <a:p>
              <a:pPr algn="just">
                <a:lnSpc>
                  <a:spcPct val="150000"/>
                </a:lnSpc>
              </a:pPr>
              <a:r>
                <a:rPr lang="en-US" sz="4000">
                  <a:solidFill>
                    <a:schemeClr val="tx1"/>
                  </a:solidFill>
                  <a:latin typeface="Arial" panose="020B0604020202020204" pitchFamily="34" charset="0"/>
                  <a:cs typeface="Arial" panose="020B0604020202020204" pitchFamily="34" charset="0"/>
                </a:rPr>
                <a:t>Dựa vào các thực hiện như đã hướng đã hướng dẫn, các nhóm hãy ủ khoảng 1kg nguyên liệu theo quy trình. </a:t>
              </a:r>
            </a:p>
          </p:txBody>
        </p:sp>
        <p:sp>
          <p:nvSpPr>
            <p:cNvPr id="4" name="Freeform 4">
              <a:extLst>
                <a:ext uri="{FF2B5EF4-FFF2-40B4-BE49-F238E27FC236}">
                  <a16:creationId xmlns:a16="http://schemas.microsoft.com/office/drawing/2014/main" id="{66459D58-EC34-87FE-8389-20CDB2354DA2}"/>
                </a:ext>
              </a:extLst>
            </p:cNvPr>
            <p:cNvSpPr/>
            <p:nvPr/>
          </p:nvSpPr>
          <p:spPr>
            <a:xfrm>
              <a:off x="3467100" y="2781300"/>
              <a:ext cx="1752600" cy="150495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7" name="Freeform 2">
            <a:extLst>
              <a:ext uri="{FF2B5EF4-FFF2-40B4-BE49-F238E27FC236}">
                <a16:creationId xmlns:a16="http://schemas.microsoft.com/office/drawing/2014/main" id="{5A9CF182-EEB7-5347-520F-96B602B1E287}"/>
              </a:ext>
            </a:extLst>
          </p:cNvPr>
          <p:cNvSpPr/>
          <p:nvPr/>
        </p:nvSpPr>
        <p:spPr>
          <a:xfrm>
            <a:off x="10515602" y="3117351"/>
            <a:ext cx="7819620" cy="7252697"/>
          </a:xfrm>
          <a:custGeom>
            <a:avLst/>
            <a:gdLst/>
            <a:ahLst/>
            <a:cxnLst/>
            <a:rect l="l" t="t" r="r" b="b"/>
            <a:pathLst>
              <a:path w="7819620" h="7252697">
                <a:moveTo>
                  <a:pt x="0" y="0"/>
                </a:moveTo>
                <a:lnTo>
                  <a:pt x="7819620" y="0"/>
                </a:lnTo>
                <a:lnTo>
                  <a:pt x="7819620" y="7252697"/>
                </a:lnTo>
                <a:lnTo>
                  <a:pt x="0" y="72526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69634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2E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6B9801-9F65-2C9D-208F-13EC5C810A9B}"/>
              </a:ext>
            </a:extLst>
          </p:cNvPr>
          <p:cNvGraphicFramePr>
            <a:graphicFrameLocks noGrp="1"/>
          </p:cNvGraphicFramePr>
          <p:nvPr>
            <p:extLst>
              <p:ext uri="{D42A27DB-BD31-4B8C-83A1-F6EECF244321}">
                <p14:modId xmlns:p14="http://schemas.microsoft.com/office/powerpoint/2010/main" val="3636617168"/>
              </p:ext>
            </p:extLst>
          </p:nvPr>
        </p:nvGraphicFramePr>
        <p:xfrm>
          <a:off x="342900" y="220502"/>
          <a:ext cx="17602199" cy="9845995"/>
        </p:xfrm>
        <a:graphic>
          <a:graphicData uri="http://schemas.openxmlformats.org/drawingml/2006/table">
            <a:tbl>
              <a:tblPr firstRow="1" firstCol="1" bandRow="1"/>
              <a:tblGrid>
                <a:gridCol w="3964306">
                  <a:extLst>
                    <a:ext uri="{9D8B030D-6E8A-4147-A177-3AD203B41FA5}">
                      <a16:colId xmlns:a16="http://schemas.microsoft.com/office/drawing/2014/main" val="816167976"/>
                    </a:ext>
                  </a:extLst>
                </a:gridCol>
                <a:gridCol w="3964306">
                  <a:extLst>
                    <a:ext uri="{9D8B030D-6E8A-4147-A177-3AD203B41FA5}">
                      <a16:colId xmlns:a16="http://schemas.microsoft.com/office/drawing/2014/main" val="3140791827"/>
                    </a:ext>
                  </a:extLst>
                </a:gridCol>
                <a:gridCol w="3964306">
                  <a:extLst>
                    <a:ext uri="{9D8B030D-6E8A-4147-A177-3AD203B41FA5}">
                      <a16:colId xmlns:a16="http://schemas.microsoft.com/office/drawing/2014/main" val="520277835"/>
                    </a:ext>
                  </a:extLst>
                </a:gridCol>
                <a:gridCol w="3506888">
                  <a:extLst>
                    <a:ext uri="{9D8B030D-6E8A-4147-A177-3AD203B41FA5}">
                      <a16:colId xmlns:a16="http://schemas.microsoft.com/office/drawing/2014/main" val="1711576881"/>
                    </a:ext>
                  </a:extLst>
                </a:gridCol>
                <a:gridCol w="2202393">
                  <a:extLst>
                    <a:ext uri="{9D8B030D-6E8A-4147-A177-3AD203B41FA5}">
                      <a16:colId xmlns:a16="http://schemas.microsoft.com/office/drawing/2014/main" val="404893188"/>
                    </a:ext>
                  </a:extLst>
                </a:gridCol>
              </a:tblGrid>
              <a:tr h="207676">
                <a:tc rowSpan="2">
                  <a:txBody>
                    <a:bodyPr/>
                    <a:lstStyle/>
                    <a:p>
                      <a:pPr marL="0" marR="0" algn="ctr">
                        <a:lnSpc>
                          <a:spcPct val="150000"/>
                        </a:lnSpc>
                        <a:spcBef>
                          <a:spcPts val="100"/>
                        </a:spcBef>
                        <a:spcAft>
                          <a:spcPts val="100"/>
                        </a:spcAft>
                      </a:pPr>
                      <a:r>
                        <a:rPr lang="fr-FR" sz="2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 chí đánh giá</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3">
                  <a:txBody>
                    <a:bodyPr/>
                    <a:lstStyle/>
                    <a:p>
                      <a:pPr marL="0" marR="0" algn="ctr">
                        <a:lnSpc>
                          <a:spcPct val="150000"/>
                        </a:lnSpc>
                        <a:spcBef>
                          <a:spcPts val="100"/>
                        </a:spcBef>
                        <a:spcAft>
                          <a:spcPts val="100"/>
                        </a:spcAft>
                      </a:pPr>
                      <a:r>
                        <a:rPr lang="fr-FR" sz="2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 quả</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rowSpan="2">
                  <a:txBody>
                    <a:bodyPr/>
                    <a:lstStyle/>
                    <a:p>
                      <a:pPr marL="0" marR="0" algn="ctr">
                        <a:lnSpc>
                          <a:spcPct val="150000"/>
                        </a:lnSpc>
                        <a:spcBef>
                          <a:spcPts val="100"/>
                        </a:spcBef>
                        <a:spcAft>
                          <a:spcPts val="100"/>
                        </a:spcAft>
                      </a:pPr>
                      <a:r>
                        <a:rPr lang="fr-FR" sz="2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 đánh giá</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35531433"/>
                  </a:ext>
                </a:extLst>
              </a:tr>
              <a:tr h="232505">
                <a:tc vMerge="1">
                  <a:txBody>
                    <a:bodyPr/>
                    <a:lstStyle/>
                    <a:p>
                      <a:endParaRPr lang="en-US"/>
                    </a:p>
                  </a:txBody>
                  <a:tcPr/>
                </a:tc>
                <a:tc>
                  <a:txBody>
                    <a:bodyPr/>
                    <a:lstStyle/>
                    <a:p>
                      <a:pPr marL="0" marR="0" algn="ctr">
                        <a:lnSpc>
                          <a:spcPct val="150000"/>
                        </a:lnSpc>
                        <a:spcBef>
                          <a:spcPts val="100"/>
                        </a:spcBef>
                        <a:spcAft>
                          <a:spcPts val="100"/>
                        </a:spcAft>
                      </a:pPr>
                      <a:r>
                        <a:rPr lang="fr-FR" sz="2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Tốt</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50000"/>
                        </a:lnSpc>
                        <a:spcBef>
                          <a:spcPts val="100"/>
                        </a:spcBef>
                        <a:spcAft>
                          <a:spcPts val="100"/>
                        </a:spcAft>
                      </a:pPr>
                      <a:r>
                        <a:rPr lang="fr-FR" sz="2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Đạt</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50000"/>
                        </a:lnSpc>
                        <a:spcBef>
                          <a:spcPts val="100"/>
                        </a:spcBef>
                        <a:spcAft>
                          <a:spcPts val="100"/>
                        </a:spcAft>
                      </a:pPr>
                      <a:r>
                        <a:rPr lang="fr-FR" sz="2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 đạt</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extLst>
                  <a:ext uri="{0D108BD9-81ED-4DB2-BD59-A6C34878D82A}">
                    <a16:rowId xmlns:a16="http://schemas.microsoft.com/office/drawing/2014/main" val="448992965"/>
                  </a:ext>
                </a:extLst>
              </a:tr>
              <a:tr h="672687">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 trình thực hành</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 hiện đầy đủ các bước, phối hợp tốt</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 hiện đầy đủ các bước</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 hiện không đầy đủ các bước, lộn xộn</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8473937"/>
                  </a:ext>
                </a:extLst>
              </a:tr>
              <a:tr h="905193">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Kĩ thuật thực hành</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Thao tác đúng kĩ thuật ; gọn gàng, cẩn thận</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Thao tác đúng kĩ thuật</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Thao tác không đúng kĩ thuật; không cẩn thận; đùa nghịch</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89707512"/>
                  </a:ext>
                </a:extLst>
              </a:tr>
              <a:tr h="1602709">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 quả thực hành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 ăn có hình thức ưa nhìn ; Đảm bảo đủ các tiêu chí về thành phần dinh dưỡng, phù hợp với đối tượng vật nuôi</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 ăn đảm bảo đủ các tiêu chí về thành phần dinh dưỡng, phù hợp với đối tượng vật nuôi</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Chưa có sản phẩm</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0691491"/>
                  </a:ext>
                </a:extLst>
              </a:tr>
              <a:tr h="905193">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 toàn lao động và vệ sinh môi trường</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Gọn gàng, sạch sẽ ; đồ dùng sử dụng cẩn thận, lau dọn sau khi dùng</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 dụng đồ dùng cẩn thận</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 dụng đồ không cẩn thận ; không gọn gàng, không sạch sẽ</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fr-FR" sz="2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51668" marR="516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4303829"/>
                  </a:ext>
                </a:extLst>
              </a:tr>
            </a:tbl>
          </a:graphicData>
        </a:graphic>
      </p:graphicFrame>
      <p:sp>
        <p:nvSpPr>
          <p:cNvPr id="9" name="Freeform 4">
            <a:extLst>
              <a:ext uri="{FF2B5EF4-FFF2-40B4-BE49-F238E27FC236}">
                <a16:creationId xmlns:a16="http://schemas.microsoft.com/office/drawing/2014/main" id="{DF5C8F2D-EA47-A9B4-5DC2-727DE8A5A99B}"/>
              </a:ext>
            </a:extLst>
          </p:cNvPr>
          <p:cNvSpPr/>
          <p:nvPr/>
        </p:nvSpPr>
        <p:spPr>
          <a:xfrm>
            <a:off x="16535400" y="1562100"/>
            <a:ext cx="820919" cy="763455"/>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2B5CC849-9E79-751D-1C79-B010BFC718BC}"/>
              </a:ext>
            </a:extLst>
          </p:cNvPr>
          <p:cNvSpPr/>
          <p:nvPr/>
        </p:nvSpPr>
        <p:spPr>
          <a:xfrm>
            <a:off x="16535400" y="3162300"/>
            <a:ext cx="820919" cy="763455"/>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4">
            <a:extLst>
              <a:ext uri="{FF2B5EF4-FFF2-40B4-BE49-F238E27FC236}">
                <a16:creationId xmlns:a16="http://schemas.microsoft.com/office/drawing/2014/main" id="{3D9CC430-B7A7-08B6-B7B5-0A107B70368F}"/>
              </a:ext>
            </a:extLst>
          </p:cNvPr>
          <p:cNvSpPr/>
          <p:nvPr/>
        </p:nvSpPr>
        <p:spPr>
          <a:xfrm>
            <a:off x="16535399" y="5860468"/>
            <a:ext cx="820919" cy="763455"/>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4">
            <a:extLst>
              <a:ext uri="{FF2B5EF4-FFF2-40B4-BE49-F238E27FC236}">
                <a16:creationId xmlns:a16="http://schemas.microsoft.com/office/drawing/2014/main" id="{F1A0841F-0FD4-210B-00A6-AB695536BAEF}"/>
              </a:ext>
            </a:extLst>
          </p:cNvPr>
          <p:cNvSpPr/>
          <p:nvPr/>
        </p:nvSpPr>
        <p:spPr>
          <a:xfrm>
            <a:off x="16535399" y="8724900"/>
            <a:ext cx="820919" cy="763455"/>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99023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flipH="1">
            <a:off x="-1816320" y="2676678"/>
            <a:ext cx="6288428" cy="7226176"/>
          </a:xfrm>
          <a:custGeom>
            <a:avLst/>
            <a:gdLst/>
            <a:ahLst/>
            <a:cxnLst/>
            <a:rect l="l" t="t" r="r" b="b"/>
            <a:pathLst>
              <a:path w="6288428" h="7226176">
                <a:moveTo>
                  <a:pt x="6288428" y="0"/>
                </a:moveTo>
                <a:lnTo>
                  <a:pt x="0" y="0"/>
                </a:lnTo>
                <a:lnTo>
                  <a:pt x="0" y="7226175"/>
                </a:lnTo>
                <a:lnTo>
                  <a:pt x="6288428" y="7226175"/>
                </a:lnTo>
                <a:lnTo>
                  <a:pt x="6288428" y="0"/>
                </a:lnTo>
                <a:close/>
              </a:path>
            </a:pathLst>
          </a:custGeom>
          <a:blipFill>
            <a:blip r:embed="rId2"/>
            <a:stretch>
              <a:fillRect/>
            </a:stretch>
          </a:blipFill>
        </p:spPr>
        <p:txBody>
          <a:bodyPr/>
          <a:lstStyle/>
          <a:p>
            <a:endParaRPr lang="en-US"/>
          </a:p>
        </p:txBody>
      </p:sp>
      <p:sp>
        <p:nvSpPr>
          <p:cNvPr id="3" name="Freeform 3"/>
          <p:cNvSpPr/>
          <p:nvPr/>
        </p:nvSpPr>
        <p:spPr>
          <a:xfrm>
            <a:off x="-2022299" y="7765176"/>
            <a:ext cx="11735984" cy="2731284"/>
          </a:xfrm>
          <a:custGeom>
            <a:avLst/>
            <a:gdLst/>
            <a:ahLst/>
            <a:cxnLst/>
            <a:rect l="l" t="t" r="r" b="b"/>
            <a:pathLst>
              <a:path w="11735984" h="2731284">
                <a:moveTo>
                  <a:pt x="0" y="0"/>
                </a:moveTo>
                <a:lnTo>
                  <a:pt x="11735985" y="0"/>
                </a:lnTo>
                <a:lnTo>
                  <a:pt x="11735985" y="2731284"/>
                </a:lnTo>
                <a:lnTo>
                  <a:pt x="0" y="2731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6251303" y="737023"/>
            <a:ext cx="5785394" cy="1185389"/>
          </a:xfrm>
          <a:prstGeom prst="rect">
            <a:avLst/>
          </a:prstGeom>
        </p:spPr>
        <p:txBody>
          <a:bodyPr lIns="0" tIns="0" rIns="0" bIns="0" rtlCol="0" anchor="t">
            <a:spAutoFit/>
          </a:bodyPr>
          <a:lstStyle/>
          <a:p>
            <a:pPr algn="ctr">
              <a:lnSpc>
                <a:spcPts val="10200"/>
              </a:lnSpc>
            </a:pPr>
            <a:r>
              <a:rPr lang="en-US" sz="7000" b="1" spc="255">
                <a:solidFill>
                  <a:srgbClr val="3C5B0A"/>
                </a:solidFill>
                <a:latin typeface="Arial" panose="020B0604020202020204" pitchFamily="34" charset="0"/>
                <a:cs typeface="Arial" panose="020B0604020202020204" pitchFamily="34" charset="0"/>
              </a:rPr>
              <a:t>VẬN DỤNG </a:t>
            </a:r>
          </a:p>
        </p:txBody>
      </p:sp>
      <p:grpSp>
        <p:nvGrpSpPr>
          <p:cNvPr id="17" name="Group 16">
            <a:extLst>
              <a:ext uri="{FF2B5EF4-FFF2-40B4-BE49-F238E27FC236}">
                <a16:creationId xmlns:a16="http://schemas.microsoft.com/office/drawing/2014/main" id="{68558A02-7799-32A1-B3C8-3B7EADEA5DE1}"/>
              </a:ext>
            </a:extLst>
          </p:cNvPr>
          <p:cNvGrpSpPr/>
          <p:nvPr/>
        </p:nvGrpSpPr>
        <p:grpSpPr>
          <a:xfrm>
            <a:off x="5181600" y="2933700"/>
            <a:ext cx="11735984" cy="5940879"/>
            <a:chOff x="5181600" y="2933700"/>
            <a:chExt cx="11735984" cy="5940879"/>
          </a:xfrm>
        </p:grpSpPr>
        <p:grpSp>
          <p:nvGrpSpPr>
            <p:cNvPr id="14" name="Group 13">
              <a:extLst>
                <a:ext uri="{FF2B5EF4-FFF2-40B4-BE49-F238E27FC236}">
                  <a16:creationId xmlns:a16="http://schemas.microsoft.com/office/drawing/2014/main" id="{3435046A-4B59-EF3B-35B1-CED743146CAB}"/>
                </a:ext>
              </a:extLst>
            </p:cNvPr>
            <p:cNvGrpSpPr/>
            <p:nvPr/>
          </p:nvGrpSpPr>
          <p:grpSpPr>
            <a:xfrm>
              <a:off x="5181600" y="2933700"/>
              <a:ext cx="11735984" cy="5940879"/>
              <a:chOff x="1579087" y="5162842"/>
              <a:chExt cx="7390221" cy="2375487"/>
            </a:xfrm>
          </p:grpSpPr>
          <p:sp>
            <p:nvSpPr>
              <p:cNvPr id="4" name="Freeform 4"/>
              <p:cNvSpPr/>
              <p:nvPr/>
            </p:nvSpPr>
            <p:spPr>
              <a:xfrm>
                <a:off x="1579087" y="7159580"/>
                <a:ext cx="7390221" cy="378749"/>
              </a:xfrm>
              <a:custGeom>
                <a:avLst/>
                <a:gdLst/>
                <a:ahLst/>
                <a:cxnLst/>
                <a:rect l="l" t="t" r="r" b="b"/>
                <a:pathLst>
                  <a:path w="7390221" h="378749">
                    <a:moveTo>
                      <a:pt x="0" y="0"/>
                    </a:moveTo>
                    <a:lnTo>
                      <a:pt x="7390220" y="0"/>
                    </a:lnTo>
                    <a:lnTo>
                      <a:pt x="7390220" y="378749"/>
                    </a:lnTo>
                    <a:lnTo>
                      <a:pt x="0" y="378749"/>
                    </a:lnTo>
                    <a:lnTo>
                      <a:pt x="0" y="0"/>
                    </a:lnTo>
                    <a:close/>
                  </a:path>
                </a:pathLst>
              </a:custGeom>
              <a:blipFill>
                <a:blip r:embed="rId5">
                  <a:alphaModFix amt="40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1579087" y="5162842"/>
                <a:ext cx="7390221" cy="2022995"/>
                <a:chOff x="0" y="0"/>
                <a:chExt cx="11632769" cy="3184347"/>
              </a:xfrm>
            </p:grpSpPr>
            <p:sp>
              <p:nvSpPr>
                <p:cNvPr id="6" name="Freeform 6"/>
                <p:cNvSpPr/>
                <p:nvPr/>
              </p:nvSpPr>
              <p:spPr>
                <a:xfrm>
                  <a:off x="31750" y="31750"/>
                  <a:ext cx="11569269" cy="3120847"/>
                </a:xfrm>
                <a:custGeom>
                  <a:avLst/>
                  <a:gdLst/>
                  <a:ahLst/>
                  <a:cxnLst/>
                  <a:rect l="l" t="t" r="r" b="b"/>
                  <a:pathLst>
                    <a:path w="11569269" h="3120847">
                      <a:moveTo>
                        <a:pt x="11476558" y="3120847"/>
                      </a:moveTo>
                      <a:lnTo>
                        <a:pt x="92710" y="3120847"/>
                      </a:lnTo>
                      <a:cubicBezTo>
                        <a:pt x="41910" y="3120847"/>
                        <a:pt x="0" y="3078937"/>
                        <a:pt x="0" y="3028137"/>
                      </a:cubicBezTo>
                      <a:lnTo>
                        <a:pt x="0" y="92710"/>
                      </a:lnTo>
                      <a:cubicBezTo>
                        <a:pt x="0" y="41910"/>
                        <a:pt x="41910" y="0"/>
                        <a:pt x="92710" y="0"/>
                      </a:cubicBezTo>
                      <a:lnTo>
                        <a:pt x="11475289" y="0"/>
                      </a:lnTo>
                      <a:cubicBezTo>
                        <a:pt x="11526089" y="0"/>
                        <a:pt x="11567999" y="41910"/>
                        <a:pt x="11567999" y="92710"/>
                      </a:cubicBezTo>
                      <a:lnTo>
                        <a:pt x="11567999" y="3026867"/>
                      </a:lnTo>
                      <a:cubicBezTo>
                        <a:pt x="11569269" y="3078937"/>
                        <a:pt x="11527358" y="3120847"/>
                        <a:pt x="11476558" y="3120847"/>
                      </a:cubicBezTo>
                      <a:close/>
                    </a:path>
                  </a:pathLst>
                </a:custGeom>
                <a:solidFill>
                  <a:srgbClr val="FFFFFF"/>
                </a:solidFill>
              </p:spPr>
              <p:txBody>
                <a:bodyPr/>
                <a:lstStyle/>
                <a:p>
                  <a:endParaRPr lang="en-US"/>
                </a:p>
              </p:txBody>
            </p:sp>
            <p:sp>
              <p:nvSpPr>
                <p:cNvPr id="7" name="Freeform 7"/>
                <p:cNvSpPr/>
                <p:nvPr/>
              </p:nvSpPr>
              <p:spPr>
                <a:xfrm>
                  <a:off x="0" y="0"/>
                  <a:ext cx="11632769" cy="3184347"/>
                </a:xfrm>
                <a:custGeom>
                  <a:avLst/>
                  <a:gdLst/>
                  <a:ahLst/>
                  <a:cxnLst/>
                  <a:rect l="l" t="t" r="r" b="b"/>
                  <a:pathLst>
                    <a:path w="11632769" h="3184347">
                      <a:moveTo>
                        <a:pt x="11508308" y="59690"/>
                      </a:moveTo>
                      <a:cubicBezTo>
                        <a:pt x="11543869" y="59690"/>
                        <a:pt x="11573079" y="88900"/>
                        <a:pt x="11573079" y="124460"/>
                      </a:cubicBezTo>
                      <a:lnTo>
                        <a:pt x="11573079" y="3059887"/>
                      </a:lnTo>
                      <a:cubicBezTo>
                        <a:pt x="11573079" y="3095447"/>
                        <a:pt x="11543869" y="3124657"/>
                        <a:pt x="11508308" y="3124657"/>
                      </a:cubicBezTo>
                      <a:lnTo>
                        <a:pt x="124460" y="3124657"/>
                      </a:lnTo>
                      <a:cubicBezTo>
                        <a:pt x="88900" y="3124657"/>
                        <a:pt x="59690" y="3095447"/>
                        <a:pt x="59690" y="3059887"/>
                      </a:cubicBezTo>
                      <a:lnTo>
                        <a:pt x="59690" y="124460"/>
                      </a:lnTo>
                      <a:cubicBezTo>
                        <a:pt x="59690" y="88900"/>
                        <a:pt x="88900" y="59690"/>
                        <a:pt x="124460" y="59690"/>
                      </a:cubicBezTo>
                      <a:lnTo>
                        <a:pt x="11508309" y="59690"/>
                      </a:lnTo>
                      <a:moveTo>
                        <a:pt x="11508309" y="0"/>
                      </a:moveTo>
                      <a:lnTo>
                        <a:pt x="124460" y="0"/>
                      </a:lnTo>
                      <a:cubicBezTo>
                        <a:pt x="55880" y="0"/>
                        <a:pt x="0" y="55880"/>
                        <a:pt x="0" y="124460"/>
                      </a:cubicBezTo>
                      <a:lnTo>
                        <a:pt x="0" y="3059887"/>
                      </a:lnTo>
                      <a:cubicBezTo>
                        <a:pt x="0" y="3128467"/>
                        <a:pt x="55880" y="3184347"/>
                        <a:pt x="124460" y="3184347"/>
                      </a:cubicBezTo>
                      <a:lnTo>
                        <a:pt x="11508309" y="3184347"/>
                      </a:lnTo>
                      <a:cubicBezTo>
                        <a:pt x="11576889" y="3184347"/>
                        <a:pt x="11632769" y="3128467"/>
                        <a:pt x="11632769" y="3059887"/>
                      </a:cubicBezTo>
                      <a:lnTo>
                        <a:pt x="11632769" y="124460"/>
                      </a:lnTo>
                      <a:cubicBezTo>
                        <a:pt x="11632769" y="55880"/>
                        <a:pt x="11576889" y="0"/>
                        <a:pt x="11508309" y="0"/>
                      </a:cubicBezTo>
                      <a:close/>
                    </a:path>
                  </a:pathLst>
                </a:custGeom>
                <a:solidFill>
                  <a:srgbClr val="C2C2C2"/>
                </a:solidFill>
              </p:spPr>
              <p:txBody>
                <a:bodyPr/>
                <a:lstStyle/>
                <a:p>
                  <a:endParaRPr lang="en-US"/>
                </a:p>
              </p:txBody>
            </p:sp>
          </p:grpSp>
        </p:grpSp>
        <p:sp>
          <p:nvSpPr>
            <p:cNvPr id="16" name="TextBox 15">
              <a:extLst>
                <a:ext uri="{FF2B5EF4-FFF2-40B4-BE49-F238E27FC236}">
                  <a16:creationId xmlns:a16="http://schemas.microsoft.com/office/drawing/2014/main" id="{2D57E47C-2DE6-3E85-72DB-CDBA36CF5953}"/>
                </a:ext>
              </a:extLst>
            </p:cNvPr>
            <p:cNvSpPr txBox="1"/>
            <p:nvPr/>
          </p:nvSpPr>
          <p:spPr>
            <a:xfrm>
              <a:off x="5982292" y="3619500"/>
              <a:ext cx="10134600" cy="3671583"/>
            </a:xfrm>
            <a:prstGeom prst="rect">
              <a:avLst/>
            </a:prstGeom>
            <a:noFill/>
          </p:spPr>
          <p:txBody>
            <a:bodyPr wrap="square">
              <a:spAutoFit/>
            </a:bodyPr>
            <a:lstStyle/>
            <a:p>
              <a:pPr algn="just">
                <a:lnSpc>
                  <a:spcPct val="150000"/>
                </a:lnSpc>
              </a:pPr>
              <a:r>
                <a:rPr lang="en-US" sz="4000" b="1">
                  <a:latin typeface="Arial" panose="020B0604020202020204" pitchFamily="34" charset="0"/>
                  <a:cs typeface="Arial" panose="020B0604020202020204" pitchFamily="34" charset="0"/>
                </a:rPr>
                <a:t>Nhiệm vụ về nhà: </a:t>
              </a:r>
              <a:r>
                <a:rPr lang="vi-VN" sz="4000">
                  <a:latin typeface="Arial" panose="020B0604020202020204" pitchFamily="34" charset="0"/>
                  <a:cs typeface="Arial" panose="020B0604020202020204" pitchFamily="34" charset="0"/>
                </a:rPr>
                <a:t>Chế biến hoặc bảo quản một loại thức ăn chăn nuôi bằng phương pháp phù hợp với thực tiễn của gia đình, địa phương. </a:t>
              </a:r>
              <a:endParaRPr lang="en-US" sz="4000">
                <a:latin typeface="Arial" panose="020B0604020202020204" pitchFamily="34" charset="0"/>
                <a:cs typeface="Arial" panose="020B060402020202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flipH="1">
            <a:off x="-8246850" y="1711101"/>
            <a:ext cx="16714755" cy="8175035"/>
          </a:xfrm>
          <a:custGeom>
            <a:avLst/>
            <a:gdLst/>
            <a:ahLst/>
            <a:cxnLst/>
            <a:rect l="l" t="t" r="r" b="b"/>
            <a:pathLst>
              <a:path w="16714755" h="8175035">
                <a:moveTo>
                  <a:pt x="16714755" y="0"/>
                </a:moveTo>
                <a:lnTo>
                  <a:pt x="0" y="0"/>
                </a:lnTo>
                <a:lnTo>
                  <a:pt x="0" y="8175035"/>
                </a:lnTo>
                <a:lnTo>
                  <a:pt x="16714755" y="8175035"/>
                </a:lnTo>
                <a:lnTo>
                  <a:pt x="1671475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1238486" y="7789528"/>
            <a:ext cx="12314193" cy="2955406"/>
          </a:xfrm>
          <a:custGeom>
            <a:avLst/>
            <a:gdLst/>
            <a:ahLst/>
            <a:cxnLst/>
            <a:rect l="l" t="t" r="r" b="b"/>
            <a:pathLst>
              <a:path w="12314193" h="2955406">
                <a:moveTo>
                  <a:pt x="12314193" y="0"/>
                </a:moveTo>
                <a:lnTo>
                  <a:pt x="0" y="0"/>
                </a:lnTo>
                <a:lnTo>
                  <a:pt x="0" y="2955406"/>
                </a:lnTo>
                <a:lnTo>
                  <a:pt x="12314193" y="2955406"/>
                </a:lnTo>
                <a:lnTo>
                  <a:pt x="1231419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1028700" y="699472"/>
            <a:ext cx="5865667" cy="4873836"/>
          </a:xfrm>
          <a:custGeom>
            <a:avLst/>
            <a:gdLst/>
            <a:ahLst/>
            <a:cxnLst/>
            <a:rect l="l" t="t" r="r" b="b"/>
            <a:pathLst>
              <a:path w="5865667" h="4873836">
                <a:moveTo>
                  <a:pt x="5865667" y="0"/>
                </a:moveTo>
                <a:lnTo>
                  <a:pt x="0" y="0"/>
                </a:lnTo>
                <a:lnTo>
                  <a:pt x="0" y="4873837"/>
                </a:lnTo>
                <a:lnTo>
                  <a:pt x="5865667" y="4873837"/>
                </a:lnTo>
                <a:lnTo>
                  <a:pt x="586566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858100" y="9077128"/>
            <a:ext cx="7418654" cy="380206"/>
          </a:xfrm>
          <a:custGeom>
            <a:avLst/>
            <a:gdLst/>
            <a:ahLst/>
            <a:cxnLst/>
            <a:rect l="l" t="t" r="r" b="b"/>
            <a:pathLst>
              <a:path w="7418654" h="380206">
                <a:moveTo>
                  <a:pt x="0" y="0"/>
                </a:moveTo>
                <a:lnTo>
                  <a:pt x="7418654" y="0"/>
                </a:lnTo>
                <a:lnTo>
                  <a:pt x="7418654" y="380206"/>
                </a:lnTo>
                <a:lnTo>
                  <a:pt x="0" y="380206"/>
                </a:lnTo>
                <a:lnTo>
                  <a:pt x="0" y="0"/>
                </a:lnTo>
                <a:close/>
              </a:path>
            </a:pathLst>
          </a:custGeom>
          <a:blipFill>
            <a:blip r:embed="rId8">
              <a:alphaModFix amt="4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8695372" y="8603710"/>
            <a:ext cx="7418654" cy="380206"/>
          </a:xfrm>
          <a:custGeom>
            <a:avLst/>
            <a:gdLst/>
            <a:ahLst/>
            <a:cxnLst/>
            <a:rect l="l" t="t" r="r" b="b"/>
            <a:pathLst>
              <a:path w="7418654" h="380206">
                <a:moveTo>
                  <a:pt x="0" y="0"/>
                </a:moveTo>
                <a:lnTo>
                  <a:pt x="7418654" y="0"/>
                </a:lnTo>
                <a:lnTo>
                  <a:pt x="7418654" y="380206"/>
                </a:lnTo>
                <a:lnTo>
                  <a:pt x="0" y="380206"/>
                </a:lnTo>
                <a:lnTo>
                  <a:pt x="0" y="0"/>
                </a:lnTo>
                <a:close/>
              </a:path>
            </a:pathLst>
          </a:custGeom>
          <a:blipFill>
            <a:blip r:embed="rId8">
              <a:alphaModFix amt="40000"/>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7" name="Group 7"/>
          <p:cNvGrpSpPr/>
          <p:nvPr/>
        </p:nvGrpSpPr>
        <p:grpSpPr>
          <a:xfrm>
            <a:off x="858100" y="4902432"/>
            <a:ext cx="7418654" cy="4200952"/>
            <a:chOff x="0" y="0"/>
            <a:chExt cx="11677525" cy="6612618"/>
          </a:xfrm>
        </p:grpSpPr>
        <p:sp>
          <p:nvSpPr>
            <p:cNvPr id="8" name="Freeform 8"/>
            <p:cNvSpPr/>
            <p:nvPr/>
          </p:nvSpPr>
          <p:spPr>
            <a:xfrm>
              <a:off x="31750" y="31750"/>
              <a:ext cx="11614025" cy="6549118"/>
            </a:xfrm>
            <a:custGeom>
              <a:avLst/>
              <a:gdLst/>
              <a:ahLst/>
              <a:cxnLst/>
              <a:rect l="l" t="t" r="r" b="b"/>
              <a:pathLst>
                <a:path w="11614025" h="6549118">
                  <a:moveTo>
                    <a:pt x="11521315" y="6549118"/>
                  </a:moveTo>
                  <a:lnTo>
                    <a:pt x="92710" y="6549118"/>
                  </a:lnTo>
                  <a:cubicBezTo>
                    <a:pt x="41910" y="6549118"/>
                    <a:pt x="0" y="6507207"/>
                    <a:pt x="0" y="6456408"/>
                  </a:cubicBezTo>
                  <a:lnTo>
                    <a:pt x="0" y="92710"/>
                  </a:lnTo>
                  <a:cubicBezTo>
                    <a:pt x="0" y="41910"/>
                    <a:pt x="41910" y="0"/>
                    <a:pt x="92710" y="0"/>
                  </a:cubicBezTo>
                  <a:lnTo>
                    <a:pt x="11520045" y="0"/>
                  </a:lnTo>
                  <a:cubicBezTo>
                    <a:pt x="11570845" y="0"/>
                    <a:pt x="11612756" y="41910"/>
                    <a:pt x="11612756" y="92710"/>
                  </a:cubicBezTo>
                  <a:lnTo>
                    <a:pt x="11612756" y="6455138"/>
                  </a:lnTo>
                  <a:cubicBezTo>
                    <a:pt x="11614025" y="6507207"/>
                    <a:pt x="11572115" y="6549118"/>
                    <a:pt x="11521315" y="6549118"/>
                  </a:cubicBezTo>
                  <a:close/>
                </a:path>
              </a:pathLst>
            </a:custGeom>
            <a:solidFill>
              <a:srgbClr val="FFFFFF"/>
            </a:solidFill>
          </p:spPr>
          <p:txBody>
            <a:bodyPr/>
            <a:lstStyle/>
            <a:p>
              <a:endParaRPr lang="en-US"/>
            </a:p>
          </p:txBody>
        </p:sp>
        <p:sp>
          <p:nvSpPr>
            <p:cNvPr id="9" name="Freeform 9"/>
            <p:cNvSpPr/>
            <p:nvPr/>
          </p:nvSpPr>
          <p:spPr>
            <a:xfrm>
              <a:off x="0" y="0"/>
              <a:ext cx="11677525" cy="6612618"/>
            </a:xfrm>
            <a:custGeom>
              <a:avLst/>
              <a:gdLst/>
              <a:ahLst/>
              <a:cxnLst/>
              <a:rect l="l" t="t" r="r" b="b"/>
              <a:pathLst>
                <a:path w="11677525" h="6612618">
                  <a:moveTo>
                    <a:pt x="11553065" y="59690"/>
                  </a:moveTo>
                  <a:cubicBezTo>
                    <a:pt x="11588625" y="59690"/>
                    <a:pt x="11617835" y="88900"/>
                    <a:pt x="11617835" y="124460"/>
                  </a:cubicBezTo>
                  <a:lnTo>
                    <a:pt x="11617835" y="6488158"/>
                  </a:lnTo>
                  <a:cubicBezTo>
                    <a:pt x="11617835" y="6523718"/>
                    <a:pt x="11588625" y="6552928"/>
                    <a:pt x="11553065" y="6552928"/>
                  </a:cubicBezTo>
                  <a:lnTo>
                    <a:pt x="124460" y="6552928"/>
                  </a:lnTo>
                  <a:cubicBezTo>
                    <a:pt x="88900" y="6552928"/>
                    <a:pt x="59690" y="6523718"/>
                    <a:pt x="59690" y="6488158"/>
                  </a:cubicBezTo>
                  <a:lnTo>
                    <a:pt x="59690" y="124460"/>
                  </a:lnTo>
                  <a:cubicBezTo>
                    <a:pt x="59690" y="88900"/>
                    <a:pt x="88900" y="59690"/>
                    <a:pt x="124460" y="59690"/>
                  </a:cubicBezTo>
                  <a:lnTo>
                    <a:pt x="11553065" y="59690"/>
                  </a:lnTo>
                  <a:moveTo>
                    <a:pt x="11553065" y="0"/>
                  </a:moveTo>
                  <a:lnTo>
                    <a:pt x="124460" y="0"/>
                  </a:lnTo>
                  <a:cubicBezTo>
                    <a:pt x="55880" y="0"/>
                    <a:pt x="0" y="55880"/>
                    <a:pt x="0" y="124460"/>
                  </a:cubicBezTo>
                  <a:lnTo>
                    <a:pt x="0" y="6488158"/>
                  </a:lnTo>
                  <a:cubicBezTo>
                    <a:pt x="0" y="6556738"/>
                    <a:pt x="55880" y="6612618"/>
                    <a:pt x="124460" y="6612618"/>
                  </a:cubicBezTo>
                  <a:lnTo>
                    <a:pt x="11553065" y="6612618"/>
                  </a:lnTo>
                  <a:cubicBezTo>
                    <a:pt x="11621645" y="6612618"/>
                    <a:pt x="11677525" y="6556738"/>
                    <a:pt x="11677525" y="6488158"/>
                  </a:cubicBezTo>
                  <a:lnTo>
                    <a:pt x="11677525" y="124460"/>
                  </a:lnTo>
                  <a:cubicBezTo>
                    <a:pt x="11677525" y="55880"/>
                    <a:pt x="11621645" y="0"/>
                    <a:pt x="11553065" y="0"/>
                  </a:cubicBezTo>
                  <a:close/>
                </a:path>
              </a:pathLst>
            </a:custGeom>
            <a:solidFill>
              <a:srgbClr val="C2C2C2"/>
            </a:solidFill>
          </p:spPr>
          <p:txBody>
            <a:bodyPr/>
            <a:lstStyle/>
            <a:p>
              <a:endParaRPr lang="en-US"/>
            </a:p>
          </p:txBody>
        </p:sp>
      </p:grpSp>
      <p:grpSp>
        <p:nvGrpSpPr>
          <p:cNvPr id="10" name="Group 10"/>
          <p:cNvGrpSpPr/>
          <p:nvPr/>
        </p:nvGrpSpPr>
        <p:grpSpPr>
          <a:xfrm>
            <a:off x="8695372" y="4429014"/>
            <a:ext cx="7418654" cy="4200952"/>
            <a:chOff x="0" y="0"/>
            <a:chExt cx="11677525" cy="6612618"/>
          </a:xfrm>
        </p:grpSpPr>
        <p:sp>
          <p:nvSpPr>
            <p:cNvPr id="11" name="Freeform 11"/>
            <p:cNvSpPr/>
            <p:nvPr/>
          </p:nvSpPr>
          <p:spPr>
            <a:xfrm>
              <a:off x="31750" y="31750"/>
              <a:ext cx="11614025" cy="6549118"/>
            </a:xfrm>
            <a:custGeom>
              <a:avLst/>
              <a:gdLst/>
              <a:ahLst/>
              <a:cxnLst/>
              <a:rect l="l" t="t" r="r" b="b"/>
              <a:pathLst>
                <a:path w="11614025" h="6549118">
                  <a:moveTo>
                    <a:pt x="11521315" y="6549118"/>
                  </a:moveTo>
                  <a:lnTo>
                    <a:pt x="92710" y="6549118"/>
                  </a:lnTo>
                  <a:cubicBezTo>
                    <a:pt x="41910" y="6549118"/>
                    <a:pt x="0" y="6507207"/>
                    <a:pt x="0" y="6456408"/>
                  </a:cubicBezTo>
                  <a:lnTo>
                    <a:pt x="0" y="92710"/>
                  </a:lnTo>
                  <a:cubicBezTo>
                    <a:pt x="0" y="41910"/>
                    <a:pt x="41910" y="0"/>
                    <a:pt x="92710" y="0"/>
                  </a:cubicBezTo>
                  <a:lnTo>
                    <a:pt x="11520045" y="0"/>
                  </a:lnTo>
                  <a:cubicBezTo>
                    <a:pt x="11570845" y="0"/>
                    <a:pt x="11612756" y="41910"/>
                    <a:pt x="11612756" y="92710"/>
                  </a:cubicBezTo>
                  <a:lnTo>
                    <a:pt x="11612756" y="6455138"/>
                  </a:lnTo>
                  <a:cubicBezTo>
                    <a:pt x="11614025" y="6507207"/>
                    <a:pt x="11572115" y="6549118"/>
                    <a:pt x="11521315" y="6549118"/>
                  </a:cubicBezTo>
                  <a:close/>
                </a:path>
              </a:pathLst>
            </a:custGeom>
            <a:solidFill>
              <a:srgbClr val="FFFFFF"/>
            </a:solidFill>
          </p:spPr>
          <p:txBody>
            <a:bodyPr/>
            <a:lstStyle/>
            <a:p>
              <a:endParaRPr lang="en-US"/>
            </a:p>
          </p:txBody>
        </p:sp>
        <p:sp>
          <p:nvSpPr>
            <p:cNvPr id="12" name="Freeform 12"/>
            <p:cNvSpPr/>
            <p:nvPr/>
          </p:nvSpPr>
          <p:spPr>
            <a:xfrm>
              <a:off x="0" y="0"/>
              <a:ext cx="11677525" cy="6612618"/>
            </a:xfrm>
            <a:custGeom>
              <a:avLst/>
              <a:gdLst/>
              <a:ahLst/>
              <a:cxnLst/>
              <a:rect l="l" t="t" r="r" b="b"/>
              <a:pathLst>
                <a:path w="11677525" h="6612618">
                  <a:moveTo>
                    <a:pt x="11553065" y="59690"/>
                  </a:moveTo>
                  <a:cubicBezTo>
                    <a:pt x="11588625" y="59690"/>
                    <a:pt x="11617835" y="88900"/>
                    <a:pt x="11617835" y="124460"/>
                  </a:cubicBezTo>
                  <a:lnTo>
                    <a:pt x="11617835" y="6488158"/>
                  </a:lnTo>
                  <a:cubicBezTo>
                    <a:pt x="11617835" y="6523718"/>
                    <a:pt x="11588625" y="6552928"/>
                    <a:pt x="11553065" y="6552928"/>
                  </a:cubicBezTo>
                  <a:lnTo>
                    <a:pt x="124460" y="6552928"/>
                  </a:lnTo>
                  <a:cubicBezTo>
                    <a:pt x="88900" y="6552928"/>
                    <a:pt x="59690" y="6523718"/>
                    <a:pt x="59690" y="6488158"/>
                  </a:cubicBezTo>
                  <a:lnTo>
                    <a:pt x="59690" y="124460"/>
                  </a:lnTo>
                  <a:cubicBezTo>
                    <a:pt x="59690" y="88900"/>
                    <a:pt x="88900" y="59690"/>
                    <a:pt x="124460" y="59690"/>
                  </a:cubicBezTo>
                  <a:lnTo>
                    <a:pt x="11553065" y="59690"/>
                  </a:lnTo>
                  <a:moveTo>
                    <a:pt x="11553065" y="0"/>
                  </a:moveTo>
                  <a:lnTo>
                    <a:pt x="124460" y="0"/>
                  </a:lnTo>
                  <a:cubicBezTo>
                    <a:pt x="55880" y="0"/>
                    <a:pt x="0" y="55880"/>
                    <a:pt x="0" y="124460"/>
                  </a:cubicBezTo>
                  <a:lnTo>
                    <a:pt x="0" y="6488158"/>
                  </a:lnTo>
                  <a:cubicBezTo>
                    <a:pt x="0" y="6556738"/>
                    <a:pt x="55880" y="6612618"/>
                    <a:pt x="124460" y="6612618"/>
                  </a:cubicBezTo>
                  <a:lnTo>
                    <a:pt x="11553065" y="6612618"/>
                  </a:lnTo>
                  <a:cubicBezTo>
                    <a:pt x="11621645" y="6612618"/>
                    <a:pt x="11677525" y="6556738"/>
                    <a:pt x="11677525" y="6488158"/>
                  </a:cubicBezTo>
                  <a:lnTo>
                    <a:pt x="11677525" y="124460"/>
                  </a:lnTo>
                  <a:cubicBezTo>
                    <a:pt x="11677525" y="55880"/>
                    <a:pt x="11621645" y="0"/>
                    <a:pt x="11553065" y="0"/>
                  </a:cubicBezTo>
                  <a:close/>
                </a:path>
              </a:pathLst>
            </a:custGeom>
            <a:solidFill>
              <a:srgbClr val="C2C2C2"/>
            </a:solidFill>
          </p:spPr>
          <p:txBody>
            <a:bodyPr/>
            <a:lstStyle/>
            <a:p>
              <a:endParaRPr lang="en-US"/>
            </a:p>
          </p:txBody>
        </p:sp>
      </p:grpSp>
      <p:sp>
        <p:nvSpPr>
          <p:cNvPr id="13" name="Freeform 13"/>
          <p:cNvSpPr/>
          <p:nvPr/>
        </p:nvSpPr>
        <p:spPr>
          <a:xfrm>
            <a:off x="13703769" y="5143500"/>
            <a:ext cx="4604194" cy="5517008"/>
          </a:xfrm>
          <a:custGeom>
            <a:avLst/>
            <a:gdLst/>
            <a:ahLst/>
            <a:cxnLst/>
            <a:rect l="l" t="t" r="r" b="b"/>
            <a:pathLst>
              <a:path w="4604194" h="5517008">
                <a:moveTo>
                  <a:pt x="0" y="0"/>
                </a:moveTo>
                <a:lnTo>
                  <a:pt x="4604194" y="0"/>
                </a:lnTo>
                <a:lnTo>
                  <a:pt x="4604194" y="5517008"/>
                </a:lnTo>
                <a:lnTo>
                  <a:pt x="0" y="55170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TextBox 14"/>
          <p:cNvSpPr txBox="1"/>
          <p:nvPr/>
        </p:nvSpPr>
        <p:spPr>
          <a:xfrm>
            <a:off x="1219200" y="5295900"/>
            <a:ext cx="6592020" cy="3579250"/>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en-US" sz="4000" spc="60">
                <a:solidFill>
                  <a:srgbClr val="323232"/>
                </a:solidFill>
                <a:latin typeface="Arial" panose="020B0604020202020204" pitchFamily="34" charset="0"/>
                <a:cs typeface="Arial" panose="020B0604020202020204" pitchFamily="34" charset="0"/>
              </a:rPr>
              <a:t>Ôn tập lại nội dung kiến thức đã học. </a:t>
            </a:r>
          </a:p>
          <a:p>
            <a:pPr marL="571500" indent="-571500" algn="just">
              <a:lnSpc>
                <a:spcPct val="150000"/>
              </a:lnSpc>
              <a:buFont typeface="Arial" panose="020B0604020202020204" pitchFamily="34" charset="0"/>
              <a:buChar char="•"/>
            </a:pPr>
            <a:r>
              <a:rPr lang="en-US" sz="4000" spc="60">
                <a:solidFill>
                  <a:srgbClr val="323232"/>
                </a:solidFill>
                <a:latin typeface="Arial" panose="020B0604020202020204" pitchFamily="34" charset="0"/>
                <a:cs typeface="Arial" panose="020B0604020202020204" pitchFamily="34" charset="0"/>
              </a:rPr>
              <a:t>Hoàn thành bài tập phần Vận dụng. </a:t>
            </a:r>
          </a:p>
        </p:txBody>
      </p:sp>
      <p:sp>
        <p:nvSpPr>
          <p:cNvPr id="16" name="TextBox 16"/>
          <p:cNvSpPr txBox="1"/>
          <p:nvPr/>
        </p:nvSpPr>
        <p:spPr>
          <a:xfrm>
            <a:off x="7064967" y="1973074"/>
            <a:ext cx="10050402" cy="1185389"/>
          </a:xfrm>
          <a:prstGeom prst="rect">
            <a:avLst/>
          </a:prstGeom>
        </p:spPr>
        <p:txBody>
          <a:bodyPr lIns="0" tIns="0" rIns="0" bIns="0" rtlCol="0" anchor="t">
            <a:spAutoFit/>
          </a:bodyPr>
          <a:lstStyle/>
          <a:p>
            <a:pPr algn="ctr">
              <a:lnSpc>
                <a:spcPts val="10200"/>
              </a:lnSpc>
            </a:pPr>
            <a:r>
              <a:rPr lang="en-US" sz="7000" b="1" spc="255">
                <a:solidFill>
                  <a:srgbClr val="3C5B0A"/>
                </a:solidFill>
                <a:latin typeface="Arial" panose="020B0604020202020204" pitchFamily="34" charset="0"/>
                <a:cs typeface="Arial" panose="020B0604020202020204" pitchFamily="34" charset="0"/>
              </a:rPr>
              <a:t>HƯỚNG DẪN VỀ NHÀ </a:t>
            </a:r>
          </a:p>
        </p:txBody>
      </p:sp>
      <p:sp>
        <p:nvSpPr>
          <p:cNvPr id="17" name="TextBox 14">
            <a:extLst>
              <a:ext uri="{FF2B5EF4-FFF2-40B4-BE49-F238E27FC236}">
                <a16:creationId xmlns:a16="http://schemas.microsoft.com/office/drawing/2014/main" id="{156BEA50-80C9-1178-31A4-BC217CDA7335}"/>
              </a:ext>
            </a:extLst>
          </p:cNvPr>
          <p:cNvSpPr txBox="1"/>
          <p:nvPr/>
        </p:nvSpPr>
        <p:spPr>
          <a:xfrm>
            <a:off x="9144000" y="5600700"/>
            <a:ext cx="6592020" cy="1732590"/>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en-US" sz="4000" spc="60">
                <a:solidFill>
                  <a:srgbClr val="323232"/>
                </a:solidFill>
                <a:latin typeface="Arial" panose="020B0604020202020204" pitchFamily="34" charset="0"/>
                <a:cs typeface="Arial" panose="020B0604020202020204" pitchFamily="34" charset="0"/>
              </a:rPr>
              <a:t>Đọc trước, chuẩn bị bài mới, </a:t>
            </a:r>
            <a:r>
              <a:rPr lang="en-US" sz="4000" b="1" i="1" spc="60">
                <a:solidFill>
                  <a:srgbClr val="323232"/>
                </a:solidFill>
                <a:latin typeface="Arial" panose="020B0604020202020204" pitchFamily="34" charset="0"/>
                <a:cs typeface="Arial" panose="020B0604020202020204" pitchFamily="34" charset="0"/>
              </a:rPr>
              <a:t>Ôn tập chương III</a:t>
            </a:r>
            <a:r>
              <a:rPr lang="en-US" sz="4000" spc="60">
                <a:solidFill>
                  <a:srgbClr val="323232"/>
                </a:solidFill>
                <a:latin typeface="Arial" panose="020B0604020202020204" pitchFamily="34" charset="0"/>
                <a:cs typeface="Arial" panose="020B0604020202020204" pitchFamily="34" charset="0"/>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7D059"/>
        </a:solidFill>
        <a:effectLst/>
      </p:bgPr>
    </p:bg>
    <p:spTree>
      <p:nvGrpSpPr>
        <p:cNvPr id="1" name=""/>
        <p:cNvGrpSpPr/>
        <p:nvPr/>
      </p:nvGrpSpPr>
      <p:grpSpPr>
        <a:xfrm>
          <a:off x="0" y="0"/>
          <a:ext cx="0" cy="0"/>
          <a:chOff x="0" y="0"/>
          <a:chExt cx="0" cy="0"/>
        </a:xfrm>
      </p:grpSpPr>
      <p:sp>
        <p:nvSpPr>
          <p:cNvPr id="2" name="Freeform 2"/>
          <p:cNvSpPr/>
          <p:nvPr/>
        </p:nvSpPr>
        <p:spPr>
          <a:xfrm>
            <a:off x="-680428" y="6905463"/>
            <a:ext cx="19648856" cy="4144122"/>
          </a:xfrm>
          <a:custGeom>
            <a:avLst/>
            <a:gdLst/>
            <a:ahLst/>
            <a:cxnLst/>
            <a:rect l="l" t="t" r="r" b="b"/>
            <a:pathLst>
              <a:path w="19648856" h="4144122">
                <a:moveTo>
                  <a:pt x="0" y="0"/>
                </a:moveTo>
                <a:lnTo>
                  <a:pt x="19648856" y="0"/>
                </a:lnTo>
                <a:lnTo>
                  <a:pt x="19648856" y="4144122"/>
                </a:lnTo>
                <a:lnTo>
                  <a:pt x="0" y="41441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6130804" y="1831609"/>
            <a:ext cx="5675247" cy="1543593"/>
          </a:xfrm>
          <a:custGeom>
            <a:avLst/>
            <a:gdLst/>
            <a:ahLst/>
            <a:cxnLst/>
            <a:rect l="l" t="t" r="r" b="b"/>
            <a:pathLst>
              <a:path w="5675247" h="1543593">
                <a:moveTo>
                  <a:pt x="5675248" y="0"/>
                </a:moveTo>
                <a:lnTo>
                  <a:pt x="0" y="0"/>
                </a:lnTo>
                <a:lnTo>
                  <a:pt x="0" y="1543594"/>
                </a:lnTo>
                <a:lnTo>
                  <a:pt x="5675248" y="1543594"/>
                </a:lnTo>
                <a:lnTo>
                  <a:pt x="56752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flipH="1">
            <a:off x="-2179892" y="4960186"/>
            <a:ext cx="4359783" cy="1185804"/>
          </a:xfrm>
          <a:custGeom>
            <a:avLst/>
            <a:gdLst/>
            <a:ahLst/>
            <a:cxnLst/>
            <a:rect l="l" t="t" r="r" b="b"/>
            <a:pathLst>
              <a:path w="4359783" h="1185804">
                <a:moveTo>
                  <a:pt x="4359784" y="0"/>
                </a:moveTo>
                <a:lnTo>
                  <a:pt x="0" y="0"/>
                </a:lnTo>
                <a:lnTo>
                  <a:pt x="0" y="1185804"/>
                </a:lnTo>
                <a:lnTo>
                  <a:pt x="4359784" y="1185804"/>
                </a:lnTo>
                <a:lnTo>
                  <a:pt x="435978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80428" y="8452834"/>
            <a:ext cx="3933438" cy="2114223"/>
          </a:xfrm>
          <a:custGeom>
            <a:avLst/>
            <a:gdLst/>
            <a:ahLst/>
            <a:cxnLst/>
            <a:rect l="l" t="t" r="r" b="b"/>
            <a:pathLst>
              <a:path w="3933438" h="2114223">
                <a:moveTo>
                  <a:pt x="0" y="0"/>
                </a:moveTo>
                <a:lnTo>
                  <a:pt x="3933438" y="0"/>
                </a:lnTo>
                <a:lnTo>
                  <a:pt x="3933438" y="2114223"/>
                </a:lnTo>
                <a:lnTo>
                  <a:pt x="0" y="2114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717648" y="7396437"/>
            <a:ext cx="5781189" cy="1141785"/>
          </a:xfrm>
          <a:custGeom>
            <a:avLst/>
            <a:gdLst/>
            <a:ahLst/>
            <a:cxnLst/>
            <a:rect l="l" t="t" r="r" b="b"/>
            <a:pathLst>
              <a:path w="5781189" h="1141785">
                <a:moveTo>
                  <a:pt x="0" y="0"/>
                </a:moveTo>
                <a:lnTo>
                  <a:pt x="5781189" y="0"/>
                </a:lnTo>
                <a:lnTo>
                  <a:pt x="5781189" y="1141785"/>
                </a:lnTo>
                <a:lnTo>
                  <a:pt x="0" y="1141785"/>
                </a:lnTo>
                <a:lnTo>
                  <a:pt x="0" y="0"/>
                </a:lnTo>
                <a:close/>
              </a:path>
            </a:pathLst>
          </a:custGeom>
          <a:blipFill>
            <a:blip r:embed="rId8">
              <a:alphaModFix amt="50000"/>
            </a:blip>
            <a:stretch>
              <a:fillRect/>
            </a:stretch>
          </a:blipFill>
        </p:spPr>
        <p:txBody>
          <a:bodyPr/>
          <a:lstStyle/>
          <a:p>
            <a:endParaRPr lang="en-US"/>
          </a:p>
        </p:txBody>
      </p:sp>
      <p:sp>
        <p:nvSpPr>
          <p:cNvPr id="9" name="Freeform 9"/>
          <p:cNvSpPr/>
          <p:nvPr/>
        </p:nvSpPr>
        <p:spPr>
          <a:xfrm>
            <a:off x="11478111" y="8437386"/>
            <a:ext cx="5781189" cy="1141785"/>
          </a:xfrm>
          <a:custGeom>
            <a:avLst/>
            <a:gdLst/>
            <a:ahLst/>
            <a:cxnLst/>
            <a:rect l="l" t="t" r="r" b="b"/>
            <a:pathLst>
              <a:path w="5781189" h="1141785">
                <a:moveTo>
                  <a:pt x="0" y="0"/>
                </a:moveTo>
                <a:lnTo>
                  <a:pt x="5781189" y="0"/>
                </a:lnTo>
                <a:lnTo>
                  <a:pt x="5781189" y="1141785"/>
                </a:lnTo>
                <a:lnTo>
                  <a:pt x="0" y="1141785"/>
                </a:lnTo>
                <a:lnTo>
                  <a:pt x="0" y="0"/>
                </a:lnTo>
                <a:close/>
              </a:path>
            </a:pathLst>
          </a:custGeom>
          <a:blipFill>
            <a:blip r:embed="rId8">
              <a:alphaModFix amt="50000"/>
            </a:blip>
            <a:stretch>
              <a:fillRect/>
            </a:stretch>
          </a:blipFill>
        </p:spPr>
        <p:txBody>
          <a:bodyPr/>
          <a:lstStyle/>
          <a:p>
            <a:endParaRPr lang="en-US"/>
          </a:p>
        </p:txBody>
      </p:sp>
      <p:grpSp>
        <p:nvGrpSpPr>
          <p:cNvPr id="26" name="Group 25">
            <a:extLst>
              <a:ext uri="{FF2B5EF4-FFF2-40B4-BE49-F238E27FC236}">
                <a16:creationId xmlns:a16="http://schemas.microsoft.com/office/drawing/2014/main" id="{CFE52C4F-DF93-9871-7FFA-7A2D458AC167}"/>
              </a:ext>
            </a:extLst>
          </p:cNvPr>
          <p:cNvGrpSpPr/>
          <p:nvPr/>
        </p:nvGrpSpPr>
        <p:grpSpPr>
          <a:xfrm>
            <a:off x="1023716" y="2141181"/>
            <a:ext cx="16248076" cy="6019800"/>
            <a:chOff x="1023716" y="2141181"/>
            <a:chExt cx="16248076" cy="6019800"/>
          </a:xfrm>
        </p:grpSpPr>
        <p:grpSp>
          <p:nvGrpSpPr>
            <p:cNvPr id="10" name="Group 10"/>
            <p:cNvGrpSpPr/>
            <p:nvPr/>
          </p:nvGrpSpPr>
          <p:grpSpPr>
            <a:xfrm>
              <a:off x="1023716" y="2141181"/>
              <a:ext cx="16248076" cy="6019800"/>
              <a:chOff x="0" y="0"/>
              <a:chExt cx="1887032" cy="1113017"/>
            </a:xfrm>
          </p:grpSpPr>
          <p:sp>
            <p:nvSpPr>
              <p:cNvPr id="11" name="Freeform 11"/>
              <p:cNvSpPr/>
              <p:nvPr/>
            </p:nvSpPr>
            <p:spPr>
              <a:xfrm>
                <a:off x="0" y="0"/>
                <a:ext cx="1887032" cy="1113017"/>
              </a:xfrm>
              <a:custGeom>
                <a:avLst/>
                <a:gdLst/>
                <a:ahLst/>
                <a:cxnLst/>
                <a:rect l="l" t="t" r="r" b="b"/>
                <a:pathLst>
                  <a:path w="1887032" h="1113017">
                    <a:moveTo>
                      <a:pt x="68297" y="0"/>
                    </a:moveTo>
                    <a:lnTo>
                      <a:pt x="1818735" y="0"/>
                    </a:lnTo>
                    <a:cubicBezTo>
                      <a:pt x="1836849" y="0"/>
                      <a:pt x="1854221" y="7196"/>
                      <a:pt x="1867029" y="20004"/>
                    </a:cubicBezTo>
                    <a:cubicBezTo>
                      <a:pt x="1879837" y="32812"/>
                      <a:pt x="1887032" y="50184"/>
                      <a:pt x="1887032" y="68297"/>
                    </a:cubicBezTo>
                    <a:lnTo>
                      <a:pt x="1887032" y="1044720"/>
                    </a:lnTo>
                    <a:cubicBezTo>
                      <a:pt x="1887032" y="1082439"/>
                      <a:pt x="1856455" y="1113017"/>
                      <a:pt x="1818735" y="1113017"/>
                    </a:cubicBezTo>
                    <a:lnTo>
                      <a:pt x="68297" y="1113017"/>
                    </a:lnTo>
                    <a:cubicBezTo>
                      <a:pt x="30578" y="1113017"/>
                      <a:pt x="0" y="1082439"/>
                      <a:pt x="0" y="1044720"/>
                    </a:cubicBezTo>
                    <a:lnTo>
                      <a:pt x="0" y="68297"/>
                    </a:lnTo>
                    <a:cubicBezTo>
                      <a:pt x="0" y="30578"/>
                      <a:pt x="30578" y="0"/>
                      <a:pt x="68297" y="0"/>
                    </a:cubicBezTo>
                    <a:close/>
                  </a:path>
                </a:pathLst>
              </a:custGeom>
              <a:solidFill>
                <a:srgbClr val="FFFFFF"/>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1679809" y="3494936"/>
              <a:ext cx="14928381" cy="3118674"/>
            </a:xfrm>
            <a:prstGeom prst="rect">
              <a:avLst/>
            </a:prstGeom>
          </p:spPr>
          <p:txBody>
            <a:bodyPr wrap="square" lIns="0" tIns="0" rIns="0" bIns="0" rtlCol="0" anchor="t">
              <a:spAutoFit/>
            </a:bodyPr>
            <a:lstStyle/>
            <a:p>
              <a:pPr algn="ctr">
                <a:lnSpc>
                  <a:spcPct val="150000"/>
                </a:lnSpc>
              </a:pPr>
              <a:r>
                <a:rPr lang="en-US" sz="7200" b="1" spc="75">
                  <a:solidFill>
                    <a:srgbClr val="323232"/>
                  </a:solidFill>
                  <a:latin typeface="Arial" panose="020B0604020202020204" pitchFamily="34" charset="0"/>
                  <a:cs typeface="Arial" panose="020B0604020202020204" pitchFamily="34" charset="0"/>
                </a:rPr>
                <a:t>CẢM ƠN CÁC EM ĐÃ CHÚ Ý LẮNG NGHE BÀI GIẢNG!</a:t>
              </a:r>
            </a:p>
          </p:txBody>
        </p:sp>
      </p:grpSp>
    </p:spTree>
    <p:extLst>
      <p:ext uri="{BB962C8B-B14F-4D97-AF65-F5344CB8AC3E}">
        <p14:creationId xmlns:p14="http://schemas.microsoft.com/office/powerpoint/2010/main" val="3710001034"/>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99A5BC-3208-B036-ACAF-52D824D82974}"/>
              </a:ext>
            </a:extLst>
          </p:cNvPr>
          <p:cNvSpPr txBox="1"/>
          <p:nvPr/>
        </p:nvSpPr>
        <p:spPr>
          <a:xfrm>
            <a:off x="1219200" y="394037"/>
            <a:ext cx="158496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KIỂM TRA DỤNG CỤ THỰC HÀNH </a:t>
            </a:r>
          </a:p>
        </p:txBody>
      </p:sp>
      <p:sp>
        <p:nvSpPr>
          <p:cNvPr id="3" name="Rectangle 2">
            <a:extLst>
              <a:ext uri="{FF2B5EF4-FFF2-40B4-BE49-F238E27FC236}">
                <a16:creationId xmlns:a16="http://schemas.microsoft.com/office/drawing/2014/main" id="{8A076D5A-BB52-F832-49CC-F7B03BDC0DA1}"/>
              </a:ext>
            </a:extLst>
          </p:cNvPr>
          <p:cNvSpPr/>
          <p:nvPr/>
        </p:nvSpPr>
        <p:spPr>
          <a:xfrm>
            <a:off x="0" y="1790700"/>
            <a:ext cx="9220200" cy="8839200"/>
          </a:xfrm>
          <a:prstGeom prst="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8EF91D-E563-2DE9-0A56-08DCE258A5D0}"/>
              </a:ext>
            </a:extLst>
          </p:cNvPr>
          <p:cNvSpPr/>
          <p:nvPr/>
        </p:nvSpPr>
        <p:spPr>
          <a:xfrm>
            <a:off x="9153525" y="1781175"/>
            <a:ext cx="9220200" cy="88392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39C1217-BDC9-69CA-B45F-C4F4681DFB9E}"/>
              </a:ext>
            </a:extLst>
          </p:cNvPr>
          <p:cNvSpPr txBox="1"/>
          <p:nvPr/>
        </p:nvSpPr>
        <p:spPr>
          <a:xfrm>
            <a:off x="1219200" y="2372188"/>
            <a:ext cx="6400800" cy="707886"/>
          </a:xfrm>
          <a:prstGeom prst="rect">
            <a:avLst/>
          </a:prstGeom>
          <a:noFill/>
        </p:spPr>
        <p:txBody>
          <a:bodyPr wrap="square" rtlCol="0">
            <a:spAutoFit/>
          </a:bodyPr>
          <a:lstStyle/>
          <a:p>
            <a:pPr algn="ctr"/>
            <a:r>
              <a:rPr lang="en-US" sz="4000" b="1">
                <a:solidFill>
                  <a:schemeClr val="accent6">
                    <a:lumMod val="50000"/>
                  </a:schemeClr>
                </a:solidFill>
                <a:latin typeface="Arial" panose="020B0604020202020204" pitchFamily="34" charset="0"/>
                <a:cs typeface="Arial" panose="020B0604020202020204" pitchFamily="34" charset="0"/>
              </a:rPr>
              <a:t>Phương pháp lên men</a:t>
            </a:r>
          </a:p>
        </p:txBody>
      </p:sp>
      <p:sp>
        <p:nvSpPr>
          <p:cNvPr id="8" name="TextBox 7">
            <a:extLst>
              <a:ext uri="{FF2B5EF4-FFF2-40B4-BE49-F238E27FC236}">
                <a16:creationId xmlns:a16="http://schemas.microsoft.com/office/drawing/2014/main" id="{DBFEFC2C-9EC6-F77F-5EAC-D1739BEDBBB3}"/>
              </a:ext>
            </a:extLst>
          </p:cNvPr>
          <p:cNvSpPr txBox="1"/>
          <p:nvPr/>
        </p:nvSpPr>
        <p:spPr>
          <a:xfrm>
            <a:off x="10668000" y="2454414"/>
            <a:ext cx="6400800" cy="707886"/>
          </a:xfrm>
          <a:prstGeom prst="rect">
            <a:avLst/>
          </a:prstGeom>
          <a:noFill/>
        </p:spPr>
        <p:txBody>
          <a:bodyPr wrap="square" rtlCol="0">
            <a:spAutoFit/>
          </a:bodyPr>
          <a:lstStyle/>
          <a:p>
            <a:pPr algn="ctr"/>
            <a:r>
              <a:rPr lang="en-US" sz="4000" b="1">
                <a:solidFill>
                  <a:srgbClr val="002060"/>
                </a:solidFill>
                <a:latin typeface="Arial" panose="020B0604020202020204" pitchFamily="34" charset="0"/>
                <a:cs typeface="Arial" panose="020B0604020202020204" pitchFamily="34" charset="0"/>
              </a:rPr>
              <a:t>Phương pháp ủ chua </a:t>
            </a:r>
          </a:p>
        </p:txBody>
      </p:sp>
      <p:sp>
        <p:nvSpPr>
          <p:cNvPr id="10" name="TextBox 9">
            <a:extLst>
              <a:ext uri="{FF2B5EF4-FFF2-40B4-BE49-F238E27FC236}">
                <a16:creationId xmlns:a16="http://schemas.microsoft.com/office/drawing/2014/main" id="{0A88DE4C-1649-8DBE-7DB6-ED0DA58A049A}"/>
              </a:ext>
            </a:extLst>
          </p:cNvPr>
          <p:cNvSpPr txBox="1"/>
          <p:nvPr/>
        </p:nvSpPr>
        <p:spPr>
          <a:xfrm>
            <a:off x="647700" y="3438988"/>
            <a:ext cx="7924800" cy="61241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t>Sản phẩm trồng trọt giàu tinh bột đã được nghiền nhỏ</a:t>
            </a:r>
            <a:r>
              <a:rPr lang="en-US" sz="380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3800"/>
              <a:t>Chế phẩm vi sinh lên men tinh bột (thường dùng men rượu), nước sạch,...</a:t>
            </a:r>
          </a:p>
          <a:p>
            <a:pPr marL="571500" indent="-571500" algn="just">
              <a:lnSpc>
                <a:spcPct val="150000"/>
              </a:lnSpc>
              <a:buFont typeface="Arial" panose="020B0604020202020204" pitchFamily="34" charset="0"/>
              <a:buChar char="•"/>
            </a:pPr>
            <a:r>
              <a:rPr lang="vi-VN" sz="3800"/>
              <a:t>Xô nhựa có nắp, màng nylon, chày sứ, cối sứ, cân. </a:t>
            </a:r>
          </a:p>
        </p:txBody>
      </p:sp>
      <p:sp>
        <p:nvSpPr>
          <p:cNvPr id="11" name="TextBox 10">
            <a:extLst>
              <a:ext uri="{FF2B5EF4-FFF2-40B4-BE49-F238E27FC236}">
                <a16:creationId xmlns:a16="http://schemas.microsoft.com/office/drawing/2014/main" id="{0C9FAB6F-58CF-ED9F-01A4-B810700A0CE8}"/>
              </a:ext>
            </a:extLst>
          </p:cNvPr>
          <p:cNvSpPr txBox="1"/>
          <p:nvPr/>
        </p:nvSpPr>
        <p:spPr>
          <a:xfrm>
            <a:off x="9829800" y="3438988"/>
            <a:ext cx="7543800" cy="2615460"/>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t>Bột ngô hoặc bột cám gạo, muối ăn</a:t>
            </a:r>
          </a:p>
          <a:p>
            <a:pPr marL="571500" indent="-571500" algn="just">
              <a:lnSpc>
                <a:spcPct val="150000"/>
              </a:lnSpc>
              <a:buFont typeface="Arial" panose="020B0604020202020204" pitchFamily="34" charset="0"/>
              <a:buChar char="•"/>
            </a:pPr>
            <a:r>
              <a:rPr lang="vi-VN" sz="3800"/>
              <a:t>Chế phẩm vi sinh, nước sạch</a:t>
            </a:r>
          </a:p>
        </p:txBody>
      </p:sp>
    </p:spTree>
    <p:extLst>
      <p:ext uri="{BB962C8B-B14F-4D97-AF65-F5344CB8AC3E}">
        <p14:creationId xmlns:p14="http://schemas.microsoft.com/office/powerpoint/2010/main" val="207255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900" decel="100000" fill="hold"/>
                                        <p:tgtEl>
                                          <p:spTgt spid="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900" decel="100000" fill="hold"/>
                                        <p:tgtEl>
                                          <p:spTgt spid="1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900" decel="100000" fill="hold"/>
                                        <p:tgtEl>
                                          <p:spTgt spid="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900" decel="100000" fill="hold"/>
                                        <p:tgtEl>
                                          <p:spTgt spid="6"/>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6" presetID="37"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900" decel="100000" fill="hold"/>
                                        <p:tgtEl>
                                          <p:spTgt spid="11"/>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2" presetID="37"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900" decel="100000" fill="hold"/>
                                        <p:tgtEl>
                                          <p:spTgt spid="8"/>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7" grpId="0"/>
      <p:bldP spid="8"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67507A-7C59-0B60-B3DC-04FD4F4C10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74"/>
          <a:stretch/>
        </p:blipFill>
        <p:spPr>
          <a:xfrm>
            <a:off x="381000" y="2063998"/>
            <a:ext cx="8900646" cy="6584702"/>
          </a:xfrm>
          <a:prstGeom prst="roundRect">
            <a:avLst>
              <a:gd name="adj" fmla="val 9924"/>
            </a:avLst>
          </a:prstGeom>
        </p:spPr>
      </p:pic>
      <p:grpSp>
        <p:nvGrpSpPr>
          <p:cNvPr id="15" name="Group 14">
            <a:extLst>
              <a:ext uri="{FF2B5EF4-FFF2-40B4-BE49-F238E27FC236}">
                <a16:creationId xmlns:a16="http://schemas.microsoft.com/office/drawing/2014/main" id="{962967B2-8ACE-0236-709A-AD070F1ADDEF}"/>
              </a:ext>
            </a:extLst>
          </p:cNvPr>
          <p:cNvGrpSpPr/>
          <p:nvPr/>
        </p:nvGrpSpPr>
        <p:grpSpPr>
          <a:xfrm>
            <a:off x="9601200" y="1104900"/>
            <a:ext cx="8305800" cy="7948613"/>
            <a:chOff x="9525000" y="1185399"/>
            <a:chExt cx="8305800" cy="7948613"/>
          </a:xfrm>
        </p:grpSpPr>
        <p:sp>
          <p:nvSpPr>
            <p:cNvPr id="14" name="TextBox 13">
              <a:extLst>
                <a:ext uri="{FF2B5EF4-FFF2-40B4-BE49-F238E27FC236}">
                  <a16:creationId xmlns:a16="http://schemas.microsoft.com/office/drawing/2014/main" id="{787EDD52-6D2D-B6F4-7DA2-ACF9F37DF7B5}"/>
                </a:ext>
              </a:extLst>
            </p:cNvPr>
            <p:cNvSpPr txBox="1"/>
            <p:nvPr/>
          </p:nvSpPr>
          <p:spPr>
            <a:xfrm>
              <a:off x="9525000" y="3009900"/>
              <a:ext cx="8305800" cy="6124112"/>
            </a:xfrm>
            <a:prstGeom prst="rect">
              <a:avLst/>
            </a:prstGeom>
            <a:solidFill>
              <a:srgbClr val="FBF2E1"/>
            </a:solidFill>
          </p:spPr>
          <p:txBody>
            <a:bodyPr wrap="square">
              <a:spAutoFit/>
            </a:bodyPr>
            <a:lstStyle/>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Tại sao phải làm nhỏ chế phẩm vi sinh nếu ở dạng viên? </a:t>
              </a:r>
            </a:p>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Tại sao phải pha loãng chế phẩm vi sinh nếu ở dạng lỏng? </a:t>
              </a:r>
            </a:p>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Tại sao nguyên liệu sau khi đã trộn đều ở phần ủ chua đều đem vào túi càng nhanh càng tốt?</a:t>
              </a:r>
            </a:p>
          </p:txBody>
        </p:sp>
        <p:sp>
          <p:nvSpPr>
            <p:cNvPr id="12" name="Freeform 6">
              <a:extLst>
                <a:ext uri="{FF2B5EF4-FFF2-40B4-BE49-F238E27FC236}">
                  <a16:creationId xmlns:a16="http://schemas.microsoft.com/office/drawing/2014/main" id="{822C82D8-9D03-8444-8B44-9605FCC4B3FF}"/>
                </a:ext>
              </a:extLst>
            </p:cNvPr>
            <p:cNvSpPr/>
            <p:nvPr/>
          </p:nvSpPr>
          <p:spPr>
            <a:xfrm>
              <a:off x="12877800" y="1185399"/>
              <a:ext cx="1866900" cy="18669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82629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5335" t="-46880" r="-17691"/>
            </a:stretch>
          </a:blipFill>
        </p:spPr>
        <p:txBody>
          <a:bodyPr/>
          <a:lstStyle/>
          <a:p>
            <a:endParaRPr lang="en-US"/>
          </a:p>
        </p:txBody>
      </p:sp>
      <p:sp>
        <p:nvSpPr>
          <p:cNvPr id="3" name="Freeform 3"/>
          <p:cNvSpPr/>
          <p:nvPr/>
        </p:nvSpPr>
        <p:spPr>
          <a:xfrm>
            <a:off x="-1614656" y="6410479"/>
            <a:ext cx="20085310" cy="5331737"/>
          </a:xfrm>
          <a:custGeom>
            <a:avLst/>
            <a:gdLst/>
            <a:ahLst/>
            <a:cxnLst/>
            <a:rect l="l" t="t" r="r" b="b"/>
            <a:pathLst>
              <a:path w="20085310" h="5331737">
                <a:moveTo>
                  <a:pt x="0" y="0"/>
                </a:moveTo>
                <a:lnTo>
                  <a:pt x="20085310" y="0"/>
                </a:lnTo>
                <a:lnTo>
                  <a:pt x="20085310" y="5331737"/>
                </a:lnTo>
                <a:lnTo>
                  <a:pt x="0" y="53317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3191257" y="1309537"/>
            <a:ext cx="7315200" cy="1702705"/>
          </a:xfrm>
          <a:custGeom>
            <a:avLst/>
            <a:gdLst/>
            <a:ahLst/>
            <a:cxnLst/>
            <a:rect l="l" t="t" r="r" b="b"/>
            <a:pathLst>
              <a:path w="7315200" h="1702705">
                <a:moveTo>
                  <a:pt x="0" y="0"/>
                </a:moveTo>
                <a:lnTo>
                  <a:pt x="7315200" y="0"/>
                </a:lnTo>
                <a:lnTo>
                  <a:pt x="7315200" y="1702705"/>
                </a:lnTo>
                <a:lnTo>
                  <a:pt x="0" y="17027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2551857" y="-466612"/>
            <a:ext cx="5129469" cy="1395149"/>
          </a:xfrm>
          <a:custGeom>
            <a:avLst/>
            <a:gdLst/>
            <a:ahLst/>
            <a:cxnLst/>
            <a:rect l="l" t="t" r="r" b="b"/>
            <a:pathLst>
              <a:path w="5129469" h="1395149">
                <a:moveTo>
                  <a:pt x="0" y="0"/>
                </a:moveTo>
                <a:lnTo>
                  <a:pt x="5129469" y="0"/>
                </a:lnTo>
                <a:lnTo>
                  <a:pt x="5129469" y="1395149"/>
                </a:lnTo>
                <a:lnTo>
                  <a:pt x="0" y="13951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3187938" y="7281314"/>
            <a:ext cx="5464801" cy="3408049"/>
          </a:xfrm>
          <a:custGeom>
            <a:avLst/>
            <a:gdLst/>
            <a:ahLst/>
            <a:cxnLst/>
            <a:rect l="l" t="t" r="r" b="b"/>
            <a:pathLst>
              <a:path w="5464801" h="3408049">
                <a:moveTo>
                  <a:pt x="0" y="0"/>
                </a:moveTo>
                <a:lnTo>
                  <a:pt x="5464801" y="0"/>
                </a:lnTo>
                <a:lnTo>
                  <a:pt x="5464801" y="3408048"/>
                </a:lnTo>
                <a:lnTo>
                  <a:pt x="0" y="34080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3961973">
            <a:off x="16746699" y="582009"/>
            <a:ext cx="1664992" cy="1011104"/>
          </a:xfrm>
          <a:custGeom>
            <a:avLst/>
            <a:gdLst/>
            <a:ahLst/>
            <a:cxnLst/>
            <a:rect l="l" t="t" r="r" b="b"/>
            <a:pathLst>
              <a:path w="1664992" h="1011104">
                <a:moveTo>
                  <a:pt x="0" y="0"/>
                </a:moveTo>
                <a:lnTo>
                  <a:pt x="1664992" y="0"/>
                </a:lnTo>
                <a:lnTo>
                  <a:pt x="1664992" y="1011105"/>
                </a:lnTo>
                <a:lnTo>
                  <a:pt x="0" y="10111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id="{BE494648-50A8-6195-5610-BA3745DCC0AD}"/>
              </a:ext>
            </a:extLst>
          </p:cNvPr>
          <p:cNvGrpSpPr/>
          <p:nvPr/>
        </p:nvGrpSpPr>
        <p:grpSpPr>
          <a:xfrm>
            <a:off x="895771" y="1111238"/>
            <a:ext cx="16998542" cy="6602278"/>
            <a:chOff x="895771" y="1111238"/>
            <a:chExt cx="16998542" cy="6602278"/>
          </a:xfrm>
        </p:grpSpPr>
        <p:sp>
          <p:nvSpPr>
            <p:cNvPr id="6" name="Freeform 6"/>
            <p:cNvSpPr/>
            <p:nvPr/>
          </p:nvSpPr>
          <p:spPr>
            <a:xfrm rot="69916">
              <a:off x="895771" y="1878694"/>
              <a:ext cx="16998542" cy="5834822"/>
            </a:xfrm>
            <a:custGeom>
              <a:avLst/>
              <a:gdLst/>
              <a:ahLst/>
              <a:cxnLst/>
              <a:rect l="l" t="t" r="r" b="b"/>
              <a:pathLst>
                <a:path w="13484992" h="5222370">
                  <a:moveTo>
                    <a:pt x="0" y="0"/>
                  </a:moveTo>
                  <a:lnTo>
                    <a:pt x="13484992" y="0"/>
                  </a:lnTo>
                  <a:lnTo>
                    <a:pt x="13484992" y="5222369"/>
                  </a:lnTo>
                  <a:lnTo>
                    <a:pt x="0" y="52223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 name="Freeform 7"/>
            <p:cNvSpPr/>
            <p:nvPr/>
          </p:nvSpPr>
          <p:spPr>
            <a:xfrm>
              <a:off x="6934200" y="1111238"/>
              <a:ext cx="4077862" cy="1204784"/>
            </a:xfrm>
            <a:custGeom>
              <a:avLst/>
              <a:gdLst/>
              <a:ahLst/>
              <a:cxnLst/>
              <a:rect l="l" t="t" r="r" b="b"/>
              <a:pathLst>
                <a:path w="4077862" h="1204784">
                  <a:moveTo>
                    <a:pt x="0" y="0"/>
                  </a:moveTo>
                  <a:lnTo>
                    <a:pt x="4077862" y="0"/>
                  </a:lnTo>
                  <a:lnTo>
                    <a:pt x="4077862" y="1204784"/>
                  </a:lnTo>
                  <a:lnTo>
                    <a:pt x="0" y="120478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TextBox 12"/>
            <p:cNvSpPr txBox="1"/>
            <p:nvPr/>
          </p:nvSpPr>
          <p:spPr>
            <a:xfrm rot="69916">
              <a:off x="2246713" y="2051860"/>
              <a:ext cx="13794573" cy="4780668"/>
            </a:xfrm>
            <a:prstGeom prst="rect">
              <a:avLst/>
            </a:prstGeom>
          </p:spPr>
          <p:txBody>
            <a:bodyPr wrap="square" lIns="0" tIns="0" rIns="0" bIns="0" rtlCol="0" anchor="t">
              <a:spAutoFit/>
            </a:bodyPr>
            <a:lstStyle/>
            <a:p>
              <a:pPr algn="ctr">
                <a:lnSpc>
                  <a:spcPct val="150000"/>
                </a:lnSpc>
              </a:pPr>
              <a:r>
                <a:rPr lang="en-US" sz="7200" b="1" spc="290">
                  <a:solidFill>
                    <a:srgbClr val="3C5B0A"/>
                  </a:solidFill>
                  <a:latin typeface="Arial" panose="020B0604020202020204" pitchFamily="34" charset="0"/>
                  <a:cs typeface="Arial" panose="020B0604020202020204" pitchFamily="34" charset="0"/>
                </a:rPr>
                <a:t>BÀI 10. </a:t>
              </a:r>
              <a:r>
                <a:rPr lang="en-US" sz="7200" b="1" spc="290">
                  <a:solidFill>
                    <a:srgbClr val="C00000"/>
                  </a:solidFill>
                  <a:latin typeface="Arial" panose="020B0604020202020204" pitchFamily="34" charset="0"/>
                  <a:cs typeface="Arial" panose="020B0604020202020204" pitchFamily="34" charset="0"/>
                </a:rPr>
                <a:t>THỰC HÀNH: </a:t>
              </a:r>
              <a:r>
                <a:rPr lang="en-US" sz="7200" b="1" spc="290">
                  <a:solidFill>
                    <a:srgbClr val="3C5B0A"/>
                  </a:solidFill>
                  <a:latin typeface="Arial" panose="020B0604020202020204" pitchFamily="34" charset="0"/>
                  <a:cs typeface="Arial" panose="020B0604020202020204" pitchFamily="34" charset="0"/>
                </a:rPr>
                <a:t>CHẾ BIẾN, BẢO QUẢN THỨC ĂN CHO VẬT NUÔI</a:t>
              </a:r>
            </a:p>
          </p:txBody>
        </p:sp>
      </p:grpSp>
      <p:sp>
        <p:nvSpPr>
          <p:cNvPr id="8" name="Freeform 8"/>
          <p:cNvSpPr/>
          <p:nvPr/>
        </p:nvSpPr>
        <p:spPr>
          <a:xfrm flipH="1">
            <a:off x="15273335" y="6798746"/>
            <a:ext cx="1657866" cy="1816387"/>
          </a:xfrm>
          <a:custGeom>
            <a:avLst/>
            <a:gdLst/>
            <a:ahLst/>
            <a:cxnLst/>
            <a:rect l="l" t="t" r="r" b="b"/>
            <a:pathLst>
              <a:path w="1657866" h="1816387">
                <a:moveTo>
                  <a:pt x="1657867" y="0"/>
                </a:moveTo>
                <a:lnTo>
                  <a:pt x="0" y="0"/>
                </a:lnTo>
                <a:lnTo>
                  <a:pt x="0" y="1816388"/>
                </a:lnTo>
                <a:lnTo>
                  <a:pt x="1657867" y="1816388"/>
                </a:lnTo>
                <a:lnTo>
                  <a:pt x="165786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9" name="Freeform 9"/>
          <p:cNvSpPr/>
          <p:nvPr/>
        </p:nvSpPr>
        <p:spPr>
          <a:xfrm flipH="1">
            <a:off x="466343" y="7094109"/>
            <a:ext cx="1965347" cy="1225662"/>
          </a:xfrm>
          <a:custGeom>
            <a:avLst/>
            <a:gdLst/>
            <a:ahLst/>
            <a:cxnLst/>
            <a:rect l="l" t="t" r="r" b="b"/>
            <a:pathLst>
              <a:path w="1965347" h="1225662">
                <a:moveTo>
                  <a:pt x="1965347" y="0"/>
                </a:moveTo>
                <a:lnTo>
                  <a:pt x="0" y="0"/>
                </a:lnTo>
                <a:lnTo>
                  <a:pt x="0" y="1225662"/>
                </a:lnTo>
                <a:lnTo>
                  <a:pt x="1965347" y="1225662"/>
                </a:lnTo>
                <a:lnTo>
                  <a:pt x="196534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7D059"/>
        </a:solidFill>
        <a:effectLst/>
      </p:bgPr>
    </p:bg>
    <p:spTree>
      <p:nvGrpSpPr>
        <p:cNvPr id="1" name=""/>
        <p:cNvGrpSpPr/>
        <p:nvPr/>
      </p:nvGrpSpPr>
      <p:grpSpPr>
        <a:xfrm>
          <a:off x="0" y="0"/>
          <a:ext cx="0" cy="0"/>
          <a:chOff x="0" y="0"/>
          <a:chExt cx="0" cy="0"/>
        </a:xfrm>
      </p:grpSpPr>
      <p:sp>
        <p:nvSpPr>
          <p:cNvPr id="2" name="Freeform 2"/>
          <p:cNvSpPr/>
          <p:nvPr/>
        </p:nvSpPr>
        <p:spPr>
          <a:xfrm>
            <a:off x="14013300" y="1028700"/>
            <a:ext cx="6492000" cy="10820000"/>
          </a:xfrm>
          <a:custGeom>
            <a:avLst/>
            <a:gdLst/>
            <a:ahLst/>
            <a:cxnLst/>
            <a:rect l="l" t="t" r="r" b="b"/>
            <a:pathLst>
              <a:path w="6492000" h="10820000">
                <a:moveTo>
                  <a:pt x="0" y="0"/>
                </a:moveTo>
                <a:lnTo>
                  <a:pt x="6492000" y="0"/>
                </a:lnTo>
                <a:lnTo>
                  <a:pt x="6492000" y="10820000"/>
                </a:lnTo>
                <a:lnTo>
                  <a:pt x="0" y="10820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3" name="TextBox 33"/>
          <p:cNvSpPr txBox="1"/>
          <p:nvPr/>
        </p:nvSpPr>
        <p:spPr>
          <a:xfrm>
            <a:off x="762000" y="1181100"/>
            <a:ext cx="14053123" cy="988732"/>
          </a:xfrm>
          <a:prstGeom prst="rect">
            <a:avLst/>
          </a:prstGeom>
        </p:spPr>
        <p:txBody>
          <a:bodyPr lIns="0" tIns="0" rIns="0" bIns="0" rtlCol="0" anchor="t">
            <a:spAutoFit/>
          </a:bodyPr>
          <a:lstStyle/>
          <a:p>
            <a:pPr algn="ctr">
              <a:lnSpc>
                <a:spcPts val="7650"/>
              </a:lnSpc>
            </a:pPr>
            <a:r>
              <a:rPr lang="en-US" sz="7000" b="1" spc="255">
                <a:solidFill>
                  <a:srgbClr val="3C5B0A"/>
                </a:solidFill>
                <a:latin typeface="Arial" panose="020B0604020202020204" pitchFamily="34" charset="0"/>
                <a:cs typeface="Arial" panose="020B0604020202020204" pitchFamily="34" charset="0"/>
              </a:rPr>
              <a:t>NỘI DUNG BÀI HỌC </a:t>
            </a:r>
          </a:p>
        </p:txBody>
      </p:sp>
      <p:grpSp>
        <p:nvGrpSpPr>
          <p:cNvPr id="57" name="Group 56">
            <a:extLst>
              <a:ext uri="{FF2B5EF4-FFF2-40B4-BE49-F238E27FC236}">
                <a16:creationId xmlns:a16="http://schemas.microsoft.com/office/drawing/2014/main" id="{7DD29ABF-8B5D-40DC-48C8-457935450AF9}"/>
              </a:ext>
            </a:extLst>
          </p:cNvPr>
          <p:cNvGrpSpPr/>
          <p:nvPr/>
        </p:nvGrpSpPr>
        <p:grpSpPr>
          <a:xfrm>
            <a:off x="860442" y="2373743"/>
            <a:ext cx="12703158" cy="3629134"/>
            <a:chOff x="784242" y="2884779"/>
            <a:chExt cx="12703158" cy="3629134"/>
          </a:xfrm>
        </p:grpSpPr>
        <p:sp>
          <p:nvSpPr>
            <p:cNvPr id="3" name="Freeform 3"/>
            <p:cNvSpPr/>
            <p:nvPr/>
          </p:nvSpPr>
          <p:spPr>
            <a:xfrm>
              <a:off x="1224630" y="5547008"/>
              <a:ext cx="11263906" cy="966905"/>
            </a:xfrm>
            <a:custGeom>
              <a:avLst/>
              <a:gdLst/>
              <a:ahLst/>
              <a:cxnLst/>
              <a:rect l="l" t="t" r="r" b="b"/>
              <a:pathLst>
                <a:path w="4895723" h="966905">
                  <a:moveTo>
                    <a:pt x="0" y="0"/>
                  </a:moveTo>
                  <a:lnTo>
                    <a:pt x="4895724" y="0"/>
                  </a:lnTo>
                  <a:lnTo>
                    <a:pt x="4895724" y="966906"/>
                  </a:lnTo>
                  <a:lnTo>
                    <a:pt x="0" y="966906"/>
                  </a:lnTo>
                  <a:lnTo>
                    <a:pt x="0" y="0"/>
                  </a:lnTo>
                  <a:close/>
                </a:path>
              </a:pathLst>
            </a:custGeom>
            <a:blipFill>
              <a:blip r:embed="rId4">
                <a:alphaModFix amt="50000"/>
              </a:blip>
              <a:stretch>
                <a:fillRect/>
              </a:stretch>
            </a:blipFill>
          </p:spPr>
          <p:txBody>
            <a:bodyPr/>
            <a:lstStyle/>
            <a:p>
              <a:endParaRPr lang="en-US"/>
            </a:p>
          </p:txBody>
        </p:sp>
        <p:grpSp>
          <p:nvGrpSpPr>
            <p:cNvPr id="21" name="Group 21"/>
            <p:cNvGrpSpPr/>
            <p:nvPr/>
          </p:nvGrpSpPr>
          <p:grpSpPr>
            <a:xfrm>
              <a:off x="1224630" y="3690759"/>
              <a:ext cx="12262770" cy="2366540"/>
              <a:chOff x="0" y="0"/>
              <a:chExt cx="1598008" cy="772460"/>
            </a:xfrm>
          </p:grpSpPr>
          <p:sp>
            <p:nvSpPr>
              <p:cNvPr id="22" name="Freeform 22"/>
              <p:cNvSpPr/>
              <p:nvPr/>
            </p:nvSpPr>
            <p:spPr>
              <a:xfrm>
                <a:off x="0" y="0"/>
                <a:ext cx="1598008" cy="772460"/>
              </a:xfrm>
              <a:custGeom>
                <a:avLst/>
                <a:gdLst/>
                <a:ahLst/>
                <a:cxnLst/>
                <a:rect l="l" t="t" r="r" b="b"/>
                <a:pathLst>
                  <a:path w="1598008" h="772460">
                    <a:moveTo>
                      <a:pt x="80650" y="0"/>
                    </a:moveTo>
                    <a:lnTo>
                      <a:pt x="1517359" y="0"/>
                    </a:lnTo>
                    <a:cubicBezTo>
                      <a:pt x="1561900" y="0"/>
                      <a:pt x="1598008" y="36108"/>
                      <a:pt x="1598008" y="80650"/>
                    </a:cubicBezTo>
                    <a:lnTo>
                      <a:pt x="1598008" y="691810"/>
                    </a:lnTo>
                    <a:cubicBezTo>
                      <a:pt x="1598008" y="736352"/>
                      <a:pt x="1561900" y="772460"/>
                      <a:pt x="1517359" y="772460"/>
                    </a:cubicBezTo>
                    <a:lnTo>
                      <a:pt x="80650" y="772460"/>
                    </a:lnTo>
                    <a:cubicBezTo>
                      <a:pt x="36108" y="772460"/>
                      <a:pt x="0" y="736352"/>
                      <a:pt x="0" y="691810"/>
                    </a:cubicBezTo>
                    <a:lnTo>
                      <a:pt x="0" y="80650"/>
                    </a:lnTo>
                    <a:cubicBezTo>
                      <a:pt x="0" y="36108"/>
                      <a:pt x="36108" y="0"/>
                      <a:pt x="80650" y="0"/>
                    </a:cubicBezTo>
                    <a:close/>
                  </a:path>
                </a:pathLst>
              </a:custGeom>
              <a:solidFill>
                <a:srgbClr val="FFFFFF"/>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7" name="Freeform 27"/>
            <p:cNvSpPr/>
            <p:nvPr/>
          </p:nvSpPr>
          <p:spPr>
            <a:xfrm>
              <a:off x="11681071" y="4179167"/>
              <a:ext cx="1425329" cy="1411075"/>
            </a:xfrm>
            <a:custGeom>
              <a:avLst/>
              <a:gdLst/>
              <a:ahLst/>
              <a:cxnLst/>
              <a:rect l="l" t="t" r="r" b="b"/>
              <a:pathLst>
                <a:path w="1425329" h="1411075">
                  <a:moveTo>
                    <a:pt x="0" y="0"/>
                  </a:moveTo>
                  <a:lnTo>
                    <a:pt x="1425328" y="0"/>
                  </a:lnTo>
                  <a:lnTo>
                    <a:pt x="1425328" y="1411075"/>
                  </a:lnTo>
                  <a:lnTo>
                    <a:pt x="0" y="14110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9" name="Group 48">
              <a:extLst>
                <a:ext uri="{FF2B5EF4-FFF2-40B4-BE49-F238E27FC236}">
                  <a16:creationId xmlns:a16="http://schemas.microsoft.com/office/drawing/2014/main" id="{8C4734DF-2AAF-A813-2F55-C32C77D5D28D}"/>
                </a:ext>
              </a:extLst>
            </p:cNvPr>
            <p:cNvGrpSpPr/>
            <p:nvPr/>
          </p:nvGrpSpPr>
          <p:grpSpPr>
            <a:xfrm>
              <a:off x="784242" y="2884779"/>
              <a:ext cx="1926857" cy="1293362"/>
              <a:chOff x="832154" y="1836607"/>
              <a:chExt cx="1926857" cy="1293362"/>
            </a:xfrm>
          </p:grpSpPr>
          <p:sp>
            <p:nvSpPr>
              <p:cNvPr id="48" name="Oval 47">
                <a:extLst>
                  <a:ext uri="{FF2B5EF4-FFF2-40B4-BE49-F238E27FC236}">
                    <a16:creationId xmlns:a16="http://schemas.microsoft.com/office/drawing/2014/main" id="{6C9AF3DF-D8FC-52AE-5A36-05ECF3B2949B}"/>
                  </a:ext>
                </a:extLst>
              </p:cNvPr>
              <p:cNvSpPr/>
              <p:nvPr/>
            </p:nvSpPr>
            <p:spPr>
              <a:xfrm>
                <a:off x="832154" y="1836607"/>
                <a:ext cx="1293362" cy="1293362"/>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8"/>
              <p:cNvSpPr txBox="1"/>
              <p:nvPr/>
            </p:nvSpPr>
            <p:spPr>
              <a:xfrm>
                <a:off x="1295400" y="2453444"/>
                <a:ext cx="1463611" cy="506998"/>
              </a:xfrm>
              <a:prstGeom prst="rect">
                <a:avLst/>
              </a:prstGeom>
            </p:spPr>
            <p:txBody>
              <a:bodyPr lIns="0" tIns="0" rIns="0" bIns="0" rtlCol="0" anchor="t">
                <a:spAutoFit/>
              </a:bodyPr>
              <a:lstStyle/>
              <a:p>
                <a:pPr>
                  <a:lnSpc>
                    <a:spcPts val="3159"/>
                  </a:lnSpc>
                </a:pPr>
                <a:r>
                  <a:rPr lang="en-US" sz="6500" spc="78">
                    <a:solidFill>
                      <a:schemeClr val="bg1"/>
                    </a:solidFill>
                    <a:latin typeface="Amasis MT Pro Black" panose="02040A04050005020304" pitchFamily="18" charset="0"/>
                  </a:rPr>
                  <a:t>I</a:t>
                </a:r>
              </a:p>
            </p:txBody>
          </p:sp>
        </p:grpSp>
        <p:sp>
          <p:nvSpPr>
            <p:cNvPr id="44" name="TextBox 44"/>
            <p:cNvSpPr txBox="1"/>
            <p:nvPr/>
          </p:nvSpPr>
          <p:spPr>
            <a:xfrm>
              <a:off x="1776403" y="3976822"/>
              <a:ext cx="9520088" cy="1732590"/>
            </a:xfrm>
            <a:prstGeom prst="rect">
              <a:avLst/>
            </a:prstGeom>
          </p:spPr>
          <p:txBody>
            <a:bodyPr wrap="square" lIns="0" tIns="0" rIns="0" bIns="0" rtlCol="0" anchor="t">
              <a:spAutoFit/>
            </a:bodyPr>
            <a:lstStyle/>
            <a:p>
              <a:pPr algn="just">
                <a:lnSpc>
                  <a:spcPct val="150000"/>
                </a:lnSpc>
              </a:pPr>
              <a:r>
                <a:rPr lang="en-US" sz="4000" spc="60">
                  <a:solidFill>
                    <a:srgbClr val="323232"/>
                  </a:solidFill>
                  <a:latin typeface="Arial" panose="020B0604020202020204" pitchFamily="34" charset="0"/>
                  <a:cs typeface="Arial" panose="020B0604020202020204" pitchFamily="34" charset="0"/>
                </a:rPr>
                <a:t>Chế biến thức ăn giàu tinh bột bằng phương pháp lên men </a:t>
              </a:r>
            </a:p>
          </p:txBody>
        </p:sp>
      </p:grpSp>
      <p:grpSp>
        <p:nvGrpSpPr>
          <p:cNvPr id="56" name="Group 55">
            <a:extLst>
              <a:ext uri="{FF2B5EF4-FFF2-40B4-BE49-F238E27FC236}">
                <a16:creationId xmlns:a16="http://schemas.microsoft.com/office/drawing/2014/main" id="{712487E3-E6B4-0458-87D3-33B5965431E5}"/>
              </a:ext>
            </a:extLst>
          </p:cNvPr>
          <p:cNvGrpSpPr/>
          <p:nvPr/>
        </p:nvGrpSpPr>
        <p:grpSpPr>
          <a:xfrm>
            <a:off x="830996" y="5991604"/>
            <a:ext cx="12732604" cy="3717794"/>
            <a:chOff x="754796" y="5767068"/>
            <a:chExt cx="12732604" cy="3717794"/>
          </a:xfrm>
        </p:grpSpPr>
        <p:sp>
          <p:nvSpPr>
            <p:cNvPr id="4" name="Freeform 4"/>
            <p:cNvSpPr/>
            <p:nvPr/>
          </p:nvSpPr>
          <p:spPr>
            <a:xfrm>
              <a:off x="1224630" y="8517957"/>
              <a:ext cx="11263906" cy="966905"/>
            </a:xfrm>
            <a:custGeom>
              <a:avLst/>
              <a:gdLst/>
              <a:ahLst/>
              <a:cxnLst/>
              <a:rect l="l" t="t" r="r" b="b"/>
              <a:pathLst>
                <a:path w="4895723" h="966905">
                  <a:moveTo>
                    <a:pt x="0" y="0"/>
                  </a:moveTo>
                  <a:lnTo>
                    <a:pt x="4895724" y="0"/>
                  </a:lnTo>
                  <a:lnTo>
                    <a:pt x="4895724" y="966905"/>
                  </a:lnTo>
                  <a:lnTo>
                    <a:pt x="0" y="966905"/>
                  </a:lnTo>
                  <a:lnTo>
                    <a:pt x="0" y="0"/>
                  </a:lnTo>
                  <a:close/>
                </a:path>
              </a:pathLst>
            </a:custGeom>
            <a:blipFill>
              <a:blip r:embed="rId4">
                <a:alphaModFix amt="50000"/>
              </a:blip>
              <a:stretch>
                <a:fillRect/>
              </a:stretch>
            </a:blipFill>
          </p:spPr>
          <p:txBody>
            <a:bodyPr/>
            <a:lstStyle/>
            <a:p>
              <a:endParaRPr lang="en-US"/>
            </a:p>
          </p:txBody>
        </p:sp>
        <p:grpSp>
          <p:nvGrpSpPr>
            <p:cNvPr id="24" name="Group 24"/>
            <p:cNvGrpSpPr/>
            <p:nvPr/>
          </p:nvGrpSpPr>
          <p:grpSpPr>
            <a:xfrm>
              <a:off x="1224630" y="6564624"/>
              <a:ext cx="12262770" cy="2366540"/>
              <a:chOff x="0" y="0"/>
              <a:chExt cx="1598008" cy="772460"/>
            </a:xfrm>
          </p:grpSpPr>
          <p:sp>
            <p:nvSpPr>
              <p:cNvPr id="25" name="Freeform 25"/>
              <p:cNvSpPr/>
              <p:nvPr/>
            </p:nvSpPr>
            <p:spPr>
              <a:xfrm>
                <a:off x="0" y="0"/>
                <a:ext cx="1598008" cy="772460"/>
              </a:xfrm>
              <a:custGeom>
                <a:avLst/>
                <a:gdLst/>
                <a:ahLst/>
                <a:cxnLst/>
                <a:rect l="l" t="t" r="r" b="b"/>
                <a:pathLst>
                  <a:path w="1598008" h="772460">
                    <a:moveTo>
                      <a:pt x="80650" y="0"/>
                    </a:moveTo>
                    <a:lnTo>
                      <a:pt x="1517359" y="0"/>
                    </a:lnTo>
                    <a:cubicBezTo>
                      <a:pt x="1561900" y="0"/>
                      <a:pt x="1598008" y="36108"/>
                      <a:pt x="1598008" y="80650"/>
                    </a:cubicBezTo>
                    <a:lnTo>
                      <a:pt x="1598008" y="691810"/>
                    </a:lnTo>
                    <a:cubicBezTo>
                      <a:pt x="1598008" y="736352"/>
                      <a:pt x="1561900" y="772460"/>
                      <a:pt x="1517359" y="772460"/>
                    </a:cubicBezTo>
                    <a:lnTo>
                      <a:pt x="80650" y="772460"/>
                    </a:lnTo>
                    <a:cubicBezTo>
                      <a:pt x="36108" y="772460"/>
                      <a:pt x="0" y="736352"/>
                      <a:pt x="0" y="691810"/>
                    </a:cubicBezTo>
                    <a:lnTo>
                      <a:pt x="0" y="80650"/>
                    </a:lnTo>
                    <a:cubicBezTo>
                      <a:pt x="0" y="36108"/>
                      <a:pt x="36108" y="0"/>
                      <a:pt x="80650" y="0"/>
                    </a:cubicBezTo>
                    <a:close/>
                  </a:path>
                </a:pathLst>
              </a:custGeom>
              <a:solidFill>
                <a:srgbClr val="FFFFFF"/>
              </a:solidFill>
            </p:spPr>
            <p:txBody>
              <a:bodyPr/>
              <a:lstStyle/>
              <a:p>
                <a:endParaRPr lang="en-US"/>
              </a:p>
            </p:txBody>
          </p:sp>
          <p:sp>
            <p:nvSpPr>
              <p:cNvPr id="26" name="TextBox 2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1" name="Freeform 31"/>
            <p:cNvSpPr/>
            <p:nvPr/>
          </p:nvSpPr>
          <p:spPr>
            <a:xfrm>
              <a:off x="11681071" y="7171539"/>
              <a:ext cx="1425329" cy="1191931"/>
            </a:xfrm>
            <a:custGeom>
              <a:avLst/>
              <a:gdLst/>
              <a:ahLst/>
              <a:cxnLst/>
              <a:rect l="l" t="t" r="r" b="b"/>
              <a:pathLst>
                <a:path w="1425329" h="1191931">
                  <a:moveTo>
                    <a:pt x="0" y="0"/>
                  </a:moveTo>
                  <a:lnTo>
                    <a:pt x="1425328" y="0"/>
                  </a:lnTo>
                  <a:lnTo>
                    <a:pt x="1425328" y="1191931"/>
                  </a:lnTo>
                  <a:lnTo>
                    <a:pt x="0" y="1191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50" name="Group 49">
              <a:extLst>
                <a:ext uri="{FF2B5EF4-FFF2-40B4-BE49-F238E27FC236}">
                  <a16:creationId xmlns:a16="http://schemas.microsoft.com/office/drawing/2014/main" id="{83039CCC-3343-C4F4-5522-FE2CFDED07F1}"/>
                </a:ext>
              </a:extLst>
            </p:cNvPr>
            <p:cNvGrpSpPr/>
            <p:nvPr/>
          </p:nvGrpSpPr>
          <p:grpSpPr>
            <a:xfrm>
              <a:off x="754796" y="5767068"/>
              <a:ext cx="1775615" cy="1293362"/>
              <a:chOff x="832154" y="1836607"/>
              <a:chExt cx="1775615" cy="1293362"/>
            </a:xfrm>
          </p:grpSpPr>
          <p:sp>
            <p:nvSpPr>
              <p:cNvPr id="51" name="Oval 50">
                <a:extLst>
                  <a:ext uri="{FF2B5EF4-FFF2-40B4-BE49-F238E27FC236}">
                    <a16:creationId xmlns:a16="http://schemas.microsoft.com/office/drawing/2014/main" id="{0D550608-8FBD-8753-6A65-AFD7E632CFDF}"/>
                  </a:ext>
                </a:extLst>
              </p:cNvPr>
              <p:cNvSpPr/>
              <p:nvPr/>
            </p:nvSpPr>
            <p:spPr>
              <a:xfrm>
                <a:off x="832154" y="1836607"/>
                <a:ext cx="1293362" cy="1293362"/>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38">
                <a:extLst>
                  <a:ext uri="{FF2B5EF4-FFF2-40B4-BE49-F238E27FC236}">
                    <a16:creationId xmlns:a16="http://schemas.microsoft.com/office/drawing/2014/main" id="{71D237F2-2D75-F96A-F2BA-CDD90D05E6F3}"/>
                  </a:ext>
                </a:extLst>
              </p:cNvPr>
              <p:cNvSpPr txBox="1"/>
              <p:nvPr/>
            </p:nvSpPr>
            <p:spPr>
              <a:xfrm>
                <a:off x="1144158" y="2453444"/>
                <a:ext cx="1463611" cy="506998"/>
              </a:xfrm>
              <a:prstGeom prst="rect">
                <a:avLst/>
              </a:prstGeom>
            </p:spPr>
            <p:txBody>
              <a:bodyPr lIns="0" tIns="0" rIns="0" bIns="0" rtlCol="0" anchor="t">
                <a:spAutoFit/>
              </a:bodyPr>
              <a:lstStyle/>
              <a:p>
                <a:pPr>
                  <a:lnSpc>
                    <a:spcPts val="3159"/>
                  </a:lnSpc>
                </a:pPr>
                <a:r>
                  <a:rPr lang="en-US" sz="6500" spc="78">
                    <a:solidFill>
                      <a:schemeClr val="bg1"/>
                    </a:solidFill>
                    <a:latin typeface="Amasis MT Pro Black" panose="02040A04050005020304" pitchFamily="18" charset="0"/>
                  </a:rPr>
                  <a:t>II</a:t>
                </a:r>
              </a:p>
            </p:txBody>
          </p:sp>
        </p:grpSp>
        <p:sp>
          <p:nvSpPr>
            <p:cNvPr id="53" name="TextBox 44">
              <a:extLst>
                <a:ext uri="{FF2B5EF4-FFF2-40B4-BE49-F238E27FC236}">
                  <a16:creationId xmlns:a16="http://schemas.microsoft.com/office/drawing/2014/main" id="{2A82EA3B-BA33-5927-1D63-99215C7DF46B}"/>
                </a:ext>
              </a:extLst>
            </p:cNvPr>
            <p:cNvSpPr txBox="1"/>
            <p:nvPr/>
          </p:nvSpPr>
          <p:spPr>
            <a:xfrm>
              <a:off x="1746957" y="6859111"/>
              <a:ext cx="9520088" cy="1732590"/>
            </a:xfrm>
            <a:prstGeom prst="rect">
              <a:avLst/>
            </a:prstGeom>
          </p:spPr>
          <p:txBody>
            <a:bodyPr wrap="square" lIns="0" tIns="0" rIns="0" bIns="0" rtlCol="0" anchor="t">
              <a:spAutoFit/>
            </a:bodyPr>
            <a:lstStyle/>
            <a:p>
              <a:pPr algn="just">
                <a:lnSpc>
                  <a:spcPct val="150000"/>
                </a:lnSpc>
              </a:pPr>
              <a:r>
                <a:rPr lang="en-US" sz="4000" spc="60">
                  <a:solidFill>
                    <a:srgbClr val="323232"/>
                  </a:solidFill>
                  <a:latin typeface="Arial" panose="020B0604020202020204" pitchFamily="34" charset="0"/>
                  <a:cs typeface="Arial" panose="020B0604020202020204" pitchFamily="34" charset="0"/>
                </a:rPr>
                <a:t>Chế biến và bảo quản thức ăn thô, xanh bằng phương pháp ủ chua</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left)">
                                      <p:cBhvr>
                                        <p:cTn id="12" dur="500"/>
                                        <p:tgtEl>
                                          <p:spTgt spid="57"/>
                                        </p:tgtEl>
                                      </p:cBhvr>
                                    </p:animEffect>
                                  </p:childTnLst>
                                </p:cTn>
                              </p:par>
                              <p:par>
                                <p:cTn id="13" presetID="22" presetClass="entr" presetSubtype="8"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flipH="1">
            <a:off x="-1371600" y="0"/>
            <a:ext cx="9078278" cy="10287000"/>
          </a:xfrm>
          <a:custGeom>
            <a:avLst/>
            <a:gdLst/>
            <a:ahLst/>
            <a:cxnLst/>
            <a:rect l="l" t="t" r="r" b="b"/>
            <a:pathLst>
              <a:path w="9078278" h="10287000">
                <a:moveTo>
                  <a:pt x="9078278" y="0"/>
                </a:moveTo>
                <a:lnTo>
                  <a:pt x="0" y="0"/>
                </a:lnTo>
                <a:lnTo>
                  <a:pt x="0" y="10287000"/>
                </a:lnTo>
                <a:lnTo>
                  <a:pt x="9078278" y="10287000"/>
                </a:lnTo>
                <a:lnTo>
                  <a:pt x="907827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817259" y="2326267"/>
            <a:ext cx="4226126" cy="5799144"/>
          </a:xfrm>
          <a:custGeom>
            <a:avLst/>
            <a:gdLst/>
            <a:ahLst/>
            <a:cxnLst/>
            <a:rect l="l" t="t" r="r" b="b"/>
            <a:pathLst>
              <a:path w="4226126" h="5799144">
                <a:moveTo>
                  <a:pt x="0" y="0"/>
                </a:moveTo>
                <a:lnTo>
                  <a:pt x="4226127" y="0"/>
                </a:lnTo>
                <a:lnTo>
                  <a:pt x="4226127" y="5799144"/>
                </a:lnTo>
                <a:lnTo>
                  <a:pt x="0" y="5799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614673" flipH="1">
            <a:off x="4311144" y="7224946"/>
            <a:ext cx="2639295" cy="2466541"/>
          </a:xfrm>
          <a:custGeom>
            <a:avLst/>
            <a:gdLst/>
            <a:ahLst/>
            <a:cxnLst/>
            <a:rect l="l" t="t" r="r" b="b"/>
            <a:pathLst>
              <a:path w="2639295" h="2466541">
                <a:moveTo>
                  <a:pt x="2639295" y="0"/>
                </a:moveTo>
                <a:lnTo>
                  <a:pt x="0" y="0"/>
                </a:lnTo>
                <a:lnTo>
                  <a:pt x="0" y="2466541"/>
                </a:lnTo>
                <a:lnTo>
                  <a:pt x="2639295" y="2466541"/>
                </a:lnTo>
                <a:lnTo>
                  <a:pt x="263929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79120" y="6284494"/>
            <a:ext cx="1690289" cy="1054126"/>
          </a:xfrm>
          <a:custGeom>
            <a:avLst/>
            <a:gdLst/>
            <a:ahLst/>
            <a:cxnLst/>
            <a:rect l="l" t="t" r="r" b="b"/>
            <a:pathLst>
              <a:path w="1690289" h="1054126">
                <a:moveTo>
                  <a:pt x="0" y="0"/>
                </a:moveTo>
                <a:lnTo>
                  <a:pt x="1690289" y="0"/>
                </a:lnTo>
                <a:lnTo>
                  <a:pt x="1690289" y="1054125"/>
                </a:lnTo>
                <a:lnTo>
                  <a:pt x="0" y="10541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4482630" y="240862"/>
            <a:ext cx="5058844" cy="1177510"/>
          </a:xfrm>
          <a:custGeom>
            <a:avLst/>
            <a:gdLst/>
            <a:ahLst/>
            <a:cxnLst/>
            <a:rect l="l" t="t" r="r" b="b"/>
            <a:pathLst>
              <a:path w="5058844" h="1177510">
                <a:moveTo>
                  <a:pt x="0" y="0"/>
                </a:moveTo>
                <a:lnTo>
                  <a:pt x="5058843" y="0"/>
                </a:lnTo>
                <a:lnTo>
                  <a:pt x="5058843" y="1177509"/>
                </a:lnTo>
                <a:lnTo>
                  <a:pt x="0" y="11775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658915" y="7009908"/>
            <a:ext cx="3558705" cy="3756790"/>
          </a:xfrm>
          <a:custGeom>
            <a:avLst/>
            <a:gdLst/>
            <a:ahLst/>
            <a:cxnLst/>
            <a:rect l="l" t="t" r="r" b="b"/>
            <a:pathLst>
              <a:path w="3558705" h="3756790">
                <a:moveTo>
                  <a:pt x="0" y="0"/>
                </a:moveTo>
                <a:lnTo>
                  <a:pt x="3558705" y="0"/>
                </a:lnTo>
                <a:lnTo>
                  <a:pt x="3558705" y="3756789"/>
                </a:lnTo>
                <a:lnTo>
                  <a:pt x="0" y="37567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AF3E23DE-7711-2CCB-224B-7750C59A877F}"/>
              </a:ext>
            </a:extLst>
          </p:cNvPr>
          <p:cNvGrpSpPr/>
          <p:nvPr/>
        </p:nvGrpSpPr>
        <p:grpSpPr>
          <a:xfrm>
            <a:off x="8229600" y="3238500"/>
            <a:ext cx="10287000" cy="4963111"/>
            <a:chOff x="8661870" y="3238500"/>
            <a:chExt cx="10287000" cy="4963111"/>
          </a:xfrm>
        </p:grpSpPr>
        <p:sp>
          <p:nvSpPr>
            <p:cNvPr id="10" name="Rectangle 9">
              <a:extLst>
                <a:ext uri="{FF2B5EF4-FFF2-40B4-BE49-F238E27FC236}">
                  <a16:creationId xmlns:a16="http://schemas.microsoft.com/office/drawing/2014/main" id="{9EC9E7D9-F560-55F6-F9C4-DEA2C85CDFA2}"/>
                </a:ext>
              </a:extLst>
            </p:cNvPr>
            <p:cNvSpPr/>
            <p:nvPr/>
          </p:nvSpPr>
          <p:spPr>
            <a:xfrm>
              <a:off x="8661870" y="3238500"/>
              <a:ext cx="10287000" cy="4963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8998577" y="3894106"/>
              <a:ext cx="8887251" cy="3651897"/>
            </a:xfrm>
            <a:prstGeom prst="rect">
              <a:avLst/>
            </a:prstGeom>
          </p:spPr>
          <p:txBody>
            <a:bodyPr wrap="square" lIns="0" tIns="0" rIns="0" bIns="0" rtlCol="0" anchor="t">
              <a:spAutoFit/>
            </a:bodyPr>
            <a:lstStyle/>
            <a:p>
              <a:pPr>
                <a:lnSpc>
                  <a:spcPct val="150000"/>
                </a:lnSpc>
              </a:pPr>
              <a:r>
                <a:rPr lang="en-US" sz="5500" b="1" spc="255">
                  <a:latin typeface="Arial" panose="020B0604020202020204" pitchFamily="34" charset="0"/>
                  <a:cs typeface="Arial" panose="020B0604020202020204" pitchFamily="34" charset="0"/>
                </a:rPr>
                <a:t>PHẦN 1. </a:t>
              </a:r>
              <a:r>
                <a:rPr lang="en-US" sz="5500" b="1" spc="60">
                  <a:latin typeface="Arial" panose="020B0604020202020204" pitchFamily="34" charset="0"/>
                  <a:cs typeface="Arial" panose="020B0604020202020204" pitchFamily="34" charset="0"/>
                </a:rPr>
                <a:t>CHẾ BIẾN THỨC ĂN GIÀU TINH BỘT BẰNG PHƯƠNG PHÁP LÊN MEN </a:t>
              </a: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83BA973-4D66-772E-9CCF-F9715F53A27B}"/>
              </a:ext>
            </a:extLst>
          </p:cNvPr>
          <p:cNvGrpSpPr/>
          <p:nvPr/>
        </p:nvGrpSpPr>
        <p:grpSpPr>
          <a:xfrm>
            <a:off x="3276600" y="-1104900"/>
            <a:ext cx="11734800" cy="2819400"/>
            <a:chOff x="3276600" y="-1104900"/>
            <a:chExt cx="11734800" cy="2819400"/>
          </a:xfrm>
        </p:grpSpPr>
        <p:sp>
          <p:nvSpPr>
            <p:cNvPr id="15" name="Rectangle: Rounded Corners 14">
              <a:extLst>
                <a:ext uri="{FF2B5EF4-FFF2-40B4-BE49-F238E27FC236}">
                  <a16:creationId xmlns:a16="http://schemas.microsoft.com/office/drawing/2014/main" id="{A5D46854-C9CC-720A-23C6-75E1256E7ADC}"/>
                </a:ext>
              </a:extLst>
            </p:cNvPr>
            <p:cNvSpPr/>
            <p:nvPr/>
          </p:nvSpPr>
          <p:spPr>
            <a:xfrm>
              <a:off x="3276600" y="-1104900"/>
              <a:ext cx="11734800" cy="2819400"/>
            </a:xfrm>
            <a:prstGeom prst="roundRect">
              <a:avLst>
                <a:gd name="adj" fmla="val 14524"/>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AC03BC2-EA70-8DD4-F549-CBC68197EF2D}"/>
                </a:ext>
              </a:extLst>
            </p:cNvPr>
            <p:cNvSpPr txBox="1"/>
            <p:nvPr/>
          </p:nvSpPr>
          <p:spPr>
            <a:xfrm>
              <a:off x="4876800" y="495300"/>
              <a:ext cx="8534400"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1. Các bước tiến hành </a:t>
              </a:r>
            </a:p>
          </p:txBody>
        </p:sp>
      </p:grpSp>
      <p:grpSp>
        <p:nvGrpSpPr>
          <p:cNvPr id="26" name="Group 25">
            <a:extLst>
              <a:ext uri="{FF2B5EF4-FFF2-40B4-BE49-F238E27FC236}">
                <a16:creationId xmlns:a16="http://schemas.microsoft.com/office/drawing/2014/main" id="{19B732AC-A685-4F20-40D9-809F4419836A}"/>
              </a:ext>
            </a:extLst>
          </p:cNvPr>
          <p:cNvGrpSpPr/>
          <p:nvPr/>
        </p:nvGrpSpPr>
        <p:grpSpPr>
          <a:xfrm>
            <a:off x="381000" y="2552700"/>
            <a:ext cx="6163867" cy="6324600"/>
            <a:chOff x="781050" y="2781300"/>
            <a:chExt cx="6163867" cy="6324600"/>
          </a:xfrm>
        </p:grpSpPr>
        <p:grpSp>
          <p:nvGrpSpPr>
            <p:cNvPr id="24" name="Group 23">
              <a:extLst>
                <a:ext uri="{FF2B5EF4-FFF2-40B4-BE49-F238E27FC236}">
                  <a16:creationId xmlns:a16="http://schemas.microsoft.com/office/drawing/2014/main" id="{2F532D93-565A-825F-2CC7-163C77AB64DC}"/>
                </a:ext>
              </a:extLst>
            </p:cNvPr>
            <p:cNvGrpSpPr/>
            <p:nvPr/>
          </p:nvGrpSpPr>
          <p:grpSpPr>
            <a:xfrm>
              <a:off x="781050" y="2781300"/>
              <a:ext cx="5380433" cy="6324600"/>
              <a:chOff x="781050" y="2781300"/>
              <a:chExt cx="5380433" cy="6324600"/>
            </a:xfrm>
          </p:grpSpPr>
          <p:sp>
            <p:nvSpPr>
              <p:cNvPr id="20" name="Rectangle: Rounded Corners 19">
                <a:extLst>
                  <a:ext uri="{FF2B5EF4-FFF2-40B4-BE49-F238E27FC236}">
                    <a16:creationId xmlns:a16="http://schemas.microsoft.com/office/drawing/2014/main" id="{5AD9CA45-B60E-BFC2-7400-8F2254450B40}"/>
                  </a:ext>
                </a:extLst>
              </p:cNvPr>
              <p:cNvSpPr/>
              <p:nvPr/>
            </p:nvSpPr>
            <p:spPr>
              <a:xfrm>
                <a:off x="781050" y="2781300"/>
                <a:ext cx="5380433" cy="6324600"/>
              </a:xfrm>
              <a:prstGeom prst="roundRect">
                <a:avLst>
                  <a:gd name="adj" fmla="val 1066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7C84437-FFD8-DE99-0C50-964698A47B46}"/>
                  </a:ext>
                </a:extLst>
              </p:cNvPr>
              <p:cNvSpPr txBox="1"/>
              <p:nvPr/>
            </p:nvSpPr>
            <p:spPr>
              <a:xfrm>
                <a:off x="1314450" y="2933700"/>
                <a:ext cx="4191000" cy="1651671"/>
              </a:xfrm>
              <a:prstGeom prst="rect">
                <a:avLst/>
              </a:prstGeom>
              <a:noFill/>
            </p:spPr>
            <p:txBody>
              <a:bodyPr wrap="square" rtlCol="0">
                <a:spAutoFit/>
              </a:bodyPr>
              <a:lstStyle/>
              <a:p>
                <a:pPr algn="ctr">
                  <a:lnSpc>
                    <a:spcPct val="150000"/>
                  </a:lnSpc>
                </a:pPr>
                <a:r>
                  <a:rPr lang="en-US" sz="3600" b="1">
                    <a:latin typeface="Arial" panose="020B0604020202020204" pitchFamily="34" charset="0"/>
                    <a:cs typeface="Arial" panose="020B0604020202020204" pitchFamily="34" charset="0"/>
                  </a:rPr>
                  <a:t>Bước 1. </a:t>
                </a:r>
                <a:r>
                  <a:rPr lang="en-US" sz="3600">
                    <a:latin typeface="Arial" panose="020B0604020202020204" pitchFamily="34" charset="0"/>
                    <a:cs typeface="Arial" panose="020B0604020202020204" pitchFamily="34" charset="0"/>
                  </a:rPr>
                  <a:t>Chuẩn bị nguyên liệu </a:t>
                </a:r>
              </a:p>
            </p:txBody>
          </p:sp>
          <p:sp>
            <p:nvSpPr>
              <p:cNvPr id="22" name="TextBox 21">
                <a:extLst>
                  <a:ext uri="{FF2B5EF4-FFF2-40B4-BE49-F238E27FC236}">
                    <a16:creationId xmlns:a16="http://schemas.microsoft.com/office/drawing/2014/main" id="{A474F7E3-7868-9544-6271-CE360BB80626}"/>
                  </a:ext>
                </a:extLst>
              </p:cNvPr>
              <p:cNvSpPr txBox="1"/>
              <p:nvPr/>
            </p:nvSpPr>
            <p:spPr>
              <a:xfrm>
                <a:off x="1009650" y="4773305"/>
                <a:ext cx="4841082" cy="414466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Cân nguyên liệu (bột và chế phẩm sinh học) theo tỉ lệ phù hợp hoặc theo hướng dẫn sử dụng </a:t>
                </a:r>
              </a:p>
            </p:txBody>
          </p:sp>
        </p:grpSp>
        <p:sp>
          <p:nvSpPr>
            <p:cNvPr id="25" name="Arrow: Right 24">
              <a:extLst>
                <a:ext uri="{FF2B5EF4-FFF2-40B4-BE49-F238E27FC236}">
                  <a16:creationId xmlns:a16="http://schemas.microsoft.com/office/drawing/2014/main" id="{94AE25B6-2C28-23C9-CE61-7000CF46C7EE}"/>
                </a:ext>
              </a:extLst>
            </p:cNvPr>
            <p:cNvSpPr/>
            <p:nvPr/>
          </p:nvSpPr>
          <p:spPr>
            <a:xfrm>
              <a:off x="6038850" y="5295900"/>
              <a:ext cx="906067" cy="1028794"/>
            </a:xfrm>
            <a:prstGeom prst="rightArrow">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1B6DC74-02A8-E870-6077-AD8285705EA2}"/>
              </a:ext>
            </a:extLst>
          </p:cNvPr>
          <p:cNvGrpSpPr/>
          <p:nvPr/>
        </p:nvGrpSpPr>
        <p:grpSpPr>
          <a:xfrm>
            <a:off x="6838950" y="2552700"/>
            <a:ext cx="5954317" cy="6324600"/>
            <a:chOff x="781050" y="2781300"/>
            <a:chExt cx="5954317" cy="6324600"/>
          </a:xfrm>
        </p:grpSpPr>
        <p:grpSp>
          <p:nvGrpSpPr>
            <p:cNvPr id="28" name="Group 27">
              <a:extLst>
                <a:ext uri="{FF2B5EF4-FFF2-40B4-BE49-F238E27FC236}">
                  <a16:creationId xmlns:a16="http://schemas.microsoft.com/office/drawing/2014/main" id="{79F0B588-9195-08B1-24F6-91E288C07FAB}"/>
                </a:ext>
              </a:extLst>
            </p:cNvPr>
            <p:cNvGrpSpPr/>
            <p:nvPr/>
          </p:nvGrpSpPr>
          <p:grpSpPr>
            <a:xfrm>
              <a:off x="781050" y="2781300"/>
              <a:ext cx="5230416" cy="6324600"/>
              <a:chOff x="781050" y="2781300"/>
              <a:chExt cx="5230416" cy="6324600"/>
            </a:xfrm>
          </p:grpSpPr>
          <p:sp>
            <p:nvSpPr>
              <p:cNvPr id="30" name="Rectangle: Rounded Corners 29">
                <a:extLst>
                  <a:ext uri="{FF2B5EF4-FFF2-40B4-BE49-F238E27FC236}">
                    <a16:creationId xmlns:a16="http://schemas.microsoft.com/office/drawing/2014/main" id="{12A226A0-49CC-BFC8-61AE-CD2B0339E5E0}"/>
                  </a:ext>
                </a:extLst>
              </p:cNvPr>
              <p:cNvSpPr/>
              <p:nvPr/>
            </p:nvSpPr>
            <p:spPr>
              <a:xfrm>
                <a:off x="781050" y="2781300"/>
                <a:ext cx="5230416" cy="6324600"/>
              </a:xfrm>
              <a:prstGeom prst="roundRect">
                <a:avLst>
                  <a:gd name="adj" fmla="val 1066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AD8C9ED-1D36-A5D0-AB0C-FD2845E55FA3}"/>
                  </a:ext>
                </a:extLst>
              </p:cNvPr>
              <p:cNvSpPr txBox="1"/>
              <p:nvPr/>
            </p:nvSpPr>
            <p:spPr>
              <a:xfrm>
                <a:off x="1277541" y="2962031"/>
                <a:ext cx="4191000" cy="1651671"/>
              </a:xfrm>
              <a:prstGeom prst="rect">
                <a:avLst/>
              </a:prstGeom>
              <a:noFill/>
            </p:spPr>
            <p:txBody>
              <a:bodyPr wrap="square" rtlCol="0">
                <a:spAutoFit/>
              </a:bodyPr>
              <a:lstStyle/>
              <a:p>
                <a:pPr algn="ctr">
                  <a:lnSpc>
                    <a:spcPct val="150000"/>
                  </a:lnSpc>
                </a:pPr>
                <a:r>
                  <a:rPr lang="en-US" sz="3600" b="1">
                    <a:latin typeface="Arial" panose="020B0604020202020204" pitchFamily="34" charset="0"/>
                    <a:cs typeface="Arial" panose="020B0604020202020204" pitchFamily="34" charset="0"/>
                  </a:rPr>
                  <a:t>Bước 2. </a:t>
                </a:r>
                <a:r>
                  <a:rPr lang="en-US" sz="3600">
                    <a:latin typeface="Arial" panose="020B0604020202020204" pitchFamily="34" charset="0"/>
                    <a:cs typeface="Arial" panose="020B0604020202020204" pitchFamily="34" charset="0"/>
                  </a:rPr>
                  <a:t>Chuẩn bị chế phẩm vi sinh</a:t>
                </a:r>
              </a:p>
            </p:txBody>
          </p:sp>
          <p:sp>
            <p:nvSpPr>
              <p:cNvPr id="32" name="TextBox 31">
                <a:extLst>
                  <a:ext uri="{FF2B5EF4-FFF2-40B4-BE49-F238E27FC236}">
                    <a16:creationId xmlns:a16="http://schemas.microsoft.com/office/drawing/2014/main" id="{E6432828-CF4E-1096-F225-E9FC387F2107}"/>
                  </a:ext>
                </a:extLst>
              </p:cNvPr>
              <p:cNvSpPr txBox="1"/>
              <p:nvPr/>
            </p:nvSpPr>
            <p:spPr>
              <a:xfrm>
                <a:off x="952500" y="4801636"/>
                <a:ext cx="4841082" cy="331366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Làm nhỏ chế phẩm vi sinh (nếu ở dạng viên) hoặc pha loãng (nếu ở dạng lỏng)</a:t>
                </a:r>
              </a:p>
            </p:txBody>
          </p:sp>
        </p:grpSp>
        <p:sp>
          <p:nvSpPr>
            <p:cNvPr id="29" name="Arrow: Right 28">
              <a:extLst>
                <a:ext uri="{FF2B5EF4-FFF2-40B4-BE49-F238E27FC236}">
                  <a16:creationId xmlns:a16="http://schemas.microsoft.com/office/drawing/2014/main" id="{AFEE7B03-649D-4C7C-68A9-9CA4BF8ABFD7}"/>
                </a:ext>
              </a:extLst>
            </p:cNvPr>
            <p:cNvSpPr/>
            <p:nvPr/>
          </p:nvSpPr>
          <p:spPr>
            <a:xfrm>
              <a:off x="5829300" y="5295900"/>
              <a:ext cx="906067" cy="1028794"/>
            </a:xfrm>
            <a:prstGeom prst="rightArrow">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997EB7FB-CD33-742E-86C4-7783AE495225}"/>
              </a:ext>
            </a:extLst>
          </p:cNvPr>
          <p:cNvGrpSpPr/>
          <p:nvPr/>
        </p:nvGrpSpPr>
        <p:grpSpPr>
          <a:xfrm>
            <a:off x="12793267" y="2552700"/>
            <a:ext cx="5230416" cy="6324600"/>
            <a:chOff x="781050" y="2781300"/>
            <a:chExt cx="5230416" cy="6324600"/>
          </a:xfrm>
        </p:grpSpPr>
        <p:sp>
          <p:nvSpPr>
            <p:cNvPr id="36" name="Rectangle: Rounded Corners 35">
              <a:extLst>
                <a:ext uri="{FF2B5EF4-FFF2-40B4-BE49-F238E27FC236}">
                  <a16:creationId xmlns:a16="http://schemas.microsoft.com/office/drawing/2014/main" id="{D0EE3746-0338-5A8E-EE7E-DC5A4BDD8F91}"/>
                </a:ext>
              </a:extLst>
            </p:cNvPr>
            <p:cNvSpPr/>
            <p:nvPr/>
          </p:nvSpPr>
          <p:spPr>
            <a:xfrm>
              <a:off x="781050" y="2781300"/>
              <a:ext cx="5230416" cy="6324600"/>
            </a:xfrm>
            <a:prstGeom prst="roundRect">
              <a:avLst>
                <a:gd name="adj" fmla="val 1066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8CF226D-522B-A9A9-EF68-6D74C0C2D74A}"/>
                </a:ext>
              </a:extLst>
            </p:cNvPr>
            <p:cNvSpPr txBox="1"/>
            <p:nvPr/>
          </p:nvSpPr>
          <p:spPr>
            <a:xfrm>
              <a:off x="1277541" y="3162300"/>
              <a:ext cx="4191000" cy="820674"/>
            </a:xfrm>
            <a:prstGeom prst="rect">
              <a:avLst/>
            </a:prstGeom>
            <a:noFill/>
          </p:spPr>
          <p:txBody>
            <a:bodyPr wrap="square" rtlCol="0">
              <a:spAutoFit/>
            </a:bodyPr>
            <a:lstStyle/>
            <a:p>
              <a:pPr algn="ctr">
                <a:lnSpc>
                  <a:spcPct val="150000"/>
                </a:lnSpc>
              </a:pPr>
              <a:r>
                <a:rPr lang="en-US" sz="3600" b="1">
                  <a:latin typeface="Arial" panose="020B0604020202020204" pitchFamily="34" charset="0"/>
                  <a:cs typeface="Arial" panose="020B0604020202020204" pitchFamily="34" charset="0"/>
                </a:rPr>
                <a:t>Bước 3. </a:t>
              </a:r>
              <a:r>
                <a:rPr lang="en-US" sz="3600">
                  <a:latin typeface="Arial" panose="020B0604020202020204" pitchFamily="34" charset="0"/>
                  <a:cs typeface="Arial" panose="020B0604020202020204" pitchFamily="34" charset="0"/>
                </a:rPr>
                <a:t>Phối trộn</a:t>
              </a:r>
            </a:p>
          </p:txBody>
        </p:sp>
        <p:sp>
          <p:nvSpPr>
            <p:cNvPr id="38" name="TextBox 37">
              <a:extLst>
                <a:ext uri="{FF2B5EF4-FFF2-40B4-BE49-F238E27FC236}">
                  <a16:creationId xmlns:a16="http://schemas.microsoft.com/office/drawing/2014/main" id="{B17BE118-1464-9E25-456E-18A5D143E4CF}"/>
                </a:ext>
              </a:extLst>
            </p:cNvPr>
            <p:cNvSpPr txBox="1"/>
            <p:nvPr/>
          </p:nvSpPr>
          <p:spPr>
            <a:xfrm>
              <a:off x="952500" y="4801636"/>
              <a:ext cx="4841082" cy="2482667"/>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Cho chế phẩm vi sinh và bột nguyên liệu vào xô nhựa rồi trộn đều</a:t>
              </a:r>
            </a:p>
          </p:txBody>
        </p:sp>
      </p:grpSp>
      <p:sp>
        <p:nvSpPr>
          <p:cNvPr id="39" name="Arrow: Down 38">
            <a:extLst>
              <a:ext uri="{FF2B5EF4-FFF2-40B4-BE49-F238E27FC236}">
                <a16:creationId xmlns:a16="http://schemas.microsoft.com/office/drawing/2014/main" id="{B9F0E2C4-1828-2E07-36DB-9D56CDA27723}"/>
              </a:ext>
            </a:extLst>
          </p:cNvPr>
          <p:cNvSpPr/>
          <p:nvPr/>
        </p:nvSpPr>
        <p:spPr>
          <a:xfrm>
            <a:off x="15240000" y="8708904"/>
            <a:ext cx="838200" cy="1006596"/>
          </a:xfrm>
          <a:prstGeom prst="downArrow">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72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up)">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F532D93-565A-825F-2CC7-163C77AB64DC}"/>
              </a:ext>
            </a:extLst>
          </p:cNvPr>
          <p:cNvGrpSpPr/>
          <p:nvPr/>
        </p:nvGrpSpPr>
        <p:grpSpPr>
          <a:xfrm>
            <a:off x="304800" y="1866900"/>
            <a:ext cx="5380433" cy="6324600"/>
            <a:chOff x="781050" y="2781300"/>
            <a:chExt cx="5380433" cy="6324600"/>
          </a:xfrm>
        </p:grpSpPr>
        <p:sp>
          <p:nvSpPr>
            <p:cNvPr id="20" name="Rectangle: Rounded Corners 19">
              <a:extLst>
                <a:ext uri="{FF2B5EF4-FFF2-40B4-BE49-F238E27FC236}">
                  <a16:creationId xmlns:a16="http://schemas.microsoft.com/office/drawing/2014/main" id="{5AD9CA45-B60E-BFC2-7400-8F2254450B40}"/>
                </a:ext>
              </a:extLst>
            </p:cNvPr>
            <p:cNvSpPr/>
            <p:nvPr/>
          </p:nvSpPr>
          <p:spPr>
            <a:xfrm>
              <a:off x="781050" y="2781300"/>
              <a:ext cx="5380433" cy="6324600"/>
            </a:xfrm>
            <a:prstGeom prst="roundRect">
              <a:avLst>
                <a:gd name="adj" fmla="val 1066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7C84437-FFD8-DE99-0C50-964698A47B46}"/>
                </a:ext>
              </a:extLst>
            </p:cNvPr>
            <p:cNvSpPr txBox="1"/>
            <p:nvPr/>
          </p:nvSpPr>
          <p:spPr>
            <a:xfrm>
              <a:off x="1314450" y="2933700"/>
              <a:ext cx="4191000" cy="1651671"/>
            </a:xfrm>
            <a:prstGeom prst="rect">
              <a:avLst/>
            </a:prstGeom>
            <a:noFill/>
          </p:spPr>
          <p:txBody>
            <a:bodyPr wrap="square" rtlCol="0">
              <a:spAutoFit/>
            </a:bodyPr>
            <a:lstStyle/>
            <a:p>
              <a:pPr algn="ctr">
                <a:lnSpc>
                  <a:spcPct val="150000"/>
                </a:lnSpc>
              </a:pPr>
              <a:r>
                <a:rPr lang="en-US" sz="3600" b="1">
                  <a:latin typeface="Arial" panose="020B0604020202020204" pitchFamily="34" charset="0"/>
                  <a:cs typeface="Arial" panose="020B0604020202020204" pitchFamily="34" charset="0"/>
                </a:rPr>
                <a:t>Bước 6. </a:t>
              </a:r>
              <a:r>
                <a:rPr lang="en-US" sz="3600">
                  <a:latin typeface="Arial" panose="020B0604020202020204" pitchFamily="34" charset="0"/>
                  <a:cs typeface="Arial" panose="020B0604020202020204" pitchFamily="34" charset="0"/>
                </a:rPr>
                <a:t>Đánh giá sản phẩm </a:t>
              </a:r>
            </a:p>
          </p:txBody>
        </p:sp>
        <p:sp>
          <p:nvSpPr>
            <p:cNvPr id="22" name="TextBox 21">
              <a:extLst>
                <a:ext uri="{FF2B5EF4-FFF2-40B4-BE49-F238E27FC236}">
                  <a16:creationId xmlns:a16="http://schemas.microsoft.com/office/drawing/2014/main" id="{A474F7E3-7868-9544-6271-CE360BB80626}"/>
                </a:ext>
              </a:extLst>
            </p:cNvPr>
            <p:cNvSpPr txBox="1"/>
            <p:nvPr/>
          </p:nvSpPr>
          <p:spPr>
            <a:xfrm>
              <a:off x="1009650" y="4773305"/>
              <a:ext cx="4841082" cy="165167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Quan sát và đánh giá sản phẩm </a:t>
              </a:r>
            </a:p>
          </p:txBody>
        </p:sp>
      </p:grpSp>
      <p:grpSp>
        <p:nvGrpSpPr>
          <p:cNvPr id="6" name="Group 5">
            <a:extLst>
              <a:ext uri="{FF2B5EF4-FFF2-40B4-BE49-F238E27FC236}">
                <a16:creationId xmlns:a16="http://schemas.microsoft.com/office/drawing/2014/main" id="{6D94F0D7-B707-324C-4DDE-ECED2DF76F2E}"/>
              </a:ext>
            </a:extLst>
          </p:cNvPr>
          <p:cNvGrpSpPr/>
          <p:nvPr/>
        </p:nvGrpSpPr>
        <p:grpSpPr>
          <a:xfrm>
            <a:off x="5685233" y="1866900"/>
            <a:ext cx="6250783" cy="6324600"/>
            <a:chOff x="5685233" y="1866900"/>
            <a:chExt cx="6250783" cy="6324600"/>
          </a:xfrm>
        </p:grpSpPr>
        <p:grpSp>
          <p:nvGrpSpPr>
            <p:cNvPr id="28" name="Group 27">
              <a:extLst>
                <a:ext uri="{FF2B5EF4-FFF2-40B4-BE49-F238E27FC236}">
                  <a16:creationId xmlns:a16="http://schemas.microsoft.com/office/drawing/2014/main" id="{79F0B588-9195-08B1-24F6-91E288C07FAB}"/>
                </a:ext>
              </a:extLst>
            </p:cNvPr>
            <p:cNvGrpSpPr/>
            <p:nvPr/>
          </p:nvGrpSpPr>
          <p:grpSpPr>
            <a:xfrm>
              <a:off x="6705600" y="1866900"/>
              <a:ext cx="5230416" cy="6324600"/>
              <a:chOff x="781050" y="2781300"/>
              <a:chExt cx="5230416" cy="6324600"/>
            </a:xfrm>
          </p:grpSpPr>
          <p:sp>
            <p:nvSpPr>
              <p:cNvPr id="30" name="Rectangle: Rounded Corners 29">
                <a:extLst>
                  <a:ext uri="{FF2B5EF4-FFF2-40B4-BE49-F238E27FC236}">
                    <a16:creationId xmlns:a16="http://schemas.microsoft.com/office/drawing/2014/main" id="{12A226A0-49CC-BFC8-61AE-CD2B0339E5E0}"/>
                  </a:ext>
                </a:extLst>
              </p:cNvPr>
              <p:cNvSpPr/>
              <p:nvPr/>
            </p:nvSpPr>
            <p:spPr>
              <a:xfrm>
                <a:off x="781050" y="2781300"/>
                <a:ext cx="5230416" cy="6324600"/>
              </a:xfrm>
              <a:prstGeom prst="roundRect">
                <a:avLst>
                  <a:gd name="adj" fmla="val 1066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AD8C9ED-1D36-A5D0-AB0C-FD2845E55FA3}"/>
                  </a:ext>
                </a:extLst>
              </p:cNvPr>
              <p:cNvSpPr txBox="1"/>
              <p:nvPr/>
            </p:nvSpPr>
            <p:spPr>
              <a:xfrm>
                <a:off x="1277541" y="2962031"/>
                <a:ext cx="4191000" cy="820674"/>
              </a:xfrm>
              <a:prstGeom prst="rect">
                <a:avLst/>
              </a:prstGeom>
              <a:noFill/>
            </p:spPr>
            <p:txBody>
              <a:bodyPr wrap="square" rtlCol="0">
                <a:spAutoFit/>
              </a:bodyPr>
              <a:lstStyle/>
              <a:p>
                <a:pPr algn="ctr">
                  <a:lnSpc>
                    <a:spcPct val="150000"/>
                  </a:lnSpc>
                </a:pPr>
                <a:r>
                  <a:rPr lang="en-US" sz="3600" b="1">
                    <a:latin typeface="Arial" panose="020B0604020202020204" pitchFamily="34" charset="0"/>
                    <a:cs typeface="Arial" panose="020B0604020202020204" pitchFamily="34" charset="0"/>
                  </a:rPr>
                  <a:t>Bước 5. </a:t>
                </a:r>
                <a:r>
                  <a:rPr lang="en-US" sz="3600">
                    <a:latin typeface="Arial" panose="020B0604020202020204" pitchFamily="34" charset="0"/>
                    <a:cs typeface="Arial" panose="020B0604020202020204" pitchFamily="34" charset="0"/>
                  </a:rPr>
                  <a:t>Ủ</a:t>
                </a:r>
              </a:p>
            </p:txBody>
          </p:sp>
          <p:sp>
            <p:nvSpPr>
              <p:cNvPr id="32" name="TextBox 31">
                <a:extLst>
                  <a:ext uri="{FF2B5EF4-FFF2-40B4-BE49-F238E27FC236}">
                    <a16:creationId xmlns:a16="http://schemas.microsoft.com/office/drawing/2014/main" id="{E6432828-CF4E-1096-F225-E9FC387F2107}"/>
                  </a:ext>
                </a:extLst>
              </p:cNvPr>
              <p:cNvSpPr txBox="1"/>
              <p:nvPr/>
            </p:nvSpPr>
            <p:spPr>
              <a:xfrm>
                <a:off x="952500" y="4229100"/>
                <a:ext cx="4841082" cy="414466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Nén nhẹ lên bề mặt nguyên liệu, phủ màng nylon sạch, ủ nơi kín gió, khô, ấm trong khoảng 24 giờ.</a:t>
                </a:r>
              </a:p>
            </p:txBody>
          </p:sp>
        </p:grpSp>
        <p:sp>
          <p:nvSpPr>
            <p:cNvPr id="3" name="Arrow: Down 2">
              <a:extLst>
                <a:ext uri="{FF2B5EF4-FFF2-40B4-BE49-F238E27FC236}">
                  <a16:creationId xmlns:a16="http://schemas.microsoft.com/office/drawing/2014/main" id="{4730335D-F476-AFDD-5C2F-BB101CA1126D}"/>
                </a:ext>
              </a:extLst>
            </p:cNvPr>
            <p:cNvSpPr/>
            <p:nvPr/>
          </p:nvSpPr>
          <p:spPr>
            <a:xfrm rot="5400000">
              <a:off x="5769431" y="4568121"/>
              <a:ext cx="838200" cy="1006596"/>
            </a:xfrm>
            <a:prstGeom prst="downArrow">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036C5F7-78E2-719D-F2E1-11F89E49D3BE}"/>
              </a:ext>
            </a:extLst>
          </p:cNvPr>
          <p:cNvGrpSpPr/>
          <p:nvPr/>
        </p:nvGrpSpPr>
        <p:grpSpPr>
          <a:xfrm>
            <a:off x="11949787" y="869829"/>
            <a:ext cx="5997696" cy="7321671"/>
            <a:chOff x="11949787" y="869829"/>
            <a:chExt cx="5997696" cy="7321671"/>
          </a:xfrm>
        </p:grpSpPr>
        <p:grpSp>
          <p:nvGrpSpPr>
            <p:cNvPr id="34" name="Group 33">
              <a:extLst>
                <a:ext uri="{FF2B5EF4-FFF2-40B4-BE49-F238E27FC236}">
                  <a16:creationId xmlns:a16="http://schemas.microsoft.com/office/drawing/2014/main" id="{997EB7FB-CD33-742E-86C4-7783AE495225}"/>
                </a:ext>
              </a:extLst>
            </p:cNvPr>
            <p:cNvGrpSpPr/>
            <p:nvPr/>
          </p:nvGrpSpPr>
          <p:grpSpPr>
            <a:xfrm>
              <a:off x="12717067" y="1866900"/>
              <a:ext cx="5230416" cy="6324600"/>
              <a:chOff x="781050" y="2781300"/>
              <a:chExt cx="5230416" cy="6324600"/>
            </a:xfrm>
          </p:grpSpPr>
          <p:sp>
            <p:nvSpPr>
              <p:cNvPr id="36" name="Rectangle: Rounded Corners 35">
                <a:extLst>
                  <a:ext uri="{FF2B5EF4-FFF2-40B4-BE49-F238E27FC236}">
                    <a16:creationId xmlns:a16="http://schemas.microsoft.com/office/drawing/2014/main" id="{D0EE3746-0338-5A8E-EE7E-DC5A4BDD8F91}"/>
                  </a:ext>
                </a:extLst>
              </p:cNvPr>
              <p:cNvSpPr/>
              <p:nvPr/>
            </p:nvSpPr>
            <p:spPr>
              <a:xfrm>
                <a:off x="781050" y="2781300"/>
                <a:ext cx="5230416" cy="6324600"/>
              </a:xfrm>
              <a:prstGeom prst="roundRect">
                <a:avLst>
                  <a:gd name="adj" fmla="val 1066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8CF226D-522B-A9A9-EF68-6D74C0C2D74A}"/>
                  </a:ext>
                </a:extLst>
              </p:cNvPr>
              <p:cNvSpPr txBox="1"/>
              <p:nvPr/>
            </p:nvSpPr>
            <p:spPr>
              <a:xfrm>
                <a:off x="1277541" y="3162300"/>
                <a:ext cx="4191000" cy="820674"/>
              </a:xfrm>
              <a:prstGeom prst="rect">
                <a:avLst/>
              </a:prstGeom>
              <a:noFill/>
            </p:spPr>
            <p:txBody>
              <a:bodyPr wrap="square" rtlCol="0">
                <a:spAutoFit/>
              </a:bodyPr>
              <a:lstStyle/>
              <a:p>
                <a:pPr algn="ctr">
                  <a:lnSpc>
                    <a:spcPct val="150000"/>
                  </a:lnSpc>
                </a:pPr>
                <a:r>
                  <a:rPr lang="en-US" sz="3600" b="1">
                    <a:latin typeface="Arial" panose="020B0604020202020204" pitchFamily="34" charset="0"/>
                    <a:cs typeface="Arial" panose="020B0604020202020204" pitchFamily="34" charset="0"/>
                  </a:rPr>
                  <a:t>Bước 4. </a:t>
                </a:r>
                <a:r>
                  <a:rPr lang="en-US" sz="3600">
                    <a:latin typeface="Arial" panose="020B0604020202020204" pitchFamily="34" charset="0"/>
                    <a:cs typeface="Arial" panose="020B0604020202020204" pitchFamily="34" charset="0"/>
                  </a:rPr>
                  <a:t>Làm ẩm</a:t>
                </a:r>
              </a:p>
            </p:txBody>
          </p:sp>
          <p:sp>
            <p:nvSpPr>
              <p:cNvPr id="38" name="TextBox 37">
                <a:extLst>
                  <a:ext uri="{FF2B5EF4-FFF2-40B4-BE49-F238E27FC236}">
                    <a16:creationId xmlns:a16="http://schemas.microsoft.com/office/drawing/2014/main" id="{B17BE118-1464-9E25-456E-18A5D143E4CF}"/>
                  </a:ext>
                </a:extLst>
              </p:cNvPr>
              <p:cNvSpPr txBox="1"/>
              <p:nvPr/>
            </p:nvSpPr>
            <p:spPr>
              <a:xfrm>
                <a:off x="952500" y="4801636"/>
                <a:ext cx="4841082" cy="2482667"/>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Bổ sung nước sạch, đảo kĩ đến khi toàn bộ nguyên liệu đủ ẩm.</a:t>
                </a:r>
              </a:p>
            </p:txBody>
          </p:sp>
        </p:grpSp>
        <p:sp>
          <p:nvSpPr>
            <p:cNvPr id="2" name="Arrow: Down 1">
              <a:extLst>
                <a:ext uri="{FF2B5EF4-FFF2-40B4-BE49-F238E27FC236}">
                  <a16:creationId xmlns:a16="http://schemas.microsoft.com/office/drawing/2014/main" id="{5BB4ED6F-0483-13FF-A081-70C089659A12}"/>
                </a:ext>
              </a:extLst>
            </p:cNvPr>
            <p:cNvSpPr/>
            <p:nvPr/>
          </p:nvSpPr>
          <p:spPr>
            <a:xfrm rot="5400000">
              <a:off x="12033985" y="4525902"/>
              <a:ext cx="838200" cy="1006596"/>
            </a:xfrm>
            <a:prstGeom prst="downArrow">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E61FA5CF-576D-681B-4042-CA856268C5C6}"/>
                </a:ext>
              </a:extLst>
            </p:cNvPr>
            <p:cNvSpPr/>
            <p:nvPr/>
          </p:nvSpPr>
          <p:spPr>
            <a:xfrm>
              <a:off x="14889958" y="869829"/>
              <a:ext cx="838200" cy="1006596"/>
            </a:xfrm>
            <a:prstGeom prst="downArrow">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3">
            <a:extLst>
              <a:ext uri="{FF2B5EF4-FFF2-40B4-BE49-F238E27FC236}">
                <a16:creationId xmlns:a16="http://schemas.microsoft.com/office/drawing/2014/main" id="{912FCD65-397F-1C9D-3017-35BCEBE7420E}"/>
              </a:ext>
            </a:extLst>
          </p:cNvPr>
          <p:cNvSpPr/>
          <p:nvPr/>
        </p:nvSpPr>
        <p:spPr>
          <a:xfrm>
            <a:off x="-2022299" y="7765176"/>
            <a:ext cx="11735984" cy="2731284"/>
          </a:xfrm>
          <a:custGeom>
            <a:avLst/>
            <a:gdLst/>
            <a:ahLst/>
            <a:cxnLst/>
            <a:rect l="l" t="t" r="r" b="b"/>
            <a:pathLst>
              <a:path w="11735984" h="2731284">
                <a:moveTo>
                  <a:pt x="0" y="0"/>
                </a:moveTo>
                <a:lnTo>
                  <a:pt x="11735985" y="0"/>
                </a:lnTo>
                <a:lnTo>
                  <a:pt x="11735985" y="2731284"/>
                </a:lnTo>
                <a:lnTo>
                  <a:pt x="0" y="2731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3">
            <a:extLst>
              <a:ext uri="{FF2B5EF4-FFF2-40B4-BE49-F238E27FC236}">
                <a16:creationId xmlns:a16="http://schemas.microsoft.com/office/drawing/2014/main" id="{4A6C3EDD-9DCD-DA36-93C8-438CB00837DE}"/>
              </a:ext>
            </a:extLst>
          </p:cNvPr>
          <p:cNvSpPr/>
          <p:nvPr/>
        </p:nvSpPr>
        <p:spPr>
          <a:xfrm>
            <a:off x="8021857" y="7929568"/>
            <a:ext cx="11735984" cy="2731284"/>
          </a:xfrm>
          <a:custGeom>
            <a:avLst/>
            <a:gdLst/>
            <a:ahLst/>
            <a:cxnLst/>
            <a:rect l="l" t="t" r="r" b="b"/>
            <a:pathLst>
              <a:path w="11735984" h="2731284">
                <a:moveTo>
                  <a:pt x="0" y="0"/>
                </a:moveTo>
                <a:lnTo>
                  <a:pt x="11735985" y="0"/>
                </a:lnTo>
                <a:lnTo>
                  <a:pt x="11735985" y="2731284"/>
                </a:lnTo>
                <a:lnTo>
                  <a:pt x="0" y="2731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856807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right)">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83BA973-4D66-772E-9CCF-F9715F53A27B}"/>
              </a:ext>
            </a:extLst>
          </p:cNvPr>
          <p:cNvGrpSpPr/>
          <p:nvPr/>
        </p:nvGrpSpPr>
        <p:grpSpPr>
          <a:xfrm>
            <a:off x="3276600" y="-1104900"/>
            <a:ext cx="11734800" cy="2819400"/>
            <a:chOff x="3276600" y="-1104900"/>
            <a:chExt cx="11734800" cy="2819400"/>
          </a:xfrm>
        </p:grpSpPr>
        <p:sp>
          <p:nvSpPr>
            <p:cNvPr id="15" name="Rectangle: Rounded Corners 14">
              <a:extLst>
                <a:ext uri="{FF2B5EF4-FFF2-40B4-BE49-F238E27FC236}">
                  <a16:creationId xmlns:a16="http://schemas.microsoft.com/office/drawing/2014/main" id="{A5D46854-C9CC-720A-23C6-75E1256E7ADC}"/>
                </a:ext>
              </a:extLst>
            </p:cNvPr>
            <p:cNvSpPr/>
            <p:nvPr/>
          </p:nvSpPr>
          <p:spPr>
            <a:xfrm>
              <a:off x="3276600" y="-1104900"/>
              <a:ext cx="11734800" cy="2819400"/>
            </a:xfrm>
            <a:prstGeom prst="roundRect">
              <a:avLst>
                <a:gd name="adj" fmla="val 14524"/>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AC03BC2-EA70-8DD4-F549-CBC68197EF2D}"/>
                </a:ext>
              </a:extLst>
            </p:cNvPr>
            <p:cNvSpPr txBox="1"/>
            <p:nvPr/>
          </p:nvSpPr>
          <p:spPr>
            <a:xfrm>
              <a:off x="4876800" y="495300"/>
              <a:ext cx="8534400"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2. Thực hành</a:t>
              </a:r>
            </a:p>
          </p:txBody>
        </p:sp>
      </p:grpSp>
      <p:grpSp>
        <p:nvGrpSpPr>
          <p:cNvPr id="6" name="Group 5">
            <a:extLst>
              <a:ext uri="{FF2B5EF4-FFF2-40B4-BE49-F238E27FC236}">
                <a16:creationId xmlns:a16="http://schemas.microsoft.com/office/drawing/2014/main" id="{750F28BA-AA27-2C3F-C892-7EDA0E68E448}"/>
              </a:ext>
            </a:extLst>
          </p:cNvPr>
          <p:cNvGrpSpPr/>
          <p:nvPr/>
        </p:nvGrpSpPr>
        <p:grpSpPr>
          <a:xfrm>
            <a:off x="1676400" y="2628900"/>
            <a:ext cx="6858000" cy="7010400"/>
            <a:chOff x="914400" y="2781300"/>
            <a:chExt cx="6858000" cy="7010400"/>
          </a:xfrm>
        </p:grpSpPr>
        <p:sp>
          <p:nvSpPr>
            <p:cNvPr id="5" name="Rectangle: Rounded Corners 4">
              <a:extLst>
                <a:ext uri="{FF2B5EF4-FFF2-40B4-BE49-F238E27FC236}">
                  <a16:creationId xmlns:a16="http://schemas.microsoft.com/office/drawing/2014/main" id="{511880E8-68CE-1B14-5737-478281B20335}"/>
                </a:ext>
              </a:extLst>
            </p:cNvPr>
            <p:cNvSpPr/>
            <p:nvPr/>
          </p:nvSpPr>
          <p:spPr>
            <a:xfrm>
              <a:off x="914400" y="4000500"/>
              <a:ext cx="6858000" cy="5791200"/>
            </a:xfrm>
            <a:prstGeom prst="roundRect">
              <a:avLst/>
            </a:prstGeom>
            <a:solidFill>
              <a:srgbClr val="FBF2E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Nhiệm vụ</a:t>
              </a:r>
            </a:p>
            <a:p>
              <a:pPr algn="just">
                <a:lnSpc>
                  <a:spcPct val="150000"/>
                </a:lnSpc>
              </a:pPr>
              <a:r>
                <a:rPr lang="en-US" sz="4000">
                  <a:solidFill>
                    <a:schemeClr val="tx1"/>
                  </a:solidFill>
                  <a:latin typeface="Arial" panose="020B0604020202020204" pitchFamily="34" charset="0"/>
                  <a:cs typeface="Arial" panose="020B0604020202020204" pitchFamily="34" charset="0"/>
                </a:rPr>
                <a:t>Dựa vào các thực hiện như đã hướng đã hướng dẫn, các nhóm hãy ủ khoảng 1kg nguyên liệu theo quy trình. </a:t>
              </a:r>
            </a:p>
          </p:txBody>
        </p:sp>
        <p:sp>
          <p:nvSpPr>
            <p:cNvPr id="4" name="Freeform 4">
              <a:extLst>
                <a:ext uri="{FF2B5EF4-FFF2-40B4-BE49-F238E27FC236}">
                  <a16:creationId xmlns:a16="http://schemas.microsoft.com/office/drawing/2014/main" id="{66459D58-EC34-87FE-8389-20CDB2354DA2}"/>
                </a:ext>
              </a:extLst>
            </p:cNvPr>
            <p:cNvSpPr/>
            <p:nvPr/>
          </p:nvSpPr>
          <p:spPr>
            <a:xfrm>
              <a:off x="3467100" y="2781300"/>
              <a:ext cx="1752600" cy="150495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7" name="Freeform 2">
            <a:extLst>
              <a:ext uri="{FF2B5EF4-FFF2-40B4-BE49-F238E27FC236}">
                <a16:creationId xmlns:a16="http://schemas.microsoft.com/office/drawing/2014/main" id="{5A9CF182-EEB7-5347-520F-96B602B1E287}"/>
              </a:ext>
            </a:extLst>
          </p:cNvPr>
          <p:cNvSpPr/>
          <p:nvPr/>
        </p:nvSpPr>
        <p:spPr>
          <a:xfrm>
            <a:off x="10515602" y="3117351"/>
            <a:ext cx="7819620" cy="7252697"/>
          </a:xfrm>
          <a:custGeom>
            <a:avLst/>
            <a:gdLst/>
            <a:ahLst/>
            <a:cxnLst/>
            <a:rect l="l" t="t" r="r" b="b"/>
            <a:pathLst>
              <a:path w="7819620" h="7252697">
                <a:moveTo>
                  <a:pt x="0" y="0"/>
                </a:moveTo>
                <a:lnTo>
                  <a:pt x="7819620" y="0"/>
                </a:lnTo>
                <a:lnTo>
                  <a:pt x="7819620" y="7252697"/>
                </a:lnTo>
                <a:lnTo>
                  <a:pt x="0" y="72526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30480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1084</Words>
  <PresentationFormat>Tùy chỉnh</PresentationFormat>
  <Paragraphs>85</Paragraphs>
  <Slides>18</Slides>
  <Notes>0</Notes>
  <HiddenSlides>0</HiddenSlides>
  <MMClips>0</MMClips>
  <ScaleCrop>false</ScaleCrop>
  <HeadingPairs>
    <vt:vector size="4" baseType="variant">
      <vt:variant>
        <vt:lpstr>Chủ đề</vt:lpstr>
      </vt:variant>
      <vt:variant>
        <vt:i4>1</vt:i4>
      </vt:variant>
      <vt:variant>
        <vt:lpstr>Tiêu đề Bản chiếu</vt:lpstr>
      </vt:variant>
      <vt:variant>
        <vt:i4>18</vt:i4>
      </vt:variant>
    </vt:vector>
  </HeadingPairs>
  <TitlesOfParts>
    <vt:vector size="19"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2023-11-04T03:08:25Z</dcterms:created>
  <dcterms:modified xsi:type="dcterms:W3CDTF">2023-11-05T14:24:27Z</dcterms:modified>
  <dc:identifier/>
</cp:coreProperties>
</file>