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handoutMasterIdLst>
    <p:handoutMasterId r:id="rId17"/>
  </p:handoutMasterIdLst>
  <p:sldIdLst>
    <p:sldId id="386" r:id="rId2"/>
    <p:sldId id="256" r:id="rId3"/>
    <p:sldId id="376" r:id="rId4"/>
    <p:sldId id="274" r:id="rId5"/>
    <p:sldId id="377" r:id="rId6"/>
    <p:sldId id="379" r:id="rId7"/>
    <p:sldId id="380" r:id="rId8"/>
    <p:sldId id="378" r:id="rId9"/>
    <p:sldId id="381" r:id="rId10"/>
    <p:sldId id="382" r:id="rId11"/>
    <p:sldId id="383" r:id="rId12"/>
    <p:sldId id="384" r:id="rId13"/>
    <p:sldId id="372" r:id="rId14"/>
    <p:sldId id="385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773E3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vi-VN" smtClean="0"/>
              <a:t>Trường THPT....		Giáo viên thực hiện:...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193E7-7692-48BA-BA88-A0E798ABB718}" type="datetime1">
              <a:rPr lang="vi-VN" smtClean="0"/>
              <a:t>29/08/2022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vi-VN" smtClean="0"/>
              <a:t>Kế hoạch bài dạy: Hoạt động trải nghiệm, hướng nghiệp lớp 10 (Bộ sách Cánh diều)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F837-680D-46B4-B62F-197F1D52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77304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vi-VN" smtClean="0"/>
              <a:t>Trường THPT....		Giáo viên thực hiện:...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2DA36-114B-4E34-A2C4-24A5DC27906B}" type="datetime1">
              <a:rPr lang="vi-VN" smtClean="0"/>
              <a:t>29/08/2022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vi-VN" smtClean="0"/>
              <a:t>Kế hoạch bài dạy: Hoạt động trải nghiệm, hướng nghiệp lớp 10 (Bộ sách Cánh diều)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2E794-9945-41A4-875A-CEF959D47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7950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053E-EABF-4920-A5E6-BA86C2B5F578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9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9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1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2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8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0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053E-EABF-4920-A5E6-BA86C2B5F578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0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3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4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9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4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7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502C-1FDF-4254-A2D1-84ECEDFA9F1B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5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1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4AA7-5C94-4FC3-95C9-A995FCBDE751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CFAD-CB46-44C5-B088-FDDFB91E0A09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8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8751-9986-4DAA-AC75-A7FC5DE974EB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1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BE91-3A2B-43FF-8B35-7CC209D6032D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16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3EF-0C44-41E2-A228-0161ADA78976}" type="datetime1">
              <a:rPr lang="vi-VN" smtClean="0"/>
              <a:t>29/08/2022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02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75AD-1094-43CE-A654-5006B9835752}" type="datetime1">
              <a:rPr lang="vi-VN" smtClean="0"/>
              <a:t>29/08/2022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C4B3-FFFD-472F-8D26-6F14F0194B3F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9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8258-1854-461F-98D4-381826C1B84B}" type="datetime1">
              <a:rPr lang="vi-VN" smtClean="0"/>
              <a:t>29/08/2022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12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4884-1818-44AB-B8A3-84566C34E66B}" type="datetime1">
              <a:rPr lang="vi-VN" smtClean="0"/>
              <a:t>29/08/2022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05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5E33-A690-4141-A553-1058C9C263A8}" type="datetime1">
              <a:rPr lang="vi-VN" smtClean="0"/>
              <a:t>29/08/2022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55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6DED-5B36-4E9C-A5BD-ED65D194CEC1}" type="datetime1">
              <a:rPr lang="vi-VN" smtClean="0"/>
              <a:t>29/08/2022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4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0B86-0525-462D-98EA-B96B5008699B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68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6CD5-9DD5-47DA-92E9-8DD46A9C94E0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86D-2902-4142-A664-BCB2696CF93F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6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75D2-8698-4B57-AD97-DB0ED6FE25D4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2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249A0-81DE-43E3-BFEA-5BA38E1F45B3}" type="datetime1">
              <a:rPr lang="vi-VN" smtClean="0"/>
              <a:t>29/08/2022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F4C2-35E7-47B1-B914-E87710EF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5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48" r:id="rId2"/>
    <p:sldLayoutId id="2147483745" r:id="rId3"/>
    <p:sldLayoutId id="2147483744" r:id="rId4"/>
    <p:sldLayoutId id="2147483743" r:id="rId5"/>
    <p:sldLayoutId id="2147483708" r:id="rId6"/>
    <p:sldLayoutId id="2147483775" r:id="rId7"/>
    <p:sldLayoutId id="2147483774" r:id="rId8"/>
    <p:sldLayoutId id="2147483773" r:id="rId9"/>
    <p:sldLayoutId id="2147483772" r:id="rId10"/>
    <p:sldLayoutId id="2147483771" r:id="rId11"/>
    <p:sldLayoutId id="2147483770" r:id="rId12"/>
    <p:sldLayoutId id="2147483769" r:id="rId13"/>
    <p:sldLayoutId id="2147483768" r:id="rId14"/>
    <p:sldLayoutId id="2147483767" r:id="rId15"/>
    <p:sldLayoutId id="2147483766" r:id="rId16"/>
    <p:sldLayoutId id="2147483765" r:id="rId17"/>
    <p:sldLayoutId id="2147483764" r:id="rId18"/>
    <p:sldLayoutId id="2147483763" r:id="rId19"/>
    <p:sldLayoutId id="2147483762" r:id="rId20"/>
    <p:sldLayoutId id="2147483761" r:id="rId21"/>
    <p:sldLayoutId id="2147483760" r:id="rId22"/>
    <p:sldLayoutId id="2147483759" r:id="rId23"/>
    <p:sldLayoutId id="2147483758" r:id="rId24"/>
    <p:sldLayoutId id="2147483757" r:id="rId25"/>
    <p:sldLayoutId id="2147483756" r:id="rId26"/>
    <p:sldLayoutId id="2147483755" r:id="rId27"/>
    <p:sldLayoutId id="2147483754" r:id="rId28"/>
    <p:sldLayoutId id="2147483753" r:id="rId29"/>
    <p:sldLayoutId id="2147483752" r:id="rId30"/>
    <p:sldLayoutId id="2147483751" r:id="rId31"/>
    <p:sldLayoutId id="2147483750" r:id="rId32"/>
    <p:sldLayoutId id="2147483749" r:id="rId33"/>
    <p:sldLayoutId id="2147483747" r:id="rId34"/>
    <p:sldLayoutId id="2147483746" r:id="rId35"/>
    <p:sldLayoutId id="2147483742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ranngoctuannh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814" y="847589"/>
            <a:ext cx="8013348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 viên thực hiện: Trần Ngọc Tuấn</a:t>
            </a:r>
          </a:p>
          <a:p>
            <a:pPr algn="ctr"/>
            <a:r>
              <a:rPr 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 vị: Trường THPT Nguyễn Huệ</a:t>
            </a:r>
          </a:p>
          <a:p>
            <a:pPr algn="ctr"/>
            <a:r>
              <a:rPr lang="en-US" sz="3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Tây Sơn, Bình Định</a:t>
            </a:r>
          </a:p>
          <a:p>
            <a:pPr algn="ctr"/>
            <a:r>
              <a:rPr 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Gmail: </a:t>
            </a:r>
            <a:r>
              <a:rPr 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tranngoctuannh@gmail.com</a:t>
            </a:r>
            <a:endParaRPr lang="en-US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Điện thoại: 0914572540</a:t>
            </a:r>
            <a:endParaRPr lang="en-U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7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DA472C-9B86-4A6D-84A4-DE9DE142067C}"/>
              </a:ext>
            </a:extLst>
          </p:cNvPr>
          <p:cNvSpPr/>
          <p:nvPr/>
        </p:nvSpPr>
        <p:spPr>
          <a:xfrm>
            <a:off x="0" y="-5183"/>
            <a:ext cx="9144000" cy="9079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5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5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THAM VẤN NGHỀ NGHIỆP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95658"/>
            <a:ext cx="95263" cy="6668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7" y="923496"/>
            <a:ext cx="9151357" cy="59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58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DA472C-9B86-4A6D-84A4-DE9DE142067C}"/>
              </a:ext>
            </a:extLst>
          </p:cNvPr>
          <p:cNvSpPr/>
          <p:nvPr/>
        </p:nvSpPr>
        <p:spPr>
          <a:xfrm>
            <a:off x="0" y="-5183"/>
            <a:ext cx="9144000" cy="9079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5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5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THAM VẤN NGHỀ NGHIỆP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95658"/>
            <a:ext cx="95263" cy="66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02758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</a:t>
            </a:r>
            <a:r>
              <a:rPr lang="en-US" sz="3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luận:</a:t>
            </a:r>
          </a:p>
          <a:p>
            <a:pPr algn="just"/>
            <a:r>
              <a:rPr lang="en-US" sz="3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Dự </a:t>
            </a:r>
            <a:r>
              <a:rPr lang="en-US" sz="3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chọn nghề của bản thân và tham vấn ý kiến của thầy cô, các bạn và gia đình </a:t>
            </a:r>
            <a:r>
              <a:rPr lang="en-US" sz="3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chú ý:</a:t>
            </a:r>
            <a:endParaRPr lang="en-US" sz="3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Điểm mạnh, điểm yếu bản thân</a:t>
            </a:r>
          </a:p>
          <a:p>
            <a:pPr algn="just"/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Phong cách lãnh đạo của bạn: cứng nhắc hay đồng cảm… </a:t>
            </a:r>
          </a:p>
          <a:p>
            <a:pPr algn="just"/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Tính cách của bạn: hướng nội hay hướng ngoại, tự tin hay tự ti… </a:t>
            </a:r>
          </a:p>
          <a:p>
            <a:pPr algn="just"/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Kiểu văn hóa của công ty phù hợp với cá tính của bạn: văn hóa nguyên tắc cứng nhắc hay văn hóa đề cao tính cá nhân….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5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DA472C-9B86-4A6D-84A4-DE9DE142067C}"/>
              </a:ext>
            </a:extLst>
          </p:cNvPr>
          <p:cNvSpPr/>
          <p:nvPr/>
        </p:nvSpPr>
        <p:spPr>
          <a:xfrm>
            <a:off x="0" y="-5183"/>
            <a:ext cx="9144000" cy="13388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5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GIÁ SỰ PHÙ HỢP CỦA BẢN THÂN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NHÓM NGHỀ ĐỊNH LỰA CHỌN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95658"/>
            <a:ext cx="95263" cy="6668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850"/>
            <a:ext cx="9144000" cy="55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571" y="0"/>
            <a:ext cx="6767374" cy="582216"/>
          </a:xfrm>
          <a:solidFill>
            <a:srgbClr val="0CE80C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9272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quả tự đánh giá và cộng điểm của mình theo thang điểm (Tốt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: 3 điểm;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Đạt: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2 điểm;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Chưa đạt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: 1 điển)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268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7935"/>
              </p:ext>
            </p:extLst>
          </p:nvPr>
        </p:nvGraphicFramePr>
        <p:xfrm>
          <a:off x="0" y="0"/>
          <a:ext cx="9144000" cy="710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9115">
                  <a:extLst>
                    <a:ext uri="{9D8B030D-6E8A-4147-A177-3AD203B41FA5}">
                      <a16:colId xmlns:a16="http://schemas.microsoft.com/office/drawing/2014/main" val="2405831163"/>
                    </a:ext>
                  </a:extLst>
                </a:gridCol>
                <a:gridCol w="992408">
                  <a:extLst>
                    <a:ext uri="{9D8B030D-6E8A-4147-A177-3AD203B41FA5}">
                      <a16:colId xmlns:a16="http://schemas.microsoft.com/office/drawing/2014/main" val="3774989690"/>
                    </a:ext>
                  </a:extLst>
                </a:gridCol>
                <a:gridCol w="1061624">
                  <a:extLst>
                    <a:ext uri="{9D8B030D-6E8A-4147-A177-3AD203B41FA5}">
                      <a16:colId xmlns:a16="http://schemas.microsoft.com/office/drawing/2014/main" val="3551290907"/>
                    </a:ext>
                  </a:extLst>
                </a:gridCol>
                <a:gridCol w="1260853">
                  <a:extLst>
                    <a:ext uri="{9D8B030D-6E8A-4147-A177-3AD203B41FA5}">
                      <a16:colId xmlns:a16="http://schemas.microsoft.com/office/drawing/2014/main" val="677717072"/>
                    </a:ext>
                  </a:extLst>
                </a:gridCol>
              </a:tblGrid>
              <a:tr h="34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đánh giá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Tốt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 đạt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val="1357388680"/>
                  </a:ext>
                </a:extLst>
              </a:tr>
              <a:tr h="680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Đánh giá được sự phù hợp của bản thân với nhóm nghề định lựa chọn.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val="663708504"/>
                  </a:ext>
                </a:extLst>
              </a:tr>
              <a:tr h="1020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Tham vấn được ý kiến của thầy cô, gia đình, các bạn về dự định lựa chọn nghề và định hướng học tập của bản thân.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val="830386453"/>
                  </a:ext>
                </a:extLst>
              </a:tr>
              <a:tr h="1020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Phân tích được phẩm chất, năng lực cần có của người lao động thông qua trải nghiệm một nghề cụ thể.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val="3243202381"/>
                  </a:ext>
                </a:extLst>
              </a:tr>
              <a:tr h="610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Phỏng vấn được yêu cầu của nhà tuyển dụng về năng lực và phẩm chất cần có của nghề.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val="1359674522"/>
                  </a:ext>
                </a:extLst>
              </a:tr>
              <a:tr h="1020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Tìm hiểu được các thông tin cơ bản về hệ thống trường đào tạo liên quan đến ngành nghề mà mình quan tâm.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val="225260214"/>
                  </a:ext>
                </a:extLst>
              </a:tr>
              <a:tr h="680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Xây dựng và thực hiện được kế hoạch rèn luyện bản thân theo định hướng nghề nghiệp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val="1004601128"/>
                  </a:ext>
                </a:extLst>
              </a:tr>
              <a:tr h="680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Xây dựng và thực hiện được kế hoạch học tập, rèn luyện theo nhóm nghề lựa chọn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val="921576183"/>
                  </a:ext>
                </a:extLst>
              </a:tr>
              <a:tr h="1020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Lựa chọn được cách rèn luyện phù hợp về phẩm chất và năng lực cần thiết cho nhóm nghề định lựa chọn.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5" marR="57915" marT="0" marB="0"/>
                </a:tc>
                <a:extLst>
                  <a:ext uri="{0D108BD9-81ED-4DB2-BD59-A6C34878D82A}">
                    <a16:rowId xmlns:a16="http://schemas.microsoft.com/office/drawing/2014/main" val="3657575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6662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83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9" y="2975014"/>
            <a:ext cx="9144000" cy="412420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cần đạt của chủ đề: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Phân tích được phẩm chất và năng lực cần có của người lao động thông qua trải nghiệm một nghề cụ thể và yêu cầu của nhà tuyển dụng.</a:t>
            </a:r>
          </a:p>
          <a:p>
            <a:pPr algn="just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Tham vấn ý kiến thầy cô, gia đình, bạn bè về dự định lựa chọn nghề và định hướng học tập của bản thân. </a:t>
            </a:r>
          </a:p>
          <a:p>
            <a:pPr algn="just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Đánh giá được sự phù hợp của bản thân với nhóm nghề định lựa chọn. </a:t>
            </a:r>
          </a:p>
          <a:p>
            <a:pPr algn="just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Trình bày được một số thông tin cơ bản về hệ thống trường đào tạo liên quan đến nghề định lựa chọn.</a:t>
            </a:r>
          </a:p>
        </p:txBody>
      </p:sp>
    </p:spTree>
    <p:extLst>
      <p:ext uri="{BB962C8B-B14F-4D97-AF65-F5344CB8AC3E}">
        <p14:creationId xmlns:p14="http://schemas.microsoft.com/office/powerpoint/2010/main" val="2942529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DA472C-9B86-4A6D-84A4-DE9DE142067C}"/>
              </a:ext>
            </a:extLst>
          </p:cNvPr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ĐỘNG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GIÁO DỤC THEO CHỦ ĐỀ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23224"/>
            <a:ext cx="9144000" cy="329320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Nội dung của hoạt động: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Tìm hiểu về tham vấn hướng nghiệp.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Xây dựng kế hoạch và tham gia trải nghiệm nghề nghiệp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Thực hành tham vấn nghề nghiệp.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Đánh giá sự phù hợp của bản thân theo nhóm nghề dự định lựa chọn</a:t>
            </a:r>
          </a:p>
        </p:txBody>
      </p:sp>
    </p:spTree>
    <p:extLst>
      <p:ext uri="{BB962C8B-B14F-4D97-AF65-F5344CB8AC3E}">
        <p14:creationId xmlns:p14="http://schemas.microsoft.com/office/powerpoint/2010/main" val="252225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DA472C-9B86-4A6D-84A4-DE9DE142067C}"/>
              </a:ext>
            </a:extLst>
          </p:cNvPr>
          <p:cNvSpPr/>
          <p:nvPr/>
        </p:nvSpPr>
        <p:spPr>
          <a:xfrm>
            <a:off x="0" y="-5183"/>
            <a:ext cx="9144000" cy="13388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VỀ THÔNG TIN VÀ HỆ THỐNG TRƯỜNG ĐÀO TẠO LIÊN QUAN ĐẾN NGHỀ ĐỊNH LỰA CHỌN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95658"/>
            <a:ext cx="95263" cy="6668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514208"/>
            <a:ext cx="8631379" cy="433241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" y="1514208"/>
            <a:ext cx="9043942" cy="4581792"/>
          </a:xfrm>
          <a:prstGeom prst="rect">
            <a:avLst/>
          </a:prstGeom>
        </p:spPr>
      </p:pic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8E668350-3F77-F947-5A2F-A9EDC6B16068}"/>
              </a:ext>
            </a:extLst>
          </p:cNvPr>
          <p:cNvSpPr txBox="1"/>
          <p:nvPr/>
        </p:nvSpPr>
        <p:spPr>
          <a:xfrm>
            <a:off x="69278" y="1569516"/>
            <a:ext cx="9144000" cy="42473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 Các thông tin cơ bản khác, như: Cơ hội việc làm; Học phí; Đội ngũ giáo viên của trường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2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DA472C-9B86-4A6D-84A4-DE9DE142067C}"/>
              </a:ext>
            </a:extLst>
          </p:cNvPr>
          <p:cNvSpPr/>
          <p:nvPr/>
        </p:nvSpPr>
        <p:spPr>
          <a:xfrm>
            <a:off x="0" y="-5183"/>
            <a:ext cx="9144000" cy="9079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5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5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VỀ THAM VẤN NGHỀ NGHIỆP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95658"/>
            <a:ext cx="95263" cy="66684"/>
          </a:xfrm>
          <a:prstGeom prst="rect">
            <a:avLst/>
          </a:prstGeom>
        </p:spPr>
      </p:pic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8E668350-3F77-F947-5A2F-A9EDC6B16068}"/>
              </a:ext>
            </a:extLst>
          </p:cNvPr>
          <p:cNvSpPr txBox="1"/>
          <p:nvPr/>
        </p:nvSpPr>
        <p:spPr>
          <a:xfrm>
            <a:off x="-47632" y="959909"/>
            <a:ext cx="9144000" cy="56938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(1) Thảo luận các bước tham vấn ý kiến về định hướng nghề nghiệp:</a:t>
            </a:r>
          </a:p>
          <a:p>
            <a:r>
              <a:rPr lang="en-US" sz="28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</a:t>
            </a:r>
            <a:r>
              <a:rPr lang="en-US" sz="28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Xác định mục đích tham vấn</a:t>
            </a:r>
          </a:p>
          <a:p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</a:t>
            </a:r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Nội dung tham vấn</a:t>
            </a:r>
          </a:p>
          <a:p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</a:t>
            </a:r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Hình thức tham vấn</a:t>
            </a:r>
          </a:p>
          <a:p>
            <a:r>
              <a:rPr lang="en-US" sz="28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</a:t>
            </a:r>
            <a:r>
              <a:rPr lang="en-US" sz="28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Địa </a:t>
            </a:r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điểm, thời gian tham </a:t>
            </a:r>
            <a:r>
              <a:rPr lang="en-US" sz="28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vấn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(2) Thực hành tham vấn ý kiến về định hướng nghề nghiệp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</a:t>
            </a:r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Nhóm nghề định lựa chọn có phù hợp với em không?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</a:t>
            </a:r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Phẩm chất, năng lực phù hợp hay chưa phù hợp?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</a:t>
            </a:r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Lắng nghe lời khuyên của người xin tham vấn.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</a:t>
            </a:r>
            <a:r>
              <a:rPr lang="en-US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Đưa ra ý kiến riêng của mình sau khi nghe tham vấn</a:t>
            </a:r>
            <a:r>
              <a:rPr lang="en-US" sz="28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...</a:t>
            </a:r>
            <a:endParaRPr lang="en-US" sz="28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51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DA472C-9B86-4A6D-84A4-DE9DE142067C}"/>
              </a:ext>
            </a:extLst>
          </p:cNvPr>
          <p:cNvSpPr/>
          <p:nvPr/>
        </p:nvSpPr>
        <p:spPr>
          <a:xfrm>
            <a:off x="0" y="-5183"/>
            <a:ext cx="9144000" cy="9079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5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5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 DỰNG KẾ HOẠCH VÀ THAM GIA TRẢI NGHIỆM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95658"/>
            <a:ext cx="95263" cy="66684"/>
          </a:xfrm>
          <a:prstGeom prst="rect">
            <a:avLst/>
          </a:prstGeom>
        </p:spPr>
      </p:pic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8E668350-3F77-F947-5A2F-A9EDC6B16068}"/>
              </a:ext>
            </a:extLst>
          </p:cNvPr>
          <p:cNvSpPr txBox="1"/>
          <p:nvPr/>
        </p:nvSpPr>
        <p:spPr>
          <a:xfrm>
            <a:off x="-19922" y="918342"/>
            <a:ext cx="9144000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Xây dựng kế hoạch học tập theo định hướng nghề nghiệp tương lai:</a:t>
            </a:r>
          </a:p>
          <a:p>
            <a:pPr algn="ctr"/>
            <a:r>
              <a:rPr lang="en-US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Câu hỏi thảo luận</a:t>
            </a: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Em đạt được những mục tiêu gì?</a:t>
            </a: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Cách em đạt được mục tiêu trong kế hoạch học tập như thế nào?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21685"/>
              </p:ext>
            </p:extLst>
          </p:nvPr>
        </p:nvGraphicFramePr>
        <p:xfrm>
          <a:off x="0" y="3777876"/>
          <a:ext cx="9144000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9438145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6301062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5396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kế hoạch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tiêu cần đạt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thức</a:t>
                      </a:r>
                    </a:p>
                    <a:p>
                      <a:pPr algn="ctr"/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 mục tiêu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89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hoạch ngắn hạn (dưới 3 tháng)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hoạch trung hạn (từ 3-6 tháng)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28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hoạch dài hạn (trên 6 tháng)</a:t>
                      </a:r>
                      <a:endParaRPr lang="en-US" sz="27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1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3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DA472C-9B86-4A6D-84A4-DE9DE142067C}"/>
              </a:ext>
            </a:extLst>
          </p:cNvPr>
          <p:cNvSpPr/>
          <p:nvPr/>
        </p:nvSpPr>
        <p:spPr>
          <a:xfrm>
            <a:off x="0" y="-5183"/>
            <a:ext cx="9144000" cy="9079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5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5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 DỰNG KẾ HOẠCH VÀ THAM GIA TRẢI NGHIỆM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95658"/>
            <a:ext cx="95263" cy="66684"/>
          </a:xfrm>
          <a:prstGeom prst="rect">
            <a:avLst/>
          </a:prstGeom>
        </p:spPr>
      </p:pic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8E668350-3F77-F947-5A2F-A9EDC6B16068}"/>
              </a:ext>
            </a:extLst>
          </p:cNvPr>
          <p:cNvSpPr txBox="1"/>
          <p:nvPr/>
        </p:nvSpPr>
        <p:spPr>
          <a:xfrm>
            <a:off x="-19922" y="918342"/>
            <a:ext cx="9144000" cy="42473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2. Thực hiện kế hoạch học tập đã xây dựng theo nhóm nghề lựa chọn.</a:t>
            </a: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3. Đánh giá việc thực hiện kế hoạch và hướng phát triển tiếp theo.</a:t>
            </a:r>
          </a:p>
          <a:p>
            <a:pPr algn="ctr"/>
            <a:r>
              <a:rPr lang="en-US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Câu hỏi thảo luận</a:t>
            </a: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Em có bao nhiêu nhiệm vụ trong kế hoạch học tập</a:t>
            </a: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Nhiệm vụ có thực hiện đúng kế hoạch không? Em đã nhận được gì khi thực hiện kế hoạch?</a:t>
            </a: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Lí do nhiệm vụ không hoàn thành</a:t>
            </a:r>
          </a:p>
        </p:txBody>
      </p:sp>
    </p:spTree>
    <p:extLst>
      <p:ext uri="{BB962C8B-B14F-4D97-AF65-F5344CB8AC3E}">
        <p14:creationId xmlns:p14="http://schemas.microsoft.com/office/powerpoint/2010/main" val="35485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DA472C-9B86-4A6D-84A4-DE9DE142067C}"/>
              </a:ext>
            </a:extLst>
          </p:cNvPr>
          <p:cNvSpPr/>
          <p:nvPr/>
        </p:nvSpPr>
        <p:spPr>
          <a:xfrm>
            <a:off x="0" y="-5183"/>
            <a:ext cx="9144000" cy="9079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5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5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THAM VẤN NGHỀ NGHIỆP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95658"/>
            <a:ext cx="95263" cy="66684"/>
          </a:xfrm>
          <a:prstGeom prst="rect">
            <a:avLst/>
          </a:prstGeom>
        </p:spPr>
      </p:pic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8E668350-3F77-F947-5A2F-A9EDC6B16068}"/>
              </a:ext>
            </a:extLst>
          </p:cNvPr>
          <p:cNvSpPr txBox="1"/>
          <p:nvPr/>
        </p:nvSpPr>
        <p:spPr>
          <a:xfrm>
            <a:off x="-47632" y="946053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hực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hành xin ý kiến tham vấn của thầy cô, các bạn hoặc bố mẹ, người thân về dự định chọn nghề trong tình huống sau: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2" y="2052637"/>
            <a:ext cx="9191632" cy="48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DA472C-9B86-4A6D-84A4-DE9DE142067C}"/>
              </a:ext>
            </a:extLst>
          </p:cNvPr>
          <p:cNvSpPr/>
          <p:nvPr/>
        </p:nvSpPr>
        <p:spPr>
          <a:xfrm>
            <a:off x="0" y="-5183"/>
            <a:ext cx="9144000" cy="9079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5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5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THAM VẤN NGHỀ NGHIỆP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8" y="3395658"/>
            <a:ext cx="95263" cy="6668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758"/>
            <a:ext cx="9144000" cy="59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20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3247482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912</Words>
  <PresentationFormat>On-screen Show (4:3)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Aachen</vt:lpstr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2022-03-12T01:44:22Z</dcterms:created>
  <dcterms:modified xsi:type="dcterms:W3CDTF">2022-08-29T02:49:22Z</dcterms:modified>
  <cp:contentStatus/>
</cp:coreProperties>
</file>