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71" r:id="rId2"/>
    <p:sldId id="276" r:id="rId3"/>
    <p:sldId id="278" r:id="rId4"/>
    <p:sldId id="279" r:id="rId5"/>
    <p:sldId id="338" r:id="rId6"/>
    <p:sldId id="346" r:id="rId7"/>
    <p:sldId id="347" r:id="rId8"/>
    <p:sldId id="352" r:id="rId9"/>
    <p:sldId id="285" r:id="rId10"/>
    <p:sldId id="343" r:id="rId11"/>
    <p:sldId id="354" r:id="rId12"/>
    <p:sldId id="280" r:id="rId13"/>
    <p:sldId id="355" r:id="rId14"/>
    <p:sldId id="292" r:id="rId15"/>
    <p:sldId id="293"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CC0066"/>
    <a:srgbClr val="FF9999"/>
    <a:srgbClr val="E26714"/>
    <a:srgbClr val="F26532"/>
    <a:srgbClr val="05A0B8"/>
    <a:srgbClr val="006673"/>
    <a:srgbClr val="A3DBE1"/>
    <a:srgbClr val="EE8640"/>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32" autoAdjust="0"/>
    <p:restoredTop sz="94145" autoAdjust="0"/>
  </p:normalViewPr>
  <p:slideViewPr>
    <p:cSldViewPr snapToGrid="0" showGuides="1">
      <p:cViewPr varScale="1">
        <p:scale>
          <a:sx n="59" d="100"/>
          <a:sy n="59" d="100"/>
        </p:scale>
        <p:origin x="102" y="10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50234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95596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12/07/2023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6" name="TextBox 5">
            <a:extLst>
              <a:ext uri="{FF2B5EF4-FFF2-40B4-BE49-F238E27FC236}">
                <a16:creationId xmlns:a16="http://schemas.microsoft.com/office/drawing/2014/main" xmlns="" id="{B11FDBBA-71BA-974D-A2F3-B215D8ABDE8B}"/>
              </a:ext>
            </a:extLst>
          </p:cNvPr>
          <p:cNvSpPr txBox="1"/>
          <p:nvPr/>
        </p:nvSpPr>
        <p:spPr>
          <a:xfrm>
            <a:off x="623891" y="-52410"/>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bg1"/>
                </a:solidFill>
                <a:ea typeface="+mj-ea"/>
                <a:cs typeface="+mj-cs"/>
              </a:rPr>
              <a:t>READING</a:t>
            </a:r>
          </a:p>
        </p:txBody>
      </p:sp>
      <p:sp>
        <p:nvSpPr>
          <p:cNvPr id="10" name="Rounded Rectangle 9">
            <a:extLst>
              <a:ext uri="{FF2B5EF4-FFF2-40B4-BE49-F238E27FC236}">
                <a16:creationId xmlns:a16="http://schemas.microsoft.com/office/drawing/2014/main" xmlns="" id="{4A943AA2-D123-984A-8CE3-A8F7E44266A9}"/>
              </a:ext>
            </a:extLst>
          </p:cNvPr>
          <p:cNvSpPr/>
          <p:nvPr/>
        </p:nvSpPr>
        <p:spPr>
          <a:xfrm>
            <a:off x="465629" y="103532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a:extLst>
              <a:ext uri="{FF2B5EF4-FFF2-40B4-BE49-F238E27FC236}">
                <a16:creationId xmlns:a16="http://schemas.microsoft.com/office/drawing/2014/main" xmlns="" id="{96196E34-2F0A-BD45-B571-21B182DB5AB8}"/>
              </a:ext>
            </a:extLst>
          </p:cNvPr>
          <p:cNvSpPr txBox="1"/>
          <p:nvPr/>
        </p:nvSpPr>
        <p:spPr>
          <a:xfrm>
            <a:off x="492021" y="93268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xmlns="" id="{796735EA-45A0-ED44-AA25-85BFAED9AA16}"/>
              </a:ext>
            </a:extLst>
          </p:cNvPr>
          <p:cNvSpPr txBox="1"/>
          <p:nvPr/>
        </p:nvSpPr>
        <p:spPr>
          <a:xfrm>
            <a:off x="1135240" y="1083127"/>
            <a:ext cx="10515599" cy="461665"/>
          </a:xfrm>
          <a:prstGeom prst="rect">
            <a:avLst/>
          </a:prstGeom>
          <a:noFill/>
        </p:spPr>
        <p:txBody>
          <a:bodyPr wrap="square">
            <a:spAutoFit/>
          </a:bodyPr>
          <a:lstStyle/>
          <a:p>
            <a:pPr algn="just"/>
            <a:r>
              <a:rPr lang="en-US" sz="2400" b="1" dirty="0"/>
              <a:t>Read the text again and decide whether the statements are true (T) or false (F). </a:t>
            </a:r>
          </a:p>
        </p:txBody>
      </p:sp>
      <p:graphicFrame>
        <p:nvGraphicFramePr>
          <p:cNvPr id="2" name="Table 2">
            <a:extLst>
              <a:ext uri="{FF2B5EF4-FFF2-40B4-BE49-F238E27FC236}">
                <a16:creationId xmlns:a16="http://schemas.microsoft.com/office/drawing/2014/main" xmlns="" id="{3BBA1C6C-14FF-482D-8148-B76BCE4D0A03}"/>
              </a:ext>
            </a:extLst>
          </p:cNvPr>
          <p:cNvGraphicFramePr>
            <a:graphicFrameLocks noGrp="1"/>
          </p:cNvGraphicFramePr>
          <p:nvPr>
            <p:extLst>
              <p:ext uri="{D42A27DB-BD31-4B8C-83A1-F6EECF244321}">
                <p14:modId xmlns:p14="http://schemas.microsoft.com/office/powerpoint/2010/main" val="3486103068"/>
              </p:ext>
            </p:extLst>
          </p:nvPr>
        </p:nvGraphicFramePr>
        <p:xfrm>
          <a:off x="716931" y="2104328"/>
          <a:ext cx="10647469" cy="3939664"/>
        </p:xfrm>
        <a:graphic>
          <a:graphicData uri="http://schemas.openxmlformats.org/drawingml/2006/table">
            <a:tbl>
              <a:tblPr firstRow="1" bandRow="1">
                <a:tableStyleId>{93296810-A885-4BE3-A3E7-6D5BEEA58F35}</a:tableStyleId>
              </a:tblPr>
              <a:tblGrid>
                <a:gridCol w="8414366">
                  <a:extLst>
                    <a:ext uri="{9D8B030D-6E8A-4147-A177-3AD203B41FA5}">
                      <a16:colId xmlns:a16="http://schemas.microsoft.com/office/drawing/2014/main" xmlns="" val="667540284"/>
                    </a:ext>
                  </a:extLst>
                </a:gridCol>
                <a:gridCol w="1073421">
                  <a:extLst>
                    <a:ext uri="{9D8B030D-6E8A-4147-A177-3AD203B41FA5}">
                      <a16:colId xmlns:a16="http://schemas.microsoft.com/office/drawing/2014/main" xmlns="" val="1011106970"/>
                    </a:ext>
                  </a:extLst>
                </a:gridCol>
                <a:gridCol w="1159682">
                  <a:extLst>
                    <a:ext uri="{9D8B030D-6E8A-4147-A177-3AD203B41FA5}">
                      <a16:colId xmlns:a16="http://schemas.microsoft.com/office/drawing/2014/main" xmlns="" val="2045028988"/>
                    </a:ext>
                  </a:extLst>
                </a:gridCol>
              </a:tblGrid>
              <a:tr h="779176">
                <a:tc>
                  <a:txBody>
                    <a:bodyPr/>
                    <a:lstStyle/>
                    <a:p>
                      <a:pPr algn="ctr"/>
                      <a:endParaRPr lang="en-US" sz="2400" dirty="0">
                        <a:solidFill>
                          <a:schemeClr val="tx1"/>
                        </a:solidFill>
                      </a:endParaRPr>
                    </a:p>
                  </a:txBody>
                  <a:tcPr anchor="ctr"/>
                </a:tc>
                <a:tc>
                  <a:txBody>
                    <a:bodyPr/>
                    <a:lstStyle/>
                    <a:p>
                      <a:pPr algn="ctr"/>
                      <a:r>
                        <a:rPr lang="en-US" sz="2400" dirty="0">
                          <a:solidFill>
                            <a:schemeClr val="tx1"/>
                          </a:solidFill>
                        </a:rPr>
                        <a:t>T</a:t>
                      </a:r>
                    </a:p>
                  </a:txBody>
                  <a:tcPr anchor="ctr"/>
                </a:tc>
                <a:tc>
                  <a:txBody>
                    <a:bodyPr/>
                    <a:lstStyle/>
                    <a:p>
                      <a:pPr algn="ctr"/>
                      <a:r>
                        <a:rPr lang="en-US" sz="2400" dirty="0">
                          <a:solidFill>
                            <a:schemeClr val="tx1"/>
                          </a:solidFill>
                        </a:rPr>
                        <a:t>F</a:t>
                      </a:r>
                    </a:p>
                  </a:txBody>
                  <a:tcPr anchor="ctr"/>
                </a:tc>
                <a:extLst>
                  <a:ext uri="{0D108BD9-81ED-4DB2-BD59-A6C34878D82A}">
                    <a16:rowId xmlns:a16="http://schemas.microsoft.com/office/drawing/2014/main" xmlns="" val="2009213207"/>
                  </a:ext>
                </a:extLst>
              </a:tr>
              <a:tr h="779176">
                <a:tc>
                  <a:txBody>
                    <a:bodyPr/>
                    <a:lstStyle/>
                    <a:p>
                      <a:r>
                        <a:rPr lang="en-US" sz="2400" dirty="0"/>
                        <a:t>1. Only male teachers are trained to become rugby coaches in Fiji.</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xmlns="" val="3376300276"/>
                  </a:ext>
                </a:extLst>
              </a:tr>
              <a:tr h="779176">
                <a:tc>
                  <a:txBody>
                    <a:bodyPr/>
                    <a:lstStyle/>
                    <a:p>
                      <a:r>
                        <a:rPr lang="en-US" sz="2400" dirty="0"/>
                        <a:t>2. </a:t>
                      </a:r>
                      <a:r>
                        <a:rPr lang="en-US" sz="2400" dirty="0" err="1"/>
                        <a:t>Kitiana</a:t>
                      </a:r>
                      <a:r>
                        <a:rPr lang="en-US" sz="2400" dirty="0"/>
                        <a:t> </a:t>
                      </a:r>
                      <a:r>
                        <a:rPr lang="en-US" sz="2400" dirty="0" err="1"/>
                        <a:t>Kaitu</a:t>
                      </a:r>
                      <a:r>
                        <a:rPr lang="en-US" sz="2400" dirty="0"/>
                        <a:t> is working at a primary school in </a:t>
                      </a:r>
                      <a:r>
                        <a:rPr lang="en-US" sz="2400" dirty="0" err="1"/>
                        <a:t>Nasinu</a:t>
                      </a:r>
                      <a:r>
                        <a:rPr lang="en-US" sz="2400" dirty="0"/>
                        <a:t>.</a:t>
                      </a:r>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xmlns="" val="3322911947"/>
                  </a:ext>
                </a:extLst>
              </a:tr>
              <a:tr h="779176">
                <a:tc>
                  <a:txBody>
                    <a:bodyPr/>
                    <a:lstStyle/>
                    <a:p>
                      <a:r>
                        <a:rPr lang="en-US" sz="2400" dirty="0"/>
                        <a:t>3. </a:t>
                      </a:r>
                      <a:r>
                        <a:rPr lang="en-US" sz="2400" dirty="0" err="1"/>
                        <a:t>Kitiana</a:t>
                      </a:r>
                      <a:r>
                        <a:rPr lang="en-US" sz="2400" dirty="0"/>
                        <a:t> is a qualified coach for the rugby </a:t>
                      </a:r>
                      <a:r>
                        <a:rPr lang="en-US" sz="2400" dirty="0" err="1"/>
                        <a:t>programme</a:t>
                      </a:r>
                      <a:r>
                        <a:rPr lang="en-US" sz="2400" dirty="0"/>
                        <a:t>.</a:t>
                      </a:r>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xmlns="" val="2906926437"/>
                  </a:ext>
                </a:extLst>
              </a:tr>
              <a:tr h="779176">
                <a:tc>
                  <a:txBody>
                    <a:bodyPr/>
                    <a:lstStyle/>
                    <a:p>
                      <a:r>
                        <a:rPr lang="en-US" sz="2400" dirty="0"/>
                        <a:t>4. Rugby and other sports can’t help change the expected </a:t>
                      </a:r>
                      <a:r>
                        <a:rPr lang="en-US" sz="2400" dirty="0" err="1"/>
                        <a:t>behaviour</a:t>
                      </a:r>
                      <a:r>
                        <a:rPr lang="en-US" sz="2400" dirty="0"/>
                        <a:t> for males and females in Fiji.</a:t>
                      </a:r>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xmlns="" val="1219492896"/>
                  </a:ext>
                </a:extLst>
              </a:tr>
            </a:tbl>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8450" y="3032760"/>
            <a:ext cx="571500" cy="57150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4990" y="3733800"/>
            <a:ext cx="571500" cy="57150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4990" y="4511040"/>
            <a:ext cx="571500" cy="57150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8450" y="5276850"/>
            <a:ext cx="571500" cy="571500"/>
          </a:xfrm>
          <a:prstGeom prst="rect">
            <a:avLst/>
          </a:prstGeom>
        </p:spPr>
      </p:pic>
    </p:spTree>
    <p:extLst>
      <p:ext uri="{BB962C8B-B14F-4D97-AF65-F5344CB8AC3E}">
        <p14:creationId xmlns:p14="http://schemas.microsoft.com/office/powerpoint/2010/main" val="60366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871806"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200084" y="124629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763309" y="2425764"/>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1092647" y="3747316"/>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9" y="1202426"/>
            <a:ext cx="499189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Quizzes</a:t>
            </a:r>
            <a:endParaRPr lang="x-none" dirty="0">
              <a:solidFill>
                <a:srgbClr val="006673"/>
              </a:solidFill>
            </a:endParaRPr>
          </a:p>
        </p:txBody>
      </p:sp>
      <p:sp>
        <p:nvSpPr>
          <p:cNvPr id="26" name="Rectangle 25"/>
          <p:cNvSpPr/>
          <p:nvPr/>
        </p:nvSpPr>
        <p:spPr>
          <a:xfrm>
            <a:off x="5866320" y="2126255"/>
            <a:ext cx="4974280" cy="114409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Read the text and match the highlighted words with their meanings. </a:t>
            </a:r>
          </a:p>
          <a:p>
            <a:pPr marL="285750" indent="-285750">
              <a:buFont typeface="Arial" panose="020B0604020202020204" pitchFamily="34" charset="0"/>
              <a:buChar char="•"/>
            </a:pPr>
            <a:r>
              <a:rPr lang="en-US" dirty="0">
                <a:solidFill>
                  <a:srgbClr val="006673"/>
                </a:solidFill>
              </a:rPr>
              <a:t>Task 2: True or false.</a:t>
            </a:r>
          </a:p>
        </p:txBody>
      </p:sp>
      <p:sp>
        <p:nvSpPr>
          <p:cNvPr id="27" name="Rectangle 26"/>
          <p:cNvSpPr/>
          <p:nvPr/>
        </p:nvSpPr>
        <p:spPr>
          <a:xfrm>
            <a:off x="5866320" y="3616419"/>
            <a:ext cx="4974280" cy="84110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Write about an international </a:t>
            </a:r>
            <a:r>
              <a:rPr lang="en-US" dirty="0" err="1">
                <a:solidFill>
                  <a:srgbClr val="006673"/>
                </a:solidFill>
              </a:rPr>
              <a:t>organisation</a:t>
            </a:r>
            <a:r>
              <a:rPr lang="en-US" dirty="0">
                <a:solidFill>
                  <a:srgbClr val="006673"/>
                </a:solidFill>
              </a:rPr>
              <a:t> you have learnt about (e.g. UN, UNICEF, WTO). </a:t>
            </a:r>
            <a:endParaRPr lang="x-none" dirty="0">
              <a:solidFill>
                <a:srgbClr val="006673"/>
              </a:solidFill>
            </a:endParaRPr>
          </a:p>
        </p:txBody>
      </p:sp>
      <p:cxnSp>
        <p:nvCxnSpPr>
          <p:cNvPr id="28" name="Curved Connector 27"/>
          <p:cNvCxnSpPr>
            <a:stCxn id="22" idx="3"/>
            <a:endCxn id="23" idx="0"/>
          </p:cNvCxnSpPr>
          <p:nvPr/>
        </p:nvCxnSpPr>
        <p:spPr>
          <a:xfrm>
            <a:off x="3083851" y="1573999"/>
            <a:ext cx="654825" cy="85176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068015" y="2753466"/>
            <a:ext cx="695295" cy="99385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xmlns="" id="{31CEF878-588C-4D1A-8EFD-9AE7A71F41C4}"/>
              </a:ext>
            </a:extLst>
          </p:cNvPr>
          <p:cNvSpPr txBox="1"/>
          <p:nvPr/>
        </p:nvSpPr>
        <p:spPr>
          <a:xfrm>
            <a:off x="2208024"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4709978" y="366077"/>
            <a:ext cx="5381473"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995987" y="361347"/>
            <a:ext cx="4517583" cy="461665"/>
          </a:xfrm>
          <a:prstGeom prst="rect">
            <a:avLst/>
          </a:prstGeom>
        </p:spPr>
        <p:txBody>
          <a:bodyPr wrap="none">
            <a:spAutoFit/>
          </a:bodyPr>
          <a:lstStyle/>
          <a:p>
            <a:r>
              <a:rPr lang="en-US" sz="2400" b="1" dirty="0">
                <a:solidFill>
                  <a:schemeClr val="bg1"/>
                </a:solidFill>
                <a:latin typeface="UTM Facebook K&amp;T" pitchFamily="18" charset="0"/>
              </a:rPr>
              <a:t>SKILLS (READING AND WRITING)</a:t>
            </a:r>
          </a:p>
        </p:txBody>
      </p:sp>
    </p:spTree>
    <p:extLst>
      <p:ext uri="{BB962C8B-B14F-4D97-AF65-F5344CB8AC3E}">
        <p14:creationId xmlns:p14="http://schemas.microsoft.com/office/powerpoint/2010/main" val="2171505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567544" y="1024502"/>
            <a:ext cx="10407792" cy="830997"/>
          </a:xfrm>
          <a:prstGeom prst="rect">
            <a:avLst/>
          </a:prstGeom>
          <a:noFill/>
        </p:spPr>
        <p:txBody>
          <a:bodyPr wrap="square">
            <a:spAutoFit/>
          </a:bodyPr>
          <a:lstStyle/>
          <a:p>
            <a:r>
              <a:rPr lang="en-US" sz="2400" b="1" dirty="0"/>
              <a:t>Write a paragraph (120 - 150 words) about an international </a:t>
            </a:r>
            <a:r>
              <a:rPr lang="en-US" sz="2400" b="1" dirty="0" err="1"/>
              <a:t>organisation</a:t>
            </a:r>
            <a:r>
              <a:rPr lang="en-US" sz="2400" b="1" dirty="0"/>
              <a:t> you have learnt about (e.g. UN, UNICEF, WTO). Use the outline below to help you.</a:t>
            </a:r>
            <a:endParaRPr lang="x-none" sz="3600" dirty="0"/>
          </a:p>
        </p:txBody>
      </p:sp>
      <p:pic>
        <p:nvPicPr>
          <p:cNvPr id="15" name="Picture 14">
            <a:extLst>
              <a:ext uri="{FF2B5EF4-FFF2-40B4-BE49-F238E27FC236}">
                <a16:creationId xmlns:a16="http://schemas.microsoft.com/office/drawing/2014/main" xmlns=""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xmlns=""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WRITING</a:t>
            </a:r>
          </a:p>
        </p:txBody>
      </p:sp>
      <p:sp>
        <p:nvSpPr>
          <p:cNvPr id="4" name="Stored Data 3">
            <a:extLst>
              <a:ext uri="{FF2B5EF4-FFF2-40B4-BE49-F238E27FC236}">
                <a16:creationId xmlns:a16="http://schemas.microsoft.com/office/drawing/2014/main" xmlns="" id="{6F0A5A2F-A7B2-D443-BF4E-4A8D49B1BF9D}"/>
              </a:ext>
            </a:extLst>
          </p:cNvPr>
          <p:cNvSpPr/>
          <p:nvPr/>
        </p:nvSpPr>
        <p:spPr>
          <a:xfrm>
            <a:off x="381001" y="2470875"/>
            <a:ext cx="4818252" cy="3385017"/>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i="1" dirty="0"/>
              <a:t>– Introduction: </a:t>
            </a:r>
            <a:r>
              <a:rPr lang="en-US" sz="2100" dirty="0"/>
              <a:t>Name of </a:t>
            </a:r>
            <a:r>
              <a:rPr lang="en-US" sz="2100" dirty="0" err="1"/>
              <a:t>organisation</a:t>
            </a:r>
            <a:r>
              <a:rPr lang="en-US" sz="2100" dirty="0"/>
              <a:t> and when it was formed</a:t>
            </a:r>
          </a:p>
          <a:p>
            <a:r>
              <a:rPr lang="en-US" sz="2100" b="1" i="1" dirty="0"/>
              <a:t>– Development:</a:t>
            </a:r>
          </a:p>
          <a:p>
            <a:r>
              <a:rPr lang="en-US" sz="2100" dirty="0"/>
              <a:t>+ What is its role?</a:t>
            </a:r>
          </a:p>
          <a:p>
            <a:r>
              <a:rPr lang="en-US" sz="2100" dirty="0"/>
              <a:t>+ How does it help our country?</a:t>
            </a:r>
          </a:p>
          <a:p>
            <a:r>
              <a:rPr lang="en-US" sz="2100" b="1" i="1" dirty="0"/>
              <a:t>– Conclusion: </a:t>
            </a:r>
            <a:r>
              <a:rPr lang="en-US" sz="2100" dirty="0"/>
              <a:t>Summary of the benefits</a:t>
            </a:r>
          </a:p>
        </p:txBody>
      </p:sp>
      <p:sp>
        <p:nvSpPr>
          <p:cNvPr id="5" name="Wave 4">
            <a:extLst>
              <a:ext uri="{FF2B5EF4-FFF2-40B4-BE49-F238E27FC236}">
                <a16:creationId xmlns:a16="http://schemas.microsoft.com/office/drawing/2014/main" xmlns="" id="{6332C50B-2B95-704C-B2F8-D9F37849F3A1}"/>
              </a:ext>
            </a:extLst>
          </p:cNvPr>
          <p:cNvSpPr/>
          <p:nvPr/>
        </p:nvSpPr>
        <p:spPr>
          <a:xfrm>
            <a:off x="4806779" y="2012479"/>
            <a:ext cx="6808278" cy="4268577"/>
          </a:xfrm>
          <a:prstGeom prst="wave">
            <a:avLst>
              <a:gd name="adj1" fmla="val 2876"/>
              <a:gd name="adj2" fmla="val 53"/>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100" b="1" dirty="0"/>
              <a:t>Sample answer:</a:t>
            </a:r>
          </a:p>
          <a:p>
            <a:r>
              <a:rPr lang="en-US" sz="2100" i="1" dirty="0"/>
              <a:t>UNICEF, also United Nations Children’s Fund, was formed in 1946. It works in over 190 countries to help improve health and education of children. Its main aim is to support the most disadvantaged children all over the world. In Viet Nam, UNICEF aims to protect children and make sure they are safe and healthy, and have access to education. UNICEF has brought many positive changes to Vietnamese children’s lives.</a:t>
            </a:r>
          </a:p>
        </p:txBody>
      </p:sp>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871806"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200084" y="124629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812987" y="233160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1124564" y="3458001"/>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9" y="1202426"/>
            <a:ext cx="499189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Quizzes</a:t>
            </a:r>
            <a:endParaRPr lang="x-none" dirty="0">
              <a:solidFill>
                <a:srgbClr val="006673"/>
              </a:solidFill>
            </a:endParaRPr>
          </a:p>
        </p:txBody>
      </p:sp>
      <p:sp>
        <p:nvSpPr>
          <p:cNvPr id="26" name="Rectangle 25"/>
          <p:cNvSpPr/>
          <p:nvPr/>
        </p:nvSpPr>
        <p:spPr>
          <a:xfrm>
            <a:off x="5866320" y="2126255"/>
            <a:ext cx="4974280" cy="114409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Read the text and match the highlighted words with their meanings. </a:t>
            </a:r>
          </a:p>
          <a:p>
            <a:pPr marL="285750" indent="-285750">
              <a:buFont typeface="Arial" panose="020B0604020202020204" pitchFamily="34" charset="0"/>
              <a:buChar char="•"/>
            </a:pPr>
            <a:r>
              <a:rPr lang="en-US" dirty="0">
                <a:solidFill>
                  <a:srgbClr val="006673"/>
                </a:solidFill>
              </a:rPr>
              <a:t>Task 2: True or false.</a:t>
            </a:r>
          </a:p>
        </p:txBody>
      </p:sp>
      <p:sp>
        <p:nvSpPr>
          <p:cNvPr id="27" name="Rectangle 26"/>
          <p:cNvSpPr/>
          <p:nvPr/>
        </p:nvSpPr>
        <p:spPr>
          <a:xfrm>
            <a:off x="5866320" y="3553470"/>
            <a:ext cx="4974280" cy="84110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Write about an international </a:t>
            </a:r>
            <a:r>
              <a:rPr lang="en-US" dirty="0" err="1">
                <a:solidFill>
                  <a:srgbClr val="006673"/>
                </a:solidFill>
              </a:rPr>
              <a:t>organisation</a:t>
            </a:r>
            <a:r>
              <a:rPr lang="en-US" dirty="0">
                <a:solidFill>
                  <a:srgbClr val="006673"/>
                </a:solidFill>
              </a:rPr>
              <a:t> you have learnt about (e.g. UN, UNICEF, WTO). </a:t>
            </a:r>
            <a:endParaRPr lang="x-none" dirty="0">
              <a:solidFill>
                <a:srgbClr val="006673"/>
              </a:solidFill>
            </a:endParaRPr>
          </a:p>
        </p:txBody>
      </p:sp>
      <p:cxnSp>
        <p:nvCxnSpPr>
          <p:cNvPr id="28" name="Curved Connector 27"/>
          <p:cNvCxnSpPr>
            <a:stCxn id="22" idx="3"/>
            <a:endCxn id="23" idx="0"/>
          </p:cNvCxnSpPr>
          <p:nvPr/>
        </p:nvCxnSpPr>
        <p:spPr>
          <a:xfrm>
            <a:off x="3083851" y="1573999"/>
            <a:ext cx="704503" cy="75760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099931" y="2659309"/>
            <a:ext cx="713056" cy="79869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075297" y="3813104"/>
            <a:ext cx="829190" cy="92671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812987" y="4739823"/>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6" name="TextBox 35">
            <a:extLst>
              <a:ext uri="{FF2B5EF4-FFF2-40B4-BE49-F238E27FC236}">
                <a16:creationId xmlns:a16="http://schemas.microsoft.com/office/drawing/2014/main" xmlns="" id="{31CEF878-588C-4D1A-8EFD-9AE7A71F41C4}"/>
              </a:ext>
            </a:extLst>
          </p:cNvPr>
          <p:cNvSpPr txBox="1"/>
          <p:nvPr/>
        </p:nvSpPr>
        <p:spPr>
          <a:xfrm>
            <a:off x="2208024"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4709978" y="366077"/>
            <a:ext cx="5381473"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995987" y="361347"/>
            <a:ext cx="4517583" cy="461665"/>
          </a:xfrm>
          <a:prstGeom prst="rect">
            <a:avLst/>
          </a:prstGeom>
        </p:spPr>
        <p:txBody>
          <a:bodyPr wrap="none">
            <a:spAutoFit/>
          </a:bodyPr>
          <a:lstStyle/>
          <a:p>
            <a:r>
              <a:rPr lang="en-US" sz="2400" b="1" dirty="0">
                <a:solidFill>
                  <a:schemeClr val="bg1"/>
                </a:solidFill>
                <a:latin typeface="UTM Facebook K&amp;T" pitchFamily="18" charset="0"/>
              </a:rPr>
              <a:t>SKILLS (READING AND WRITING)</a:t>
            </a:r>
          </a:p>
        </p:txBody>
      </p:sp>
      <p:sp>
        <p:nvSpPr>
          <p:cNvPr id="34" name="Rectangle 33">
            <a:extLst>
              <a:ext uri="{FF2B5EF4-FFF2-40B4-BE49-F238E27FC236}">
                <a16:creationId xmlns:a16="http://schemas.microsoft.com/office/drawing/2014/main" xmlns="" id="{0E53B25A-E9B5-CA4B-8B70-2C2EAE3C0270}"/>
              </a:ext>
            </a:extLst>
          </p:cNvPr>
          <p:cNvSpPr/>
          <p:nvPr/>
        </p:nvSpPr>
        <p:spPr>
          <a:xfrm>
            <a:off x="5844213" y="4677689"/>
            <a:ext cx="4991891" cy="70145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Tree>
    <p:extLst>
      <p:ext uri="{BB962C8B-B14F-4D97-AF65-F5344CB8AC3E}">
        <p14:creationId xmlns:p14="http://schemas.microsoft.com/office/powerpoint/2010/main" val="419720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xmlns=""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0" name="TextBox 9">
            <a:extLst>
              <a:ext uri="{FF2B5EF4-FFF2-40B4-BE49-F238E27FC236}">
                <a16:creationId xmlns:a16="http://schemas.microsoft.com/office/drawing/2014/main" xmlns="" id="{2B1C0923-41CC-B54A-86B9-9D6C9FCE666A}"/>
              </a:ext>
            </a:extLst>
          </p:cNvPr>
          <p:cNvSpPr txBox="1"/>
          <p:nvPr/>
        </p:nvSpPr>
        <p:spPr>
          <a:xfrm>
            <a:off x="519402" y="2599516"/>
            <a:ext cx="11606893" cy="1200329"/>
          </a:xfrm>
          <a:prstGeom prst="rect">
            <a:avLst/>
          </a:prstGeom>
          <a:noFill/>
        </p:spPr>
        <p:txBody>
          <a:bodyPr wrap="square" rtlCol="0">
            <a:spAutoFit/>
          </a:bodyPr>
          <a:lstStyle/>
          <a:p>
            <a:pPr marL="457200" indent="-457200">
              <a:lnSpc>
                <a:spcPct val="150000"/>
              </a:lnSpc>
              <a:buFont typeface="Courier New" panose="02070309020205020404" pitchFamily="49" charset="0"/>
              <a:buChar char="o"/>
            </a:pPr>
            <a:r>
              <a:rPr lang="en-US" sz="2400" dirty="0" err="1">
                <a:effectLst>
                  <a:glow>
                    <a:srgbClr val="000000"/>
                  </a:glow>
                  <a:outerShdw sx="0" sy="0">
                    <a:srgbClr val="000000"/>
                  </a:outerShdw>
                  <a:reflection stA="0" endPos="0" fadeDir="0" sx="0" sy="0"/>
                </a:effectLst>
              </a:rPr>
              <a:t>Practise</a:t>
            </a:r>
            <a:r>
              <a:rPr lang="en-US" sz="2400" dirty="0">
                <a:effectLst>
                  <a:glow>
                    <a:srgbClr val="000000"/>
                  </a:glow>
                  <a:outerShdw sx="0" sy="0">
                    <a:srgbClr val="000000"/>
                  </a:outerShdw>
                  <a:reflection stA="0" endPos="0" fadeDir="0" sx="0" sy="0"/>
                </a:effectLst>
              </a:rPr>
              <a:t> reading for general specific information about gender equality in sports</a:t>
            </a:r>
            <a:endParaRPr lang="x-none" sz="2400" dirty="0">
              <a:effectLst>
                <a:glow>
                  <a:srgbClr val="000000"/>
                </a:glow>
                <a:outerShdw sx="0" sy="0">
                  <a:srgbClr val="000000"/>
                </a:outerShdw>
                <a:reflection stA="0" endPos="0" fadeDir="0" sx="0" sy="0"/>
              </a:effectLst>
            </a:endParaRPr>
          </a:p>
          <a:p>
            <a:pPr marL="457200" indent="-457200">
              <a:lnSpc>
                <a:spcPct val="150000"/>
              </a:lnSpc>
              <a:buFont typeface="Courier New" panose="02070309020205020404" pitchFamily="49" charset="0"/>
              <a:buChar char="o"/>
            </a:pPr>
            <a:r>
              <a:rPr lang="en-US" sz="2400" dirty="0" err="1">
                <a:effectLst>
                  <a:glow>
                    <a:srgbClr val="000000"/>
                  </a:glow>
                  <a:outerShdw sx="0" sy="0">
                    <a:srgbClr val="000000"/>
                  </a:outerShdw>
                  <a:reflection stA="0" endPos="0" fadeDir="0" sx="0" sy="0"/>
                </a:effectLst>
              </a:rPr>
              <a:t>Practise</a:t>
            </a:r>
            <a:r>
              <a:rPr lang="en-US" sz="2400" dirty="0">
                <a:effectLst>
                  <a:glow>
                    <a:srgbClr val="000000"/>
                  </a:glow>
                  <a:outerShdw sx="0" sy="0">
                    <a:srgbClr val="000000"/>
                  </a:outerShdw>
                  <a:reflection stA="0" endPos="0" fadeDir="0" sx="0" sy="0"/>
                </a:effectLst>
              </a:rPr>
              <a:t> writing a short paragraph about an international </a:t>
            </a:r>
            <a:r>
              <a:rPr lang="en-US" sz="2400" dirty="0" err="1">
                <a:effectLst>
                  <a:glow>
                    <a:srgbClr val="000000"/>
                  </a:glow>
                  <a:outerShdw sx="0" sy="0">
                    <a:srgbClr val="000000"/>
                  </a:outerShdw>
                  <a:reflection stA="0" endPos="0" fadeDir="0" sx="0" sy="0"/>
                </a:effectLst>
              </a:rPr>
              <a:t>organisation</a:t>
            </a:r>
            <a:endParaRPr lang="x-none" sz="2400"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val="330587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xmlns="" id="{8A4690D4-BED2-4414-A159-D786E74D1CDB}"/>
              </a:ext>
            </a:extLst>
          </p:cNvPr>
          <p:cNvSpPr txBox="1"/>
          <p:nvPr/>
        </p:nvSpPr>
        <p:spPr>
          <a:xfrm>
            <a:off x="1299827" y="2458634"/>
            <a:ext cx="9343012" cy="1077218"/>
          </a:xfrm>
          <a:prstGeom prst="rect">
            <a:avLst/>
          </a:prstGeom>
          <a:noFill/>
        </p:spPr>
        <p:txBody>
          <a:bodyPr wrap="square">
            <a:spAutoFit/>
          </a:bodyPr>
          <a:lstStyle/>
          <a:p>
            <a:pPr marL="457200" lvl="0" indent="-457200">
              <a:buFont typeface="Arial" panose="020B0604020202020204" pitchFamily="34" charset="0"/>
              <a:buChar char="•"/>
            </a:pPr>
            <a:r>
              <a:rPr lang="x-none" sz="3200" dirty="0"/>
              <a:t>Prepare for Unit </a:t>
            </a:r>
            <a:r>
              <a:rPr lang="en-US" sz="3200" dirty="0"/>
              <a:t>9 –</a:t>
            </a:r>
            <a:r>
              <a:rPr lang="x-none" sz="3200" dirty="0"/>
              <a:t> Getting started</a:t>
            </a:r>
            <a:r>
              <a:rPr lang="en-US" sz="3200" dirty="0"/>
              <a:t>.</a:t>
            </a:r>
          </a:p>
          <a:p>
            <a:pPr marL="457200" lvl="0" indent="-457200">
              <a:buFont typeface="Arial" panose="020B0604020202020204" pitchFamily="34" charset="0"/>
              <a:buChar char="•"/>
            </a:pPr>
            <a:r>
              <a:rPr lang="en-US" sz="3200" dirty="0"/>
              <a:t>Do exercise in the workbook.</a:t>
            </a:r>
            <a:endParaRPr lang="en-US" sz="5400" dirty="0"/>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xmlns=""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xmlns=""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3527367" y="5981693"/>
            <a:ext cx="513726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smtClean="0">
                <a:solidFill>
                  <a:srgbClr val="FFFFFF"/>
                </a:solidFill>
                <a:latin typeface="Calibri" panose="020F0502020204030204" pitchFamily="34" charset="0"/>
              </a:rPr>
              <a:t>facebook.com/www.tienganhglobalsuccess.vn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9" y="2805341"/>
            <a:ext cx="6177290"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xmlns=""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15" name="TextBox 14">
            <a:extLst>
              <a:ext uri="{FF2B5EF4-FFF2-40B4-BE49-F238E27FC236}">
                <a16:creationId xmlns:a16="http://schemas.microsoft.com/office/drawing/2014/main" xmlns=""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REVIEW 1</a:t>
            </a:r>
          </a:p>
        </p:txBody>
      </p:sp>
      <p:sp>
        <p:nvSpPr>
          <p:cNvPr id="27" name="TextBox 26">
            <a:extLst>
              <a:ext uri="{FF2B5EF4-FFF2-40B4-BE49-F238E27FC236}">
                <a16:creationId xmlns:a16="http://schemas.microsoft.com/office/drawing/2014/main" xmlns="" id="{EB47DCBC-9091-47D9-B368-F9923F624982}"/>
              </a:ext>
            </a:extLst>
          </p:cNvPr>
          <p:cNvSpPr txBox="1"/>
          <p:nvPr/>
        </p:nvSpPr>
        <p:spPr>
          <a:xfrm>
            <a:off x="5426503" y="2790736"/>
            <a:ext cx="6330068" cy="584775"/>
          </a:xfrm>
          <a:prstGeom prst="rect">
            <a:avLst/>
          </a:prstGeom>
          <a:noFill/>
        </p:spPr>
        <p:txBody>
          <a:bodyPr wrap="square" rtlCol="0">
            <a:spAutoFit/>
          </a:bodyPr>
          <a:lstStyle/>
          <a:p>
            <a:r>
              <a:rPr lang="en-US" sz="3200" b="1" dirty="0">
                <a:solidFill>
                  <a:schemeClr val="bg1"/>
                </a:solidFill>
                <a:latin typeface="UTM Facebook K&amp;T" pitchFamily="18" charset="0"/>
              </a:rPr>
              <a:t>SKILLS (READING AND WRITING)</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xmlns=""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xmlns=""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xmlns=""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013552" y="2599516"/>
            <a:ext cx="11112743" cy="1200329"/>
          </a:xfrm>
          <a:prstGeom prst="rect">
            <a:avLst/>
          </a:prstGeom>
          <a:noFill/>
        </p:spPr>
        <p:txBody>
          <a:bodyPr wrap="square" rtlCol="0">
            <a:spAutoFit/>
          </a:bodyPr>
          <a:lstStyle/>
          <a:p>
            <a:pPr marL="457200" indent="-457200">
              <a:lnSpc>
                <a:spcPct val="150000"/>
              </a:lnSpc>
              <a:buFont typeface="Courier New" panose="02070309020205020404" pitchFamily="49" charset="0"/>
              <a:buChar char="o"/>
            </a:pPr>
            <a:r>
              <a:rPr lang="en-US" sz="2400" dirty="0" err="1">
                <a:effectLst>
                  <a:glow>
                    <a:srgbClr val="000000"/>
                  </a:glow>
                  <a:outerShdw sx="0" sy="0">
                    <a:srgbClr val="000000"/>
                  </a:outerShdw>
                  <a:reflection stA="0" endPos="0" fadeDir="0" sx="0" sy="0"/>
                </a:effectLst>
              </a:rPr>
              <a:t>Practise</a:t>
            </a:r>
            <a:r>
              <a:rPr lang="en-US" sz="2400" dirty="0">
                <a:effectLst>
                  <a:glow>
                    <a:srgbClr val="000000"/>
                  </a:glow>
                  <a:outerShdw sx="0" sy="0">
                    <a:srgbClr val="000000"/>
                  </a:outerShdw>
                  <a:reflection stA="0" endPos="0" fadeDir="0" sx="0" sy="0"/>
                </a:effectLst>
              </a:rPr>
              <a:t> reading for general specific information about gender equality in sports</a:t>
            </a:r>
            <a:endParaRPr lang="x-none" sz="2400" dirty="0">
              <a:effectLst>
                <a:glow>
                  <a:srgbClr val="000000"/>
                </a:glow>
                <a:outerShdw sx="0" sy="0">
                  <a:srgbClr val="000000"/>
                </a:outerShdw>
                <a:reflection stA="0" endPos="0" fadeDir="0" sx="0" sy="0"/>
              </a:effectLst>
            </a:endParaRPr>
          </a:p>
          <a:p>
            <a:pPr marL="457200" indent="-457200">
              <a:lnSpc>
                <a:spcPct val="150000"/>
              </a:lnSpc>
              <a:buFont typeface="Courier New" panose="02070309020205020404" pitchFamily="49" charset="0"/>
              <a:buChar char="o"/>
            </a:pPr>
            <a:r>
              <a:rPr lang="en-US" sz="2400" dirty="0" err="1">
                <a:effectLst>
                  <a:glow>
                    <a:srgbClr val="000000"/>
                  </a:glow>
                  <a:outerShdw sx="0" sy="0">
                    <a:srgbClr val="000000"/>
                  </a:outerShdw>
                  <a:reflection stA="0" endPos="0" fadeDir="0" sx="0" sy="0"/>
                </a:effectLst>
              </a:rPr>
              <a:t>Practise</a:t>
            </a:r>
            <a:r>
              <a:rPr lang="en-US" sz="2400" dirty="0">
                <a:effectLst>
                  <a:glow>
                    <a:srgbClr val="000000"/>
                  </a:glow>
                  <a:outerShdw sx="0" sy="0">
                    <a:srgbClr val="000000"/>
                  </a:outerShdw>
                  <a:reflection stA="0" endPos="0" fadeDir="0" sx="0" sy="0"/>
                </a:effectLst>
              </a:rPr>
              <a:t> writing a short paragraph about an international </a:t>
            </a:r>
            <a:r>
              <a:rPr lang="en-US" sz="2400" dirty="0" err="1">
                <a:effectLst>
                  <a:glow>
                    <a:srgbClr val="000000"/>
                  </a:glow>
                  <a:outerShdw sx="0" sy="0">
                    <a:srgbClr val="000000"/>
                  </a:outerShdw>
                  <a:reflection stA="0" endPos="0" fadeDir="0" sx="0" sy="0"/>
                </a:effectLst>
              </a:rPr>
              <a:t>organisation</a:t>
            </a:r>
            <a:endParaRPr lang="x-none" sz="2400"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871806"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200084" y="124629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763309" y="2425764"/>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1133118" y="3616419"/>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9" y="1202426"/>
            <a:ext cx="499189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Quizzes</a:t>
            </a:r>
            <a:endParaRPr lang="x-none" dirty="0">
              <a:solidFill>
                <a:srgbClr val="006673"/>
              </a:solidFill>
            </a:endParaRPr>
          </a:p>
        </p:txBody>
      </p:sp>
      <p:sp>
        <p:nvSpPr>
          <p:cNvPr id="26" name="Rectangle 25"/>
          <p:cNvSpPr/>
          <p:nvPr/>
        </p:nvSpPr>
        <p:spPr>
          <a:xfrm>
            <a:off x="5866320" y="2126255"/>
            <a:ext cx="4974280" cy="114409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Read the text and match the highlighted words with their meanings. </a:t>
            </a:r>
          </a:p>
          <a:p>
            <a:pPr marL="285750" indent="-285750">
              <a:buFont typeface="Arial" panose="020B0604020202020204" pitchFamily="34" charset="0"/>
              <a:buChar char="•"/>
            </a:pPr>
            <a:r>
              <a:rPr lang="en-US" dirty="0">
                <a:solidFill>
                  <a:srgbClr val="006673"/>
                </a:solidFill>
              </a:rPr>
              <a:t>Task 2: True or false.</a:t>
            </a:r>
          </a:p>
        </p:txBody>
      </p:sp>
      <p:sp>
        <p:nvSpPr>
          <p:cNvPr id="27" name="Rectangle 26"/>
          <p:cNvSpPr/>
          <p:nvPr/>
        </p:nvSpPr>
        <p:spPr>
          <a:xfrm>
            <a:off x="5848708" y="3616419"/>
            <a:ext cx="4974280" cy="84110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Write about an international </a:t>
            </a:r>
            <a:r>
              <a:rPr lang="en-US" dirty="0" err="1">
                <a:solidFill>
                  <a:srgbClr val="006673"/>
                </a:solidFill>
              </a:rPr>
              <a:t>organisation</a:t>
            </a:r>
            <a:r>
              <a:rPr lang="en-US" dirty="0">
                <a:solidFill>
                  <a:srgbClr val="006673"/>
                </a:solidFill>
              </a:rPr>
              <a:t> you have learnt about (e.g. UN, UNICEF, WTO). </a:t>
            </a:r>
            <a:endParaRPr lang="x-none" dirty="0">
              <a:solidFill>
                <a:srgbClr val="006673"/>
              </a:solidFill>
            </a:endParaRPr>
          </a:p>
        </p:txBody>
      </p:sp>
      <p:cxnSp>
        <p:nvCxnSpPr>
          <p:cNvPr id="28" name="Curved Connector 27"/>
          <p:cNvCxnSpPr>
            <a:stCxn id="22" idx="3"/>
            <a:endCxn id="23" idx="0"/>
          </p:cNvCxnSpPr>
          <p:nvPr/>
        </p:nvCxnSpPr>
        <p:spPr>
          <a:xfrm>
            <a:off x="3083851" y="1573999"/>
            <a:ext cx="654825" cy="85176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108485" y="2753465"/>
            <a:ext cx="654824" cy="86295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083851" y="3971522"/>
            <a:ext cx="770958" cy="95526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763309" y="4926783"/>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6" name="TextBox 35">
            <a:extLst>
              <a:ext uri="{FF2B5EF4-FFF2-40B4-BE49-F238E27FC236}">
                <a16:creationId xmlns:a16="http://schemas.microsoft.com/office/drawing/2014/main" xmlns="" id="{31CEF878-588C-4D1A-8EFD-9AE7A71F41C4}"/>
              </a:ext>
            </a:extLst>
          </p:cNvPr>
          <p:cNvSpPr txBox="1"/>
          <p:nvPr/>
        </p:nvSpPr>
        <p:spPr>
          <a:xfrm>
            <a:off x="2208024"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4605546" y="361347"/>
            <a:ext cx="5381473"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995987" y="361347"/>
            <a:ext cx="4517583" cy="461665"/>
          </a:xfrm>
          <a:prstGeom prst="rect">
            <a:avLst/>
          </a:prstGeom>
        </p:spPr>
        <p:txBody>
          <a:bodyPr wrap="none">
            <a:spAutoFit/>
          </a:bodyPr>
          <a:lstStyle/>
          <a:p>
            <a:r>
              <a:rPr lang="en-US" sz="2400" b="1" dirty="0">
                <a:solidFill>
                  <a:schemeClr val="bg1"/>
                </a:solidFill>
                <a:latin typeface="UTM Facebook K&amp;T" pitchFamily="18" charset="0"/>
              </a:rPr>
              <a:t>SKILLS (READING AND WRITING)</a:t>
            </a:r>
          </a:p>
        </p:txBody>
      </p:sp>
      <p:sp>
        <p:nvSpPr>
          <p:cNvPr id="34" name="Rectangle 33">
            <a:extLst>
              <a:ext uri="{FF2B5EF4-FFF2-40B4-BE49-F238E27FC236}">
                <a16:creationId xmlns:a16="http://schemas.microsoft.com/office/drawing/2014/main" xmlns="" id="{0E53B25A-E9B5-CA4B-8B70-2C2EAE3C0270}"/>
              </a:ext>
            </a:extLst>
          </p:cNvPr>
          <p:cNvSpPr/>
          <p:nvPr/>
        </p:nvSpPr>
        <p:spPr>
          <a:xfrm>
            <a:off x="5839902" y="4803587"/>
            <a:ext cx="4991891" cy="70145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pic>
        <p:nvPicPr>
          <p:cNvPr id="4" name="Picture 3" descr="Logo&#10;&#10;Description automatically generated">
            <a:extLst>
              <a:ext uri="{FF2B5EF4-FFF2-40B4-BE49-F238E27FC236}">
                <a16:creationId xmlns:a16="http://schemas.microsoft.com/office/drawing/2014/main" xmlns="" id="{22DE6F4F-41D1-492E-B012-A4CBB0429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364" y="1039835"/>
            <a:ext cx="5763986" cy="4005482"/>
          </a:xfrm>
          <a:prstGeom prst="rect">
            <a:avLst/>
          </a:prstGeom>
        </p:spPr>
      </p:pic>
    </p:spTree>
    <p:extLst>
      <p:ext uri="{BB962C8B-B14F-4D97-AF65-F5344CB8AC3E}">
        <p14:creationId xmlns:p14="http://schemas.microsoft.com/office/powerpoint/2010/main" val="73175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2" name="Content Placeholder 2">
            <a:extLst>
              <a:ext uri="{FF2B5EF4-FFF2-40B4-BE49-F238E27FC236}">
                <a16:creationId xmlns:a16="http://schemas.microsoft.com/office/drawing/2014/main" xmlns="" id="{5595DBB7-52F1-4A03-A038-7F6032DC485D}"/>
              </a:ext>
            </a:extLst>
          </p:cNvPr>
          <p:cNvSpPr txBox="1">
            <a:spLocks/>
          </p:cNvSpPr>
          <p:nvPr/>
        </p:nvSpPr>
        <p:spPr>
          <a:xfrm>
            <a:off x="691859" y="1096260"/>
            <a:ext cx="10900246" cy="50842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t>1. In which country did rugby originate?</a:t>
            </a:r>
          </a:p>
          <a:p>
            <a:pPr algn="l"/>
            <a:r>
              <a:rPr lang="en-US" sz="2800" dirty="0"/>
              <a:t>A. Canada		B. England		C. Pakistan		D. New Zealand</a:t>
            </a:r>
          </a:p>
          <a:p>
            <a:pPr algn="l"/>
            <a:endParaRPr lang="en-US" sz="2800" dirty="0"/>
          </a:p>
          <a:p>
            <a:pPr algn="l"/>
            <a:r>
              <a:rPr lang="en-US" sz="2800" dirty="0"/>
              <a:t>2. What shape is a rugby ball?</a:t>
            </a:r>
          </a:p>
          <a:p>
            <a:pPr algn="l"/>
            <a:r>
              <a:rPr lang="en-US" sz="2800" dirty="0"/>
              <a:t>A. Perfectly round	           B. Round with divots, like a big golf ball</a:t>
            </a:r>
          </a:p>
          <a:p>
            <a:pPr algn="l"/>
            <a:r>
              <a:rPr lang="en-US" sz="2800" dirty="0"/>
              <a:t>C. Oval			D. Oval with pointed ends, like a U.S. football</a:t>
            </a:r>
          </a:p>
          <a:p>
            <a:pPr algn="l"/>
            <a:endParaRPr lang="en-US" sz="2800" dirty="0"/>
          </a:p>
          <a:p>
            <a:pPr algn="l"/>
            <a:r>
              <a:rPr lang="en-US" sz="2800" dirty="0"/>
              <a:t>3. What is the traditional/ British word for a rugby field?</a:t>
            </a:r>
          </a:p>
          <a:p>
            <a:pPr algn="l"/>
            <a:r>
              <a:rPr lang="en-US" sz="2800" dirty="0"/>
              <a:t>A. A rhomboid	B. A rugger		C. A venue		D. A pitch </a:t>
            </a:r>
          </a:p>
        </p:txBody>
      </p:sp>
      <p:sp>
        <p:nvSpPr>
          <p:cNvPr id="3" name="Oval 2">
            <a:extLst>
              <a:ext uri="{FF2B5EF4-FFF2-40B4-BE49-F238E27FC236}">
                <a16:creationId xmlns:a16="http://schemas.microsoft.com/office/drawing/2014/main" xmlns="" id="{F8811AE4-1124-4F0E-90F2-0EA0B4533D26}"/>
              </a:ext>
            </a:extLst>
          </p:cNvPr>
          <p:cNvSpPr/>
          <p:nvPr/>
        </p:nvSpPr>
        <p:spPr>
          <a:xfrm>
            <a:off x="3372997" y="1575282"/>
            <a:ext cx="526843" cy="5343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16946447-48D4-473E-A0A2-54F63A35ACAD}"/>
              </a:ext>
            </a:extLst>
          </p:cNvPr>
          <p:cNvSpPr/>
          <p:nvPr/>
        </p:nvSpPr>
        <p:spPr>
          <a:xfrm>
            <a:off x="8870546" y="5150386"/>
            <a:ext cx="526843" cy="5343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61220D95-D9E8-4988-A700-0999BABA7AC8}"/>
              </a:ext>
            </a:extLst>
          </p:cNvPr>
          <p:cNvSpPr/>
          <p:nvPr/>
        </p:nvSpPr>
        <p:spPr>
          <a:xfrm>
            <a:off x="614742" y="3627304"/>
            <a:ext cx="526843" cy="5343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48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down)">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wipe(down)">
                                      <p:cBhvr>
                                        <p:cTn id="20" dur="500"/>
                                        <p:tgtEl>
                                          <p:spTgt spid="12">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wipe(down)">
                                      <p:cBhvr>
                                        <p:cTn id="23" dur="500"/>
                                        <p:tgtEl>
                                          <p:spTgt spid="12">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wipe(down)">
                                      <p:cBhvr>
                                        <p:cTn id="26" dur="500"/>
                                        <p:tgtEl>
                                          <p:spTgt spid="1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2">
                                            <p:txEl>
                                              <p:pRg st="7" end="7"/>
                                            </p:txEl>
                                          </p:spTgt>
                                        </p:tgtEl>
                                        <p:attrNameLst>
                                          <p:attrName>style.visibility</p:attrName>
                                        </p:attrNameLst>
                                      </p:cBhvr>
                                      <p:to>
                                        <p:strVal val="visible"/>
                                      </p:to>
                                    </p:set>
                                    <p:animEffect transition="in" filter="wipe(down)">
                                      <p:cBhvr>
                                        <p:cTn id="36" dur="500"/>
                                        <p:tgtEl>
                                          <p:spTgt spid="12">
                                            <p:txEl>
                                              <p:pRg st="7" end="7"/>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animEffect transition="in" filter="wipe(down)">
                                      <p:cBhvr>
                                        <p:cTn id="39" dur="500"/>
                                        <p:tgtEl>
                                          <p:spTgt spid="12">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2" name="Content Placeholder 2">
            <a:extLst>
              <a:ext uri="{FF2B5EF4-FFF2-40B4-BE49-F238E27FC236}">
                <a16:creationId xmlns:a16="http://schemas.microsoft.com/office/drawing/2014/main" xmlns="" id="{5595DBB7-52F1-4A03-A038-7F6032DC485D}"/>
              </a:ext>
            </a:extLst>
          </p:cNvPr>
          <p:cNvSpPr txBox="1">
            <a:spLocks/>
          </p:cNvSpPr>
          <p:nvPr/>
        </p:nvSpPr>
        <p:spPr>
          <a:xfrm>
            <a:off x="537623" y="1414500"/>
            <a:ext cx="10900246" cy="36588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t>4. This </a:t>
            </a:r>
            <a:r>
              <a:rPr lang="en-US" sz="2800" dirty="0" err="1"/>
              <a:t>organisation</a:t>
            </a:r>
            <a:r>
              <a:rPr lang="en-US" sz="2800" dirty="0"/>
              <a:t>, formed in 1949, is a military alliance among various North American and European states. </a:t>
            </a:r>
          </a:p>
          <a:p>
            <a:pPr algn="l"/>
            <a:r>
              <a:rPr lang="en-US" sz="2800" dirty="0"/>
              <a:t>A. NATO    		B. ANZUS		C. SEATO		D. OECD</a:t>
            </a:r>
          </a:p>
          <a:p>
            <a:pPr algn="l"/>
            <a:endParaRPr lang="en-US" sz="2800" dirty="0"/>
          </a:p>
          <a:p>
            <a:pPr algn="l"/>
            <a:r>
              <a:rPr lang="en-US" sz="2800" dirty="0"/>
              <a:t>5. Where are the headquarters of the United Nations?</a:t>
            </a:r>
          </a:p>
          <a:p>
            <a:pPr algn="l"/>
            <a:r>
              <a:rPr lang="en-US" sz="2800" dirty="0"/>
              <a:t>A. Belgium		B. Switzerland	C. New York 		D. France</a:t>
            </a:r>
          </a:p>
        </p:txBody>
      </p:sp>
      <p:sp>
        <p:nvSpPr>
          <p:cNvPr id="13" name="Oval 12">
            <a:extLst>
              <a:ext uri="{FF2B5EF4-FFF2-40B4-BE49-F238E27FC236}">
                <a16:creationId xmlns:a16="http://schemas.microsoft.com/office/drawing/2014/main" xmlns="" id="{8BEF6E01-F38B-4E40-8AF9-E2F1507838DF}"/>
              </a:ext>
            </a:extLst>
          </p:cNvPr>
          <p:cNvSpPr/>
          <p:nvPr/>
        </p:nvSpPr>
        <p:spPr>
          <a:xfrm>
            <a:off x="5987746" y="3872924"/>
            <a:ext cx="475929" cy="44670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3FEFF0B9-A7C8-4AB0-8018-BF338FE72CC3}"/>
              </a:ext>
            </a:extLst>
          </p:cNvPr>
          <p:cNvSpPr/>
          <p:nvPr/>
        </p:nvSpPr>
        <p:spPr>
          <a:xfrm>
            <a:off x="504572" y="2329542"/>
            <a:ext cx="475929" cy="44670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49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down)">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wipe(down)">
                                      <p:cBhvr>
                                        <p:cTn id="21" dur="500"/>
                                        <p:tgtEl>
                                          <p:spTgt spid="12">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wipe(down)">
                                      <p:cBhvr>
                                        <p:cTn id="24" dur="500"/>
                                        <p:tgtEl>
                                          <p:spTgt spid="1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871806"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1200084" y="124629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763309" y="2425764"/>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5" name="Rectangle 24"/>
          <p:cNvSpPr/>
          <p:nvPr/>
        </p:nvSpPr>
        <p:spPr>
          <a:xfrm>
            <a:off x="5848709" y="1202426"/>
            <a:ext cx="499189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Quizzes</a:t>
            </a:r>
            <a:endParaRPr lang="x-none" dirty="0">
              <a:solidFill>
                <a:srgbClr val="006673"/>
              </a:solidFill>
            </a:endParaRPr>
          </a:p>
        </p:txBody>
      </p:sp>
      <p:sp>
        <p:nvSpPr>
          <p:cNvPr id="26" name="Rectangle 25"/>
          <p:cNvSpPr/>
          <p:nvPr/>
        </p:nvSpPr>
        <p:spPr>
          <a:xfrm>
            <a:off x="5866320" y="2126255"/>
            <a:ext cx="4974280" cy="114409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Read the text and match the highlighted words with their meanings. </a:t>
            </a:r>
          </a:p>
          <a:p>
            <a:pPr marL="285750" indent="-285750">
              <a:buFont typeface="Arial" panose="020B0604020202020204" pitchFamily="34" charset="0"/>
              <a:buChar char="•"/>
            </a:pPr>
            <a:r>
              <a:rPr lang="en-US" dirty="0">
                <a:solidFill>
                  <a:srgbClr val="006673"/>
                </a:solidFill>
              </a:rPr>
              <a:t>Task 2: True or false.</a:t>
            </a:r>
          </a:p>
        </p:txBody>
      </p:sp>
      <p:cxnSp>
        <p:nvCxnSpPr>
          <p:cNvPr id="28" name="Curved Connector 27"/>
          <p:cNvCxnSpPr>
            <a:stCxn id="22" idx="3"/>
            <a:endCxn id="23" idx="0"/>
          </p:cNvCxnSpPr>
          <p:nvPr/>
        </p:nvCxnSpPr>
        <p:spPr>
          <a:xfrm>
            <a:off x="3083851" y="1573999"/>
            <a:ext cx="654825" cy="85176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xmlns="" id="{31CEF878-588C-4D1A-8EFD-9AE7A71F41C4}"/>
              </a:ext>
            </a:extLst>
          </p:cNvPr>
          <p:cNvSpPr txBox="1"/>
          <p:nvPr/>
        </p:nvSpPr>
        <p:spPr>
          <a:xfrm>
            <a:off x="2208024"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4709978" y="366077"/>
            <a:ext cx="5381473"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995987" y="361347"/>
            <a:ext cx="4517583" cy="461665"/>
          </a:xfrm>
          <a:prstGeom prst="rect">
            <a:avLst/>
          </a:prstGeom>
        </p:spPr>
        <p:txBody>
          <a:bodyPr wrap="none">
            <a:spAutoFit/>
          </a:bodyPr>
          <a:lstStyle/>
          <a:p>
            <a:r>
              <a:rPr lang="en-US" sz="2400" b="1" dirty="0">
                <a:solidFill>
                  <a:schemeClr val="bg1"/>
                </a:solidFill>
                <a:latin typeface="UTM Facebook K&amp;T" pitchFamily="18" charset="0"/>
              </a:rPr>
              <a:t>SKILLS (READING AND WRITING)</a:t>
            </a:r>
          </a:p>
        </p:txBody>
      </p:sp>
    </p:spTree>
    <p:extLst>
      <p:ext uri="{BB962C8B-B14F-4D97-AF65-F5344CB8AC3E}">
        <p14:creationId xmlns:p14="http://schemas.microsoft.com/office/powerpoint/2010/main" val="1981146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6" name="TextBox 5">
            <a:extLst>
              <a:ext uri="{FF2B5EF4-FFF2-40B4-BE49-F238E27FC236}">
                <a16:creationId xmlns:a16="http://schemas.microsoft.com/office/drawing/2014/main" xmlns="" id="{B11FDBBA-71BA-974D-A2F3-B215D8ABDE8B}"/>
              </a:ext>
            </a:extLst>
          </p:cNvPr>
          <p:cNvSpPr txBox="1"/>
          <p:nvPr/>
        </p:nvSpPr>
        <p:spPr>
          <a:xfrm>
            <a:off x="623891" y="-52410"/>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bg1"/>
                </a:solidFill>
                <a:ea typeface="+mj-ea"/>
                <a:cs typeface="+mj-cs"/>
              </a:rPr>
              <a:t>READING</a:t>
            </a:r>
          </a:p>
        </p:txBody>
      </p:sp>
      <p:sp>
        <p:nvSpPr>
          <p:cNvPr id="10" name="Rounded Rectangle 9">
            <a:extLst>
              <a:ext uri="{FF2B5EF4-FFF2-40B4-BE49-F238E27FC236}">
                <a16:creationId xmlns:a16="http://schemas.microsoft.com/office/drawing/2014/main" xmlns="" id="{4A943AA2-D123-984A-8CE3-A8F7E44266A9}"/>
              </a:ext>
            </a:extLst>
          </p:cNvPr>
          <p:cNvSpPr/>
          <p:nvPr/>
        </p:nvSpPr>
        <p:spPr>
          <a:xfrm>
            <a:off x="465629" y="103532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a:extLst>
              <a:ext uri="{FF2B5EF4-FFF2-40B4-BE49-F238E27FC236}">
                <a16:creationId xmlns:a16="http://schemas.microsoft.com/office/drawing/2014/main" xmlns="" id="{96196E34-2F0A-BD45-B571-21B182DB5AB8}"/>
              </a:ext>
            </a:extLst>
          </p:cNvPr>
          <p:cNvSpPr txBox="1"/>
          <p:nvPr/>
        </p:nvSpPr>
        <p:spPr>
          <a:xfrm>
            <a:off x="492021" y="93268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xmlns="" id="{796735EA-45A0-ED44-AA25-85BFAED9AA16}"/>
              </a:ext>
            </a:extLst>
          </p:cNvPr>
          <p:cNvSpPr txBox="1"/>
          <p:nvPr/>
        </p:nvSpPr>
        <p:spPr>
          <a:xfrm>
            <a:off x="1094477" y="1067173"/>
            <a:ext cx="10515599" cy="523220"/>
          </a:xfrm>
          <a:prstGeom prst="rect">
            <a:avLst/>
          </a:prstGeom>
          <a:noFill/>
        </p:spPr>
        <p:txBody>
          <a:bodyPr wrap="square">
            <a:spAutoFit/>
          </a:bodyPr>
          <a:lstStyle/>
          <a:p>
            <a:pPr algn="just"/>
            <a:r>
              <a:rPr lang="en-US" sz="2800" b="1" dirty="0"/>
              <a:t>Read the text and match the highlighted words with their meanings. </a:t>
            </a:r>
          </a:p>
        </p:txBody>
      </p:sp>
      <p:sp>
        <p:nvSpPr>
          <p:cNvPr id="2" name="TextBox 1">
            <a:extLst>
              <a:ext uri="{FF2B5EF4-FFF2-40B4-BE49-F238E27FC236}">
                <a16:creationId xmlns:a16="http://schemas.microsoft.com/office/drawing/2014/main" xmlns="" id="{27D65AA0-4132-1F4C-9094-CBF08E9A4E7E}"/>
              </a:ext>
            </a:extLst>
          </p:cNvPr>
          <p:cNvSpPr txBox="1"/>
          <p:nvPr/>
        </p:nvSpPr>
        <p:spPr>
          <a:xfrm>
            <a:off x="470871" y="1743214"/>
            <a:ext cx="7141509" cy="4832092"/>
          </a:xfrm>
          <a:prstGeom prst="rect">
            <a:avLst/>
          </a:prstGeom>
          <a:solidFill>
            <a:srgbClr val="FF9999"/>
          </a:solidFill>
          <a:ln>
            <a:solidFill>
              <a:srgbClr val="FF9999"/>
            </a:solidFill>
          </a:ln>
        </p:spPr>
        <p:txBody>
          <a:bodyPr wrap="square" rtlCol="0">
            <a:spAutoFit/>
          </a:bodyPr>
          <a:lstStyle/>
          <a:p>
            <a:pPr algn="ctr"/>
            <a:r>
              <a:rPr lang="en-US" sz="2200" b="1" dirty="0">
                <a:solidFill>
                  <a:schemeClr val="bg1"/>
                </a:solidFill>
              </a:rPr>
              <a:t>GENDER EQUALITY IN SPORTS</a:t>
            </a:r>
          </a:p>
          <a:p>
            <a:pPr algn="just"/>
            <a:r>
              <a:rPr lang="en-US" sz="2200" dirty="0"/>
              <a:t>	In the Pacific Island of Fiji, a new sport </a:t>
            </a:r>
            <a:r>
              <a:rPr lang="en-US" sz="2200" dirty="0" err="1"/>
              <a:t>programme</a:t>
            </a:r>
            <a:r>
              <a:rPr lang="en-US" sz="2200" dirty="0"/>
              <a:t> enables both male and female school teachers to receive training as coaches. Rugby, which is often </a:t>
            </a:r>
            <a:r>
              <a:rPr lang="en-US" sz="2200" dirty="0">
                <a:highlight>
                  <a:srgbClr val="FFFF00"/>
                </a:highlight>
              </a:rPr>
              <a:t>considered</a:t>
            </a:r>
            <a:r>
              <a:rPr lang="en-US" sz="2200" dirty="0"/>
              <a:t> a male sport, is creating more opportunities for men and women in Fiji. For </a:t>
            </a:r>
            <a:r>
              <a:rPr lang="en-US" sz="2200" dirty="0" err="1"/>
              <a:t>Kitiana</a:t>
            </a:r>
            <a:r>
              <a:rPr lang="en-US" sz="2200" dirty="0"/>
              <a:t> </a:t>
            </a:r>
            <a:r>
              <a:rPr lang="en-US" sz="2200" dirty="0" err="1"/>
              <a:t>Kaitu</a:t>
            </a:r>
            <a:r>
              <a:rPr lang="en-US" sz="2200" dirty="0"/>
              <a:t>, a primary school teacher from </a:t>
            </a:r>
            <a:r>
              <a:rPr lang="en-US" sz="2200" dirty="0" err="1"/>
              <a:t>Nasinu</a:t>
            </a:r>
            <a:r>
              <a:rPr lang="en-US" sz="2200" dirty="0"/>
              <a:t>, Fiji, it was an </a:t>
            </a:r>
            <a:r>
              <a:rPr lang="en-US" sz="2200" dirty="0" err="1"/>
              <a:t>honour</a:t>
            </a:r>
            <a:r>
              <a:rPr lang="en-US" sz="2200" dirty="0"/>
              <a:t> to become a rugby coach. She has recently </a:t>
            </a:r>
            <a:r>
              <a:rPr lang="en-US" sz="2200" dirty="0">
                <a:highlight>
                  <a:srgbClr val="FFFF00"/>
                </a:highlight>
              </a:rPr>
              <a:t>qualified</a:t>
            </a:r>
            <a:r>
              <a:rPr lang="en-US" sz="2200" dirty="0"/>
              <a:t> as a coach and life skills trainer for this sport </a:t>
            </a:r>
            <a:r>
              <a:rPr lang="en-US" sz="2200" dirty="0" err="1"/>
              <a:t>programme</a:t>
            </a:r>
            <a:r>
              <a:rPr lang="en-US" sz="2200" dirty="0"/>
              <a:t>.</a:t>
            </a:r>
          </a:p>
          <a:p>
            <a:pPr algn="just"/>
            <a:r>
              <a:rPr lang="en-US" sz="2200" dirty="0"/>
              <a:t>	Sport can be used as a powerful tool to reject gender roles and build a healthy lifestyle. In the Pacific region, rugby is a particularly important sport. </a:t>
            </a:r>
            <a:r>
              <a:rPr lang="en-US" sz="2200" dirty="0" err="1"/>
              <a:t>Kitiana</a:t>
            </a:r>
            <a:r>
              <a:rPr lang="en-US" sz="2200" dirty="0"/>
              <a:t> </a:t>
            </a:r>
            <a:r>
              <a:rPr lang="en-US" sz="2200" dirty="0" err="1"/>
              <a:t>Kaitu</a:t>
            </a:r>
            <a:r>
              <a:rPr lang="en-US" sz="2200" dirty="0"/>
              <a:t> is now one of the highly skilled coaches who are discovering new ways to </a:t>
            </a:r>
            <a:r>
              <a:rPr lang="en-US" sz="2200" dirty="0">
                <a:highlight>
                  <a:srgbClr val="FFFF00"/>
                </a:highlight>
              </a:rPr>
              <a:t>encourage </a:t>
            </a:r>
            <a:r>
              <a:rPr lang="en-US" sz="2200" dirty="0"/>
              <a:t>both girls and boys in Fiji to play rugby</a:t>
            </a:r>
            <a:endParaRPr lang="x-none" sz="2200" dirty="0"/>
          </a:p>
        </p:txBody>
      </p:sp>
      <p:sp>
        <p:nvSpPr>
          <p:cNvPr id="13" name="TextBox 12">
            <a:extLst>
              <a:ext uri="{FF2B5EF4-FFF2-40B4-BE49-F238E27FC236}">
                <a16:creationId xmlns:a16="http://schemas.microsoft.com/office/drawing/2014/main" xmlns="" id="{FCAE669E-70C7-41BF-9DE8-2498737ECE35}"/>
              </a:ext>
            </a:extLst>
          </p:cNvPr>
          <p:cNvSpPr txBox="1"/>
          <p:nvPr/>
        </p:nvSpPr>
        <p:spPr>
          <a:xfrm>
            <a:off x="8035290" y="1777288"/>
            <a:ext cx="3920490" cy="2462213"/>
          </a:xfrm>
          <a:prstGeom prst="rect">
            <a:avLst/>
          </a:prstGeom>
          <a:noFill/>
        </p:spPr>
        <p:txBody>
          <a:bodyPr wrap="square">
            <a:spAutoFit/>
          </a:bodyPr>
          <a:lstStyle/>
          <a:p>
            <a:r>
              <a:rPr lang="en-US" sz="2200" dirty="0"/>
              <a:t>1. having enough knowledge and skills</a:t>
            </a:r>
          </a:p>
          <a:p>
            <a:r>
              <a:rPr lang="en-US" sz="2200" dirty="0"/>
              <a:t>→ </a:t>
            </a:r>
            <a:r>
              <a:rPr lang="en-US" sz="2200" dirty="0">
                <a:solidFill>
                  <a:srgbClr val="00B0F0"/>
                </a:solidFill>
              </a:rPr>
              <a:t>qualified</a:t>
            </a:r>
          </a:p>
          <a:p>
            <a:r>
              <a:rPr lang="en-US" sz="2200" dirty="0"/>
              <a:t>2. give someone help or support</a:t>
            </a:r>
          </a:p>
          <a:p>
            <a:r>
              <a:rPr lang="en-US" sz="2200" dirty="0"/>
              <a:t>→ </a:t>
            </a:r>
            <a:r>
              <a:rPr lang="en-US" sz="2200" dirty="0">
                <a:solidFill>
                  <a:srgbClr val="00B0F0"/>
                </a:solidFill>
              </a:rPr>
              <a:t>encourage</a:t>
            </a:r>
          </a:p>
          <a:p>
            <a:r>
              <a:rPr lang="en-US" sz="2200" dirty="0"/>
              <a:t>3. thought in a particular way</a:t>
            </a:r>
          </a:p>
          <a:p>
            <a:r>
              <a:rPr lang="en-US" sz="2200" dirty="0"/>
              <a:t>→ </a:t>
            </a:r>
            <a:r>
              <a:rPr lang="en-US" sz="2200" dirty="0">
                <a:solidFill>
                  <a:srgbClr val="00B0F0"/>
                </a:solidFill>
              </a:rPr>
              <a:t>considered</a:t>
            </a:r>
          </a:p>
        </p:txBody>
      </p:sp>
    </p:spTree>
    <p:extLst>
      <p:ext uri="{BB962C8B-B14F-4D97-AF65-F5344CB8AC3E}">
        <p14:creationId xmlns:p14="http://schemas.microsoft.com/office/powerpoint/2010/main" val="67714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1000"/>
                                        <p:tgtEl>
                                          <p:spTgt spid="13">
                                            <p:txEl>
                                              <p:pRg st="2" end="2"/>
                                            </p:txEl>
                                          </p:spTgt>
                                        </p:tgtEl>
                                      </p:cBhvr>
                                    </p:animEffect>
                                    <p:anim calcmode="lin" valueType="num">
                                      <p:cBhvr>
                                        <p:cTn id="1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1000"/>
                                        <p:tgtEl>
                                          <p:spTgt spid="13">
                                            <p:txEl>
                                              <p:pRg st="4" end="4"/>
                                            </p:txEl>
                                          </p:spTgt>
                                        </p:tgtEl>
                                      </p:cBhvr>
                                    </p:animEffect>
                                    <p:anim calcmode="lin" valueType="num">
                                      <p:cBhvr>
                                        <p:cTn id="18"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wipe(down)">
                                      <p:cBhvr>
                                        <p:cTn id="24" dur="5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wipe(down)">
                                      <p:cBhvr>
                                        <p:cTn id="29" dur="500"/>
                                        <p:tgtEl>
                                          <p:spTgt spid="1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
                                            <p:txEl>
                                              <p:pRg st="5" end="5"/>
                                            </p:txEl>
                                          </p:spTgt>
                                        </p:tgtEl>
                                        <p:attrNameLst>
                                          <p:attrName>style.visibility</p:attrName>
                                        </p:attrNameLst>
                                      </p:cBhvr>
                                      <p:to>
                                        <p:strVal val="visible"/>
                                      </p:to>
                                    </p:set>
                                    <p:animEffect transition="in" filter="wipe(down)">
                                      <p:cBhvr>
                                        <p:cTn id="3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2215</TotalTime>
  <Words>601</Words>
  <PresentationFormat>Widescreen</PresentationFormat>
  <Paragraphs>115</Paragraphs>
  <Slides>16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Adobe Gothic Std B</vt:lpstr>
      <vt:lpstr>Arial</vt:lpstr>
      <vt:lpstr>Bookman Old Style</vt:lpstr>
      <vt:lpstr>Calibri</vt:lpstr>
      <vt:lpstr>Calibri Light</vt:lpstr>
      <vt:lpstr>Courier New</vt:lpstr>
      <vt:lpstr>Myriad Pro</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2023-07-12T07:44:19Z</dcterms:modified>
</cp:coreProperties>
</file>