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A3949"/>
    <a:srgbClr val="C70402"/>
    <a:srgbClr val="FDC9A1"/>
    <a:srgbClr val="B8D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41" autoAdjust="0"/>
    <p:restoredTop sz="94660"/>
  </p:normalViewPr>
  <p:slideViewPr>
    <p:cSldViewPr snapToGrid="0">
      <p:cViewPr varScale="1">
        <p:scale>
          <a:sx n="72" d="100"/>
          <a:sy n="72" d="100"/>
        </p:scale>
        <p:origin x="7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F489-F98D-41BA-9C61-9935AB89F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B8FAE-E447-4859-9A91-42B10C0C48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A72D3-E555-48B4-8B16-099CE66D2508}"/>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5" name="Footer Placeholder 4">
            <a:extLst>
              <a:ext uri="{FF2B5EF4-FFF2-40B4-BE49-F238E27FC236}">
                <a16:creationId xmlns:a16="http://schemas.microsoft.com/office/drawing/2014/main" id="{6F231523-6E5F-4E2F-ACDD-86D25EB22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E1F26-32B4-4D83-82BB-E5133D9C6963}"/>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300605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ADC2-40F6-438B-8632-B69AD1918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8A96D-BA77-46BB-A9AA-2405065A8C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A8962-67B1-41F2-840D-8F89423FDB12}"/>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5" name="Footer Placeholder 4">
            <a:extLst>
              <a:ext uri="{FF2B5EF4-FFF2-40B4-BE49-F238E27FC236}">
                <a16:creationId xmlns:a16="http://schemas.microsoft.com/office/drawing/2014/main" id="{54C99702-4191-4373-82CB-8D35C551C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50E42-6211-4015-971E-20373FFE4ACC}"/>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31688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5DC30-B10D-4C3C-AC19-A15ED95B5E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E4F33-ED54-4455-A184-DBC95D2DFA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087E03-FB6D-4F5B-B78B-756A6CE10D0B}"/>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5" name="Footer Placeholder 4">
            <a:extLst>
              <a:ext uri="{FF2B5EF4-FFF2-40B4-BE49-F238E27FC236}">
                <a16:creationId xmlns:a16="http://schemas.microsoft.com/office/drawing/2014/main" id="{0630FA25-2E14-44DD-B578-858BACD76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3426E-A7F8-4538-B152-E81AD5550693}"/>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328779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02D9-AFCE-4672-B9EC-198CB3BA5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AAB46-7798-4B14-9BC6-ABDFC450FD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64332-6523-4A1C-80E0-42F4470D7212}"/>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5" name="Footer Placeholder 4">
            <a:extLst>
              <a:ext uri="{FF2B5EF4-FFF2-40B4-BE49-F238E27FC236}">
                <a16:creationId xmlns:a16="http://schemas.microsoft.com/office/drawing/2014/main" id="{9FD6ED73-B095-4A8B-AFAB-5974E5401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E54D-2386-47DC-BF6B-3269E81E6069}"/>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323096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3642-7C09-4FD4-ADB9-7E7A8613C1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4298B-7D15-4737-AE61-D723BB710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3941D0-3E0E-40EC-9365-D9F55B59A35E}"/>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5" name="Footer Placeholder 4">
            <a:extLst>
              <a:ext uri="{FF2B5EF4-FFF2-40B4-BE49-F238E27FC236}">
                <a16:creationId xmlns:a16="http://schemas.microsoft.com/office/drawing/2014/main" id="{3D8F5F1F-7294-45B2-96B5-BA5D7868E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68B8E-A9FA-48A5-9513-891E7BE08EAD}"/>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59516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24E3-2DEF-4435-870A-C241D95DC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CC884-02A9-4E35-9A65-D37F2CCF1A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22C46B-4FFD-43CC-BECA-26F38DEAB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9147A6-509D-4FC1-AEB9-C0EAEF72B92C}"/>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6" name="Footer Placeholder 5">
            <a:extLst>
              <a:ext uri="{FF2B5EF4-FFF2-40B4-BE49-F238E27FC236}">
                <a16:creationId xmlns:a16="http://schemas.microsoft.com/office/drawing/2014/main" id="{B964E0E2-7692-4C58-BD6D-0746221818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BFAA2-D94D-42AF-93F5-4EA7046E0243}"/>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316173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E25D-1173-4BBB-92B2-12EF64F5E0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CD8867-6D2B-42DA-A0DF-8125ABEA0A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88E6F1-EE3C-4A00-9DC0-22E5D20DB9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07A88F-B20C-46B8-A3CE-FC3A8FEA5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FB1B9-9EEA-4739-A918-D5718CC0A6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4DA5B-BECD-4DD1-881C-D6927ABCF8D5}"/>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8" name="Footer Placeholder 7">
            <a:extLst>
              <a:ext uri="{FF2B5EF4-FFF2-40B4-BE49-F238E27FC236}">
                <a16:creationId xmlns:a16="http://schemas.microsoft.com/office/drawing/2014/main" id="{82EF7E9E-D8A5-4140-8D77-29EAB81950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B8AC1F-34AD-4498-9274-A13927483F89}"/>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63082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13A0-D093-43ED-BBF2-0461A67F5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C1A909-F488-4DB9-8E75-C395119AA034}"/>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4" name="Footer Placeholder 3">
            <a:extLst>
              <a:ext uri="{FF2B5EF4-FFF2-40B4-BE49-F238E27FC236}">
                <a16:creationId xmlns:a16="http://schemas.microsoft.com/office/drawing/2014/main" id="{D44AF841-EE53-4E0A-9898-ABF67DBC26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36545-971F-473F-A40F-D102F588A8F2}"/>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358904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630D8-6632-4408-A402-75B8185E9A5C}"/>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3" name="Footer Placeholder 2">
            <a:extLst>
              <a:ext uri="{FF2B5EF4-FFF2-40B4-BE49-F238E27FC236}">
                <a16:creationId xmlns:a16="http://schemas.microsoft.com/office/drawing/2014/main" id="{2B54F412-826A-4C00-8E9B-9E59175BEE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1AF52-241F-4138-AE34-06E013B47E95}"/>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69956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20A43-779D-4349-A62D-CFDBFB9F8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BCF85-BB81-4B99-90DA-8E77220D2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CB1899-DAB0-41C4-BE21-704C02F4E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30866-6720-41E5-B37F-80F00E34639E}"/>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6" name="Footer Placeholder 5">
            <a:extLst>
              <a:ext uri="{FF2B5EF4-FFF2-40B4-BE49-F238E27FC236}">
                <a16:creationId xmlns:a16="http://schemas.microsoft.com/office/drawing/2014/main" id="{500D8227-F23C-4FE6-8502-56F102045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653CC-F505-4DBA-9312-D28CC8AB8B5D}"/>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61465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52CC-CEDF-4E96-9D95-D915B5B87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4B398F-9478-4023-913D-0756773353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D3D2BF-A82B-488F-ACCB-D591AD31A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8A332-2098-4424-824A-1F6757B78462}"/>
              </a:ext>
            </a:extLst>
          </p:cNvPr>
          <p:cNvSpPr>
            <a:spLocks noGrp="1"/>
          </p:cNvSpPr>
          <p:nvPr>
            <p:ph type="dt" sz="half" idx="10"/>
          </p:nvPr>
        </p:nvSpPr>
        <p:spPr/>
        <p:txBody>
          <a:bodyPr/>
          <a:lstStyle/>
          <a:p>
            <a:fld id="{689DC5E0-EE52-44B1-8456-69607D89092F}" type="datetimeFigureOut">
              <a:rPr lang="en-US" smtClean="0"/>
              <a:t>9/2/2023</a:t>
            </a:fld>
            <a:endParaRPr lang="en-US"/>
          </a:p>
        </p:txBody>
      </p:sp>
      <p:sp>
        <p:nvSpPr>
          <p:cNvPr id="6" name="Footer Placeholder 5">
            <a:extLst>
              <a:ext uri="{FF2B5EF4-FFF2-40B4-BE49-F238E27FC236}">
                <a16:creationId xmlns:a16="http://schemas.microsoft.com/office/drawing/2014/main" id="{F449D6C9-C08F-4842-873C-B00869000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36434-CF71-4173-8F0B-80012E90F4DD}"/>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51588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CE97A-ECEF-4784-8511-45DDE6B11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A4C504-8330-4B95-B311-886DEC92D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383F6-8C52-481D-ADFC-C1A9F93A1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DC5E0-EE52-44B1-8456-69607D89092F}" type="datetimeFigureOut">
              <a:rPr lang="en-US" smtClean="0"/>
              <a:t>9/2/2023</a:t>
            </a:fld>
            <a:endParaRPr lang="en-US"/>
          </a:p>
        </p:txBody>
      </p:sp>
      <p:sp>
        <p:nvSpPr>
          <p:cNvPr id="5" name="Footer Placeholder 4">
            <a:extLst>
              <a:ext uri="{FF2B5EF4-FFF2-40B4-BE49-F238E27FC236}">
                <a16:creationId xmlns:a16="http://schemas.microsoft.com/office/drawing/2014/main" id="{5C729B7C-9274-413D-A902-89E122FDCF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D064A9-966F-4411-B16F-FE70C51B5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219FA-AAC8-4751-8EBE-02AC5257F61A}" type="slidenum">
              <a:rPr lang="en-US" smtClean="0"/>
              <a:t>‹#›</a:t>
            </a:fld>
            <a:endParaRPr lang="en-US"/>
          </a:p>
        </p:txBody>
      </p:sp>
    </p:spTree>
    <p:extLst>
      <p:ext uri="{BB962C8B-B14F-4D97-AF65-F5344CB8AC3E}">
        <p14:creationId xmlns:p14="http://schemas.microsoft.com/office/powerpoint/2010/main" val="3123038477"/>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sp>
        <p:nvSpPr>
          <p:cNvPr id="4" name="Google Shape;88;p1">
            <a:extLst>
              <a:ext uri="{FF2B5EF4-FFF2-40B4-BE49-F238E27FC236}">
                <a16:creationId xmlns:a16="http://schemas.microsoft.com/office/drawing/2014/main" id="{E7B660AA-E98F-482F-B35C-579099505782}"/>
              </a:ext>
            </a:extLst>
          </p:cNvPr>
          <p:cNvSpPr txBox="1"/>
          <p:nvPr/>
        </p:nvSpPr>
        <p:spPr>
          <a:xfrm>
            <a:off x="2526875" y="1309739"/>
            <a:ext cx="7138250" cy="1938950"/>
          </a:xfrm>
          <a:prstGeom prst="rect">
            <a:avLst/>
          </a:prstGeom>
          <a:noFill/>
          <a:ln>
            <a:noFill/>
          </a:ln>
        </p:spPr>
        <p:txBody>
          <a:bodyPr spcFirstLastPara="1" wrap="square" lIns="91423" tIns="45699" rIns="91423" bIns="45699" anchor="t" anchorCtr="0">
            <a:spAutoFit/>
            <a:scene3d>
              <a:camera prst="perspectiveAbove"/>
              <a:lightRig rig="threePt" dir="t"/>
            </a:scene3d>
          </a:bodyPr>
          <a:lstStyle/>
          <a:p>
            <a:pPr algn="ctr">
              <a:lnSpc>
                <a:spcPct val="125000"/>
              </a:lnSpc>
            </a:pP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CHÀO MỪNG CÁC </a:t>
            </a: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 ĐẾN VỚI TIẾT HỌC</a:t>
            </a:r>
            <a:endParaRPr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
        <p:nvSpPr>
          <p:cNvPr id="5" name="Google Shape;89;p1">
            <a:extLst>
              <a:ext uri="{FF2B5EF4-FFF2-40B4-BE49-F238E27FC236}">
                <a16:creationId xmlns:a16="http://schemas.microsoft.com/office/drawing/2014/main" id="{B0BABD9F-F3BC-462D-98BE-718C640E2169}"/>
              </a:ext>
            </a:extLst>
          </p:cNvPr>
          <p:cNvSpPr txBox="1"/>
          <p:nvPr/>
        </p:nvSpPr>
        <p:spPr>
          <a:xfrm>
            <a:off x="5820227" y="3955143"/>
            <a:ext cx="4107236" cy="461622"/>
          </a:xfrm>
          <a:prstGeom prst="rect">
            <a:avLst/>
          </a:prstGeom>
          <a:noFill/>
          <a:ln>
            <a:noFill/>
          </a:ln>
        </p:spPr>
        <p:txBody>
          <a:bodyPr spcFirstLastPara="1" wrap="square" lIns="91423" tIns="45699" rIns="91423" bIns="45699" anchor="t" anchorCtr="0">
            <a:spAutoFit/>
          </a:bodyPr>
          <a:lstStyle/>
          <a:p>
            <a:pPr algn="ctr"/>
            <a:r>
              <a:rPr lang="en-US" sz="2400" b="1">
                <a:latin typeface="Arial" panose="020B0604020202020204" pitchFamily="34" charset="0"/>
                <a:ea typeface="Times New Roman"/>
                <a:cs typeface="Arial" panose="020B0604020202020204" pitchFamily="34" charset="0"/>
                <a:sym typeface="Times New Roman"/>
              </a:rPr>
              <a:t>Giáo viên:</a:t>
            </a:r>
            <a:endParaRPr sz="2400" b="1"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8778849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3000" fill="hold"/>
                                        <p:tgtEl>
                                          <p:spTgt spid="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7E011B-51C8-4A23-AC56-08E164FB961D}"/>
              </a:ext>
            </a:extLst>
          </p:cNvPr>
          <p:cNvSpPr/>
          <p:nvPr/>
        </p:nvSpPr>
        <p:spPr>
          <a:xfrm>
            <a:off x="4869543" y="0"/>
            <a:ext cx="2452914" cy="638629"/>
          </a:xfrm>
          <a:prstGeom prst="roundRect">
            <a:avLst/>
          </a:prstGeom>
          <a:solidFill>
            <a:srgbClr val="FDC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34D188-385F-430C-BD9E-92593199A1E1}"/>
              </a:ext>
            </a:extLst>
          </p:cNvPr>
          <p:cNvSpPr txBox="1"/>
          <p:nvPr/>
        </p:nvSpPr>
        <p:spPr>
          <a:xfrm>
            <a:off x="5065109" y="89878"/>
            <a:ext cx="2061783" cy="461665"/>
          </a:xfrm>
          <a:prstGeom prst="rect">
            <a:avLst/>
          </a:prstGeom>
          <a:noFill/>
        </p:spPr>
        <p:txBody>
          <a:bodyPr wrap="none" rtlCol="0">
            <a:spAutoFit/>
          </a:bodyPr>
          <a:lstStyle/>
          <a:p>
            <a:r>
              <a:rPr lang="en-US" sz="2400" b="1">
                <a:solidFill>
                  <a:srgbClr val="FF0000"/>
                </a:solidFill>
                <a:latin typeface="Arial" panose="020B0604020202020204" pitchFamily="34" charset="0"/>
                <a:cs typeface="Arial" panose="020B0604020202020204" pitchFamily="34" charset="0"/>
              </a:rPr>
              <a:t>III. Luyện tập</a:t>
            </a:r>
          </a:p>
        </p:txBody>
      </p:sp>
      <p:sp>
        <p:nvSpPr>
          <p:cNvPr id="8" name="TextBox 7">
            <a:extLst>
              <a:ext uri="{FF2B5EF4-FFF2-40B4-BE49-F238E27FC236}">
                <a16:creationId xmlns:a16="http://schemas.microsoft.com/office/drawing/2014/main" id="{9E543EAB-5555-493C-9813-209EB852838F}"/>
              </a:ext>
            </a:extLst>
          </p:cNvPr>
          <p:cNvSpPr txBox="1"/>
          <p:nvPr/>
        </p:nvSpPr>
        <p:spPr>
          <a:xfrm>
            <a:off x="1030892" y="582017"/>
            <a:ext cx="6096000" cy="461665"/>
          </a:xfrm>
          <a:prstGeom prst="rect">
            <a:avLst/>
          </a:prstGeom>
          <a:noFill/>
        </p:spPr>
        <p:txBody>
          <a:bodyPr wrap="square">
            <a:spAutoFit/>
          </a:bodyPr>
          <a:lstStyle/>
          <a:p>
            <a:r>
              <a:rPr lang="en-US" sz="2400" b="1" i="0">
                <a:solidFill>
                  <a:srgbClr val="000000"/>
                </a:solidFill>
                <a:effectLst/>
                <a:latin typeface="Arial" panose="020B0604020202020204" pitchFamily="34" charset="0"/>
                <a:cs typeface="Arial" panose="020B0604020202020204" pitchFamily="34" charset="0"/>
              </a:rPr>
              <a:t>4. Viết đoạn văn</a:t>
            </a:r>
            <a:endParaRPr lang="en-US" sz="24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010FF8E-B2AD-455A-B9AC-96157DFA567C}"/>
              </a:ext>
            </a:extLst>
          </p:cNvPr>
          <p:cNvSpPr txBox="1"/>
          <p:nvPr/>
        </p:nvSpPr>
        <p:spPr>
          <a:xfrm>
            <a:off x="1193800" y="1133560"/>
            <a:ext cx="9804400" cy="4200124"/>
          </a:xfrm>
          <a:prstGeom prst="rect">
            <a:avLst/>
          </a:prstGeom>
          <a:noFill/>
        </p:spPr>
        <p:txBody>
          <a:bodyPr wrap="square">
            <a:spAutoFit/>
          </a:bodyPr>
          <a:lstStyle/>
          <a:p>
            <a:pPr indent="449263" algn="just">
              <a:lnSpc>
                <a:spcPct val="150000"/>
              </a:lnSpc>
            </a:pPr>
            <a:r>
              <a:rPr lang="vi-VN"/>
              <a:t>Nhân vật bạn nhỏ trong bài thơ Tuổi Ngựa của nhà thơ Xuân Quỳnh là một bạn nhỏ đáng yêu và rất hiếu thảo với mẹ. Mở đầu bài thơ, con hỏi mẹ: “Mẹ ơi, con tuổi gì?”. Tò mò hỏi cho biết, ngây thơ hỏi cho hay. Cần gì nghĩa lý sâu xa. Con thơ hiếu động. Chẳng lúc nào “yên một chỗ” Chắc là “Ngựa con” chạy nhảy và “hí” suốt ngày? Ngựa con đi qua những dặm đường, những không gian bao la, những miền đất lạ. “Ngọn gió của trăm miền” ở bốn phương trời với bao hương vị, ở “trên những cánh đồng hoa”. Những bông hoa con hái được ở khắp các miền đất lạ dâng lên mẹ hiền là bông hoa của tâm hồn trong trắng, bông hoa của lòng hiếu thảo và bông hoa ước mơ, khát vọng lên đường. Khổ cuối bài thơ nói lên tình thương mẹ của Ngựa con. Dù cách xa mẹ muôn trùng núi, rừng, sông, biển, con vẫn luôn hướng về mẹ hiền, vẫn tìm về cố hương gặp mẹ.</a:t>
            </a:r>
            <a:endParaRPr lang="vi-VN" sz="2400" b="0" i="0">
              <a:solidFill>
                <a:srgbClr val="000000"/>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F291943-8758-4805-8769-ED714F84CF93}"/>
              </a:ext>
            </a:extLst>
          </p:cNvPr>
          <p:cNvSpPr txBox="1"/>
          <p:nvPr/>
        </p:nvSpPr>
        <p:spPr>
          <a:xfrm>
            <a:off x="1030892" y="5332570"/>
            <a:ext cx="9804400" cy="1131848"/>
          </a:xfrm>
          <a:prstGeom prst="rect">
            <a:avLst/>
          </a:prstGeom>
          <a:noFill/>
        </p:spPr>
        <p:txBody>
          <a:bodyPr wrap="square">
            <a:spAutoFit/>
          </a:bodyPr>
          <a:lstStyle/>
          <a:p>
            <a:pPr>
              <a:lnSpc>
                <a:spcPct val="150000"/>
              </a:lnSpc>
            </a:pPr>
            <a:r>
              <a:rPr lang="en-US" sz="2400" b="1">
                <a:latin typeface="Arial" panose="020B0604020202020204" pitchFamily="34" charset="0"/>
                <a:cs typeface="Arial" panose="020B0604020202020204" pitchFamily="34" charset="0"/>
              </a:rPr>
              <a:t>5. Hoàn chỉnh đoạn văn</a:t>
            </a:r>
            <a:r>
              <a:rPr lang="en-US" sz="2400">
                <a:latin typeface="Arial" panose="020B0604020202020204" pitchFamily="34" charset="0"/>
                <a:cs typeface="Arial" panose="020B0604020202020204" pitchFamily="34" charset="0"/>
              </a:rPr>
              <a:t>.</a:t>
            </a:r>
          </a:p>
          <a:p>
            <a:pPr marL="363538">
              <a:lnSpc>
                <a:spcPct val="150000"/>
              </a:lnSpc>
            </a:pPr>
            <a:r>
              <a:rPr lang="en-US" sz="2400">
                <a:latin typeface="Arial" panose="020B0604020202020204" pitchFamily="34" charset="0"/>
                <a:cs typeface="Arial" panose="020B0604020202020204" pitchFamily="34" charset="0"/>
              </a:rPr>
              <a:t>Học sinh đọc lại đoạn văn và sửa chữa nếu có lỗi.</a:t>
            </a:r>
          </a:p>
        </p:txBody>
      </p:sp>
    </p:spTree>
    <p:extLst>
      <p:ext uri="{BB962C8B-B14F-4D97-AF65-F5344CB8AC3E}">
        <p14:creationId xmlns:p14="http://schemas.microsoft.com/office/powerpoint/2010/main" val="3850629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710B96-58A5-4E76-942C-5DAEFFCA437F}"/>
              </a:ext>
            </a:extLst>
          </p:cNvPr>
          <p:cNvSpPr txBox="1"/>
          <p:nvPr/>
        </p:nvSpPr>
        <p:spPr>
          <a:xfrm>
            <a:off x="3674504" y="2921168"/>
            <a:ext cx="4842992" cy="1015663"/>
          </a:xfrm>
          <a:prstGeom prst="rect">
            <a:avLst/>
          </a:prstGeom>
          <a:noFill/>
        </p:spPr>
        <p:txBody>
          <a:bodyPr wrap="none" rtlCol="0">
            <a:spAutoFit/>
          </a:bodyPr>
          <a:lstStyle/>
          <a:p>
            <a:r>
              <a:rPr lang="en-US" sz="6000" b="1">
                <a:solidFill>
                  <a:srgbClr val="C70402"/>
                </a:solidFill>
                <a:latin typeface="Arial" panose="020B0604020202020204" pitchFamily="34" charset="0"/>
                <a:cs typeface="Arial" panose="020B0604020202020204" pitchFamily="34" charset="0"/>
              </a:rPr>
              <a:t>THỰC HÀNH</a:t>
            </a:r>
          </a:p>
        </p:txBody>
      </p:sp>
      <p:pic>
        <p:nvPicPr>
          <p:cNvPr id="4" name="Picture 3">
            <a:extLst>
              <a:ext uri="{FF2B5EF4-FFF2-40B4-BE49-F238E27FC236}">
                <a16:creationId xmlns:a16="http://schemas.microsoft.com/office/drawing/2014/main" id="{D5BA9917-BD69-4EF9-BEFC-E3BE7323E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765" y="4092033"/>
            <a:ext cx="2028470" cy="2035232"/>
          </a:xfrm>
          <a:prstGeom prst="rect">
            <a:avLst/>
          </a:prstGeom>
        </p:spPr>
      </p:pic>
    </p:spTree>
    <p:extLst>
      <p:ext uri="{BB962C8B-B14F-4D97-AF65-F5344CB8AC3E}">
        <p14:creationId xmlns:p14="http://schemas.microsoft.com/office/powerpoint/2010/main" val="871665516"/>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710B96-58A5-4E76-942C-5DAEFFCA437F}"/>
              </a:ext>
            </a:extLst>
          </p:cNvPr>
          <p:cNvSpPr txBox="1"/>
          <p:nvPr/>
        </p:nvSpPr>
        <p:spPr>
          <a:xfrm>
            <a:off x="2566572" y="3105834"/>
            <a:ext cx="7058855" cy="646331"/>
          </a:xfrm>
          <a:prstGeom prst="rect">
            <a:avLst/>
          </a:prstGeom>
          <a:noFill/>
        </p:spPr>
        <p:txBody>
          <a:bodyPr wrap="none" rtlCol="0">
            <a:spAutoFit/>
          </a:bodyPr>
          <a:lstStyle/>
          <a:p>
            <a:r>
              <a:rPr lang="en-US" sz="3600" b="1">
                <a:solidFill>
                  <a:srgbClr val="0A3949"/>
                </a:solidFill>
                <a:latin typeface="Arial" panose="020B0604020202020204" pitchFamily="34" charset="0"/>
                <a:cs typeface="Arial" panose="020B0604020202020204" pitchFamily="34" charset="0"/>
              </a:rPr>
              <a:t>CHIA SẺ BÀI LÀM TRƯỚC LỚP</a:t>
            </a:r>
          </a:p>
        </p:txBody>
      </p:sp>
      <p:pic>
        <p:nvPicPr>
          <p:cNvPr id="5" name="Picture 4">
            <a:extLst>
              <a:ext uri="{FF2B5EF4-FFF2-40B4-BE49-F238E27FC236}">
                <a16:creationId xmlns:a16="http://schemas.microsoft.com/office/drawing/2014/main" id="{E627E7AD-5826-4746-89A2-38A3FBF1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914" y="4034969"/>
            <a:ext cx="2714172" cy="2035629"/>
          </a:xfrm>
          <a:prstGeom prst="rect">
            <a:avLst/>
          </a:prstGeom>
        </p:spPr>
      </p:pic>
    </p:spTree>
    <p:extLst>
      <p:ext uri="{BB962C8B-B14F-4D97-AF65-F5344CB8AC3E}">
        <p14:creationId xmlns:p14="http://schemas.microsoft.com/office/powerpoint/2010/main" val="2691642421"/>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3B2DB8-B511-4530-AA25-A2574D6B6F73}"/>
              </a:ext>
            </a:extLst>
          </p:cNvPr>
          <p:cNvSpPr/>
          <p:nvPr/>
        </p:nvSpPr>
        <p:spPr>
          <a:xfrm>
            <a:off x="7894929" y="3230489"/>
            <a:ext cx="3324615" cy="1569660"/>
          </a:xfrm>
          <a:prstGeom prst="rect">
            <a:avLst/>
          </a:prstGeom>
        </p:spPr>
        <p:txBody>
          <a:bodyPr wrap="square">
            <a:spAutoFit/>
          </a:bodyPr>
          <a:lstStyle/>
          <a:p>
            <a:pPr algn="ctr"/>
            <a:r>
              <a:rPr lang="en-US" sz="4800" b="1" dirty="0" err="1">
                <a:ln w="22225">
                  <a:no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Củng</a:t>
            </a:r>
            <a:r>
              <a:rPr lang="en-US" sz="4800" b="1" dirty="0">
                <a:ln w="22225">
                  <a:no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800" b="1" dirty="0" err="1">
                <a:ln w="22225">
                  <a:no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800" b="1" dirty="0">
                <a:ln w="22225">
                  <a:no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800" b="1" dirty="0" err="1">
                <a:ln w="22225">
                  <a:no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Dặn</a:t>
            </a:r>
            <a:r>
              <a:rPr lang="en-US" sz="4800" b="1" dirty="0">
                <a:ln w="22225">
                  <a:no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800" b="1" dirty="0" err="1">
                <a:ln w="22225">
                  <a:no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dò</a:t>
            </a:r>
            <a:r>
              <a:rPr lang="en-US" sz="4800" b="1" dirty="0">
                <a:ln w="22225">
                  <a:no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vi-VN" sz="4800" b="1" dirty="0">
              <a:ln w="22225">
                <a:no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6BE25F-E717-4593-A282-1D4D5FAA6A95}"/>
              </a:ext>
            </a:extLst>
          </p:cNvPr>
          <p:cNvSpPr>
            <a:spLocks noGrp="1"/>
          </p:cNvSpPr>
          <p:nvPr>
            <p:ph type="title"/>
          </p:nvPr>
        </p:nvSpPr>
        <p:spPr>
          <a:xfrm>
            <a:off x="1201057" y="1901372"/>
            <a:ext cx="4604657" cy="515031"/>
          </a:xfrm>
        </p:spPr>
        <p:txBody>
          <a:bodyPr>
            <a:noAutofit/>
          </a:bodyPr>
          <a:lstStyle/>
          <a:p>
            <a:pPr marL="457200" indent="-45720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235819"/>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7A3E86-1852-4760-AF47-C3317F6CC520}"/>
              </a:ext>
            </a:extLst>
          </p:cNvPr>
          <p:cNvSpPr txBox="1"/>
          <p:nvPr/>
        </p:nvSpPr>
        <p:spPr>
          <a:xfrm>
            <a:off x="2377802" y="2075317"/>
            <a:ext cx="7919304" cy="4608512"/>
          </a:xfrm>
          <a:prstGeom prst="rect">
            <a:avLst/>
          </a:prstGeom>
          <a:noFill/>
        </p:spPr>
        <p:txBody>
          <a:bodyPr wrap="square" rtlCol="0">
            <a:prstTxWarp prst="textArchUp">
              <a:avLst/>
            </a:prstTxWarp>
            <a:spAutoFit/>
            <a:scene3d>
              <a:camera prst="orthographicFront"/>
              <a:lightRig rig="threePt" dir="t"/>
            </a:scene3d>
            <a:sp3d extrusionH="57150">
              <a:bevelT w="69850" h="38100" prst="cross"/>
            </a:sp3d>
          </a:bodyPr>
          <a:lstStyle/>
          <a:p>
            <a:r>
              <a:rPr lang="en-US" sz="66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TẠM </a:t>
            </a:r>
            <a:r>
              <a:rPr lang="en-US" sz="6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BIỆT VÀ HẸN GẶP LẠI</a:t>
            </a:r>
          </a:p>
        </p:txBody>
      </p:sp>
      <p:pic>
        <p:nvPicPr>
          <p:cNvPr id="4" name="Picture 3" descr="Pin on ~Cute wittle things~">
            <a:extLst>
              <a:ext uri="{FF2B5EF4-FFF2-40B4-BE49-F238E27FC236}">
                <a16:creationId xmlns:a16="http://schemas.microsoft.com/office/drawing/2014/main" id="{9893D06F-4731-4BAA-808A-1E04AA6B03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638" y="3441298"/>
            <a:ext cx="3744382" cy="303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80420"/>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29A3A5-668A-409B-8964-96156D4FCB76}"/>
              </a:ext>
            </a:extLst>
          </p:cNvPr>
          <p:cNvSpPr txBox="1"/>
          <p:nvPr/>
        </p:nvSpPr>
        <p:spPr>
          <a:xfrm>
            <a:off x="1026368" y="1212979"/>
            <a:ext cx="2672526" cy="646331"/>
          </a:xfrm>
          <a:prstGeom prst="rect">
            <a:avLst/>
          </a:prstGeom>
          <a:noFill/>
        </p:spPr>
        <p:txBody>
          <a:bodyPr wrap="none" rtlCol="0">
            <a:spAutoFit/>
          </a:bodyPr>
          <a:lstStyle/>
          <a:p>
            <a:r>
              <a:rPr lang="en-US" sz="3600" b="1" u="sng">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VIẾT 1:</a:t>
            </a:r>
          </a:p>
        </p:txBody>
      </p:sp>
      <p:sp>
        <p:nvSpPr>
          <p:cNvPr id="3" name="TextBox 2">
            <a:extLst>
              <a:ext uri="{FF2B5EF4-FFF2-40B4-BE49-F238E27FC236}">
                <a16:creationId xmlns:a16="http://schemas.microsoft.com/office/drawing/2014/main" id="{8BE7A90E-9D55-4126-B400-3CBA755C87B2}"/>
              </a:ext>
            </a:extLst>
          </p:cNvPr>
          <p:cNvSpPr txBox="1"/>
          <p:nvPr/>
        </p:nvSpPr>
        <p:spPr>
          <a:xfrm>
            <a:off x="2635790" y="2545997"/>
            <a:ext cx="7198676" cy="2708434"/>
          </a:xfrm>
          <a:prstGeom prst="rect">
            <a:avLst/>
          </a:prstGeom>
          <a:noFill/>
        </p:spPr>
        <p:txBody>
          <a:bodyPr wrap="square" rtlCol="0">
            <a:spAutoFit/>
          </a:bodyPr>
          <a:lstStyle/>
          <a:p>
            <a:pPr algn="ctr"/>
            <a:r>
              <a:rPr lang="en-US" sz="66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 đoạn văn về một nhân vật</a:t>
            </a:r>
          </a:p>
          <a:p>
            <a:pPr algn="ctr">
              <a:spcBef>
                <a:spcPts val="1200"/>
              </a:spcBef>
            </a:pPr>
            <a:r>
              <a:rPr lang="en-US" sz="280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(Cấu tạo của đoạn văn)</a:t>
            </a: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4918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9313-F67B-4CE2-9F38-C850AB41F7F9}"/>
              </a:ext>
            </a:extLst>
          </p:cNvPr>
          <p:cNvSpPr txBox="1"/>
          <p:nvPr/>
        </p:nvSpPr>
        <p:spPr>
          <a:xfrm>
            <a:off x="3030582" y="380952"/>
            <a:ext cx="1842171" cy="461665"/>
          </a:xfrm>
          <a:prstGeom prst="rect">
            <a:avLst/>
          </a:prstGeom>
          <a:noFill/>
        </p:spPr>
        <p:txBody>
          <a:bodyPr wrap="none" rtlCol="0">
            <a:spAutoFit/>
          </a:bodyPr>
          <a:lstStyle/>
          <a:p>
            <a:r>
              <a:rPr lang="en-US" sz="2400" b="1">
                <a:solidFill>
                  <a:srgbClr val="FF0000"/>
                </a:solidFill>
                <a:latin typeface="Arial" panose="020B0604020202020204" pitchFamily="34" charset="0"/>
                <a:cs typeface="Arial" panose="020B0604020202020204" pitchFamily="34" charset="0"/>
              </a:rPr>
              <a:t>I. Nhận xét:</a:t>
            </a:r>
          </a:p>
        </p:txBody>
      </p:sp>
      <p:sp>
        <p:nvSpPr>
          <p:cNvPr id="3" name="TextBox 2">
            <a:extLst>
              <a:ext uri="{FF2B5EF4-FFF2-40B4-BE49-F238E27FC236}">
                <a16:creationId xmlns:a16="http://schemas.microsoft.com/office/drawing/2014/main" id="{2519CD05-56CE-4B23-84BE-476DDC128DDD}"/>
              </a:ext>
            </a:extLst>
          </p:cNvPr>
          <p:cNvSpPr txBox="1"/>
          <p:nvPr/>
        </p:nvSpPr>
        <p:spPr>
          <a:xfrm>
            <a:off x="4872753" y="411729"/>
            <a:ext cx="4283545" cy="400110"/>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Đọc đoạn văn sau và trả lời câu hỏi:</a:t>
            </a:r>
          </a:p>
        </p:txBody>
      </p:sp>
      <p:sp>
        <p:nvSpPr>
          <p:cNvPr id="4" name="TextBox 3">
            <a:extLst>
              <a:ext uri="{FF2B5EF4-FFF2-40B4-BE49-F238E27FC236}">
                <a16:creationId xmlns:a16="http://schemas.microsoft.com/office/drawing/2014/main" id="{149DC374-C1AF-4086-8F11-213F7C563628}"/>
              </a:ext>
            </a:extLst>
          </p:cNvPr>
          <p:cNvSpPr txBox="1"/>
          <p:nvPr/>
        </p:nvSpPr>
        <p:spPr>
          <a:xfrm>
            <a:off x="1016000" y="956428"/>
            <a:ext cx="10160000" cy="3517053"/>
          </a:xfrm>
          <a:prstGeom prst="rect">
            <a:avLst/>
          </a:prstGeom>
          <a:noFill/>
        </p:spPr>
        <p:txBody>
          <a:bodyPr wrap="square" rtlCol="0">
            <a:spAutoFit/>
          </a:bodyPr>
          <a:lstStyle/>
          <a:p>
            <a:pPr indent="528638" algn="just">
              <a:lnSpc>
                <a:spcPct val="125000"/>
              </a:lnSpc>
            </a:pPr>
            <a:r>
              <a:rPr lang="vi-VN" sz="2000" b="0" i="0">
                <a:solidFill>
                  <a:srgbClr val="000000"/>
                </a:solidFill>
                <a:effectLst/>
                <a:latin typeface="Arial" panose="020B0604020202020204" pitchFamily="34" charset="0"/>
                <a:cs typeface="Arial" panose="020B0604020202020204" pitchFamily="34" charset="0"/>
              </a:rPr>
              <a:t>Nhân vật Dế Mèn trong truyện Dế Mèn phiêu lưu kí để lại cho em những ấn tượng mạnh mẽ cả về ngoại hình lẫn tính cách. Đó là một chú dế có thân hình cường tráng với đôi càng mẫm bóng, vuốt ở chân, ở khoeo cứng và nhọn hoắt, chỉ cần lia qua là những ngọn cỏ đã ngã rạp xuống. Mỗi bước đi của chú đều “trịnh trọng, khoan thai”, ra vẻ “con nhà võ”. Dế Mèn luôn lãnh diễn với bà con làng xóm về ngoại hình và sức mạnh của mình. Nhưng chính vì quá tự hào, Dế Mèn lại trở thành một kẻ kiêu căng và xốc nổi. Rất may là về sau, trải qua nhiều biến cố, chú đã thay đổi tính nết, biết yêu thương mọi người và làm nhiều việc có ích.</a:t>
            </a:r>
          </a:p>
          <a:p>
            <a:pPr algn="r">
              <a:lnSpc>
                <a:spcPct val="125000"/>
              </a:lnSpc>
            </a:pPr>
            <a:r>
              <a:rPr lang="vi-VN" sz="2000" b="0" i="0">
                <a:solidFill>
                  <a:srgbClr val="000000"/>
                </a:solidFill>
                <a:effectLst/>
                <a:latin typeface="Arial" panose="020B0604020202020204" pitchFamily="34" charset="0"/>
                <a:cs typeface="Arial" panose="020B0604020202020204" pitchFamily="34" charset="0"/>
              </a:rPr>
              <a:t>Theo Chi Mai</a:t>
            </a:r>
          </a:p>
        </p:txBody>
      </p:sp>
      <p:sp>
        <p:nvSpPr>
          <p:cNvPr id="5" name="Rectangle: Rounded Corners 4">
            <a:extLst>
              <a:ext uri="{FF2B5EF4-FFF2-40B4-BE49-F238E27FC236}">
                <a16:creationId xmlns:a16="http://schemas.microsoft.com/office/drawing/2014/main" id="{B196CA14-A500-4DE2-B4C9-9352BF29F7C9}"/>
              </a:ext>
            </a:extLst>
          </p:cNvPr>
          <p:cNvSpPr/>
          <p:nvPr/>
        </p:nvSpPr>
        <p:spPr>
          <a:xfrm>
            <a:off x="1767840" y="4686590"/>
            <a:ext cx="8656320" cy="1714209"/>
          </a:xfrm>
          <a:prstGeom prst="roundRect">
            <a:avLst/>
          </a:prstGeom>
          <a:solidFill>
            <a:srgbClr val="B8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a:solidFill>
                  <a:schemeClr val="tx1"/>
                </a:solidFill>
                <a:latin typeface="Arial" panose="020B0604020202020204" pitchFamily="34" charset="0"/>
                <a:cs typeface="Arial" panose="020B0604020202020204" pitchFamily="34" charset="0"/>
              </a:rPr>
              <a:t>a) Đoạn văn viết về nội dung gì?</a:t>
            </a:r>
          </a:p>
          <a:p>
            <a:pPr>
              <a:lnSpc>
                <a:spcPct val="150000"/>
              </a:lnSpc>
            </a:pPr>
            <a:r>
              <a:rPr lang="en-US" sz="2000" b="1">
                <a:solidFill>
                  <a:schemeClr val="tx1"/>
                </a:solidFill>
                <a:latin typeface="Arial" panose="020B0604020202020204" pitchFamily="34" charset="0"/>
                <a:cs typeface="Arial" panose="020B0604020202020204" pitchFamily="34" charset="0"/>
              </a:rPr>
              <a:t>b) Câu mở đầu của đoạn văn trên (câu mở đầu) có tác dụng gì?</a:t>
            </a:r>
          </a:p>
          <a:p>
            <a:pPr>
              <a:lnSpc>
                <a:spcPct val="150000"/>
              </a:lnSpc>
            </a:pPr>
            <a:r>
              <a:rPr lang="en-US" sz="2000" b="1">
                <a:solidFill>
                  <a:schemeClr val="tx1"/>
                </a:solidFill>
                <a:latin typeface="Arial" panose="020B0604020202020204" pitchFamily="34" charset="0"/>
                <a:cs typeface="Arial" panose="020B0604020202020204" pitchFamily="34" charset="0"/>
              </a:rPr>
              <a:t>c) Câu tiếp theo phát triển những ý nào của câu mở đoạn?</a:t>
            </a:r>
          </a:p>
        </p:txBody>
      </p:sp>
    </p:spTree>
    <p:extLst>
      <p:ext uri="{BB962C8B-B14F-4D97-AF65-F5344CB8AC3E}">
        <p14:creationId xmlns:p14="http://schemas.microsoft.com/office/powerpoint/2010/main" val="3055182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9313-F67B-4CE2-9F38-C850AB41F7F9}"/>
              </a:ext>
            </a:extLst>
          </p:cNvPr>
          <p:cNvSpPr txBox="1"/>
          <p:nvPr/>
        </p:nvSpPr>
        <p:spPr>
          <a:xfrm>
            <a:off x="3030582" y="380952"/>
            <a:ext cx="1842171" cy="461665"/>
          </a:xfrm>
          <a:prstGeom prst="rect">
            <a:avLst/>
          </a:prstGeom>
          <a:noFill/>
        </p:spPr>
        <p:txBody>
          <a:bodyPr wrap="none" rtlCol="0">
            <a:spAutoFit/>
          </a:bodyPr>
          <a:lstStyle/>
          <a:p>
            <a:r>
              <a:rPr lang="en-US" sz="2400" b="1">
                <a:solidFill>
                  <a:srgbClr val="FF0000"/>
                </a:solidFill>
                <a:latin typeface="Arial" panose="020B0604020202020204" pitchFamily="34" charset="0"/>
                <a:cs typeface="Arial" panose="020B0604020202020204" pitchFamily="34" charset="0"/>
              </a:rPr>
              <a:t>I. Nhận xét:</a:t>
            </a:r>
          </a:p>
        </p:txBody>
      </p:sp>
      <p:sp>
        <p:nvSpPr>
          <p:cNvPr id="3" name="TextBox 2">
            <a:extLst>
              <a:ext uri="{FF2B5EF4-FFF2-40B4-BE49-F238E27FC236}">
                <a16:creationId xmlns:a16="http://schemas.microsoft.com/office/drawing/2014/main" id="{2519CD05-56CE-4B23-84BE-476DDC128DDD}"/>
              </a:ext>
            </a:extLst>
          </p:cNvPr>
          <p:cNvSpPr txBox="1"/>
          <p:nvPr/>
        </p:nvSpPr>
        <p:spPr>
          <a:xfrm>
            <a:off x="4872753" y="411729"/>
            <a:ext cx="4283545" cy="400110"/>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Đọc đoạn văn sau và trả lời câu hỏi:</a:t>
            </a:r>
          </a:p>
        </p:txBody>
      </p:sp>
      <p:sp>
        <p:nvSpPr>
          <p:cNvPr id="4" name="TextBox 3">
            <a:extLst>
              <a:ext uri="{FF2B5EF4-FFF2-40B4-BE49-F238E27FC236}">
                <a16:creationId xmlns:a16="http://schemas.microsoft.com/office/drawing/2014/main" id="{149DC374-C1AF-4086-8F11-213F7C563628}"/>
              </a:ext>
            </a:extLst>
          </p:cNvPr>
          <p:cNvSpPr txBox="1"/>
          <p:nvPr/>
        </p:nvSpPr>
        <p:spPr>
          <a:xfrm>
            <a:off x="1016000" y="956428"/>
            <a:ext cx="10160000" cy="3517053"/>
          </a:xfrm>
          <a:prstGeom prst="rect">
            <a:avLst/>
          </a:prstGeom>
          <a:noFill/>
        </p:spPr>
        <p:txBody>
          <a:bodyPr wrap="square" rtlCol="0">
            <a:spAutoFit/>
          </a:bodyPr>
          <a:lstStyle/>
          <a:p>
            <a:pPr indent="528638" algn="just">
              <a:lnSpc>
                <a:spcPct val="125000"/>
              </a:lnSpc>
            </a:pPr>
            <a:r>
              <a:rPr lang="vi-VN" sz="2000" b="0" i="0">
                <a:solidFill>
                  <a:srgbClr val="000000"/>
                </a:solidFill>
                <a:effectLst/>
                <a:latin typeface="Arial" panose="020B0604020202020204" pitchFamily="34" charset="0"/>
                <a:cs typeface="Arial" panose="020B0604020202020204" pitchFamily="34" charset="0"/>
              </a:rPr>
              <a:t>Nhân vật Dế Mèn trong truyện Dế Mèn phiêu lưu kí để lại cho em những ấn tượng mạnh mẽ cả về ngoại hình lẫn tính cách. Đó là một chú dế có thân hình cường tráng với đôi càng mẫm bóng, vuốt ở chân, ở khoeo cứng và nhọn hoắt, chỉ cần lia qua là những ngọn cỏ đã ngã rạp xuống. Mỗi bước đi của chú đều “trịnh trọng, khoan thai”, ra vẻ “con nhà võ”. Dế Mèn luôn lãnh diễn với bà con làng xóm về ngoại hình và sức mạnh của mình. Nhưng chính vì quá tự hào, Dế Mèn lại trở thành một kẻ kiêu căng và xốc nổi. Rất may là về sau, trải qua nhiều biến cố, chú đã thay đổi tính nết, biết yêu thương mọi người và làm nhiều việc có ích.</a:t>
            </a:r>
          </a:p>
          <a:p>
            <a:pPr algn="r">
              <a:lnSpc>
                <a:spcPct val="125000"/>
              </a:lnSpc>
            </a:pPr>
            <a:r>
              <a:rPr lang="vi-VN" sz="2000" b="0" i="0">
                <a:solidFill>
                  <a:srgbClr val="000000"/>
                </a:solidFill>
                <a:effectLst/>
                <a:latin typeface="Arial" panose="020B0604020202020204" pitchFamily="34" charset="0"/>
                <a:cs typeface="Arial" panose="020B0604020202020204" pitchFamily="34" charset="0"/>
              </a:rPr>
              <a:t>Theo Chi Mai</a:t>
            </a:r>
          </a:p>
        </p:txBody>
      </p:sp>
      <p:sp>
        <p:nvSpPr>
          <p:cNvPr id="5" name="Rectangle: Rounded Corners 4">
            <a:extLst>
              <a:ext uri="{FF2B5EF4-FFF2-40B4-BE49-F238E27FC236}">
                <a16:creationId xmlns:a16="http://schemas.microsoft.com/office/drawing/2014/main" id="{B196CA14-A500-4DE2-B4C9-9352BF29F7C9}"/>
              </a:ext>
            </a:extLst>
          </p:cNvPr>
          <p:cNvSpPr/>
          <p:nvPr/>
        </p:nvSpPr>
        <p:spPr>
          <a:xfrm>
            <a:off x="1248228" y="4573555"/>
            <a:ext cx="5257075" cy="608822"/>
          </a:xfrm>
          <a:prstGeom prst="roundRect">
            <a:avLst/>
          </a:prstGeom>
          <a:solidFill>
            <a:srgbClr val="B8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latin typeface="Arial" panose="020B0604020202020204" pitchFamily="34" charset="0"/>
                <a:cs typeface="Arial" panose="020B0604020202020204" pitchFamily="34" charset="0"/>
              </a:rPr>
              <a:t>a) Đoạn văn viết về nội dung gì?</a:t>
            </a:r>
          </a:p>
        </p:txBody>
      </p:sp>
      <p:sp>
        <p:nvSpPr>
          <p:cNvPr id="7" name="TextBox 6">
            <a:extLst>
              <a:ext uri="{FF2B5EF4-FFF2-40B4-BE49-F238E27FC236}">
                <a16:creationId xmlns:a16="http://schemas.microsoft.com/office/drawing/2014/main" id="{011B5B17-4E5C-446E-B0A1-6EC62BD68544}"/>
              </a:ext>
            </a:extLst>
          </p:cNvPr>
          <p:cNvSpPr txBox="1"/>
          <p:nvPr/>
        </p:nvSpPr>
        <p:spPr>
          <a:xfrm>
            <a:off x="1248228" y="5486073"/>
            <a:ext cx="9695543" cy="830997"/>
          </a:xfrm>
          <a:prstGeom prst="rect">
            <a:avLst/>
          </a:prstGeom>
          <a:noFill/>
        </p:spPr>
        <p:txBody>
          <a:bodyPr wrap="square">
            <a:spAutoFit/>
          </a:bodyPr>
          <a:lstStyle/>
          <a:p>
            <a:r>
              <a:rPr lang="en-US" sz="2400" b="0" i="1">
                <a:solidFill>
                  <a:srgbClr val="0000FF"/>
                </a:solidFill>
                <a:effectLst/>
                <a:latin typeface="Arial" panose="020B0604020202020204" pitchFamily="34" charset="0"/>
                <a:cs typeface="Arial" panose="020B0604020202020204" pitchFamily="34" charset="0"/>
              </a:rPr>
              <a:t>Đoạn văn trên viết về nhân vật Dế Mèn với những đặc điểm về ngoại hình và tính cách.</a:t>
            </a:r>
            <a:endParaRPr lang="en-US" sz="2400" i="1">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180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9313-F67B-4CE2-9F38-C850AB41F7F9}"/>
              </a:ext>
            </a:extLst>
          </p:cNvPr>
          <p:cNvSpPr txBox="1"/>
          <p:nvPr/>
        </p:nvSpPr>
        <p:spPr>
          <a:xfrm>
            <a:off x="3030582" y="380952"/>
            <a:ext cx="1842171" cy="461665"/>
          </a:xfrm>
          <a:prstGeom prst="rect">
            <a:avLst/>
          </a:prstGeom>
          <a:noFill/>
        </p:spPr>
        <p:txBody>
          <a:bodyPr wrap="none" rtlCol="0">
            <a:spAutoFit/>
          </a:bodyPr>
          <a:lstStyle/>
          <a:p>
            <a:r>
              <a:rPr lang="en-US" sz="2400" b="1">
                <a:solidFill>
                  <a:srgbClr val="FF0000"/>
                </a:solidFill>
                <a:latin typeface="Arial" panose="020B0604020202020204" pitchFamily="34" charset="0"/>
                <a:cs typeface="Arial" panose="020B0604020202020204" pitchFamily="34" charset="0"/>
              </a:rPr>
              <a:t>I. Nhận xét:</a:t>
            </a:r>
          </a:p>
        </p:txBody>
      </p:sp>
      <p:sp>
        <p:nvSpPr>
          <p:cNvPr id="3" name="TextBox 2">
            <a:extLst>
              <a:ext uri="{FF2B5EF4-FFF2-40B4-BE49-F238E27FC236}">
                <a16:creationId xmlns:a16="http://schemas.microsoft.com/office/drawing/2014/main" id="{2519CD05-56CE-4B23-84BE-476DDC128DDD}"/>
              </a:ext>
            </a:extLst>
          </p:cNvPr>
          <p:cNvSpPr txBox="1"/>
          <p:nvPr/>
        </p:nvSpPr>
        <p:spPr>
          <a:xfrm>
            <a:off x="4872753" y="411729"/>
            <a:ext cx="4283545" cy="400110"/>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Đọc đoạn văn sau và trả lời câu hỏi:</a:t>
            </a:r>
          </a:p>
        </p:txBody>
      </p:sp>
      <p:sp>
        <p:nvSpPr>
          <p:cNvPr id="4" name="TextBox 3">
            <a:extLst>
              <a:ext uri="{FF2B5EF4-FFF2-40B4-BE49-F238E27FC236}">
                <a16:creationId xmlns:a16="http://schemas.microsoft.com/office/drawing/2014/main" id="{149DC374-C1AF-4086-8F11-213F7C563628}"/>
              </a:ext>
            </a:extLst>
          </p:cNvPr>
          <p:cNvSpPr txBox="1"/>
          <p:nvPr/>
        </p:nvSpPr>
        <p:spPr>
          <a:xfrm>
            <a:off x="1016000" y="956428"/>
            <a:ext cx="10160000" cy="3517053"/>
          </a:xfrm>
          <a:prstGeom prst="rect">
            <a:avLst/>
          </a:prstGeom>
          <a:noFill/>
        </p:spPr>
        <p:txBody>
          <a:bodyPr wrap="square" rtlCol="0">
            <a:spAutoFit/>
          </a:bodyPr>
          <a:lstStyle/>
          <a:p>
            <a:pPr indent="528638" algn="just">
              <a:lnSpc>
                <a:spcPct val="125000"/>
              </a:lnSpc>
            </a:pPr>
            <a:r>
              <a:rPr lang="vi-VN" sz="2000" b="0" i="0">
                <a:solidFill>
                  <a:srgbClr val="000000"/>
                </a:solidFill>
                <a:effectLst/>
                <a:latin typeface="Arial" panose="020B0604020202020204" pitchFamily="34" charset="0"/>
                <a:cs typeface="Arial" panose="020B0604020202020204" pitchFamily="34" charset="0"/>
              </a:rPr>
              <a:t>Nhân vật Dế Mèn trong truyện Dế Mèn phiêu lưu kí để lại cho em những ấn tượng mạnh mẽ cả về ngoại hình lẫn tính cách. Đó là một chú dế có thân hình cường tráng với đôi càng mẫm bóng, vuốt ở chân, ở khoeo cứng và nhọn hoắt, chỉ cần lia qua là những ngọn cỏ đã ngã rạp xuống. Mỗi bước đi của chú đều “trịnh trọng, khoan thai”, ra vẻ “con nhà võ”. Dế Mèn luôn lãnh diễn với bà con làng xóm về ngoại hình và sức mạnh của mình. Nhưng chính vì quá tự hào, Dế Mèn lại trở thành một kẻ kiêu căng và xốc nổi. Rất may là về sau, trải qua nhiều biến cố, chú đã thay đổi tính nết, biết yêu thương mọi người và làm nhiều việc có ích.</a:t>
            </a:r>
          </a:p>
          <a:p>
            <a:pPr algn="r">
              <a:lnSpc>
                <a:spcPct val="125000"/>
              </a:lnSpc>
            </a:pPr>
            <a:r>
              <a:rPr lang="vi-VN" sz="2000" b="0" i="0">
                <a:solidFill>
                  <a:srgbClr val="000000"/>
                </a:solidFill>
                <a:effectLst/>
                <a:latin typeface="Arial" panose="020B0604020202020204" pitchFamily="34" charset="0"/>
                <a:cs typeface="Arial" panose="020B0604020202020204" pitchFamily="34" charset="0"/>
              </a:rPr>
              <a:t>Theo Chi Mai</a:t>
            </a:r>
          </a:p>
        </p:txBody>
      </p:sp>
      <p:sp>
        <p:nvSpPr>
          <p:cNvPr id="5" name="Rectangle: Rounded Corners 4">
            <a:extLst>
              <a:ext uri="{FF2B5EF4-FFF2-40B4-BE49-F238E27FC236}">
                <a16:creationId xmlns:a16="http://schemas.microsoft.com/office/drawing/2014/main" id="{B196CA14-A500-4DE2-B4C9-9352BF29F7C9}"/>
              </a:ext>
            </a:extLst>
          </p:cNvPr>
          <p:cNvSpPr/>
          <p:nvPr/>
        </p:nvSpPr>
        <p:spPr>
          <a:xfrm>
            <a:off x="1248228" y="4573555"/>
            <a:ext cx="8142515" cy="608822"/>
          </a:xfrm>
          <a:prstGeom prst="roundRect">
            <a:avLst/>
          </a:prstGeom>
          <a:solidFill>
            <a:srgbClr val="B8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latin typeface="Arial" panose="020B0604020202020204" pitchFamily="34" charset="0"/>
                <a:cs typeface="Arial" panose="020B0604020202020204" pitchFamily="34" charset="0"/>
              </a:rPr>
              <a:t>b) Câu mở đầu của đoạn văn trên (câu mở đầu) có tác dụng gì?</a:t>
            </a:r>
          </a:p>
        </p:txBody>
      </p:sp>
      <p:sp>
        <p:nvSpPr>
          <p:cNvPr id="7" name="TextBox 6">
            <a:extLst>
              <a:ext uri="{FF2B5EF4-FFF2-40B4-BE49-F238E27FC236}">
                <a16:creationId xmlns:a16="http://schemas.microsoft.com/office/drawing/2014/main" id="{011B5B17-4E5C-446E-B0A1-6EC62BD68544}"/>
              </a:ext>
            </a:extLst>
          </p:cNvPr>
          <p:cNvSpPr txBox="1"/>
          <p:nvPr/>
        </p:nvSpPr>
        <p:spPr>
          <a:xfrm>
            <a:off x="2024742" y="5439907"/>
            <a:ext cx="8142515" cy="461665"/>
          </a:xfrm>
          <a:prstGeom prst="rect">
            <a:avLst/>
          </a:prstGeom>
          <a:noFill/>
        </p:spPr>
        <p:txBody>
          <a:bodyPr wrap="square">
            <a:spAutoFit/>
          </a:bodyPr>
          <a:lstStyle/>
          <a:p>
            <a:r>
              <a:rPr lang="en-US" sz="2400" i="1">
                <a:solidFill>
                  <a:srgbClr val="0000FF"/>
                </a:solidFill>
                <a:latin typeface="Arial" panose="020B0604020202020204" pitchFamily="34" charset="0"/>
                <a:cs typeface="Arial" panose="020B0604020202020204" pitchFamily="34" charset="0"/>
              </a:rPr>
              <a:t>Câu mở đầu có tác dụng khái quát nội dung đoạn văn.</a:t>
            </a:r>
            <a:endParaRPr lang="en-US" sz="3200" i="1">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0530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9313-F67B-4CE2-9F38-C850AB41F7F9}"/>
              </a:ext>
            </a:extLst>
          </p:cNvPr>
          <p:cNvSpPr txBox="1"/>
          <p:nvPr/>
        </p:nvSpPr>
        <p:spPr>
          <a:xfrm>
            <a:off x="3030582" y="380952"/>
            <a:ext cx="1842171" cy="461665"/>
          </a:xfrm>
          <a:prstGeom prst="rect">
            <a:avLst/>
          </a:prstGeom>
          <a:noFill/>
        </p:spPr>
        <p:txBody>
          <a:bodyPr wrap="none" rtlCol="0">
            <a:spAutoFit/>
          </a:bodyPr>
          <a:lstStyle/>
          <a:p>
            <a:r>
              <a:rPr lang="en-US" sz="2400" b="1">
                <a:solidFill>
                  <a:srgbClr val="FF0000"/>
                </a:solidFill>
                <a:latin typeface="Arial" panose="020B0604020202020204" pitchFamily="34" charset="0"/>
                <a:cs typeface="Arial" panose="020B0604020202020204" pitchFamily="34" charset="0"/>
              </a:rPr>
              <a:t>I. Nhận xét:</a:t>
            </a:r>
          </a:p>
        </p:txBody>
      </p:sp>
      <p:sp>
        <p:nvSpPr>
          <p:cNvPr id="3" name="TextBox 2">
            <a:extLst>
              <a:ext uri="{FF2B5EF4-FFF2-40B4-BE49-F238E27FC236}">
                <a16:creationId xmlns:a16="http://schemas.microsoft.com/office/drawing/2014/main" id="{2519CD05-56CE-4B23-84BE-476DDC128DDD}"/>
              </a:ext>
            </a:extLst>
          </p:cNvPr>
          <p:cNvSpPr txBox="1"/>
          <p:nvPr/>
        </p:nvSpPr>
        <p:spPr>
          <a:xfrm>
            <a:off x="4872753" y="411729"/>
            <a:ext cx="4283545" cy="400110"/>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Đọc đoạn văn sau và trả lời câu hỏi:</a:t>
            </a:r>
          </a:p>
        </p:txBody>
      </p:sp>
      <p:sp>
        <p:nvSpPr>
          <p:cNvPr id="4" name="TextBox 3">
            <a:extLst>
              <a:ext uri="{FF2B5EF4-FFF2-40B4-BE49-F238E27FC236}">
                <a16:creationId xmlns:a16="http://schemas.microsoft.com/office/drawing/2014/main" id="{149DC374-C1AF-4086-8F11-213F7C563628}"/>
              </a:ext>
            </a:extLst>
          </p:cNvPr>
          <p:cNvSpPr txBox="1"/>
          <p:nvPr/>
        </p:nvSpPr>
        <p:spPr>
          <a:xfrm>
            <a:off x="1016000" y="956428"/>
            <a:ext cx="10160000" cy="3517053"/>
          </a:xfrm>
          <a:prstGeom prst="rect">
            <a:avLst/>
          </a:prstGeom>
          <a:noFill/>
        </p:spPr>
        <p:txBody>
          <a:bodyPr wrap="square" rtlCol="0">
            <a:spAutoFit/>
          </a:bodyPr>
          <a:lstStyle/>
          <a:p>
            <a:pPr indent="528638" algn="just">
              <a:lnSpc>
                <a:spcPct val="125000"/>
              </a:lnSpc>
            </a:pPr>
            <a:r>
              <a:rPr lang="vi-VN" sz="2000" b="0" i="0">
                <a:solidFill>
                  <a:srgbClr val="000000"/>
                </a:solidFill>
                <a:effectLst/>
                <a:latin typeface="Arial" panose="020B0604020202020204" pitchFamily="34" charset="0"/>
                <a:cs typeface="Arial" panose="020B0604020202020204" pitchFamily="34" charset="0"/>
              </a:rPr>
              <a:t>Nhân vật Dế Mèn trong truyện Dế Mèn phiêu lưu kí để lại cho em những ấn tượng mạnh mẽ cả về ngoại hình lẫn tính cách. Đó là một chú dế có thân hình cường tráng với đôi càng mẫm bóng, vuốt ở chân, ở khoeo cứng và nhọn hoắt, chỉ cần lia qua là những ngọn cỏ đã ngã rạp xuống. Mỗi bước đi của chú đều “trịnh trọng, khoan thai”, ra vẻ “con nhà võ”. Dế Mèn luôn lãnh diễn với bà con làng xóm về ngoại hình và sức mạnh của mình. Nhưng chính vì quá tự hào, Dế Mèn lại trở thành một kẻ kiêu căng và xốc nổi. Rất may là về sau, trải qua nhiều biến cố, chú đã thay đổi tính nết, biết yêu thương mọi người và làm nhiều việc có ích.</a:t>
            </a:r>
          </a:p>
          <a:p>
            <a:pPr algn="r">
              <a:lnSpc>
                <a:spcPct val="125000"/>
              </a:lnSpc>
            </a:pPr>
            <a:r>
              <a:rPr lang="vi-VN" sz="2000" b="0" i="0">
                <a:solidFill>
                  <a:srgbClr val="000000"/>
                </a:solidFill>
                <a:effectLst/>
                <a:latin typeface="Arial" panose="020B0604020202020204" pitchFamily="34" charset="0"/>
                <a:cs typeface="Arial" panose="020B0604020202020204" pitchFamily="34" charset="0"/>
              </a:rPr>
              <a:t>Theo Chi Mai</a:t>
            </a:r>
          </a:p>
        </p:txBody>
      </p:sp>
      <p:sp>
        <p:nvSpPr>
          <p:cNvPr id="5" name="Rectangle: Rounded Corners 4">
            <a:extLst>
              <a:ext uri="{FF2B5EF4-FFF2-40B4-BE49-F238E27FC236}">
                <a16:creationId xmlns:a16="http://schemas.microsoft.com/office/drawing/2014/main" id="{B196CA14-A500-4DE2-B4C9-9352BF29F7C9}"/>
              </a:ext>
            </a:extLst>
          </p:cNvPr>
          <p:cNvSpPr/>
          <p:nvPr/>
        </p:nvSpPr>
        <p:spPr>
          <a:xfrm>
            <a:off x="1248228" y="4573555"/>
            <a:ext cx="8142515" cy="608822"/>
          </a:xfrm>
          <a:prstGeom prst="roundRect">
            <a:avLst/>
          </a:prstGeom>
          <a:solidFill>
            <a:srgbClr val="B8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latin typeface="Arial" panose="020B0604020202020204" pitchFamily="34" charset="0"/>
                <a:cs typeface="Arial" panose="020B0604020202020204" pitchFamily="34" charset="0"/>
              </a:rPr>
              <a:t>c) Câu tiếp theo phát triển những ý nào của câu mở đoạn?</a:t>
            </a:r>
          </a:p>
        </p:txBody>
      </p:sp>
      <p:sp>
        <p:nvSpPr>
          <p:cNvPr id="7" name="TextBox 6">
            <a:extLst>
              <a:ext uri="{FF2B5EF4-FFF2-40B4-BE49-F238E27FC236}">
                <a16:creationId xmlns:a16="http://schemas.microsoft.com/office/drawing/2014/main" id="{011B5B17-4E5C-446E-B0A1-6EC62BD68544}"/>
              </a:ext>
            </a:extLst>
          </p:cNvPr>
          <p:cNvSpPr txBox="1"/>
          <p:nvPr/>
        </p:nvSpPr>
        <p:spPr>
          <a:xfrm>
            <a:off x="1411513" y="5486073"/>
            <a:ext cx="9368973" cy="830997"/>
          </a:xfrm>
          <a:prstGeom prst="rect">
            <a:avLst/>
          </a:prstGeom>
          <a:noFill/>
        </p:spPr>
        <p:txBody>
          <a:bodyPr wrap="square">
            <a:spAutoFit/>
          </a:bodyPr>
          <a:lstStyle/>
          <a:p>
            <a:r>
              <a:rPr lang="vi-VN" sz="2400" i="1">
                <a:solidFill>
                  <a:srgbClr val="0000FF"/>
                </a:solidFill>
                <a:latin typeface="Arial" panose="020B0604020202020204" pitchFamily="34" charset="0"/>
                <a:cs typeface="Arial" panose="020B0604020202020204" pitchFamily="34" charset="0"/>
              </a:rPr>
              <a:t>Các câu tiếp theo triển khai nội dung cụ thể về những ấn tượng về ngoại hình và tính cách.</a:t>
            </a:r>
            <a:endParaRPr lang="en-US" sz="4000" i="1">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0532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E6496-3BFD-443A-A5D0-1E383C9D6A31}"/>
              </a:ext>
            </a:extLst>
          </p:cNvPr>
          <p:cNvSpPr txBox="1"/>
          <p:nvPr/>
        </p:nvSpPr>
        <p:spPr>
          <a:xfrm>
            <a:off x="2348410" y="1280838"/>
            <a:ext cx="2000869"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II. Bài học:</a:t>
            </a:r>
          </a:p>
        </p:txBody>
      </p:sp>
      <p:sp>
        <p:nvSpPr>
          <p:cNvPr id="4" name="TextBox 3">
            <a:extLst>
              <a:ext uri="{FF2B5EF4-FFF2-40B4-BE49-F238E27FC236}">
                <a16:creationId xmlns:a16="http://schemas.microsoft.com/office/drawing/2014/main" id="{0F5A58A1-9902-4C20-BBDA-F0DD2AB0AFC4}"/>
              </a:ext>
            </a:extLst>
          </p:cNvPr>
          <p:cNvSpPr txBox="1"/>
          <p:nvPr/>
        </p:nvSpPr>
        <p:spPr>
          <a:xfrm>
            <a:off x="1582055" y="2544795"/>
            <a:ext cx="9303657" cy="2509148"/>
          </a:xfrm>
          <a:prstGeom prst="rect">
            <a:avLst/>
          </a:prstGeom>
          <a:noFill/>
        </p:spPr>
        <p:txBody>
          <a:bodyPr wrap="square">
            <a:spAutoFit/>
          </a:bodyPr>
          <a:lstStyle/>
          <a:p>
            <a:pPr algn="just">
              <a:lnSpc>
                <a:spcPct val="125000"/>
              </a:lnSpc>
              <a:spcBef>
                <a:spcPts val="600"/>
              </a:spcBef>
              <a:spcAft>
                <a:spcPts val="600"/>
              </a:spcAft>
            </a:pPr>
            <a:r>
              <a:rPr lang="vi-VN" sz="2400" b="0" i="0">
                <a:solidFill>
                  <a:srgbClr val="000000"/>
                </a:solidFill>
                <a:effectLst/>
                <a:latin typeface="Arial" panose="020B0604020202020204" pitchFamily="34" charset="0"/>
                <a:cs typeface="Arial" panose="020B0604020202020204" pitchFamily="34" charset="0"/>
              </a:rPr>
              <a:t>1. Viết đoạn văn về một nhân vật là nêu cảm nghĩ về đặc điểm (ngoại hình, tính cách) của nhân vật đó.</a:t>
            </a:r>
          </a:p>
          <a:p>
            <a:pPr algn="just">
              <a:lnSpc>
                <a:spcPct val="125000"/>
              </a:lnSpc>
              <a:spcBef>
                <a:spcPts val="600"/>
              </a:spcBef>
              <a:spcAft>
                <a:spcPts val="600"/>
              </a:spcAft>
            </a:pPr>
            <a:r>
              <a:rPr lang="vi-VN" sz="2400" b="0" i="0">
                <a:solidFill>
                  <a:srgbClr val="000000"/>
                </a:solidFill>
                <a:effectLst/>
                <a:latin typeface="Arial" panose="020B0604020202020204" pitchFamily="34" charset="0"/>
                <a:cs typeface="Arial" panose="020B0604020202020204" pitchFamily="34" charset="0"/>
              </a:rPr>
              <a:t>2. Câu mở đoạn thường giới thiệu nhân vật và nêu khái quát cảm nghĩ về đặc điểm của nhân vật. Các câu tiếp theo làm rõ những đặc điểm đã nêu ở câu mở đoạn.</a:t>
            </a:r>
          </a:p>
        </p:txBody>
      </p:sp>
    </p:spTree>
    <p:extLst>
      <p:ext uri="{BB962C8B-B14F-4D97-AF65-F5344CB8AC3E}">
        <p14:creationId xmlns:p14="http://schemas.microsoft.com/office/powerpoint/2010/main" val="12720818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7E011B-51C8-4A23-AC56-08E164FB961D}"/>
              </a:ext>
            </a:extLst>
          </p:cNvPr>
          <p:cNvSpPr/>
          <p:nvPr/>
        </p:nvSpPr>
        <p:spPr>
          <a:xfrm>
            <a:off x="4869543" y="0"/>
            <a:ext cx="2452914" cy="638629"/>
          </a:xfrm>
          <a:prstGeom prst="roundRect">
            <a:avLst/>
          </a:prstGeom>
          <a:solidFill>
            <a:srgbClr val="FDC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34D188-385F-430C-BD9E-92593199A1E1}"/>
              </a:ext>
            </a:extLst>
          </p:cNvPr>
          <p:cNvSpPr txBox="1"/>
          <p:nvPr/>
        </p:nvSpPr>
        <p:spPr>
          <a:xfrm>
            <a:off x="5065109" y="89878"/>
            <a:ext cx="2061783" cy="461665"/>
          </a:xfrm>
          <a:prstGeom prst="rect">
            <a:avLst/>
          </a:prstGeom>
          <a:noFill/>
        </p:spPr>
        <p:txBody>
          <a:bodyPr wrap="none" rtlCol="0">
            <a:spAutoFit/>
          </a:bodyPr>
          <a:lstStyle/>
          <a:p>
            <a:r>
              <a:rPr lang="en-US" sz="2400" b="1">
                <a:solidFill>
                  <a:srgbClr val="FF0000"/>
                </a:solidFill>
                <a:latin typeface="Arial" panose="020B0604020202020204" pitchFamily="34" charset="0"/>
                <a:cs typeface="Arial" panose="020B0604020202020204" pitchFamily="34" charset="0"/>
              </a:rPr>
              <a:t>III. Luyện tập</a:t>
            </a:r>
          </a:p>
        </p:txBody>
      </p:sp>
      <p:sp>
        <p:nvSpPr>
          <p:cNvPr id="5" name="TextBox 4">
            <a:extLst>
              <a:ext uri="{FF2B5EF4-FFF2-40B4-BE49-F238E27FC236}">
                <a16:creationId xmlns:a16="http://schemas.microsoft.com/office/drawing/2014/main" id="{AA052A78-E447-4DCF-A333-37B7035CB939}"/>
              </a:ext>
            </a:extLst>
          </p:cNvPr>
          <p:cNvSpPr txBox="1"/>
          <p:nvPr/>
        </p:nvSpPr>
        <p:spPr>
          <a:xfrm>
            <a:off x="1030703" y="638629"/>
            <a:ext cx="10130594" cy="958660"/>
          </a:xfrm>
          <a:prstGeom prst="rect">
            <a:avLst/>
          </a:prstGeom>
          <a:noFill/>
        </p:spPr>
        <p:txBody>
          <a:bodyPr wrap="square">
            <a:spAutoFit/>
          </a:bodyPr>
          <a:lstStyle/>
          <a:p>
            <a:pPr algn="just">
              <a:lnSpc>
                <a:spcPct val="150000"/>
              </a:lnSpc>
            </a:pPr>
            <a:r>
              <a:rPr lang="vi-VN" sz="2000" b="0" i="0">
                <a:solidFill>
                  <a:srgbClr val="000000"/>
                </a:solidFill>
                <a:effectLst/>
                <a:latin typeface="Arial" panose="020B0604020202020204" pitchFamily="34" charset="0"/>
                <a:cs typeface="Arial" panose="020B0604020202020204" pitchFamily="34" charset="0"/>
              </a:rPr>
              <a:t>Dựa theo quy tắc bàn tay, hãy nêu những việc cần làm để viết một đoạn văn nêu cảm nghĩ của em về nhân vật bạn nhỏ trong bài thơ </a:t>
            </a:r>
            <a:r>
              <a:rPr lang="vi-VN" sz="2000" b="0" i="1">
                <a:solidFill>
                  <a:srgbClr val="000000"/>
                </a:solidFill>
                <a:effectLst/>
                <a:latin typeface="Arial" panose="020B0604020202020204" pitchFamily="34" charset="0"/>
                <a:cs typeface="Arial" panose="020B0604020202020204" pitchFamily="34" charset="0"/>
              </a:rPr>
              <a:t>Tuổi Ngựa.</a:t>
            </a:r>
            <a:endParaRPr lang="en-US" sz="2000" i="1">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49F7879-79DD-41D0-A8D2-3BE344256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644" b="90347" l="53136" r="90504">
                        <a14:foregroundMark x1="66784" y1="28218" x2="71246" y2="20668"/>
                        <a14:foregroundMark x1="71246" y1="20668" x2="71290" y2="19554"/>
                        <a14:foregroundMark x1="70716" y1="16337" x2="73189" y2="10891"/>
                        <a14:foregroundMark x1="83260" y1="33168" x2="85954" y2="31807"/>
                        <a14:foregroundMark x1="85954" y1="31807" x2="87279" y2="31559"/>
                        <a14:foregroundMark x1="84452" y1="46658" x2="89708" y2="47649"/>
                        <a14:foregroundMark x1="90062" y1="46411" x2="90504" y2="50248"/>
                        <a14:foregroundMark x1="80389" y1="66955" x2="84541" y2="66955"/>
                        <a14:foregroundMark x1="84541" y1="66955" x2="88030" y2="66584"/>
                        <a14:foregroundMark x1="88781" y1="65842" x2="90504" y2="66213"/>
                        <a14:foregroundMark x1="78622" y1="77228" x2="84761" y2="82302"/>
                        <a14:foregroundMark x1="67491" y1="84653" x2="75530" y2="84653"/>
                        <a14:foregroundMark x1="79947" y1="82302" x2="84011" y2="82921"/>
                        <a14:foregroundMark x1="84011" y1="82921" x2="84143" y2="83045"/>
                        <a14:foregroundMark x1="85247" y1="78342" x2="85247" y2="78342"/>
                        <a14:foregroundMark x1="85998" y1="78837" x2="85998" y2="78837"/>
                        <a14:foregroundMark x1="86617" y1="79208" x2="86617" y2="79208"/>
                        <a14:foregroundMark x1="87014" y1="80446" x2="87014" y2="80941"/>
                        <a14:backgroundMark x1="84894" y1="40347" x2="84055" y2="40470"/>
                        <a14:backgroundMark x1="82686" y1="41089" x2="82686" y2="41089"/>
                        <a14:backgroundMark x1="81140" y1="41089" x2="81140" y2="41089"/>
                        <a14:backgroundMark x1="79196" y1="41955" x2="79196" y2="41955"/>
                        <a14:backgroundMark x1="79682" y1="42079" x2="79682" y2="42079"/>
                        <a14:backgroundMark x1="80212" y1="41955" x2="80212" y2="41955"/>
                        <a14:backgroundMark x1="80433" y1="41708" x2="80433" y2="41708"/>
                        <a14:backgroundMark x1="81140" y1="41955" x2="81140" y2="41955"/>
                        <a14:backgroundMark x1="86087" y1="85891" x2="86087" y2="85891"/>
                        <a14:backgroundMark x1="86307" y1="85272" x2="86307" y2="85272"/>
                        <a14:backgroundMark x1="85866" y1="86386" x2="85866" y2="86386"/>
                        <a14:backgroundMark x1="85777" y1="86015" x2="86440" y2="86015"/>
                        <a14:backgroundMark x1="85512" y1="85272" x2="86131" y2="85272"/>
                        <a14:backgroundMark x1="86131" y1="86262" x2="87456" y2="87748"/>
                        <a14:backgroundMark x1="86926" y1="86262" x2="85954" y2="86262"/>
                        <a14:backgroundMark x1="78931" y1="72772" x2="78931" y2="72772"/>
                        <a14:backgroundMark x1="77739" y1="72401" x2="77739" y2="72401"/>
                        <a14:backgroundMark x1="76988" y1="72153" x2="76988" y2="72153"/>
                        <a14:backgroundMark x1="78931" y1="57673" x2="78931" y2="57673"/>
                        <a14:backgroundMark x1="77518" y1="57797" x2="77518" y2="57797"/>
                        <a14:backgroundMark x1="77076" y1="58416" x2="77076" y2="58416"/>
                        <a14:backgroundMark x1="76988" y1="58045" x2="76988" y2="58045"/>
                        <a14:backgroundMark x1="85645" y1="84653" x2="85336" y2="84777"/>
                        <a14:backgroundMark x1="85557" y1="85272" x2="84806" y2="85149"/>
                      </a14:backgroundRemoval>
                    </a14:imgEffect>
                    <a14:imgEffect>
                      <a14:brightnessContrast contrast="-40000"/>
                    </a14:imgEffect>
                  </a14:imgLayer>
                </a14:imgProps>
              </a:ext>
              <a:ext uri="{28A0092B-C50C-407E-A947-70E740481C1C}">
                <a14:useLocalDpi xmlns:a14="http://schemas.microsoft.com/office/drawing/2010/main" val="0"/>
              </a:ext>
            </a:extLst>
          </a:blip>
          <a:srcRect l="48810" t="4885" r="6666"/>
          <a:stretch/>
        </p:blipFill>
        <p:spPr>
          <a:xfrm>
            <a:off x="2953845" y="1976858"/>
            <a:ext cx="6284309" cy="4791264"/>
          </a:xfrm>
          <a:prstGeom prst="rect">
            <a:avLst/>
          </a:prstGeom>
        </p:spPr>
      </p:pic>
    </p:spTree>
    <p:extLst>
      <p:ext uri="{BB962C8B-B14F-4D97-AF65-F5344CB8AC3E}">
        <p14:creationId xmlns:p14="http://schemas.microsoft.com/office/powerpoint/2010/main" val="3947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7E011B-51C8-4A23-AC56-08E164FB961D}"/>
              </a:ext>
            </a:extLst>
          </p:cNvPr>
          <p:cNvSpPr/>
          <p:nvPr/>
        </p:nvSpPr>
        <p:spPr>
          <a:xfrm>
            <a:off x="4869543" y="0"/>
            <a:ext cx="2452914" cy="638629"/>
          </a:xfrm>
          <a:prstGeom prst="roundRect">
            <a:avLst/>
          </a:prstGeom>
          <a:solidFill>
            <a:srgbClr val="FDC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34D188-385F-430C-BD9E-92593199A1E1}"/>
              </a:ext>
            </a:extLst>
          </p:cNvPr>
          <p:cNvSpPr txBox="1"/>
          <p:nvPr/>
        </p:nvSpPr>
        <p:spPr>
          <a:xfrm>
            <a:off x="5065109" y="89878"/>
            <a:ext cx="2061783" cy="461665"/>
          </a:xfrm>
          <a:prstGeom prst="rect">
            <a:avLst/>
          </a:prstGeom>
          <a:noFill/>
        </p:spPr>
        <p:txBody>
          <a:bodyPr wrap="none" rtlCol="0">
            <a:spAutoFit/>
          </a:bodyPr>
          <a:lstStyle/>
          <a:p>
            <a:r>
              <a:rPr lang="en-US" sz="2400" b="1">
                <a:solidFill>
                  <a:srgbClr val="FF0000"/>
                </a:solidFill>
                <a:latin typeface="Arial" panose="020B0604020202020204" pitchFamily="34" charset="0"/>
                <a:cs typeface="Arial" panose="020B0604020202020204" pitchFamily="34" charset="0"/>
              </a:rPr>
              <a:t>III. Luyện tập</a:t>
            </a:r>
          </a:p>
        </p:txBody>
      </p:sp>
      <p:pic>
        <p:nvPicPr>
          <p:cNvPr id="7" name="Picture 6">
            <a:extLst>
              <a:ext uri="{FF2B5EF4-FFF2-40B4-BE49-F238E27FC236}">
                <a16:creationId xmlns:a16="http://schemas.microsoft.com/office/drawing/2014/main" id="{049F7879-79DD-41D0-A8D2-3BE344256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644" b="90347" l="53136" r="90504">
                        <a14:foregroundMark x1="66784" y1="28218" x2="71246" y2="20668"/>
                        <a14:foregroundMark x1="71246" y1="20668" x2="71290" y2="19554"/>
                        <a14:foregroundMark x1="70716" y1="16337" x2="73189" y2="10891"/>
                        <a14:foregroundMark x1="83260" y1="33168" x2="85954" y2="31807"/>
                        <a14:foregroundMark x1="85954" y1="31807" x2="87279" y2="31559"/>
                        <a14:foregroundMark x1="84452" y1="46658" x2="89708" y2="47649"/>
                        <a14:foregroundMark x1="90062" y1="46411" x2="90504" y2="50248"/>
                        <a14:foregroundMark x1="80389" y1="66955" x2="84541" y2="66955"/>
                        <a14:foregroundMark x1="84541" y1="66955" x2="88030" y2="66584"/>
                        <a14:foregroundMark x1="88781" y1="65842" x2="90504" y2="66213"/>
                        <a14:foregroundMark x1="78622" y1="77228" x2="84761" y2="82302"/>
                        <a14:foregroundMark x1="67491" y1="84653" x2="75530" y2="84653"/>
                        <a14:foregroundMark x1="79947" y1="82302" x2="84011" y2="82921"/>
                        <a14:foregroundMark x1="84011" y1="82921" x2="84143" y2="83045"/>
                        <a14:foregroundMark x1="85247" y1="78342" x2="85247" y2="78342"/>
                        <a14:foregroundMark x1="85998" y1="78837" x2="85998" y2="78837"/>
                        <a14:foregroundMark x1="86617" y1="79208" x2="86617" y2="79208"/>
                        <a14:foregroundMark x1="87014" y1="80446" x2="87014" y2="80941"/>
                        <a14:backgroundMark x1="84894" y1="40347" x2="84055" y2="40470"/>
                        <a14:backgroundMark x1="82686" y1="41089" x2="82686" y2="41089"/>
                        <a14:backgroundMark x1="81140" y1="41089" x2="81140" y2="41089"/>
                        <a14:backgroundMark x1="79196" y1="41955" x2="79196" y2="41955"/>
                        <a14:backgroundMark x1="79682" y1="42079" x2="79682" y2="42079"/>
                        <a14:backgroundMark x1="80212" y1="41955" x2="80212" y2="41955"/>
                        <a14:backgroundMark x1="80433" y1="41708" x2="80433" y2="41708"/>
                        <a14:backgroundMark x1="81140" y1="41955" x2="81140" y2="41955"/>
                        <a14:backgroundMark x1="86087" y1="85891" x2="86087" y2="85891"/>
                        <a14:backgroundMark x1="86307" y1="85272" x2="86307" y2="85272"/>
                        <a14:backgroundMark x1="85866" y1="86386" x2="85866" y2="86386"/>
                        <a14:backgroundMark x1="85777" y1="86015" x2="86440" y2="86015"/>
                        <a14:backgroundMark x1="85512" y1="85272" x2="86131" y2="85272"/>
                        <a14:backgroundMark x1="86131" y1="86262" x2="87456" y2="87748"/>
                        <a14:backgroundMark x1="86926" y1="86262" x2="85954" y2="86262"/>
                        <a14:backgroundMark x1="78931" y1="72772" x2="78931" y2="72772"/>
                        <a14:backgroundMark x1="77739" y1="72401" x2="77739" y2="72401"/>
                        <a14:backgroundMark x1="76988" y1="72153" x2="76988" y2="72153"/>
                        <a14:backgroundMark x1="78931" y1="57673" x2="78931" y2="57673"/>
                        <a14:backgroundMark x1="77518" y1="57797" x2="77518" y2="57797"/>
                        <a14:backgroundMark x1="77076" y1="58416" x2="77076" y2="58416"/>
                        <a14:backgroundMark x1="76988" y1="58045" x2="76988" y2="58045"/>
                        <a14:backgroundMark x1="85645" y1="84653" x2="85336" y2="84777"/>
                        <a14:backgroundMark x1="85557" y1="85272" x2="84806" y2="85149"/>
                      </a14:backgroundRemoval>
                    </a14:imgEffect>
                    <a14:imgEffect>
                      <a14:brightnessContrast contrast="-40000"/>
                    </a14:imgEffect>
                  </a14:imgLayer>
                </a14:imgProps>
              </a:ext>
              <a:ext uri="{28A0092B-C50C-407E-A947-70E740481C1C}">
                <a14:useLocalDpi xmlns:a14="http://schemas.microsoft.com/office/drawing/2010/main" val="0"/>
              </a:ext>
            </a:extLst>
          </a:blip>
          <a:srcRect l="48810" t="4885" r="6666"/>
          <a:stretch/>
        </p:blipFill>
        <p:spPr>
          <a:xfrm>
            <a:off x="7518023" y="8424"/>
            <a:ext cx="3806073" cy="2901814"/>
          </a:xfrm>
          <a:prstGeom prst="rect">
            <a:avLst/>
          </a:prstGeom>
        </p:spPr>
      </p:pic>
      <p:sp>
        <p:nvSpPr>
          <p:cNvPr id="8" name="TextBox 7">
            <a:extLst>
              <a:ext uri="{FF2B5EF4-FFF2-40B4-BE49-F238E27FC236}">
                <a16:creationId xmlns:a16="http://schemas.microsoft.com/office/drawing/2014/main" id="{9E543EAB-5555-493C-9813-209EB852838F}"/>
              </a:ext>
            </a:extLst>
          </p:cNvPr>
          <p:cNvSpPr txBox="1"/>
          <p:nvPr/>
        </p:nvSpPr>
        <p:spPr>
          <a:xfrm>
            <a:off x="1030892" y="1096994"/>
            <a:ext cx="6096000" cy="461665"/>
          </a:xfrm>
          <a:prstGeom prst="rect">
            <a:avLst/>
          </a:prstGeom>
          <a:noFill/>
        </p:spPr>
        <p:txBody>
          <a:bodyPr wrap="square">
            <a:spAutoFit/>
          </a:bodyPr>
          <a:lstStyle/>
          <a:p>
            <a:r>
              <a:rPr lang="en-US" sz="2400" b="1" i="0">
                <a:solidFill>
                  <a:srgbClr val="000000"/>
                </a:solidFill>
                <a:effectLst/>
                <a:latin typeface="Arial" panose="020B0604020202020204" pitchFamily="34" charset="0"/>
                <a:cs typeface="Arial" panose="020B0604020202020204" pitchFamily="34" charset="0"/>
              </a:rPr>
              <a:t>1. Viết về nhân vật bạn nhỏ tuổi ngựa.</a:t>
            </a:r>
            <a:endParaRPr lang="en-US" sz="24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1EBF126-3D4E-4FB9-A472-E6DACFBB9100}"/>
              </a:ext>
            </a:extLst>
          </p:cNvPr>
          <p:cNvSpPr txBox="1"/>
          <p:nvPr/>
        </p:nvSpPr>
        <p:spPr>
          <a:xfrm>
            <a:off x="1030892" y="1860506"/>
            <a:ext cx="6096000" cy="461665"/>
          </a:xfrm>
          <a:prstGeom prst="rect">
            <a:avLst/>
          </a:prstGeom>
          <a:noFill/>
        </p:spPr>
        <p:txBody>
          <a:bodyPr wrap="square">
            <a:spAutoFit/>
          </a:bodyPr>
          <a:lstStyle/>
          <a:p>
            <a:r>
              <a:rPr lang="en-US" sz="2400" b="1" i="0">
                <a:solidFill>
                  <a:srgbClr val="000000"/>
                </a:solidFill>
                <a:effectLst/>
                <a:latin typeface="Arial" panose="020B0604020202020204" pitchFamily="34" charset="0"/>
                <a:cs typeface="Arial" panose="020B0604020202020204" pitchFamily="34" charset="0"/>
              </a:rPr>
              <a:t>2. Tìm ý</a:t>
            </a:r>
            <a:endParaRPr lang="en-US" sz="24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010FF8E-B2AD-455A-B9AC-96157DFA567C}"/>
              </a:ext>
            </a:extLst>
          </p:cNvPr>
          <p:cNvSpPr txBox="1"/>
          <p:nvPr/>
        </p:nvSpPr>
        <p:spPr>
          <a:xfrm>
            <a:off x="1582056" y="2438285"/>
            <a:ext cx="9448801" cy="2793842"/>
          </a:xfrm>
          <a:prstGeom prst="rect">
            <a:avLst/>
          </a:prstGeom>
          <a:noFill/>
        </p:spPr>
        <p:txBody>
          <a:bodyPr wrap="square">
            <a:spAutoFit/>
          </a:bodyPr>
          <a:lstStyle/>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 Giới thiệu về nhân vật bạn nhỏ tuổi ngựa và nêu cảm nghĩ của em về nhân vật.</a:t>
            </a:r>
          </a:p>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 Kể lại chuyện “Ngựa con” rong chơi khắp nơi cùng ngọn gió.</a:t>
            </a:r>
          </a:p>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 Tả cảnh đẹp mà “Ngựa con vui chơi”</a:t>
            </a:r>
          </a:p>
          <a:p>
            <a:pPr algn="just">
              <a:lnSpc>
                <a:spcPct val="150000"/>
              </a:lnSpc>
            </a:pPr>
            <a:r>
              <a:rPr lang="vi-VN" sz="2400" b="0" i="0">
                <a:solidFill>
                  <a:srgbClr val="000000"/>
                </a:solidFill>
                <a:effectLst/>
                <a:latin typeface="Arial" panose="020B0604020202020204" pitchFamily="34" charset="0"/>
                <a:cs typeface="Arial" panose="020B0604020202020204" pitchFamily="34" charset="0"/>
              </a:rPr>
              <a:t>- Cậu bé dù đi muôn nơi vẫn tìm đường về với mẹ.</a:t>
            </a:r>
          </a:p>
        </p:txBody>
      </p:sp>
      <p:sp>
        <p:nvSpPr>
          <p:cNvPr id="13" name="TextBox 12">
            <a:extLst>
              <a:ext uri="{FF2B5EF4-FFF2-40B4-BE49-F238E27FC236}">
                <a16:creationId xmlns:a16="http://schemas.microsoft.com/office/drawing/2014/main" id="{FF291943-8758-4805-8769-ED714F84CF93}"/>
              </a:ext>
            </a:extLst>
          </p:cNvPr>
          <p:cNvSpPr txBox="1"/>
          <p:nvPr/>
        </p:nvSpPr>
        <p:spPr>
          <a:xfrm>
            <a:off x="1030892" y="5332570"/>
            <a:ext cx="9804400" cy="1131848"/>
          </a:xfrm>
          <a:prstGeom prst="rect">
            <a:avLst/>
          </a:prstGeom>
          <a:noFill/>
        </p:spPr>
        <p:txBody>
          <a:bodyPr wrap="square">
            <a:spAutoFit/>
          </a:bodyPr>
          <a:lstStyle/>
          <a:p>
            <a:pPr algn="just">
              <a:lnSpc>
                <a:spcPct val="150000"/>
              </a:lnSpc>
            </a:pPr>
            <a:r>
              <a:rPr lang="vi-VN" sz="2400" b="1" i="0">
                <a:solidFill>
                  <a:srgbClr val="000000"/>
                </a:solidFill>
                <a:effectLst/>
                <a:latin typeface="Arial" panose="020B0604020202020204" pitchFamily="34" charset="0"/>
                <a:cs typeface="Arial" panose="020B0604020202020204" pitchFamily="34" charset="0"/>
              </a:rPr>
              <a:t>3. Sắp xếp ý</a:t>
            </a:r>
          </a:p>
          <a:p>
            <a:pPr marL="536575" algn="just">
              <a:lnSpc>
                <a:spcPct val="150000"/>
              </a:lnSpc>
            </a:pPr>
            <a:r>
              <a:rPr lang="vi-VN" sz="2400" b="0" i="0">
                <a:solidFill>
                  <a:srgbClr val="000000"/>
                </a:solidFill>
                <a:effectLst/>
                <a:latin typeface="Arial" panose="020B0604020202020204" pitchFamily="34" charset="0"/>
                <a:cs typeface="Arial" panose="020B0604020202020204" pitchFamily="34" charset="0"/>
              </a:rPr>
              <a:t>Sắp xếp các ý đã tìm được thành một hệ thống ý mạch lạc, logic.</a:t>
            </a:r>
          </a:p>
        </p:txBody>
      </p:sp>
    </p:spTree>
    <p:extLst>
      <p:ext uri="{BB962C8B-B14F-4D97-AF65-F5344CB8AC3E}">
        <p14:creationId xmlns:p14="http://schemas.microsoft.com/office/powerpoint/2010/main" val="1900626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left)">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build="p"/>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1355</Words>
  <PresentationFormat>Widescreen</PresentationFormat>
  <Paragraphs>53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2023-06-05T02:16:05Z</dcterms:created>
  <dcterms:modified xsi:type="dcterms:W3CDTF">2023-09-02T05:08:09Z</dcterms:modified>
</cp:coreProperties>
</file>