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34588" cy="10287000"/>
          </a:xfrm>
          <a:prstGeom prst="rect">
            <a:avLst/>
          </a:prstGeom>
          <a:solidFill>
            <a:srgbClr val="F5A700"/>
          </a:solidFill>
        </p:spPr>
      </p:sp>
      <p:grpSp>
        <p:nvGrpSpPr>
          <p:cNvPr id="3" name="Group 3"/>
          <p:cNvGrpSpPr/>
          <p:nvPr/>
        </p:nvGrpSpPr>
        <p:grpSpPr>
          <a:xfrm>
            <a:off x="15920945" y="8455649"/>
            <a:ext cx="1338355" cy="802651"/>
            <a:chOff x="0" y="0"/>
            <a:chExt cx="1784474" cy="1070201"/>
          </a:xfrm>
        </p:grpSpPr>
        <p:grpSp>
          <p:nvGrpSpPr>
            <p:cNvPr id="4" name="Group 4"/>
            <p:cNvGrpSpPr/>
            <p:nvPr/>
          </p:nvGrpSpPr>
          <p:grpSpPr>
            <a:xfrm>
              <a:off x="0" y="0"/>
              <a:ext cx="1784474" cy="1070201"/>
              <a:chOff x="0" y="0"/>
              <a:chExt cx="865399" cy="518160"/>
            </a:xfrm>
          </p:grpSpPr>
          <p:sp>
            <p:nvSpPr>
              <p:cNvPr id="5" name="Freeform 5"/>
              <p:cNvSpPr/>
              <p:nvPr/>
            </p:nvSpPr>
            <p:spPr>
              <a:xfrm>
                <a:off x="6350" y="6360"/>
                <a:ext cx="852699" cy="506284"/>
              </a:xfrm>
              <a:custGeom>
                <a:avLst/>
                <a:gdLst/>
                <a:ahLst/>
                <a:cxnLst/>
                <a:rect l="l" t="t" r="r" b="b"/>
                <a:pathLst>
                  <a:path w="852699" h="506284">
                    <a:moveTo>
                      <a:pt x="252730" y="0"/>
                    </a:moveTo>
                    <a:lnTo>
                      <a:pt x="599969" y="0"/>
                    </a:lnTo>
                    <a:cubicBezTo>
                      <a:pt x="739669" y="0"/>
                      <a:pt x="852699" y="113215"/>
                      <a:pt x="852699" y="253143"/>
                    </a:cubicBezTo>
                    <a:cubicBezTo>
                      <a:pt x="852699" y="393070"/>
                      <a:pt x="739669" y="506285"/>
                      <a:pt x="599969" y="506285"/>
                    </a:cubicBezTo>
                    <a:lnTo>
                      <a:pt x="252730" y="506285"/>
                    </a:lnTo>
                    <a:cubicBezTo>
                      <a:pt x="113030" y="506285"/>
                      <a:pt x="0" y="393070"/>
                      <a:pt x="0" y="253143"/>
                    </a:cubicBezTo>
                    <a:cubicBezTo>
                      <a:pt x="0" y="113215"/>
                      <a:pt x="113030" y="0"/>
                      <a:pt x="252730" y="0"/>
                    </a:cubicBezTo>
                    <a:close/>
                  </a:path>
                </a:pathLst>
              </a:custGeom>
              <a:solidFill>
                <a:srgbClr val="14110F"/>
              </a:solidFill>
            </p:spPr>
          </p:sp>
        </p:grpSp>
        <p:grpSp>
          <p:nvGrpSpPr>
            <p:cNvPr id="6" name="Group 6"/>
            <p:cNvGrpSpPr/>
            <p:nvPr/>
          </p:nvGrpSpPr>
          <p:grpSpPr>
            <a:xfrm>
              <a:off x="393198" y="401024"/>
              <a:ext cx="998079" cy="315171"/>
              <a:chOff x="0" y="0"/>
              <a:chExt cx="1359375" cy="429260"/>
            </a:xfrm>
          </p:grpSpPr>
          <p:sp>
            <p:nvSpPr>
              <p:cNvPr id="7" name="Freeform 7"/>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grpSp>
      <p:sp>
        <p:nvSpPr>
          <p:cNvPr id="8" name="TextBox 8"/>
          <p:cNvSpPr txBox="1"/>
          <p:nvPr/>
        </p:nvSpPr>
        <p:spPr>
          <a:xfrm>
            <a:off x="1028700" y="952500"/>
            <a:ext cx="6650106" cy="500380"/>
          </a:xfrm>
          <a:prstGeom prst="rect">
            <a:avLst/>
          </a:prstGeom>
        </p:spPr>
        <p:txBody>
          <a:bodyPr lIns="0" tIns="0" rIns="0" bIns="0" rtlCol="0" anchor="t">
            <a:spAutoFit/>
          </a:bodyPr>
          <a:lstStyle/>
          <a:p>
            <a:pPr marL="0" lvl="0" indent="0" algn="l">
              <a:lnSpc>
                <a:spcPts val="3920"/>
              </a:lnSpc>
              <a:spcBef>
                <a:spcPct val="0"/>
              </a:spcBef>
            </a:pPr>
            <a:r>
              <a:rPr lang="en-US" sz="2799">
                <a:solidFill>
                  <a:srgbClr val="14110F"/>
                </a:solidFill>
                <a:latin typeface="Arial" pitchFamily="34" charset="0"/>
                <a:cs typeface="Arial" pitchFamily="34" charset="0"/>
              </a:rPr>
              <a:t>Trường</a:t>
            </a:r>
          </a:p>
        </p:txBody>
      </p:sp>
      <p:sp>
        <p:nvSpPr>
          <p:cNvPr id="9" name="TextBox 9"/>
          <p:cNvSpPr txBox="1"/>
          <p:nvPr/>
        </p:nvSpPr>
        <p:spPr>
          <a:xfrm>
            <a:off x="1028699" y="3714134"/>
            <a:ext cx="7624207" cy="2858731"/>
          </a:xfrm>
          <a:prstGeom prst="rect">
            <a:avLst/>
          </a:prstGeom>
        </p:spPr>
        <p:txBody>
          <a:bodyPr lIns="0" tIns="0" rIns="0" bIns="0" rtlCol="0" anchor="t">
            <a:spAutoFit/>
          </a:bodyPr>
          <a:lstStyle/>
          <a:p>
            <a:pPr>
              <a:lnSpc>
                <a:spcPct val="150000"/>
              </a:lnSpc>
            </a:pPr>
            <a:r>
              <a:rPr lang="en-US" sz="6600" b="1" spc="-137">
                <a:solidFill>
                  <a:srgbClr val="14110F"/>
                </a:solidFill>
                <a:latin typeface="Arial" pitchFamily="34" charset="0"/>
                <a:cs typeface="Arial" pitchFamily="34" charset="0"/>
              </a:rPr>
              <a:t>CHÀO MỪNG THẦY CÔ VÀ CÁC EM</a:t>
            </a:r>
          </a:p>
        </p:txBody>
      </p:sp>
      <p:sp>
        <p:nvSpPr>
          <p:cNvPr id="10" name="TextBox 10"/>
          <p:cNvSpPr txBox="1"/>
          <p:nvPr/>
        </p:nvSpPr>
        <p:spPr>
          <a:xfrm>
            <a:off x="10259604" y="8598530"/>
            <a:ext cx="4352775" cy="469265"/>
          </a:xfrm>
          <a:prstGeom prst="rect">
            <a:avLst/>
          </a:prstGeom>
        </p:spPr>
        <p:txBody>
          <a:bodyPr lIns="0" tIns="0" rIns="0" bIns="0" rtlCol="0" anchor="t">
            <a:spAutoFit/>
          </a:bodyPr>
          <a:lstStyle/>
          <a:p>
            <a:pPr>
              <a:lnSpc>
                <a:spcPts val="3640"/>
              </a:lnSpc>
            </a:pPr>
            <a:r>
              <a:rPr lang="en-US" sz="2799">
                <a:solidFill>
                  <a:srgbClr val="14110F"/>
                </a:solidFill>
                <a:latin typeface="Arial" pitchFamily="34" charset="0"/>
                <a:cs typeface="Arial" pitchFamily="34" charset="0"/>
              </a:rPr>
              <a:t>Giáo viên:</a:t>
            </a:r>
          </a:p>
        </p:txBody>
      </p:sp>
      <p:grpSp>
        <p:nvGrpSpPr>
          <p:cNvPr id="11" name="Group 11"/>
          <p:cNvGrpSpPr>
            <a:grpSpLocks noChangeAspect="1"/>
          </p:cNvGrpSpPr>
          <p:nvPr/>
        </p:nvGrpSpPr>
        <p:grpSpPr>
          <a:xfrm>
            <a:off x="10259604" y="1028700"/>
            <a:ext cx="6999696" cy="6999696"/>
            <a:chOff x="0" y="0"/>
            <a:chExt cx="6350000" cy="6350000"/>
          </a:xfrm>
        </p:grpSpPr>
        <p:sp>
          <p:nvSpPr>
            <p:cNvPr id="12" name="Freeform 1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5015" r="-25015" b="-20"/>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732412" y="0"/>
            <a:ext cx="7691381" cy="10287000"/>
          </a:xfrm>
          <a:prstGeom prst="rect">
            <a:avLst/>
          </a:prstGeom>
          <a:solidFill>
            <a:srgbClr val="F5A700"/>
          </a:solidFill>
        </p:spPr>
      </p:sp>
      <p:grpSp>
        <p:nvGrpSpPr>
          <p:cNvPr id="3" name="Group 3"/>
          <p:cNvGrpSpPr/>
          <p:nvPr/>
        </p:nvGrpSpPr>
        <p:grpSpPr>
          <a:xfrm>
            <a:off x="9341441" y="1028700"/>
            <a:ext cx="7917859" cy="8229600"/>
            <a:chOff x="0" y="0"/>
            <a:chExt cx="2678387" cy="2783840"/>
          </a:xfrm>
        </p:grpSpPr>
        <p:sp>
          <p:nvSpPr>
            <p:cNvPr id="4" name="Freeform 4"/>
            <p:cNvSpPr/>
            <p:nvPr/>
          </p:nvSpPr>
          <p:spPr>
            <a:xfrm>
              <a:off x="0" y="0"/>
              <a:ext cx="2678387" cy="2783840"/>
            </a:xfrm>
            <a:custGeom>
              <a:avLst/>
              <a:gdLst/>
              <a:ahLst/>
              <a:cxnLst/>
              <a:rect l="l" t="t" r="r" b="b"/>
              <a:pathLst>
                <a:path w="2678387" h="2783840">
                  <a:moveTo>
                    <a:pt x="2553927" y="2783840"/>
                  </a:moveTo>
                  <a:lnTo>
                    <a:pt x="124460" y="2783840"/>
                  </a:lnTo>
                  <a:cubicBezTo>
                    <a:pt x="55880" y="2783840"/>
                    <a:pt x="0" y="2727960"/>
                    <a:pt x="0" y="2659380"/>
                  </a:cubicBezTo>
                  <a:lnTo>
                    <a:pt x="0" y="124460"/>
                  </a:lnTo>
                  <a:cubicBezTo>
                    <a:pt x="0" y="55880"/>
                    <a:pt x="55880" y="0"/>
                    <a:pt x="124460" y="0"/>
                  </a:cubicBezTo>
                  <a:lnTo>
                    <a:pt x="2553927" y="0"/>
                  </a:lnTo>
                  <a:cubicBezTo>
                    <a:pt x="2622507" y="0"/>
                    <a:pt x="2678387" y="55880"/>
                    <a:pt x="2678387" y="124460"/>
                  </a:cubicBezTo>
                  <a:lnTo>
                    <a:pt x="2678387" y="2659380"/>
                  </a:lnTo>
                  <a:cubicBezTo>
                    <a:pt x="2678387" y="2727960"/>
                    <a:pt x="2622507" y="2783840"/>
                    <a:pt x="2553927" y="2783840"/>
                  </a:cubicBezTo>
                  <a:close/>
                </a:path>
              </a:pathLst>
            </a:custGeom>
            <a:solidFill>
              <a:srgbClr val="FFFFFF"/>
            </a:solidFill>
          </p:spPr>
        </p:sp>
      </p:grpSp>
      <p:sp>
        <p:nvSpPr>
          <p:cNvPr id="5" name="TextBox 5"/>
          <p:cNvSpPr txBox="1"/>
          <p:nvPr/>
        </p:nvSpPr>
        <p:spPr>
          <a:xfrm>
            <a:off x="9906000" y="1703130"/>
            <a:ext cx="6934200" cy="7478970"/>
          </a:xfrm>
          <a:prstGeom prst="rect">
            <a:avLst/>
          </a:prstGeom>
        </p:spPr>
        <p:txBody>
          <a:bodyPr wrap="square" lIns="0" tIns="0" rIns="0" bIns="0" rtlCol="0" anchor="t">
            <a:spAutoFit/>
          </a:bodyPr>
          <a:lstStyle/>
          <a:p>
            <a:pPr algn="just">
              <a:lnSpc>
                <a:spcPct val="150000"/>
              </a:lnSpc>
            </a:pPr>
            <a:r>
              <a:rPr lang="en-US" sz="3600" spc="54">
                <a:solidFill>
                  <a:srgbClr val="14110F"/>
                </a:solidFill>
                <a:latin typeface="Arial" pitchFamily="34" charset="0"/>
                <a:cs typeface="Arial" pitchFamily="34" charset="0"/>
              </a:rPr>
              <a:t>Bảo tồn cảnh quan thiên nhiên được thực hiện bởi những hành động, việc làm của con người nhằm duy trì và bảo vệ sự đa dạng, phong phú, nguyên sơ của cảnh quan thiên nhiên. Mỗi người đều có thể góp phần bảo tôn cảnh quan thiên nhiên bằng các việc làm cụ thể.</a:t>
            </a:r>
          </a:p>
        </p:txBody>
      </p:sp>
      <p:sp>
        <p:nvSpPr>
          <p:cNvPr id="6" name="TextBox 6"/>
          <p:cNvSpPr txBox="1"/>
          <p:nvPr/>
        </p:nvSpPr>
        <p:spPr>
          <a:xfrm>
            <a:off x="2044649" y="647700"/>
            <a:ext cx="5588102" cy="890180"/>
          </a:xfrm>
          <a:prstGeom prst="rect">
            <a:avLst/>
          </a:prstGeom>
        </p:spPr>
        <p:txBody>
          <a:bodyPr lIns="0" tIns="0" rIns="0" bIns="0" rtlCol="0" anchor="t">
            <a:spAutoFit/>
          </a:bodyPr>
          <a:lstStyle/>
          <a:p>
            <a:pPr marL="0" lvl="0" indent="0" algn="ctr">
              <a:lnSpc>
                <a:spcPct val="150000"/>
              </a:lnSpc>
              <a:spcBef>
                <a:spcPct val="0"/>
              </a:spcBef>
            </a:pPr>
            <a:r>
              <a:rPr lang="en-US" sz="4400" b="1" spc="-72">
                <a:solidFill>
                  <a:srgbClr val="FF0000"/>
                </a:solidFill>
                <a:latin typeface="Arial" pitchFamily="34" charset="0"/>
                <a:cs typeface="Arial" pitchFamily="34" charset="0"/>
              </a:rPr>
              <a:t>KẾT LUẬN</a:t>
            </a:r>
          </a:p>
        </p:txBody>
      </p:sp>
      <p:grpSp>
        <p:nvGrpSpPr>
          <p:cNvPr id="7" name="Group 6"/>
          <p:cNvGrpSpPr>
            <a:grpSpLocks noChangeAspect="1"/>
          </p:cNvGrpSpPr>
          <p:nvPr/>
        </p:nvGrpSpPr>
        <p:grpSpPr>
          <a:xfrm>
            <a:off x="1295400" y="2149734"/>
            <a:ext cx="7086600" cy="7108566"/>
            <a:chOff x="0" y="0"/>
            <a:chExt cx="6350000" cy="6351270"/>
          </a:xfrm>
        </p:grpSpPr>
        <p:sp>
          <p:nvSpPr>
            <p:cNvPr id="8"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24991" r="-24991" b="-20"/>
              </a:stretch>
            </a:blipFill>
          </p:spPr>
          <p:txBody>
            <a:bodyPr/>
            <a:lstStyle/>
            <a:p>
              <a:pPr algn="just">
                <a:lnSpc>
                  <a:spcPct val="150000"/>
                </a:lnSpc>
              </a:pPr>
              <a:endParaRPr lang="vi-VN">
                <a:latin typeface="Arial" pitchFamily="34" charset="0"/>
                <a:cs typeface="Arial" pitchFamily="34" charset="0"/>
              </a:endParaRPr>
            </a:p>
          </p:txBody>
        </p:sp>
      </p:gr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0808" y="99234"/>
            <a:ext cx="18217192" cy="5260214"/>
          </a:xfrm>
          <a:prstGeom prst="rect">
            <a:avLst/>
          </a:prstGeom>
        </p:spPr>
      </p:pic>
      <p:sp>
        <p:nvSpPr>
          <p:cNvPr id="3" name="TextBox 3"/>
          <p:cNvSpPr txBox="1"/>
          <p:nvPr/>
        </p:nvSpPr>
        <p:spPr>
          <a:xfrm>
            <a:off x="2362200" y="6438900"/>
            <a:ext cx="13973324" cy="2498313"/>
          </a:xfrm>
          <a:prstGeom prst="rect">
            <a:avLst/>
          </a:prstGeom>
        </p:spPr>
        <p:txBody>
          <a:bodyPr lIns="0" tIns="0" rIns="0" bIns="0" rtlCol="0" anchor="t">
            <a:spAutoFit/>
          </a:bodyPr>
          <a:lstStyle/>
          <a:p>
            <a:pPr algn="ctr">
              <a:lnSpc>
                <a:spcPct val="200000"/>
              </a:lnSpc>
              <a:spcBef>
                <a:spcPct val="0"/>
              </a:spcBef>
            </a:pPr>
            <a:r>
              <a:rPr lang="en-US" sz="4400" b="1" spc="55">
                <a:solidFill>
                  <a:srgbClr val="FF0000"/>
                </a:solidFill>
                <a:latin typeface="Arial" pitchFamily="34" charset="0"/>
                <a:cs typeface="Arial" pitchFamily="34" charset="0"/>
              </a:rPr>
              <a:t>HOẠT ĐỘNG 2: NHỮNG VIỆC NÊN LÀM VÀ KHÔNG NÊN LÀM ĐỂ BẢ0 TỔN CẢNH QUAN THIÊN NHIÊN</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4110F"/>
          </a:solidFill>
        </p:spPr>
      </p:sp>
      <p:sp>
        <p:nvSpPr>
          <p:cNvPr id="4" name="TextBox 4"/>
          <p:cNvSpPr txBox="1"/>
          <p:nvPr/>
        </p:nvSpPr>
        <p:spPr>
          <a:xfrm>
            <a:off x="6110923" y="596751"/>
            <a:ext cx="5528017" cy="890180"/>
          </a:xfrm>
          <a:prstGeom prst="rect">
            <a:avLst/>
          </a:prstGeom>
        </p:spPr>
        <p:txBody>
          <a:bodyPr lIns="0" tIns="0" rIns="0" bIns="0" rtlCol="0" anchor="t">
            <a:spAutoFit/>
          </a:bodyPr>
          <a:lstStyle/>
          <a:p>
            <a:pPr marL="0" lvl="0" indent="0" algn="just">
              <a:lnSpc>
                <a:spcPct val="150000"/>
              </a:lnSpc>
              <a:spcBef>
                <a:spcPct val="0"/>
              </a:spcBef>
            </a:pPr>
            <a:r>
              <a:rPr lang="en-US" sz="4400" b="1" spc="-49">
                <a:solidFill>
                  <a:srgbClr val="14110F"/>
                </a:solidFill>
                <a:latin typeface="Arial" pitchFamily="34" charset="0"/>
                <a:cs typeface="Arial" pitchFamily="34" charset="0"/>
              </a:rPr>
              <a:t>THẢO LUẬN NHÓM</a:t>
            </a:r>
          </a:p>
        </p:txBody>
      </p:sp>
      <p:sp>
        <p:nvSpPr>
          <p:cNvPr id="5" name="TextBox 5"/>
          <p:cNvSpPr txBox="1"/>
          <p:nvPr/>
        </p:nvSpPr>
        <p:spPr>
          <a:xfrm>
            <a:off x="4076700" y="1866900"/>
            <a:ext cx="10134600" cy="2215415"/>
          </a:xfrm>
          <a:prstGeom prst="rect">
            <a:avLst/>
          </a:prstGeom>
        </p:spPr>
        <p:txBody>
          <a:bodyPr wrap="square" lIns="0" tIns="0" rIns="0" bIns="0" rtlCol="0" anchor="t">
            <a:spAutoFit/>
          </a:bodyPr>
          <a:lstStyle/>
          <a:p>
            <a:pPr algn="just">
              <a:lnSpc>
                <a:spcPct val="150000"/>
              </a:lnSpc>
            </a:pPr>
            <a:r>
              <a:rPr lang="en-US" sz="3199" spc="63">
                <a:solidFill>
                  <a:srgbClr val="14110F"/>
                </a:solidFill>
                <a:latin typeface="Arial" pitchFamily="34" charset="0"/>
                <a:cs typeface="Arial" pitchFamily="34" charset="0"/>
              </a:rPr>
              <a:t>- Thời gian: 5 phút</a:t>
            </a:r>
          </a:p>
          <a:p>
            <a:pPr algn="just">
              <a:lnSpc>
                <a:spcPct val="150000"/>
              </a:lnSpc>
              <a:spcBef>
                <a:spcPct val="0"/>
              </a:spcBef>
            </a:pPr>
            <a:r>
              <a:rPr lang="en-US" sz="3199" spc="63">
                <a:solidFill>
                  <a:srgbClr val="14110F"/>
                </a:solidFill>
                <a:latin typeface="Arial" pitchFamily="34" charset="0"/>
                <a:cs typeface="Arial" pitchFamily="34" charset="0"/>
              </a:rPr>
              <a:t>- Nhiệm vụ: Xác định những việc nên làm và không nên làm nhằm bảo tồn cảnh quan thiên nhiên.</a:t>
            </a:r>
          </a:p>
        </p:txBody>
      </p:sp>
      <p:graphicFrame>
        <p:nvGraphicFramePr>
          <p:cNvPr id="6" name="Table 5"/>
          <p:cNvGraphicFramePr>
            <a:graphicFrameLocks noGrp="1"/>
          </p:cNvGraphicFramePr>
          <p:nvPr>
            <p:extLst>
              <p:ext uri="{D42A27DB-BD31-4B8C-83A1-F6EECF244321}">
                <p14:modId xmlns:p14="http://schemas.microsoft.com/office/powerpoint/2010/main" val="1981303166"/>
              </p:ext>
            </p:extLst>
          </p:nvPr>
        </p:nvGraphicFramePr>
        <p:xfrm>
          <a:off x="1371600" y="4762500"/>
          <a:ext cx="15925800" cy="3429000"/>
        </p:xfrm>
        <a:graphic>
          <a:graphicData uri="http://schemas.openxmlformats.org/drawingml/2006/table">
            <a:tbl>
              <a:tblPr firstRow="1" bandRow="1">
                <a:tableStyleId>{073A0DAA-6AF3-43AB-8588-CEC1D06C72B9}</a:tableStyleId>
              </a:tblPr>
              <a:tblGrid>
                <a:gridCol w="5308600">
                  <a:extLst>
                    <a:ext uri="{9D8B030D-6E8A-4147-A177-3AD203B41FA5}">
                      <a16:colId xmlns:a16="http://schemas.microsoft.com/office/drawing/2014/main" val="20000"/>
                    </a:ext>
                  </a:extLst>
                </a:gridCol>
                <a:gridCol w="5308600">
                  <a:extLst>
                    <a:ext uri="{9D8B030D-6E8A-4147-A177-3AD203B41FA5}">
                      <a16:colId xmlns:a16="http://schemas.microsoft.com/office/drawing/2014/main" val="20001"/>
                    </a:ext>
                  </a:extLst>
                </a:gridCol>
                <a:gridCol w="5308600">
                  <a:extLst>
                    <a:ext uri="{9D8B030D-6E8A-4147-A177-3AD203B41FA5}">
                      <a16:colId xmlns:a16="http://schemas.microsoft.com/office/drawing/2014/main" val="20002"/>
                    </a:ext>
                  </a:extLst>
                </a:gridCol>
              </a:tblGrid>
              <a:tr h="857250">
                <a:tc>
                  <a:txBody>
                    <a:bodyPr/>
                    <a:lstStyle/>
                    <a:p>
                      <a:pPr algn="ctr"/>
                      <a:r>
                        <a:rPr lang="en-US" sz="2800">
                          <a:latin typeface="Arial" pitchFamily="34" charset="0"/>
                          <a:cs typeface="Arial" pitchFamily="34" charset="0"/>
                        </a:rPr>
                        <a:t>Cảnh</a:t>
                      </a:r>
                      <a:r>
                        <a:rPr lang="en-US" sz="2800" baseline="0">
                          <a:latin typeface="Arial" pitchFamily="34" charset="0"/>
                          <a:cs typeface="Arial" pitchFamily="34" charset="0"/>
                        </a:rPr>
                        <a:t> quan thiên nhiên</a:t>
                      </a:r>
                      <a:endParaRPr lang="vi-VN" sz="2800">
                        <a:latin typeface="Arial" pitchFamily="34" charset="0"/>
                        <a:cs typeface="Arial" pitchFamily="34" charset="0"/>
                      </a:endParaRPr>
                    </a:p>
                  </a:txBody>
                  <a:tcPr/>
                </a:tc>
                <a:tc>
                  <a:txBody>
                    <a:bodyPr/>
                    <a:lstStyle/>
                    <a:p>
                      <a:pPr algn="ctr"/>
                      <a:r>
                        <a:rPr lang="en-US" sz="2800">
                          <a:latin typeface="Arial" pitchFamily="34" charset="0"/>
                          <a:cs typeface="Arial" pitchFamily="34" charset="0"/>
                        </a:rPr>
                        <a:t>Những</a:t>
                      </a:r>
                      <a:r>
                        <a:rPr lang="en-US" sz="2800" baseline="0">
                          <a:latin typeface="Arial" pitchFamily="34" charset="0"/>
                          <a:cs typeface="Arial" pitchFamily="34" charset="0"/>
                        </a:rPr>
                        <a:t> việc nên làm</a:t>
                      </a:r>
                      <a:endParaRPr lang="vi-VN" sz="2800">
                        <a:latin typeface="Arial" pitchFamily="34" charset="0"/>
                        <a:cs typeface="Arial" pitchFamily="34" charset="0"/>
                      </a:endParaRPr>
                    </a:p>
                  </a:txBody>
                  <a:tcPr/>
                </a:tc>
                <a:tc>
                  <a:txBody>
                    <a:bodyPr/>
                    <a:lstStyle/>
                    <a:p>
                      <a:pPr algn="ctr"/>
                      <a:r>
                        <a:rPr lang="en-US" sz="2800">
                          <a:latin typeface="Arial" pitchFamily="34" charset="0"/>
                          <a:cs typeface="Arial" pitchFamily="34" charset="0"/>
                        </a:rPr>
                        <a:t>Những</a:t>
                      </a:r>
                      <a:r>
                        <a:rPr lang="en-US" sz="2800" baseline="0">
                          <a:latin typeface="Arial" pitchFamily="34" charset="0"/>
                          <a:cs typeface="Arial" pitchFamily="34" charset="0"/>
                        </a:rPr>
                        <a:t> việc không nên làm</a:t>
                      </a:r>
                      <a:endParaRPr lang="vi-VN" sz="2800">
                        <a:latin typeface="Arial" pitchFamily="34" charset="0"/>
                        <a:cs typeface="Arial" pitchFamily="34" charset="0"/>
                      </a:endParaRPr>
                    </a:p>
                  </a:txBody>
                  <a:tcPr/>
                </a:tc>
                <a:extLst>
                  <a:ext uri="{0D108BD9-81ED-4DB2-BD59-A6C34878D82A}">
                    <a16:rowId xmlns:a16="http://schemas.microsoft.com/office/drawing/2014/main" val="10000"/>
                  </a:ext>
                </a:extLst>
              </a:tr>
              <a:tr h="857250">
                <a:tc>
                  <a:txBody>
                    <a:bodyPr/>
                    <a:lstStyle/>
                    <a:p>
                      <a:r>
                        <a:rPr lang="en-US" sz="3600">
                          <a:latin typeface="Arial" pitchFamily="34" charset="0"/>
                          <a:cs typeface="Arial" pitchFamily="34" charset="0"/>
                        </a:rPr>
                        <a:t>Biển</a:t>
                      </a:r>
                      <a:r>
                        <a:rPr lang="en-US" sz="3600" baseline="0">
                          <a:latin typeface="Arial" pitchFamily="34" charset="0"/>
                          <a:cs typeface="Arial" pitchFamily="34" charset="0"/>
                        </a:rPr>
                        <a:t> và bãi biến</a:t>
                      </a:r>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extLst>
                  <a:ext uri="{0D108BD9-81ED-4DB2-BD59-A6C34878D82A}">
                    <a16:rowId xmlns:a16="http://schemas.microsoft.com/office/drawing/2014/main" val="10001"/>
                  </a:ext>
                </a:extLst>
              </a:tr>
              <a:tr h="857250">
                <a:tc>
                  <a:txBody>
                    <a:bodyPr/>
                    <a:lstStyle/>
                    <a:p>
                      <a:r>
                        <a:rPr lang="en-US" sz="3600">
                          <a:latin typeface="Arial" pitchFamily="34" charset="0"/>
                          <a:cs typeface="Arial" pitchFamily="34" charset="0"/>
                        </a:rPr>
                        <a:t>Sông,</a:t>
                      </a:r>
                      <a:r>
                        <a:rPr lang="en-US" sz="3600" baseline="0">
                          <a:latin typeface="Arial" pitchFamily="34" charset="0"/>
                          <a:cs typeface="Arial" pitchFamily="34" charset="0"/>
                        </a:rPr>
                        <a:t> hồ, suối</a:t>
                      </a:r>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extLst>
                  <a:ext uri="{0D108BD9-81ED-4DB2-BD59-A6C34878D82A}">
                    <a16:rowId xmlns:a16="http://schemas.microsoft.com/office/drawing/2014/main" val="10002"/>
                  </a:ext>
                </a:extLst>
              </a:tr>
              <a:tr h="857250">
                <a:tc>
                  <a:txBody>
                    <a:bodyPr/>
                    <a:lstStyle/>
                    <a:p>
                      <a:r>
                        <a:rPr lang="en-US" sz="3600">
                          <a:latin typeface="Arial" pitchFamily="34" charset="0"/>
                          <a:cs typeface="Arial" pitchFamily="34" charset="0"/>
                        </a:rPr>
                        <a:t>Núi</a:t>
                      </a:r>
                      <a:r>
                        <a:rPr lang="en-US" sz="3600" baseline="0">
                          <a:latin typeface="Arial" pitchFamily="34" charset="0"/>
                          <a:cs typeface="Arial" pitchFamily="34" charset="0"/>
                        </a:rPr>
                        <a:t>, rừng</a:t>
                      </a:r>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tc>
                  <a:txBody>
                    <a:bodyPr/>
                    <a:lstStyle/>
                    <a:p>
                      <a:endParaRPr lang="vi-VN" sz="3600">
                        <a:latin typeface="Arial" pitchFamily="34" charset="0"/>
                        <a:cs typeface="Arial" pitchFamily="34" charset="0"/>
                      </a:endParaRPr>
                    </a:p>
                  </a:txBody>
                  <a:tcPr/>
                </a:tc>
                <a:extLst>
                  <a:ext uri="{0D108BD9-81ED-4DB2-BD59-A6C34878D82A}">
                    <a16:rowId xmlns:a16="http://schemas.microsoft.com/office/drawing/2014/main" val="10003"/>
                  </a:ext>
                </a:extLst>
              </a:tr>
            </a:tbl>
          </a:graphicData>
        </a:graphic>
      </p:graphicFrame>
      <p:sp>
        <p:nvSpPr>
          <p:cNvPr id="7" name="Rectangle 6"/>
          <p:cNvSpPr/>
          <p:nvPr/>
        </p:nvSpPr>
        <p:spPr>
          <a:xfrm>
            <a:off x="6858000" y="5640169"/>
            <a:ext cx="2775119" cy="646331"/>
          </a:xfrm>
          <a:prstGeom prst="rect">
            <a:avLst/>
          </a:prstGeom>
        </p:spPr>
        <p:txBody>
          <a:bodyPr wrap="none">
            <a:spAutoFit/>
          </a:bodyPr>
          <a:lstStyle/>
          <a:p>
            <a:pPr lvl="0"/>
            <a:r>
              <a:rPr lang="en-US" sz="3600">
                <a:solidFill>
                  <a:prstClr val="black"/>
                </a:solidFill>
                <a:latin typeface="Arial" pitchFamily="34" charset="0"/>
                <a:cs typeface="Arial" pitchFamily="34" charset="0"/>
              </a:rPr>
              <a:t>Thu gom rác</a:t>
            </a:r>
            <a:endParaRPr lang="vi-VN" sz="3600">
              <a:solidFill>
                <a:prstClr val="black"/>
              </a:solidFill>
              <a:latin typeface="Arial" pitchFamily="34" charset="0"/>
              <a:cs typeface="Arial" pitchFamily="34" charset="0"/>
            </a:endParaRPr>
          </a:p>
        </p:txBody>
      </p:sp>
      <p:sp>
        <p:nvSpPr>
          <p:cNvPr id="8" name="Rectangle 7"/>
          <p:cNvSpPr/>
          <p:nvPr/>
        </p:nvSpPr>
        <p:spPr>
          <a:xfrm>
            <a:off x="6934200" y="6478369"/>
            <a:ext cx="5048860" cy="646331"/>
          </a:xfrm>
          <a:prstGeom prst="rect">
            <a:avLst/>
          </a:prstGeom>
        </p:spPr>
        <p:txBody>
          <a:bodyPr wrap="square">
            <a:spAutoFit/>
          </a:bodyPr>
          <a:lstStyle/>
          <a:p>
            <a:pPr lvl="0"/>
            <a:r>
              <a:rPr lang="en-US" sz="3600">
                <a:solidFill>
                  <a:prstClr val="black"/>
                </a:solidFill>
                <a:latin typeface="Arial" pitchFamily="34" charset="0"/>
                <a:cs typeface="Arial" pitchFamily="34" charset="0"/>
              </a:rPr>
              <a:t>Dọn rác xung quanh hồ</a:t>
            </a:r>
            <a:endParaRPr lang="vi-VN" sz="3600">
              <a:solidFill>
                <a:prstClr val="black"/>
              </a:solidFill>
              <a:latin typeface="Arial" pitchFamily="34" charset="0"/>
              <a:cs typeface="Arial" pitchFamily="34" charset="0"/>
            </a:endParaRPr>
          </a:p>
        </p:txBody>
      </p:sp>
      <p:sp>
        <p:nvSpPr>
          <p:cNvPr id="9" name="Rectangle 8"/>
          <p:cNvSpPr/>
          <p:nvPr/>
        </p:nvSpPr>
        <p:spPr>
          <a:xfrm>
            <a:off x="6934200" y="7429500"/>
            <a:ext cx="4195892" cy="646331"/>
          </a:xfrm>
          <a:prstGeom prst="rect">
            <a:avLst/>
          </a:prstGeom>
        </p:spPr>
        <p:txBody>
          <a:bodyPr wrap="none">
            <a:spAutoFit/>
          </a:bodyPr>
          <a:lstStyle/>
          <a:p>
            <a:pPr lvl="0"/>
            <a:r>
              <a:rPr lang="en-US" sz="3600">
                <a:solidFill>
                  <a:prstClr val="black"/>
                </a:solidFill>
                <a:latin typeface="Arial" pitchFamily="34" charset="0"/>
                <a:cs typeface="Arial" pitchFamily="34" charset="0"/>
              </a:rPr>
              <a:t>Trồng cây gây rừng</a:t>
            </a:r>
            <a:endParaRPr lang="vi-VN" sz="3600">
              <a:solidFill>
                <a:prstClr val="black"/>
              </a:solidFill>
              <a:latin typeface="Arial" pitchFamily="34" charset="0"/>
              <a:cs typeface="Arial" pitchFamily="34" charset="0"/>
            </a:endParaRPr>
          </a:p>
        </p:txBody>
      </p:sp>
      <p:sp>
        <p:nvSpPr>
          <p:cNvPr id="10" name="Rectangle 9"/>
          <p:cNvSpPr/>
          <p:nvPr/>
        </p:nvSpPr>
        <p:spPr>
          <a:xfrm>
            <a:off x="11963400" y="5640169"/>
            <a:ext cx="3393878" cy="646331"/>
          </a:xfrm>
          <a:prstGeom prst="rect">
            <a:avLst/>
          </a:prstGeom>
        </p:spPr>
        <p:txBody>
          <a:bodyPr wrap="none">
            <a:spAutoFit/>
          </a:bodyPr>
          <a:lstStyle/>
          <a:p>
            <a:pPr lvl="0"/>
            <a:r>
              <a:rPr lang="en-US" sz="3600">
                <a:solidFill>
                  <a:prstClr val="black"/>
                </a:solidFill>
                <a:latin typeface="Arial" pitchFamily="34" charset="0"/>
                <a:cs typeface="Arial" pitchFamily="34" charset="0"/>
              </a:rPr>
              <a:t>Vứt rác bừa bãi</a:t>
            </a:r>
            <a:endParaRPr lang="vi-VN" sz="3600">
              <a:solidFill>
                <a:prstClr val="black"/>
              </a:solidFill>
              <a:latin typeface="Arial" pitchFamily="34" charset="0"/>
              <a:cs typeface="Arial" pitchFamily="34" charset="0"/>
            </a:endParaRPr>
          </a:p>
        </p:txBody>
      </p:sp>
      <p:sp>
        <p:nvSpPr>
          <p:cNvPr id="11" name="Rectangle 10"/>
          <p:cNvSpPr/>
          <p:nvPr/>
        </p:nvSpPr>
        <p:spPr>
          <a:xfrm>
            <a:off x="11963400" y="6478369"/>
            <a:ext cx="5548746" cy="646331"/>
          </a:xfrm>
          <a:prstGeom prst="rect">
            <a:avLst/>
          </a:prstGeom>
        </p:spPr>
        <p:txBody>
          <a:bodyPr wrap="square">
            <a:spAutoFit/>
          </a:bodyPr>
          <a:lstStyle/>
          <a:p>
            <a:pPr lvl="0"/>
            <a:r>
              <a:rPr lang="en-US" sz="3600">
                <a:solidFill>
                  <a:prstClr val="black"/>
                </a:solidFill>
                <a:latin typeface="Arial" pitchFamily="34" charset="0"/>
                <a:cs typeface="Arial" pitchFamily="34" charset="0"/>
              </a:rPr>
              <a:t>Thả bịch nilong xuống hồ</a:t>
            </a:r>
            <a:endParaRPr lang="vi-VN" sz="3600">
              <a:solidFill>
                <a:prstClr val="black"/>
              </a:solidFill>
              <a:latin typeface="Arial" pitchFamily="34" charset="0"/>
              <a:cs typeface="Arial" pitchFamily="34" charset="0"/>
            </a:endParaRPr>
          </a:p>
        </p:txBody>
      </p:sp>
      <p:sp>
        <p:nvSpPr>
          <p:cNvPr id="12" name="Rectangle 11"/>
          <p:cNvSpPr/>
          <p:nvPr/>
        </p:nvSpPr>
        <p:spPr>
          <a:xfrm>
            <a:off x="12039600" y="7366107"/>
            <a:ext cx="5181600" cy="646331"/>
          </a:xfrm>
          <a:prstGeom prst="rect">
            <a:avLst/>
          </a:prstGeom>
        </p:spPr>
        <p:txBody>
          <a:bodyPr wrap="square">
            <a:spAutoFit/>
          </a:bodyPr>
          <a:lstStyle/>
          <a:p>
            <a:pPr lvl="0"/>
            <a:r>
              <a:rPr lang="en-US" sz="3600">
                <a:solidFill>
                  <a:prstClr val="black"/>
                </a:solidFill>
                <a:latin typeface="Arial" pitchFamily="34" charset="0"/>
                <a:cs typeface="Arial" pitchFamily="34" charset="0"/>
              </a:rPr>
              <a:t>Chặt phá rừng, đốt rừng</a:t>
            </a:r>
            <a:endParaRPr lang="vi-VN" sz="360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133600" y="383762"/>
            <a:ext cx="14018191" cy="2492990"/>
          </a:xfrm>
          <a:prstGeom prst="rect">
            <a:avLst/>
          </a:prstGeom>
        </p:spPr>
        <p:txBody>
          <a:bodyPr wrap="square" lIns="0" tIns="0" rIns="0" bIns="0" rtlCol="0" anchor="t">
            <a:spAutoFit/>
          </a:bodyPr>
          <a:lstStyle/>
          <a:p>
            <a:pPr algn="ctr">
              <a:lnSpc>
                <a:spcPct val="150000"/>
              </a:lnSpc>
              <a:spcBef>
                <a:spcPct val="0"/>
              </a:spcBef>
            </a:pPr>
            <a:r>
              <a:rPr lang="en-US" sz="3600" b="1" spc="55">
                <a:solidFill>
                  <a:srgbClr val="000000"/>
                </a:solidFill>
                <a:latin typeface="Arial" pitchFamily="34" charset="0"/>
                <a:cs typeface="Arial" pitchFamily="34" charset="0"/>
              </a:rPr>
              <a:t>Bảo tồn cảnh quan thiên nhiên là trách nhiệm của tất cả mọi người nhằm duy trì, bảo vệ sự đa dạng, phong phú, nguyên sơ của thiên nhiên </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144000" y="1045745"/>
            <a:ext cx="7590621" cy="4611302"/>
          </a:xfrm>
          <a:prstGeom prst="rect">
            <a:avLst/>
          </a:prstGeom>
        </p:spPr>
      </p:pic>
      <p:pic>
        <p:nvPicPr>
          <p:cNvPr id="3" name="Picture 3"/>
          <p:cNvPicPr>
            <a:picLocks noChangeAspect="1"/>
          </p:cNvPicPr>
          <p:nvPr/>
        </p:nvPicPr>
        <p:blipFill>
          <a:blip r:embed="rId3"/>
          <a:srcRect/>
          <a:stretch>
            <a:fillRect/>
          </a:stretch>
        </p:blipFill>
        <p:spPr>
          <a:xfrm>
            <a:off x="1392558" y="5143500"/>
            <a:ext cx="7284569" cy="4567083"/>
          </a:xfrm>
          <a:prstGeom prst="rect">
            <a:avLst/>
          </a:prstGeom>
        </p:spPr>
      </p:pic>
      <p:sp>
        <p:nvSpPr>
          <p:cNvPr id="4" name="TextBox 4"/>
          <p:cNvSpPr txBox="1"/>
          <p:nvPr/>
        </p:nvSpPr>
        <p:spPr>
          <a:xfrm>
            <a:off x="1392558" y="846671"/>
            <a:ext cx="6241044" cy="2863413"/>
          </a:xfrm>
          <a:prstGeom prst="rect">
            <a:avLst/>
          </a:prstGeom>
        </p:spPr>
        <p:txBody>
          <a:bodyPr lIns="0" tIns="0" rIns="0" bIns="0" rtlCol="0" anchor="t">
            <a:spAutoFit/>
          </a:bodyPr>
          <a:lstStyle/>
          <a:p>
            <a:pPr algn="just">
              <a:lnSpc>
                <a:spcPct val="150000"/>
              </a:lnSpc>
              <a:spcBef>
                <a:spcPct val="0"/>
              </a:spcBef>
            </a:pPr>
            <a:r>
              <a:rPr lang="en-US" sz="3200" spc="55">
                <a:solidFill>
                  <a:srgbClr val="000000"/>
                </a:solidFill>
                <a:latin typeface="Arial" pitchFamily="34" charset="0"/>
                <a:cs typeface="Arial" pitchFamily="34" charset="0"/>
              </a:rPr>
              <a:t>Không xả rác bừa bãi xuống sông, hồ, bãi biển, nhất là những tác thải không phân huỷ được (túi nilon, vỏ chai nhựa,...) </a:t>
            </a:r>
          </a:p>
        </p:txBody>
      </p:sp>
      <p:sp>
        <p:nvSpPr>
          <p:cNvPr id="5" name="TextBox 5"/>
          <p:cNvSpPr txBox="1"/>
          <p:nvPr/>
        </p:nvSpPr>
        <p:spPr>
          <a:xfrm>
            <a:off x="9982200" y="6266298"/>
            <a:ext cx="6096000" cy="3323987"/>
          </a:xfrm>
          <a:prstGeom prst="rect">
            <a:avLst/>
          </a:prstGeom>
        </p:spPr>
        <p:txBody>
          <a:bodyPr wrap="square" lIns="0" tIns="0" rIns="0" bIns="0" rtlCol="0" anchor="t">
            <a:spAutoFit/>
          </a:bodyPr>
          <a:lstStyle/>
          <a:p>
            <a:pPr algn="just">
              <a:lnSpc>
                <a:spcPct val="150000"/>
              </a:lnSpc>
              <a:spcBef>
                <a:spcPct val="0"/>
              </a:spcBef>
            </a:pPr>
            <a:r>
              <a:rPr lang="en-US" sz="3600" spc="69">
                <a:solidFill>
                  <a:srgbClr val="000000"/>
                </a:solidFill>
                <a:latin typeface="Arial" pitchFamily="34" charset="0"/>
                <a:cs typeface="Arial" pitchFamily="34" charset="0"/>
              </a:rPr>
              <a:t>Tuyên truyền, nhắc nhở mọi người cùng thực hiện; tích cực tham gia bảo vệ và chăm sóc cây; </a:t>
            </a:r>
          </a:p>
        </p:txBody>
      </p:sp>
      <p:sp>
        <p:nvSpPr>
          <p:cNvPr id="6" name="Rectangle 5"/>
          <p:cNvSpPr/>
          <p:nvPr/>
        </p:nvSpPr>
        <p:spPr>
          <a:xfrm>
            <a:off x="9777786" y="6266298"/>
            <a:ext cx="6452814" cy="3323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1180788" y="616383"/>
            <a:ext cx="6820212" cy="3323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144000" y="619007"/>
            <a:ext cx="7449124" cy="4967635"/>
          </a:xfrm>
          <a:prstGeom prst="rect">
            <a:avLst/>
          </a:prstGeom>
        </p:spPr>
      </p:pic>
      <p:pic>
        <p:nvPicPr>
          <p:cNvPr id="3" name="Picture 3"/>
          <p:cNvPicPr>
            <a:picLocks noChangeAspect="1"/>
          </p:cNvPicPr>
          <p:nvPr/>
        </p:nvPicPr>
        <p:blipFill>
          <a:blip r:embed="rId3"/>
          <a:srcRect/>
          <a:stretch>
            <a:fillRect/>
          </a:stretch>
        </p:blipFill>
        <p:spPr>
          <a:xfrm>
            <a:off x="1215370" y="5148737"/>
            <a:ext cx="6649778" cy="4109563"/>
          </a:xfrm>
          <a:prstGeom prst="rect">
            <a:avLst/>
          </a:prstGeom>
        </p:spPr>
      </p:pic>
      <p:sp>
        <p:nvSpPr>
          <p:cNvPr id="4" name="TextBox 4"/>
          <p:cNvSpPr txBox="1"/>
          <p:nvPr/>
        </p:nvSpPr>
        <p:spPr>
          <a:xfrm>
            <a:off x="1028700" y="981075"/>
            <a:ext cx="6836448" cy="3221331"/>
          </a:xfrm>
          <a:prstGeom prst="rect">
            <a:avLst/>
          </a:prstGeom>
        </p:spPr>
        <p:txBody>
          <a:bodyPr lIns="0" tIns="0" rIns="0" bIns="0" rtlCol="0" anchor="t">
            <a:spAutoFit/>
          </a:bodyPr>
          <a:lstStyle/>
          <a:p>
            <a:pPr algn="just">
              <a:lnSpc>
                <a:spcPct val="150000"/>
              </a:lnSpc>
              <a:spcBef>
                <a:spcPct val="0"/>
              </a:spcBef>
            </a:pPr>
            <a:r>
              <a:rPr lang="en-US" sz="3600" spc="55">
                <a:solidFill>
                  <a:srgbClr val="000000"/>
                </a:solidFill>
                <a:latin typeface="Arial" pitchFamily="34" charset="0"/>
                <a:cs typeface="Arial" pitchFamily="34" charset="0"/>
              </a:rPr>
              <a:t>Không chặt, phá rừng bừa bãi; tham gia làm tuyên truyền viên nhỏ tuổi về bảo vệ môi trường và động vật hoang dã; </a:t>
            </a:r>
          </a:p>
        </p:txBody>
      </p:sp>
      <p:sp>
        <p:nvSpPr>
          <p:cNvPr id="5" name="TextBox 5"/>
          <p:cNvSpPr txBox="1"/>
          <p:nvPr/>
        </p:nvSpPr>
        <p:spPr>
          <a:xfrm>
            <a:off x="10134600" y="6572033"/>
            <a:ext cx="5819334" cy="2492990"/>
          </a:xfrm>
          <a:prstGeom prst="rect">
            <a:avLst/>
          </a:prstGeom>
        </p:spPr>
        <p:txBody>
          <a:bodyPr wrap="square" lIns="0" tIns="0" rIns="0" bIns="0" rtlCol="0" anchor="t">
            <a:spAutoFit/>
          </a:bodyPr>
          <a:lstStyle/>
          <a:p>
            <a:pPr algn="just">
              <a:lnSpc>
                <a:spcPct val="150000"/>
              </a:lnSpc>
              <a:spcBef>
                <a:spcPct val="0"/>
              </a:spcBef>
            </a:pPr>
            <a:r>
              <a:rPr lang="en-US" sz="3600" spc="83">
                <a:solidFill>
                  <a:srgbClr val="000000"/>
                </a:solidFill>
                <a:latin typeface="Arial" pitchFamily="34" charset="0"/>
                <a:cs typeface="Arial" pitchFamily="34" charset="0"/>
              </a:rPr>
              <a:t>Gương mẫu trong việc giữ gìn cảnh quan thiên nhiên xanh, sạch, đẹp,...</a:t>
            </a:r>
          </a:p>
        </p:txBody>
      </p:sp>
      <p:sp>
        <p:nvSpPr>
          <p:cNvPr id="6" name="Rectangle 5"/>
          <p:cNvSpPr/>
          <p:nvPr/>
        </p:nvSpPr>
        <p:spPr>
          <a:xfrm>
            <a:off x="9777786" y="6266298"/>
            <a:ext cx="6452814" cy="3323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85800" y="981075"/>
            <a:ext cx="7467600" cy="33239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030800" y="0"/>
            <a:ext cx="10276250" cy="10287000"/>
          </a:xfrm>
          <a:prstGeom prst="rect">
            <a:avLst/>
          </a:prstGeom>
          <a:solidFill>
            <a:srgbClr val="F5A700"/>
          </a:solidFill>
        </p:spPr>
      </p:sp>
      <p:pic>
        <p:nvPicPr>
          <p:cNvPr id="9" name="Picture 9"/>
          <p:cNvPicPr>
            <a:picLocks noChangeAspect="1"/>
          </p:cNvPicPr>
          <p:nvPr/>
        </p:nvPicPr>
        <p:blipFill>
          <a:blip r:embed="rId2"/>
          <a:srcRect l="45962" t="71176" r="8637" b="7009"/>
          <a:stretch>
            <a:fillRect/>
          </a:stretch>
        </p:blipFill>
        <p:spPr>
          <a:xfrm>
            <a:off x="9412983" y="2059115"/>
            <a:ext cx="9511884" cy="6414385"/>
          </a:xfrm>
          <a:prstGeom prst="rect">
            <a:avLst/>
          </a:prstGeom>
        </p:spPr>
      </p:pic>
      <p:grpSp>
        <p:nvGrpSpPr>
          <p:cNvPr id="18" name="Group 17"/>
          <p:cNvGrpSpPr/>
          <p:nvPr/>
        </p:nvGrpSpPr>
        <p:grpSpPr>
          <a:xfrm>
            <a:off x="7635624" y="1257300"/>
            <a:ext cx="10638521" cy="2390334"/>
            <a:chOff x="7639829" y="1000566"/>
            <a:chExt cx="10638521" cy="2390334"/>
          </a:xfrm>
        </p:grpSpPr>
        <p:grpSp>
          <p:nvGrpSpPr>
            <p:cNvPr id="3" name="Group 3"/>
            <p:cNvGrpSpPr/>
            <p:nvPr/>
          </p:nvGrpSpPr>
          <p:grpSpPr>
            <a:xfrm>
              <a:off x="7639829" y="1028700"/>
              <a:ext cx="10638521" cy="2351341"/>
              <a:chOff x="0" y="0"/>
              <a:chExt cx="3598710" cy="795392"/>
            </a:xfrm>
          </p:grpSpPr>
          <p:sp>
            <p:nvSpPr>
              <p:cNvPr id="4" name="Freeform 4"/>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10" name="TextBox 10"/>
            <p:cNvSpPr txBox="1"/>
            <p:nvPr/>
          </p:nvSpPr>
          <p:spPr>
            <a:xfrm>
              <a:off x="8296279" y="1710976"/>
              <a:ext cx="931963" cy="1132939"/>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rgbClr val="14110F">
                      <a:alpha val="29804"/>
                    </a:srgbClr>
                  </a:solidFill>
                  <a:latin typeface="Arial" pitchFamily="34" charset="0"/>
                  <a:cs typeface="Arial" pitchFamily="34" charset="0"/>
                </a:rPr>
                <a:t>1</a:t>
              </a:r>
            </a:p>
          </p:txBody>
        </p:sp>
        <p:sp>
          <p:nvSpPr>
            <p:cNvPr id="13" name="TextBox 13"/>
            <p:cNvSpPr txBox="1"/>
            <p:nvPr/>
          </p:nvSpPr>
          <p:spPr>
            <a:xfrm>
              <a:off x="9379935" y="1000566"/>
              <a:ext cx="8049322" cy="2390334"/>
            </a:xfrm>
            <a:prstGeom prst="rect">
              <a:avLst/>
            </a:prstGeom>
          </p:spPr>
          <p:txBody>
            <a:bodyPr lIns="0" tIns="0" rIns="0" bIns="0" rtlCol="0" anchor="t">
              <a:spAutoFit/>
            </a:bodyPr>
            <a:lstStyle/>
            <a:p>
              <a:pPr marL="0" lvl="0" indent="0" algn="just">
                <a:lnSpc>
                  <a:spcPct val="150000"/>
                </a:lnSpc>
              </a:pPr>
              <a:r>
                <a:rPr lang="en-US" sz="3600" spc="55">
                  <a:solidFill>
                    <a:srgbClr val="14110F"/>
                  </a:solidFill>
                  <a:latin typeface="Arial" pitchFamily="34" charset="0"/>
                  <a:cs typeface="Arial" pitchFamily="34" charset="0"/>
                </a:rPr>
                <a:t>Quan sát hình và thảo luận để xây dựng một tiểu phẩm về bảo tồn cảnh quan thiên nhiên</a:t>
              </a:r>
            </a:p>
          </p:txBody>
        </p:sp>
      </p:grpSp>
      <p:grpSp>
        <p:nvGrpSpPr>
          <p:cNvPr id="19" name="Group 18"/>
          <p:cNvGrpSpPr/>
          <p:nvPr/>
        </p:nvGrpSpPr>
        <p:grpSpPr>
          <a:xfrm>
            <a:off x="7635624" y="4224563"/>
            <a:ext cx="10638521" cy="2351341"/>
            <a:chOff x="7639829" y="3967829"/>
            <a:chExt cx="10638521" cy="2351341"/>
          </a:xfrm>
        </p:grpSpPr>
        <p:grpSp>
          <p:nvGrpSpPr>
            <p:cNvPr id="5" name="Group 5"/>
            <p:cNvGrpSpPr/>
            <p:nvPr/>
          </p:nvGrpSpPr>
          <p:grpSpPr>
            <a:xfrm>
              <a:off x="7639829" y="3967829"/>
              <a:ext cx="10638521" cy="2351341"/>
              <a:chOff x="0" y="0"/>
              <a:chExt cx="3598710" cy="795392"/>
            </a:xfrm>
          </p:grpSpPr>
          <p:sp>
            <p:nvSpPr>
              <p:cNvPr id="6" name="Freeform 6"/>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11" name="TextBox 11"/>
            <p:cNvSpPr txBox="1"/>
            <p:nvPr/>
          </p:nvSpPr>
          <p:spPr>
            <a:xfrm>
              <a:off x="8296279" y="4650105"/>
              <a:ext cx="931963" cy="1132939"/>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rgbClr val="14110F">
                      <a:alpha val="29804"/>
                    </a:srgbClr>
                  </a:solidFill>
                  <a:latin typeface="Arial" pitchFamily="34" charset="0"/>
                  <a:cs typeface="Arial" pitchFamily="34" charset="0"/>
                </a:rPr>
                <a:t>2</a:t>
              </a:r>
            </a:p>
          </p:txBody>
        </p:sp>
        <p:sp>
          <p:nvSpPr>
            <p:cNvPr id="14" name="TextBox 14"/>
            <p:cNvSpPr txBox="1"/>
            <p:nvPr/>
          </p:nvSpPr>
          <p:spPr>
            <a:xfrm>
              <a:off x="9379935" y="4806029"/>
              <a:ext cx="8049322" cy="728341"/>
            </a:xfrm>
            <a:prstGeom prst="rect">
              <a:avLst/>
            </a:prstGeom>
          </p:spPr>
          <p:txBody>
            <a:bodyPr lIns="0" tIns="0" rIns="0" bIns="0" rtlCol="0" anchor="t">
              <a:spAutoFit/>
            </a:bodyPr>
            <a:lstStyle/>
            <a:p>
              <a:pPr marL="0" lvl="0" indent="0" algn="just">
                <a:lnSpc>
                  <a:spcPct val="150000"/>
                </a:lnSpc>
              </a:pPr>
              <a:r>
                <a:rPr lang="en-US" sz="3600" spc="55">
                  <a:solidFill>
                    <a:srgbClr val="14110F"/>
                  </a:solidFill>
                  <a:latin typeface="Arial" pitchFamily="34" charset="0"/>
                  <a:cs typeface="Arial" pitchFamily="34" charset="0"/>
                </a:rPr>
                <a:t>Thể hiện tiểu phẩm</a:t>
              </a:r>
            </a:p>
          </p:txBody>
        </p:sp>
      </p:grpSp>
      <p:sp>
        <p:nvSpPr>
          <p:cNvPr id="16" name="TextBox 16"/>
          <p:cNvSpPr txBox="1"/>
          <p:nvPr/>
        </p:nvSpPr>
        <p:spPr>
          <a:xfrm>
            <a:off x="1294615" y="4426357"/>
            <a:ext cx="5718267" cy="2769412"/>
          </a:xfrm>
          <a:prstGeom prst="rect">
            <a:avLst/>
          </a:prstGeom>
        </p:spPr>
        <p:txBody>
          <a:bodyPr lIns="0" tIns="0" rIns="0" bIns="0" rtlCol="0" anchor="t">
            <a:spAutoFit/>
          </a:bodyPr>
          <a:lstStyle/>
          <a:p>
            <a:pPr algn="just">
              <a:lnSpc>
                <a:spcPct val="150000"/>
              </a:lnSpc>
              <a:spcBef>
                <a:spcPct val="0"/>
              </a:spcBef>
            </a:pPr>
            <a:r>
              <a:rPr lang="en-US" sz="3999" spc="79">
                <a:solidFill>
                  <a:srgbClr val="14110F"/>
                </a:solidFill>
                <a:latin typeface="Arial" pitchFamily="34" charset="0"/>
                <a:cs typeface="Arial" pitchFamily="34" charset="0"/>
              </a:rPr>
              <a:t>Xây dựng và thể hiện tiểu phẩm “Bảo tồn cảnh quan thiên nhiên”;</a:t>
            </a:r>
          </a:p>
        </p:txBody>
      </p:sp>
      <p:sp>
        <p:nvSpPr>
          <p:cNvPr id="17" name="TextBox 17"/>
          <p:cNvSpPr txBox="1"/>
          <p:nvPr/>
        </p:nvSpPr>
        <p:spPr>
          <a:xfrm>
            <a:off x="1780390" y="2974930"/>
            <a:ext cx="4343400" cy="869790"/>
          </a:xfrm>
          <a:prstGeom prst="rect">
            <a:avLst/>
          </a:prstGeom>
        </p:spPr>
        <p:txBody>
          <a:bodyPr wrap="square" lIns="0" tIns="0" rIns="0" bIns="0" rtlCol="0" anchor="t">
            <a:spAutoFit/>
          </a:bodyPr>
          <a:lstStyle/>
          <a:p>
            <a:pPr algn="ctr">
              <a:lnSpc>
                <a:spcPct val="150000"/>
              </a:lnSpc>
              <a:spcBef>
                <a:spcPct val="0"/>
              </a:spcBef>
            </a:pPr>
            <a:r>
              <a:rPr lang="en-US" sz="4299" b="1" spc="85">
                <a:solidFill>
                  <a:srgbClr val="FF0000"/>
                </a:solidFill>
                <a:latin typeface="Arial" pitchFamily="34" charset="0"/>
                <a:cs typeface="Arial" pitchFamily="34" charset="0"/>
              </a:rPr>
              <a:t>LUYỆN TẬP </a:t>
            </a:r>
          </a:p>
        </p:txBody>
      </p:sp>
      <p:grpSp>
        <p:nvGrpSpPr>
          <p:cNvPr id="20" name="Group 19"/>
          <p:cNvGrpSpPr/>
          <p:nvPr/>
        </p:nvGrpSpPr>
        <p:grpSpPr>
          <a:xfrm>
            <a:off x="7635624" y="7163693"/>
            <a:ext cx="10638521" cy="2351341"/>
            <a:chOff x="7639829" y="6906959"/>
            <a:chExt cx="10638521" cy="2351341"/>
          </a:xfrm>
        </p:grpSpPr>
        <p:grpSp>
          <p:nvGrpSpPr>
            <p:cNvPr id="7" name="Group 7"/>
            <p:cNvGrpSpPr/>
            <p:nvPr/>
          </p:nvGrpSpPr>
          <p:grpSpPr>
            <a:xfrm>
              <a:off x="7639829" y="6906959"/>
              <a:ext cx="10638521" cy="2351341"/>
              <a:chOff x="0" y="0"/>
              <a:chExt cx="3598710" cy="795392"/>
            </a:xfrm>
          </p:grpSpPr>
          <p:sp>
            <p:nvSpPr>
              <p:cNvPr id="8" name="Freeform 8"/>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12" name="TextBox 12"/>
            <p:cNvSpPr txBox="1"/>
            <p:nvPr/>
          </p:nvSpPr>
          <p:spPr>
            <a:xfrm>
              <a:off x="8296279" y="7589234"/>
              <a:ext cx="931963" cy="1132939"/>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rgbClr val="14110F">
                      <a:alpha val="29804"/>
                    </a:srgbClr>
                  </a:solidFill>
                  <a:latin typeface="Arial" pitchFamily="34" charset="0"/>
                  <a:cs typeface="Arial" pitchFamily="34" charset="0"/>
                </a:rPr>
                <a:t>3</a:t>
              </a:r>
            </a:p>
          </p:txBody>
        </p:sp>
        <p:sp>
          <p:nvSpPr>
            <p:cNvPr id="15" name="TextBox 15"/>
            <p:cNvSpPr txBox="1"/>
            <p:nvPr/>
          </p:nvSpPr>
          <p:spPr>
            <a:xfrm>
              <a:off x="9379935" y="7200900"/>
              <a:ext cx="8049322" cy="1559338"/>
            </a:xfrm>
            <a:prstGeom prst="rect">
              <a:avLst/>
            </a:prstGeom>
          </p:spPr>
          <p:txBody>
            <a:bodyPr lIns="0" tIns="0" rIns="0" bIns="0" rtlCol="0" anchor="t">
              <a:spAutoFit/>
            </a:bodyPr>
            <a:lstStyle/>
            <a:p>
              <a:pPr algn="just">
                <a:lnSpc>
                  <a:spcPct val="150000"/>
                </a:lnSpc>
              </a:pPr>
              <a:r>
                <a:rPr lang="en-US" sz="3600" spc="55">
                  <a:solidFill>
                    <a:srgbClr val="14110F"/>
                  </a:solidFill>
                  <a:latin typeface="Arial" pitchFamily="34" charset="0"/>
                  <a:cs typeface="Arial" pitchFamily="34" charset="0"/>
                </a:rPr>
                <a:t>Chia sẻ cảm xúc và những điều học được qua tiểu phẩm</a:t>
              </a:r>
            </a:p>
          </p:txBody>
        </p:sp>
      </p:grpSp>
      <p:sp>
        <p:nvSpPr>
          <p:cNvPr id="22" name="TextBox 21">
            <a:extLst>
              <a:ext uri="{FF2B5EF4-FFF2-40B4-BE49-F238E27FC236}">
                <a16:creationId xmlns:a16="http://schemas.microsoft.com/office/drawing/2014/main" id="{C7BFD364-3EAC-ED74-5691-D6EE005F8201}"/>
              </a:ext>
            </a:extLst>
          </p:cNvPr>
          <p:cNvSpPr txBox="1"/>
          <p:nvPr/>
        </p:nvSpPr>
        <p:spPr>
          <a:xfrm>
            <a:off x="1287989" y="7678448"/>
            <a:ext cx="9654208"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TextBox 3"/>
          <p:cNvSpPr txBox="1"/>
          <p:nvPr/>
        </p:nvSpPr>
        <p:spPr>
          <a:xfrm>
            <a:off x="2670756" y="419100"/>
            <a:ext cx="12946487" cy="1335237"/>
          </a:xfrm>
          <a:prstGeom prst="rect">
            <a:avLst/>
          </a:prstGeom>
        </p:spPr>
        <p:txBody>
          <a:bodyPr lIns="0" tIns="0" rIns="0" bIns="0" rtlCol="0" anchor="t">
            <a:spAutoFit/>
          </a:bodyPr>
          <a:lstStyle/>
          <a:p>
            <a:pPr marL="0" lvl="0" indent="0" algn="ctr">
              <a:lnSpc>
                <a:spcPct val="150000"/>
              </a:lnSpc>
              <a:spcBef>
                <a:spcPct val="0"/>
              </a:spcBef>
            </a:pPr>
            <a:r>
              <a:rPr lang="en-US" sz="6600" b="1" spc="-288">
                <a:solidFill>
                  <a:srgbClr val="FF0000"/>
                </a:solidFill>
                <a:latin typeface="Arial" pitchFamily="34" charset="0"/>
                <a:cs typeface="Arial" pitchFamily="34" charset="0"/>
              </a:rPr>
              <a:t>VẬN DỤNG</a:t>
            </a:r>
          </a:p>
        </p:txBody>
      </p:sp>
      <p:sp>
        <p:nvSpPr>
          <p:cNvPr id="4" name="TextBox 4"/>
          <p:cNvSpPr txBox="1"/>
          <p:nvPr/>
        </p:nvSpPr>
        <p:spPr>
          <a:xfrm>
            <a:off x="2406884" y="2176461"/>
            <a:ext cx="13483644" cy="7386639"/>
          </a:xfrm>
          <a:prstGeom prst="rect">
            <a:avLst/>
          </a:prstGeom>
        </p:spPr>
        <p:txBody>
          <a:bodyPr wrap="square" lIns="0" tIns="0" rIns="0" bIns="0" rtlCol="0" anchor="t">
            <a:spAutoFit/>
          </a:bodyPr>
          <a:lstStyle/>
          <a:p>
            <a:pPr algn="just">
              <a:lnSpc>
                <a:spcPct val="150000"/>
              </a:lnSpc>
            </a:pPr>
            <a:r>
              <a:rPr lang="en-US" sz="4000" spc="55">
                <a:solidFill>
                  <a:srgbClr val="14110F"/>
                </a:solidFill>
                <a:latin typeface="Arial" pitchFamily="34" charset="0"/>
                <a:cs typeface="Arial" pitchFamily="34" charset="0"/>
              </a:rPr>
              <a:t>- Tham gia các hoạt động bảo tồn cảnh quan thiên nhiên ở nơi em sống.</a:t>
            </a:r>
          </a:p>
          <a:p>
            <a:pPr algn="just">
              <a:lnSpc>
                <a:spcPct val="150000"/>
              </a:lnSpc>
            </a:pPr>
            <a:r>
              <a:rPr lang="en-US" sz="4000" spc="24">
                <a:solidFill>
                  <a:srgbClr val="14110F"/>
                </a:solidFill>
                <a:latin typeface="Arial" pitchFamily="34" charset="0"/>
                <a:cs typeface="Arial" pitchFamily="34" charset="0"/>
              </a:rPr>
              <a:t>- Tuyên truyền, vận động những người sống quanh em thực hiện những việc nên làm để bảo tồn cảnh quan thiên nhiên </a:t>
            </a:r>
          </a:p>
          <a:p>
            <a:pPr algn="just">
              <a:lnSpc>
                <a:spcPct val="150000"/>
              </a:lnSpc>
            </a:pPr>
            <a:r>
              <a:rPr lang="en-US" sz="4000" spc="55">
                <a:solidFill>
                  <a:srgbClr val="14110F"/>
                </a:solidFill>
                <a:latin typeface="Arial" pitchFamily="34" charset="0"/>
                <a:cs typeface="Arial" pitchFamily="34" charset="0"/>
              </a:rPr>
              <a:t>- Vận động người thân, bạn bè </a:t>
            </a:r>
            <a:r>
              <a:rPr lang="en-US" sz="4000" spc="24">
                <a:solidFill>
                  <a:srgbClr val="14110F"/>
                </a:solidFill>
                <a:latin typeface="Arial" pitchFamily="34" charset="0"/>
                <a:cs typeface="Arial" pitchFamily="34" charset="0"/>
              </a:rPr>
              <a:t>không sử dụng các đồ dùng có nguồn gốc từ động vật quý hiếm.</a:t>
            </a:r>
          </a:p>
          <a:p>
            <a:pPr algn="just">
              <a:lnSpc>
                <a:spcPct val="150000"/>
              </a:lnSpc>
            </a:pPr>
            <a:endParaRPr lang="en-US" sz="4000" spc="24">
              <a:solidFill>
                <a:srgbClr val="14110F"/>
              </a:solidFill>
              <a:latin typeface="Arial" pitchFamily="34" charset="0"/>
              <a:cs typeface="Arial" pitchFamily="34" charset="0"/>
            </a:endParaRPr>
          </a:p>
        </p:txBody>
      </p:sp>
      <p:sp>
        <p:nvSpPr>
          <p:cNvPr id="5" name="AutoShape 5"/>
          <p:cNvSpPr/>
          <p:nvPr/>
        </p:nvSpPr>
        <p:spPr>
          <a:xfrm>
            <a:off x="9412" y="8870247"/>
            <a:ext cx="18278588" cy="1416753"/>
          </a:xfrm>
          <a:prstGeom prst="rect">
            <a:avLst/>
          </a:prstGeom>
          <a:solidFill>
            <a:srgbClr val="F5A700"/>
          </a:solid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14110F"/>
          </a:solidFill>
        </p:spPr>
      </p:sp>
      <p:sp>
        <p:nvSpPr>
          <p:cNvPr id="3" name="TextBox 3"/>
          <p:cNvSpPr txBox="1"/>
          <p:nvPr/>
        </p:nvSpPr>
        <p:spPr>
          <a:xfrm>
            <a:off x="3676419" y="463310"/>
            <a:ext cx="11511914" cy="1213922"/>
          </a:xfrm>
          <a:prstGeom prst="rect">
            <a:avLst/>
          </a:prstGeom>
        </p:spPr>
        <p:txBody>
          <a:bodyPr lIns="0" tIns="0" rIns="0" bIns="0" rtlCol="0" anchor="t">
            <a:spAutoFit/>
          </a:bodyPr>
          <a:lstStyle/>
          <a:p>
            <a:pPr marL="0" lvl="0" indent="0" algn="ctr">
              <a:lnSpc>
                <a:spcPct val="150000"/>
              </a:lnSpc>
              <a:spcBef>
                <a:spcPct val="0"/>
              </a:spcBef>
            </a:pPr>
            <a:r>
              <a:rPr lang="en-US" sz="6000" b="1" spc="-72">
                <a:solidFill>
                  <a:srgbClr val="FF0000"/>
                </a:solidFill>
                <a:latin typeface="Arial" pitchFamily="34" charset="0"/>
                <a:cs typeface="Arial" pitchFamily="34" charset="0"/>
              </a:rPr>
              <a:t>HƯỚNG DẪN VỀ NHÀ</a:t>
            </a:r>
          </a:p>
        </p:txBody>
      </p:sp>
      <p:grpSp>
        <p:nvGrpSpPr>
          <p:cNvPr id="4" name="Group 4"/>
          <p:cNvGrpSpPr/>
          <p:nvPr/>
        </p:nvGrpSpPr>
        <p:grpSpPr>
          <a:xfrm>
            <a:off x="1219877" y="2733704"/>
            <a:ext cx="4872290" cy="4793846"/>
            <a:chOff x="0" y="0"/>
            <a:chExt cx="1648157" cy="935318"/>
          </a:xfrm>
        </p:grpSpPr>
        <p:sp>
          <p:nvSpPr>
            <p:cNvPr id="5" name="Freeform 5"/>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grpSp>
        <p:nvGrpSpPr>
          <p:cNvPr id="6" name="Group 6"/>
          <p:cNvGrpSpPr/>
          <p:nvPr/>
        </p:nvGrpSpPr>
        <p:grpSpPr>
          <a:xfrm>
            <a:off x="6712560" y="2733704"/>
            <a:ext cx="4872290" cy="4793846"/>
            <a:chOff x="0" y="0"/>
            <a:chExt cx="1648157" cy="935318"/>
          </a:xfrm>
        </p:grpSpPr>
        <p:sp>
          <p:nvSpPr>
            <p:cNvPr id="7" name="Freeform 7"/>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grpSp>
        <p:nvGrpSpPr>
          <p:cNvPr id="8" name="Group 8"/>
          <p:cNvGrpSpPr/>
          <p:nvPr/>
        </p:nvGrpSpPr>
        <p:grpSpPr>
          <a:xfrm>
            <a:off x="12391715" y="2733704"/>
            <a:ext cx="4872290" cy="4793846"/>
            <a:chOff x="0" y="0"/>
            <a:chExt cx="1648157" cy="935318"/>
          </a:xfrm>
        </p:grpSpPr>
        <p:sp>
          <p:nvSpPr>
            <p:cNvPr id="9" name="Freeform 9"/>
            <p:cNvSpPr/>
            <p:nvPr/>
          </p:nvSpPr>
          <p:spPr>
            <a:xfrm>
              <a:off x="0" y="0"/>
              <a:ext cx="1648157" cy="935318"/>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367647" y="2445327"/>
            <a:ext cx="576751" cy="576751"/>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860330" y="2445327"/>
            <a:ext cx="576751" cy="576751"/>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539485" y="2445327"/>
            <a:ext cx="576751" cy="576751"/>
          </a:xfrm>
          <a:prstGeom prst="rect">
            <a:avLst/>
          </a:prstGeom>
        </p:spPr>
      </p:pic>
      <p:sp>
        <p:nvSpPr>
          <p:cNvPr id="13" name="TextBox 13"/>
          <p:cNvSpPr txBox="1"/>
          <p:nvPr/>
        </p:nvSpPr>
        <p:spPr>
          <a:xfrm>
            <a:off x="1801140" y="3223407"/>
            <a:ext cx="3709765" cy="1905843"/>
          </a:xfrm>
          <a:prstGeom prst="rect">
            <a:avLst/>
          </a:prstGeom>
        </p:spPr>
        <p:txBody>
          <a:bodyPr lIns="0" tIns="0" rIns="0" bIns="0" rtlCol="0" anchor="t">
            <a:spAutoFit/>
          </a:bodyPr>
          <a:lstStyle/>
          <a:p>
            <a:pPr algn="just">
              <a:lnSpc>
                <a:spcPct val="150000"/>
              </a:lnSpc>
            </a:pPr>
            <a:r>
              <a:rPr lang="en-US" sz="4400">
                <a:latin typeface="Arial" pitchFamily="34" charset="0"/>
                <a:cs typeface="Arial" pitchFamily="34" charset="0"/>
              </a:rPr>
              <a:t>Ôn tập lại bài học</a:t>
            </a:r>
          </a:p>
        </p:txBody>
      </p:sp>
      <p:sp>
        <p:nvSpPr>
          <p:cNvPr id="14" name="TextBox 14"/>
          <p:cNvSpPr txBox="1"/>
          <p:nvPr/>
        </p:nvSpPr>
        <p:spPr>
          <a:xfrm>
            <a:off x="7293823" y="3223407"/>
            <a:ext cx="3709765" cy="2921505"/>
          </a:xfrm>
          <a:prstGeom prst="rect">
            <a:avLst/>
          </a:prstGeom>
        </p:spPr>
        <p:txBody>
          <a:bodyPr lIns="0" tIns="0" rIns="0" bIns="0" rtlCol="0" anchor="t">
            <a:spAutoFit/>
          </a:bodyPr>
          <a:lstStyle/>
          <a:p>
            <a:pPr algn="just">
              <a:lnSpc>
                <a:spcPct val="150000"/>
              </a:lnSpc>
            </a:pPr>
            <a:r>
              <a:rPr lang="en-US" sz="4400">
                <a:latin typeface="Arial" pitchFamily="34" charset="0"/>
                <a:cs typeface="Arial" pitchFamily="34" charset="0"/>
              </a:rPr>
              <a:t>Chia sẻ lại bài học cho gia đình, bạn bè</a:t>
            </a:r>
          </a:p>
        </p:txBody>
      </p:sp>
      <p:sp>
        <p:nvSpPr>
          <p:cNvPr id="15" name="TextBox 15"/>
          <p:cNvSpPr txBox="1"/>
          <p:nvPr/>
        </p:nvSpPr>
        <p:spPr>
          <a:xfrm>
            <a:off x="13001614" y="3506658"/>
            <a:ext cx="3709765" cy="3937168"/>
          </a:xfrm>
          <a:prstGeom prst="rect">
            <a:avLst/>
          </a:prstGeom>
        </p:spPr>
        <p:txBody>
          <a:bodyPr lIns="0" tIns="0" rIns="0" bIns="0" rtlCol="0" anchor="t">
            <a:spAutoFit/>
          </a:bodyPr>
          <a:lstStyle/>
          <a:p>
            <a:pPr algn="just">
              <a:lnSpc>
                <a:spcPct val="150000"/>
              </a:lnSpc>
              <a:spcBef>
                <a:spcPct val="0"/>
              </a:spcBef>
            </a:pPr>
            <a:r>
              <a:rPr lang="en-US" sz="4400">
                <a:latin typeface="Arial" pitchFamily="34" charset="0"/>
                <a:cs typeface="Arial" pitchFamily="34" charset="0"/>
              </a:rPr>
              <a:t>Chuẩn bị tiết học sau: Ứng phó với biến đổi khí hậu</a:t>
            </a:r>
            <a:endParaRPr lang="en-US" sz="4400" spc="56">
              <a:solidFill>
                <a:srgbClr val="14110F"/>
              </a:solidFill>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grpSp>
        <p:nvGrpSpPr>
          <p:cNvPr id="3" name="Group 3"/>
          <p:cNvGrpSpPr/>
          <p:nvPr/>
        </p:nvGrpSpPr>
        <p:grpSpPr>
          <a:xfrm>
            <a:off x="2362200" y="2807278"/>
            <a:ext cx="13312140" cy="5155622"/>
            <a:chOff x="0" y="0"/>
            <a:chExt cx="4029203" cy="1307817"/>
          </a:xfrm>
        </p:grpSpPr>
        <p:sp>
          <p:nvSpPr>
            <p:cNvPr id="4" name="Freeform 4"/>
            <p:cNvSpPr/>
            <p:nvPr/>
          </p:nvSpPr>
          <p:spPr>
            <a:xfrm>
              <a:off x="0" y="0"/>
              <a:ext cx="4029203" cy="1307817"/>
            </a:xfrm>
            <a:custGeom>
              <a:avLst/>
              <a:gdLst/>
              <a:ahLst/>
              <a:cxnLst/>
              <a:rect l="l" t="t" r="r" b="b"/>
              <a:pathLst>
                <a:path w="4029203" h="1307817">
                  <a:moveTo>
                    <a:pt x="3904743" y="1307817"/>
                  </a:moveTo>
                  <a:lnTo>
                    <a:pt x="124460" y="1307817"/>
                  </a:lnTo>
                  <a:cubicBezTo>
                    <a:pt x="55880" y="1307817"/>
                    <a:pt x="0" y="1251937"/>
                    <a:pt x="0" y="1183357"/>
                  </a:cubicBezTo>
                  <a:lnTo>
                    <a:pt x="0" y="124460"/>
                  </a:lnTo>
                  <a:cubicBezTo>
                    <a:pt x="0" y="55880"/>
                    <a:pt x="55880" y="0"/>
                    <a:pt x="124460" y="0"/>
                  </a:cubicBezTo>
                  <a:lnTo>
                    <a:pt x="3904743" y="0"/>
                  </a:lnTo>
                  <a:cubicBezTo>
                    <a:pt x="3973323" y="0"/>
                    <a:pt x="4029203" y="55880"/>
                    <a:pt x="4029203" y="124460"/>
                  </a:cubicBezTo>
                  <a:lnTo>
                    <a:pt x="4029203" y="1183357"/>
                  </a:lnTo>
                  <a:cubicBezTo>
                    <a:pt x="4029203" y="1251937"/>
                    <a:pt x="3973323" y="1307817"/>
                    <a:pt x="3904743" y="1307817"/>
                  </a:cubicBezTo>
                  <a:close/>
                </a:path>
              </a:pathLst>
            </a:custGeom>
            <a:solidFill>
              <a:srgbClr val="F6F6F6"/>
            </a:solidFill>
          </p:spPr>
        </p:sp>
      </p:grpSp>
      <p:sp>
        <p:nvSpPr>
          <p:cNvPr id="5" name="TextBox 5"/>
          <p:cNvSpPr txBox="1"/>
          <p:nvPr/>
        </p:nvSpPr>
        <p:spPr>
          <a:xfrm>
            <a:off x="3583158" y="3935380"/>
            <a:ext cx="10659912" cy="2655920"/>
          </a:xfrm>
          <a:prstGeom prst="rect">
            <a:avLst/>
          </a:prstGeom>
        </p:spPr>
        <p:txBody>
          <a:bodyPr lIns="0" tIns="0" rIns="0" bIns="0" rtlCol="0" anchor="t">
            <a:spAutoFit/>
          </a:bodyPr>
          <a:lstStyle/>
          <a:p>
            <a:pPr algn="just">
              <a:lnSpc>
                <a:spcPct val="150000"/>
              </a:lnSpc>
            </a:pPr>
            <a:r>
              <a:rPr lang="en-US" sz="4000" b="1" u="none" spc="56">
                <a:solidFill>
                  <a:srgbClr val="14110F"/>
                </a:solidFill>
                <a:latin typeface="Arial" pitchFamily="34" charset="0"/>
                <a:cs typeface="Arial" pitchFamily="34" charset="0"/>
              </a:rPr>
              <a:t>Kể tên một số tác phẩm thơ, văn, bài hát ca ngợi vẻ đẹp thiên nhiên quê hương mà em biết.</a:t>
            </a:r>
          </a:p>
        </p:txBody>
      </p:sp>
      <p:sp>
        <p:nvSpPr>
          <p:cNvPr id="6" name="TextBox 6"/>
          <p:cNvSpPr txBox="1"/>
          <p:nvPr/>
        </p:nvSpPr>
        <p:spPr>
          <a:xfrm>
            <a:off x="6455492" y="514586"/>
            <a:ext cx="5386428" cy="1456681"/>
          </a:xfrm>
          <a:prstGeom prst="rect">
            <a:avLst/>
          </a:prstGeom>
        </p:spPr>
        <p:txBody>
          <a:bodyPr lIns="0" tIns="0" rIns="0" bIns="0" rtlCol="0" anchor="t">
            <a:spAutoFit/>
          </a:bodyPr>
          <a:lstStyle/>
          <a:p>
            <a:pPr marL="0" lvl="0" indent="0" algn="just">
              <a:lnSpc>
                <a:spcPct val="150000"/>
              </a:lnSpc>
              <a:spcBef>
                <a:spcPct val="0"/>
              </a:spcBef>
            </a:pPr>
            <a:r>
              <a:rPr lang="en-US" sz="7200" b="1" spc="-66">
                <a:solidFill>
                  <a:srgbClr val="FFC000"/>
                </a:solidFill>
                <a:latin typeface="Arial" pitchFamily="34" charset="0"/>
                <a:cs typeface="Arial" pitchFamily="34" charset="0"/>
              </a:rPr>
              <a:t>KHỞI ĐỘNG</a:t>
            </a:r>
          </a:p>
        </p:txBody>
      </p:sp>
      <p:sp>
        <p:nvSpPr>
          <p:cNvPr id="7" name="TextBox 7"/>
          <p:cNvSpPr txBox="1"/>
          <p:nvPr/>
        </p:nvSpPr>
        <p:spPr>
          <a:xfrm>
            <a:off x="2824106" y="3223527"/>
            <a:ext cx="12649200" cy="4154984"/>
          </a:xfrm>
          <a:prstGeom prst="rect">
            <a:avLst/>
          </a:prstGeom>
        </p:spPr>
        <p:txBody>
          <a:bodyPr wrap="square" lIns="0" tIns="0" rIns="0" bIns="0" rtlCol="0" anchor="t">
            <a:spAutoFit/>
          </a:bodyPr>
          <a:lstStyle/>
          <a:p>
            <a:pPr marL="457200" indent="-457200" algn="just">
              <a:lnSpc>
                <a:spcPct val="150000"/>
              </a:lnSpc>
              <a:spcBef>
                <a:spcPct val="0"/>
              </a:spcBef>
              <a:buFont typeface="Arial" pitchFamily="34" charset="0"/>
              <a:buChar char="•"/>
            </a:pPr>
            <a:r>
              <a:rPr lang="en-US" sz="3600" spc="55">
                <a:solidFill>
                  <a:srgbClr val="14110F"/>
                </a:solidFill>
                <a:latin typeface="Arial" pitchFamily="34" charset="0"/>
                <a:cs typeface="Arial" pitchFamily="34" charset="0"/>
              </a:rPr>
              <a:t>Thơ Tình Người Lính Biển – Nhà Thơ: Trần Đăng Khoa.</a:t>
            </a:r>
          </a:p>
          <a:p>
            <a:pPr marL="457200" indent="-457200" algn="just">
              <a:lnSpc>
                <a:spcPct val="150000"/>
              </a:lnSpc>
              <a:spcBef>
                <a:spcPct val="0"/>
              </a:spcBef>
              <a:buFont typeface="Arial" pitchFamily="34" charset="0"/>
              <a:buChar char="•"/>
            </a:pPr>
            <a:r>
              <a:rPr lang="en-US" sz="3600" spc="55">
                <a:solidFill>
                  <a:srgbClr val="14110F"/>
                </a:solidFill>
                <a:latin typeface="Arial" pitchFamily="34" charset="0"/>
                <a:cs typeface="Arial" pitchFamily="34" charset="0"/>
              </a:rPr>
              <a:t>Quê Hương Tuổi Thơ Tôi – Tác Giả: Bình Minh.</a:t>
            </a:r>
          </a:p>
          <a:p>
            <a:pPr marL="457200" indent="-457200" algn="just">
              <a:lnSpc>
                <a:spcPct val="150000"/>
              </a:lnSpc>
              <a:spcBef>
                <a:spcPct val="0"/>
              </a:spcBef>
              <a:buFont typeface="Arial" pitchFamily="34" charset="0"/>
              <a:buChar char="•"/>
            </a:pPr>
            <a:r>
              <a:rPr lang="en-US" sz="3600" spc="55">
                <a:solidFill>
                  <a:srgbClr val="14110F"/>
                </a:solidFill>
                <a:latin typeface="Arial" pitchFamily="34" charset="0"/>
                <a:cs typeface="Arial" pitchFamily="34" charset="0"/>
              </a:rPr>
              <a:t>Nước Ngon Ngàn Dặm – Tác Giả: Tố Hữu.</a:t>
            </a:r>
          </a:p>
          <a:p>
            <a:pPr marL="457200" indent="-457200" algn="just">
              <a:lnSpc>
                <a:spcPct val="150000"/>
              </a:lnSpc>
              <a:spcBef>
                <a:spcPct val="0"/>
              </a:spcBef>
              <a:buFont typeface="Arial" pitchFamily="34" charset="0"/>
              <a:buChar char="•"/>
            </a:pPr>
            <a:r>
              <a:rPr lang="en-US" sz="3600" spc="55">
                <a:solidFill>
                  <a:srgbClr val="14110F"/>
                </a:solidFill>
                <a:latin typeface="Arial" pitchFamily="34" charset="0"/>
                <a:cs typeface="Arial" pitchFamily="34" charset="0"/>
              </a:rPr>
              <a:t>Nhớ Cơn Mưa Quê Hương – Tác Giả: Lê Anh Xuân.</a:t>
            </a:r>
          </a:p>
          <a:p>
            <a:pPr marL="457200" indent="-457200" algn="just">
              <a:lnSpc>
                <a:spcPct val="150000"/>
              </a:lnSpc>
              <a:spcBef>
                <a:spcPct val="0"/>
              </a:spcBef>
              <a:buFont typeface="Arial" pitchFamily="34" charset="0"/>
              <a:buChar char="•"/>
            </a:pPr>
            <a:r>
              <a:rPr lang="en-US" sz="3600" spc="55">
                <a:solidFill>
                  <a:srgbClr val="14110F"/>
                </a:solidFill>
                <a:latin typeface="Arial" pitchFamily="34" charset="0"/>
                <a:cs typeface="Arial" pitchFamily="34" charset="0"/>
              </a:rPr>
              <a:t>Bài hát Quảng Bình quê ta 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25112" y="796666"/>
            <a:ext cx="14073737" cy="971100"/>
          </a:xfrm>
          <a:prstGeom prst="rect">
            <a:avLst/>
          </a:prstGeom>
        </p:spPr>
        <p:txBody>
          <a:bodyPr lIns="0" tIns="0" rIns="0" bIns="0" rtlCol="0" anchor="t">
            <a:spAutoFit/>
          </a:bodyPr>
          <a:lstStyle/>
          <a:p>
            <a:pPr marL="0" lvl="0" indent="0" algn="just">
              <a:lnSpc>
                <a:spcPct val="150000"/>
              </a:lnSpc>
              <a:spcBef>
                <a:spcPct val="0"/>
              </a:spcBef>
            </a:pPr>
            <a:r>
              <a:rPr lang="en-US" sz="4800" b="1" spc="-61">
                <a:solidFill>
                  <a:srgbClr val="FFFFFF"/>
                </a:solidFill>
                <a:latin typeface="Arial" pitchFamily="34" charset="0"/>
                <a:cs typeface="Arial" pitchFamily="34" charset="0"/>
              </a:rPr>
              <a:t>TUẦN 26: BẢO TỒN CẢNH QUAN THIÊN NHIÊN</a:t>
            </a:r>
          </a:p>
        </p:txBody>
      </p:sp>
      <p:sp>
        <p:nvSpPr>
          <p:cNvPr id="3" name="AutoShape 3"/>
          <p:cNvSpPr/>
          <p:nvPr/>
        </p:nvSpPr>
        <p:spPr>
          <a:xfrm>
            <a:off x="9412" y="8870247"/>
            <a:ext cx="18278588" cy="1416753"/>
          </a:xfrm>
          <a:prstGeom prst="rect">
            <a:avLst/>
          </a:prstGeom>
          <a:solidFill>
            <a:srgbClr val="14110F"/>
          </a:solidFill>
        </p:spPr>
      </p:sp>
      <p:grpSp>
        <p:nvGrpSpPr>
          <p:cNvPr id="4" name="Group 4"/>
          <p:cNvGrpSpPr/>
          <p:nvPr/>
        </p:nvGrpSpPr>
        <p:grpSpPr>
          <a:xfrm>
            <a:off x="1570669" y="3051572"/>
            <a:ext cx="4621105" cy="4758928"/>
            <a:chOff x="0" y="0"/>
            <a:chExt cx="1563189" cy="1219235"/>
          </a:xfrm>
        </p:grpSpPr>
        <p:sp>
          <p:nvSpPr>
            <p:cNvPr id="5" name="Freeform 5"/>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TextBox 6"/>
          <p:cNvSpPr txBox="1"/>
          <p:nvPr/>
        </p:nvSpPr>
        <p:spPr>
          <a:xfrm>
            <a:off x="2079285" y="4305300"/>
            <a:ext cx="3701958" cy="2124749"/>
          </a:xfrm>
          <a:prstGeom prst="rect">
            <a:avLst/>
          </a:prstGeom>
        </p:spPr>
        <p:txBody>
          <a:bodyPr lIns="0" tIns="0" rIns="0" bIns="0" rtlCol="0" anchor="t">
            <a:spAutoFit/>
          </a:bodyPr>
          <a:lstStyle/>
          <a:p>
            <a:pPr marL="0" lvl="0" indent="0" algn="just">
              <a:lnSpc>
                <a:spcPct val="150000"/>
              </a:lnSpc>
            </a:pPr>
            <a:r>
              <a:rPr lang="en-US" sz="3200" b="1" spc="55">
                <a:solidFill>
                  <a:srgbClr val="14110F"/>
                </a:solidFill>
                <a:latin typeface="Arial" pitchFamily="34" charset="0"/>
                <a:cs typeface="Arial" pitchFamily="34" charset="0"/>
              </a:rPr>
              <a:t>Chia sẻ hiểu biết về bảo tồn cảnh quan thiên nhiên</a:t>
            </a:r>
          </a:p>
        </p:txBody>
      </p:sp>
      <p:sp>
        <p:nvSpPr>
          <p:cNvPr id="7" name="TextBox 7"/>
          <p:cNvSpPr txBox="1"/>
          <p:nvPr/>
        </p:nvSpPr>
        <p:spPr>
          <a:xfrm>
            <a:off x="1978446" y="3096161"/>
            <a:ext cx="3302480" cy="1292662"/>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chemeClr val="tx1">
                    <a:alpha val="29804"/>
                  </a:schemeClr>
                </a:solidFill>
                <a:latin typeface="Arial" pitchFamily="34" charset="0"/>
                <a:cs typeface="Arial" pitchFamily="34" charset="0"/>
              </a:rPr>
              <a:t>1</a:t>
            </a:r>
          </a:p>
        </p:txBody>
      </p:sp>
      <p:grpSp>
        <p:nvGrpSpPr>
          <p:cNvPr id="8" name="Group 8"/>
          <p:cNvGrpSpPr/>
          <p:nvPr/>
        </p:nvGrpSpPr>
        <p:grpSpPr>
          <a:xfrm>
            <a:off x="6833447" y="3051572"/>
            <a:ext cx="4621105" cy="4758928"/>
            <a:chOff x="0" y="0"/>
            <a:chExt cx="1563189" cy="1219235"/>
          </a:xfrm>
        </p:grpSpPr>
        <p:sp>
          <p:nvSpPr>
            <p:cNvPr id="9" name="Freeform 9"/>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0" name="TextBox 10"/>
          <p:cNvSpPr txBox="1"/>
          <p:nvPr/>
        </p:nvSpPr>
        <p:spPr>
          <a:xfrm>
            <a:off x="7162800" y="4276059"/>
            <a:ext cx="4041515" cy="2863413"/>
          </a:xfrm>
          <a:prstGeom prst="rect">
            <a:avLst/>
          </a:prstGeom>
        </p:spPr>
        <p:txBody>
          <a:bodyPr lIns="0" tIns="0" rIns="0" bIns="0" rtlCol="0" anchor="t">
            <a:spAutoFit/>
          </a:bodyPr>
          <a:lstStyle/>
          <a:p>
            <a:pPr marL="0" lvl="0" indent="0" algn="just">
              <a:lnSpc>
                <a:spcPct val="150000"/>
              </a:lnSpc>
              <a:spcBef>
                <a:spcPct val="0"/>
              </a:spcBef>
            </a:pPr>
            <a:r>
              <a:rPr lang="en-US" sz="3200" b="1" spc="55">
                <a:solidFill>
                  <a:srgbClr val="14110F"/>
                </a:solidFill>
                <a:latin typeface="Arial" pitchFamily="34" charset="0"/>
                <a:cs typeface="Arial" pitchFamily="34" charset="0"/>
              </a:rPr>
              <a:t>Những việc nên làm và không nên làm để bả0 tổn cảnh quan thiên nhiên</a:t>
            </a:r>
          </a:p>
        </p:txBody>
      </p:sp>
      <p:sp>
        <p:nvSpPr>
          <p:cNvPr id="11" name="TextBox 11"/>
          <p:cNvSpPr txBox="1"/>
          <p:nvPr/>
        </p:nvSpPr>
        <p:spPr>
          <a:xfrm>
            <a:off x="7241224" y="3096161"/>
            <a:ext cx="3302480" cy="1292662"/>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chemeClr val="tx1">
                    <a:alpha val="29804"/>
                  </a:schemeClr>
                </a:solidFill>
                <a:latin typeface="Arial" pitchFamily="34" charset="0"/>
                <a:cs typeface="Arial" pitchFamily="34" charset="0"/>
              </a:rPr>
              <a:t>2</a:t>
            </a:r>
          </a:p>
        </p:txBody>
      </p:sp>
      <p:grpSp>
        <p:nvGrpSpPr>
          <p:cNvPr id="12" name="Group 12"/>
          <p:cNvGrpSpPr/>
          <p:nvPr/>
        </p:nvGrpSpPr>
        <p:grpSpPr>
          <a:xfrm>
            <a:off x="12096226" y="3051572"/>
            <a:ext cx="4621105" cy="4758928"/>
            <a:chOff x="0" y="0"/>
            <a:chExt cx="1563189" cy="1219235"/>
          </a:xfrm>
        </p:grpSpPr>
        <p:sp>
          <p:nvSpPr>
            <p:cNvPr id="13" name="Freeform 13"/>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4" name="TextBox 14"/>
          <p:cNvSpPr txBox="1"/>
          <p:nvPr/>
        </p:nvSpPr>
        <p:spPr>
          <a:xfrm>
            <a:off x="12420600" y="4276059"/>
            <a:ext cx="3701958" cy="2863413"/>
          </a:xfrm>
          <a:prstGeom prst="rect">
            <a:avLst/>
          </a:prstGeom>
        </p:spPr>
        <p:txBody>
          <a:bodyPr lIns="0" tIns="0" rIns="0" bIns="0" rtlCol="0" anchor="t">
            <a:spAutoFit/>
          </a:bodyPr>
          <a:lstStyle/>
          <a:p>
            <a:pPr marL="0" lvl="0" indent="0" algn="just">
              <a:lnSpc>
                <a:spcPct val="150000"/>
              </a:lnSpc>
              <a:spcBef>
                <a:spcPct val="0"/>
              </a:spcBef>
            </a:pPr>
            <a:r>
              <a:rPr lang="en-US" sz="3200" b="1" spc="55">
                <a:solidFill>
                  <a:srgbClr val="14110F"/>
                </a:solidFill>
                <a:latin typeface="Arial" pitchFamily="34" charset="0"/>
                <a:cs typeface="Arial" pitchFamily="34" charset="0"/>
              </a:rPr>
              <a:t>Xây dựng và thể hiện tiểu phẩm "Bảo tồn cảnh quan thiên nhiên"</a:t>
            </a:r>
          </a:p>
        </p:txBody>
      </p:sp>
      <p:sp>
        <p:nvSpPr>
          <p:cNvPr id="15" name="TextBox 15"/>
          <p:cNvSpPr txBox="1"/>
          <p:nvPr/>
        </p:nvSpPr>
        <p:spPr>
          <a:xfrm>
            <a:off x="12504003" y="3096161"/>
            <a:ext cx="3302480" cy="1292662"/>
          </a:xfrm>
          <a:prstGeom prst="rect">
            <a:avLst/>
          </a:prstGeom>
        </p:spPr>
        <p:txBody>
          <a:bodyPr lIns="0" tIns="0" rIns="0" bIns="0" rtlCol="0" anchor="t">
            <a:spAutoFit/>
          </a:bodyPr>
          <a:lstStyle/>
          <a:p>
            <a:pPr marL="0" lvl="0" indent="0" algn="just">
              <a:lnSpc>
                <a:spcPct val="150000"/>
              </a:lnSpc>
              <a:spcBef>
                <a:spcPct val="0"/>
              </a:spcBef>
            </a:pPr>
            <a:r>
              <a:rPr lang="en-US" sz="5600" u="none" spc="-56">
                <a:solidFill>
                  <a:schemeClr val="tx1">
                    <a:alpha val="29804"/>
                  </a:schemeClr>
                </a:solidFill>
                <a:latin typeface="Arial" pitchFamily="34" charset="0"/>
                <a:cs typeface="Arial" pitchFamily="34" charset="0"/>
              </a:rPr>
              <a:t>3</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circle(in)">
                                      <p:cBhvr>
                                        <p:cTn id="39" dur="2000"/>
                                        <p:tgtEl>
                                          <p:spTgt spid="14"/>
                                        </p:tgtEl>
                                      </p:cBhvr>
                                    </p:animEffect>
                                  </p:childTnLst>
                                </p:cTn>
                              </p:par>
                              <p:par>
                                <p:cTn id="40" presetID="6"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P spid="11"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sp>
        <p:nvSpPr>
          <p:cNvPr id="3" name="TextBox 3"/>
          <p:cNvSpPr txBox="1"/>
          <p:nvPr/>
        </p:nvSpPr>
        <p:spPr>
          <a:xfrm>
            <a:off x="838200" y="9264015"/>
            <a:ext cx="16958686" cy="634084"/>
          </a:xfrm>
          <a:prstGeom prst="rect">
            <a:avLst/>
          </a:prstGeom>
        </p:spPr>
        <p:txBody>
          <a:bodyPr wrap="square" lIns="0" tIns="0" rIns="0" bIns="0" rtlCol="0" anchor="t">
            <a:spAutoFit/>
          </a:bodyPr>
          <a:lstStyle/>
          <a:p>
            <a:pPr marL="0" lvl="0" indent="0" algn="just">
              <a:lnSpc>
                <a:spcPts val="5460"/>
              </a:lnSpc>
              <a:spcBef>
                <a:spcPct val="0"/>
              </a:spcBef>
            </a:pPr>
            <a:r>
              <a:rPr lang="en-US" sz="3600" b="1" spc="-42">
                <a:solidFill>
                  <a:srgbClr val="14110F"/>
                </a:solidFill>
                <a:latin typeface="Arial" pitchFamily="34" charset="0"/>
                <a:cs typeface="Arial" pitchFamily="34" charset="0"/>
              </a:rPr>
              <a:t>HOẠT ĐỘNG 1: CHIA SẺ HIỂU BIẾT VỀ BẢO TỒN CẢNH QUAN THIÊN NHIÊN</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3364808" y="412511"/>
            <a:ext cx="12543886" cy="2031325"/>
          </a:xfrm>
          <a:prstGeom prst="rect">
            <a:avLst/>
          </a:prstGeom>
        </p:spPr>
        <p:txBody>
          <a:bodyPr wrap="square" lIns="0" tIns="0" rIns="0" bIns="0" rtlCol="0" anchor="t">
            <a:spAutoFit/>
          </a:bodyPr>
          <a:lstStyle/>
          <a:p>
            <a:pPr marL="0" lvl="0" indent="0" algn="ctr">
              <a:lnSpc>
                <a:spcPct val="150000"/>
              </a:lnSpc>
              <a:spcBef>
                <a:spcPct val="0"/>
              </a:spcBef>
            </a:pPr>
            <a:r>
              <a:rPr lang="en-US" sz="4400" b="1" spc="-52">
                <a:solidFill>
                  <a:srgbClr val="14110F"/>
                </a:solidFill>
                <a:latin typeface="Arial" pitchFamily="34" charset="0"/>
                <a:cs typeface="Arial" pitchFamily="34" charset="0"/>
              </a:rPr>
              <a:t>Nhữnh hành động nào dưới đây góp phần bảo tồn cảnh quan thiên nhiên?</a:t>
            </a:r>
          </a:p>
        </p:txBody>
      </p:sp>
      <p:grpSp>
        <p:nvGrpSpPr>
          <p:cNvPr id="3" name="Group 3"/>
          <p:cNvGrpSpPr/>
          <p:nvPr/>
        </p:nvGrpSpPr>
        <p:grpSpPr>
          <a:xfrm>
            <a:off x="1354279" y="3229715"/>
            <a:ext cx="3441870" cy="4504585"/>
            <a:chOff x="0" y="0"/>
            <a:chExt cx="1164287" cy="1136751"/>
          </a:xfrm>
        </p:grpSpPr>
        <p:sp>
          <p:nvSpPr>
            <p:cNvPr id="4" name="Freeform 4"/>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601792" y="2756293"/>
            <a:ext cx="946844" cy="946844"/>
          </a:xfrm>
          <a:prstGeom prst="rect">
            <a:avLst/>
          </a:prstGeom>
        </p:spPr>
      </p:pic>
      <p:sp>
        <p:nvSpPr>
          <p:cNvPr id="6" name="TextBox 6"/>
          <p:cNvSpPr txBox="1"/>
          <p:nvPr/>
        </p:nvSpPr>
        <p:spPr>
          <a:xfrm>
            <a:off x="1760594" y="4125540"/>
            <a:ext cx="2629241" cy="3231654"/>
          </a:xfrm>
          <a:prstGeom prst="rect">
            <a:avLst/>
          </a:prstGeom>
        </p:spPr>
        <p:txBody>
          <a:bodyPr lIns="0" tIns="0" rIns="0" bIns="0" rtlCol="0" anchor="t">
            <a:spAutoFit/>
          </a:bodyPr>
          <a:lstStyle/>
          <a:p>
            <a:pPr marL="0" lvl="0" indent="0" algn="ctr">
              <a:lnSpc>
                <a:spcPct val="150000"/>
              </a:lnSpc>
            </a:pPr>
            <a:r>
              <a:rPr lang="en-US" sz="2800" spc="49">
                <a:solidFill>
                  <a:srgbClr val="14110F"/>
                </a:solidFill>
                <a:latin typeface="Arial" pitchFamily="34" charset="0"/>
                <a:cs typeface="Arial" pitchFamily="34" charset="0"/>
              </a:rPr>
              <a:t>Không sử dụng các đồ dùng có nguồn gốc từ động vật quý hiếm</a:t>
            </a:r>
          </a:p>
        </p:txBody>
      </p:sp>
      <p:sp>
        <p:nvSpPr>
          <p:cNvPr id="7" name="TextBox 7"/>
          <p:cNvSpPr txBox="1"/>
          <p:nvPr/>
        </p:nvSpPr>
        <p:spPr>
          <a:xfrm>
            <a:off x="2739862" y="2917295"/>
            <a:ext cx="670705" cy="602729"/>
          </a:xfrm>
          <a:prstGeom prst="rect">
            <a:avLst/>
          </a:prstGeom>
        </p:spPr>
        <p:txBody>
          <a:bodyPr lIns="0" tIns="0" rIns="0" bIns="0" rtlCol="0" anchor="t">
            <a:spAutoFit/>
          </a:bodyPr>
          <a:lstStyle/>
          <a:p>
            <a:pPr marL="0" lvl="0" indent="0" algn="ctr">
              <a:lnSpc>
                <a:spcPts val="4679"/>
              </a:lnSpc>
              <a:spcBef>
                <a:spcPct val="0"/>
              </a:spcBef>
            </a:pPr>
            <a:r>
              <a:rPr lang="en-US" sz="3599" u="none" spc="-35">
                <a:solidFill>
                  <a:srgbClr val="FFFFFF"/>
                </a:solidFill>
                <a:latin typeface="Arial" pitchFamily="34" charset="0"/>
                <a:cs typeface="Arial" pitchFamily="34" charset="0"/>
              </a:rPr>
              <a:t>1</a:t>
            </a:r>
          </a:p>
        </p:txBody>
      </p:sp>
      <p:grpSp>
        <p:nvGrpSpPr>
          <p:cNvPr id="8" name="Group 8"/>
          <p:cNvGrpSpPr/>
          <p:nvPr/>
        </p:nvGrpSpPr>
        <p:grpSpPr>
          <a:xfrm>
            <a:off x="5400136" y="3229715"/>
            <a:ext cx="3441870" cy="4504585"/>
            <a:chOff x="0" y="0"/>
            <a:chExt cx="1164287" cy="1136751"/>
          </a:xfrm>
        </p:grpSpPr>
        <p:sp>
          <p:nvSpPr>
            <p:cNvPr id="9" name="Freeform 9"/>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6647649" y="2756293"/>
            <a:ext cx="946844" cy="946844"/>
          </a:xfrm>
          <a:prstGeom prst="rect">
            <a:avLst/>
          </a:prstGeom>
        </p:spPr>
      </p:pic>
      <p:sp>
        <p:nvSpPr>
          <p:cNvPr id="11" name="TextBox 11"/>
          <p:cNvSpPr txBox="1"/>
          <p:nvPr/>
        </p:nvSpPr>
        <p:spPr>
          <a:xfrm>
            <a:off x="5806451" y="4125540"/>
            <a:ext cx="2629241" cy="1859163"/>
          </a:xfrm>
          <a:prstGeom prst="rect">
            <a:avLst/>
          </a:prstGeom>
        </p:spPr>
        <p:txBody>
          <a:bodyPr lIns="0" tIns="0" rIns="0" bIns="0" rtlCol="0" anchor="t">
            <a:spAutoFit/>
          </a:bodyPr>
          <a:lstStyle/>
          <a:p>
            <a:pPr marL="0" lvl="0" indent="0" algn="ctr">
              <a:lnSpc>
                <a:spcPct val="150000"/>
              </a:lnSpc>
            </a:pPr>
            <a:r>
              <a:rPr lang="en-US" sz="2800" spc="49">
                <a:solidFill>
                  <a:srgbClr val="14110F"/>
                </a:solidFill>
                <a:latin typeface="Arial" pitchFamily="34" charset="0"/>
                <a:cs typeface="Arial" pitchFamily="34" charset="0"/>
              </a:rPr>
              <a:t>Không buôn bán động vật hoang dã</a:t>
            </a:r>
          </a:p>
        </p:txBody>
      </p:sp>
      <p:sp>
        <p:nvSpPr>
          <p:cNvPr id="12" name="TextBox 12"/>
          <p:cNvSpPr txBox="1"/>
          <p:nvPr/>
        </p:nvSpPr>
        <p:spPr>
          <a:xfrm>
            <a:off x="6785719" y="2917295"/>
            <a:ext cx="670705" cy="602729"/>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Arial" pitchFamily="34" charset="0"/>
                <a:cs typeface="Arial" pitchFamily="34" charset="0"/>
              </a:rPr>
              <a:t>2</a:t>
            </a:r>
          </a:p>
        </p:txBody>
      </p:sp>
      <p:grpSp>
        <p:nvGrpSpPr>
          <p:cNvPr id="13" name="Group 13"/>
          <p:cNvGrpSpPr/>
          <p:nvPr/>
        </p:nvGrpSpPr>
        <p:grpSpPr>
          <a:xfrm>
            <a:off x="9445994" y="3229715"/>
            <a:ext cx="3441870" cy="4504585"/>
            <a:chOff x="0" y="0"/>
            <a:chExt cx="1164287" cy="1136751"/>
          </a:xfrm>
        </p:grpSpPr>
        <p:sp>
          <p:nvSpPr>
            <p:cNvPr id="14" name="Freeform 14"/>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693506" y="2756293"/>
            <a:ext cx="946844" cy="946844"/>
          </a:xfrm>
          <a:prstGeom prst="rect">
            <a:avLst/>
          </a:prstGeom>
        </p:spPr>
      </p:pic>
      <p:sp>
        <p:nvSpPr>
          <p:cNvPr id="16" name="TextBox 16"/>
          <p:cNvSpPr txBox="1"/>
          <p:nvPr/>
        </p:nvSpPr>
        <p:spPr>
          <a:xfrm>
            <a:off x="9852308" y="4125540"/>
            <a:ext cx="2629241" cy="2505494"/>
          </a:xfrm>
          <a:prstGeom prst="rect">
            <a:avLst/>
          </a:prstGeom>
        </p:spPr>
        <p:txBody>
          <a:bodyPr lIns="0" tIns="0" rIns="0" bIns="0" rtlCol="0" anchor="t">
            <a:spAutoFit/>
          </a:bodyPr>
          <a:lstStyle/>
          <a:p>
            <a:pPr marL="0" lvl="0" indent="0" algn="ctr">
              <a:lnSpc>
                <a:spcPct val="150000"/>
              </a:lnSpc>
            </a:pPr>
            <a:r>
              <a:rPr lang="en-US" sz="2800" spc="49">
                <a:solidFill>
                  <a:srgbClr val="14110F"/>
                </a:solidFill>
                <a:latin typeface="Arial" pitchFamily="34" charset="0"/>
                <a:cs typeface="Arial" pitchFamily="34" charset="0"/>
              </a:rPr>
              <a:t>Không vứt rác xuống sông, hồ và nơi công cộng</a:t>
            </a:r>
          </a:p>
        </p:txBody>
      </p:sp>
      <p:sp>
        <p:nvSpPr>
          <p:cNvPr id="17" name="TextBox 17"/>
          <p:cNvSpPr txBox="1"/>
          <p:nvPr/>
        </p:nvSpPr>
        <p:spPr>
          <a:xfrm>
            <a:off x="10831576" y="2917295"/>
            <a:ext cx="670705" cy="602729"/>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Arial" pitchFamily="34" charset="0"/>
                <a:cs typeface="Arial" pitchFamily="34" charset="0"/>
              </a:rPr>
              <a:t>3</a:t>
            </a:r>
          </a:p>
        </p:txBody>
      </p:sp>
      <p:grpSp>
        <p:nvGrpSpPr>
          <p:cNvPr id="18" name="Group 18"/>
          <p:cNvGrpSpPr/>
          <p:nvPr/>
        </p:nvGrpSpPr>
        <p:grpSpPr>
          <a:xfrm>
            <a:off x="13491851" y="3229715"/>
            <a:ext cx="3441870" cy="4504585"/>
            <a:chOff x="0" y="0"/>
            <a:chExt cx="1164287" cy="1136751"/>
          </a:xfrm>
        </p:grpSpPr>
        <p:sp>
          <p:nvSpPr>
            <p:cNvPr id="19" name="Freeform 19"/>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739364" y="2756293"/>
            <a:ext cx="946844" cy="946844"/>
          </a:xfrm>
          <a:prstGeom prst="rect">
            <a:avLst/>
          </a:prstGeom>
        </p:spPr>
      </p:pic>
      <p:sp>
        <p:nvSpPr>
          <p:cNvPr id="21" name="TextBox 21"/>
          <p:cNvSpPr txBox="1"/>
          <p:nvPr/>
        </p:nvSpPr>
        <p:spPr>
          <a:xfrm>
            <a:off x="13898165" y="4125540"/>
            <a:ext cx="2629241" cy="3151825"/>
          </a:xfrm>
          <a:prstGeom prst="rect">
            <a:avLst/>
          </a:prstGeom>
        </p:spPr>
        <p:txBody>
          <a:bodyPr lIns="0" tIns="0" rIns="0" bIns="0" rtlCol="0" anchor="t">
            <a:spAutoFit/>
          </a:bodyPr>
          <a:lstStyle/>
          <a:p>
            <a:pPr marL="0" lvl="0" indent="0" algn="ctr">
              <a:lnSpc>
                <a:spcPct val="150000"/>
              </a:lnSpc>
            </a:pPr>
            <a:r>
              <a:rPr lang="en-US" sz="2800" spc="49">
                <a:solidFill>
                  <a:srgbClr val="14110F"/>
                </a:solidFill>
                <a:latin typeface="Arial" pitchFamily="34" charset="0"/>
                <a:cs typeface="Arial" pitchFamily="34" charset="0"/>
              </a:rPr>
              <a:t>Thả cá và bao nilong đựng cá xuống sông, hồ vào ngày 23 tháng Chạp</a:t>
            </a:r>
          </a:p>
        </p:txBody>
      </p:sp>
      <p:sp>
        <p:nvSpPr>
          <p:cNvPr id="22" name="TextBox 22"/>
          <p:cNvSpPr txBox="1"/>
          <p:nvPr/>
        </p:nvSpPr>
        <p:spPr>
          <a:xfrm>
            <a:off x="14877433" y="2917295"/>
            <a:ext cx="670705" cy="602729"/>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Arial" pitchFamily="34" charset="0"/>
                <a:cs typeface="Arial" pitchFamily="34" charset="0"/>
              </a:rPr>
              <a:t>4</a:t>
            </a:r>
          </a:p>
        </p:txBody>
      </p:sp>
      <p:sp>
        <p:nvSpPr>
          <p:cNvPr id="23" name="AutoShape 23"/>
          <p:cNvSpPr/>
          <p:nvPr/>
        </p:nvSpPr>
        <p:spPr>
          <a:xfrm>
            <a:off x="9412" y="8870247"/>
            <a:ext cx="18278588" cy="1416753"/>
          </a:xfrm>
          <a:prstGeom prst="rect">
            <a:avLst/>
          </a:prstGeom>
          <a:solidFill>
            <a:srgbClr val="14110F"/>
          </a:solidFill>
        </p:spPr>
      </p:sp>
      <p:sp>
        <p:nvSpPr>
          <p:cNvPr id="24" name="TextBox 23"/>
          <p:cNvSpPr txBox="1"/>
          <p:nvPr/>
        </p:nvSpPr>
        <p:spPr>
          <a:xfrm>
            <a:off x="2601792" y="7801570"/>
            <a:ext cx="543739" cy="923330"/>
          </a:xfrm>
          <a:prstGeom prst="rect">
            <a:avLst/>
          </a:prstGeom>
          <a:noFill/>
        </p:spPr>
        <p:txBody>
          <a:bodyPr wrap="none" rtlCol="0">
            <a:spAutoFit/>
          </a:bodyPr>
          <a:lstStyle/>
          <a:p>
            <a:r>
              <a:rPr lang="en-US" sz="5400">
                <a:solidFill>
                  <a:srgbClr val="FF0000"/>
                </a:solidFill>
              </a:rPr>
              <a:t>X</a:t>
            </a:r>
            <a:endParaRPr lang="vi-VN" sz="5400">
              <a:solidFill>
                <a:srgbClr val="FF0000"/>
              </a:solidFill>
            </a:endParaRPr>
          </a:p>
        </p:txBody>
      </p:sp>
      <p:sp>
        <p:nvSpPr>
          <p:cNvPr id="25" name="TextBox 24"/>
          <p:cNvSpPr txBox="1"/>
          <p:nvPr/>
        </p:nvSpPr>
        <p:spPr>
          <a:xfrm>
            <a:off x="6829462" y="7862099"/>
            <a:ext cx="543739" cy="923330"/>
          </a:xfrm>
          <a:prstGeom prst="rect">
            <a:avLst/>
          </a:prstGeom>
          <a:noFill/>
        </p:spPr>
        <p:txBody>
          <a:bodyPr wrap="none" rtlCol="0">
            <a:spAutoFit/>
          </a:bodyPr>
          <a:lstStyle/>
          <a:p>
            <a:r>
              <a:rPr lang="en-US" sz="5400">
                <a:solidFill>
                  <a:srgbClr val="FF0000"/>
                </a:solidFill>
              </a:rPr>
              <a:t>X</a:t>
            </a:r>
            <a:endParaRPr lang="vi-VN" sz="5400">
              <a:solidFill>
                <a:srgbClr val="FF0000"/>
              </a:solidFill>
            </a:endParaRPr>
          </a:p>
        </p:txBody>
      </p:sp>
      <p:sp>
        <p:nvSpPr>
          <p:cNvPr id="26" name="TextBox 25"/>
          <p:cNvSpPr txBox="1"/>
          <p:nvPr/>
        </p:nvSpPr>
        <p:spPr>
          <a:xfrm>
            <a:off x="10723443" y="7886700"/>
            <a:ext cx="543739" cy="923330"/>
          </a:xfrm>
          <a:prstGeom prst="rect">
            <a:avLst/>
          </a:prstGeom>
          <a:noFill/>
        </p:spPr>
        <p:txBody>
          <a:bodyPr wrap="none" rtlCol="0">
            <a:spAutoFit/>
          </a:bodyPr>
          <a:lstStyle/>
          <a:p>
            <a:r>
              <a:rPr lang="en-US" sz="5400">
                <a:solidFill>
                  <a:srgbClr val="FF0000"/>
                </a:solidFill>
              </a:rPr>
              <a:t>X</a:t>
            </a:r>
            <a:endParaRPr lang="vi-VN" sz="54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ppt_x"/>
                                          </p:val>
                                        </p:tav>
                                        <p:tav tm="100000">
                                          <p:val>
                                            <p:strVal val="#ppt_x"/>
                                          </p:val>
                                        </p:tav>
                                      </p:tavLst>
                                    </p:anim>
                                    <p:anim calcmode="lin" valueType="num">
                                      <p:cBhvr additive="base">
                                        <p:cTn id="7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1000" fill="hold"/>
                                        <p:tgtEl>
                                          <p:spTgt spid="2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1000"/>
                                        <p:tgtEl>
                                          <p:spTgt spid="26"/>
                                        </p:tgtEl>
                                      </p:cBhvr>
                                    </p:animEffect>
                                    <p:anim calcmode="lin" valueType="num">
                                      <p:cBhvr>
                                        <p:cTn id="95" dur="1000" fill="hold"/>
                                        <p:tgtEl>
                                          <p:spTgt spid="26"/>
                                        </p:tgtEl>
                                        <p:attrNameLst>
                                          <p:attrName>ppt_x</p:attrName>
                                        </p:attrNameLst>
                                      </p:cBhvr>
                                      <p:tavLst>
                                        <p:tav tm="0">
                                          <p:val>
                                            <p:strVal val="#ppt_x"/>
                                          </p:val>
                                        </p:tav>
                                        <p:tav tm="100000">
                                          <p:val>
                                            <p:strVal val="#ppt_x"/>
                                          </p:val>
                                        </p:tav>
                                      </p:tavLst>
                                    </p:anim>
                                    <p:anim calcmode="lin" valueType="num">
                                      <p:cBhvr>
                                        <p:cTn id="9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1" grpId="0"/>
      <p:bldP spid="12" grpId="0"/>
      <p:bldP spid="16" grpId="0"/>
      <p:bldP spid="17" grpId="0"/>
      <p:bldP spid="21" grpId="0"/>
      <p:bldP spid="22"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2369286" y="798613"/>
            <a:ext cx="8466995" cy="1047547"/>
            <a:chOff x="0" y="0"/>
            <a:chExt cx="1164287" cy="1136751"/>
          </a:xfrm>
        </p:grpSpPr>
        <p:sp>
          <p:nvSpPr>
            <p:cNvPr id="3" name="Freeform 3"/>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4748" y="818372"/>
            <a:ext cx="946844" cy="946844"/>
          </a:xfrm>
          <a:prstGeom prst="rect">
            <a:avLst/>
          </a:prstGeom>
        </p:spPr>
      </p:pic>
      <p:sp>
        <p:nvSpPr>
          <p:cNvPr id="5" name="TextBox 5"/>
          <p:cNvSpPr txBox="1"/>
          <p:nvPr/>
        </p:nvSpPr>
        <p:spPr>
          <a:xfrm>
            <a:off x="2667000" y="979375"/>
            <a:ext cx="7487728" cy="505651"/>
          </a:xfrm>
          <a:prstGeom prst="rect">
            <a:avLst/>
          </a:prstGeom>
        </p:spPr>
        <p:txBody>
          <a:bodyPr wrap="square" lIns="0" tIns="0" rIns="0" bIns="0" rtlCol="0" anchor="t">
            <a:spAutoFit/>
          </a:bodyPr>
          <a:lstStyle/>
          <a:p>
            <a:pPr marL="0" lvl="0" indent="0">
              <a:lnSpc>
                <a:spcPct val="150000"/>
              </a:lnSpc>
            </a:pPr>
            <a:r>
              <a:rPr lang="en-US" sz="2499" spc="49">
                <a:solidFill>
                  <a:srgbClr val="14110F"/>
                </a:solidFill>
                <a:latin typeface="Arial" pitchFamily="34" charset="0"/>
                <a:cs typeface="Arial" pitchFamily="34" charset="0"/>
              </a:rPr>
              <a:t>Chặt cây to, cổ thụ, gỗ quý trong rừng</a:t>
            </a:r>
          </a:p>
        </p:txBody>
      </p:sp>
      <p:sp>
        <p:nvSpPr>
          <p:cNvPr id="6" name="TextBox 6"/>
          <p:cNvSpPr txBox="1"/>
          <p:nvPr/>
        </p:nvSpPr>
        <p:spPr>
          <a:xfrm>
            <a:off x="1102817" y="800100"/>
            <a:ext cx="670705" cy="738664"/>
          </a:xfrm>
          <a:prstGeom prst="rect">
            <a:avLst/>
          </a:prstGeom>
        </p:spPr>
        <p:txBody>
          <a:bodyPr lIns="0" tIns="0" rIns="0" bIns="0" rtlCol="0" anchor="t">
            <a:spAutoFit/>
          </a:bodyPr>
          <a:lstStyle/>
          <a:p>
            <a:pPr marL="0" lvl="0" indent="0" algn="ctr">
              <a:lnSpc>
                <a:spcPct val="150000"/>
              </a:lnSpc>
              <a:spcBef>
                <a:spcPct val="0"/>
              </a:spcBef>
            </a:pPr>
            <a:r>
              <a:rPr lang="en-US" sz="3200" b="1" spc="-35">
                <a:solidFill>
                  <a:srgbClr val="FFFFFF"/>
                </a:solidFill>
                <a:latin typeface="Arial" pitchFamily="34" charset="0"/>
                <a:cs typeface="Arial" pitchFamily="34" charset="0"/>
              </a:rPr>
              <a:t>5</a:t>
            </a:r>
            <a:endParaRPr lang="en-US" sz="3200" b="1" u="none" spc="-35">
              <a:solidFill>
                <a:srgbClr val="FFFFFF"/>
              </a:solidFill>
              <a:latin typeface="Arial" pitchFamily="34" charset="0"/>
              <a:cs typeface="Arial" pitchFamily="34" charset="0"/>
            </a:endParaRPr>
          </a:p>
        </p:txBody>
      </p:sp>
      <p:sp>
        <p:nvSpPr>
          <p:cNvPr id="22" name="AutoShape 22"/>
          <p:cNvSpPr/>
          <p:nvPr/>
        </p:nvSpPr>
        <p:spPr>
          <a:xfrm>
            <a:off x="9412" y="8870247"/>
            <a:ext cx="18278588" cy="1416753"/>
          </a:xfrm>
          <a:prstGeom prst="rect">
            <a:avLst/>
          </a:prstGeom>
          <a:solidFill>
            <a:srgbClr val="14110F"/>
          </a:solidFill>
        </p:spPr>
      </p:sp>
      <p:grpSp>
        <p:nvGrpSpPr>
          <p:cNvPr id="48" name="Group 2"/>
          <p:cNvGrpSpPr/>
          <p:nvPr/>
        </p:nvGrpSpPr>
        <p:grpSpPr>
          <a:xfrm>
            <a:off x="2418857" y="2686704"/>
            <a:ext cx="8466995" cy="1047547"/>
            <a:chOff x="0" y="0"/>
            <a:chExt cx="1164287" cy="1136751"/>
          </a:xfrm>
        </p:grpSpPr>
        <p:sp>
          <p:nvSpPr>
            <p:cNvPr id="49" name="Freeform 3"/>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50"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14319" y="2706463"/>
            <a:ext cx="946844" cy="946844"/>
          </a:xfrm>
          <a:prstGeom prst="rect">
            <a:avLst/>
          </a:prstGeom>
        </p:spPr>
      </p:pic>
      <p:sp>
        <p:nvSpPr>
          <p:cNvPr id="51" name="TextBox 6"/>
          <p:cNvSpPr txBox="1"/>
          <p:nvPr/>
        </p:nvSpPr>
        <p:spPr>
          <a:xfrm>
            <a:off x="1152388" y="2688191"/>
            <a:ext cx="670705" cy="738664"/>
          </a:xfrm>
          <a:prstGeom prst="rect">
            <a:avLst/>
          </a:prstGeom>
        </p:spPr>
        <p:txBody>
          <a:bodyPr lIns="0" tIns="0" rIns="0" bIns="0" rtlCol="0" anchor="t">
            <a:spAutoFit/>
          </a:bodyPr>
          <a:lstStyle/>
          <a:p>
            <a:pPr marL="0" lvl="0" indent="0" algn="ctr">
              <a:lnSpc>
                <a:spcPct val="150000"/>
              </a:lnSpc>
              <a:spcBef>
                <a:spcPct val="0"/>
              </a:spcBef>
            </a:pPr>
            <a:r>
              <a:rPr lang="en-US" sz="3200" b="1" u="none" spc="-35">
                <a:solidFill>
                  <a:srgbClr val="FFFFFF"/>
                </a:solidFill>
                <a:latin typeface="Arial" pitchFamily="34" charset="0"/>
                <a:cs typeface="Arial" pitchFamily="34" charset="0"/>
              </a:rPr>
              <a:t>6</a:t>
            </a:r>
          </a:p>
        </p:txBody>
      </p:sp>
      <p:grpSp>
        <p:nvGrpSpPr>
          <p:cNvPr id="52" name="Group 2"/>
          <p:cNvGrpSpPr/>
          <p:nvPr/>
        </p:nvGrpSpPr>
        <p:grpSpPr>
          <a:xfrm>
            <a:off x="2418857" y="4728803"/>
            <a:ext cx="8466995" cy="1499812"/>
            <a:chOff x="0" y="0"/>
            <a:chExt cx="1164287" cy="1136751"/>
          </a:xfrm>
        </p:grpSpPr>
        <p:sp>
          <p:nvSpPr>
            <p:cNvPr id="53" name="Freeform 3"/>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5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14319" y="4748562"/>
            <a:ext cx="946844" cy="946844"/>
          </a:xfrm>
          <a:prstGeom prst="rect">
            <a:avLst/>
          </a:prstGeom>
        </p:spPr>
      </p:pic>
      <p:sp>
        <p:nvSpPr>
          <p:cNvPr id="55" name="TextBox 6"/>
          <p:cNvSpPr txBox="1"/>
          <p:nvPr/>
        </p:nvSpPr>
        <p:spPr>
          <a:xfrm>
            <a:off x="1152388" y="4730290"/>
            <a:ext cx="670705" cy="738664"/>
          </a:xfrm>
          <a:prstGeom prst="rect">
            <a:avLst/>
          </a:prstGeom>
        </p:spPr>
        <p:txBody>
          <a:bodyPr lIns="0" tIns="0" rIns="0" bIns="0" rtlCol="0" anchor="t">
            <a:spAutoFit/>
          </a:bodyPr>
          <a:lstStyle/>
          <a:p>
            <a:pPr marL="0" lvl="0" indent="0" algn="ctr">
              <a:lnSpc>
                <a:spcPct val="150000"/>
              </a:lnSpc>
              <a:spcBef>
                <a:spcPct val="0"/>
              </a:spcBef>
            </a:pPr>
            <a:r>
              <a:rPr lang="en-US" sz="3200" b="1" u="none" spc="-35">
                <a:solidFill>
                  <a:srgbClr val="FFFFFF"/>
                </a:solidFill>
                <a:latin typeface="Arial" pitchFamily="34" charset="0"/>
                <a:cs typeface="Arial" pitchFamily="34" charset="0"/>
              </a:rPr>
              <a:t>7</a:t>
            </a:r>
          </a:p>
        </p:txBody>
      </p:sp>
      <p:grpSp>
        <p:nvGrpSpPr>
          <p:cNvPr id="56" name="Group 2"/>
          <p:cNvGrpSpPr/>
          <p:nvPr/>
        </p:nvGrpSpPr>
        <p:grpSpPr>
          <a:xfrm>
            <a:off x="2369285" y="6969078"/>
            <a:ext cx="8466995" cy="1527222"/>
            <a:chOff x="0" y="0"/>
            <a:chExt cx="1164287" cy="1136751"/>
          </a:xfrm>
        </p:grpSpPr>
        <p:sp>
          <p:nvSpPr>
            <p:cNvPr id="57" name="Freeform 3"/>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pic>
        <p:nvPicPr>
          <p:cNvPr id="58"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02816" y="6988837"/>
            <a:ext cx="946844" cy="946844"/>
          </a:xfrm>
          <a:prstGeom prst="rect">
            <a:avLst/>
          </a:prstGeom>
        </p:spPr>
      </p:pic>
      <p:sp>
        <p:nvSpPr>
          <p:cNvPr id="59" name="TextBox 6"/>
          <p:cNvSpPr txBox="1"/>
          <p:nvPr/>
        </p:nvSpPr>
        <p:spPr>
          <a:xfrm>
            <a:off x="1240885" y="6970565"/>
            <a:ext cx="670705" cy="738664"/>
          </a:xfrm>
          <a:prstGeom prst="rect">
            <a:avLst/>
          </a:prstGeom>
        </p:spPr>
        <p:txBody>
          <a:bodyPr lIns="0" tIns="0" rIns="0" bIns="0" rtlCol="0" anchor="t">
            <a:spAutoFit/>
          </a:bodyPr>
          <a:lstStyle/>
          <a:p>
            <a:pPr marL="0" lvl="0" indent="0" algn="ctr">
              <a:lnSpc>
                <a:spcPct val="150000"/>
              </a:lnSpc>
              <a:spcBef>
                <a:spcPct val="0"/>
              </a:spcBef>
            </a:pPr>
            <a:r>
              <a:rPr lang="en-US" sz="3200" b="1" u="none" spc="-35">
                <a:solidFill>
                  <a:srgbClr val="FFFFFF"/>
                </a:solidFill>
                <a:latin typeface="Arial" pitchFamily="34" charset="0"/>
                <a:cs typeface="Arial" pitchFamily="34" charset="0"/>
              </a:rPr>
              <a:t>8</a:t>
            </a:r>
          </a:p>
        </p:txBody>
      </p:sp>
      <p:sp>
        <p:nvSpPr>
          <p:cNvPr id="10" name="TextBox 10"/>
          <p:cNvSpPr txBox="1"/>
          <p:nvPr/>
        </p:nvSpPr>
        <p:spPr>
          <a:xfrm>
            <a:off x="2740445" y="2922032"/>
            <a:ext cx="7116569" cy="576889"/>
          </a:xfrm>
          <a:prstGeom prst="rect">
            <a:avLst/>
          </a:prstGeom>
        </p:spPr>
        <p:txBody>
          <a:bodyPr wrap="square" lIns="0" tIns="0" rIns="0" bIns="0" rtlCol="0" anchor="t">
            <a:spAutoFit/>
          </a:bodyPr>
          <a:lstStyle/>
          <a:p>
            <a:pPr marL="0" lvl="0" indent="0" algn="ctr">
              <a:lnSpc>
                <a:spcPct val="150000"/>
              </a:lnSpc>
            </a:pPr>
            <a:r>
              <a:rPr lang="en-US" sz="2499" spc="49">
                <a:solidFill>
                  <a:srgbClr val="14110F"/>
                </a:solidFill>
                <a:latin typeface="Arial" pitchFamily="34" charset="0"/>
                <a:cs typeface="Arial" pitchFamily="34" charset="0"/>
              </a:rPr>
              <a:t>Tham gia trồng cây, gây rừng và chăm sóc cây</a:t>
            </a:r>
          </a:p>
        </p:txBody>
      </p:sp>
      <p:sp>
        <p:nvSpPr>
          <p:cNvPr id="15" name="TextBox 15"/>
          <p:cNvSpPr txBox="1"/>
          <p:nvPr/>
        </p:nvSpPr>
        <p:spPr>
          <a:xfrm>
            <a:off x="2667000" y="4947611"/>
            <a:ext cx="7190014" cy="1153777"/>
          </a:xfrm>
          <a:prstGeom prst="rect">
            <a:avLst/>
          </a:prstGeom>
        </p:spPr>
        <p:txBody>
          <a:bodyPr wrap="square" lIns="0" tIns="0" rIns="0" bIns="0" rtlCol="0" anchor="t">
            <a:spAutoFit/>
          </a:bodyPr>
          <a:lstStyle/>
          <a:p>
            <a:pPr marL="0" lvl="0" indent="0" algn="ctr">
              <a:lnSpc>
                <a:spcPct val="150000"/>
              </a:lnSpc>
            </a:pPr>
            <a:r>
              <a:rPr lang="en-US" sz="2499" spc="49">
                <a:solidFill>
                  <a:srgbClr val="14110F"/>
                </a:solidFill>
                <a:latin typeface="Arial" pitchFamily="34" charset="0"/>
                <a:cs typeface="Arial" pitchFamily="34" charset="0"/>
              </a:rPr>
              <a:t>Thu gom rác, làm sạch môi trường ở những nơi cộng cộng</a:t>
            </a:r>
          </a:p>
        </p:txBody>
      </p:sp>
      <p:sp>
        <p:nvSpPr>
          <p:cNvPr id="26" name="TextBox 26"/>
          <p:cNvSpPr txBox="1"/>
          <p:nvPr/>
        </p:nvSpPr>
        <p:spPr>
          <a:xfrm>
            <a:off x="2667000" y="7090366"/>
            <a:ext cx="7381061" cy="1153777"/>
          </a:xfrm>
          <a:prstGeom prst="rect">
            <a:avLst/>
          </a:prstGeom>
        </p:spPr>
        <p:txBody>
          <a:bodyPr wrap="square" lIns="0" tIns="0" rIns="0" bIns="0" rtlCol="0" anchor="t">
            <a:spAutoFit/>
          </a:bodyPr>
          <a:lstStyle/>
          <a:p>
            <a:pPr marL="0" lvl="0" indent="0" algn="ctr">
              <a:lnSpc>
                <a:spcPct val="150000"/>
              </a:lnSpc>
            </a:pPr>
            <a:r>
              <a:rPr lang="en-US" sz="2499" spc="49">
                <a:solidFill>
                  <a:srgbClr val="14110F"/>
                </a:solidFill>
                <a:latin typeface="Arial" pitchFamily="34" charset="0"/>
                <a:cs typeface="Arial" pitchFamily="34" charset="0"/>
              </a:rPr>
              <a:t>Xử dụng hợp lí các tài nguyên thiên nhiên như đất, nước, động vật, thực vật</a:t>
            </a:r>
          </a:p>
        </p:txBody>
      </p:sp>
      <p:pic>
        <p:nvPicPr>
          <p:cNvPr id="62"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202131" y="1645203"/>
            <a:ext cx="946844" cy="946844"/>
          </a:xfrm>
          <a:prstGeom prst="rect">
            <a:avLst/>
          </a:prstGeom>
        </p:spPr>
      </p:pic>
      <p:sp>
        <p:nvSpPr>
          <p:cNvPr id="63" name="TextBox 6"/>
          <p:cNvSpPr txBox="1"/>
          <p:nvPr/>
        </p:nvSpPr>
        <p:spPr>
          <a:xfrm>
            <a:off x="14340200" y="1626931"/>
            <a:ext cx="670705" cy="738664"/>
          </a:xfrm>
          <a:prstGeom prst="rect">
            <a:avLst/>
          </a:prstGeom>
        </p:spPr>
        <p:txBody>
          <a:bodyPr lIns="0" tIns="0" rIns="0" bIns="0" rtlCol="0" anchor="t">
            <a:spAutoFit/>
          </a:bodyPr>
          <a:lstStyle/>
          <a:p>
            <a:pPr marL="0" lvl="0" indent="0" algn="ctr">
              <a:lnSpc>
                <a:spcPct val="150000"/>
              </a:lnSpc>
              <a:spcBef>
                <a:spcPct val="0"/>
              </a:spcBef>
            </a:pPr>
            <a:r>
              <a:rPr lang="en-US" sz="3200" b="1" u="none" spc="-35">
                <a:solidFill>
                  <a:srgbClr val="FFFFFF"/>
                </a:solidFill>
                <a:latin typeface="Arial" pitchFamily="34" charset="0"/>
                <a:cs typeface="Arial" pitchFamily="34" charset="0"/>
              </a:rPr>
              <a:t>9</a:t>
            </a:r>
          </a:p>
        </p:txBody>
      </p:sp>
      <p:grpSp>
        <p:nvGrpSpPr>
          <p:cNvPr id="60" name="Group 2"/>
          <p:cNvGrpSpPr/>
          <p:nvPr/>
        </p:nvGrpSpPr>
        <p:grpSpPr>
          <a:xfrm>
            <a:off x="12496799" y="3245178"/>
            <a:ext cx="5105401" cy="2450228"/>
            <a:chOff x="0" y="0"/>
            <a:chExt cx="1164287" cy="1136751"/>
          </a:xfrm>
        </p:grpSpPr>
        <p:sp>
          <p:nvSpPr>
            <p:cNvPr id="61" name="Freeform 3"/>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sp>
      </p:grpSp>
      <p:sp>
        <p:nvSpPr>
          <p:cNvPr id="20" name="TextBox 20"/>
          <p:cNvSpPr txBox="1"/>
          <p:nvPr/>
        </p:nvSpPr>
        <p:spPr>
          <a:xfrm>
            <a:off x="13015375" y="3521699"/>
            <a:ext cx="4267199" cy="1730667"/>
          </a:xfrm>
          <a:prstGeom prst="rect">
            <a:avLst/>
          </a:prstGeom>
        </p:spPr>
        <p:txBody>
          <a:bodyPr wrap="square" lIns="0" tIns="0" rIns="0" bIns="0" rtlCol="0" anchor="t">
            <a:spAutoFit/>
          </a:bodyPr>
          <a:lstStyle/>
          <a:p>
            <a:pPr marL="0" lvl="0" indent="0" algn="ctr">
              <a:lnSpc>
                <a:spcPct val="150000"/>
              </a:lnSpc>
            </a:pPr>
            <a:r>
              <a:rPr lang="en-US" sz="2499" spc="49">
                <a:solidFill>
                  <a:srgbClr val="14110F"/>
                </a:solidFill>
                <a:latin typeface="Arial" pitchFamily="34" charset="0"/>
                <a:cs typeface="Arial" pitchFamily="34" charset="0"/>
              </a:rPr>
              <a:t>Tuyên truyền mọi người không xả rác bừa bãi ở những nơi công cộng</a:t>
            </a:r>
          </a:p>
        </p:txBody>
      </p:sp>
      <p:sp>
        <p:nvSpPr>
          <p:cNvPr id="64" name="TextBox 63"/>
          <p:cNvSpPr txBox="1"/>
          <p:nvPr/>
        </p:nvSpPr>
        <p:spPr>
          <a:xfrm>
            <a:off x="10048061" y="2781300"/>
            <a:ext cx="450764" cy="707886"/>
          </a:xfrm>
          <a:prstGeom prst="rect">
            <a:avLst/>
          </a:prstGeom>
          <a:noFill/>
        </p:spPr>
        <p:txBody>
          <a:bodyPr wrap="none" rtlCol="0">
            <a:spAutoFit/>
          </a:bodyPr>
          <a:lstStyle/>
          <a:p>
            <a:r>
              <a:rPr lang="en-US" sz="4000">
                <a:solidFill>
                  <a:srgbClr val="FF0000"/>
                </a:solidFill>
              </a:rPr>
              <a:t>X</a:t>
            </a:r>
            <a:endParaRPr lang="vi-VN" sz="4000">
              <a:solidFill>
                <a:srgbClr val="FF0000"/>
              </a:solidFill>
            </a:endParaRPr>
          </a:p>
        </p:txBody>
      </p:sp>
      <p:sp>
        <p:nvSpPr>
          <p:cNvPr id="65" name="TextBox 64"/>
          <p:cNvSpPr txBox="1"/>
          <p:nvPr/>
        </p:nvSpPr>
        <p:spPr>
          <a:xfrm>
            <a:off x="10154728" y="4979030"/>
            <a:ext cx="450764" cy="707886"/>
          </a:xfrm>
          <a:prstGeom prst="rect">
            <a:avLst/>
          </a:prstGeom>
          <a:noFill/>
        </p:spPr>
        <p:txBody>
          <a:bodyPr wrap="none" rtlCol="0">
            <a:spAutoFit/>
          </a:bodyPr>
          <a:lstStyle/>
          <a:p>
            <a:r>
              <a:rPr lang="en-US" sz="4000">
                <a:solidFill>
                  <a:srgbClr val="FF0000"/>
                </a:solidFill>
              </a:rPr>
              <a:t>X</a:t>
            </a:r>
            <a:endParaRPr lang="vi-VN" sz="4000">
              <a:solidFill>
                <a:srgbClr val="FF0000"/>
              </a:solidFill>
            </a:endParaRPr>
          </a:p>
        </p:txBody>
      </p:sp>
      <p:sp>
        <p:nvSpPr>
          <p:cNvPr id="66" name="TextBox 65"/>
          <p:cNvSpPr txBox="1"/>
          <p:nvPr/>
        </p:nvSpPr>
        <p:spPr>
          <a:xfrm>
            <a:off x="10236565" y="7313311"/>
            <a:ext cx="450764" cy="707886"/>
          </a:xfrm>
          <a:prstGeom prst="rect">
            <a:avLst/>
          </a:prstGeom>
          <a:noFill/>
        </p:spPr>
        <p:txBody>
          <a:bodyPr wrap="none" rtlCol="0">
            <a:spAutoFit/>
          </a:bodyPr>
          <a:lstStyle/>
          <a:p>
            <a:r>
              <a:rPr lang="en-US" sz="4000">
                <a:solidFill>
                  <a:srgbClr val="FF0000"/>
                </a:solidFill>
              </a:rPr>
              <a:t>X</a:t>
            </a:r>
            <a:endParaRPr lang="vi-VN" sz="4000">
              <a:solidFill>
                <a:srgbClr val="FF0000"/>
              </a:solidFill>
            </a:endParaRPr>
          </a:p>
        </p:txBody>
      </p:sp>
      <p:sp>
        <p:nvSpPr>
          <p:cNvPr id="67" name="TextBox 66"/>
          <p:cNvSpPr txBox="1"/>
          <p:nvPr/>
        </p:nvSpPr>
        <p:spPr>
          <a:xfrm>
            <a:off x="12789993" y="4116349"/>
            <a:ext cx="450764" cy="707886"/>
          </a:xfrm>
          <a:prstGeom prst="rect">
            <a:avLst/>
          </a:prstGeom>
          <a:noFill/>
        </p:spPr>
        <p:txBody>
          <a:bodyPr wrap="none" rtlCol="0">
            <a:spAutoFit/>
          </a:bodyPr>
          <a:lstStyle/>
          <a:p>
            <a:r>
              <a:rPr lang="en-US" sz="4000">
                <a:solidFill>
                  <a:srgbClr val="FF0000"/>
                </a:solidFill>
              </a:rPr>
              <a:t>X</a:t>
            </a:r>
            <a:endParaRPr lang="vi-VN" sz="40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1000"/>
                                        <p:tgtEl>
                                          <p:spTgt spid="51"/>
                                        </p:tgtEl>
                                      </p:cBhvr>
                                    </p:animEffect>
                                    <p:anim calcmode="lin" valueType="num">
                                      <p:cBhvr>
                                        <p:cTn id="45" dur="1000" fill="hold"/>
                                        <p:tgtEl>
                                          <p:spTgt spid="51"/>
                                        </p:tgtEl>
                                        <p:attrNameLst>
                                          <p:attrName>ppt_x</p:attrName>
                                        </p:attrNameLst>
                                      </p:cBhvr>
                                      <p:tavLst>
                                        <p:tav tm="0">
                                          <p:val>
                                            <p:strVal val="#ppt_x"/>
                                          </p:val>
                                        </p:tav>
                                        <p:tav tm="100000">
                                          <p:val>
                                            <p:strVal val="#ppt_x"/>
                                          </p:val>
                                        </p:tav>
                                      </p:tavLst>
                                    </p:anim>
                                    <p:anim calcmode="lin" valueType="num">
                                      <p:cBhvr>
                                        <p:cTn id="4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1000"/>
                                        <p:tgtEl>
                                          <p:spTgt spid="55"/>
                                        </p:tgtEl>
                                      </p:cBhvr>
                                    </p:animEffect>
                                    <p:anim calcmode="lin" valueType="num">
                                      <p:cBhvr>
                                        <p:cTn id="62" dur="1000" fill="hold"/>
                                        <p:tgtEl>
                                          <p:spTgt spid="55"/>
                                        </p:tgtEl>
                                        <p:attrNameLst>
                                          <p:attrName>ppt_x</p:attrName>
                                        </p:attrNameLst>
                                      </p:cBhvr>
                                      <p:tavLst>
                                        <p:tav tm="0">
                                          <p:val>
                                            <p:strVal val="#ppt_x"/>
                                          </p:val>
                                        </p:tav>
                                        <p:tav tm="100000">
                                          <p:val>
                                            <p:strVal val="#ppt_x"/>
                                          </p:val>
                                        </p:tav>
                                      </p:tavLst>
                                    </p:anim>
                                    <p:anim calcmode="lin" valueType="num">
                                      <p:cBhvr>
                                        <p:cTn id="63" dur="1000" fill="hold"/>
                                        <p:tgtEl>
                                          <p:spTgt spid="5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1000"/>
                                        <p:tgtEl>
                                          <p:spTgt spid="54"/>
                                        </p:tgtEl>
                                      </p:cBhvr>
                                    </p:animEffect>
                                    <p:anim calcmode="lin" valueType="num">
                                      <p:cBhvr>
                                        <p:cTn id="67" dur="1000" fill="hold"/>
                                        <p:tgtEl>
                                          <p:spTgt spid="54"/>
                                        </p:tgtEl>
                                        <p:attrNameLst>
                                          <p:attrName>ppt_x</p:attrName>
                                        </p:attrNameLst>
                                      </p:cBhvr>
                                      <p:tavLst>
                                        <p:tav tm="0">
                                          <p:val>
                                            <p:strVal val="#ppt_x"/>
                                          </p:val>
                                        </p:tav>
                                        <p:tav tm="100000">
                                          <p:val>
                                            <p:strVal val="#ppt_x"/>
                                          </p:val>
                                        </p:tav>
                                      </p:tavLst>
                                    </p:anim>
                                    <p:anim calcmode="lin" valueType="num">
                                      <p:cBhvr>
                                        <p:cTn id="6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fade">
                                      <p:cBhvr>
                                        <p:cTn id="78" dur="1000"/>
                                        <p:tgtEl>
                                          <p:spTgt spid="56"/>
                                        </p:tgtEl>
                                      </p:cBhvr>
                                    </p:animEffect>
                                    <p:anim calcmode="lin" valueType="num">
                                      <p:cBhvr>
                                        <p:cTn id="79" dur="1000" fill="hold"/>
                                        <p:tgtEl>
                                          <p:spTgt spid="56"/>
                                        </p:tgtEl>
                                        <p:attrNameLst>
                                          <p:attrName>ppt_x</p:attrName>
                                        </p:attrNameLst>
                                      </p:cBhvr>
                                      <p:tavLst>
                                        <p:tav tm="0">
                                          <p:val>
                                            <p:strVal val="#ppt_x"/>
                                          </p:val>
                                        </p:tav>
                                        <p:tav tm="100000">
                                          <p:val>
                                            <p:strVal val="#ppt_x"/>
                                          </p:val>
                                        </p:tav>
                                      </p:tavLst>
                                    </p:anim>
                                    <p:anim calcmode="lin" valueType="num">
                                      <p:cBhvr>
                                        <p:cTn id="80" dur="1000" fill="hold"/>
                                        <p:tgtEl>
                                          <p:spTgt spid="5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1000"/>
                                        <p:tgtEl>
                                          <p:spTgt spid="58"/>
                                        </p:tgtEl>
                                      </p:cBhvr>
                                    </p:animEffect>
                                    <p:anim calcmode="lin" valueType="num">
                                      <p:cBhvr>
                                        <p:cTn id="84" dur="1000" fill="hold"/>
                                        <p:tgtEl>
                                          <p:spTgt spid="58"/>
                                        </p:tgtEl>
                                        <p:attrNameLst>
                                          <p:attrName>ppt_x</p:attrName>
                                        </p:attrNameLst>
                                      </p:cBhvr>
                                      <p:tavLst>
                                        <p:tav tm="0">
                                          <p:val>
                                            <p:strVal val="#ppt_x"/>
                                          </p:val>
                                        </p:tav>
                                        <p:tav tm="100000">
                                          <p:val>
                                            <p:strVal val="#ppt_x"/>
                                          </p:val>
                                        </p:tav>
                                      </p:tavLst>
                                    </p:anim>
                                    <p:anim calcmode="lin" valueType="num">
                                      <p:cBhvr>
                                        <p:cTn id="85" dur="1000" fill="hold"/>
                                        <p:tgtEl>
                                          <p:spTgt spid="5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1000"/>
                                        <p:tgtEl>
                                          <p:spTgt spid="59"/>
                                        </p:tgtEl>
                                      </p:cBhvr>
                                    </p:animEffect>
                                    <p:anim calcmode="lin" valueType="num">
                                      <p:cBhvr>
                                        <p:cTn id="89" dur="1000" fill="hold"/>
                                        <p:tgtEl>
                                          <p:spTgt spid="59"/>
                                        </p:tgtEl>
                                        <p:attrNameLst>
                                          <p:attrName>ppt_x</p:attrName>
                                        </p:attrNameLst>
                                      </p:cBhvr>
                                      <p:tavLst>
                                        <p:tav tm="0">
                                          <p:val>
                                            <p:strVal val="#ppt_x"/>
                                          </p:val>
                                        </p:tav>
                                        <p:tav tm="100000">
                                          <p:val>
                                            <p:strVal val="#ppt_x"/>
                                          </p:val>
                                        </p:tav>
                                      </p:tavLst>
                                    </p:anim>
                                    <p:anim calcmode="lin" valueType="num">
                                      <p:cBhvr>
                                        <p:cTn id="90"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1000"/>
                                        <p:tgtEl>
                                          <p:spTgt spid="63"/>
                                        </p:tgtEl>
                                      </p:cBhvr>
                                    </p:animEffect>
                                    <p:anim calcmode="lin" valueType="num">
                                      <p:cBhvr>
                                        <p:cTn id="96" dur="1000" fill="hold"/>
                                        <p:tgtEl>
                                          <p:spTgt spid="63"/>
                                        </p:tgtEl>
                                        <p:attrNameLst>
                                          <p:attrName>ppt_x</p:attrName>
                                        </p:attrNameLst>
                                      </p:cBhvr>
                                      <p:tavLst>
                                        <p:tav tm="0">
                                          <p:val>
                                            <p:strVal val="#ppt_x"/>
                                          </p:val>
                                        </p:tav>
                                        <p:tav tm="100000">
                                          <p:val>
                                            <p:strVal val="#ppt_x"/>
                                          </p:val>
                                        </p:tav>
                                      </p:tavLst>
                                    </p:anim>
                                    <p:anim calcmode="lin" valueType="num">
                                      <p:cBhvr>
                                        <p:cTn id="97" dur="1000" fill="hold"/>
                                        <p:tgtEl>
                                          <p:spTgt spid="6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fade">
                                      <p:cBhvr>
                                        <p:cTn id="100" dur="1000"/>
                                        <p:tgtEl>
                                          <p:spTgt spid="62"/>
                                        </p:tgtEl>
                                      </p:cBhvr>
                                    </p:animEffect>
                                    <p:anim calcmode="lin" valueType="num">
                                      <p:cBhvr>
                                        <p:cTn id="101" dur="1000" fill="hold"/>
                                        <p:tgtEl>
                                          <p:spTgt spid="62"/>
                                        </p:tgtEl>
                                        <p:attrNameLst>
                                          <p:attrName>ppt_x</p:attrName>
                                        </p:attrNameLst>
                                      </p:cBhvr>
                                      <p:tavLst>
                                        <p:tav tm="0">
                                          <p:val>
                                            <p:strVal val="#ppt_x"/>
                                          </p:val>
                                        </p:tav>
                                        <p:tav tm="100000">
                                          <p:val>
                                            <p:strVal val="#ppt_x"/>
                                          </p:val>
                                        </p:tav>
                                      </p:tavLst>
                                    </p:anim>
                                    <p:anim calcmode="lin" valueType="num">
                                      <p:cBhvr>
                                        <p:cTn id="102" dur="1000" fill="hold"/>
                                        <p:tgtEl>
                                          <p:spTgt spid="62"/>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Effect transition="in" filter="fade">
                                      <p:cBhvr>
                                        <p:cTn id="110" dur="1000"/>
                                        <p:tgtEl>
                                          <p:spTgt spid="60"/>
                                        </p:tgtEl>
                                      </p:cBhvr>
                                    </p:animEffect>
                                    <p:anim calcmode="lin" valueType="num">
                                      <p:cBhvr>
                                        <p:cTn id="111" dur="1000" fill="hold"/>
                                        <p:tgtEl>
                                          <p:spTgt spid="60"/>
                                        </p:tgtEl>
                                        <p:attrNameLst>
                                          <p:attrName>ppt_x</p:attrName>
                                        </p:attrNameLst>
                                      </p:cBhvr>
                                      <p:tavLst>
                                        <p:tav tm="0">
                                          <p:val>
                                            <p:strVal val="#ppt_x"/>
                                          </p:val>
                                        </p:tav>
                                        <p:tav tm="100000">
                                          <p:val>
                                            <p:strVal val="#ppt_x"/>
                                          </p:val>
                                        </p:tav>
                                      </p:tavLst>
                                    </p:anim>
                                    <p:anim calcmode="lin" valueType="num">
                                      <p:cBhvr>
                                        <p:cTn id="11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67"/>
                                        </p:tgtEl>
                                        <p:attrNameLst>
                                          <p:attrName>style.visibility</p:attrName>
                                        </p:attrNameLst>
                                      </p:cBhvr>
                                      <p:to>
                                        <p:strVal val="visible"/>
                                      </p:to>
                                    </p:set>
                                    <p:anim calcmode="lin" valueType="num">
                                      <p:cBhvr additive="base">
                                        <p:cTn id="117" dur="500" fill="hold"/>
                                        <p:tgtEl>
                                          <p:spTgt spid="67"/>
                                        </p:tgtEl>
                                        <p:attrNameLst>
                                          <p:attrName>ppt_x</p:attrName>
                                        </p:attrNameLst>
                                      </p:cBhvr>
                                      <p:tavLst>
                                        <p:tav tm="0">
                                          <p:val>
                                            <p:strVal val="#ppt_x"/>
                                          </p:val>
                                        </p:tav>
                                        <p:tav tm="100000">
                                          <p:val>
                                            <p:strVal val="#ppt_x"/>
                                          </p:val>
                                        </p:tav>
                                      </p:tavLst>
                                    </p:anim>
                                    <p:anim calcmode="lin" valueType="num">
                                      <p:cBhvr additive="base">
                                        <p:cTn id="118" dur="500" fill="hold"/>
                                        <p:tgtEl>
                                          <p:spTgt spid="6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64"/>
                                        </p:tgtEl>
                                        <p:attrNameLst>
                                          <p:attrName>style.visibility</p:attrName>
                                        </p:attrNameLst>
                                      </p:cBhvr>
                                      <p:to>
                                        <p:strVal val="visible"/>
                                      </p:to>
                                    </p:set>
                                    <p:anim calcmode="lin" valueType="num">
                                      <p:cBhvr additive="base">
                                        <p:cTn id="121" dur="500" fill="hold"/>
                                        <p:tgtEl>
                                          <p:spTgt spid="64"/>
                                        </p:tgtEl>
                                        <p:attrNameLst>
                                          <p:attrName>ppt_x</p:attrName>
                                        </p:attrNameLst>
                                      </p:cBhvr>
                                      <p:tavLst>
                                        <p:tav tm="0">
                                          <p:val>
                                            <p:strVal val="#ppt_x"/>
                                          </p:val>
                                        </p:tav>
                                        <p:tav tm="100000">
                                          <p:val>
                                            <p:strVal val="#ppt_x"/>
                                          </p:val>
                                        </p:tav>
                                      </p:tavLst>
                                    </p:anim>
                                    <p:anim calcmode="lin" valueType="num">
                                      <p:cBhvr additive="base">
                                        <p:cTn id="122" dur="500" fill="hold"/>
                                        <p:tgtEl>
                                          <p:spTgt spid="6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 calcmode="lin" valueType="num">
                                      <p:cBhvr additive="base">
                                        <p:cTn id="125" dur="500" fill="hold"/>
                                        <p:tgtEl>
                                          <p:spTgt spid="65"/>
                                        </p:tgtEl>
                                        <p:attrNameLst>
                                          <p:attrName>ppt_x</p:attrName>
                                        </p:attrNameLst>
                                      </p:cBhvr>
                                      <p:tavLst>
                                        <p:tav tm="0">
                                          <p:val>
                                            <p:strVal val="#ppt_x"/>
                                          </p:val>
                                        </p:tav>
                                        <p:tav tm="100000">
                                          <p:val>
                                            <p:strVal val="#ppt_x"/>
                                          </p:val>
                                        </p:tav>
                                      </p:tavLst>
                                    </p:anim>
                                    <p:anim calcmode="lin" valueType="num">
                                      <p:cBhvr additive="base">
                                        <p:cTn id="126" dur="500" fill="hold"/>
                                        <p:tgtEl>
                                          <p:spTgt spid="65"/>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1" grpId="0"/>
      <p:bldP spid="55" grpId="0"/>
      <p:bldP spid="59" grpId="0"/>
      <p:bldP spid="10" grpId="0"/>
      <p:bldP spid="15" grpId="0"/>
      <p:bldP spid="26" grpId="0"/>
      <p:bldP spid="63" grpId="0"/>
      <p:bldP spid="20" grpId="0"/>
      <p:bldP spid="64" grpId="0"/>
      <p:bldP spid="65" grpId="0"/>
      <p:bldP spid="66" grpId="0"/>
      <p:bldP spid="6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967090" y="3506852"/>
            <a:ext cx="5659604" cy="809261"/>
          </a:xfrm>
          <a:prstGeom prst="rect">
            <a:avLst/>
          </a:prstGeom>
        </p:spPr>
        <p:txBody>
          <a:bodyPr lIns="0" tIns="0" rIns="0" bIns="0" rtlCol="0" anchor="t">
            <a:spAutoFit/>
          </a:bodyPr>
          <a:lstStyle/>
          <a:p>
            <a:pPr marL="0" lvl="0" indent="0" algn="ctr">
              <a:lnSpc>
                <a:spcPct val="150000"/>
              </a:lnSpc>
              <a:spcBef>
                <a:spcPct val="0"/>
              </a:spcBef>
            </a:pPr>
            <a:r>
              <a:rPr lang="en-US" sz="4000" b="1" spc="-44">
                <a:solidFill>
                  <a:srgbClr val="14110F"/>
                </a:solidFill>
                <a:latin typeface="Arial" pitchFamily="34" charset="0"/>
                <a:cs typeface="Arial" pitchFamily="34" charset="0"/>
              </a:rPr>
              <a:t>THẢO LUẬN NHÓM</a:t>
            </a:r>
          </a:p>
        </p:txBody>
      </p:sp>
      <p:grpSp>
        <p:nvGrpSpPr>
          <p:cNvPr id="3" name="Group 3"/>
          <p:cNvGrpSpPr/>
          <p:nvPr/>
        </p:nvGrpSpPr>
        <p:grpSpPr>
          <a:xfrm>
            <a:off x="10667922" y="4757692"/>
            <a:ext cx="6348656" cy="2867770"/>
            <a:chOff x="0" y="0"/>
            <a:chExt cx="7546138" cy="3823695"/>
          </a:xfrm>
        </p:grpSpPr>
        <p:grpSp>
          <p:nvGrpSpPr>
            <p:cNvPr id="4" name="Group 4"/>
            <p:cNvGrpSpPr/>
            <p:nvPr/>
          </p:nvGrpSpPr>
          <p:grpSpPr>
            <a:xfrm>
              <a:off x="0" y="0"/>
              <a:ext cx="7546138" cy="3823695"/>
              <a:chOff x="0" y="0"/>
              <a:chExt cx="2156828" cy="1092884"/>
            </a:xfrm>
          </p:grpSpPr>
          <p:sp>
            <p:nvSpPr>
              <p:cNvPr id="5" name="Freeform 5"/>
              <p:cNvSpPr/>
              <p:nvPr/>
            </p:nvSpPr>
            <p:spPr>
              <a:xfrm>
                <a:off x="0" y="0"/>
                <a:ext cx="2156828" cy="1092884"/>
              </a:xfrm>
              <a:custGeom>
                <a:avLst/>
                <a:gdLst/>
                <a:ahLst/>
                <a:cxnLst/>
                <a:rect l="l" t="t" r="r" b="b"/>
                <a:pathLst>
                  <a:path w="2156828" h="805677">
                    <a:moveTo>
                      <a:pt x="2032368" y="805677"/>
                    </a:moveTo>
                    <a:lnTo>
                      <a:pt x="124460" y="805677"/>
                    </a:lnTo>
                    <a:cubicBezTo>
                      <a:pt x="55880" y="805677"/>
                      <a:pt x="0" y="749797"/>
                      <a:pt x="0" y="681217"/>
                    </a:cubicBezTo>
                    <a:lnTo>
                      <a:pt x="0" y="124460"/>
                    </a:lnTo>
                    <a:cubicBezTo>
                      <a:pt x="0" y="55880"/>
                      <a:pt x="55880" y="0"/>
                      <a:pt x="124460" y="0"/>
                    </a:cubicBezTo>
                    <a:lnTo>
                      <a:pt x="2032368" y="0"/>
                    </a:lnTo>
                    <a:cubicBezTo>
                      <a:pt x="2100948" y="0"/>
                      <a:pt x="2156828" y="55880"/>
                      <a:pt x="2156828" y="124460"/>
                    </a:cubicBezTo>
                    <a:lnTo>
                      <a:pt x="2156828" y="681217"/>
                    </a:lnTo>
                    <a:cubicBezTo>
                      <a:pt x="2156828" y="749797"/>
                      <a:pt x="2100948" y="805677"/>
                      <a:pt x="2032368" y="805677"/>
                    </a:cubicBezTo>
                    <a:close/>
                  </a:path>
                </a:pathLst>
              </a:custGeom>
              <a:solidFill>
                <a:srgbClr val="FFFFFF"/>
              </a:solidFill>
            </p:spPr>
          </p:sp>
        </p:grpSp>
        <p:sp>
          <p:nvSpPr>
            <p:cNvPr id="6" name="TextBox 6"/>
            <p:cNvSpPr txBox="1"/>
            <p:nvPr/>
          </p:nvSpPr>
          <p:spPr>
            <a:xfrm>
              <a:off x="544043" y="604380"/>
              <a:ext cx="6428950" cy="2478885"/>
            </a:xfrm>
            <a:prstGeom prst="rect">
              <a:avLst/>
            </a:prstGeom>
          </p:spPr>
          <p:txBody>
            <a:bodyPr lIns="0" tIns="0" rIns="0" bIns="0" rtlCol="0" anchor="t">
              <a:spAutoFit/>
            </a:bodyPr>
            <a:lstStyle/>
            <a:p>
              <a:pPr algn="just">
                <a:lnSpc>
                  <a:spcPct val="150000"/>
                </a:lnSpc>
              </a:pPr>
              <a:r>
                <a:rPr lang="en-US" sz="2800" spc="47">
                  <a:solidFill>
                    <a:srgbClr val="14110F"/>
                  </a:solidFill>
                  <a:latin typeface="Arial" pitchFamily="34" charset="0"/>
                  <a:cs typeface="Arial" pitchFamily="34" charset="0"/>
                </a:rPr>
                <a:t>Nêu những việc làm cụ thể em đã thực hiện để góp phần bảo tổn cảnh quan thiên nhiên.</a:t>
              </a:r>
            </a:p>
          </p:txBody>
        </p:sp>
      </p:grpSp>
      <p:pic>
        <p:nvPicPr>
          <p:cNvPr id="9"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835525" y="1028700"/>
            <a:ext cx="1922734" cy="2057400"/>
          </a:xfrm>
          <a:prstGeom prst="rect">
            <a:avLst/>
          </a:prstGeom>
        </p:spPr>
      </p:pic>
      <p:pic>
        <p:nvPicPr>
          <p:cNvPr id="10" name="Picture 2"/>
          <p:cNvPicPr>
            <a:picLocks noChangeAspect="1"/>
          </p:cNvPicPr>
          <p:nvPr/>
        </p:nvPicPr>
        <p:blipFill>
          <a:blip r:embed="rId4"/>
          <a:srcRect t="3341"/>
          <a:stretch>
            <a:fillRect/>
          </a:stretch>
        </p:blipFill>
        <p:spPr>
          <a:xfrm>
            <a:off x="998220" y="1181100"/>
            <a:ext cx="9136380" cy="76399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372600" y="0"/>
            <a:ext cx="9035255" cy="10287000"/>
          </a:xfrm>
          <a:prstGeom prst="rect">
            <a:avLst/>
          </a:prstGeom>
          <a:solidFill>
            <a:srgbClr val="14110F"/>
          </a:solidFill>
        </p:spPr>
      </p:sp>
      <p:sp>
        <p:nvSpPr>
          <p:cNvPr id="12" name="TextBox 12"/>
          <p:cNvSpPr txBox="1"/>
          <p:nvPr/>
        </p:nvSpPr>
        <p:spPr>
          <a:xfrm>
            <a:off x="2894238" y="288057"/>
            <a:ext cx="11955780" cy="890180"/>
          </a:xfrm>
          <a:prstGeom prst="rect">
            <a:avLst/>
          </a:prstGeom>
        </p:spPr>
        <p:txBody>
          <a:bodyPr wrap="square" lIns="0" tIns="0" rIns="0" bIns="0" rtlCol="0" anchor="t">
            <a:spAutoFit/>
          </a:bodyPr>
          <a:lstStyle/>
          <a:p>
            <a:pPr lvl="0" algn="just">
              <a:lnSpc>
                <a:spcPct val="150000"/>
              </a:lnSpc>
              <a:spcBef>
                <a:spcPct val="0"/>
              </a:spcBef>
            </a:pPr>
            <a:r>
              <a:rPr lang="en-US" sz="4400" b="1" spc="-72">
                <a:solidFill>
                  <a:srgbClr val="14110F"/>
                </a:solidFill>
                <a:latin typeface="Arial" pitchFamily="34" charset="0"/>
                <a:cs typeface="Arial" pitchFamily="34" charset="0"/>
              </a:rPr>
              <a:t>Thế nào là </a:t>
            </a:r>
            <a:r>
              <a:rPr lang="en-US" sz="4400" b="1" i="1" spc="-72">
                <a:solidFill>
                  <a:srgbClr val="14110F"/>
                </a:solidFill>
                <a:latin typeface="Arial" pitchFamily="34" charset="0"/>
                <a:cs typeface="Arial" pitchFamily="34" charset="0"/>
              </a:rPr>
              <a:t>"bảo tồn cảnh </a:t>
            </a:r>
            <a:r>
              <a:rPr lang="en-US" sz="4400" b="1" i="1" spc="-72">
                <a:solidFill>
                  <a:schemeClr val="bg1"/>
                </a:solidFill>
                <a:latin typeface="Arial" pitchFamily="34" charset="0"/>
                <a:cs typeface="Arial" pitchFamily="34" charset="0"/>
              </a:rPr>
              <a:t>quan thiên nhiên” ?</a:t>
            </a:r>
          </a:p>
        </p:txBody>
      </p:sp>
      <p:grpSp>
        <p:nvGrpSpPr>
          <p:cNvPr id="22" name="Group 21"/>
          <p:cNvGrpSpPr>
            <a:grpSpLocks noChangeAspect="1"/>
          </p:cNvGrpSpPr>
          <p:nvPr/>
        </p:nvGrpSpPr>
        <p:grpSpPr>
          <a:xfrm>
            <a:off x="5135058" y="2095645"/>
            <a:ext cx="3636851" cy="7391255"/>
            <a:chOff x="0" y="0"/>
            <a:chExt cx="5000993" cy="10163632"/>
          </a:xfrm>
        </p:grpSpPr>
        <p:sp>
          <p:nvSpPr>
            <p:cNvPr id="32" name="Freeform 31"/>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txBody>
            <a:bodyPr/>
            <a:lstStyle/>
            <a:p>
              <a:endParaRPr lang="vi-VN"/>
            </a:p>
          </p:txBody>
        </p:sp>
        <p:sp>
          <p:nvSpPr>
            <p:cNvPr id="33" name="Freeform 32"/>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90820" t="2841" r="-90960" b="4693"/>
              </a:stretch>
            </a:blipFill>
          </p:spPr>
          <p:txBody>
            <a:bodyPr/>
            <a:lstStyle/>
            <a:p>
              <a:endParaRPr lang="vi-VN"/>
            </a:p>
          </p:txBody>
        </p:sp>
      </p:grpSp>
      <p:grpSp>
        <p:nvGrpSpPr>
          <p:cNvPr id="23" name="Group 22"/>
          <p:cNvGrpSpPr>
            <a:grpSpLocks noChangeAspect="1"/>
          </p:cNvGrpSpPr>
          <p:nvPr/>
        </p:nvGrpSpPr>
        <p:grpSpPr>
          <a:xfrm>
            <a:off x="9978684" y="2095645"/>
            <a:ext cx="3636851" cy="7391255"/>
            <a:chOff x="0" y="0"/>
            <a:chExt cx="5000993" cy="10163632"/>
          </a:xfrm>
        </p:grpSpPr>
        <p:sp>
          <p:nvSpPr>
            <p:cNvPr id="30" name="Freeform 2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txBody>
            <a:bodyPr/>
            <a:lstStyle/>
            <a:p>
              <a:endParaRPr lang="vi-VN"/>
            </a:p>
          </p:txBody>
        </p:sp>
        <p:sp>
          <p:nvSpPr>
            <p:cNvPr id="31" name="Freeform 3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75204" t="2841" r="-75345" b="4693"/>
              </a:stretch>
            </a:blipFill>
          </p:spPr>
          <p:txBody>
            <a:bodyPr/>
            <a:lstStyle/>
            <a:p>
              <a:endParaRPr lang="vi-VN"/>
            </a:p>
          </p:txBody>
        </p:sp>
      </p:grpSp>
      <p:grpSp>
        <p:nvGrpSpPr>
          <p:cNvPr id="24" name="Group 23"/>
          <p:cNvGrpSpPr>
            <a:grpSpLocks noChangeAspect="1"/>
          </p:cNvGrpSpPr>
          <p:nvPr/>
        </p:nvGrpSpPr>
        <p:grpSpPr>
          <a:xfrm>
            <a:off x="14822309" y="2095645"/>
            <a:ext cx="3636851" cy="7391255"/>
            <a:chOff x="0" y="0"/>
            <a:chExt cx="5000993" cy="10163632"/>
          </a:xfrm>
        </p:grpSpPr>
        <p:sp>
          <p:nvSpPr>
            <p:cNvPr id="28" name="Freeform 27"/>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txBody>
            <a:bodyPr/>
            <a:lstStyle/>
            <a:p>
              <a:endParaRPr lang="vi-VN"/>
            </a:p>
          </p:txBody>
        </p:sp>
        <p:sp>
          <p:nvSpPr>
            <p:cNvPr id="29" name="Freeform 28"/>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5"/>
              <a:stretch>
                <a:fillRect l="-142003" t="2841" r="-142144" b="4693"/>
              </a:stretch>
            </a:blipFill>
          </p:spPr>
          <p:txBody>
            <a:bodyPr/>
            <a:lstStyle/>
            <a:p>
              <a:endParaRPr lang="vi-VN"/>
            </a:p>
          </p:txBody>
        </p:sp>
      </p:grpSp>
      <p:grpSp>
        <p:nvGrpSpPr>
          <p:cNvPr id="25" name="Group 24"/>
          <p:cNvGrpSpPr>
            <a:grpSpLocks noChangeAspect="1"/>
          </p:cNvGrpSpPr>
          <p:nvPr/>
        </p:nvGrpSpPr>
        <p:grpSpPr>
          <a:xfrm>
            <a:off x="0" y="2095645"/>
            <a:ext cx="3636851" cy="7391255"/>
            <a:chOff x="0" y="0"/>
            <a:chExt cx="5000993" cy="10163632"/>
          </a:xfrm>
        </p:grpSpPr>
        <p:sp>
          <p:nvSpPr>
            <p:cNvPr id="26" name="Freeform 25"/>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0" b="1"/>
              </a:stretch>
            </a:blipFill>
          </p:spPr>
          <p:txBody>
            <a:bodyPr/>
            <a:lstStyle/>
            <a:p>
              <a:endParaRPr lang="vi-VN"/>
            </a:p>
          </p:txBody>
        </p:sp>
        <p:sp>
          <p:nvSpPr>
            <p:cNvPr id="27" name="Freeform 26"/>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6"/>
              <a:stretch>
                <a:fillRect l="-90688" t="2841" r="-90828" b="4693"/>
              </a:stretch>
            </a:blipFill>
          </p:spPr>
          <p:txBody>
            <a:bodyPr/>
            <a:lstStyle/>
            <a:p>
              <a:endParaRPr lang="vi-VN"/>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3" name="Group 3"/>
          <p:cNvGrpSpPr/>
          <p:nvPr/>
        </p:nvGrpSpPr>
        <p:grpSpPr>
          <a:xfrm>
            <a:off x="815123" y="5710008"/>
            <a:ext cx="9144000" cy="3134183"/>
            <a:chOff x="4367418" y="1346041"/>
            <a:chExt cx="15881531" cy="4178911"/>
          </a:xfrm>
        </p:grpSpPr>
        <p:grpSp>
          <p:nvGrpSpPr>
            <p:cNvPr id="4" name="Group 4"/>
            <p:cNvGrpSpPr/>
            <p:nvPr/>
          </p:nvGrpSpPr>
          <p:grpSpPr>
            <a:xfrm>
              <a:off x="4367418" y="1346041"/>
              <a:ext cx="15881531" cy="4178911"/>
              <a:chOff x="1108030" y="350563"/>
              <a:chExt cx="4029203" cy="1088356"/>
            </a:xfrm>
          </p:grpSpPr>
          <p:sp>
            <p:nvSpPr>
              <p:cNvPr id="5" name="Freeform 5"/>
              <p:cNvSpPr/>
              <p:nvPr/>
            </p:nvSpPr>
            <p:spPr>
              <a:xfrm>
                <a:off x="1108030" y="350563"/>
                <a:ext cx="4029203" cy="1088356"/>
              </a:xfrm>
              <a:custGeom>
                <a:avLst/>
                <a:gdLst/>
                <a:ahLst/>
                <a:cxnLst/>
                <a:rect l="l" t="t" r="r" b="b"/>
                <a:pathLst>
                  <a:path w="4029203" h="958083">
                    <a:moveTo>
                      <a:pt x="3904743" y="958083"/>
                    </a:moveTo>
                    <a:lnTo>
                      <a:pt x="124460" y="958083"/>
                    </a:lnTo>
                    <a:cubicBezTo>
                      <a:pt x="55880" y="958083"/>
                      <a:pt x="0" y="902203"/>
                      <a:pt x="0" y="833623"/>
                    </a:cubicBezTo>
                    <a:lnTo>
                      <a:pt x="0" y="124460"/>
                    </a:lnTo>
                    <a:cubicBezTo>
                      <a:pt x="0" y="55880"/>
                      <a:pt x="55880" y="0"/>
                      <a:pt x="124460" y="0"/>
                    </a:cubicBezTo>
                    <a:lnTo>
                      <a:pt x="3904743" y="0"/>
                    </a:lnTo>
                    <a:cubicBezTo>
                      <a:pt x="3973323" y="0"/>
                      <a:pt x="4029203" y="55880"/>
                      <a:pt x="4029203" y="124460"/>
                    </a:cubicBezTo>
                    <a:lnTo>
                      <a:pt x="4029203" y="833623"/>
                    </a:lnTo>
                    <a:cubicBezTo>
                      <a:pt x="4029203" y="902203"/>
                      <a:pt x="3973323" y="958083"/>
                      <a:pt x="3904743" y="958083"/>
                    </a:cubicBezTo>
                    <a:close/>
                  </a:path>
                </a:pathLst>
              </a:custGeom>
              <a:solidFill>
                <a:srgbClr val="FFFFFF"/>
              </a:solidFill>
            </p:spPr>
          </p:sp>
        </p:grpSp>
        <p:sp>
          <p:nvSpPr>
            <p:cNvPr id="6" name="TextBox 6"/>
            <p:cNvSpPr txBox="1"/>
            <p:nvPr/>
          </p:nvSpPr>
          <p:spPr>
            <a:xfrm>
              <a:off x="5201575" y="1447642"/>
              <a:ext cx="14213216" cy="3939540"/>
            </a:xfrm>
            <a:prstGeom prst="rect">
              <a:avLst/>
            </a:prstGeom>
          </p:spPr>
          <p:txBody>
            <a:bodyPr lIns="0" tIns="0" rIns="0" bIns="0" rtlCol="0" anchor="t">
              <a:spAutoFit/>
            </a:bodyPr>
            <a:lstStyle/>
            <a:p>
              <a:pPr algn="just">
                <a:lnSpc>
                  <a:spcPct val="150000"/>
                </a:lnSpc>
              </a:pPr>
              <a:r>
                <a:rPr lang="en-US" sz="3200" spc="52">
                  <a:solidFill>
                    <a:srgbClr val="14110F"/>
                  </a:solidFill>
                  <a:latin typeface="Arial" pitchFamily="34" charset="0"/>
                  <a:cs typeface="Arial" pitchFamily="34" charset="0"/>
                </a:rPr>
                <a:t>Bảo tồn cảnh quan thiên nhiên được hiểu là những việc làm được thực hiện nhằm duy trì, bảo vệ sự đa dạng, phong phú, nguyên sơ của cảnh quan thiên nhiên.</a:t>
              </a:r>
            </a:p>
          </p:txBody>
        </p:sp>
      </p:grpSp>
      <p:sp>
        <p:nvSpPr>
          <p:cNvPr id="10" name="AutoShape 2" descr="Trách nhiệm của học sinh trong việc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4" descr="Trách nhiệm của học sinh trong việc bảo vệ môi trườ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2" name="AutoShape 6" descr="Trách nhiệm của học sinh trong việc bảo vệ môi trườ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0" y="4991099"/>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Bảo Vệ Môi Trường Ứng Dụng Công Nghệ Trí Tuệ Nhân Tạo - FPT Dig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8288000" cy="415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877</Words>
  <Application>Microsoft Office PowerPoint</Application>
  <PresentationFormat>Custom</PresentationFormat>
  <Paragraphs>92</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2023-09-14T08:19:14Z</dcterms:modified>
  <dc:identifier>DAEq5R69MVc</dc:identifier>
</cp:coreProperties>
</file>