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8" r:id="rId2"/>
    <p:sldId id="284" r:id="rId3"/>
    <p:sldId id="292" r:id="rId4"/>
    <p:sldId id="286" r:id="rId5"/>
    <p:sldId id="257" r:id="rId6"/>
    <p:sldId id="259" r:id="rId7"/>
    <p:sldId id="258" r:id="rId8"/>
    <p:sldId id="293" r:id="rId9"/>
    <p:sldId id="262" r:id="rId10"/>
    <p:sldId id="285" r:id="rId11"/>
    <p:sldId id="260" r:id="rId12"/>
    <p:sldId id="298" r:id="rId13"/>
    <p:sldId id="291" r:id="rId14"/>
    <p:sldId id="294" r:id="rId15"/>
    <p:sldId id="261" r:id="rId16"/>
    <p:sldId id="267" r:id="rId17"/>
    <p:sldId id="299" r:id="rId18"/>
    <p:sldId id="296" r:id="rId19"/>
    <p:sldId id="280" r:id="rId20"/>
    <p:sldId id="295" r:id="rId21"/>
    <p:sldId id="287" r:id="rId22"/>
    <p:sldId id="297" r:id="rId23"/>
    <p:sldId id="275" r:id="rId24"/>
    <p:sldId id="289" r:id="rId25"/>
    <p:sldId id="290" r:id="rId26"/>
    <p:sldId id="28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B7A"/>
    <a:srgbClr val="2A3D52"/>
    <a:srgbClr val="F0F0F0"/>
    <a:srgbClr val="FFFFFF"/>
    <a:srgbClr val="48698E"/>
    <a:srgbClr val="4F4D63"/>
    <a:srgbClr val="F8F8F8"/>
    <a:srgbClr val="6F7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-3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15427-DF7F-4AEC-B6A7-0483125A1EB7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96FE-4BFD-4EB0-860E-F76DA26018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91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98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625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051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264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327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85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25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529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055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320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041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483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05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438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304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598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417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779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3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991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03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54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062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957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031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7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1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97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44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01995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7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86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1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7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9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24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05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75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C5F4-8241-4297-A607-2414451469E3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43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8.jpeg"/><Relationship Id="rId5" Type="http://schemas.openxmlformats.org/officeDocument/2006/relationships/image" Target="../media/image20.png"/><Relationship Id="rId10" Type="http://schemas.openxmlformats.org/officeDocument/2006/relationships/image" Target="../media/image27.jpe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0.jpeg"/><Relationship Id="rId4" Type="http://schemas.openxmlformats.org/officeDocument/2006/relationships/image" Target="../media/image19.pn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0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4.jpg"/><Relationship Id="rId4" Type="http://schemas.openxmlformats.org/officeDocument/2006/relationships/image" Target="../media/image19.pn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42.jpg"/><Relationship Id="rId4" Type="http://schemas.openxmlformats.org/officeDocument/2006/relationships/image" Target="../media/image19.pn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45.png"/><Relationship Id="rId5" Type="http://schemas.openxmlformats.org/officeDocument/2006/relationships/image" Target="../media/image20.png"/><Relationship Id="rId10" Type="http://schemas.openxmlformats.org/officeDocument/2006/relationships/image" Target="../media/image44.png"/><Relationship Id="rId4" Type="http://schemas.openxmlformats.org/officeDocument/2006/relationships/image" Target="../media/image19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hyperlink" Target="https://tamnhualaysang.vn/danh-muc/tam-nhom-aluminium/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6" y="539501"/>
            <a:ext cx="9670311" cy="41130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56" y="3091719"/>
            <a:ext cx="7253776" cy="3642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11759" y="1495900"/>
            <a:ext cx="786150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Bài</a:t>
            </a:r>
            <a:r>
              <a:rPr lang="en-US" altLang="zh-CN" sz="5333" b="1" dirty="0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giảng</a:t>
            </a:r>
            <a:r>
              <a:rPr lang="en-US" altLang="zh-CN" sz="5333" b="1" dirty="0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5333" b="1" dirty="0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5333" b="1" dirty="0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10</a:t>
            </a:r>
            <a:endParaRPr lang="zh-CN" altLang="en-US" sz="5333" b="1" dirty="0">
              <a:solidFill>
                <a:schemeClr val="bg1"/>
              </a:solidFill>
              <a:latin typeface="Barlow Condensed Black" panose="00000A06000000000000" pitchFamily="2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文本框 13">
            <a:extLst>
              <a:ext uri="{FF2B5EF4-FFF2-40B4-BE49-F238E27FC236}">
                <a16:creationId xmlns:a16="http://schemas.microsoft.com/office/drawing/2014/main" id="{F1F81A48-9D93-444A-B67D-88ACE95FCA20}"/>
              </a:ext>
            </a:extLst>
          </p:cNvPr>
          <p:cNvSpPr txBox="1"/>
          <p:nvPr/>
        </p:nvSpPr>
        <p:spPr>
          <a:xfrm>
            <a:off x="2411759" y="2473348"/>
            <a:ext cx="7624203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Sách</a:t>
            </a:r>
            <a:r>
              <a:rPr lang="en-US" altLang="zh-CN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altLang="zh-CN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nối</a:t>
            </a:r>
            <a:r>
              <a:rPr lang="en-US" altLang="zh-CN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tri </a:t>
            </a:r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thức</a:t>
            </a:r>
            <a:r>
              <a:rPr lang="en-US" altLang="zh-CN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với</a:t>
            </a:r>
            <a:r>
              <a:rPr lang="en-US" altLang="zh-CN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cuộc</a:t>
            </a:r>
            <a:r>
              <a:rPr lang="en-US" altLang="zh-CN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sống</a:t>
            </a:r>
            <a:endParaRPr lang="en-US" altLang="zh-CN" sz="4000" b="1" i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1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22396" y="145804"/>
            <a:ext cx="257795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1. CHẤT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TextBox 9"/>
          <p:cNvSpPr txBox="1"/>
          <p:nvPr/>
        </p:nvSpPr>
        <p:spPr>
          <a:xfrm flipH="1">
            <a:off x="3994129" y="1881482"/>
            <a:ext cx="812000" cy="70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9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标题之一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39752CB-BCC3-451D-9A0E-8A50CE87B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56933"/>
              </p:ext>
            </p:extLst>
          </p:nvPr>
        </p:nvGraphicFramePr>
        <p:xfrm>
          <a:off x="329394" y="1423370"/>
          <a:ext cx="6459415" cy="3220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166">
                  <a:extLst>
                    <a:ext uri="{9D8B030D-6E8A-4147-A177-3AD203B41FA5}">
                      <a16:colId xmlns:a16="http://schemas.microsoft.com/office/drawing/2014/main" val="4216735669"/>
                    </a:ext>
                  </a:extLst>
                </a:gridCol>
                <a:gridCol w="2113006">
                  <a:extLst>
                    <a:ext uri="{9D8B030D-6E8A-4147-A177-3AD203B41FA5}">
                      <a16:colId xmlns:a16="http://schemas.microsoft.com/office/drawing/2014/main" val="2994231885"/>
                    </a:ext>
                  </a:extLst>
                </a:gridCol>
                <a:gridCol w="1747243">
                  <a:extLst>
                    <a:ext uri="{9D8B030D-6E8A-4147-A177-3AD203B41FA5}">
                      <a16:colId xmlns:a16="http://schemas.microsoft.com/office/drawing/2014/main" val="912565458"/>
                    </a:ext>
                  </a:extLst>
                </a:gridCol>
              </a:tblGrid>
              <a:tr h="139123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Kim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cương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Than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chì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7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nên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52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chất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Cứng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Mềm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64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sắc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màu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Xám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đen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30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điện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Kém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Tốt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06284"/>
                  </a:ext>
                </a:extLst>
              </a:tr>
            </a:tbl>
          </a:graphicData>
        </a:graphic>
      </p:graphicFrame>
      <p:pic>
        <p:nvPicPr>
          <p:cNvPr id="3074" name="Picture 2" descr="Kim cương (Diamond) – Tiến Thành">
            <a:extLst>
              <a:ext uri="{FF2B5EF4-FFF2-40B4-BE49-F238E27FC236}">
                <a16:creationId xmlns:a16="http://schemas.microsoft.com/office/drawing/2014/main" id="{85121B78-3F01-4320-BD61-D0F6EF2FA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2" b="13153"/>
          <a:stretch/>
        </p:blipFill>
        <p:spPr bwMode="auto">
          <a:xfrm>
            <a:off x="3308416" y="1847826"/>
            <a:ext cx="1178667" cy="91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an Hoạt Tính Cacbon Là Gì - Ứng Dụng - Giá Cả | ANVIGROUP">
            <a:extLst>
              <a:ext uri="{FF2B5EF4-FFF2-40B4-BE49-F238E27FC236}">
                <a16:creationId xmlns:a16="http://schemas.microsoft.com/office/drawing/2014/main" id="{BB9239C2-134E-4275-9A5E-A0D5EB35C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1" b="17757"/>
          <a:stretch/>
        </p:blipFill>
        <p:spPr bwMode="auto">
          <a:xfrm>
            <a:off x="5218562" y="1939483"/>
            <a:ext cx="1385618" cy="8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[CHUẨN NHẤT] Kim cương và than chì là các dạng thù hình">
            <a:extLst>
              <a:ext uri="{FF2B5EF4-FFF2-40B4-BE49-F238E27FC236}">
                <a16:creationId xmlns:a16="http://schemas.microsoft.com/office/drawing/2014/main" id="{15233269-63FD-4ADC-BB9B-2280AB75A2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080" name="Picture 8" descr="CÂU CHUYỆN VỀ THAN CHÌ VÀ KIM CƯƠNG… - CEO Đỗ Bình">
            <a:extLst>
              <a:ext uri="{FF2B5EF4-FFF2-40B4-BE49-F238E27FC236}">
                <a16:creationId xmlns:a16="http://schemas.microsoft.com/office/drawing/2014/main" id="{95365E6B-5FF2-462F-A2A8-5ECC3D0C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68" y="1767350"/>
            <a:ext cx="4835294" cy="29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B90D5C3-A7D4-4382-8C0C-F4AF975892EE}"/>
              </a:ext>
            </a:extLst>
          </p:cNvPr>
          <p:cNvSpPr txBox="1"/>
          <p:nvPr/>
        </p:nvSpPr>
        <p:spPr>
          <a:xfrm>
            <a:off x="485129" y="5101518"/>
            <a:ext cx="10852483" cy="108587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quyết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sẽ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dự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đoán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thích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6876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63241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826515" y="144942"/>
            <a:ext cx="653897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2. SỰ BIẾN ĐỔI CHẤT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026" name="Picture 2" descr="Sự biến đổi hoá học của các chất dưới đây xảy ra trong điều kiện nào? |  Kiến thức học tập">
            <a:extLst>
              <a:ext uri="{FF2B5EF4-FFF2-40B4-BE49-F238E27FC236}">
                <a16:creationId xmlns:a16="http://schemas.microsoft.com/office/drawing/2014/main" id="{5D7C7F99-452F-4330-A482-A31072BBE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5" y="1336232"/>
            <a:ext cx="564832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ự biến đổi chất là gì? Hiện tượng vật lý và hiện tượng hóa học">
            <a:extLst>
              <a:ext uri="{FF2B5EF4-FFF2-40B4-BE49-F238E27FC236}">
                <a16:creationId xmlns:a16="http://schemas.microsoft.com/office/drawing/2014/main" id="{5A94936B-25D6-47CD-91F3-03438888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94" y="2546010"/>
            <a:ext cx="5159168" cy="322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23088D-BDF5-3874-840D-4F70FED3F181}"/>
              </a:ext>
            </a:extLst>
          </p:cNvPr>
          <p:cNvSpPr txBox="1"/>
          <p:nvPr/>
        </p:nvSpPr>
        <p:spPr>
          <a:xfrm>
            <a:off x="6776390" y="1217752"/>
            <a:ext cx="4983506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3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quá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đổi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229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63241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826515" y="144942"/>
            <a:ext cx="653897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2. SỰ BIẾN ĐỔI CHẤT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CC485-124D-6739-CB1B-0B702BF94D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040" y="1918759"/>
            <a:ext cx="2977662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B65D7-2E44-9243-2547-376A80C560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7954" y="1918759"/>
            <a:ext cx="3058527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64244-0124-80E4-0E90-11EC93D731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8654" y="1918759"/>
            <a:ext cx="3058526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文本框 26">
            <a:extLst>
              <a:ext uri="{FF2B5EF4-FFF2-40B4-BE49-F238E27FC236}">
                <a16:creationId xmlns:a16="http://schemas.microsoft.com/office/drawing/2014/main" id="{1A2E5C33-551C-5864-0950-03EA12A21732}"/>
              </a:ext>
            </a:extLst>
          </p:cNvPr>
          <p:cNvSpPr txBox="1"/>
          <p:nvPr/>
        </p:nvSpPr>
        <p:spPr>
          <a:xfrm>
            <a:off x="1133571" y="4592396"/>
            <a:ext cx="122180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Gỉ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sắt</a:t>
            </a:r>
            <a:endParaRPr lang="en-US" altLang="zh-CN" sz="3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文本框 26">
            <a:extLst>
              <a:ext uri="{FF2B5EF4-FFF2-40B4-BE49-F238E27FC236}">
                <a16:creationId xmlns:a16="http://schemas.microsoft.com/office/drawing/2014/main" id="{D92EEA7A-D96B-08D0-5167-0350DEA0F7E2}"/>
              </a:ext>
            </a:extLst>
          </p:cNvPr>
          <p:cNvSpPr txBox="1"/>
          <p:nvPr/>
        </p:nvSpPr>
        <p:spPr>
          <a:xfrm>
            <a:off x="4827954" y="4613200"/>
            <a:ext cx="288572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Tờ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giấy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bị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cháy</a:t>
            </a:r>
            <a:endParaRPr lang="en-US" altLang="zh-CN" sz="3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文本框 26">
            <a:extLst>
              <a:ext uri="{FF2B5EF4-FFF2-40B4-BE49-F238E27FC236}">
                <a16:creationId xmlns:a16="http://schemas.microsoft.com/office/drawing/2014/main" id="{4972E1D7-D39E-7B84-CF90-1CB5D3D3D68F}"/>
              </a:ext>
            </a:extLst>
          </p:cNvPr>
          <p:cNvSpPr txBox="1"/>
          <p:nvPr/>
        </p:nvSpPr>
        <p:spPr>
          <a:xfrm>
            <a:off x="9749246" y="4625205"/>
            <a:ext cx="172194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Đốt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than</a:t>
            </a:r>
          </a:p>
        </p:txBody>
      </p:sp>
    </p:spTree>
    <p:extLst>
      <p:ext uri="{BB962C8B-B14F-4D97-AF65-F5344CB8AC3E}">
        <p14:creationId xmlns:p14="http://schemas.microsoft.com/office/powerpoint/2010/main" val="49731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42203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95" y="2584174"/>
            <a:ext cx="6130376" cy="260741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02</a:t>
            </a:r>
            <a:endParaRPr lang="zh-CN" altLang="en-US" sz="115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976789" y="3281082"/>
            <a:ext cx="5886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 TRÒ CỦA HÓA HỌC TRONG ĐỜI SỐNG VÀ SẢN XUẤT</a:t>
            </a:r>
          </a:p>
        </p:txBody>
      </p:sp>
    </p:spTree>
    <p:extLst>
      <p:ext uri="{BB962C8B-B14F-4D97-AF65-F5344CB8AC3E}">
        <p14:creationId xmlns:p14="http://schemas.microsoft.com/office/powerpoint/2010/main" val="23864601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982251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46" y="489855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50828" y="259394"/>
            <a:ext cx="9987542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 TRÒ CỦA HÓA HỌC TRONG THỰC TIỄN</a:t>
            </a:r>
            <a:endParaRPr lang="zh-CN" altLang="en-US" sz="36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64489" y="1349008"/>
            <a:ext cx="796782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Làm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việc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(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thời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gian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phút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3" name="AutoShape 2" descr="Covid: Thuốc viên Pfizer kháng virus 'tác dụng 89% ở bệnh nhân nguy cơ cao'  - BBC News Tiếng Việt">
            <a:extLst>
              <a:ext uri="{FF2B5EF4-FFF2-40B4-BE49-F238E27FC236}">
                <a16:creationId xmlns:a16="http://schemas.microsoft.com/office/drawing/2014/main" id="{1A47CE2D-9E04-44F7-9C7C-1EEB0DC913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AutoShape 4" descr="Covid: Thuốc viên Pfizer kháng virus 'tác dụng 89% ở bệnh nhân nguy cơ cao'  - BBC News Tiếng Việt">
            <a:extLst>
              <a:ext uri="{FF2B5EF4-FFF2-40B4-BE49-F238E27FC236}">
                <a16:creationId xmlns:a16="http://schemas.microsoft.com/office/drawing/2014/main" id="{41602689-AFBE-4276-B161-F32BC63890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AutoShape 6" descr="Giá thuốc">
            <a:extLst>
              <a:ext uri="{FF2B5EF4-FFF2-40B4-BE49-F238E27FC236}">
                <a16:creationId xmlns:a16="http://schemas.microsoft.com/office/drawing/2014/main" id="{A1C56ABA-20B1-4F2C-A31D-04B3ED1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4800" y="4687504"/>
            <a:ext cx="70403" cy="1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AutoShape 10" descr="Ma trận thuốc điều trị Covid-19">
            <a:extLst>
              <a:ext uri="{FF2B5EF4-FFF2-40B4-BE49-F238E27FC236}">
                <a16:creationId xmlns:a16="http://schemas.microsoft.com/office/drawing/2014/main" id="{562C3CEA-97D3-40E3-8646-5CB9A163F3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AutoShape 12" descr="Buôn bán hàng giả là thuốc chữa bệnh có thể bị tử hình">
            <a:extLst>
              <a:ext uri="{FF2B5EF4-FFF2-40B4-BE49-F238E27FC236}">
                <a16:creationId xmlns:a16="http://schemas.microsoft.com/office/drawing/2014/main" id="{C7184C10-2FCF-4B32-83F4-F1C96E05DD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AutoShape 14" descr="Mệt mỏi, chán ăn sau mắc COVID-19, có nên uống thuốc B-Complex?">
            <a:extLst>
              <a:ext uri="{FF2B5EF4-FFF2-40B4-BE49-F238E27FC236}">
                <a16:creationId xmlns:a16="http://schemas.microsoft.com/office/drawing/2014/main" id="{794415FA-1783-4261-918A-ED3DF95F15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AutoShape 16" descr="Dược mỹ phẩm là gì?">
            <a:extLst>
              <a:ext uri="{FF2B5EF4-FFF2-40B4-BE49-F238E27FC236}">
                <a16:creationId xmlns:a16="http://schemas.microsoft.com/office/drawing/2014/main" id="{6AB2D3FF-6DB7-4CE8-831C-604BB4B645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" name="AutoShape 18" descr="Hướng dẫn cách sử dụng chất tẩy rửa đúng cách | TKT Maids">
            <a:extLst>
              <a:ext uri="{FF2B5EF4-FFF2-40B4-BE49-F238E27FC236}">
                <a16:creationId xmlns:a16="http://schemas.microsoft.com/office/drawing/2014/main" id="{1E8DACC5-D924-4C95-8161-9B056CFF3F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1" name="Picture 3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9CF2F2A-6F34-72D9-CB23-7EDBAB9C8B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5"/>
          <a:stretch/>
        </p:blipFill>
        <p:spPr>
          <a:xfrm>
            <a:off x="1445876" y="2374398"/>
            <a:ext cx="2947683" cy="241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Sản xuất công nghiệp tháng đầu năm giảm là do tập trung đẩy mạnh tiêu thụ  sản phẩm - Nhịp sống kinh tế Việt Nam &amp; Thế giới">
            <a:extLst>
              <a:ext uri="{FF2B5EF4-FFF2-40B4-BE49-F238E27FC236}">
                <a16:creationId xmlns:a16="http://schemas.microsoft.com/office/drawing/2014/main" id="{53631D41-872A-9C9C-0117-892519A7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37" y="2374398"/>
            <a:ext cx="3282208" cy="2363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本框 22">
            <a:extLst>
              <a:ext uri="{FF2B5EF4-FFF2-40B4-BE49-F238E27FC236}">
                <a16:creationId xmlns:a16="http://schemas.microsoft.com/office/drawing/2014/main" id="{A9548B33-D378-B47B-18BF-869ADEC1885D}"/>
              </a:ext>
            </a:extLst>
          </p:cNvPr>
          <p:cNvSpPr txBox="1"/>
          <p:nvPr/>
        </p:nvSpPr>
        <p:spPr>
          <a:xfrm>
            <a:off x="529731" y="5290927"/>
            <a:ext cx="4439834" cy="954107"/>
          </a:xfrm>
          <a:custGeom>
            <a:avLst/>
            <a:gdLst>
              <a:gd name="connsiteX0" fmla="*/ 0 w 4439834"/>
              <a:gd name="connsiteY0" fmla="*/ 0 h 954107"/>
              <a:gd name="connsiteX1" fmla="*/ 421784 w 4439834"/>
              <a:gd name="connsiteY1" fmla="*/ 0 h 954107"/>
              <a:gd name="connsiteX2" fmla="*/ 887967 w 4439834"/>
              <a:gd name="connsiteY2" fmla="*/ 0 h 954107"/>
              <a:gd name="connsiteX3" fmla="*/ 1309751 w 4439834"/>
              <a:gd name="connsiteY3" fmla="*/ 0 h 954107"/>
              <a:gd name="connsiteX4" fmla="*/ 1820332 w 4439834"/>
              <a:gd name="connsiteY4" fmla="*/ 0 h 954107"/>
              <a:gd name="connsiteX5" fmla="*/ 2464108 w 4439834"/>
              <a:gd name="connsiteY5" fmla="*/ 0 h 954107"/>
              <a:gd name="connsiteX6" fmla="*/ 3107884 w 4439834"/>
              <a:gd name="connsiteY6" fmla="*/ 0 h 954107"/>
              <a:gd name="connsiteX7" fmla="*/ 3662863 w 4439834"/>
              <a:gd name="connsiteY7" fmla="*/ 0 h 954107"/>
              <a:gd name="connsiteX8" fmla="*/ 4439834 w 4439834"/>
              <a:gd name="connsiteY8" fmla="*/ 0 h 954107"/>
              <a:gd name="connsiteX9" fmla="*/ 4439834 w 4439834"/>
              <a:gd name="connsiteY9" fmla="*/ 486595 h 954107"/>
              <a:gd name="connsiteX10" fmla="*/ 4439834 w 4439834"/>
              <a:gd name="connsiteY10" fmla="*/ 954107 h 954107"/>
              <a:gd name="connsiteX11" fmla="*/ 3929253 w 4439834"/>
              <a:gd name="connsiteY11" fmla="*/ 954107 h 954107"/>
              <a:gd name="connsiteX12" fmla="*/ 3329876 w 4439834"/>
              <a:gd name="connsiteY12" fmla="*/ 954107 h 954107"/>
              <a:gd name="connsiteX13" fmla="*/ 2774896 w 4439834"/>
              <a:gd name="connsiteY13" fmla="*/ 954107 h 954107"/>
              <a:gd name="connsiteX14" fmla="*/ 2308714 w 4439834"/>
              <a:gd name="connsiteY14" fmla="*/ 954107 h 954107"/>
              <a:gd name="connsiteX15" fmla="*/ 1664938 w 4439834"/>
              <a:gd name="connsiteY15" fmla="*/ 954107 h 954107"/>
              <a:gd name="connsiteX16" fmla="*/ 1065560 w 4439834"/>
              <a:gd name="connsiteY16" fmla="*/ 954107 h 954107"/>
              <a:gd name="connsiteX17" fmla="*/ 599378 w 4439834"/>
              <a:gd name="connsiteY17" fmla="*/ 954107 h 954107"/>
              <a:gd name="connsiteX18" fmla="*/ 0 w 4439834"/>
              <a:gd name="connsiteY18" fmla="*/ 954107 h 954107"/>
              <a:gd name="connsiteX19" fmla="*/ 0 w 4439834"/>
              <a:gd name="connsiteY19" fmla="*/ 486595 h 954107"/>
              <a:gd name="connsiteX20" fmla="*/ 0 w 4439834"/>
              <a:gd name="connsiteY20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39834" h="954107" extrusionOk="0">
                <a:moveTo>
                  <a:pt x="0" y="0"/>
                </a:moveTo>
                <a:cubicBezTo>
                  <a:pt x="92025" y="-22658"/>
                  <a:pt x="255369" y="27815"/>
                  <a:pt x="421784" y="0"/>
                </a:cubicBezTo>
                <a:cubicBezTo>
                  <a:pt x="588199" y="-27815"/>
                  <a:pt x="656840" y="52607"/>
                  <a:pt x="887967" y="0"/>
                </a:cubicBezTo>
                <a:cubicBezTo>
                  <a:pt x="1119094" y="-52607"/>
                  <a:pt x="1099550" y="33080"/>
                  <a:pt x="1309751" y="0"/>
                </a:cubicBezTo>
                <a:cubicBezTo>
                  <a:pt x="1519952" y="-33080"/>
                  <a:pt x="1689989" y="9379"/>
                  <a:pt x="1820332" y="0"/>
                </a:cubicBezTo>
                <a:cubicBezTo>
                  <a:pt x="1950675" y="-9379"/>
                  <a:pt x="2278587" y="11084"/>
                  <a:pt x="2464108" y="0"/>
                </a:cubicBezTo>
                <a:cubicBezTo>
                  <a:pt x="2649629" y="-11084"/>
                  <a:pt x="2807947" y="74541"/>
                  <a:pt x="3107884" y="0"/>
                </a:cubicBezTo>
                <a:cubicBezTo>
                  <a:pt x="3407821" y="-74541"/>
                  <a:pt x="3438859" y="57179"/>
                  <a:pt x="3662863" y="0"/>
                </a:cubicBezTo>
                <a:cubicBezTo>
                  <a:pt x="3886867" y="-57179"/>
                  <a:pt x="4243146" y="73240"/>
                  <a:pt x="4439834" y="0"/>
                </a:cubicBezTo>
                <a:cubicBezTo>
                  <a:pt x="4479305" y="185662"/>
                  <a:pt x="4391107" y="318543"/>
                  <a:pt x="4439834" y="486595"/>
                </a:cubicBezTo>
                <a:cubicBezTo>
                  <a:pt x="4488561" y="654648"/>
                  <a:pt x="4420206" y="756863"/>
                  <a:pt x="4439834" y="954107"/>
                </a:cubicBezTo>
                <a:cubicBezTo>
                  <a:pt x="4193298" y="962406"/>
                  <a:pt x="4056224" y="913404"/>
                  <a:pt x="3929253" y="954107"/>
                </a:cubicBezTo>
                <a:cubicBezTo>
                  <a:pt x="3802282" y="994810"/>
                  <a:pt x="3552803" y="940882"/>
                  <a:pt x="3329876" y="954107"/>
                </a:cubicBezTo>
                <a:cubicBezTo>
                  <a:pt x="3106949" y="967332"/>
                  <a:pt x="2964067" y="949824"/>
                  <a:pt x="2774896" y="954107"/>
                </a:cubicBezTo>
                <a:cubicBezTo>
                  <a:pt x="2585725" y="958390"/>
                  <a:pt x="2448948" y="924510"/>
                  <a:pt x="2308714" y="954107"/>
                </a:cubicBezTo>
                <a:cubicBezTo>
                  <a:pt x="2168480" y="983704"/>
                  <a:pt x="1894588" y="891018"/>
                  <a:pt x="1664938" y="954107"/>
                </a:cubicBezTo>
                <a:cubicBezTo>
                  <a:pt x="1435288" y="1017196"/>
                  <a:pt x="1274406" y="900781"/>
                  <a:pt x="1065560" y="954107"/>
                </a:cubicBezTo>
                <a:cubicBezTo>
                  <a:pt x="856714" y="1007433"/>
                  <a:pt x="721237" y="906860"/>
                  <a:pt x="599378" y="954107"/>
                </a:cubicBezTo>
                <a:cubicBezTo>
                  <a:pt x="477519" y="1001354"/>
                  <a:pt x="158547" y="925676"/>
                  <a:pt x="0" y="954107"/>
                </a:cubicBezTo>
                <a:cubicBezTo>
                  <a:pt x="-32801" y="797245"/>
                  <a:pt x="40510" y="690899"/>
                  <a:pt x="0" y="486595"/>
                </a:cubicBezTo>
                <a:cubicBezTo>
                  <a:pt x="-40510" y="282291"/>
                  <a:pt x="33180" y="17983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0116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1, 3: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trò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đời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sống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33" name="文本框 22">
            <a:extLst>
              <a:ext uri="{FF2B5EF4-FFF2-40B4-BE49-F238E27FC236}">
                <a16:creationId xmlns:a16="http://schemas.microsoft.com/office/drawing/2014/main" id="{DF96544E-CB62-28B2-D093-9497FF4A5C76}"/>
              </a:ext>
            </a:extLst>
          </p:cNvPr>
          <p:cNvSpPr txBox="1"/>
          <p:nvPr/>
        </p:nvSpPr>
        <p:spPr>
          <a:xfrm>
            <a:off x="6858000" y="5290926"/>
            <a:ext cx="4631635" cy="954107"/>
          </a:xfrm>
          <a:custGeom>
            <a:avLst/>
            <a:gdLst>
              <a:gd name="connsiteX0" fmla="*/ 0 w 4631635"/>
              <a:gd name="connsiteY0" fmla="*/ 0 h 954107"/>
              <a:gd name="connsiteX1" fmla="*/ 440005 w 4631635"/>
              <a:gd name="connsiteY1" fmla="*/ 0 h 954107"/>
              <a:gd name="connsiteX2" fmla="*/ 926327 w 4631635"/>
              <a:gd name="connsiteY2" fmla="*/ 0 h 954107"/>
              <a:gd name="connsiteX3" fmla="*/ 1366332 w 4631635"/>
              <a:gd name="connsiteY3" fmla="*/ 0 h 954107"/>
              <a:gd name="connsiteX4" fmla="*/ 1898970 w 4631635"/>
              <a:gd name="connsiteY4" fmla="*/ 0 h 954107"/>
              <a:gd name="connsiteX5" fmla="*/ 2570557 w 4631635"/>
              <a:gd name="connsiteY5" fmla="*/ 0 h 954107"/>
              <a:gd name="connsiteX6" fmla="*/ 3242145 w 4631635"/>
              <a:gd name="connsiteY6" fmla="*/ 0 h 954107"/>
              <a:gd name="connsiteX7" fmla="*/ 3821099 w 4631635"/>
              <a:gd name="connsiteY7" fmla="*/ 0 h 954107"/>
              <a:gd name="connsiteX8" fmla="*/ 4631635 w 4631635"/>
              <a:gd name="connsiteY8" fmla="*/ 0 h 954107"/>
              <a:gd name="connsiteX9" fmla="*/ 4631635 w 4631635"/>
              <a:gd name="connsiteY9" fmla="*/ 486595 h 954107"/>
              <a:gd name="connsiteX10" fmla="*/ 4631635 w 4631635"/>
              <a:gd name="connsiteY10" fmla="*/ 954107 h 954107"/>
              <a:gd name="connsiteX11" fmla="*/ 4098997 w 4631635"/>
              <a:gd name="connsiteY11" fmla="*/ 954107 h 954107"/>
              <a:gd name="connsiteX12" fmla="*/ 3473726 w 4631635"/>
              <a:gd name="connsiteY12" fmla="*/ 954107 h 954107"/>
              <a:gd name="connsiteX13" fmla="*/ 2894772 w 4631635"/>
              <a:gd name="connsiteY13" fmla="*/ 954107 h 954107"/>
              <a:gd name="connsiteX14" fmla="*/ 2408450 w 4631635"/>
              <a:gd name="connsiteY14" fmla="*/ 954107 h 954107"/>
              <a:gd name="connsiteX15" fmla="*/ 1736863 w 4631635"/>
              <a:gd name="connsiteY15" fmla="*/ 954107 h 954107"/>
              <a:gd name="connsiteX16" fmla="*/ 1111592 w 4631635"/>
              <a:gd name="connsiteY16" fmla="*/ 954107 h 954107"/>
              <a:gd name="connsiteX17" fmla="*/ 625271 w 4631635"/>
              <a:gd name="connsiteY17" fmla="*/ 954107 h 954107"/>
              <a:gd name="connsiteX18" fmla="*/ 0 w 4631635"/>
              <a:gd name="connsiteY18" fmla="*/ 954107 h 954107"/>
              <a:gd name="connsiteX19" fmla="*/ 0 w 4631635"/>
              <a:gd name="connsiteY19" fmla="*/ 486595 h 954107"/>
              <a:gd name="connsiteX20" fmla="*/ 0 w 4631635"/>
              <a:gd name="connsiteY20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31635" h="954107" extrusionOk="0">
                <a:moveTo>
                  <a:pt x="0" y="0"/>
                </a:moveTo>
                <a:cubicBezTo>
                  <a:pt x="90602" y="-4229"/>
                  <a:pt x="242854" y="39160"/>
                  <a:pt x="440005" y="0"/>
                </a:cubicBezTo>
                <a:cubicBezTo>
                  <a:pt x="637157" y="-39160"/>
                  <a:pt x="783069" y="49198"/>
                  <a:pt x="926327" y="0"/>
                </a:cubicBezTo>
                <a:cubicBezTo>
                  <a:pt x="1069585" y="-49198"/>
                  <a:pt x="1278026" y="46092"/>
                  <a:pt x="1366332" y="0"/>
                </a:cubicBezTo>
                <a:cubicBezTo>
                  <a:pt x="1454639" y="-46092"/>
                  <a:pt x="1635086" y="4021"/>
                  <a:pt x="1898970" y="0"/>
                </a:cubicBezTo>
                <a:cubicBezTo>
                  <a:pt x="2162854" y="-4021"/>
                  <a:pt x="2317658" y="28199"/>
                  <a:pt x="2570557" y="0"/>
                </a:cubicBezTo>
                <a:cubicBezTo>
                  <a:pt x="2823456" y="-28199"/>
                  <a:pt x="2912021" y="40901"/>
                  <a:pt x="3242145" y="0"/>
                </a:cubicBezTo>
                <a:cubicBezTo>
                  <a:pt x="3572269" y="-40901"/>
                  <a:pt x="3652829" y="43652"/>
                  <a:pt x="3821099" y="0"/>
                </a:cubicBezTo>
                <a:cubicBezTo>
                  <a:pt x="3989369" y="-43652"/>
                  <a:pt x="4254269" y="9545"/>
                  <a:pt x="4631635" y="0"/>
                </a:cubicBezTo>
                <a:cubicBezTo>
                  <a:pt x="4671106" y="185662"/>
                  <a:pt x="4582908" y="318543"/>
                  <a:pt x="4631635" y="486595"/>
                </a:cubicBezTo>
                <a:cubicBezTo>
                  <a:pt x="4680362" y="654648"/>
                  <a:pt x="4612007" y="756863"/>
                  <a:pt x="4631635" y="954107"/>
                </a:cubicBezTo>
                <a:cubicBezTo>
                  <a:pt x="4400045" y="1012775"/>
                  <a:pt x="4278683" y="950030"/>
                  <a:pt x="4098997" y="954107"/>
                </a:cubicBezTo>
                <a:cubicBezTo>
                  <a:pt x="3919311" y="958184"/>
                  <a:pt x="3726020" y="915552"/>
                  <a:pt x="3473726" y="954107"/>
                </a:cubicBezTo>
                <a:cubicBezTo>
                  <a:pt x="3221432" y="992662"/>
                  <a:pt x="3036332" y="943821"/>
                  <a:pt x="2894772" y="954107"/>
                </a:cubicBezTo>
                <a:cubicBezTo>
                  <a:pt x="2753212" y="964393"/>
                  <a:pt x="2544411" y="907366"/>
                  <a:pt x="2408450" y="954107"/>
                </a:cubicBezTo>
                <a:cubicBezTo>
                  <a:pt x="2272489" y="1000848"/>
                  <a:pt x="2037176" y="935804"/>
                  <a:pt x="1736863" y="954107"/>
                </a:cubicBezTo>
                <a:cubicBezTo>
                  <a:pt x="1436550" y="972410"/>
                  <a:pt x="1242417" y="901706"/>
                  <a:pt x="1111592" y="954107"/>
                </a:cubicBezTo>
                <a:cubicBezTo>
                  <a:pt x="980767" y="1006508"/>
                  <a:pt x="745741" y="923419"/>
                  <a:pt x="625271" y="954107"/>
                </a:cubicBezTo>
                <a:cubicBezTo>
                  <a:pt x="504801" y="984795"/>
                  <a:pt x="223197" y="894066"/>
                  <a:pt x="0" y="954107"/>
                </a:cubicBezTo>
                <a:cubicBezTo>
                  <a:pt x="-32801" y="797245"/>
                  <a:pt x="40510" y="690899"/>
                  <a:pt x="0" y="486595"/>
                </a:cubicBezTo>
                <a:cubicBezTo>
                  <a:pt x="-40510" y="282291"/>
                  <a:pt x="33180" y="17983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0116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2, 4: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trò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xuất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54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982251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50828" y="259394"/>
            <a:ext cx="9987542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 TRÒ CỦA HÓA HỌC TRONG THỰC TIỄN</a:t>
            </a:r>
            <a:endParaRPr lang="zh-CN" altLang="en-US" sz="36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666527" y="3061306"/>
            <a:ext cx="2076450" cy="2599149"/>
          </a:xfrm>
          <a:custGeom>
            <a:avLst/>
            <a:gdLst>
              <a:gd name="connsiteX0" fmla="*/ 2066925 w 2076450"/>
              <a:gd name="connsiteY0" fmla="*/ 2505075 h 2505075"/>
              <a:gd name="connsiteX1" fmla="*/ 1724025 w 2076450"/>
              <a:gd name="connsiteY1" fmla="*/ 2505075 h 2505075"/>
              <a:gd name="connsiteX2" fmla="*/ 1724025 w 2076450"/>
              <a:gd name="connsiteY2" fmla="*/ 1476375 h 2505075"/>
              <a:gd name="connsiteX3" fmla="*/ 1266825 w 2076450"/>
              <a:gd name="connsiteY3" fmla="*/ 1476375 h 2505075"/>
              <a:gd name="connsiteX4" fmla="*/ 400050 w 2076450"/>
              <a:gd name="connsiteY4" fmla="*/ 571500 h 2505075"/>
              <a:gd name="connsiteX5" fmla="*/ 0 w 2076450"/>
              <a:gd name="connsiteY5" fmla="*/ 571500 h 2505075"/>
              <a:gd name="connsiteX6" fmla="*/ 571500 w 2076450"/>
              <a:gd name="connsiteY6" fmla="*/ 0 h 2505075"/>
              <a:gd name="connsiteX7" fmla="*/ 1114425 w 2076450"/>
              <a:gd name="connsiteY7" fmla="*/ 542925 h 2505075"/>
              <a:gd name="connsiteX8" fmla="*/ 752475 w 2076450"/>
              <a:gd name="connsiteY8" fmla="*/ 542925 h 2505075"/>
              <a:gd name="connsiteX9" fmla="*/ 1638300 w 2076450"/>
              <a:gd name="connsiteY9" fmla="*/ 1104900 h 2505075"/>
              <a:gd name="connsiteX10" fmla="*/ 2076450 w 2076450"/>
              <a:gd name="connsiteY10" fmla="*/ 1428750 h 2505075"/>
              <a:gd name="connsiteX11" fmla="*/ 2066925 w 2076450"/>
              <a:gd name="connsiteY11" fmla="*/ 2505075 h 2505075"/>
              <a:gd name="connsiteX0" fmla="*/ 2066925 w 2076450"/>
              <a:gd name="connsiteY0" fmla="*/ 2505075 h 2547408"/>
              <a:gd name="connsiteX1" fmla="*/ 1724025 w 2076450"/>
              <a:gd name="connsiteY1" fmla="*/ 2505075 h 2547408"/>
              <a:gd name="connsiteX2" fmla="*/ 1724025 w 2076450"/>
              <a:gd name="connsiteY2" fmla="*/ 1476375 h 2547408"/>
              <a:gd name="connsiteX3" fmla="*/ 1266825 w 2076450"/>
              <a:gd name="connsiteY3" fmla="*/ 1476375 h 2547408"/>
              <a:gd name="connsiteX4" fmla="*/ 400050 w 2076450"/>
              <a:gd name="connsiteY4" fmla="*/ 571500 h 2547408"/>
              <a:gd name="connsiteX5" fmla="*/ 0 w 2076450"/>
              <a:gd name="connsiteY5" fmla="*/ 571500 h 2547408"/>
              <a:gd name="connsiteX6" fmla="*/ 571500 w 2076450"/>
              <a:gd name="connsiteY6" fmla="*/ 0 h 2547408"/>
              <a:gd name="connsiteX7" fmla="*/ 1114425 w 2076450"/>
              <a:gd name="connsiteY7" fmla="*/ 542925 h 2547408"/>
              <a:gd name="connsiteX8" fmla="*/ 752475 w 2076450"/>
              <a:gd name="connsiteY8" fmla="*/ 542925 h 2547408"/>
              <a:gd name="connsiteX9" fmla="*/ 1638300 w 2076450"/>
              <a:gd name="connsiteY9" fmla="*/ 1104900 h 2547408"/>
              <a:gd name="connsiteX10" fmla="*/ 2076450 w 2076450"/>
              <a:gd name="connsiteY10" fmla="*/ 1428750 h 2547408"/>
              <a:gd name="connsiteX11" fmla="*/ 2066925 w 2076450"/>
              <a:gd name="connsiteY11" fmla="*/ 2505075 h 2547408"/>
              <a:gd name="connsiteX0" fmla="*/ 2066925 w 2076450"/>
              <a:gd name="connsiteY0" fmla="*/ 2505075 h 2583817"/>
              <a:gd name="connsiteX1" fmla="*/ 1724025 w 2076450"/>
              <a:gd name="connsiteY1" fmla="*/ 2505075 h 2583817"/>
              <a:gd name="connsiteX2" fmla="*/ 1724025 w 2076450"/>
              <a:gd name="connsiteY2" fmla="*/ 1476375 h 2583817"/>
              <a:gd name="connsiteX3" fmla="*/ 1266825 w 2076450"/>
              <a:gd name="connsiteY3" fmla="*/ 1476375 h 2583817"/>
              <a:gd name="connsiteX4" fmla="*/ 400050 w 2076450"/>
              <a:gd name="connsiteY4" fmla="*/ 571500 h 2583817"/>
              <a:gd name="connsiteX5" fmla="*/ 0 w 2076450"/>
              <a:gd name="connsiteY5" fmla="*/ 571500 h 2583817"/>
              <a:gd name="connsiteX6" fmla="*/ 571500 w 2076450"/>
              <a:gd name="connsiteY6" fmla="*/ 0 h 2583817"/>
              <a:gd name="connsiteX7" fmla="*/ 1114425 w 2076450"/>
              <a:gd name="connsiteY7" fmla="*/ 542925 h 2583817"/>
              <a:gd name="connsiteX8" fmla="*/ 752475 w 2076450"/>
              <a:gd name="connsiteY8" fmla="*/ 542925 h 2583817"/>
              <a:gd name="connsiteX9" fmla="*/ 1638300 w 2076450"/>
              <a:gd name="connsiteY9" fmla="*/ 1104900 h 2583817"/>
              <a:gd name="connsiteX10" fmla="*/ 2076450 w 2076450"/>
              <a:gd name="connsiteY10" fmla="*/ 1428750 h 2583817"/>
              <a:gd name="connsiteX11" fmla="*/ 2066925 w 2076450"/>
              <a:gd name="connsiteY11" fmla="*/ 2505075 h 2583817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6450" h="2599149">
                <a:moveTo>
                  <a:pt x="2066925" y="2505075"/>
                </a:moveTo>
                <a:cubicBezTo>
                  <a:pt x="2047875" y="2600325"/>
                  <a:pt x="1809750" y="2657475"/>
                  <a:pt x="1724025" y="2505075"/>
                </a:cubicBezTo>
                <a:lnTo>
                  <a:pt x="1724025" y="1476375"/>
                </a:lnTo>
                <a:lnTo>
                  <a:pt x="1266825" y="1476375"/>
                </a:lnTo>
                <a:cubicBezTo>
                  <a:pt x="873125" y="1489075"/>
                  <a:pt x="365125" y="1006475"/>
                  <a:pt x="400050" y="571500"/>
                </a:cubicBezTo>
                <a:lnTo>
                  <a:pt x="0" y="571500"/>
                </a:lnTo>
                <a:lnTo>
                  <a:pt x="571500" y="0"/>
                </a:lnTo>
                <a:lnTo>
                  <a:pt x="1114425" y="542925"/>
                </a:lnTo>
                <a:lnTo>
                  <a:pt x="752475" y="542925"/>
                </a:lnTo>
                <a:cubicBezTo>
                  <a:pt x="942975" y="1158875"/>
                  <a:pt x="1333500" y="1098550"/>
                  <a:pt x="1638300" y="1104900"/>
                </a:cubicBezTo>
                <a:cubicBezTo>
                  <a:pt x="1879600" y="1117600"/>
                  <a:pt x="2073275" y="1244600"/>
                  <a:pt x="2076450" y="1428750"/>
                </a:cubicBezTo>
                <a:lnTo>
                  <a:pt x="2066925" y="250507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367455" y="2013556"/>
            <a:ext cx="1724025" cy="3648089"/>
          </a:xfrm>
          <a:custGeom>
            <a:avLst/>
            <a:gdLst>
              <a:gd name="connsiteX0" fmla="*/ 1362075 w 1724025"/>
              <a:gd name="connsiteY0" fmla="*/ 3552825 h 3552825"/>
              <a:gd name="connsiteX1" fmla="*/ 1362075 w 1724025"/>
              <a:gd name="connsiteY1" fmla="*/ 1847850 h 3552825"/>
              <a:gd name="connsiteX2" fmla="*/ 1238250 w 1724025"/>
              <a:gd name="connsiteY2" fmla="*/ 1533525 h 3552825"/>
              <a:gd name="connsiteX3" fmla="*/ 266700 w 1724025"/>
              <a:gd name="connsiteY3" fmla="*/ 561975 h 3552825"/>
              <a:gd name="connsiteX4" fmla="*/ 0 w 1724025"/>
              <a:gd name="connsiteY4" fmla="*/ 828675 h 3552825"/>
              <a:gd name="connsiteX5" fmla="*/ 0 w 1724025"/>
              <a:gd name="connsiteY5" fmla="*/ 0 h 3552825"/>
              <a:gd name="connsiteX6" fmla="*/ 809625 w 1724025"/>
              <a:gd name="connsiteY6" fmla="*/ 0 h 3552825"/>
              <a:gd name="connsiteX7" fmla="*/ 533400 w 1724025"/>
              <a:gd name="connsiteY7" fmla="*/ 276225 h 3552825"/>
              <a:gd name="connsiteX8" fmla="*/ 1381125 w 1724025"/>
              <a:gd name="connsiteY8" fmla="*/ 1123950 h 3552825"/>
              <a:gd name="connsiteX9" fmla="*/ 1724025 w 1724025"/>
              <a:gd name="connsiteY9" fmla="*/ 1676400 h 3552825"/>
              <a:gd name="connsiteX10" fmla="*/ 1724025 w 1724025"/>
              <a:gd name="connsiteY10" fmla="*/ 3543300 h 3552825"/>
              <a:gd name="connsiteX11" fmla="*/ 1362075 w 1724025"/>
              <a:gd name="connsiteY11" fmla="*/ 3552825 h 3552825"/>
              <a:gd name="connsiteX0" fmla="*/ 1362075 w 1724025"/>
              <a:gd name="connsiteY0" fmla="*/ 3552825 h 3552825"/>
              <a:gd name="connsiteX1" fmla="*/ 1362075 w 1724025"/>
              <a:gd name="connsiteY1" fmla="*/ 1847850 h 3552825"/>
              <a:gd name="connsiteX2" fmla="*/ 1238250 w 1724025"/>
              <a:gd name="connsiteY2" fmla="*/ 1533525 h 3552825"/>
              <a:gd name="connsiteX3" fmla="*/ 266700 w 1724025"/>
              <a:gd name="connsiteY3" fmla="*/ 561975 h 3552825"/>
              <a:gd name="connsiteX4" fmla="*/ 0 w 1724025"/>
              <a:gd name="connsiteY4" fmla="*/ 828675 h 3552825"/>
              <a:gd name="connsiteX5" fmla="*/ 0 w 1724025"/>
              <a:gd name="connsiteY5" fmla="*/ 0 h 3552825"/>
              <a:gd name="connsiteX6" fmla="*/ 809625 w 1724025"/>
              <a:gd name="connsiteY6" fmla="*/ 0 h 3552825"/>
              <a:gd name="connsiteX7" fmla="*/ 533400 w 1724025"/>
              <a:gd name="connsiteY7" fmla="*/ 276225 h 3552825"/>
              <a:gd name="connsiteX8" fmla="*/ 1381125 w 1724025"/>
              <a:gd name="connsiteY8" fmla="*/ 1123950 h 3552825"/>
              <a:gd name="connsiteX9" fmla="*/ 1724025 w 1724025"/>
              <a:gd name="connsiteY9" fmla="*/ 1676400 h 3552825"/>
              <a:gd name="connsiteX10" fmla="*/ 1724025 w 1724025"/>
              <a:gd name="connsiteY10" fmla="*/ 3543300 h 3552825"/>
              <a:gd name="connsiteX11" fmla="*/ 1362075 w 1724025"/>
              <a:gd name="connsiteY11" fmla="*/ 3552825 h 3552825"/>
              <a:gd name="connsiteX0" fmla="*/ 1362075 w 1724025"/>
              <a:gd name="connsiteY0" fmla="*/ 3552825 h 3552825"/>
              <a:gd name="connsiteX1" fmla="*/ 1362075 w 1724025"/>
              <a:gd name="connsiteY1" fmla="*/ 1847850 h 3552825"/>
              <a:gd name="connsiteX2" fmla="*/ 1238250 w 1724025"/>
              <a:gd name="connsiteY2" fmla="*/ 1533525 h 3552825"/>
              <a:gd name="connsiteX3" fmla="*/ 266700 w 1724025"/>
              <a:gd name="connsiteY3" fmla="*/ 561975 h 3552825"/>
              <a:gd name="connsiteX4" fmla="*/ 0 w 1724025"/>
              <a:gd name="connsiteY4" fmla="*/ 828675 h 3552825"/>
              <a:gd name="connsiteX5" fmla="*/ 0 w 1724025"/>
              <a:gd name="connsiteY5" fmla="*/ 0 h 3552825"/>
              <a:gd name="connsiteX6" fmla="*/ 809625 w 1724025"/>
              <a:gd name="connsiteY6" fmla="*/ 0 h 3552825"/>
              <a:gd name="connsiteX7" fmla="*/ 533400 w 1724025"/>
              <a:gd name="connsiteY7" fmla="*/ 276225 h 3552825"/>
              <a:gd name="connsiteX8" fmla="*/ 1381125 w 1724025"/>
              <a:gd name="connsiteY8" fmla="*/ 1123950 h 3552825"/>
              <a:gd name="connsiteX9" fmla="*/ 1724025 w 1724025"/>
              <a:gd name="connsiteY9" fmla="*/ 1676400 h 3552825"/>
              <a:gd name="connsiteX10" fmla="*/ 1724025 w 1724025"/>
              <a:gd name="connsiteY10" fmla="*/ 3543300 h 3552825"/>
              <a:gd name="connsiteX11" fmla="*/ 1362075 w 1724025"/>
              <a:gd name="connsiteY11" fmla="*/ 3552825 h 3552825"/>
              <a:gd name="connsiteX0" fmla="*/ 1362075 w 1724025"/>
              <a:gd name="connsiteY0" fmla="*/ 3552825 h 3552825"/>
              <a:gd name="connsiteX1" fmla="*/ 1362075 w 1724025"/>
              <a:gd name="connsiteY1" fmla="*/ 1847850 h 3552825"/>
              <a:gd name="connsiteX2" fmla="*/ 1238250 w 1724025"/>
              <a:gd name="connsiteY2" fmla="*/ 1533525 h 3552825"/>
              <a:gd name="connsiteX3" fmla="*/ 266700 w 1724025"/>
              <a:gd name="connsiteY3" fmla="*/ 561975 h 3552825"/>
              <a:gd name="connsiteX4" fmla="*/ 0 w 1724025"/>
              <a:gd name="connsiteY4" fmla="*/ 828675 h 3552825"/>
              <a:gd name="connsiteX5" fmla="*/ 0 w 1724025"/>
              <a:gd name="connsiteY5" fmla="*/ 0 h 3552825"/>
              <a:gd name="connsiteX6" fmla="*/ 809625 w 1724025"/>
              <a:gd name="connsiteY6" fmla="*/ 0 h 3552825"/>
              <a:gd name="connsiteX7" fmla="*/ 533400 w 1724025"/>
              <a:gd name="connsiteY7" fmla="*/ 276225 h 3552825"/>
              <a:gd name="connsiteX8" fmla="*/ 1381125 w 1724025"/>
              <a:gd name="connsiteY8" fmla="*/ 1123950 h 3552825"/>
              <a:gd name="connsiteX9" fmla="*/ 1724025 w 1724025"/>
              <a:gd name="connsiteY9" fmla="*/ 1676400 h 3552825"/>
              <a:gd name="connsiteX10" fmla="*/ 1724025 w 1724025"/>
              <a:gd name="connsiteY10" fmla="*/ 3543300 h 3552825"/>
              <a:gd name="connsiteX11" fmla="*/ 1362075 w 1724025"/>
              <a:gd name="connsiteY11" fmla="*/ 3552825 h 3552825"/>
              <a:gd name="connsiteX0" fmla="*/ 1362075 w 1724025"/>
              <a:gd name="connsiteY0" fmla="*/ 3552825 h 3552825"/>
              <a:gd name="connsiteX1" fmla="*/ 1362075 w 1724025"/>
              <a:gd name="connsiteY1" fmla="*/ 1847850 h 3552825"/>
              <a:gd name="connsiteX2" fmla="*/ 1238250 w 1724025"/>
              <a:gd name="connsiteY2" fmla="*/ 1533525 h 3552825"/>
              <a:gd name="connsiteX3" fmla="*/ 266700 w 1724025"/>
              <a:gd name="connsiteY3" fmla="*/ 561975 h 3552825"/>
              <a:gd name="connsiteX4" fmla="*/ 0 w 1724025"/>
              <a:gd name="connsiteY4" fmla="*/ 828675 h 3552825"/>
              <a:gd name="connsiteX5" fmla="*/ 0 w 1724025"/>
              <a:gd name="connsiteY5" fmla="*/ 0 h 3552825"/>
              <a:gd name="connsiteX6" fmla="*/ 809625 w 1724025"/>
              <a:gd name="connsiteY6" fmla="*/ 0 h 3552825"/>
              <a:gd name="connsiteX7" fmla="*/ 533400 w 1724025"/>
              <a:gd name="connsiteY7" fmla="*/ 276225 h 3552825"/>
              <a:gd name="connsiteX8" fmla="*/ 1381125 w 1724025"/>
              <a:gd name="connsiteY8" fmla="*/ 1123950 h 3552825"/>
              <a:gd name="connsiteX9" fmla="*/ 1724025 w 1724025"/>
              <a:gd name="connsiteY9" fmla="*/ 1676400 h 3552825"/>
              <a:gd name="connsiteX10" fmla="*/ 1724025 w 1724025"/>
              <a:gd name="connsiteY10" fmla="*/ 3543300 h 3552825"/>
              <a:gd name="connsiteX11" fmla="*/ 1362075 w 1724025"/>
              <a:gd name="connsiteY11" fmla="*/ 3552825 h 3552825"/>
              <a:gd name="connsiteX0" fmla="*/ 1362075 w 1724025"/>
              <a:gd name="connsiteY0" fmla="*/ 3552825 h 3610028"/>
              <a:gd name="connsiteX1" fmla="*/ 1362075 w 1724025"/>
              <a:gd name="connsiteY1" fmla="*/ 1847850 h 3610028"/>
              <a:gd name="connsiteX2" fmla="*/ 1238250 w 1724025"/>
              <a:gd name="connsiteY2" fmla="*/ 1533525 h 3610028"/>
              <a:gd name="connsiteX3" fmla="*/ 266700 w 1724025"/>
              <a:gd name="connsiteY3" fmla="*/ 561975 h 3610028"/>
              <a:gd name="connsiteX4" fmla="*/ 0 w 1724025"/>
              <a:gd name="connsiteY4" fmla="*/ 828675 h 3610028"/>
              <a:gd name="connsiteX5" fmla="*/ 0 w 1724025"/>
              <a:gd name="connsiteY5" fmla="*/ 0 h 3610028"/>
              <a:gd name="connsiteX6" fmla="*/ 809625 w 1724025"/>
              <a:gd name="connsiteY6" fmla="*/ 0 h 3610028"/>
              <a:gd name="connsiteX7" fmla="*/ 533400 w 1724025"/>
              <a:gd name="connsiteY7" fmla="*/ 276225 h 3610028"/>
              <a:gd name="connsiteX8" fmla="*/ 1381125 w 1724025"/>
              <a:gd name="connsiteY8" fmla="*/ 1123950 h 3610028"/>
              <a:gd name="connsiteX9" fmla="*/ 1724025 w 1724025"/>
              <a:gd name="connsiteY9" fmla="*/ 1676400 h 3610028"/>
              <a:gd name="connsiteX10" fmla="*/ 1724025 w 1724025"/>
              <a:gd name="connsiteY10" fmla="*/ 3543300 h 3610028"/>
              <a:gd name="connsiteX11" fmla="*/ 1362075 w 1724025"/>
              <a:gd name="connsiteY11" fmla="*/ 3552825 h 3610028"/>
              <a:gd name="connsiteX0" fmla="*/ 1362075 w 1724025"/>
              <a:gd name="connsiteY0" fmla="*/ 3552825 h 3648089"/>
              <a:gd name="connsiteX1" fmla="*/ 1362075 w 1724025"/>
              <a:gd name="connsiteY1" fmla="*/ 1847850 h 3648089"/>
              <a:gd name="connsiteX2" fmla="*/ 1238250 w 1724025"/>
              <a:gd name="connsiteY2" fmla="*/ 1533525 h 3648089"/>
              <a:gd name="connsiteX3" fmla="*/ 266700 w 1724025"/>
              <a:gd name="connsiteY3" fmla="*/ 561975 h 3648089"/>
              <a:gd name="connsiteX4" fmla="*/ 0 w 1724025"/>
              <a:gd name="connsiteY4" fmla="*/ 828675 h 3648089"/>
              <a:gd name="connsiteX5" fmla="*/ 0 w 1724025"/>
              <a:gd name="connsiteY5" fmla="*/ 0 h 3648089"/>
              <a:gd name="connsiteX6" fmla="*/ 809625 w 1724025"/>
              <a:gd name="connsiteY6" fmla="*/ 0 h 3648089"/>
              <a:gd name="connsiteX7" fmla="*/ 533400 w 1724025"/>
              <a:gd name="connsiteY7" fmla="*/ 276225 h 3648089"/>
              <a:gd name="connsiteX8" fmla="*/ 1381125 w 1724025"/>
              <a:gd name="connsiteY8" fmla="*/ 1123950 h 3648089"/>
              <a:gd name="connsiteX9" fmla="*/ 1724025 w 1724025"/>
              <a:gd name="connsiteY9" fmla="*/ 1676400 h 3648089"/>
              <a:gd name="connsiteX10" fmla="*/ 1724025 w 1724025"/>
              <a:gd name="connsiteY10" fmla="*/ 3543300 h 3648089"/>
              <a:gd name="connsiteX11" fmla="*/ 1362075 w 1724025"/>
              <a:gd name="connsiteY11" fmla="*/ 3552825 h 364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4025" h="3648089">
                <a:moveTo>
                  <a:pt x="1362075" y="3552825"/>
                </a:moveTo>
                <a:lnTo>
                  <a:pt x="1362075" y="1847850"/>
                </a:lnTo>
                <a:cubicBezTo>
                  <a:pt x="1358900" y="1743075"/>
                  <a:pt x="1327150" y="1628775"/>
                  <a:pt x="1238250" y="1533525"/>
                </a:cubicBezTo>
                <a:lnTo>
                  <a:pt x="266700" y="561975"/>
                </a:lnTo>
                <a:lnTo>
                  <a:pt x="0" y="828675"/>
                </a:lnTo>
                <a:lnTo>
                  <a:pt x="0" y="0"/>
                </a:lnTo>
                <a:lnTo>
                  <a:pt x="809625" y="0"/>
                </a:lnTo>
                <a:lnTo>
                  <a:pt x="533400" y="276225"/>
                </a:lnTo>
                <a:lnTo>
                  <a:pt x="1381125" y="1123950"/>
                </a:lnTo>
                <a:cubicBezTo>
                  <a:pt x="1524000" y="1289050"/>
                  <a:pt x="1724025" y="1530350"/>
                  <a:pt x="1724025" y="1676400"/>
                </a:cubicBezTo>
                <a:lnTo>
                  <a:pt x="1724025" y="3543300"/>
                </a:lnTo>
                <a:cubicBezTo>
                  <a:pt x="1717675" y="3689350"/>
                  <a:pt x="1368425" y="3673475"/>
                  <a:pt x="1362075" y="355282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5764796" y="1726278"/>
            <a:ext cx="1114425" cy="3934177"/>
          </a:xfrm>
          <a:custGeom>
            <a:avLst/>
            <a:gdLst>
              <a:gd name="connsiteX0" fmla="*/ 742950 w 1114425"/>
              <a:gd name="connsiteY0" fmla="*/ 3838575 h 3838575"/>
              <a:gd name="connsiteX1" fmla="*/ 742950 w 1114425"/>
              <a:gd name="connsiteY1" fmla="*/ 552450 h 3838575"/>
              <a:gd name="connsiteX2" fmla="*/ 1114425 w 1114425"/>
              <a:gd name="connsiteY2" fmla="*/ 552450 h 3838575"/>
              <a:gd name="connsiteX3" fmla="*/ 561975 w 1114425"/>
              <a:gd name="connsiteY3" fmla="*/ 0 h 3838575"/>
              <a:gd name="connsiteX4" fmla="*/ 0 w 1114425"/>
              <a:gd name="connsiteY4" fmla="*/ 561975 h 3838575"/>
              <a:gd name="connsiteX5" fmla="*/ 361950 w 1114425"/>
              <a:gd name="connsiteY5" fmla="*/ 561975 h 3838575"/>
              <a:gd name="connsiteX6" fmla="*/ 361950 w 1114425"/>
              <a:gd name="connsiteY6" fmla="*/ 3829050 h 3838575"/>
              <a:gd name="connsiteX7" fmla="*/ 742950 w 1114425"/>
              <a:gd name="connsiteY7" fmla="*/ 3838575 h 3838575"/>
              <a:gd name="connsiteX0" fmla="*/ 742950 w 1114425"/>
              <a:gd name="connsiteY0" fmla="*/ 3838575 h 3898952"/>
              <a:gd name="connsiteX1" fmla="*/ 742950 w 1114425"/>
              <a:gd name="connsiteY1" fmla="*/ 552450 h 3898952"/>
              <a:gd name="connsiteX2" fmla="*/ 1114425 w 1114425"/>
              <a:gd name="connsiteY2" fmla="*/ 552450 h 3898952"/>
              <a:gd name="connsiteX3" fmla="*/ 561975 w 1114425"/>
              <a:gd name="connsiteY3" fmla="*/ 0 h 3898952"/>
              <a:gd name="connsiteX4" fmla="*/ 0 w 1114425"/>
              <a:gd name="connsiteY4" fmla="*/ 561975 h 3898952"/>
              <a:gd name="connsiteX5" fmla="*/ 361950 w 1114425"/>
              <a:gd name="connsiteY5" fmla="*/ 561975 h 3898952"/>
              <a:gd name="connsiteX6" fmla="*/ 361950 w 1114425"/>
              <a:gd name="connsiteY6" fmla="*/ 3829050 h 3898952"/>
              <a:gd name="connsiteX7" fmla="*/ 742950 w 1114425"/>
              <a:gd name="connsiteY7" fmla="*/ 3838575 h 3898952"/>
              <a:gd name="connsiteX0" fmla="*/ 742950 w 1114425"/>
              <a:gd name="connsiteY0" fmla="*/ 3838575 h 3934177"/>
              <a:gd name="connsiteX1" fmla="*/ 742950 w 1114425"/>
              <a:gd name="connsiteY1" fmla="*/ 552450 h 3934177"/>
              <a:gd name="connsiteX2" fmla="*/ 1114425 w 1114425"/>
              <a:gd name="connsiteY2" fmla="*/ 552450 h 3934177"/>
              <a:gd name="connsiteX3" fmla="*/ 561975 w 1114425"/>
              <a:gd name="connsiteY3" fmla="*/ 0 h 3934177"/>
              <a:gd name="connsiteX4" fmla="*/ 0 w 1114425"/>
              <a:gd name="connsiteY4" fmla="*/ 561975 h 3934177"/>
              <a:gd name="connsiteX5" fmla="*/ 361950 w 1114425"/>
              <a:gd name="connsiteY5" fmla="*/ 561975 h 3934177"/>
              <a:gd name="connsiteX6" fmla="*/ 361950 w 1114425"/>
              <a:gd name="connsiteY6" fmla="*/ 3829050 h 3934177"/>
              <a:gd name="connsiteX7" fmla="*/ 742950 w 1114425"/>
              <a:gd name="connsiteY7" fmla="*/ 3838575 h 393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425" h="3934177">
                <a:moveTo>
                  <a:pt x="742950" y="3838575"/>
                </a:moveTo>
                <a:lnTo>
                  <a:pt x="742950" y="552450"/>
                </a:lnTo>
                <a:lnTo>
                  <a:pt x="1114425" y="552450"/>
                </a:lnTo>
                <a:lnTo>
                  <a:pt x="561975" y="0"/>
                </a:lnTo>
                <a:lnTo>
                  <a:pt x="0" y="561975"/>
                </a:lnTo>
                <a:lnTo>
                  <a:pt x="361950" y="561975"/>
                </a:lnTo>
                <a:lnTo>
                  <a:pt x="361950" y="3829050"/>
                </a:lnTo>
                <a:cubicBezTo>
                  <a:pt x="346075" y="3956050"/>
                  <a:pt x="739775" y="3978275"/>
                  <a:pt x="742950" y="383857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468924" y="3638772"/>
            <a:ext cx="1931402" cy="2002048"/>
          </a:xfrm>
          <a:custGeom>
            <a:avLst/>
            <a:gdLst>
              <a:gd name="connsiteX0" fmla="*/ 351692 w 1914211"/>
              <a:gd name="connsiteY0" fmla="*/ 1934308 h 1939332"/>
              <a:gd name="connsiteX1" fmla="*/ 351692 w 1914211"/>
              <a:gd name="connsiteY1" fmla="*/ 854110 h 1939332"/>
              <a:gd name="connsiteX2" fmla="*/ 467248 w 1914211"/>
              <a:gd name="connsiteY2" fmla="*/ 758651 h 1939332"/>
              <a:gd name="connsiteX3" fmla="*/ 1351503 w 1914211"/>
              <a:gd name="connsiteY3" fmla="*/ 758651 h 1939332"/>
              <a:gd name="connsiteX4" fmla="*/ 1351503 w 1914211"/>
              <a:gd name="connsiteY4" fmla="*/ 1130440 h 1939332"/>
              <a:gd name="connsiteX5" fmla="*/ 1914211 w 1914211"/>
              <a:gd name="connsiteY5" fmla="*/ 557684 h 1939332"/>
              <a:gd name="connsiteX6" fmla="*/ 1356527 w 1914211"/>
              <a:gd name="connsiteY6" fmla="*/ 0 h 1939332"/>
              <a:gd name="connsiteX7" fmla="*/ 1356527 w 1914211"/>
              <a:gd name="connsiteY7" fmla="*/ 371789 h 1939332"/>
              <a:gd name="connsiteX8" fmla="*/ 437103 w 1914211"/>
              <a:gd name="connsiteY8" fmla="*/ 371789 h 1939332"/>
              <a:gd name="connsiteX9" fmla="*/ 0 w 1914211"/>
              <a:gd name="connsiteY9" fmla="*/ 668216 h 1939332"/>
              <a:gd name="connsiteX10" fmla="*/ 0 w 1914211"/>
              <a:gd name="connsiteY10" fmla="*/ 1939332 h 1939332"/>
              <a:gd name="connsiteX11" fmla="*/ 351692 w 1914211"/>
              <a:gd name="connsiteY11" fmla="*/ 1934308 h 1939332"/>
              <a:gd name="connsiteX0" fmla="*/ 351692 w 1914211"/>
              <a:gd name="connsiteY0" fmla="*/ 1934308 h 1965043"/>
              <a:gd name="connsiteX1" fmla="*/ 351692 w 1914211"/>
              <a:gd name="connsiteY1" fmla="*/ 854110 h 1965043"/>
              <a:gd name="connsiteX2" fmla="*/ 467248 w 1914211"/>
              <a:gd name="connsiteY2" fmla="*/ 758651 h 1965043"/>
              <a:gd name="connsiteX3" fmla="*/ 1351503 w 1914211"/>
              <a:gd name="connsiteY3" fmla="*/ 758651 h 1965043"/>
              <a:gd name="connsiteX4" fmla="*/ 1351503 w 1914211"/>
              <a:gd name="connsiteY4" fmla="*/ 1130440 h 1965043"/>
              <a:gd name="connsiteX5" fmla="*/ 1914211 w 1914211"/>
              <a:gd name="connsiteY5" fmla="*/ 557684 h 1965043"/>
              <a:gd name="connsiteX6" fmla="*/ 1356527 w 1914211"/>
              <a:gd name="connsiteY6" fmla="*/ 0 h 1965043"/>
              <a:gd name="connsiteX7" fmla="*/ 1356527 w 1914211"/>
              <a:gd name="connsiteY7" fmla="*/ 371789 h 1965043"/>
              <a:gd name="connsiteX8" fmla="*/ 437103 w 1914211"/>
              <a:gd name="connsiteY8" fmla="*/ 371789 h 1965043"/>
              <a:gd name="connsiteX9" fmla="*/ 0 w 1914211"/>
              <a:gd name="connsiteY9" fmla="*/ 668216 h 1965043"/>
              <a:gd name="connsiteX10" fmla="*/ 0 w 1914211"/>
              <a:gd name="connsiteY10" fmla="*/ 1939332 h 1965043"/>
              <a:gd name="connsiteX11" fmla="*/ 351692 w 1914211"/>
              <a:gd name="connsiteY11" fmla="*/ 1934308 h 1965043"/>
              <a:gd name="connsiteX0" fmla="*/ 351692 w 1914211"/>
              <a:gd name="connsiteY0" fmla="*/ 1934308 h 2002048"/>
              <a:gd name="connsiteX1" fmla="*/ 351692 w 1914211"/>
              <a:gd name="connsiteY1" fmla="*/ 854110 h 2002048"/>
              <a:gd name="connsiteX2" fmla="*/ 467248 w 1914211"/>
              <a:gd name="connsiteY2" fmla="*/ 758651 h 2002048"/>
              <a:gd name="connsiteX3" fmla="*/ 1351503 w 1914211"/>
              <a:gd name="connsiteY3" fmla="*/ 758651 h 2002048"/>
              <a:gd name="connsiteX4" fmla="*/ 1351503 w 1914211"/>
              <a:gd name="connsiteY4" fmla="*/ 1130440 h 2002048"/>
              <a:gd name="connsiteX5" fmla="*/ 1914211 w 1914211"/>
              <a:gd name="connsiteY5" fmla="*/ 557684 h 2002048"/>
              <a:gd name="connsiteX6" fmla="*/ 1356527 w 1914211"/>
              <a:gd name="connsiteY6" fmla="*/ 0 h 2002048"/>
              <a:gd name="connsiteX7" fmla="*/ 1356527 w 1914211"/>
              <a:gd name="connsiteY7" fmla="*/ 371789 h 2002048"/>
              <a:gd name="connsiteX8" fmla="*/ 437103 w 1914211"/>
              <a:gd name="connsiteY8" fmla="*/ 371789 h 2002048"/>
              <a:gd name="connsiteX9" fmla="*/ 0 w 1914211"/>
              <a:gd name="connsiteY9" fmla="*/ 668216 h 2002048"/>
              <a:gd name="connsiteX10" fmla="*/ 0 w 1914211"/>
              <a:gd name="connsiteY10" fmla="*/ 1939332 h 2002048"/>
              <a:gd name="connsiteX11" fmla="*/ 351692 w 1914211"/>
              <a:gd name="connsiteY11" fmla="*/ 1934308 h 2002048"/>
              <a:gd name="connsiteX0" fmla="*/ 351692 w 1914211"/>
              <a:gd name="connsiteY0" fmla="*/ 1934308 h 2002048"/>
              <a:gd name="connsiteX1" fmla="*/ 351692 w 1914211"/>
              <a:gd name="connsiteY1" fmla="*/ 854110 h 2002048"/>
              <a:gd name="connsiteX2" fmla="*/ 467248 w 1914211"/>
              <a:gd name="connsiteY2" fmla="*/ 758651 h 2002048"/>
              <a:gd name="connsiteX3" fmla="*/ 1351503 w 1914211"/>
              <a:gd name="connsiteY3" fmla="*/ 758651 h 2002048"/>
              <a:gd name="connsiteX4" fmla="*/ 1351503 w 1914211"/>
              <a:gd name="connsiteY4" fmla="*/ 1130440 h 2002048"/>
              <a:gd name="connsiteX5" fmla="*/ 1914211 w 1914211"/>
              <a:gd name="connsiteY5" fmla="*/ 557684 h 2002048"/>
              <a:gd name="connsiteX6" fmla="*/ 1356527 w 1914211"/>
              <a:gd name="connsiteY6" fmla="*/ 0 h 2002048"/>
              <a:gd name="connsiteX7" fmla="*/ 1356527 w 1914211"/>
              <a:gd name="connsiteY7" fmla="*/ 371789 h 2002048"/>
              <a:gd name="connsiteX8" fmla="*/ 437103 w 1914211"/>
              <a:gd name="connsiteY8" fmla="*/ 371789 h 2002048"/>
              <a:gd name="connsiteX9" fmla="*/ 0 w 1914211"/>
              <a:gd name="connsiteY9" fmla="*/ 668216 h 2002048"/>
              <a:gd name="connsiteX10" fmla="*/ 0 w 1914211"/>
              <a:gd name="connsiteY10" fmla="*/ 1939332 h 2002048"/>
              <a:gd name="connsiteX11" fmla="*/ 351692 w 1914211"/>
              <a:gd name="connsiteY11" fmla="*/ 1934308 h 2002048"/>
              <a:gd name="connsiteX0" fmla="*/ 351692 w 1914211"/>
              <a:gd name="connsiteY0" fmla="*/ 1934308 h 2002048"/>
              <a:gd name="connsiteX1" fmla="*/ 351692 w 1914211"/>
              <a:gd name="connsiteY1" fmla="*/ 854110 h 2002048"/>
              <a:gd name="connsiteX2" fmla="*/ 467248 w 1914211"/>
              <a:gd name="connsiteY2" fmla="*/ 758651 h 2002048"/>
              <a:gd name="connsiteX3" fmla="*/ 1351503 w 1914211"/>
              <a:gd name="connsiteY3" fmla="*/ 758651 h 2002048"/>
              <a:gd name="connsiteX4" fmla="*/ 1351503 w 1914211"/>
              <a:gd name="connsiteY4" fmla="*/ 1130440 h 2002048"/>
              <a:gd name="connsiteX5" fmla="*/ 1914211 w 1914211"/>
              <a:gd name="connsiteY5" fmla="*/ 557684 h 2002048"/>
              <a:gd name="connsiteX6" fmla="*/ 1356527 w 1914211"/>
              <a:gd name="connsiteY6" fmla="*/ 0 h 2002048"/>
              <a:gd name="connsiteX7" fmla="*/ 1356527 w 1914211"/>
              <a:gd name="connsiteY7" fmla="*/ 371789 h 2002048"/>
              <a:gd name="connsiteX8" fmla="*/ 437103 w 1914211"/>
              <a:gd name="connsiteY8" fmla="*/ 371789 h 2002048"/>
              <a:gd name="connsiteX9" fmla="*/ 0 w 1914211"/>
              <a:gd name="connsiteY9" fmla="*/ 668216 h 2002048"/>
              <a:gd name="connsiteX10" fmla="*/ 0 w 1914211"/>
              <a:gd name="connsiteY10" fmla="*/ 1939332 h 2002048"/>
              <a:gd name="connsiteX11" fmla="*/ 351692 w 1914211"/>
              <a:gd name="connsiteY11" fmla="*/ 1934308 h 2002048"/>
              <a:gd name="connsiteX0" fmla="*/ 351692 w 1914211"/>
              <a:gd name="connsiteY0" fmla="*/ 1934308 h 2002048"/>
              <a:gd name="connsiteX1" fmla="*/ 351692 w 1914211"/>
              <a:gd name="connsiteY1" fmla="*/ 854110 h 2002048"/>
              <a:gd name="connsiteX2" fmla="*/ 467248 w 1914211"/>
              <a:gd name="connsiteY2" fmla="*/ 758651 h 2002048"/>
              <a:gd name="connsiteX3" fmla="*/ 1351503 w 1914211"/>
              <a:gd name="connsiteY3" fmla="*/ 758651 h 2002048"/>
              <a:gd name="connsiteX4" fmla="*/ 1351503 w 1914211"/>
              <a:gd name="connsiteY4" fmla="*/ 1130440 h 2002048"/>
              <a:gd name="connsiteX5" fmla="*/ 1914211 w 1914211"/>
              <a:gd name="connsiteY5" fmla="*/ 557684 h 2002048"/>
              <a:gd name="connsiteX6" fmla="*/ 1356527 w 1914211"/>
              <a:gd name="connsiteY6" fmla="*/ 0 h 2002048"/>
              <a:gd name="connsiteX7" fmla="*/ 1356527 w 1914211"/>
              <a:gd name="connsiteY7" fmla="*/ 371789 h 2002048"/>
              <a:gd name="connsiteX8" fmla="*/ 437103 w 1914211"/>
              <a:gd name="connsiteY8" fmla="*/ 371789 h 2002048"/>
              <a:gd name="connsiteX9" fmla="*/ 0 w 1914211"/>
              <a:gd name="connsiteY9" fmla="*/ 668216 h 2002048"/>
              <a:gd name="connsiteX10" fmla="*/ 0 w 1914211"/>
              <a:gd name="connsiteY10" fmla="*/ 1939332 h 2002048"/>
              <a:gd name="connsiteX11" fmla="*/ 351692 w 1914211"/>
              <a:gd name="connsiteY11" fmla="*/ 1934308 h 2002048"/>
              <a:gd name="connsiteX0" fmla="*/ 351692 w 1914211"/>
              <a:gd name="connsiteY0" fmla="*/ 1934308 h 2002048"/>
              <a:gd name="connsiteX1" fmla="*/ 351692 w 1914211"/>
              <a:gd name="connsiteY1" fmla="*/ 854110 h 2002048"/>
              <a:gd name="connsiteX2" fmla="*/ 467248 w 1914211"/>
              <a:gd name="connsiteY2" fmla="*/ 758651 h 2002048"/>
              <a:gd name="connsiteX3" fmla="*/ 1351503 w 1914211"/>
              <a:gd name="connsiteY3" fmla="*/ 758651 h 2002048"/>
              <a:gd name="connsiteX4" fmla="*/ 1351503 w 1914211"/>
              <a:gd name="connsiteY4" fmla="*/ 1130440 h 2002048"/>
              <a:gd name="connsiteX5" fmla="*/ 1914211 w 1914211"/>
              <a:gd name="connsiteY5" fmla="*/ 557684 h 2002048"/>
              <a:gd name="connsiteX6" fmla="*/ 1356527 w 1914211"/>
              <a:gd name="connsiteY6" fmla="*/ 0 h 2002048"/>
              <a:gd name="connsiteX7" fmla="*/ 1356527 w 1914211"/>
              <a:gd name="connsiteY7" fmla="*/ 371789 h 2002048"/>
              <a:gd name="connsiteX8" fmla="*/ 437103 w 1914211"/>
              <a:gd name="connsiteY8" fmla="*/ 371789 h 2002048"/>
              <a:gd name="connsiteX9" fmla="*/ 0 w 1914211"/>
              <a:gd name="connsiteY9" fmla="*/ 668216 h 2002048"/>
              <a:gd name="connsiteX10" fmla="*/ 0 w 1914211"/>
              <a:gd name="connsiteY10" fmla="*/ 1939332 h 2002048"/>
              <a:gd name="connsiteX11" fmla="*/ 351692 w 1914211"/>
              <a:gd name="connsiteY11" fmla="*/ 1934308 h 2002048"/>
              <a:gd name="connsiteX0" fmla="*/ 351692 w 1914211"/>
              <a:gd name="connsiteY0" fmla="*/ 1934308 h 2002048"/>
              <a:gd name="connsiteX1" fmla="*/ 351692 w 1914211"/>
              <a:gd name="connsiteY1" fmla="*/ 854110 h 2002048"/>
              <a:gd name="connsiteX2" fmla="*/ 467248 w 1914211"/>
              <a:gd name="connsiteY2" fmla="*/ 758651 h 2002048"/>
              <a:gd name="connsiteX3" fmla="*/ 1351503 w 1914211"/>
              <a:gd name="connsiteY3" fmla="*/ 758651 h 2002048"/>
              <a:gd name="connsiteX4" fmla="*/ 1351503 w 1914211"/>
              <a:gd name="connsiteY4" fmla="*/ 1130440 h 2002048"/>
              <a:gd name="connsiteX5" fmla="*/ 1914211 w 1914211"/>
              <a:gd name="connsiteY5" fmla="*/ 557684 h 2002048"/>
              <a:gd name="connsiteX6" fmla="*/ 1356527 w 1914211"/>
              <a:gd name="connsiteY6" fmla="*/ 0 h 2002048"/>
              <a:gd name="connsiteX7" fmla="*/ 1356527 w 1914211"/>
              <a:gd name="connsiteY7" fmla="*/ 371789 h 2002048"/>
              <a:gd name="connsiteX8" fmla="*/ 437103 w 1914211"/>
              <a:gd name="connsiteY8" fmla="*/ 371789 h 2002048"/>
              <a:gd name="connsiteX9" fmla="*/ 0 w 1914211"/>
              <a:gd name="connsiteY9" fmla="*/ 668216 h 2002048"/>
              <a:gd name="connsiteX10" fmla="*/ 0 w 1914211"/>
              <a:gd name="connsiteY10" fmla="*/ 1939332 h 2002048"/>
              <a:gd name="connsiteX11" fmla="*/ 351692 w 1914211"/>
              <a:gd name="connsiteY11" fmla="*/ 1934308 h 200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4211" h="2002048">
                <a:moveTo>
                  <a:pt x="351692" y="1934308"/>
                </a:moveTo>
                <a:lnTo>
                  <a:pt x="351692" y="854110"/>
                </a:lnTo>
                <a:cubicBezTo>
                  <a:pt x="350017" y="792145"/>
                  <a:pt x="383511" y="760326"/>
                  <a:pt x="467248" y="758651"/>
                </a:cubicBezTo>
                <a:lnTo>
                  <a:pt x="1351503" y="758651"/>
                </a:lnTo>
                <a:lnTo>
                  <a:pt x="1351503" y="1130440"/>
                </a:lnTo>
                <a:lnTo>
                  <a:pt x="1914211" y="557684"/>
                </a:lnTo>
                <a:lnTo>
                  <a:pt x="1356527" y="0"/>
                </a:lnTo>
                <a:lnTo>
                  <a:pt x="1356527" y="371789"/>
                </a:lnTo>
                <a:lnTo>
                  <a:pt x="437103" y="371789"/>
                </a:lnTo>
                <a:cubicBezTo>
                  <a:pt x="216039" y="385187"/>
                  <a:pt x="0" y="544286"/>
                  <a:pt x="0" y="668216"/>
                </a:cubicBezTo>
                <a:lnTo>
                  <a:pt x="0" y="1939332"/>
                </a:lnTo>
                <a:cubicBezTo>
                  <a:pt x="6699" y="2043165"/>
                  <a:pt x="355041" y="2001297"/>
                  <a:pt x="351692" y="193430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21182" y="3496970"/>
            <a:ext cx="243688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Chất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tẩy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rửa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8645" y="1223665"/>
            <a:ext cx="222048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Thực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phẩm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9338" y="3758625"/>
            <a:ext cx="323518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Thuốc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chữa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bệnh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38146" y="835754"/>
            <a:ext cx="188224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Mỹ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phẩm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CD7FFE-034D-4C26-92A3-3708E3DFDB86}"/>
              </a:ext>
            </a:extLst>
          </p:cNvPr>
          <p:cNvSpPr txBox="1"/>
          <p:nvPr/>
        </p:nvSpPr>
        <p:spPr>
          <a:xfrm>
            <a:off x="4181472" y="5886607"/>
            <a:ext cx="6506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 ĐỜI SỐNG</a:t>
            </a:r>
            <a:endParaRPr lang="en-US" sz="32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AutoShape 2" descr="Covid: Thuốc viên Pfizer kháng virus 'tác dụng 89% ở bệnh nhân nguy cơ cao'  - BBC News Tiếng Việt">
            <a:extLst>
              <a:ext uri="{FF2B5EF4-FFF2-40B4-BE49-F238E27FC236}">
                <a16:creationId xmlns:a16="http://schemas.microsoft.com/office/drawing/2014/main" id="{1A47CE2D-9E04-44F7-9C7C-1EEB0DC913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AutoShape 4" descr="Covid: Thuốc viên Pfizer kháng virus 'tác dụng 89% ở bệnh nhân nguy cơ cao'  - BBC News Tiếng Việt">
            <a:extLst>
              <a:ext uri="{FF2B5EF4-FFF2-40B4-BE49-F238E27FC236}">
                <a16:creationId xmlns:a16="http://schemas.microsoft.com/office/drawing/2014/main" id="{41602689-AFBE-4276-B161-F32BC63890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AutoShape 6" descr="Giá thuốc">
            <a:extLst>
              <a:ext uri="{FF2B5EF4-FFF2-40B4-BE49-F238E27FC236}">
                <a16:creationId xmlns:a16="http://schemas.microsoft.com/office/drawing/2014/main" id="{A1C56ABA-20B1-4F2C-A31D-04B3ED1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4800" y="4687504"/>
            <a:ext cx="70403" cy="1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032" name="Picture 8" descr="Tầm quan trọng của dinh dưỡng đối với sức khỏe và luyện tập">
            <a:extLst>
              <a:ext uri="{FF2B5EF4-FFF2-40B4-BE49-F238E27FC236}">
                <a16:creationId xmlns:a16="http://schemas.microsoft.com/office/drawing/2014/main" id="{736B962B-E65A-4A6D-9497-AFBC3052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75" y="1795325"/>
            <a:ext cx="2548156" cy="1779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Ma trận thuốc điều trị Covid-19">
            <a:extLst>
              <a:ext uri="{FF2B5EF4-FFF2-40B4-BE49-F238E27FC236}">
                <a16:creationId xmlns:a16="http://schemas.microsoft.com/office/drawing/2014/main" id="{562C3CEA-97D3-40E3-8646-5CB9A163F3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AutoShape 12" descr="Buôn bán hàng giả là thuốc chữa bệnh có thể bị tử hình">
            <a:extLst>
              <a:ext uri="{FF2B5EF4-FFF2-40B4-BE49-F238E27FC236}">
                <a16:creationId xmlns:a16="http://schemas.microsoft.com/office/drawing/2014/main" id="{C7184C10-2FCF-4B32-83F4-F1C96E05DD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AutoShape 14" descr="Mệt mỏi, chán ăn sau mắc COVID-19, có nên uống thuốc B-Complex?">
            <a:extLst>
              <a:ext uri="{FF2B5EF4-FFF2-40B4-BE49-F238E27FC236}">
                <a16:creationId xmlns:a16="http://schemas.microsoft.com/office/drawing/2014/main" id="{794415FA-1783-4261-918A-ED3DF95F15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9" name="Picture 28" descr="A close-up of some pills&#10;&#10;Description automatically generated with medium confidence">
            <a:extLst>
              <a:ext uri="{FF2B5EF4-FFF2-40B4-BE49-F238E27FC236}">
                <a16:creationId xmlns:a16="http://schemas.microsoft.com/office/drawing/2014/main" id="{57E5BBC3-8104-4266-A2E3-2FC78B527C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1" y="4413908"/>
            <a:ext cx="2932787" cy="186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AutoShape 16" descr="Dược mỹ phẩm là gì?">
            <a:extLst>
              <a:ext uri="{FF2B5EF4-FFF2-40B4-BE49-F238E27FC236}">
                <a16:creationId xmlns:a16="http://schemas.microsoft.com/office/drawing/2014/main" id="{6AB2D3FF-6DB7-4CE8-831C-604BB4B645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50" name="Picture 49" descr="A picture containing text, toiletry, bottle, indoor&#10;&#10;Description automatically generated">
            <a:extLst>
              <a:ext uri="{FF2B5EF4-FFF2-40B4-BE49-F238E27FC236}">
                <a16:creationId xmlns:a16="http://schemas.microsoft.com/office/drawing/2014/main" id="{FB68B69B-D095-45B2-97C1-ADCEA678FD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01" y="1489118"/>
            <a:ext cx="3083163" cy="1793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AutoShape 18" descr="Hướng dẫn cách sử dụng chất tẩy rửa đúng cách | TKT Maids">
            <a:extLst>
              <a:ext uri="{FF2B5EF4-FFF2-40B4-BE49-F238E27FC236}">
                <a16:creationId xmlns:a16="http://schemas.microsoft.com/office/drawing/2014/main" id="{1E8DACC5-D924-4C95-8161-9B056CFF3F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53" name="Picture 5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C02306E-F828-4780-B294-C72AC527B25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5"/>
          <a:stretch/>
        </p:blipFill>
        <p:spPr>
          <a:xfrm>
            <a:off x="8765783" y="4180089"/>
            <a:ext cx="2947683" cy="241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46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69507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0" y="703019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sp>
        <p:nvSpPr>
          <p:cNvPr id="43" name="任意多边形 42"/>
          <p:cNvSpPr/>
          <p:nvPr/>
        </p:nvSpPr>
        <p:spPr>
          <a:xfrm>
            <a:off x="688491" y="1620923"/>
            <a:ext cx="4276725" cy="0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902804" y="4316679"/>
            <a:ext cx="3848100" cy="82694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7641998" y="1534441"/>
            <a:ext cx="3848100" cy="82694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7341784" y="3990319"/>
            <a:ext cx="4705349" cy="141352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412365" y="3341745"/>
            <a:ext cx="1339007" cy="3092320"/>
            <a:chOff x="4412365" y="3032256"/>
            <a:chExt cx="1339007" cy="30923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8" name="任意多边形 47"/>
            <p:cNvSpPr>
              <a:spLocks/>
            </p:cNvSpPr>
            <p:nvPr/>
          </p:nvSpPr>
          <p:spPr bwMode="auto">
            <a:xfrm>
              <a:off x="4412365" y="3032256"/>
              <a:ext cx="1339007" cy="3092320"/>
            </a:xfrm>
            <a:custGeom>
              <a:avLst/>
              <a:gdLst>
                <a:gd name="connsiteX0" fmla="*/ 1703388 w 1703388"/>
                <a:gd name="connsiteY0" fmla="*/ 3200399 h 3933826"/>
                <a:gd name="connsiteX1" fmla="*/ 854076 w 1703388"/>
                <a:gd name="connsiteY1" fmla="*/ 3933826 h 3933826"/>
                <a:gd name="connsiteX2" fmla="*/ 0 w 1703388"/>
                <a:gd name="connsiteY2" fmla="*/ 3200399 h 3933826"/>
                <a:gd name="connsiteX3" fmla="*/ 420688 w 1703388"/>
                <a:gd name="connsiteY3" fmla="*/ 3200399 h 3933826"/>
                <a:gd name="connsiteX4" fmla="*/ 420688 w 1703388"/>
                <a:gd name="connsiteY4" fmla="*/ 679450 h 3933826"/>
                <a:gd name="connsiteX5" fmla="*/ 1285876 w 1703388"/>
                <a:gd name="connsiteY5" fmla="*/ 0 h 3933826"/>
                <a:gd name="connsiteX6" fmla="*/ 1285876 w 1703388"/>
                <a:gd name="connsiteY6" fmla="*/ 3200399 h 393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3388" h="3933826">
                  <a:moveTo>
                    <a:pt x="1703388" y="3200399"/>
                  </a:moveTo>
                  <a:lnTo>
                    <a:pt x="854076" y="3933826"/>
                  </a:lnTo>
                  <a:lnTo>
                    <a:pt x="0" y="3200399"/>
                  </a:lnTo>
                  <a:lnTo>
                    <a:pt x="420688" y="3200399"/>
                  </a:lnTo>
                  <a:lnTo>
                    <a:pt x="420688" y="679450"/>
                  </a:lnTo>
                  <a:lnTo>
                    <a:pt x="1285876" y="0"/>
                  </a:lnTo>
                  <a:lnTo>
                    <a:pt x="1285876" y="3200399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716801" y="5225064"/>
              <a:ext cx="72970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01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0" name="Freeform 14"/>
            <p:cNvSpPr>
              <a:spLocks noChangeAspect="1" noEditPoints="1"/>
            </p:cNvSpPr>
            <p:nvPr/>
          </p:nvSpPr>
          <p:spPr bwMode="auto">
            <a:xfrm>
              <a:off x="4871284" y="3832629"/>
              <a:ext cx="350534" cy="349122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092475" y="1977782"/>
            <a:ext cx="1336511" cy="2834001"/>
            <a:chOff x="5092475" y="1668293"/>
            <a:chExt cx="1336511" cy="283400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2" name="任意多边形 51"/>
            <p:cNvSpPr>
              <a:spLocks/>
            </p:cNvSpPr>
            <p:nvPr/>
          </p:nvSpPr>
          <p:spPr bwMode="auto">
            <a:xfrm>
              <a:off x="5092475" y="1668293"/>
              <a:ext cx="1336511" cy="2834001"/>
            </a:xfrm>
            <a:custGeom>
              <a:avLst/>
              <a:gdLst>
                <a:gd name="connsiteX0" fmla="*/ 1700213 w 1700213"/>
                <a:gd name="connsiteY0" fmla="*/ 731838 h 3605212"/>
                <a:gd name="connsiteX1" fmla="*/ 1282701 w 1700213"/>
                <a:gd name="connsiteY1" fmla="*/ 731838 h 3605212"/>
                <a:gd name="connsiteX2" fmla="*/ 1282701 w 1700213"/>
                <a:gd name="connsiteY2" fmla="*/ 3605212 h 3605212"/>
                <a:gd name="connsiteX3" fmla="*/ 420688 w 1700213"/>
                <a:gd name="connsiteY3" fmla="*/ 2925762 h 3605212"/>
                <a:gd name="connsiteX4" fmla="*/ 420688 w 1700213"/>
                <a:gd name="connsiteY4" fmla="*/ 1735137 h 3605212"/>
                <a:gd name="connsiteX5" fmla="*/ 417513 w 1700213"/>
                <a:gd name="connsiteY5" fmla="*/ 1735137 h 3605212"/>
                <a:gd name="connsiteX6" fmla="*/ 417513 w 1700213"/>
                <a:gd name="connsiteY6" fmla="*/ 731838 h 3605212"/>
                <a:gd name="connsiteX7" fmla="*/ 417513 w 1700213"/>
                <a:gd name="connsiteY7" fmla="*/ 731838 h 3605212"/>
                <a:gd name="connsiteX8" fmla="*/ 0 w 1700213"/>
                <a:gd name="connsiteY8" fmla="*/ 731838 h 3605212"/>
                <a:gd name="connsiteX9" fmla="*/ 849313 w 1700213"/>
                <a:gd name="connsiteY9" fmla="*/ 0 h 360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0213" h="3605212">
                  <a:moveTo>
                    <a:pt x="1700213" y="731838"/>
                  </a:moveTo>
                  <a:lnTo>
                    <a:pt x="1282701" y="731838"/>
                  </a:lnTo>
                  <a:lnTo>
                    <a:pt x="1282701" y="3605212"/>
                  </a:lnTo>
                  <a:lnTo>
                    <a:pt x="420688" y="2925762"/>
                  </a:lnTo>
                  <a:lnTo>
                    <a:pt x="420688" y="1735137"/>
                  </a:lnTo>
                  <a:lnTo>
                    <a:pt x="417513" y="1735137"/>
                  </a:lnTo>
                  <a:lnTo>
                    <a:pt x="417513" y="731838"/>
                  </a:lnTo>
                  <a:lnTo>
                    <a:pt x="417513" y="731838"/>
                  </a:lnTo>
                  <a:lnTo>
                    <a:pt x="0" y="731838"/>
                  </a:lnTo>
                  <a:lnTo>
                    <a:pt x="849313" y="0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5372172" y="2033337"/>
              <a:ext cx="72970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02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4" name="Freeform 26"/>
            <p:cNvSpPr>
              <a:spLocks noEditPoints="1"/>
            </p:cNvSpPr>
            <p:nvPr/>
          </p:nvSpPr>
          <p:spPr bwMode="auto">
            <a:xfrm>
              <a:off x="5620454" y="3510380"/>
              <a:ext cx="296775" cy="311802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441465" y="1617135"/>
            <a:ext cx="1340254" cy="3537823"/>
            <a:chOff x="6441465" y="1307646"/>
            <a:chExt cx="1340254" cy="353782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6" name="任意多边形 55"/>
            <p:cNvSpPr>
              <a:spLocks/>
            </p:cNvSpPr>
            <p:nvPr/>
          </p:nvSpPr>
          <p:spPr bwMode="auto">
            <a:xfrm>
              <a:off x="6441465" y="1307646"/>
              <a:ext cx="1340254" cy="3537823"/>
            </a:xfrm>
            <a:custGeom>
              <a:avLst/>
              <a:gdLst>
                <a:gd name="connsiteX0" fmla="*/ 1704975 w 1704975"/>
                <a:gd name="connsiteY0" fmla="*/ 731838 h 4500563"/>
                <a:gd name="connsiteX1" fmla="*/ 1282701 w 1704975"/>
                <a:gd name="connsiteY1" fmla="*/ 731838 h 4500563"/>
                <a:gd name="connsiteX2" fmla="*/ 1282701 w 1704975"/>
                <a:gd name="connsiteY2" fmla="*/ 3816350 h 4500563"/>
                <a:gd name="connsiteX3" fmla="*/ 422276 w 1704975"/>
                <a:gd name="connsiteY3" fmla="*/ 4500563 h 4500563"/>
                <a:gd name="connsiteX4" fmla="*/ 422276 w 1704975"/>
                <a:gd name="connsiteY4" fmla="*/ 731838 h 4500563"/>
                <a:gd name="connsiteX5" fmla="*/ 422275 w 1704975"/>
                <a:gd name="connsiteY5" fmla="*/ 731838 h 4500563"/>
                <a:gd name="connsiteX6" fmla="*/ 0 w 1704975"/>
                <a:gd name="connsiteY6" fmla="*/ 731838 h 4500563"/>
                <a:gd name="connsiteX7" fmla="*/ 850900 w 1704975"/>
                <a:gd name="connsiteY7" fmla="*/ 0 h 450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975" h="4500563">
                  <a:moveTo>
                    <a:pt x="1704975" y="731838"/>
                  </a:moveTo>
                  <a:lnTo>
                    <a:pt x="1282701" y="731838"/>
                  </a:lnTo>
                  <a:lnTo>
                    <a:pt x="1282701" y="3816350"/>
                  </a:lnTo>
                  <a:lnTo>
                    <a:pt x="422276" y="4500563"/>
                  </a:lnTo>
                  <a:lnTo>
                    <a:pt x="422276" y="731838"/>
                  </a:lnTo>
                  <a:lnTo>
                    <a:pt x="422275" y="731838"/>
                  </a:lnTo>
                  <a:lnTo>
                    <a:pt x="0" y="731838"/>
                  </a:lnTo>
                  <a:lnTo>
                    <a:pt x="850900" y="0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736758" y="1556394"/>
              <a:ext cx="72970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03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8" name="Freeform 33"/>
            <p:cNvSpPr>
              <a:spLocks noEditPoints="1"/>
            </p:cNvSpPr>
            <p:nvPr/>
          </p:nvSpPr>
          <p:spPr bwMode="auto">
            <a:xfrm>
              <a:off x="6983863" y="3972519"/>
              <a:ext cx="347256" cy="326132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768842" y="3255640"/>
            <a:ext cx="1340254" cy="2752888"/>
            <a:chOff x="5768842" y="2946151"/>
            <a:chExt cx="1340254" cy="275288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0" name="任意多边形 59"/>
            <p:cNvSpPr>
              <a:spLocks/>
            </p:cNvSpPr>
            <p:nvPr/>
          </p:nvSpPr>
          <p:spPr bwMode="auto">
            <a:xfrm>
              <a:off x="5768842" y="2946151"/>
              <a:ext cx="1340254" cy="2752888"/>
            </a:xfrm>
            <a:custGeom>
              <a:avLst/>
              <a:gdLst>
                <a:gd name="connsiteX0" fmla="*/ 1704975 w 1704975"/>
                <a:gd name="connsiteY0" fmla="*/ 2768600 h 3502025"/>
                <a:gd name="connsiteX1" fmla="*/ 854075 w 1704975"/>
                <a:gd name="connsiteY1" fmla="*/ 3502025 h 3502025"/>
                <a:gd name="connsiteX2" fmla="*/ 0 w 1704975"/>
                <a:gd name="connsiteY2" fmla="*/ 2768600 h 3502025"/>
                <a:gd name="connsiteX3" fmla="*/ 422275 w 1704975"/>
                <a:gd name="connsiteY3" fmla="*/ 2768600 h 3502025"/>
                <a:gd name="connsiteX4" fmla="*/ 422276 w 1704975"/>
                <a:gd name="connsiteY4" fmla="*/ 2768600 h 3502025"/>
                <a:gd name="connsiteX5" fmla="*/ 422276 w 1704975"/>
                <a:gd name="connsiteY5" fmla="*/ 0 h 3502025"/>
                <a:gd name="connsiteX6" fmla="*/ 1282701 w 1704975"/>
                <a:gd name="connsiteY6" fmla="*/ 684213 h 3502025"/>
                <a:gd name="connsiteX7" fmla="*/ 1282701 w 1704975"/>
                <a:gd name="connsiteY7" fmla="*/ 2768600 h 350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975" h="3502025">
                  <a:moveTo>
                    <a:pt x="1704975" y="2768600"/>
                  </a:moveTo>
                  <a:lnTo>
                    <a:pt x="854075" y="3502025"/>
                  </a:lnTo>
                  <a:lnTo>
                    <a:pt x="0" y="2768600"/>
                  </a:lnTo>
                  <a:lnTo>
                    <a:pt x="422275" y="2768600"/>
                  </a:lnTo>
                  <a:lnTo>
                    <a:pt x="422276" y="2768600"/>
                  </a:lnTo>
                  <a:lnTo>
                    <a:pt x="422276" y="0"/>
                  </a:lnTo>
                  <a:lnTo>
                    <a:pt x="1282701" y="684213"/>
                  </a:lnTo>
                  <a:lnTo>
                    <a:pt x="1282701" y="2768600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074735" y="4839056"/>
              <a:ext cx="72970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04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2" name="Freeform 22"/>
            <p:cNvSpPr>
              <a:spLocks noChangeAspect="1" noEditPoints="1"/>
            </p:cNvSpPr>
            <p:nvPr/>
          </p:nvSpPr>
          <p:spPr bwMode="auto">
            <a:xfrm>
              <a:off x="6282131" y="3510380"/>
              <a:ext cx="318667" cy="374225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1953673" y="1078721"/>
            <a:ext cx="1571264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chất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457578" y="3786967"/>
            <a:ext cx="198644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Năng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lượng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340612" y="1113142"/>
            <a:ext cx="1391728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liệu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955166" y="3932484"/>
            <a:ext cx="196399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Môi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trường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5" name="文本框 13">
            <a:extLst>
              <a:ext uri="{FF2B5EF4-FFF2-40B4-BE49-F238E27FC236}">
                <a16:creationId xmlns:a16="http://schemas.microsoft.com/office/drawing/2014/main" id="{FA6FB815-355D-4604-A5B9-4CC3F1966646}"/>
              </a:ext>
            </a:extLst>
          </p:cNvPr>
          <p:cNvSpPr txBox="1"/>
          <p:nvPr/>
        </p:nvSpPr>
        <p:spPr>
          <a:xfrm>
            <a:off x="1950828" y="259394"/>
            <a:ext cx="9987542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 TRÒ CỦA HÓA HỌC TRONG THỰC TIỄN</a:t>
            </a:r>
            <a:endParaRPr lang="zh-CN" altLang="en-US" sz="36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75CC38-7693-4028-896B-2BA9B128B11A}"/>
              </a:ext>
            </a:extLst>
          </p:cNvPr>
          <p:cNvSpPr txBox="1"/>
          <p:nvPr/>
        </p:nvSpPr>
        <p:spPr>
          <a:xfrm>
            <a:off x="4921113" y="1086103"/>
            <a:ext cx="3438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 SẢN XUẤT</a:t>
            </a:r>
            <a:endParaRPr lang="en-US" sz="28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" name="AutoShape 2" descr="nguồn năng lượng truyền thống Archives - Tạp chí điện tử Môi trường và Cuộc  sống">
            <a:extLst>
              <a:ext uri="{FF2B5EF4-FFF2-40B4-BE49-F238E27FC236}">
                <a16:creationId xmlns:a16="http://schemas.microsoft.com/office/drawing/2014/main" id="{451A3FDB-5673-49B8-952B-4B20608A28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5" name="Picture 4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543505A2-AC51-4ADF-A004-82C95DAA51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04" y="4502166"/>
            <a:ext cx="3115442" cy="1749512"/>
          </a:xfrm>
          <a:prstGeom prst="rect">
            <a:avLst/>
          </a:prstGeom>
        </p:spPr>
      </p:pic>
      <p:pic>
        <p:nvPicPr>
          <p:cNvPr id="3076" name="Picture 4" descr="Danh mục hoạt chất hạn chế phạm vi SD trong chế phẩm diệt côn trùng">
            <a:extLst>
              <a:ext uri="{FF2B5EF4-FFF2-40B4-BE49-F238E27FC236}">
                <a16:creationId xmlns:a16="http://schemas.microsoft.com/office/drawing/2014/main" id="{857BE8EA-E49B-408D-8CF3-7C5E8F1FF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4" y="1681965"/>
            <a:ext cx="2741678" cy="18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Định Nghĩa Vật Liệu Polime Là Gì Và Công Dụng - VLXD Hiệp Hà">
            <a:extLst>
              <a:ext uri="{FF2B5EF4-FFF2-40B4-BE49-F238E27FC236}">
                <a16:creationId xmlns:a16="http://schemas.microsoft.com/office/drawing/2014/main" id="{BF75B8B2-E1F9-4704-BD84-C9DBF890C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12"/>
          <a:stretch/>
        </p:blipFill>
        <p:spPr bwMode="auto">
          <a:xfrm>
            <a:off x="8608489" y="1722968"/>
            <a:ext cx="2782497" cy="203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Môi trường là gì? Vai trò và chức năng của môi trường - Chọn giá đúng">
            <a:extLst>
              <a:ext uri="{FF2B5EF4-FFF2-40B4-BE49-F238E27FC236}">
                <a16:creationId xmlns:a16="http://schemas.microsoft.com/office/drawing/2014/main" id="{B26C678B-5721-465C-B3FB-51D7DE54D7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2" name="Picture 11" descr="A picture containing sky&#10;&#10;Description automatically generated">
            <a:extLst>
              <a:ext uri="{FF2B5EF4-FFF2-40B4-BE49-F238E27FC236}">
                <a16:creationId xmlns:a16="http://schemas.microsoft.com/office/drawing/2014/main" id="{0BF7A56C-9A60-4226-8DFB-E51135E230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8" y="4586834"/>
            <a:ext cx="2899254" cy="19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8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63" grpId="0"/>
      <p:bldP spid="64" grpId="0"/>
      <p:bldP spid="65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63241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9" name="文本框 13">
            <a:extLst>
              <a:ext uri="{FF2B5EF4-FFF2-40B4-BE49-F238E27FC236}">
                <a16:creationId xmlns:a16="http://schemas.microsoft.com/office/drawing/2014/main" id="{F38FDD52-B734-CBF9-6600-F4F8D033DF9F}"/>
              </a:ext>
            </a:extLst>
          </p:cNvPr>
          <p:cNvSpPr txBox="1"/>
          <p:nvPr/>
        </p:nvSpPr>
        <p:spPr>
          <a:xfrm>
            <a:off x="2419278" y="285291"/>
            <a:ext cx="7807330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 TRÒ CỦA HÓA HỌC TRONG THỰC TIỄN</a:t>
            </a:r>
            <a:endParaRPr lang="zh-CN" altLang="en-US" sz="2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6FEB3-528F-079C-12CD-723BDEE9A1A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264"/>
          <a:stretch/>
        </p:blipFill>
        <p:spPr>
          <a:xfrm>
            <a:off x="172278" y="1666588"/>
            <a:ext cx="3269663" cy="2916858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F0F9ADF5-5D6E-DC8A-7DF4-1AF218710BCB}"/>
              </a:ext>
            </a:extLst>
          </p:cNvPr>
          <p:cNvSpPr/>
          <p:nvPr/>
        </p:nvSpPr>
        <p:spPr>
          <a:xfrm>
            <a:off x="2650823" y="723574"/>
            <a:ext cx="4679913" cy="27501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3ED1DA-D389-C634-73D4-2D208882D2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6987" y="1999077"/>
            <a:ext cx="3332921" cy="1874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41909C-919E-79E3-6D5A-4CB7B5EE65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0840" y="3634051"/>
            <a:ext cx="3530420" cy="2351260"/>
          </a:xfrm>
          <a:prstGeom prst="rect">
            <a:avLst/>
          </a:prstGeom>
        </p:spPr>
      </p:pic>
      <p:pic>
        <p:nvPicPr>
          <p:cNvPr id="1026" name="Picture 2" descr="QUY TRÌNH TÁI CHẾ CAO SU TỪ LỐP XE PHẾ THẢI">
            <a:extLst>
              <a:ext uri="{FF2B5EF4-FFF2-40B4-BE49-F238E27FC236}">
                <a16:creationId xmlns:a16="http://schemas.microsoft.com/office/drawing/2014/main" id="{6360751E-319B-E4A6-776A-BC1284722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70" y="4275594"/>
            <a:ext cx="4452730" cy="237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7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982251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46" y="489855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32354" y="245100"/>
            <a:ext cx="92883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 SỐ NGHỀ NGHIỆP LIÊN QUAN HÓA HỌC</a:t>
            </a:r>
            <a:endParaRPr lang="zh-CN" altLang="en-US" sz="32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AutoShape 2" descr="Covid: Thuốc viên Pfizer kháng virus 'tác dụng 89% ở bệnh nhân nguy cơ cao'  - BBC News Tiếng Việt">
            <a:extLst>
              <a:ext uri="{FF2B5EF4-FFF2-40B4-BE49-F238E27FC236}">
                <a16:creationId xmlns:a16="http://schemas.microsoft.com/office/drawing/2014/main" id="{1A47CE2D-9E04-44F7-9C7C-1EEB0DC913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AutoShape 4" descr="Covid: Thuốc viên Pfizer kháng virus 'tác dụng 89% ở bệnh nhân nguy cơ cao'  - BBC News Tiếng Việt">
            <a:extLst>
              <a:ext uri="{FF2B5EF4-FFF2-40B4-BE49-F238E27FC236}">
                <a16:creationId xmlns:a16="http://schemas.microsoft.com/office/drawing/2014/main" id="{41602689-AFBE-4276-B161-F32BC63890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AutoShape 6" descr="Giá thuốc">
            <a:extLst>
              <a:ext uri="{FF2B5EF4-FFF2-40B4-BE49-F238E27FC236}">
                <a16:creationId xmlns:a16="http://schemas.microsoft.com/office/drawing/2014/main" id="{A1C56ABA-20B1-4F2C-A31D-04B3ED1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4800" y="4687504"/>
            <a:ext cx="70403" cy="1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AutoShape 10" descr="Ma trận thuốc điều trị Covid-19">
            <a:extLst>
              <a:ext uri="{FF2B5EF4-FFF2-40B4-BE49-F238E27FC236}">
                <a16:creationId xmlns:a16="http://schemas.microsoft.com/office/drawing/2014/main" id="{562C3CEA-97D3-40E3-8646-5CB9A163F3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AutoShape 12" descr="Buôn bán hàng giả là thuốc chữa bệnh có thể bị tử hình">
            <a:extLst>
              <a:ext uri="{FF2B5EF4-FFF2-40B4-BE49-F238E27FC236}">
                <a16:creationId xmlns:a16="http://schemas.microsoft.com/office/drawing/2014/main" id="{C7184C10-2FCF-4B32-83F4-F1C96E05DD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AutoShape 14" descr="Mệt mỏi, chán ăn sau mắc COVID-19, có nên uống thuốc B-Complex?">
            <a:extLst>
              <a:ext uri="{FF2B5EF4-FFF2-40B4-BE49-F238E27FC236}">
                <a16:creationId xmlns:a16="http://schemas.microsoft.com/office/drawing/2014/main" id="{794415FA-1783-4261-918A-ED3DF95F15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AutoShape 16" descr="Dược mỹ phẩm là gì?">
            <a:extLst>
              <a:ext uri="{FF2B5EF4-FFF2-40B4-BE49-F238E27FC236}">
                <a16:creationId xmlns:a16="http://schemas.microsoft.com/office/drawing/2014/main" id="{6AB2D3FF-6DB7-4CE8-831C-604BB4B645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" name="AutoShape 18" descr="Hướng dẫn cách sử dụng chất tẩy rửa đúng cách | TKT Maids">
            <a:extLst>
              <a:ext uri="{FF2B5EF4-FFF2-40B4-BE49-F238E27FC236}">
                <a16:creationId xmlns:a16="http://schemas.microsoft.com/office/drawing/2014/main" id="{1E8DACC5-D924-4C95-8161-9B056CFF3F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" name="文本框 22">
            <a:extLst>
              <a:ext uri="{FF2B5EF4-FFF2-40B4-BE49-F238E27FC236}">
                <a16:creationId xmlns:a16="http://schemas.microsoft.com/office/drawing/2014/main" id="{A9548B33-D378-B47B-18BF-869ADEC1885D}"/>
              </a:ext>
            </a:extLst>
          </p:cNvPr>
          <p:cNvSpPr txBox="1"/>
          <p:nvPr/>
        </p:nvSpPr>
        <p:spPr>
          <a:xfrm>
            <a:off x="628054" y="4856901"/>
            <a:ext cx="3008599" cy="523220"/>
          </a:xfrm>
          <a:custGeom>
            <a:avLst/>
            <a:gdLst>
              <a:gd name="connsiteX0" fmla="*/ 0 w 3008599"/>
              <a:gd name="connsiteY0" fmla="*/ 0 h 523220"/>
              <a:gd name="connsiteX1" fmla="*/ 411175 w 3008599"/>
              <a:gd name="connsiteY1" fmla="*/ 0 h 523220"/>
              <a:gd name="connsiteX2" fmla="*/ 852436 w 3008599"/>
              <a:gd name="connsiteY2" fmla="*/ 0 h 523220"/>
              <a:gd name="connsiteX3" fmla="*/ 1263612 w 3008599"/>
              <a:gd name="connsiteY3" fmla="*/ 0 h 523220"/>
              <a:gd name="connsiteX4" fmla="*/ 1734959 w 3008599"/>
              <a:gd name="connsiteY4" fmla="*/ 0 h 523220"/>
              <a:gd name="connsiteX5" fmla="*/ 2296564 w 3008599"/>
              <a:gd name="connsiteY5" fmla="*/ 0 h 523220"/>
              <a:gd name="connsiteX6" fmla="*/ 3008599 w 3008599"/>
              <a:gd name="connsiteY6" fmla="*/ 0 h 523220"/>
              <a:gd name="connsiteX7" fmla="*/ 3008599 w 3008599"/>
              <a:gd name="connsiteY7" fmla="*/ 523220 h 523220"/>
              <a:gd name="connsiteX8" fmla="*/ 2507166 w 3008599"/>
              <a:gd name="connsiteY8" fmla="*/ 523220 h 523220"/>
              <a:gd name="connsiteX9" fmla="*/ 2005733 w 3008599"/>
              <a:gd name="connsiteY9" fmla="*/ 523220 h 523220"/>
              <a:gd name="connsiteX10" fmla="*/ 1594557 w 3008599"/>
              <a:gd name="connsiteY10" fmla="*/ 523220 h 523220"/>
              <a:gd name="connsiteX11" fmla="*/ 1063038 w 3008599"/>
              <a:gd name="connsiteY11" fmla="*/ 523220 h 523220"/>
              <a:gd name="connsiteX12" fmla="*/ 531519 w 3008599"/>
              <a:gd name="connsiteY12" fmla="*/ 523220 h 523220"/>
              <a:gd name="connsiteX13" fmla="*/ 0 w 3008599"/>
              <a:gd name="connsiteY13" fmla="*/ 523220 h 523220"/>
              <a:gd name="connsiteX14" fmla="*/ 0 w 3008599"/>
              <a:gd name="connsiteY1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08599" h="523220" extrusionOk="0">
                <a:moveTo>
                  <a:pt x="0" y="0"/>
                </a:moveTo>
                <a:cubicBezTo>
                  <a:pt x="140505" y="-7856"/>
                  <a:pt x="254814" y="31806"/>
                  <a:pt x="411175" y="0"/>
                </a:cubicBezTo>
                <a:cubicBezTo>
                  <a:pt x="567536" y="-31806"/>
                  <a:pt x="639635" y="30392"/>
                  <a:pt x="852436" y="0"/>
                </a:cubicBezTo>
                <a:cubicBezTo>
                  <a:pt x="1065237" y="-30392"/>
                  <a:pt x="1131039" y="24104"/>
                  <a:pt x="1263612" y="0"/>
                </a:cubicBezTo>
                <a:cubicBezTo>
                  <a:pt x="1396185" y="-24104"/>
                  <a:pt x="1546003" y="15128"/>
                  <a:pt x="1734959" y="0"/>
                </a:cubicBezTo>
                <a:cubicBezTo>
                  <a:pt x="1923915" y="-15128"/>
                  <a:pt x="2105381" y="29131"/>
                  <a:pt x="2296564" y="0"/>
                </a:cubicBezTo>
                <a:cubicBezTo>
                  <a:pt x="2487747" y="-29131"/>
                  <a:pt x="2778497" y="19741"/>
                  <a:pt x="3008599" y="0"/>
                </a:cubicBezTo>
                <a:cubicBezTo>
                  <a:pt x="3047986" y="175067"/>
                  <a:pt x="2995257" y="279457"/>
                  <a:pt x="3008599" y="523220"/>
                </a:cubicBezTo>
                <a:cubicBezTo>
                  <a:pt x="2773226" y="577447"/>
                  <a:pt x="2750872" y="498839"/>
                  <a:pt x="2507166" y="523220"/>
                </a:cubicBezTo>
                <a:cubicBezTo>
                  <a:pt x="2263460" y="547601"/>
                  <a:pt x="2184411" y="470766"/>
                  <a:pt x="2005733" y="523220"/>
                </a:cubicBezTo>
                <a:cubicBezTo>
                  <a:pt x="1827055" y="575674"/>
                  <a:pt x="1704554" y="519881"/>
                  <a:pt x="1594557" y="523220"/>
                </a:cubicBezTo>
                <a:cubicBezTo>
                  <a:pt x="1484560" y="526559"/>
                  <a:pt x="1266968" y="477243"/>
                  <a:pt x="1063038" y="523220"/>
                </a:cubicBezTo>
                <a:cubicBezTo>
                  <a:pt x="859108" y="569197"/>
                  <a:pt x="777516" y="500060"/>
                  <a:pt x="531519" y="523220"/>
                </a:cubicBezTo>
                <a:cubicBezTo>
                  <a:pt x="285522" y="546380"/>
                  <a:pt x="163914" y="460276"/>
                  <a:pt x="0" y="523220"/>
                </a:cubicBezTo>
                <a:cubicBezTo>
                  <a:pt x="-7118" y="382105"/>
                  <a:pt x="20917" y="22533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0116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Giáo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viên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endParaRPr lang="en-US" altLang="zh-CN" sz="2800" b="1" dirty="0">
              <a:solidFill>
                <a:srgbClr val="004C80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" name="Picture 2" descr="Phòng thí nghiệm Hóa Phân tích Môi trường - thế mạnh nghiên cứu khoa học và  chuyển giao công nghệ cho các trường phổ thông - Khoa Hóa học">
            <a:extLst>
              <a:ext uri="{FF2B5EF4-FFF2-40B4-BE49-F238E27FC236}">
                <a16:creationId xmlns:a16="http://schemas.microsoft.com/office/drawing/2014/main" id="{00ECF797-8EE3-1A05-0CAD-5BD6CF65D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9" y="1757362"/>
            <a:ext cx="3448050" cy="2586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ỹ sư môi trường là gì?] Khám phá công việc của kỹ sư môi trường">
            <a:extLst>
              <a:ext uri="{FF2B5EF4-FFF2-40B4-BE49-F238E27FC236}">
                <a16:creationId xmlns:a16="http://schemas.microsoft.com/office/drawing/2014/main" id="{7E034D87-2E2E-2E87-1E0B-569F2F83A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74" y="1733777"/>
            <a:ext cx="3457032" cy="2609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2">
            <a:extLst>
              <a:ext uri="{FF2B5EF4-FFF2-40B4-BE49-F238E27FC236}">
                <a16:creationId xmlns:a16="http://schemas.microsoft.com/office/drawing/2014/main" id="{A88B9E83-6B39-0D3F-A9D6-4904B997B309}"/>
              </a:ext>
            </a:extLst>
          </p:cNvPr>
          <p:cNvSpPr txBox="1"/>
          <p:nvPr/>
        </p:nvSpPr>
        <p:spPr>
          <a:xfrm>
            <a:off x="4591700" y="4839904"/>
            <a:ext cx="3008599" cy="523220"/>
          </a:xfrm>
          <a:custGeom>
            <a:avLst/>
            <a:gdLst>
              <a:gd name="connsiteX0" fmla="*/ 0 w 3008599"/>
              <a:gd name="connsiteY0" fmla="*/ 0 h 523220"/>
              <a:gd name="connsiteX1" fmla="*/ 411175 w 3008599"/>
              <a:gd name="connsiteY1" fmla="*/ 0 h 523220"/>
              <a:gd name="connsiteX2" fmla="*/ 852436 w 3008599"/>
              <a:gd name="connsiteY2" fmla="*/ 0 h 523220"/>
              <a:gd name="connsiteX3" fmla="*/ 1263612 w 3008599"/>
              <a:gd name="connsiteY3" fmla="*/ 0 h 523220"/>
              <a:gd name="connsiteX4" fmla="*/ 1734959 w 3008599"/>
              <a:gd name="connsiteY4" fmla="*/ 0 h 523220"/>
              <a:gd name="connsiteX5" fmla="*/ 2296564 w 3008599"/>
              <a:gd name="connsiteY5" fmla="*/ 0 h 523220"/>
              <a:gd name="connsiteX6" fmla="*/ 3008599 w 3008599"/>
              <a:gd name="connsiteY6" fmla="*/ 0 h 523220"/>
              <a:gd name="connsiteX7" fmla="*/ 3008599 w 3008599"/>
              <a:gd name="connsiteY7" fmla="*/ 523220 h 523220"/>
              <a:gd name="connsiteX8" fmla="*/ 2507166 w 3008599"/>
              <a:gd name="connsiteY8" fmla="*/ 523220 h 523220"/>
              <a:gd name="connsiteX9" fmla="*/ 2005733 w 3008599"/>
              <a:gd name="connsiteY9" fmla="*/ 523220 h 523220"/>
              <a:gd name="connsiteX10" fmla="*/ 1594557 w 3008599"/>
              <a:gd name="connsiteY10" fmla="*/ 523220 h 523220"/>
              <a:gd name="connsiteX11" fmla="*/ 1063038 w 3008599"/>
              <a:gd name="connsiteY11" fmla="*/ 523220 h 523220"/>
              <a:gd name="connsiteX12" fmla="*/ 531519 w 3008599"/>
              <a:gd name="connsiteY12" fmla="*/ 523220 h 523220"/>
              <a:gd name="connsiteX13" fmla="*/ 0 w 3008599"/>
              <a:gd name="connsiteY13" fmla="*/ 523220 h 523220"/>
              <a:gd name="connsiteX14" fmla="*/ 0 w 3008599"/>
              <a:gd name="connsiteY1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08599" h="523220" extrusionOk="0">
                <a:moveTo>
                  <a:pt x="0" y="0"/>
                </a:moveTo>
                <a:cubicBezTo>
                  <a:pt x="140505" y="-7856"/>
                  <a:pt x="254814" y="31806"/>
                  <a:pt x="411175" y="0"/>
                </a:cubicBezTo>
                <a:cubicBezTo>
                  <a:pt x="567536" y="-31806"/>
                  <a:pt x="639635" y="30392"/>
                  <a:pt x="852436" y="0"/>
                </a:cubicBezTo>
                <a:cubicBezTo>
                  <a:pt x="1065237" y="-30392"/>
                  <a:pt x="1131039" y="24104"/>
                  <a:pt x="1263612" y="0"/>
                </a:cubicBezTo>
                <a:cubicBezTo>
                  <a:pt x="1396185" y="-24104"/>
                  <a:pt x="1546003" y="15128"/>
                  <a:pt x="1734959" y="0"/>
                </a:cubicBezTo>
                <a:cubicBezTo>
                  <a:pt x="1923915" y="-15128"/>
                  <a:pt x="2105381" y="29131"/>
                  <a:pt x="2296564" y="0"/>
                </a:cubicBezTo>
                <a:cubicBezTo>
                  <a:pt x="2487747" y="-29131"/>
                  <a:pt x="2778497" y="19741"/>
                  <a:pt x="3008599" y="0"/>
                </a:cubicBezTo>
                <a:cubicBezTo>
                  <a:pt x="3047986" y="175067"/>
                  <a:pt x="2995257" y="279457"/>
                  <a:pt x="3008599" y="523220"/>
                </a:cubicBezTo>
                <a:cubicBezTo>
                  <a:pt x="2773226" y="577447"/>
                  <a:pt x="2750872" y="498839"/>
                  <a:pt x="2507166" y="523220"/>
                </a:cubicBezTo>
                <a:cubicBezTo>
                  <a:pt x="2263460" y="547601"/>
                  <a:pt x="2184411" y="470766"/>
                  <a:pt x="2005733" y="523220"/>
                </a:cubicBezTo>
                <a:cubicBezTo>
                  <a:pt x="1827055" y="575674"/>
                  <a:pt x="1704554" y="519881"/>
                  <a:pt x="1594557" y="523220"/>
                </a:cubicBezTo>
                <a:cubicBezTo>
                  <a:pt x="1484560" y="526559"/>
                  <a:pt x="1266968" y="477243"/>
                  <a:pt x="1063038" y="523220"/>
                </a:cubicBezTo>
                <a:cubicBezTo>
                  <a:pt x="859108" y="569197"/>
                  <a:pt x="777516" y="500060"/>
                  <a:pt x="531519" y="523220"/>
                </a:cubicBezTo>
                <a:cubicBezTo>
                  <a:pt x="285522" y="546380"/>
                  <a:pt x="163914" y="460276"/>
                  <a:pt x="0" y="523220"/>
                </a:cubicBezTo>
                <a:cubicBezTo>
                  <a:pt x="-7118" y="382105"/>
                  <a:pt x="20917" y="22533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0116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Kĩ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sư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endParaRPr lang="en-US" altLang="zh-CN" sz="2800" b="1" dirty="0">
              <a:solidFill>
                <a:srgbClr val="004C80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030" name="Picture 6" descr="Ngành công nghệ kỹ thuật hóa học - ngành học dễ xin việc">
            <a:extLst>
              <a:ext uri="{FF2B5EF4-FFF2-40B4-BE49-F238E27FC236}">
                <a16:creationId xmlns:a16="http://schemas.microsoft.com/office/drawing/2014/main" id="{0453BE70-0CB1-4CFB-70A1-F173F3B35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281" y="1757362"/>
            <a:ext cx="3399120" cy="2609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2">
            <a:extLst>
              <a:ext uri="{FF2B5EF4-FFF2-40B4-BE49-F238E27FC236}">
                <a16:creationId xmlns:a16="http://schemas.microsoft.com/office/drawing/2014/main" id="{324AC28D-9A45-B623-C137-D8945CADFCA6}"/>
              </a:ext>
            </a:extLst>
          </p:cNvPr>
          <p:cNvSpPr txBox="1"/>
          <p:nvPr/>
        </p:nvSpPr>
        <p:spPr>
          <a:xfrm>
            <a:off x="8378159" y="4839904"/>
            <a:ext cx="3608242" cy="461665"/>
          </a:xfrm>
          <a:custGeom>
            <a:avLst/>
            <a:gdLst>
              <a:gd name="connsiteX0" fmla="*/ 0 w 3608242"/>
              <a:gd name="connsiteY0" fmla="*/ 0 h 461665"/>
              <a:gd name="connsiteX1" fmla="*/ 407216 w 3608242"/>
              <a:gd name="connsiteY1" fmla="*/ 0 h 461665"/>
              <a:gd name="connsiteX2" fmla="*/ 850514 w 3608242"/>
              <a:gd name="connsiteY2" fmla="*/ 0 h 461665"/>
              <a:gd name="connsiteX3" fmla="*/ 1257730 w 3608242"/>
              <a:gd name="connsiteY3" fmla="*/ 0 h 461665"/>
              <a:gd name="connsiteX4" fmla="*/ 1737111 w 3608242"/>
              <a:gd name="connsiteY4" fmla="*/ 0 h 461665"/>
              <a:gd name="connsiteX5" fmla="*/ 2324739 w 3608242"/>
              <a:gd name="connsiteY5" fmla="*/ 0 h 461665"/>
              <a:gd name="connsiteX6" fmla="*/ 2912367 w 3608242"/>
              <a:gd name="connsiteY6" fmla="*/ 0 h 461665"/>
              <a:gd name="connsiteX7" fmla="*/ 3608242 w 3608242"/>
              <a:gd name="connsiteY7" fmla="*/ 0 h 461665"/>
              <a:gd name="connsiteX8" fmla="*/ 3608242 w 3608242"/>
              <a:gd name="connsiteY8" fmla="*/ 461665 h 461665"/>
              <a:gd name="connsiteX9" fmla="*/ 3201026 w 3608242"/>
              <a:gd name="connsiteY9" fmla="*/ 461665 h 461665"/>
              <a:gd name="connsiteX10" fmla="*/ 2793810 w 3608242"/>
              <a:gd name="connsiteY10" fmla="*/ 461665 h 461665"/>
              <a:gd name="connsiteX11" fmla="*/ 2242265 w 3608242"/>
              <a:gd name="connsiteY11" fmla="*/ 461665 h 461665"/>
              <a:gd name="connsiteX12" fmla="*/ 1690719 w 3608242"/>
              <a:gd name="connsiteY12" fmla="*/ 461665 h 461665"/>
              <a:gd name="connsiteX13" fmla="*/ 1175256 w 3608242"/>
              <a:gd name="connsiteY13" fmla="*/ 461665 h 461665"/>
              <a:gd name="connsiteX14" fmla="*/ 731958 w 3608242"/>
              <a:gd name="connsiteY14" fmla="*/ 461665 h 461665"/>
              <a:gd name="connsiteX15" fmla="*/ 0 w 3608242"/>
              <a:gd name="connsiteY15" fmla="*/ 461665 h 461665"/>
              <a:gd name="connsiteX16" fmla="*/ 0 w 3608242"/>
              <a:gd name="connsiteY1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8242" h="461665" extrusionOk="0">
                <a:moveTo>
                  <a:pt x="0" y="0"/>
                </a:moveTo>
                <a:cubicBezTo>
                  <a:pt x="138580" y="-48111"/>
                  <a:pt x="259359" y="4146"/>
                  <a:pt x="407216" y="0"/>
                </a:cubicBezTo>
                <a:cubicBezTo>
                  <a:pt x="555073" y="-4146"/>
                  <a:pt x="721784" y="5303"/>
                  <a:pt x="850514" y="0"/>
                </a:cubicBezTo>
                <a:cubicBezTo>
                  <a:pt x="979244" y="-5303"/>
                  <a:pt x="1054676" y="42806"/>
                  <a:pt x="1257730" y="0"/>
                </a:cubicBezTo>
                <a:cubicBezTo>
                  <a:pt x="1460784" y="-42806"/>
                  <a:pt x="1578880" y="49416"/>
                  <a:pt x="1737111" y="0"/>
                </a:cubicBezTo>
                <a:cubicBezTo>
                  <a:pt x="1895342" y="-49416"/>
                  <a:pt x="2076355" y="45967"/>
                  <a:pt x="2324739" y="0"/>
                </a:cubicBezTo>
                <a:cubicBezTo>
                  <a:pt x="2573123" y="-45967"/>
                  <a:pt x="2688936" y="42940"/>
                  <a:pt x="2912367" y="0"/>
                </a:cubicBezTo>
                <a:cubicBezTo>
                  <a:pt x="3135798" y="-42940"/>
                  <a:pt x="3466527" y="3222"/>
                  <a:pt x="3608242" y="0"/>
                </a:cubicBezTo>
                <a:cubicBezTo>
                  <a:pt x="3660098" y="187608"/>
                  <a:pt x="3564217" y="301788"/>
                  <a:pt x="3608242" y="461665"/>
                </a:cubicBezTo>
                <a:cubicBezTo>
                  <a:pt x="3507080" y="469785"/>
                  <a:pt x="3309983" y="432032"/>
                  <a:pt x="3201026" y="461665"/>
                </a:cubicBezTo>
                <a:cubicBezTo>
                  <a:pt x="3092069" y="491298"/>
                  <a:pt x="2974839" y="445773"/>
                  <a:pt x="2793810" y="461665"/>
                </a:cubicBezTo>
                <a:cubicBezTo>
                  <a:pt x="2612781" y="477557"/>
                  <a:pt x="2485520" y="417451"/>
                  <a:pt x="2242265" y="461665"/>
                </a:cubicBezTo>
                <a:cubicBezTo>
                  <a:pt x="1999011" y="505879"/>
                  <a:pt x="1845977" y="412517"/>
                  <a:pt x="1690719" y="461665"/>
                </a:cubicBezTo>
                <a:cubicBezTo>
                  <a:pt x="1535461" y="510813"/>
                  <a:pt x="1330047" y="459644"/>
                  <a:pt x="1175256" y="461665"/>
                </a:cubicBezTo>
                <a:cubicBezTo>
                  <a:pt x="1020465" y="463686"/>
                  <a:pt x="865115" y="415954"/>
                  <a:pt x="731958" y="461665"/>
                </a:cubicBezTo>
                <a:cubicBezTo>
                  <a:pt x="598801" y="507376"/>
                  <a:pt x="172473" y="422128"/>
                  <a:pt x="0" y="461665"/>
                </a:cubicBezTo>
                <a:cubicBezTo>
                  <a:pt x="-28829" y="263879"/>
                  <a:pt x="5037" y="119313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0116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Nhà</a:t>
            </a:r>
            <a:r>
              <a:rPr lang="en-US" altLang="zh-CN" sz="24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24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môi</a:t>
            </a:r>
            <a:r>
              <a:rPr lang="en-US" altLang="zh-CN" sz="24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trường</a:t>
            </a:r>
            <a:endParaRPr lang="en-US" altLang="zh-CN" sz="2400" b="1" dirty="0">
              <a:solidFill>
                <a:srgbClr val="004C80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82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2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95" y="2584174"/>
            <a:ext cx="6130376" cy="260741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03</a:t>
            </a:r>
            <a:endParaRPr lang="zh-CN" altLang="en-US" sz="115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256248" y="3281082"/>
            <a:ext cx="5621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PHƯƠNG PHÁP HỌC TẬP VÀ NGHIÊN CỨU HÓA HỌC</a:t>
            </a:r>
          </a:p>
        </p:txBody>
      </p:sp>
    </p:spTree>
    <p:extLst>
      <p:ext uri="{BB962C8B-B14F-4D97-AF65-F5344CB8AC3E}">
        <p14:creationId xmlns:p14="http://schemas.microsoft.com/office/powerpoint/2010/main" val="15827131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Có thể là hình ảnh về văn bản">
            <a:extLst>
              <a:ext uri="{FF2B5EF4-FFF2-40B4-BE49-F238E27FC236}">
                <a16:creationId xmlns:a16="http://schemas.microsoft.com/office/drawing/2014/main" id="{AF177233-6918-4DAC-9FD7-059AA0111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4" r="-2" b="14743"/>
          <a:stretch/>
        </p:blipFill>
        <p:spPr bwMode="auto">
          <a:xfrm>
            <a:off x="477040" y="231858"/>
            <a:ext cx="5102131" cy="2784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àu sắc của các chất hóa học thường gặp trong chương trình phổ thông">
            <a:extLst>
              <a:ext uri="{FF2B5EF4-FFF2-40B4-BE49-F238E27FC236}">
                <a16:creationId xmlns:a16="http://schemas.microsoft.com/office/drawing/2014/main" id="{398C04B7-646A-4513-8D60-643A59F2F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6" b="3"/>
          <a:stretch/>
        </p:blipFill>
        <p:spPr bwMode="auto">
          <a:xfrm>
            <a:off x="6493565" y="171717"/>
            <a:ext cx="5221395" cy="2852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ÀU MỘT SỐ CHẤT - LÊ THỊ TUYỀN">
            <a:extLst>
              <a:ext uri="{FF2B5EF4-FFF2-40B4-BE49-F238E27FC236}">
                <a16:creationId xmlns:a16="http://schemas.microsoft.com/office/drawing/2014/main" id="{B9244633-8409-468B-9A87-84107D4C4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7" r="-2" b="9884"/>
          <a:stretch/>
        </p:blipFill>
        <p:spPr bwMode="auto">
          <a:xfrm>
            <a:off x="477040" y="3510858"/>
            <a:ext cx="5102131" cy="2852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ó thể là hình ảnh về văn bản">
            <a:extLst>
              <a:ext uri="{FF2B5EF4-FFF2-40B4-BE49-F238E27FC236}">
                <a16:creationId xmlns:a16="http://schemas.microsoft.com/office/drawing/2014/main" id="{6410B54D-BFFE-4E15-9EB2-09854F7B7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9" r="2" b="25332"/>
          <a:stretch/>
        </p:blipFill>
        <p:spPr bwMode="auto">
          <a:xfrm>
            <a:off x="6493565" y="3510858"/>
            <a:ext cx="5221395" cy="2852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933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213626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40B0DE2-EA5A-41AE-8F56-9F5E84A779D3}"/>
              </a:ext>
            </a:extLst>
          </p:cNvPr>
          <p:cNvSpPr txBox="1"/>
          <p:nvPr/>
        </p:nvSpPr>
        <p:spPr>
          <a:xfrm>
            <a:off x="3061252" y="2256723"/>
            <a:ext cx="886570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5B7A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môn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AutoShape 2" descr="Mệt mỏi, chán ăn sau mắc COVID-19, có nên uống thuốc B-Complex?">
            <a:extLst>
              <a:ext uri="{FF2B5EF4-FFF2-40B4-BE49-F238E27FC236}">
                <a16:creationId xmlns:a16="http://schemas.microsoft.com/office/drawing/2014/main" id="{331501F3-CDEB-42ED-A792-7BAF5A6409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050" name="Picture 2" descr="Tất tần tật về tiếng Việt lớp 4 câu hỏi và dấu chấm hỏi">
            <a:extLst>
              <a:ext uri="{FF2B5EF4-FFF2-40B4-BE49-F238E27FC236}">
                <a16:creationId xmlns:a16="http://schemas.microsoft.com/office/drawing/2014/main" id="{4427E513-C50B-8FBC-210F-621120850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1" r="20359"/>
          <a:stretch/>
        </p:blipFill>
        <p:spPr bwMode="auto">
          <a:xfrm>
            <a:off x="662609" y="1692690"/>
            <a:ext cx="2173356" cy="19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32">
            <a:extLst>
              <a:ext uri="{FF2B5EF4-FFF2-40B4-BE49-F238E27FC236}">
                <a16:creationId xmlns:a16="http://schemas.microsoft.com/office/drawing/2014/main" id="{8F9E7570-E229-D70A-345D-44B1D2489ED6}"/>
              </a:ext>
            </a:extLst>
          </p:cNvPr>
          <p:cNvSpPr txBox="1"/>
          <p:nvPr/>
        </p:nvSpPr>
        <p:spPr>
          <a:xfrm>
            <a:off x="1272209" y="268915"/>
            <a:ext cx="10919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PHƯƠNG PHÁP HỌC TẬP VÀ NGHIÊN CỨU HÓA HỌC</a:t>
            </a:r>
          </a:p>
        </p:txBody>
      </p:sp>
    </p:spTree>
    <p:extLst>
      <p:ext uri="{BB962C8B-B14F-4D97-AF65-F5344CB8AC3E}">
        <p14:creationId xmlns:p14="http://schemas.microsoft.com/office/powerpoint/2010/main" val="1556156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F5EE9E4-FF53-42E3-A68F-A0CBC470DE33}"/>
              </a:ext>
            </a:extLst>
          </p:cNvPr>
          <p:cNvSpPr txBox="1"/>
          <p:nvPr/>
        </p:nvSpPr>
        <p:spPr>
          <a:xfrm>
            <a:off x="8116085" y="3845884"/>
            <a:ext cx="3354462" cy="1444306"/>
          </a:xfrm>
          <a:prstGeom prst="rect">
            <a:avLst/>
          </a:prstGeom>
          <a:noFill/>
          <a:ln w="38100">
            <a:solidFill>
              <a:srgbClr val="3E5B7A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Khoa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0B0DE2-EA5A-41AE-8F56-9F5E84A779D3}"/>
              </a:ext>
            </a:extLst>
          </p:cNvPr>
          <p:cNvSpPr txBox="1"/>
          <p:nvPr/>
        </p:nvSpPr>
        <p:spPr>
          <a:xfrm>
            <a:off x="240082" y="5118589"/>
            <a:ext cx="323756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3E5B7A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kiếm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xử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tin qua SGK.</a:t>
            </a:r>
            <a:endParaRPr lang="en-US" sz="28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F3CD11-84D8-4C3E-8F43-C6F6FD49FEB8}"/>
              </a:ext>
            </a:extLst>
          </p:cNvPr>
          <p:cNvSpPr txBox="1"/>
          <p:nvPr/>
        </p:nvSpPr>
        <p:spPr>
          <a:xfrm>
            <a:off x="3978512" y="4382835"/>
            <a:ext cx="3459247" cy="2366353"/>
          </a:xfrm>
          <a:prstGeom prst="rect">
            <a:avLst/>
          </a:prstGeom>
          <a:noFill/>
          <a:ln w="38100">
            <a:solidFill>
              <a:srgbClr val="3E5B7A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Nắm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rèn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tiễn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thí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…….</a:t>
            </a:r>
            <a:endParaRPr lang="en-US" sz="280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6" name="AutoShape 2" descr="Mệt mỏi, chán ăn sau mắc COVID-19, có nên uống thuốc B-Complex?">
            <a:extLst>
              <a:ext uri="{FF2B5EF4-FFF2-40B4-BE49-F238E27FC236}">
                <a16:creationId xmlns:a16="http://schemas.microsoft.com/office/drawing/2014/main" id="{331501F3-CDEB-42ED-A792-7BAF5A6409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4A796-791C-3A04-47C2-D6C0E5185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106" y="1709530"/>
            <a:ext cx="2678308" cy="2515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094D33-3F7C-27CA-9C17-CC1F6CB46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5416" y="1574607"/>
            <a:ext cx="3600450" cy="2057400"/>
          </a:xfrm>
          <a:prstGeom prst="rect">
            <a:avLst/>
          </a:prstGeom>
        </p:spPr>
      </p:pic>
      <p:pic>
        <p:nvPicPr>
          <p:cNvPr id="2050" name="Picture 2" descr="Sách giáo khoa Hoá học 10 kết nối">
            <a:extLst>
              <a:ext uri="{FF2B5EF4-FFF2-40B4-BE49-F238E27FC236}">
                <a16:creationId xmlns:a16="http://schemas.microsoft.com/office/drawing/2014/main" id="{0AA121AC-9B71-0A7B-1AE3-B094C42A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3" y="1637194"/>
            <a:ext cx="23241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32">
            <a:extLst>
              <a:ext uri="{FF2B5EF4-FFF2-40B4-BE49-F238E27FC236}">
                <a16:creationId xmlns:a16="http://schemas.microsoft.com/office/drawing/2014/main" id="{AA7187B6-6791-F68C-2FC1-C14E09E8A4E9}"/>
              </a:ext>
            </a:extLst>
          </p:cNvPr>
          <p:cNvSpPr txBox="1"/>
          <p:nvPr/>
        </p:nvSpPr>
        <p:spPr>
          <a:xfrm>
            <a:off x="1272209" y="268884"/>
            <a:ext cx="10919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PHƯƠNG PHÁP HỌC TẬP VÀ NGHIÊN CỨU HÓA HỌC</a:t>
            </a:r>
          </a:p>
        </p:txBody>
      </p:sp>
    </p:spTree>
    <p:extLst>
      <p:ext uri="{BB962C8B-B14F-4D97-AF65-F5344CB8AC3E}">
        <p14:creationId xmlns:p14="http://schemas.microsoft.com/office/powerpoint/2010/main" val="3537264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sp>
        <p:nvSpPr>
          <p:cNvPr id="6" name="AutoShape 2" descr="Mệt mỏi, chán ăn sau mắc COVID-19, có nên uống thuốc B-Complex?">
            <a:extLst>
              <a:ext uri="{FF2B5EF4-FFF2-40B4-BE49-F238E27FC236}">
                <a16:creationId xmlns:a16="http://schemas.microsoft.com/office/drawing/2014/main" id="{331501F3-CDEB-42ED-A792-7BAF5A6409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文本框 32">
            <a:extLst>
              <a:ext uri="{FF2B5EF4-FFF2-40B4-BE49-F238E27FC236}">
                <a16:creationId xmlns:a16="http://schemas.microsoft.com/office/drawing/2014/main" id="{8128D15F-0E63-E414-1762-A40E3DC2857C}"/>
              </a:ext>
            </a:extLst>
          </p:cNvPr>
          <p:cNvSpPr txBox="1"/>
          <p:nvPr/>
        </p:nvSpPr>
        <p:spPr>
          <a:xfrm>
            <a:off x="1272209" y="268915"/>
            <a:ext cx="10919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PHƯƠNG PHÁP HỌC TẬP VÀ NGHIÊN CỨU HÓA HỌC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95CA37F-EB90-01F6-C960-66AB485B6CCC}"/>
              </a:ext>
            </a:extLst>
          </p:cNvPr>
          <p:cNvSpPr/>
          <p:nvPr/>
        </p:nvSpPr>
        <p:spPr>
          <a:xfrm>
            <a:off x="218660" y="3276600"/>
            <a:ext cx="11840817" cy="164326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文本框 32">
            <a:extLst>
              <a:ext uri="{FF2B5EF4-FFF2-40B4-BE49-F238E27FC236}">
                <a16:creationId xmlns:a16="http://schemas.microsoft.com/office/drawing/2014/main" id="{68D16D51-B9B8-53DE-DB32-48F5C14637EE}"/>
              </a:ext>
            </a:extLst>
          </p:cNvPr>
          <p:cNvSpPr txBox="1"/>
          <p:nvPr/>
        </p:nvSpPr>
        <p:spPr>
          <a:xfrm>
            <a:off x="450574" y="1488680"/>
            <a:ext cx="18950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Bước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1: Quan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sát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đặt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hỏi</a:t>
            </a:r>
            <a:endParaRPr lang="en-US" altLang="zh-CN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文本框 32">
            <a:extLst>
              <a:ext uri="{FF2B5EF4-FFF2-40B4-BE49-F238E27FC236}">
                <a16:creationId xmlns:a16="http://schemas.microsoft.com/office/drawing/2014/main" id="{A74DB8A4-94B8-3C1A-1A8C-CB0F87C1A987}"/>
              </a:ext>
            </a:extLst>
          </p:cNvPr>
          <p:cNvSpPr txBox="1"/>
          <p:nvPr/>
        </p:nvSpPr>
        <p:spPr>
          <a:xfrm>
            <a:off x="1133571" y="5362808"/>
            <a:ext cx="18950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Bước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2: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Đặt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ra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thuyết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khoa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30" name="文本框 32">
            <a:extLst>
              <a:ext uri="{FF2B5EF4-FFF2-40B4-BE49-F238E27FC236}">
                <a16:creationId xmlns:a16="http://schemas.microsoft.com/office/drawing/2014/main" id="{BD9BFD14-A7FB-D370-904E-2DB8E95F3DC6}"/>
              </a:ext>
            </a:extLst>
          </p:cNvPr>
          <p:cNvSpPr txBox="1"/>
          <p:nvPr/>
        </p:nvSpPr>
        <p:spPr>
          <a:xfrm>
            <a:off x="3193774" y="1354689"/>
            <a:ext cx="238539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Bước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3: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Lập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thí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nghiệm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để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kiểm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chứng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thuyết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khoa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31" name="文本框 32">
            <a:extLst>
              <a:ext uri="{FF2B5EF4-FFF2-40B4-BE49-F238E27FC236}">
                <a16:creationId xmlns:a16="http://schemas.microsoft.com/office/drawing/2014/main" id="{E52E7185-707E-37F7-5778-53B6A3DC25FC}"/>
              </a:ext>
            </a:extLst>
          </p:cNvPr>
          <p:cNvSpPr txBox="1"/>
          <p:nvPr/>
        </p:nvSpPr>
        <p:spPr>
          <a:xfrm>
            <a:off x="4837044" y="5259229"/>
            <a:ext cx="189506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Bước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4: Tiến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hành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thí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nghiệm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32" name="文本框 32">
            <a:extLst>
              <a:ext uri="{FF2B5EF4-FFF2-40B4-BE49-F238E27FC236}">
                <a16:creationId xmlns:a16="http://schemas.microsoft.com/office/drawing/2014/main" id="{18763D97-A2C6-D8A9-24CB-71390E483D67}"/>
              </a:ext>
            </a:extLst>
          </p:cNvPr>
          <p:cNvSpPr txBox="1"/>
          <p:nvPr/>
        </p:nvSpPr>
        <p:spPr>
          <a:xfrm>
            <a:off x="7295323" y="1378743"/>
            <a:ext cx="189506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Bước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5: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quả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thí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nghiệm</a:t>
            </a:r>
            <a:endParaRPr lang="en-US" altLang="zh-CN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BFAB94D-73C1-9358-C3B7-64FBEE04DC3D}"/>
              </a:ext>
            </a:extLst>
          </p:cNvPr>
          <p:cNvSpPr txBox="1"/>
          <p:nvPr/>
        </p:nvSpPr>
        <p:spPr>
          <a:xfrm>
            <a:off x="7944679" y="5258169"/>
            <a:ext cx="231581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Bước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6: So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sánh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quả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với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thuyết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34" name="文本框 32">
            <a:extLst>
              <a:ext uri="{FF2B5EF4-FFF2-40B4-BE49-F238E27FC236}">
                <a16:creationId xmlns:a16="http://schemas.microsoft.com/office/drawing/2014/main" id="{8BEAA73B-3F7D-9FC2-6AC6-EEF74B06ECC3}"/>
              </a:ext>
            </a:extLst>
          </p:cNvPr>
          <p:cNvSpPr txBox="1"/>
          <p:nvPr/>
        </p:nvSpPr>
        <p:spPr>
          <a:xfrm>
            <a:off x="10038523" y="1748074"/>
            <a:ext cx="189506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Bước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7: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Báo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cáo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quả</a:t>
            </a:r>
            <a:endParaRPr lang="en-US" altLang="zh-CN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D11B43-7EC3-5E19-D932-4A372D6E0A97}"/>
              </a:ext>
            </a:extLst>
          </p:cNvPr>
          <p:cNvCxnSpPr>
            <a:cxnSpLocks/>
          </p:cNvCxnSpPr>
          <p:nvPr/>
        </p:nvCxnSpPr>
        <p:spPr>
          <a:xfrm>
            <a:off x="1272209" y="2689009"/>
            <a:ext cx="0" cy="122700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CFDA620-1D0E-110B-728A-F374D2A71ED0}"/>
              </a:ext>
            </a:extLst>
          </p:cNvPr>
          <p:cNvCxnSpPr>
            <a:cxnSpLocks/>
          </p:cNvCxnSpPr>
          <p:nvPr/>
        </p:nvCxnSpPr>
        <p:spPr>
          <a:xfrm>
            <a:off x="2030897" y="4098234"/>
            <a:ext cx="0" cy="127134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009D2B8-1758-C5F1-0F02-E5C73873DA59}"/>
              </a:ext>
            </a:extLst>
          </p:cNvPr>
          <p:cNvCxnSpPr>
            <a:cxnSpLocks/>
          </p:cNvCxnSpPr>
          <p:nvPr/>
        </p:nvCxnSpPr>
        <p:spPr>
          <a:xfrm>
            <a:off x="10846905" y="2579071"/>
            <a:ext cx="0" cy="151916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8403F1-910B-BA89-5F1D-EF20ADF4E287}"/>
              </a:ext>
            </a:extLst>
          </p:cNvPr>
          <p:cNvCxnSpPr/>
          <p:nvPr/>
        </p:nvCxnSpPr>
        <p:spPr>
          <a:xfrm>
            <a:off x="8242853" y="2921743"/>
            <a:ext cx="0" cy="89941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76DDD4-6150-C79F-9546-4533D061FCEA}"/>
              </a:ext>
            </a:extLst>
          </p:cNvPr>
          <p:cNvCxnSpPr>
            <a:cxnSpLocks/>
          </p:cNvCxnSpPr>
          <p:nvPr/>
        </p:nvCxnSpPr>
        <p:spPr>
          <a:xfrm>
            <a:off x="5559287" y="4298313"/>
            <a:ext cx="0" cy="107126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103248E-AD42-42CE-76C1-7A040C930190}"/>
              </a:ext>
            </a:extLst>
          </p:cNvPr>
          <p:cNvCxnSpPr>
            <a:cxnSpLocks/>
          </p:cNvCxnSpPr>
          <p:nvPr/>
        </p:nvCxnSpPr>
        <p:spPr>
          <a:xfrm>
            <a:off x="4260828" y="2946488"/>
            <a:ext cx="13252" cy="78432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E2D551C-5CB8-F745-E779-A3C254C4B0C7}"/>
              </a:ext>
            </a:extLst>
          </p:cNvPr>
          <p:cNvCxnSpPr/>
          <p:nvPr/>
        </p:nvCxnSpPr>
        <p:spPr>
          <a:xfrm>
            <a:off x="8931966" y="4298313"/>
            <a:ext cx="0" cy="89941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97FCA1AF-8B1B-A839-FF28-A2E87694FA02}"/>
              </a:ext>
            </a:extLst>
          </p:cNvPr>
          <p:cNvSpPr/>
          <p:nvPr/>
        </p:nvSpPr>
        <p:spPr>
          <a:xfrm>
            <a:off x="1177915" y="3879716"/>
            <a:ext cx="188587" cy="171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5B2C37E-9D87-129A-7FD1-E10C5EB82D07}"/>
              </a:ext>
            </a:extLst>
          </p:cNvPr>
          <p:cNvSpPr/>
          <p:nvPr/>
        </p:nvSpPr>
        <p:spPr>
          <a:xfrm>
            <a:off x="1936603" y="4012310"/>
            <a:ext cx="188587" cy="171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990184D-20C9-B2D5-653D-394805F07827}"/>
              </a:ext>
            </a:extLst>
          </p:cNvPr>
          <p:cNvSpPr/>
          <p:nvPr/>
        </p:nvSpPr>
        <p:spPr>
          <a:xfrm>
            <a:off x="4197882" y="3752954"/>
            <a:ext cx="188587" cy="171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B948824-A652-7CBF-6EF1-650E0912F6C0}"/>
              </a:ext>
            </a:extLst>
          </p:cNvPr>
          <p:cNvSpPr/>
          <p:nvPr/>
        </p:nvSpPr>
        <p:spPr>
          <a:xfrm>
            <a:off x="5484871" y="4036263"/>
            <a:ext cx="188587" cy="171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C2B56CA-679B-5953-8580-F4520F7CE664}"/>
              </a:ext>
            </a:extLst>
          </p:cNvPr>
          <p:cNvSpPr/>
          <p:nvPr/>
        </p:nvSpPr>
        <p:spPr>
          <a:xfrm>
            <a:off x="8837672" y="4087354"/>
            <a:ext cx="188587" cy="171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DE5FE4F-6730-9C9F-A624-35E836DCA743}"/>
              </a:ext>
            </a:extLst>
          </p:cNvPr>
          <p:cNvSpPr/>
          <p:nvPr/>
        </p:nvSpPr>
        <p:spPr>
          <a:xfrm>
            <a:off x="8165888" y="3782986"/>
            <a:ext cx="188587" cy="171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505F6B6-3009-3473-6162-A4F073AC343F}"/>
              </a:ext>
            </a:extLst>
          </p:cNvPr>
          <p:cNvSpPr/>
          <p:nvPr/>
        </p:nvSpPr>
        <p:spPr>
          <a:xfrm>
            <a:off x="10797466" y="4001430"/>
            <a:ext cx="188587" cy="171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08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6" grpId="0" animBg="1"/>
      <p:bldP spid="49" grpId="0" animBg="1"/>
      <p:bldP spid="50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9670"/>
            <a:ext cx="12192000" cy="918557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72338" y="61850"/>
            <a:ext cx="3451586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TỔNG KẾT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2243C8-CE5B-4892-B67F-91995E568EE8}"/>
              </a:ext>
            </a:extLst>
          </p:cNvPr>
          <p:cNvGrpSpPr/>
          <p:nvPr/>
        </p:nvGrpSpPr>
        <p:grpSpPr>
          <a:xfrm>
            <a:off x="4967784" y="1043925"/>
            <a:ext cx="7224215" cy="1422229"/>
            <a:chOff x="5941255" y="2213340"/>
            <a:chExt cx="4683696" cy="1242151"/>
          </a:xfrm>
        </p:grpSpPr>
        <p:sp>
          <p:nvSpPr>
            <p:cNvPr id="12" name="圆角矩形 11"/>
            <p:cNvSpPr/>
            <p:nvPr/>
          </p:nvSpPr>
          <p:spPr>
            <a:xfrm>
              <a:off x="5941255" y="2488739"/>
              <a:ext cx="4608512" cy="940261"/>
            </a:xfrm>
            <a:prstGeom prst="roundRect">
              <a:avLst>
                <a:gd name="adj" fmla="val 3888"/>
              </a:avLst>
            </a:prstGeom>
            <a:noFill/>
            <a:ln w="12700">
              <a:solidFill>
                <a:srgbClr val="2A3D52"/>
              </a:solidFill>
            </a:ln>
            <a:effectLst>
              <a:outerShdw blurRad="25400" dist="25400" dir="8100000" algn="tr" rotWithShape="0">
                <a:schemeClr val="bg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7304230" y="2213340"/>
              <a:ext cx="2687107" cy="48005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Đối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tượng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nghiên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cứu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Rectangle 12"/>
            <p:cNvSpPr/>
            <p:nvPr/>
          </p:nvSpPr>
          <p:spPr>
            <a:xfrm>
              <a:off x="5956842" y="2634453"/>
              <a:ext cx="4668109" cy="821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Hóa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học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nghiên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cứu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về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chất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sự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biến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đổi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chất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và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các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hiện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tượng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đi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kèm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với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biến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đổi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Hóa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học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1AF624-711C-4611-A41D-8FC631D350D5}"/>
              </a:ext>
            </a:extLst>
          </p:cNvPr>
          <p:cNvGrpSpPr/>
          <p:nvPr/>
        </p:nvGrpSpPr>
        <p:grpSpPr>
          <a:xfrm>
            <a:off x="4967784" y="2701198"/>
            <a:ext cx="7118085" cy="1044117"/>
            <a:chOff x="5951924" y="4505974"/>
            <a:chExt cx="4608512" cy="1489852"/>
          </a:xfrm>
        </p:grpSpPr>
        <p:sp>
          <p:nvSpPr>
            <p:cNvPr id="24" name="圆角矩形 15">
              <a:extLst>
                <a:ext uri="{FF2B5EF4-FFF2-40B4-BE49-F238E27FC236}">
                  <a16:creationId xmlns:a16="http://schemas.microsoft.com/office/drawing/2014/main" id="{BEC60625-3139-45FF-A663-7DC4CA8A5540}"/>
                </a:ext>
              </a:extLst>
            </p:cNvPr>
            <p:cNvSpPr/>
            <p:nvPr/>
          </p:nvSpPr>
          <p:spPr>
            <a:xfrm>
              <a:off x="5951924" y="4819605"/>
              <a:ext cx="4608512" cy="1176221"/>
            </a:xfrm>
            <a:prstGeom prst="roundRect">
              <a:avLst>
                <a:gd name="adj" fmla="val 6016"/>
              </a:avLst>
            </a:prstGeom>
            <a:noFill/>
            <a:ln w="12700">
              <a:solidFill>
                <a:srgbClr val="2A3D52"/>
              </a:solidFill>
            </a:ln>
            <a:effectLst>
              <a:outerShdw blurRad="25400" dist="25400" dir="8100000" algn="tr" rotWithShape="0">
                <a:schemeClr val="bg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25" name="圆角矩形 16">
              <a:extLst>
                <a:ext uri="{FF2B5EF4-FFF2-40B4-BE49-F238E27FC236}">
                  <a16:creationId xmlns:a16="http://schemas.microsoft.com/office/drawing/2014/main" id="{7BE3C922-7EDB-4647-BF8A-3F0477D696EC}"/>
                </a:ext>
              </a:extLst>
            </p:cNvPr>
            <p:cNvSpPr/>
            <p:nvPr/>
          </p:nvSpPr>
          <p:spPr>
            <a:xfrm>
              <a:off x="6526106" y="4505974"/>
              <a:ext cx="3419065" cy="77792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Vai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trò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của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học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trong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thực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tiễn</a:t>
              </a:r>
              <a:endPara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92695413-E168-4FF3-8760-5346EAAEEAE5}"/>
                </a:ext>
              </a:extLst>
            </p:cNvPr>
            <p:cNvSpPr/>
            <p:nvPr/>
          </p:nvSpPr>
          <p:spPr>
            <a:xfrm>
              <a:off x="8861399" y="5322819"/>
              <a:ext cx="1614811" cy="658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đời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sống</a:t>
              </a:r>
              <a:endPara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7" name="Rectangle 12">
            <a:extLst>
              <a:ext uri="{FF2B5EF4-FFF2-40B4-BE49-F238E27FC236}">
                <a16:creationId xmlns:a16="http://schemas.microsoft.com/office/drawing/2014/main" id="{534C76FA-58A5-4804-878A-C61026CB3E1E}"/>
              </a:ext>
            </a:extLst>
          </p:cNvPr>
          <p:cNvSpPr/>
          <p:nvPr/>
        </p:nvSpPr>
        <p:spPr>
          <a:xfrm>
            <a:off x="5318926" y="3250592"/>
            <a:ext cx="2603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xuất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" name="AutoShape 2" descr="ĐỐ VUI HÓA HỌC">
            <a:extLst>
              <a:ext uri="{FF2B5EF4-FFF2-40B4-BE49-F238E27FC236}">
                <a16:creationId xmlns:a16="http://schemas.microsoft.com/office/drawing/2014/main" id="{F79BACC1-E755-4700-9247-1F12BC0C7A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907" y="2429470"/>
            <a:ext cx="149572" cy="1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C3DDD6-A9B3-2A06-CF94-BC7C1081FC3E}"/>
              </a:ext>
            </a:extLst>
          </p:cNvPr>
          <p:cNvGrpSpPr/>
          <p:nvPr/>
        </p:nvGrpSpPr>
        <p:grpSpPr>
          <a:xfrm>
            <a:off x="479907" y="3894824"/>
            <a:ext cx="11323519" cy="2807485"/>
            <a:chOff x="5941255" y="4457527"/>
            <a:chExt cx="4608512" cy="2487803"/>
          </a:xfrm>
        </p:grpSpPr>
        <p:sp>
          <p:nvSpPr>
            <p:cNvPr id="29" name="圆角矩形 15">
              <a:extLst>
                <a:ext uri="{FF2B5EF4-FFF2-40B4-BE49-F238E27FC236}">
                  <a16:creationId xmlns:a16="http://schemas.microsoft.com/office/drawing/2014/main" id="{DA9AE9AB-0E4E-7F40-F99C-61D771037E3C}"/>
                </a:ext>
              </a:extLst>
            </p:cNvPr>
            <p:cNvSpPr/>
            <p:nvPr/>
          </p:nvSpPr>
          <p:spPr>
            <a:xfrm>
              <a:off x="5941255" y="4699778"/>
              <a:ext cx="4608512" cy="2245552"/>
            </a:xfrm>
            <a:prstGeom prst="roundRect">
              <a:avLst>
                <a:gd name="adj" fmla="val 6016"/>
              </a:avLst>
            </a:prstGeom>
            <a:noFill/>
            <a:ln w="12700">
              <a:solidFill>
                <a:srgbClr val="2A3D52"/>
              </a:solidFill>
            </a:ln>
            <a:effectLst>
              <a:outerShdw blurRad="25400" dist="25400" dir="8100000" algn="tr" rotWithShape="0">
                <a:schemeClr val="bg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30" name="圆角矩形 16">
              <a:extLst>
                <a:ext uri="{FF2B5EF4-FFF2-40B4-BE49-F238E27FC236}">
                  <a16:creationId xmlns:a16="http://schemas.microsoft.com/office/drawing/2014/main" id="{15938014-3624-6E42-D9A6-A4D2957A286C}"/>
                </a:ext>
              </a:extLst>
            </p:cNvPr>
            <p:cNvSpPr/>
            <p:nvPr/>
          </p:nvSpPr>
          <p:spPr>
            <a:xfrm>
              <a:off x="6226287" y="4457527"/>
              <a:ext cx="4218798" cy="48005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Phương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pháp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học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tập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và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nghiên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cứu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học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174B631-05DE-CE04-C5C3-C319F5769FBB}"/>
              </a:ext>
            </a:extLst>
          </p:cNvPr>
          <p:cNvSpPr txBox="1"/>
          <p:nvPr/>
        </p:nvSpPr>
        <p:spPr>
          <a:xfrm>
            <a:off x="629480" y="4760681"/>
            <a:ext cx="68845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	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7C255C-51F5-72C3-6259-5350399FFE02}"/>
              </a:ext>
            </a:extLst>
          </p:cNvPr>
          <p:cNvSpPr txBox="1"/>
          <p:nvPr/>
        </p:nvSpPr>
        <p:spPr>
          <a:xfrm>
            <a:off x="7453929" y="5021475"/>
            <a:ext cx="42236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quả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nghiệm</a:t>
            </a:r>
            <a:endParaRPr lang="en-US" altLang="zh-CN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So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sánh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quả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với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thuyết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quả</a:t>
            </a:r>
            <a:endParaRPr lang="en-US" sz="2400" dirty="0"/>
          </a:p>
        </p:txBody>
      </p:sp>
      <p:pic>
        <p:nvPicPr>
          <p:cNvPr id="3074" name="Picture 2" descr="Bạn có biết học ngành Hóa học ra làm gì? Những thông tin cần biết">
            <a:extLst>
              <a:ext uri="{FF2B5EF4-FFF2-40B4-BE49-F238E27FC236}">
                <a16:creationId xmlns:a16="http://schemas.microsoft.com/office/drawing/2014/main" id="{E0DD8206-429B-D6B9-A0A6-5630ABF9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1" y="1345461"/>
            <a:ext cx="2931994" cy="219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7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967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534C76FA-58A5-4804-878A-C61026CB3E1E}"/>
              </a:ext>
            </a:extLst>
          </p:cNvPr>
          <p:cNvSpPr/>
          <p:nvPr/>
        </p:nvSpPr>
        <p:spPr>
          <a:xfrm>
            <a:off x="4767782" y="349550"/>
            <a:ext cx="3495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AutoShape 2" descr="ĐỐ VUI HÓA HỌC">
            <a:extLst>
              <a:ext uri="{FF2B5EF4-FFF2-40B4-BE49-F238E27FC236}">
                <a16:creationId xmlns:a16="http://schemas.microsoft.com/office/drawing/2014/main" id="{F79BACC1-E755-4700-9247-1F12BC0C7A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907" y="2429470"/>
            <a:ext cx="149572" cy="1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圆角矩形 14">
            <a:extLst>
              <a:ext uri="{FF2B5EF4-FFF2-40B4-BE49-F238E27FC236}">
                <a16:creationId xmlns:a16="http://schemas.microsoft.com/office/drawing/2014/main" id="{382356FA-7FB2-49BC-B936-8031663B4A4F}"/>
              </a:ext>
            </a:extLst>
          </p:cNvPr>
          <p:cNvSpPr/>
          <p:nvPr/>
        </p:nvSpPr>
        <p:spPr>
          <a:xfrm>
            <a:off x="1683766" y="1524768"/>
            <a:ext cx="8824468" cy="7239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1: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Đối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tượng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nghiên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cứu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圆角矩形 11">
            <a:extLst>
              <a:ext uri="{FF2B5EF4-FFF2-40B4-BE49-F238E27FC236}">
                <a16:creationId xmlns:a16="http://schemas.microsoft.com/office/drawing/2014/main" id="{9AE86FB9-3717-4842-8CA5-A7CEEFC6DD2E}"/>
              </a:ext>
            </a:extLst>
          </p:cNvPr>
          <p:cNvSpPr/>
          <p:nvPr/>
        </p:nvSpPr>
        <p:spPr>
          <a:xfrm>
            <a:off x="1920981" y="2504256"/>
            <a:ext cx="8396936" cy="573481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A.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Chất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sự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chất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圆角矩形 11">
            <a:extLst>
              <a:ext uri="{FF2B5EF4-FFF2-40B4-BE49-F238E27FC236}">
                <a16:creationId xmlns:a16="http://schemas.microsoft.com/office/drawing/2014/main" id="{0FD738F9-FA38-4A93-A740-61DB99D65871}"/>
              </a:ext>
            </a:extLst>
          </p:cNvPr>
          <p:cNvSpPr/>
          <p:nvPr/>
        </p:nvSpPr>
        <p:spPr>
          <a:xfrm>
            <a:off x="1920981" y="3281082"/>
            <a:ext cx="8396936" cy="573481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B.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1" name="圆角矩形 11">
            <a:extLst>
              <a:ext uri="{FF2B5EF4-FFF2-40B4-BE49-F238E27FC236}">
                <a16:creationId xmlns:a16="http://schemas.microsoft.com/office/drawing/2014/main" id="{CF081AAB-5E4F-4E56-875B-A1D129116508}"/>
              </a:ext>
            </a:extLst>
          </p:cNvPr>
          <p:cNvSpPr/>
          <p:nvPr/>
        </p:nvSpPr>
        <p:spPr>
          <a:xfrm>
            <a:off x="1920981" y="4169463"/>
            <a:ext cx="8396936" cy="573481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C.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đơn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chất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chất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" name="圆角矩形 11">
            <a:extLst>
              <a:ext uri="{FF2B5EF4-FFF2-40B4-BE49-F238E27FC236}">
                <a16:creationId xmlns:a16="http://schemas.microsoft.com/office/drawing/2014/main" id="{11A6EE52-2565-447C-8CB1-FCB0269AF40D}"/>
              </a:ext>
            </a:extLst>
          </p:cNvPr>
          <p:cNvSpPr/>
          <p:nvPr/>
        </p:nvSpPr>
        <p:spPr>
          <a:xfrm>
            <a:off x="1920981" y="5046491"/>
            <a:ext cx="8396936" cy="573481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D.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cấu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tạo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nên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14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29" grpId="1" animBg="1"/>
      <p:bldP spid="30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9670"/>
            <a:ext cx="12192000" cy="1012796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534C76FA-58A5-4804-878A-C61026CB3E1E}"/>
              </a:ext>
            </a:extLst>
          </p:cNvPr>
          <p:cNvSpPr/>
          <p:nvPr/>
        </p:nvSpPr>
        <p:spPr>
          <a:xfrm>
            <a:off x="4767781" y="125413"/>
            <a:ext cx="3495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AutoShape 2" descr="ĐỐ VUI HÓA HỌC">
            <a:extLst>
              <a:ext uri="{FF2B5EF4-FFF2-40B4-BE49-F238E27FC236}">
                <a16:creationId xmlns:a16="http://schemas.microsoft.com/office/drawing/2014/main" id="{F79BACC1-E755-4700-9247-1F12BC0C7A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907" y="2429470"/>
            <a:ext cx="149572" cy="1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圆角矩形 14">
            <a:extLst>
              <a:ext uri="{FF2B5EF4-FFF2-40B4-BE49-F238E27FC236}">
                <a16:creationId xmlns:a16="http://schemas.microsoft.com/office/drawing/2014/main" id="{382356FA-7FB2-49BC-B936-8031663B4A4F}"/>
              </a:ext>
            </a:extLst>
          </p:cNvPr>
          <p:cNvSpPr/>
          <p:nvPr/>
        </p:nvSpPr>
        <p:spPr>
          <a:xfrm>
            <a:off x="3114162" y="1325342"/>
            <a:ext cx="6802508" cy="7239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2: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tốt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môn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cần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圆角矩形 11">
            <a:extLst>
              <a:ext uri="{FF2B5EF4-FFF2-40B4-BE49-F238E27FC236}">
                <a16:creationId xmlns:a16="http://schemas.microsoft.com/office/drawing/2014/main" id="{9AE86FB9-3717-4842-8CA5-A7CEEFC6DD2E}"/>
              </a:ext>
            </a:extLst>
          </p:cNvPr>
          <p:cNvSpPr/>
          <p:nvPr/>
        </p:nvSpPr>
        <p:spPr>
          <a:xfrm>
            <a:off x="1499100" y="2322161"/>
            <a:ext cx="9739581" cy="723943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圆角矩形 11">
            <a:extLst>
              <a:ext uri="{FF2B5EF4-FFF2-40B4-BE49-F238E27FC236}">
                <a16:creationId xmlns:a16="http://schemas.microsoft.com/office/drawing/2014/main" id="{0FD738F9-FA38-4A93-A740-61DB99D65871}"/>
              </a:ext>
            </a:extLst>
          </p:cNvPr>
          <p:cNvSpPr/>
          <p:nvPr/>
        </p:nvSpPr>
        <p:spPr>
          <a:xfrm>
            <a:off x="1499100" y="3368631"/>
            <a:ext cx="9739581" cy="873046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gắn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tiễn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  </a:t>
            </a:r>
          </a:p>
        </p:txBody>
      </p:sp>
      <p:sp>
        <p:nvSpPr>
          <p:cNvPr id="31" name="圆角矩形 11">
            <a:extLst>
              <a:ext uri="{FF2B5EF4-FFF2-40B4-BE49-F238E27FC236}">
                <a16:creationId xmlns:a16="http://schemas.microsoft.com/office/drawing/2014/main" id="{CF081AAB-5E4F-4E56-875B-A1D129116508}"/>
              </a:ext>
            </a:extLst>
          </p:cNvPr>
          <p:cNvSpPr/>
          <p:nvPr/>
        </p:nvSpPr>
        <p:spPr>
          <a:xfrm>
            <a:off x="1499100" y="4555488"/>
            <a:ext cx="9739581" cy="1057992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32" name="圆角矩形 11">
            <a:extLst>
              <a:ext uri="{FF2B5EF4-FFF2-40B4-BE49-F238E27FC236}">
                <a16:creationId xmlns:a16="http://schemas.microsoft.com/office/drawing/2014/main" id="{11A6EE52-2565-447C-8CB1-FCB0269AF40D}"/>
              </a:ext>
            </a:extLst>
          </p:cNvPr>
          <p:cNvSpPr/>
          <p:nvPr/>
        </p:nvSpPr>
        <p:spPr>
          <a:xfrm>
            <a:off x="1499099" y="5813755"/>
            <a:ext cx="9739581" cy="873046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D.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Tất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cả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trên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3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03514" y="2048568"/>
            <a:ext cx="9859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XIN CHÀO VÀ HẸN GẶP LẠI</a:t>
            </a:r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371" y="1955086"/>
            <a:ext cx="5742383" cy="3601652"/>
          </a:xfrm>
          <a:prstGeom prst="rect">
            <a:avLst/>
          </a:prstGeom>
          <a:solidFill>
            <a:srgbClr val="3E5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86318E-8AB2-47CF-9EF9-58C6D02B0CAD}"/>
              </a:ext>
            </a:extLst>
          </p:cNvPr>
          <p:cNvSpPr txBox="1"/>
          <p:nvPr/>
        </p:nvSpPr>
        <p:spPr>
          <a:xfrm>
            <a:off x="102743" y="2439654"/>
            <a:ext cx="5587638" cy="263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SGK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?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31E77A-E3EE-9A9E-6C0E-6196A662D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84274"/>
            <a:ext cx="5289451" cy="52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68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73914"/>
          </a:xfrm>
          <a:prstGeom prst="rect">
            <a:avLst/>
          </a:prstGeom>
          <a:solidFill>
            <a:srgbClr val="3E5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81379" y="3387202"/>
            <a:ext cx="1815521" cy="2878800"/>
            <a:chOff x="934435" y="2052609"/>
            <a:chExt cx="1815521" cy="2878800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934435" y="2052609"/>
              <a:ext cx="1811333" cy="2878800"/>
            </a:xfrm>
            <a:custGeom>
              <a:avLst/>
              <a:gdLst>
                <a:gd name="T0" fmla="*/ 366 w 366"/>
                <a:gd name="T1" fmla="*/ 685 h 805"/>
                <a:gd name="T2" fmla="*/ 183 w 366"/>
                <a:gd name="T3" fmla="*/ 805 h 805"/>
                <a:gd name="T4" fmla="*/ 0 w 366"/>
                <a:gd name="T5" fmla="*/ 685 h 805"/>
                <a:gd name="T6" fmla="*/ 0 w 366"/>
                <a:gd name="T7" fmla="*/ 22 h 805"/>
                <a:gd name="T8" fmla="*/ 22 w 366"/>
                <a:gd name="T9" fmla="*/ 0 h 805"/>
                <a:gd name="T10" fmla="*/ 344 w 366"/>
                <a:gd name="T11" fmla="*/ 0 h 805"/>
                <a:gd name="T12" fmla="*/ 366 w 366"/>
                <a:gd name="T13" fmla="*/ 22 h 805"/>
                <a:gd name="T14" fmla="*/ 366 w 366"/>
                <a:gd name="T15" fmla="*/ 68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805">
                  <a:moveTo>
                    <a:pt x="366" y="685"/>
                  </a:moveTo>
                  <a:cubicBezTo>
                    <a:pt x="366" y="697"/>
                    <a:pt x="183" y="805"/>
                    <a:pt x="183" y="805"/>
                  </a:cubicBezTo>
                  <a:cubicBezTo>
                    <a:pt x="183" y="805"/>
                    <a:pt x="0" y="697"/>
                    <a:pt x="0" y="6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6" y="0"/>
                    <a:pt x="366" y="10"/>
                    <a:pt x="366" y="22"/>
                  </a:cubicBezTo>
                  <a:lnTo>
                    <a:pt x="366" y="685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938623" y="2474312"/>
              <a:ext cx="1811333" cy="1017697"/>
            </a:xfrm>
            <a:prstGeom prst="rect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399031" y="2629217"/>
              <a:ext cx="890516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01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TextBox 29"/>
            <p:cNvSpPr txBox="1"/>
            <p:nvPr/>
          </p:nvSpPr>
          <p:spPr>
            <a:xfrm>
              <a:off x="950878" y="3471395"/>
              <a:ext cx="1733720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lí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thuyết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và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lí</a:t>
              </a:r>
              <a:endPara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586318E-8AB2-47CF-9EF9-58C6D02B0CAD}"/>
              </a:ext>
            </a:extLst>
          </p:cNvPr>
          <p:cNvSpPr txBox="1"/>
          <p:nvPr/>
        </p:nvSpPr>
        <p:spPr>
          <a:xfrm>
            <a:off x="25371" y="165742"/>
            <a:ext cx="12058777" cy="1081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kèm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 </a:t>
            </a:r>
          </a:p>
        </p:txBody>
      </p:sp>
      <p:grpSp>
        <p:nvGrpSpPr>
          <p:cNvPr id="46" name="组合 11">
            <a:extLst>
              <a:ext uri="{FF2B5EF4-FFF2-40B4-BE49-F238E27FC236}">
                <a16:creationId xmlns:a16="http://schemas.microsoft.com/office/drawing/2014/main" id="{A9A9D16F-26C8-406A-9B80-638172659931}"/>
              </a:ext>
            </a:extLst>
          </p:cNvPr>
          <p:cNvGrpSpPr/>
          <p:nvPr/>
        </p:nvGrpSpPr>
        <p:grpSpPr>
          <a:xfrm>
            <a:off x="2887404" y="3366588"/>
            <a:ext cx="1815521" cy="2878800"/>
            <a:chOff x="934435" y="2052609"/>
            <a:chExt cx="1815521" cy="2878800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7F493AFE-1CC4-47E2-B75D-C4D129ADE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35" y="2052609"/>
              <a:ext cx="1811333" cy="2878800"/>
            </a:xfrm>
            <a:custGeom>
              <a:avLst/>
              <a:gdLst>
                <a:gd name="T0" fmla="*/ 366 w 366"/>
                <a:gd name="T1" fmla="*/ 685 h 805"/>
                <a:gd name="T2" fmla="*/ 183 w 366"/>
                <a:gd name="T3" fmla="*/ 805 h 805"/>
                <a:gd name="T4" fmla="*/ 0 w 366"/>
                <a:gd name="T5" fmla="*/ 685 h 805"/>
                <a:gd name="T6" fmla="*/ 0 w 366"/>
                <a:gd name="T7" fmla="*/ 22 h 805"/>
                <a:gd name="T8" fmla="*/ 22 w 366"/>
                <a:gd name="T9" fmla="*/ 0 h 805"/>
                <a:gd name="T10" fmla="*/ 344 w 366"/>
                <a:gd name="T11" fmla="*/ 0 h 805"/>
                <a:gd name="T12" fmla="*/ 366 w 366"/>
                <a:gd name="T13" fmla="*/ 22 h 805"/>
                <a:gd name="T14" fmla="*/ 366 w 366"/>
                <a:gd name="T15" fmla="*/ 68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805">
                  <a:moveTo>
                    <a:pt x="366" y="685"/>
                  </a:moveTo>
                  <a:cubicBezTo>
                    <a:pt x="366" y="697"/>
                    <a:pt x="183" y="805"/>
                    <a:pt x="183" y="805"/>
                  </a:cubicBezTo>
                  <a:cubicBezTo>
                    <a:pt x="183" y="805"/>
                    <a:pt x="0" y="697"/>
                    <a:pt x="0" y="6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6" y="0"/>
                    <a:pt x="366" y="10"/>
                    <a:pt x="366" y="22"/>
                  </a:cubicBezTo>
                  <a:lnTo>
                    <a:pt x="366" y="685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8" name="Rectangle 6">
              <a:extLst>
                <a:ext uri="{FF2B5EF4-FFF2-40B4-BE49-F238E27FC236}">
                  <a16:creationId xmlns:a16="http://schemas.microsoft.com/office/drawing/2014/main" id="{67F2E7F8-CA73-4ABB-8B53-A4792A485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623" y="2474312"/>
              <a:ext cx="1811333" cy="1017697"/>
            </a:xfrm>
            <a:prstGeom prst="rect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9" name="矩形 16">
              <a:extLst>
                <a:ext uri="{FF2B5EF4-FFF2-40B4-BE49-F238E27FC236}">
                  <a16:creationId xmlns:a16="http://schemas.microsoft.com/office/drawing/2014/main" id="{0E839377-1C14-4B56-950E-BB2983AEE9B9}"/>
                </a:ext>
              </a:extLst>
            </p:cNvPr>
            <p:cNvSpPr/>
            <p:nvPr/>
          </p:nvSpPr>
          <p:spPr>
            <a:xfrm>
              <a:off x="1399031" y="2629217"/>
              <a:ext cx="890516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02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0" name="TextBox 29">
              <a:extLst>
                <a:ext uri="{FF2B5EF4-FFF2-40B4-BE49-F238E27FC236}">
                  <a16:creationId xmlns:a16="http://schemas.microsoft.com/office/drawing/2014/main" id="{9E02594F-D76B-43F3-992E-544242F6BC7E}"/>
                </a:ext>
              </a:extLst>
            </p:cNvPr>
            <p:cNvSpPr txBox="1"/>
            <p:nvPr/>
          </p:nvSpPr>
          <p:spPr>
            <a:xfrm>
              <a:off x="1136622" y="3841711"/>
              <a:ext cx="1468120" cy="5329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vô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cơ</a:t>
              </a:r>
              <a:endPara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组合 11">
            <a:extLst>
              <a:ext uri="{FF2B5EF4-FFF2-40B4-BE49-F238E27FC236}">
                <a16:creationId xmlns:a16="http://schemas.microsoft.com/office/drawing/2014/main" id="{EBC79B5C-DCEB-40C0-BF2E-97B92393C65C}"/>
              </a:ext>
            </a:extLst>
          </p:cNvPr>
          <p:cNvGrpSpPr/>
          <p:nvPr/>
        </p:nvGrpSpPr>
        <p:grpSpPr>
          <a:xfrm>
            <a:off x="5188623" y="3366588"/>
            <a:ext cx="1815521" cy="2878800"/>
            <a:chOff x="934435" y="2052609"/>
            <a:chExt cx="1815521" cy="2878800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AE8E8A9E-555C-4660-8463-2F93DB67A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35" y="2052609"/>
              <a:ext cx="1811333" cy="2878800"/>
            </a:xfrm>
            <a:custGeom>
              <a:avLst/>
              <a:gdLst>
                <a:gd name="T0" fmla="*/ 366 w 366"/>
                <a:gd name="T1" fmla="*/ 685 h 805"/>
                <a:gd name="T2" fmla="*/ 183 w 366"/>
                <a:gd name="T3" fmla="*/ 805 h 805"/>
                <a:gd name="T4" fmla="*/ 0 w 366"/>
                <a:gd name="T5" fmla="*/ 685 h 805"/>
                <a:gd name="T6" fmla="*/ 0 w 366"/>
                <a:gd name="T7" fmla="*/ 22 h 805"/>
                <a:gd name="T8" fmla="*/ 22 w 366"/>
                <a:gd name="T9" fmla="*/ 0 h 805"/>
                <a:gd name="T10" fmla="*/ 344 w 366"/>
                <a:gd name="T11" fmla="*/ 0 h 805"/>
                <a:gd name="T12" fmla="*/ 366 w 366"/>
                <a:gd name="T13" fmla="*/ 22 h 805"/>
                <a:gd name="T14" fmla="*/ 366 w 366"/>
                <a:gd name="T15" fmla="*/ 68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805">
                  <a:moveTo>
                    <a:pt x="366" y="685"/>
                  </a:moveTo>
                  <a:cubicBezTo>
                    <a:pt x="366" y="697"/>
                    <a:pt x="183" y="805"/>
                    <a:pt x="183" y="805"/>
                  </a:cubicBezTo>
                  <a:cubicBezTo>
                    <a:pt x="183" y="805"/>
                    <a:pt x="0" y="697"/>
                    <a:pt x="0" y="6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6" y="0"/>
                    <a:pt x="366" y="10"/>
                    <a:pt x="366" y="22"/>
                  </a:cubicBezTo>
                  <a:lnTo>
                    <a:pt x="366" y="685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Rectangle 6">
              <a:extLst>
                <a:ext uri="{FF2B5EF4-FFF2-40B4-BE49-F238E27FC236}">
                  <a16:creationId xmlns:a16="http://schemas.microsoft.com/office/drawing/2014/main" id="{06D60D5A-C97F-4AE7-9FDC-77C36832B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623" y="2474312"/>
              <a:ext cx="1811333" cy="1017697"/>
            </a:xfrm>
            <a:prstGeom prst="rect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4" name="矩形 16">
              <a:extLst>
                <a:ext uri="{FF2B5EF4-FFF2-40B4-BE49-F238E27FC236}">
                  <a16:creationId xmlns:a16="http://schemas.microsoft.com/office/drawing/2014/main" id="{112798D6-21C0-42A1-923C-8581B628457B}"/>
                </a:ext>
              </a:extLst>
            </p:cNvPr>
            <p:cNvSpPr/>
            <p:nvPr/>
          </p:nvSpPr>
          <p:spPr>
            <a:xfrm>
              <a:off x="1399031" y="2629217"/>
              <a:ext cx="890516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03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5" name="TextBox 29">
              <a:extLst>
                <a:ext uri="{FF2B5EF4-FFF2-40B4-BE49-F238E27FC236}">
                  <a16:creationId xmlns:a16="http://schemas.microsoft.com/office/drawing/2014/main" id="{C73ABC10-713B-4706-A5AE-DD12B834665D}"/>
                </a:ext>
              </a:extLst>
            </p:cNvPr>
            <p:cNvSpPr txBox="1"/>
            <p:nvPr/>
          </p:nvSpPr>
          <p:spPr>
            <a:xfrm>
              <a:off x="1136622" y="3841711"/>
              <a:ext cx="1468120" cy="5329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hữu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cơ</a:t>
              </a:r>
              <a:endPara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6" name="组合 11">
            <a:extLst>
              <a:ext uri="{FF2B5EF4-FFF2-40B4-BE49-F238E27FC236}">
                <a16:creationId xmlns:a16="http://schemas.microsoft.com/office/drawing/2014/main" id="{DAB1CF41-6C72-4801-86CB-F92859593D59}"/>
              </a:ext>
            </a:extLst>
          </p:cNvPr>
          <p:cNvGrpSpPr/>
          <p:nvPr/>
        </p:nvGrpSpPr>
        <p:grpSpPr>
          <a:xfrm>
            <a:off x="7490460" y="3366588"/>
            <a:ext cx="1815521" cy="2878800"/>
            <a:chOff x="934435" y="2052609"/>
            <a:chExt cx="1815521" cy="2878800"/>
          </a:xfrm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60F1CD6C-352E-49E8-AE32-0B18AB51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35" y="2052609"/>
              <a:ext cx="1811333" cy="2878800"/>
            </a:xfrm>
            <a:custGeom>
              <a:avLst/>
              <a:gdLst>
                <a:gd name="T0" fmla="*/ 366 w 366"/>
                <a:gd name="T1" fmla="*/ 685 h 805"/>
                <a:gd name="T2" fmla="*/ 183 w 366"/>
                <a:gd name="T3" fmla="*/ 805 h 805"/>
                <a:gd name="T4" fmla="*/ 0 w 366"/>
                <a:gd name="T5" fmla="*/ 685 h 805"/>
                <a:gd name="T6" fmla="*/ 0 w 366"/>
                <a:gd name="T7" fmla="*/ 22 h 805"/>
                <a:gd name="T8" fmla="*/ 22 w 366"/>
                <a:gd name="T9" fmla="*/ 0 h 805"/>
                <a:gd name="T10" fmla="*/ 344 w 366"/>
                <a:gd name="T11" fmla="*/ 0 h 805"/>
                <a:gd name="T12" fmla="*/ 366 w 366"/>
                <a:gd name="T13" fmla="*/ 22 h 805"/>
                <a:gd name="T14" fmla="*/ 366 w 366"/>
                <a:gd name="T15" fmla="*/ 68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805">
                  <a:moveTo>
                    <a:pt x="366" y="685"/>
                  </a:moveTo>
                  <a:cubicBezTo>
                    <a:pt x="366" y="697"/>
                    <a:pt x="183" y="805"/>
                    <a:pt x="183" y="805"/>
                  </a:cubicBezTo>
                  <a:cubicBezTo>
                    <a:pt x="183" y="805"/>
                    <a:pt x="0" y="697"/>
                    <a:pt x="0" y="6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6" y="0"/>
                    <a:pt x="366" y="10"/>
                    <a:pt x="366" y="22"/>
                  </a:cubicBezTo>
                  <a:lnTo>
                    <a:pt x="366" y="685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AF46E878-1FB0-46C8-9B03-CDA437E0B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623" y="2474312"/>
              <a:ext cx="1811333" cy="1017697"/>
            </a:xfrm>
            <a:prstGeom prst="rect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9" name="矩形 16">
              <a:extLst>
                <a:ext uri="{FF2B5EF4-FFF2-40B4-BE49-F238E27FC236}">
                  <a16:creationId xmlns:a16="http://schemas.microsoft.com/office/drawing/2014/main" id="{6279C1E2-DF3C-4822-8908-011A6FBB73C2}"/>
                </a:ext>
              </a:extLst>
            </p:cNvPr>
            <p:cNvSpPr/>
            <p:nvPr/>
          </p:nvSpPr>
          <p:spPr>
            <a:xfrm>
              <a:off x="1399031" y="2629217"/>
              <a:ext cx="890516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04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0" name="TextBox 29">
              <a:extLst>
                <a:ext uri="{FF2B5EF4-FFF2-40B4-BE49-F238E27FC236}">
                  <a16:creationId xmlns:a16="http://schemas.microsoft.com/office/drawing/2014/main" id="{3BF9FE22-3E82-4FD5-9100-A71BE2670A12}"/>
                </a:ext>
              </a:extLst>
            </p:cNvPr>
            <p:cNvSpPr txBox="1"/>
            <p:nvPr/>
          </p:nvSpPr>
          <p:spPr>
            <a:xfrm>
              <a:off x="1136622" y="3841711"/>
              <a:ext cx="1468120" cy="743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phân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tích</a:t>
              </a:r>
              <a:endPara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1" name="组合 11">
            <a:extLst>
              <a:ext uri="{FF2B5EF4-FFF2-40B4-BE49-F238E27FC236}">
                <a16:creationId xmlns:a16="http://schemas.microsoft.com/office/drawing/2014/main" id="{1D458C44-314A-4DF7-ABFE-02E095E2CB95}"/>
              </a:ext>
            </a:extLst>
          </p:cNvPr>
          <p:cNvGrpSpPr/>
          <p:nvPr/>
        </p:nvGrpSpPr>
        <p:grpSpPr>
          <a:xfrm>
            <a:off x="9758014" y="3377102"/>
            <a:ext cx="1815521" cy="2878800"/>
            <a:chOff x="934435" y="2052609"/>
            <a:chExt cx="1815521" cy="2878800"/>
          </a:xfrm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7973CEC3-4D51-4594-8A5B-37BC118E9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35" y="2052609"/>
              <a:ext cx="1811333" cy="2878800"/>
            </a:xfrm>
            <a:custGeom>
              <a:avLst/>
              <a:gdLst>
                <a:gd name="T0" fmla="*/ 366 w 366"/>
                <a:gd name="T1" fmla="*/ 685 h 805"/>
                <a:gd name="T2" fmla="*/ 183 w 366"/>
                <a:gd name="T3" fmla="*/ 805 h 805"/>
                <a:gd name="T4" fmla="*/ 0 w 366"/>
                <a:gd name="T5" fmla="*/ 685 h 805"/>
                <a:gd name="T6" fmla="*/ 0 w 366"/>
                <a:gd name="T7" fmla="*/ 22 h 805"/>
                <a:gd name="T8" fmla="*/ 22 w 366"/>
                <a:gd name="T9" fmla="*/ 0 h 805"/>
                <a:gd name="T10" fmla="*/ 344 w 366"/>
                <a:gd name="T11" fmla="*/ 0 h 805"/>
                <a:gd name="T12" fmla="*/ 366 w 366"/>
                <a:gd name="T13" fmla="*/ 22 h 805"/>
                <a:gd name="T14" fmla="*/ 366 w 366"/>
                <a:gd name="T15" fmla="*/ 68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805">
                  <a:moveTo>
                    <a:pt x="366" y="685"/>
                  </a:moveTo>
                  <a:cubicBezTo>
                    <a:pt x="366" y="697"/>
                    <a:pt x="183" y="805"/>
                    <a:pt x="183" y="805"/>
                  </a:cubicBezTo>
                  <a:cubicBezTo>
                    <a:pt x="183" y="805"/>
                    <a:pt x="0" y="697"/>
                    <a:pt x="0" y="6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6" y="0"/>
                    <a:pt x="366" y="10"/>
                    <a:pt x="366" y="22"/>
                  </a:cubicBezTo>
                  <a:lnTo>
                    <a:pt x="366" y="685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3" name="Rectangle 6">
              <a:extLst>
                <a:ext uri="{FF2B5EF4-FFF2-40B4-BE49-F238E27FC236}">
                  <a16:creationId xmlns:a16="http://schemas.microsoft.com/office/drawing/2014/main" id="{CD06BAFD-90D3-4FDB-8308-69DB3491D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623" y="2474312"/>
              <a:ext cx="1811333" cy="1017697"/>
            </a:xfrm>
            <a:prstGeom prst="rect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B9D18B55-F802-4774-A414-15872418D3F1}"/>
                </a:ext>
              </a:extLst>
            </p:cNvPr>
            <p:cNvSpPr/>
            <p:nvPr/>
          </p:nvSpPr>
          <p:spPr>
            <a:xfrm>
              <a:off x="1399031" y="2629217"/>
              <a:ext cx="890516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05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5" name="TextBox 29">
              <a:extLst>
                <a:ext uri="{FF2B5EF4-FFF2-40B4-BE49-F238E27FC236}">
                  <a16:creationId xmlns:a16="http://schemas.microsoft.com/office/drawing/2014/main" id="{461CDC18-7937-4BEF-ACF3-EAEA5468C612}"/>
                </a:ext>
              </a:extLst>
            </p:cNvPr>
            <p:cNvSpPr txBox="1"/>
            <p:nvPr/>
          </p:nvSpPr>
          <p:spPr>
            <a:xfrm>
              <a:off x="1136622" y="3841711"/>
              <a:ext cx="1468120" cy="2764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sinh</a:t>
              </a:r>
              <a:endPara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4098" name="Picture 2" descr="Sử dụng máy tính lượng tử mạnh nhất thế giới, các nhà nghiên cứu tái tạo  chính xác được một phân tử và điều này rất quan trọng">
            <a:extLst>
              <a:ext uri="{FF2B5EF4-FFF2-40B4-BE49-F238E27FC236}">
                <a16:creationId xmlns:a16="http://schemas.microsoft.com/office/drawing/2014/main" id="{7F8ECC23-6283-4087-AEBB-A0329E828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9" y="1703164"/>
            <a:ext cx="1506119" cy="1445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ỊCH THUẬT CHUYÊN NGÀNH HÓA VÔ CƠ">
            <a:extLst>
              <a:ext uri="{FF2B5EF4-FFF2-40B4-BE49-F238E27FC236}">
                <a16:creationId xmlns:a16="http://schemas.microsoft.com/office/drawing/2014/main" id="{31BF7825-8DE2-4A70-8A12-1D50F9C3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10" y="1703164"/>
            <a:ext cx="1506119" cy="142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1. Lý thuyết - Đại cương về hóa học hữu cơ">
            <a:extLst>
              <a:ext uri="{FF2B5EF4-FFF2-40B4-BE49-F238E27FC236}">
                <a16:creationId xmlns:a16="http://schemas.microsoft.com/office/drawing/2014/main" id="{5ED245C2-0600-42CA-AB62-5819B9654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00" y="1660096"/>
            <a:ext cx="1641276" cy="15225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ìm hiểu môn Hóa Phân tích 1 và 2 ngành Cao đẳng dược">
            <a:extLst>
              <a:ext uri="{FF2B5EF4-FFF2-40B4-BE49-F238E27FC236}">
                <a16:creationId xmlns:a16="http://schemas.microsoft.com/office/drawing/2014/main" id="{C5589ECC-C4B9-409A-A3AC-6A46C0491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85" y="1703164"/>
            <a:ext cx="1641276" cy="1479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ài Liệu Môn Hóa Sinh 2 - BiophaVN - Chia Sẻ Tài Liệu Dược | Y Dược |  Biopharmaceutical">
            <a:extLst>
              <a:ext uri="{FF2B5EF4-FFF2-40B4-BE49-F238E27FC236}">
                <a16:creationId xmlns:a16="http://schemas.microsoft.com/office/drawing/2014/main" id="{0992EC1F-CCC0-4461-B28C-E3A8DC9EE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34" y="1684354"/>
            <a:ext cx="1467770" cy="1492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8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6" y="539501"/>
            <a:ext cx="9670311" cy="41130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11759" y="1495900"/>
            <a:ext cx="786150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MỞ ĐẦU</a:t>
            </a:r>
            <a:endParaRPr lang="zh-CN" altLang="en-US" sz="5333" b="1" dirty="0">
              <a:solidFill>
                <a:schemeClr val="bg1"/>
              </a:solidFill>
              <a:latin typeface="Barlow Condensed Black" panose="00000A06000000000000" pitchFamily="2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8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41106" y="179663"/>
            <a:ext cx="3312125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NỘI DUNG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 flipH="1">
            <a:off x="1595779" y="2041690"/>
            <a:ext cx="4256012" cy="4254425"/>
          </a:xfrm>
          <a:prstGeom prst="ellipse">
            <a:avLst/>
          </a:prstGeom>
          <a:noFill/>
          <a:ln w="11" cap="flat">
            <a:solidFill>
              <a:schemeClr val="accent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3363468" y="4374711"/>
            <a:ext cx="1181236" cy="1039406"/>
          </a:xfrm>
          <a:prstGeom prst="line">
            <a:avLst/>
          </a:prstGeom>
          <a:noFill/>
          <a:ln w="19050" cap="flat">
            <a:solidFill>
              <a:srgbClr val="4F4D63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3404396" y="3030573"/>
            <a:ext cx="1355724" cy="866653"/>
          </a:xfrm>
          <a:prstGeom prst="line">
            <a:avLst/>
          </a:prstGeom>
          <a:noFill/>
          <a:ln w="19050" cap="flat">
            <a:solidFill>
              <a:srgbClr val="4F4D63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TextBox 9"/>
          <p:cNvSpPr txBox="1"/>
          <p:nvPr/>
        </p:nvSpPr>
        <p:spPr>
          <a:xfrm flipH="1">
            <a:off x="3994129" y="1881482"/>
            <a:ext cx="812000" cy="70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9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标题之一</a:t>
            </a: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 flipH="1">
            <a:off x="4813971" y="2170094"/>
            <a:ext cx="1037820" cy="1037820"/>
          </a:xfrm>
          <a:prstGeom prst="ellipse">
            <a:avLst/>
          </a:prstGeom>
          <a:solidFill>
            <a:srgbClr val="2A3D52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 flipH="1">
            <a:off x="4910005" y="2261133"/>
            <a:ext cx="81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</a:t>
            </a:r>
            <a:endParaRPr lang="zh-CN" altLang="en-US" sz="4400" b="1" dirty="0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 flipH="1">
            <a:off x="4663219" y="5179811"/>
            <a:ext cx="1037820" cy="1039406"/>
          </a:xfrm>
          <a:prstGeom prst="ellipse">
            <a:avLst/>
          </a:prstGeom>
          <a:solidFill>
            <a:srgbClr val="2A3D52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 flipH="1">
            <a:off x="8384493" y="3655017"/>
            <a:ext cx="775014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9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endParaRPr lang="zh-CN" altLang="en-US" sz="1999" b="1" dirty="0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 flipH="1">
            <a:off x="834860" y="2887685"/>
            <a:ext cx="2410093" cy="2410091"/>
          </a:xfrm>
          <a:prstGeom prst="ellipse">
            <a:avLst/>
          </a:prstGeom>
          <a:solidFill>
            <a:srgbClr val="2A3D52">
              <a:alpha val="30000"/>
            </a:srgbClr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 flipH="1">
            <a:off x="1025097" y="3077921"/>
            <a:ext cx="2029620" cy="2031207"/>
          </a:xfrm>
          <a:prstGeom prst="ellipse">
            <a:avLst/>
          </a:prstGeom>
          <a:solidFill>
            <a:srgbClr val="2A3D52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5" name="TextBox 19"/>
          <p:cNvSpPr txBox="1"/>
          <p:nvPr/>
        </p:nvSpPr>
        <p:spPr>
          <a:xfrm>
            <a:off x="5775856" y="2026867"/>
            <a:ext cx="6397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Đối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tượng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nghiên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cứu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7" name="TextBox 21"/>
          <p:cNvSpPr txBox="1"/>
          <p:nvPr/>
        </p:nvSpPr>
        <p:spPr>
          <a:xfrm>
            <a:off x="6265490" y="5297776"/>
            <a:ext cx="5551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Phương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pháp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nghiên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cứu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1444737" y="3630293"/>
            <a:ext cx="1081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dung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Line 17">
            <a:extLst>
              <a:ext uri="{FF2B5EF4-FFF2-40B4-BE49-F238E27FC236}">
                <a16:creationId xmlns:a16="http://schemas.microsoft.com/office/drawing/2014/main" id="{93931DA6-62A5-4BC9-8B39-01A631CA1A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96301" y="4162670"/>
            <a:ext cx="1582366" cy="44899"/>
          </a:xfrm>
          <a:prstGeom prst="line">
            <a:avLst/>
          </a:prstGeom>
          <a:noFill/>
          <a:ln w="19050" cap="flat">
            <a:solidFill>
              <a:srgbClr val="4F4D63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Oval 12">
            <a:extLst>
              <a:ext uri="{FF2B5EF4-FFF2-40B4-BE49-F238E27FC236}">
                <a16:creationId xmlns:a16="http://schemas.microsoft.com/office/drawing/2014/main" id="{05577238-0264-4859-A8B1-9E496E4F3B1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72104" y="3601947"/>
            <a:ext cx="1037820" cy="1037820"/>
          </a:xfrm>
          <a:prstGeom prst="ellipse">
            <a:avLst/>
          </a:prstGeom>
          <a:solidFill>
            <a:srgbClr val="2A3D52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2D298558-A6C5-4F75-A51E-4A7994C01BD2}"/>
              </a:ext>
            </a:extLst>
          </p:cNvPr>
          <p:cNvSpPr txBox="1"/>
          <p:nvPr/>
        </p:nvSpPr>
        <p:spPr>
          <a:xfrm flipH="1">
            <a:off x="5490477" y="3677483"/>
            <a:ext cx="775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endParaRPr lang="zh-CN" altLang="en-US" sz="4400" b="1" dirty="0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E9BFBB78-9C84-46AF-9959-DD6C351D76C5}"/>
              </a:ext>
            </a:extLst>
          </p:cNvPr>
          <p:cNvSpPr txBox="1"/>
          <p:nvPr/>
        </p:nvSpPr>
        <p:spPr>
          <a:xfrm flipH="1">
            <a:off x="4820997" y="5346299"/>
            <a:ext cx="775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endParaRPr lang="zh-CN" altLang="en-US" sz="4400" b="1" dirty="0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id="{C0289B3D-0897-4079-B400-EEE40BA634C5}"/>
              </a:ext>
            </a:extLst>
          </p:cNvPr>
          <p:cNvSpPr txBox="1"/>
          <p:nvPr/>
        </p:nvSpPr>
        <p:spPr>
          <a:xfrm>
            <a:off x="6528297" y="3579741"/>
            <a:ext cx="5496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trò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đời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sống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sản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xuất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2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1" grpId="0" animBg="1"/>
      <p:bldP spid="22" grpId="0"/>
      <p:bldP spid="23" grpId="0" animBg="1"/>
      <p:bldP spid="25" grpId="0" animBg="1"/>
      <p:bldP spid="26" grpId="0" animBg="1"/>
      <p:bldP spid="35" grpId="0"/>
      <p:bldP spid="37" grpId="0"/>
      <p:bldP spid="27" grpId="0" animBg="1"/>
      <p:bldP spid="28" grpId="0" animBg="1"/>
      <p:bldP spid="29" grpId="0"/>
      <p:bldP spid="30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62" y="2438400"/>
            <a:ext cx="6473109" cy="275319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01</a:t>
            </a:r>
            <a:endParaRPr lang="zh-CN" altLang="en-US" sz="115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029325" y="3036782"/>
            <a:ext cx="5505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ĐỐI TƯỢNG NGHIÊN CỨU CỦA HÓA HỌC</a:t>
            </a:r>
            <a:endParaRPr lang="zh-CN" altLang="en-US" sz="4000" b="1" dirty="0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552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983283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496998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11" y="-12569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1" y="29682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74597" y="224306"/>
            <a:ext cx="257795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1. CHẤT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任意多边形 18"/>
          <p:cNvSpPr/>
          <p:nvPr/>
        </p:nvSpPr>
        <p:spPr>
          <a:xfrm rot="16200000">
            <a:off x="1316803" y="2807493"/>
            <a:ext cx="1698231" cy="1414369"/>
          </a:xfrm>
          <a:custGeom>
            <a:avLst/>
            <a:gdLst>
              <a:gd name="connsiteX0" fmla="*/ 2533879 w 2533879"/>
              <a:gd name="connsiteY0" fmla="*/ 851549 h 1703098"/>
              <a:gd name="connsiteX1" fmla="*/ 2100969 w 2533879"/>
              <a:gd name="connsiteY1" fmla="*/ 1703098 h 1703098"/>
              <a:gd name="connsiteX2" fmla="*/ 0 w 2533879"/>
              <a:gd name="connsiteY2" fmla="*/ 1703098 h 1703098"/>
              <a:gd name="connsiteX3" fmla="*/ 0 w 2533879"/>
              <a:gd name="connsiteY3" fmla="*/ 1701262 h 1703098"/>
              <a:gd name="connsiteX4" fmla="*/ 119769 w 2533879"/>
              <a:gd name="connsiteY4" fmla="*/ 1701262 h 1703098"/>
              <a:gd name="connsiteX5" fmla="*/ 552679 w 2533879"/>
              <a:gd name="connsiteY5" fmla="*/ 849713 h 1703098"/>
              <a:gd name="connsiteX6" fmla="*/ 120702 w 2533879"/>
              <a:gd name="connsiteY6" fmla="*/ 0 h 1703098"/>
              <a:gd name="connsiteX7" fmla="*/ 2100969 w 2533879"/>
              <a:gd name="connsiteY7" fmla="*/ 0 h 1703098"/>
              <a:gd name="connsiteX8" fmla="*/ 2533879 w 2533879"/>
              <a:gd name="connsiteY8" fmla="*/ 851549 h 170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3879" h="1703098">
                <a:moveTo>
                  <a:pt x="2533879" y="851549"/>
                </a:moveTo>
                <a:lnTo>
                  <a:pt x="2100969" y="1703098"/>
                </a:lnTo>
                <a:lnTo>
                  <a:pt x="0" y="1703098"/>
                </a:lnTo>
                <a:lnTo>
                  <a:pt x="0" y="1701262"/>
                </a:lnTo>
                <a:lnTo>
                  <a:pt x="119769" y="1701262"/>
                </a:lnTo>
                <a:lnTo>
                  <a:pt x="552679" y="849713"/>
                </a:lnTo>
                <a:lnTo>
                  <a:pt x="120702" y="0"/>
                </a:lnTo>
                <a:lnTo>
                  <a:pt x="2100969" y="0"/>
                </a:lnTo>
                <a:lnTo>
                  <a:pt x="2533879" y="85154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255396" y="2665564"/>
            <a:ext cx="1414369" cy="1698230"/>
            <a:chOff x="6672787" y="3082228"/>
            <a:chExt cx="1414369" cy="2104307"/>
          </a:xfrm>
          <a:solidFill>
            <a:schemeClr val="accent1">
              <a:lumMod val="50000"/>
            </a:schemeClr>
          </a:solidFill>
        </p:grpSpPr>
        <p:sp>
          <p:nvSpPr>
            <p:cNvPr id="22" name="任意多边形 21"/>
            <p:cNvSpPr/>
            <p:nvPr/>
          </p:nvSpPr>
          <p:spPr>
            <a:xfrm rot="16200000">
              <a:off x="6327818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7177738" y="4009423"/>
              <a:ext cx="404466" cy="424946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 rot="16200000">
            <a:off x="5110941" y="2807493"/>
            <a:ext cx="1698230" cy="1414369"/>
          </a:xfrm>
          <a:custGeom>
            <a:avLst/>
            <a:gdLst>
              <a:gd name="connsiteX0" fmla="*/ 2533879 w 2533879"/>
              <a:gd name="connsiteY0" fmla="*/ 851549 h 1703098"/>
              <a:gd name="connsiteX1" fmla="*/ 2100969 w 2533879"/>
              <a:gd name="connsiteY1" fmla="*/ 1703098 h 1703098"/>
              <a:gd name="connsiteX2" fmla="*/ 0 w 2533879"/>
              <a:gd name="connsiteY2" fmla="*/ 1703098 h 1703098"/>
              <a:gd name="connsiteX3" fmla="*/ 0 w 2533879"/>
              <a:gd name="connsiteY3" fmla="*/ 1701262 h 1703098"/>
              <a:gd name="connsiteX4" fmla="*/ 119769 w 2533879"/>
              <a:gd name="connsiteY4" fmla="*/ 1701262 h 1703098"/>
              <a:gd name="connsiteX5" fmla="*/ 552679 w 2533879"/>
              <a:gd name="connsiteY5" fmla="*/ 849713 h 1703098"/>
              <a:gd name="connsiteX6" fmla="*/ 120702 w 2533879"/>
              <a:gd name="connsiteY6" fmla="*/ 0 h 1703098"/>
              <a:gd name="connsiteX7" fmla="*/ 2100969 w 2533879"/>
              <a:gd name="connsiteY7" fmla="*/ 0 h 1703098"/>
              <a:gd name="connsiteX8" fmla="*/ 2533879 w 2533879"/>
              <a:gd name="connsiteY8" fmla="*/ 851549 h 170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3879" h="1703098">
                <a:moveTo>
                  <a:pt x="2533879" y="851549"/>
                </a:moveTo>
                <a:lnTo>
                  <a:pt x="2100969" y="1703098"/>
                </a:lnTo>
                <a:lnTo>
                  <a:pt x="0" y="1703098"/>
                </a:lnTo>
                <a:lnTo>
                  <a:pt x="0" y="1701262"/>
                </a:lnTo>
                <a:lnTo>
                  <a:pt x="119769" y="1701262"/>
                </a:lnTo>
                <a:lnTo>
                  <a:pt x="552679" y="849713"/>
                </a:lnTo>
                <a:lnTo>
                  <a:pt x="120702" y="0"/>
                </a:lnTo>
                <a:lnTo>
                  <a:pt x="2100969" y="0"/>
                </a:lnTo>
                <a:lnTo>
                  <a:pt x="2533879" y="85154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6731BA-9C57-431A-9CD4-FD96BC1400C4}"/>
              </a:ext>
            </a:extLst>
          </p:cNvPr>
          <p:cNvSpPr txBox="1"/>
          <p:nvPr/>
        </p:nvSpPr>
        <p:spPr>
          <a:xfrm>
            <a:off x="566785" y="5330344"/>
            <a:ext cx="11404477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nguyên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tạo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? </a:t>
            </a:r>
          </a:p>
        </p:txBody>
      </p:sp>
      <p:pic>
        <p:nvPicPr>
          <p:cNvPr id="44" name="Picture 2" descr="Đá moissanite khác kim cương thế nào - VnExpress Giải trí">
            <a:extLst>
              <a:ext uri="{FF2B5EF4-FFF2-40B4-BE49-F238E27FC236}">
                <a16:creationId xmlns:a16="http://schemas.microsoft.com/office/drawing/2014/main" id="{93E56752-1FD3-45DB-9161-3AB841FB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84" y="1298897"/>
            <a:ext cx="2225245" cy="194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Dùng nồi nhôm nấu ăn có gây hại cho sức khoẻ? | VTV.VN">
            <a:extLst>
              <a:ext uri="{FF2B5EF4-FFF2-40B4-BE49-F238E27FC236}">
                <a16:creationId xmlns:a16="http://schemas.microsoft.com/office/drawing/2014/main" id="{F8927304-B4CD-4CE8-AE70-BC66AAFB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85" y="1298896"/>
            <a:ext cx="2225245" cy="182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ác mẫu kệ sắt trang trí 3 tầng đẹp giá rẻ nhất hiện nay">
            <a:extLst>
              <a:ext uri="{FF2B5EF4-FFF2-40B4-BE49-F238E27FC236}">
                <a16:creationId xmlns:a16="http://schemas.microsoft.com/office/drawing/2014/main" id="{A3ACD122-5DEB-46F2-B677-2EDE4816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90" y="1174313"/>
            <a:ext cx="2091380" cy="1882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4977E5A-B5E7-212E-7742-79D1DD70F82B}"/>
              </a:ext>
            </a:extLst>
          </p:cNvPr>
          <p:cNvSpPr txBox="1"/>
          <p:nvPr/>
        </p:nvSpPr>
        <p:spPr>
          <a:xfrm>
            <a:off x="966604" y="4609614"/>
            <a:ext cx="19065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Kim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cương</a:t>
            </a:r>
            <a:endParaRPr lang="en-US" sz="280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E149B6-94ED-CE8A-FFD1-D2B599B5C19D}"/>
              </a:ext>
            </a:extLst>
          </p:cNvPr>
          <p:cNvSpPr txBox="1"/>
          <p:nvPr/>
        </p:nvSpPr>
        <p:spPr>
          <a:xfrm>
            <a:off x="4874185" y="4633160"/>
            <a:ext cx="19065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Nồi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nhôm</a:t>
            </a:r>
            <a:endParaRPr lang="en-US" sz="280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2FA9FD-0874-364A-EAE7-F3F3B72BA95D}"/>
              </a:ext>
            </a:extLst>
          </p:cNvPr>
          <p:cNvSpPr txBox="1"/>
          <p:nvPr/>
        </p:nvSpPr>
        <p:spPr>
          <a:xfrm>
            <a:off x="9211563" y="4598537"/>
            <a:ext cx="19065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sắt</a:t>
            </a:r>
            <a:endParaRPr lang="en-US" sz="280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2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43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983283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496998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11" y="-12569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1" y="29682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74597" y="224306"/>
            <a:ext cx="257795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1. CHẤT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任意多边形 18"/>
          <p:cNvSpPr/>
          <p:nvPr/>
        </p:nvSpPr>
        <p:spPr>
          <a:xfrm rot="16200000">
            <a:off x="1316803" y="2807493"/>
            <a:ext cx="1698231" cy="1414369"/>
          </a:xfrm>
          <a:custGeom>
            <a:avLst/>
            <a:gdLst>
              <a:gd name="connsiteX0" fmla="*/ 2533879 w 2533879"/>
              <a:gd name="connsiteY0" fmla="*/ 851549 h 1703098"/>
              <a:gd name="connsiteX1" fmla="*/ 2100969 w 2533879"/>
              <a:gd name="connsiteY1" fmla="*/ 1703098 h 1703098"/>
              <a:gd name="connsiteX2" fmla="*/ 0 w 2533879"/>
              <a:gd name="connsiteY2" fmla="*/ 1703098 h 1703098"/>
              <a:gd name="connsiteX3" fmla="*/ 0 w 2533879"/>
              <a:gd name="connsiteY3" fmla="*/ 1701262 h 1703098"/>
              <a:gd name="connsiteX4" fmla="*/ 119769 w 2533879"/>
              <a:gd name="connsiteY4" fmla="*/ 1701262 h 1703098"/>
              <a:gd name="connsiteX5" fmla="*/ 552679 w 2533879"/>
              <a:gd name="connsiteY5" fmla="*/ 849713 h 1703098"/>
              <a:gd name="connsiteX6" fmla="*/ 120702 w 2533879"/>
              <a:gd name="connsiteY6" fmla="*/ 0 h 1703098"/>
              <a:gd name="connsiteX7" fmla="*/ 2100969 w 2533879"/>
              <a:gd name="connsiteY7" fmla="*/ 0 h 1703098"/>
              <a:gd name="connsiteX8" fmla="*/ 2533879 w 2533879"/>
              <a:gd name="connsiteY8" fmla="*/ 851549 h 170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3879" h="1703098">
                <a:moveTo>
                  <a:pt x="2533879" y="851549"/>
                </a:moveTo>
                <a:lnTo>
                  <a:pt x="2100969" y="1703098"/>
                </a:lnTo>
                <a:lnTo>
                  <a:pt x="0" y="1703098"/>
                </a:lnTo>
                <a:lnTo>
                  <a:pt x="0" y="1701262"/>
                </a:lnTo>
                <a:lnTo>
                  <a:pt x="119769" y="1701262"/>
                </a:lnTo>
                <a:lnTo>
                  <a:pt x="552679" y="849713"/>
                </a:lnTo>
                <a:lnTo>
                  <a:pt x="120702" y="0"/>
                </a:lnTo>
                <a:lnTo>
                  <a:pt x="2100969" y="0"/>
                </a:lnTo>
                <a:lnTo>
                  <a:pt x="2533879" y="85154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255396" y="2665564"/>
            <a:ext cx="1414369" cy="1698230"/>
            <a:chOff x="6672787" y="3082228"/>
            <a:chExt cx="1414369" cy="2104307"/>
          </a:xfrm>
          <a:solidFill>
            <a:schemeClr val="accent1">
              <a:lumMod val="50000"/>
            </a:schemeClr>
          </a:solidFill>
        </p:grpSpPr>
        <p:sp>
          <p:nvSpPr>
            <p:cNvPr id="22" name="任意多边形 21"/>
            <p:cNvSpPr/>
            <p:nvPr/>
          </p:nvSpPr>
          <p:spPr>
            <a:xfrm rot="16200000">
              <a:off x="6327818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7177738" y="4009423"/>
              <a:ext cx="404466" cy="424946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 rot="16200000">
            <a:off x="5110941" y="2807493"/>
            <a:ext cx="1698230" cy="1414369"/>
          </a:xfrm>
          <a:custGeom>
            <a:avLst/>
            <a:gdLst>
              <a:gd name="connsiteX0" fmla="*/ 2533879 w 2533879"/>
              <a:gd name="connsiteY0" fmla="*/ 851549 h 1703098"/>
              <a:gd name="connsiteX1" fmla="*/ 2100969 w 2533879"/>
              <a:gd name="connsiteY1" fmla="*/ 1703098 h 1703098"/>
              <a:gd name="connsiteX2" fmla="*/ 0 w 2533879"/>
              <a:gd name="connsiteY2" fmla="*/ 1703098 h 1703098"/>
              <a:gd name="connsiteX3" fmla="*/ 0 w 2533879"/>
              <a:gd name="connsiteY3" fmla="*/ 1701262 h 1703098"/>
              <a:gd name="connsiteX4" fmla="*/ 119769 w 2533879"/>
              <a:gd name="connsiteY4" fmla="*/ 1701262 h 1703098"/>
              <a:gd name="connsiteX5" fmla="*/ 552679 w 2533879"/>
              <a:gd name="connsiteY5" fmla="*/ 849713 h 1703098"/>
              <a:gd name="connsiteX6" fmla="*/ 120702 w 2533879"/>
              <a:gd name="connsiteY6" fmla="*/ 0 h 1703098"/>
              <a:gd name="connsiteX7" fmla="*/ 2100969 w 2533879"/>
              <a:gd name="connsiteY7" fmla="*/ 0 h 1703098"/>
              <a:gd name="connsiteX8" fmla="*/ 2533879 w 2533879"/>
              <a:gd name="connsiteY8" fmla="*/ 851549 h 170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3879" h="1703098">
                <a:moveTo>
                  <a:pt x="2533879" y="851549"/>
                </a:moveTo>
                <a:lnTo>
                  <a:pt x="2100969" y="1703098"/>
                </a:lnTo>
                <a:lnTo>
                  <a:pt x="0" y="1703098"/>
                </a:lnTo>
                <a:lnTo>
                  <a:pt x="0" y="1701262"/>
                </a:lnTo>
                <a:lnTo>
                  <a:pt x="119769" y="1701262"/>
                </a:lnTo>
                <a:lnTo>
                  <a:pt x="552679" y="849713"/>
                </a:lnTo>
                <a:lnTo>
                  <a:pt x="120702" y="0"/>
                </a:lnTo>
                <a:lnTo>
                  <a:pt x="2100969" y="0"/>
                </a:lnTo>
                <a:lnTo>
                  <a:pt x="2533879" y="85154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6731BA-9C57-431A-9CD4-FD96BC1400C4}"/>
              </a:ext>
            </a:extLst>
          </p:cNvPr>
          <p:cNvSpPr txBox="1"/>
          <p:nvPr/>
        </p:nvSpPr>
        <p:spPr>
          <a:xfrm>
            <a:off x="324020" y="4731866"/>
            <a:ext cx="11361633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xung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quanh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đều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</a:p>
        </p:txBody>
      </p:sp>
      <p:pic>
        <p:nvPicPr>
          <p:cNvPr id="44" name="Picture 2" descr="Đá moissanite khác kim cương thế nào - VnExpress Giải trí">
            <a:extLst>
              <a:ext uri="{FF2B5EF4-FFF2-40B4-BE49-F238E27FC236}">
                <a16:creationId xmlns:a16="http://schemas.microsoft.com/office/drawing/2014/main" id="{93E56752-1FD3-45DB-9161-3AB841FB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84" y="1298897"/>
            <a:ext cx="2225245" cy="194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Dùng nồi nhôm nấu ăn có gây hại cho sức khoẻ? | VTV.VN">
            <a:extLst>
              <a:ext uri="{FF2B5EF4-FFF2-40B4-BE49-F238E27FC236}">
                <a16:creationId xmlns:a16="http://schemas.microsoft.com/office/drawing/2014/main" id="{F8927304-B4CD-4CE8-AE70-BC66AAFB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85" y="1298896"/>
            <a:ext cx="2225245" cy="182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文本框 26">
            <a:extLst>
              <a:ext uri="{FF2B5EF4-FFF2-40B4-BE49-F238E27FC236}">
                <a16:creationId xmlns:a16="http://schemas.microsoft.com/office/drawing/2014/main" id="{787ECFBE-3244-42D5-8616-F084714FF3A9}"/>
              </a:ext>
            </a:extLst>
          </p:cNvPr>
          <p:cNvSpPr txBox="1"/>
          <p:nvPr/>
        </p:nvSpPr>
        <p:spPr>
          <a:xfrm>
            <a:off x="852107" y="4274831"/>
            <a:ext cx="2850460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Carbon</a:t>
            </a:r>
          </a:p>
        </p:txBody>
      </p:sp>
      <p:sp>
        <p:nvSpPr>
          <p:cNvPr id="47" name="文本框 28">
            <a:extLst>
              <a:ext uri="{FF2B5EF4-FFF2-40B4-BE49-F238E27FC236}">
                <a16:creationId xmlns:a16="http://schemas.microsoft.com/office/drawing/2014/main" id="{759B1DB1-DC97-4960-9D4D-8AA20CAC92CE}"/>
              </a:ext>
            </a:extLst>
          </p:cNvPr>
          <p:cNvSpPr txBox="1"/>
          <p:nvPr/>
        </p:nvSpPr>
        <p:spPr>
          <a:xfrm>
            <a:off x="4309194" y="4277612"/>
            <a:ext cx="375878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Aluminium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Các mẫu kệ sắt trang trí 3 tầng đẹp giá rẻ nhất hiện nay">
            <a:extLst>
              <a:ext uri="{FF2B5EF4-FFF2-40B4-BE49-F238E27FC236}">
                <a16:creationId xmlns:a16="http://schemas.microsoft.com/office/drawing/2014/main" id="{A3ACD122-5DEB-46F2-B677-2EDE4816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90" y="1174313"/>
            <a:ext cx="2091380" cy="1882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文本框 28">
            <a:extLst>
              <a:ext uri="{FF2B5EF4-FFF2-40B4-BE49-F238E27FC236}">
                <a16:creationId xmlns:a16="http://schemas.microsoft.com/office/drawing/2014/main" id="{1367B8C9-652F-4A92-B235-B735531A4339}"/>
              </a:ext>
            </a:extLst>
          </p:cNvPr>
          <p:cNvSpPr txBox="1"/>
          <p:nvPr/>
        </p:nvSpPr>
        <p:spPr>
          <a:xfrm>
            <a:off x="8787794" y="4298198"/>
            <a:ext cx="29890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Iron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791590-BB55-4665-A017-A26BE03FB70D}"/>
              </a:ext>
            </a:extLst>
          </p:cNvPr>
          <p:cNvSpPr txBox="1"/>
          <p:nvPr/>
        </p:nvSpPr>
        <p:spPr>
          <a:xfrm>
            <a:off x="566785" y="5773141"/>
            <a:ext cx="11519198" cy="954107"/>
          </a:xfrm>
          <a:prstGeom prst="rect">
            <a:avLst/>
          </a:prstGeom>
          <a:solidFill>
            <a:srgbClr val="3E5B7A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kèm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360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43" grpId="0"/>
      <p:bldP spid="46" grpId="0"/>
      <p:bldP spid="47" grpId="0"/>
      <p:bldP spid="48" grpId="0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黑板蓝色毕业论文答辩开题报告PPT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895</Words>
  <Application>Microsoft Office PowerPoint</Application>
  <PresentationFormat>Widescreen</PresentationFormat>
  <Paragraphs>162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Barlow Condensed Black</vt:lpstr>
      <vt:lpstr>Calibri</vt:lpstr>
      <vt:lpstr>Calibri Light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简约黑板蓝色毕业论文答辩开题报告PPT</dc:title>
  <dc:creator>PC</dc:creator>
  <cp:lastModifiedBy>PHẠM TIẾN HẢI</cp:lastModifiedBy>
  <cp:revision>60</cp:revision>
  <dcterms:created xsi:type="dcterms:W3CDTF">2017-04-05T12:41:11Z</dcterms:created>
  <dcterms:modified xsi:type="dcterms:W3CDTF">2022-06-26T07:22:56Z</dcterms:modified>
</cp:coreProperties>
</file>