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 Math" panose="02040503050406030204" pitchFamily="18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5C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96" y="1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svg"/><Relationship Id="rId7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10" Type="http://schemas.openxmlformats.org/officeDocument/2006/relationships/image" Target="../media/image50.png"/><Relationship Id="rId4" Type="http://schemas.openxmlformats.org/officeDocument/2006/relationships/image" Target="../media/image5.png"/><Relationship Id="rId9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12" Type="http://schemas.openxmlformats.org/officeDocument/2006/relationships/image" Target="../media/image1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openxmlformats.org/officeDocument/2006/relationships/image" Target="../media/image2.svg"/><Relationship Id="rId10" Type="http://schemas.openxmlformats.org/officeDocument/2006/relationships/image" Target="../media/image55.png"/><Relationship Id="rId4" Type="http://schemas.openxmlformats.org/officeDocument/2006/relationships/image" Target="../media/image1.png"/><Relationship Id="rId9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.svg"/><Relationship Id="rId10" Type="http://schemas.openxmlformats.org/officeDocument/2006/relationships/image" Target="../media/image56.png"/><Relationship Id="rId4" Type="http://schemas.openxmlformats.org/officeDocument/2006/relationships/image" Target="../media/image1.png"/><Relationship Id="rId9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2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.svg"/><Relationship Id="rId10" Type="http://schemas.openxmlformats.org/officeDocument/2006/relationships/image" Target="../media/image59.png"/><Relationship Id="rId4" Type="http://schemas.openxmlformats.org/officeDocument/2006/relationships/image" Target="../media/image1.png"/><Relationship Id="rId9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61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2.svg"/><Relationship Id="rId7" Type="http://schemas.openxmlformats.org/officeDocument/2006/relationships/image" Target="../media/image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36.svg"/><Relationship Id="rId5" Type="http://schemas.openxmlformats.org/officeDocument/2006/relationships/image" Target="../media/image38.svg"/><Relationship Id="rId10" Type="http://schemas.openxmlformats.org/officeDocument/2006/relationships/image" Target="../media/image35.png"/><Relationship Id="rId4" Type="http://schemas.openxmlformats.org/officeDocument/2006/relationships/image" Target="../media/image37.png"/><Relationship Id="rId9" Type="http://schemas.openxmlformats.org/officeDocument/2006/relationships/image" Target="../media/image3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6.svg"/><Relationship Id="rId10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2.svg"/><Relationship Id="rId10" Type="http://schemas.openxmlformats.org/officeDocument/2006/relationships/image" Target="../media/image21.png"/><Relationship Id="rId4" Type="http://schemas.openxmlformats.org/officeDocument/2006/relationships/image" Target="../media/image1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svg"/><Relationship Id="rId7" Type="http://schemas.openxmlformats.org/officeDocument/2006/relationships/image" Target="../media/image26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2.svg"/><Relationship Id="rId10" Type="http://schemas.openxmlformats.org/officeDocument/2006/relationships/image" Target="../media/image29.png"/><Relationship Id="rId4" Type="http://schemas.openxmlformats.org/officeDocument/2006/relationships/image" Target="../media/image11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.svg"/><Relationship Id="rId10" Type="http://schemas.openxmlformats.org/officeDocument/2006/relationships/image" Target="../media/image30.png"/><Relationship Id="rId4" Type="http://schemas.openxmlformats.org/officeDocument/2006/relationships/image" Target="../media/image1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svg"/><Relationship Id="rId7" Type="http://schemas.openxmlformats.org/officeDocument/2006/relationships/image" Target="../media/image34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2.svg"/><Relationship Id="rId10" Type="http://schemas.openxmlformats.org/officeDocument/2006/relationships/image" Target="../media/image37.png"/><Relationship Id="rId4" Type="http://schemas.openxmlformats.org/officeDocument/2006/relationships/image" Target="../media/image1.png"/><Relationship Id="rId9" Type="http://schemas.openxmlformats.org/officeDocument/2006/relationships/image" Target="../media/image3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44.png"/><Relationship Id="rId5" Type="http://schemas.openxmlformats.org/officeDocument/2006/relationships/image" Target="../media/image40.svg"/><Relationship Id="rId10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7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66776" y="166143"/>
            <a:ext cx="15006647" cy="9867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78396">
            <a:off x="14958560" y="6953277"/>
            <a:ext cx="2636567" cy="15724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54568" y="-2115728"/>
            <a:ext cx="5236901" cy="62888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806400" y="6113872"/>
            <a:ext cx="5236901" cy="628885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2079" y="926724"/>
            <a:ext cx="2211353" cy="29236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508484">
            <a:off x="54008" y="9067800"/>
            <a:ext cx="4455000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400000" flipH="1">
            <a:off x="15456051" y="4564240"/>
            <a:ext cx="802895" cy="119389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089724" flipH="1" flipV="1">
            <a:off x="2545038" y="6630170"/>
            <a:ext cx="802895" cy="1193897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178027FB-D179-2305-1A87-9CE26C45EFA1}"/>
              </a:ext>
            </a:extLst>
          </p:cNvPr>
          <p:cNvSpPr txBox="1"/>
          <p:nvPr/>
        </p:nvSpPr>
        <p:spPr>
          <a:xfrm>
            <a:off x="2590800" y="2857500"/>
            <a:ext cx="118110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LỚP HỌC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5794215" y="-1678875"/>
            <a:ext cx="4987570" cy="59894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035250" y="6670196"/>
            <a:ext cx="4987570" cy="59894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C088B945-BF87-AB6A-C191-3EC672D0B351}"/>
              </a:ext>
            </a:extLst>
          </p:cNvPr>
          <p:cNvSpPr txBox="1"/>
          <p:nvPr/>
        </p:nvSpPr>
        <p:spPr>
          <a:xfrm>
            <a:off x="5410199" y="1492915"/>
            <a:ext cx="746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707CB88B-C130-1F3D-F690-67E761327408}"/>
                  </a:ext>
                </a:extLst>
              </p:cNvPr>
              <p:cNvSpPr txBox="1"/>
              <p:nvPr/>
            </p:nvSpPr>
            <p:spPr>
              <a:xfrm>
                <a:off x="1078273" y="3721992"/>
                <a:ext cx="16131453" cy="304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4.16 (SGK – tr.74)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𝐷𝐸𝐹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thoả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𝐷𝐸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𝐷𝐹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𝐸𝐷𝐹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=60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=45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𝐸𝐹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𝐷𝐸𝐹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𝐸𝐹𝐷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707CB88B-C130-1F3D-F690-67E761327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273" y="3721992"/>
                <a:ext cx="16131453" cy="3047886"/>
              </a:xfrm>
              <a:prstGeom prst="rect">
                <a:avLst/>
              </a:prstGeom>
              <a:blipFill>
                <a:blip r:embed="rId6"/>
                <a:stretch>
                  <a:fillRect l="-1550" r="-1512" b="-8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478396">
            <a:off x="14784492" y="7488994"/>
            <a:ext cx="2636567" cy="15724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468600" y="-2628900"/>
            <a:ext cx="5236901" cy="62888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806400" y="6113872"/>
            <a:ext cx="5236901" cy="62888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508484">
            <a:off x="54008" y="9067800"/>
            <a:ext cx="4455000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 flipH="1">
            <a:off x="1109901" y="528399"/>
            <a:ext cx="802895" cy="119389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089724" flipH="1" flipV="1">
            <a:off x="1371332" y="7954511"/>
            <a:ext cx="802895" cy="11938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F81A0D6-E4B6-5614-3DD8-A947929397CC}"/>
                  </a:ext>
                </a:extLst>
              </p:cNvPr>
              <p:cNvSpPr txBox="1"/>
              <p:nvPr/>
            </p:nvSpPr>
            <p:spPr>
              <a:xfrm>
                <a:off x="4147182" y="2171700"/>
                <a:ext cx="10820400" cy="74805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nl-N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75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nl-NL" sz="40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𝐷𝐸𝐹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có:</a:t>
                </a: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𝐷𝐸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𝐷𝐹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𝐸𝐷𝐹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=60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(gt)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𝐷𝐸𝐹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𝐸𝐹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=6 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𝑐𝑚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𝐷𝐸𝐹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45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i="1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𝐸𝐹𝐷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𝐵𝐶𝐴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75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F81A0D6-E4B6-5614-3DD8-A94792939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182" y="2171700"/>
                <a:ext cx="10820400" cy="7480574"/>
              </a:xfrm>
              <a:prstGeom prst="rect">
                <a:avLst/>
              </a:prstGeom>
              <a:blipFill>
                <a:blip r:embed="rId10"/>
                <a:stretch>
                  <a:fillRect l="-1972" r="-1127" b="-2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Bong bóng Lời nói: Hình bầu dục 12">
            <a:extLst>
              <a:ext uri="{FF2B5EF4-FFF2-40B4-BE49-F238E27FC236}">
                <a16:creationId xmlns:a16="http://schemas.microsoft.com/office/drawing/2014/main" id="{832803A7-F5DD-2F61-2CAE-8135B044A6D0}"/>
              </a:ext>
            </a:extLst>
          </p:cNvPr>
          <p:cNvSpPr/>
          <p:nvPr/>
        </p:nvSpPr>
        <p:spPr>
          <a:xfrm>
            <a:off x="8408665" y="455994"/>
            <a:ext cx="2819399" cy="1338706"/>
          </a:xfrm>
          <a:prstGeom prst="wedgeEllipseCallout">
            <a:avLst/>
          </a:prstGeom>
          <a:solidFill>
            <a:srgbClr val="C45C67"/>
          </a:solidFill>
          <a:ln>
            <a:solidFill>
              <a:srgbClr val="C45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982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58" y="6116737"/>
            <a:ext cx="4240207" cy="42402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44800" y="225913"/>
            <a:ext cx="3677459" cy="367745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700000">
            <a:off x="-722764" y="652672"/>
            <a:ext cx="2977928" cy="9114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14739">
            <a:off x="16342250" y="7702002"/>
            <a:ext cx="1676525" cy="24929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72E6BCC6-8009-D8E2-A524-64DD338F6491}"/>
                  </a:ext>
                </a:extLst>
              </p:cNvPr>
              <p:cNvSpPr txBox="1"/>
              <p:nvPr/>
            </p:nvSpPr>
            <p:spPr>
              <a:xfrm>
                <a:off x="1116526" y="901480"/>
                <a:ext cx="16063986" cy="304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4.17 (SGK – tr.74)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𝐷𝐸𝐹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thoả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𝐷𝐸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𝐷𝐸𝐹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=70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𝐸𝐷𝐹</m:t>
                        </m:r>
                      </m:e>
                    </m:acc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=60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𝐷𝐹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72E6BCC6-8009-D8E2-A524-64DD338F6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526" y="901480"/>
                <a:ext cx="16063986" cy="3047886"/>
              </a:xfrm>
              <a:prstGeom prst="rect">
                <a:avLst/>
              </a:prstGeom>
              <a:blipFill>
                <a:blip r:embed="rId8"/>
                <a:stretch>
                  <a:fillRect l="-1518" r="-1556" b="-8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55496D5-B121-DA06-599D-669D597676AC}"/>
              </a:ext>
            </a:extLst>
          </p:cNvPr>
          <p:cNvSpPr txBox="1"/>
          <p:nvPr/>
        </p:nvSpPr>
        <p:spPr>
          <a:xfrm>
            <a:off x="7981950" y="3878890"/>
            <a:ext cx="2324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EBE10B52-BF23-3401-2BCD-E6103D44BB02}"/>
                  </a:ext>
                </a:extLst>
              </p:cNvPr>
              <p:cNvSpPr txBox="1"/>
              <p:nvPr/>
            </p:nvSpPr>
            <p:spPr>
              <a:xfrm>
                <a:off x="3924300" y="5221303"/>
                <a:ext cx="10439400" cy="41642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𝐷𝐸𝐹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có: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𝐷𝐸𝐹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𝐷𝐸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𝐸𝐷𝐹</m:t>
                        </m:r>
                      </m:e>
                    </m:acc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=60°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(gt),</a:t>
                </a:r>
                <a:endParaRPr lang="nl-NL" sz="40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𝐷𝐸𝐹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 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𝐷𝐹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=6 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EBE10B52-BF23-3401-2BCD-E6103D44B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00" y="5221303"/>
                <a:ext cx="10439400" cy="4164217"/>
              </a:xfrm>
              <a:prstGeom prst="rect">
                <a:avLst/>
              </a:prstGeom>
              <a:blipFill>
                <a:blip r:embed="rId9"/>
                <a:stretch>
                  <a:fillRect l="-2103" r="-935" b="-5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8884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133117" y="-3124268"/>
            <a:ext cx="4987570" cy="59894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832686" y="7630360"/>
            <a:ext cx="4987570" cy="59894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339096" y="7032529"/>
            <a:ext cx="4240207" cy="424020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44899" y="1535950"/>
            <a:ext cx="1082759" cy="1610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B92F8E64-FB88-003E-3CB5-DF7431C6090E}"/>
                  </a:ext>
                </a:extLst>
              </p:cNvPr>
              <p:cNvSpPr txBox="1"/>
              <p:nvPr/>
            </p:nvSpPr>
            <p:spPr>
              <a:xfrm>
                <a:off x="2872842" y="542370"/>
                <a:ext cx="12542316" cy="2779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4.18 (SGK – tr.74)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4.44,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𝐴𝐸𝐶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𝐴𝐸𝐷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𝐴𝐸𝐶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𝐴𝐸𝐷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	b)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B92F8E64-FB88-003E-3CB5-DF7431C60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842" y="542370"/>
                <a:ext cx="12542316" cy="2779222"/>
              </a:xfrm>
              <a:prstGeom prst="rect">
                <a:avLst/>
              </a:prstGeom>
              <a:blipFill>
                <a:blip r:embed="rId8"/>
                <a:stretch>
                  <a:fillRect l="-1701" r="-2818" b="-8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4C54DA3F-473A-7B7E-8451-7A9F6416161A}"/>
                  </a:ext>
                </a:extLst>
              </p:cNvPr>
              <p:cNvSpPr txBox="1"/>
              <p:nvPr/>
            </p:nvSpPr>
            <p:spPr>
              <a:xfrm>
                <a:off x="3154884" y="4686300"/>
                <a:ext cx="6769259" cy="5241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Xét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𝐴𝐸𝐶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𝐴𝐸𝐷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𝐴𝐸𝐶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𝐴𝐸𝐷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𝐸𝐴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cạnh chung.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𝐴𝐸𝐶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𝐴𝐸𝐷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4C54DA3F-473A-7B7E-8451-7A9F64161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884" y="4686300"/>
                <a:ext cx="6769259" cy="5241435"/>
              </a:xfrm>
              <a:prstGeom prst="rect">
                <a:avLst/>
              </a:prstGeom>
              <a:blipFill>
                <a:blip r:embed="rId9"/>
                <a:stretch>
                  <a:fillRect l="-3243" b="-4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B19967C5-0C76-0635-5AA4-039F3FAA4BB3}"/>
              </a:ext>
            </a:extLst>
          </p:cNvPr>
          <p:cNvSpPr txBox="1"/>
          <p:nvPr/>
        </p:nvSpPr>
        <p:spPr>
          <a:xfrm>
            <a:off x="7581900" y="3755206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CC58C3E3-8901-6635-DF3D-241E04F08C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06100" y="4340700"/>
            <a:ext cx="6248399" cy="529505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7478396">
            <a:off x="16505926" y="8681006"/>
            <a:ext cx="1581624" cy="94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1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5794215" y="-1678875"/>
            <a:ext cx="4987570" cy="59894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035250" y="6670196"/>
            <a:ext cx="4987570" cy="5989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945036">
            <a:off x="1087840" y="8047640"/>
            <a:ext cx="2001824" cy="11938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 flipH="1">
            <a:off x="15912896" y="1052199"/>
            <a:ext cx="1082759" cy="161005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08D252B-3F09-2133-4702-E9CA5757BD91}"/>
              </a:ext>
            </a:extLst>
          </p:cNvPr>
          <p:cNvSpPr txBox="1"/>
          <p:nvPr/>
        </p:nvSpPr>
        <p:spPr>
          <a:xfrm>
            <a:off x="5410200" y="952500"/>
            <a:ext cx="746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9E7117C-0F38-306C-ECCC-BD27EBCD0A3D}"/>
                  </a:ext>
                </a:extLst>
              </p:cNvPr>
              <p:cNvSpPr txBox="1"/>
              <p:nvPr/>
            </p:nvSpPr>
            <p:spPr>
              <a:xfrm>
                <a:off x="2590800" y="3226288"/>
                <a:ext cx="13716000" cy="5549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4.19 (SGK – tr.74)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𝐶𝐴𝑂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𝐶𝐵𝑂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𝑂𝐴𝐶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𝐶𝑂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𝑀𝐴𝐶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9E7117C-0F38-306C-ECCC-BD27EBCD0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3226288"/>
                <a:ext cx="13716000" cy="5549211"/>
              </a:xfrm>
              <a:prstGeom prst="rect">
                <a:avLst/>
              </a:prstGeom>
              <a:blipFill>
                <a:blip r:embed="rId10"/>
                <a:stretch>
                  <a:fillRect l="-1556" r="-2622" b="-3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2899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D369518-813F-40FB-BD0F-73BE58217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6601" y="2835819"/>
            <a:ext cx="7596189" cy="56604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183640" flipH="1">
            <a:off x="15527597" y="8134763"/>
            <a:ext cx="1821161" cy="202070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-35397" y="8496300"/>
            <a:ext cx="1082759" cy="1610050"/>
          </a:xfrm>
          <a:prstGeom prst="rect">
            <a:avLst/>
          </a:prstGeom>
        </p:spPr>
      </p:pic>
      <p:sp>
        <p:nvSpPr>
          <p:cNvPr id="5" name="Bong bóng Lời nói: Hình bầu dục 12">
            <a:extLst>
              <a:ext uri="{FF2B5EF4-FFF2-40B4-BE49-F238E27FC236}">
                <a16:creationId xmlns:a16="http://schemas.microsoft.com/office/drawing/2014/main" id="{D2E7912B-DB13-4419-9193-2344C4A3E0D5}"/>
              </a:ext>
            </a:extLst>
          </p:cNvPr>
          <p:cNvSpPr/>
          <p:nvPr/>
        </p:nvSpPr>
        <p:spPr>
          <a:xfrm>
            <a:off x="8382000" y="180650"/>
            <a:ext cx="2819399" cy="1338706"/>
          </a:xfrm>
          <a:prstGeom prst="wedgeEllipseCallout">
            <a:avLst/>
          </a:prstGeom>
          <a:solidFill>
            <a:srgbClr val="C45C67"/>
          </a:solidFill>
          <a:ln>
            <a:solidFill>
              <a:srgbClr val="C45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FAE064-3781-4964-BCA3-7D18A42629CA}"/>
                  </a:ext>
                </a:extLst>
              </p:cNvPr>
              <p:cNvSpPr txBox="1"/>
              <p:nvPr/>
            </p:nvSpPr>
            <p:spPr>
              <a:xfrm>
                <a:off x="2417035" y="1509381"/>
                <a:ext cx="11077660" cy="85969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Ta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𝐴𝐶𝑂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𝐶𝐴𝑂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𝐶𝑂𝐴</m:t>
                        </m:r>
                      </m:e>
                    </m:acc>
                  </m:oMath>
                </a14:m>
                <a:endParaRPr lang="en-US" sz="4000" i="1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𝐵𝐶𝑂</m:t>
                        </m:r>
                      </m:e>
                    </m:acc>
                    <m:r>
                      <a:rPr lang="nl-N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nl-NL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𝐶𝐵𝑂</m:t>
                        </m:r>
                      </m:e>
                    </m:acc>
                    <m:r>
                      <a:rPr lang="nl-N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𝐶𝑂𝐵</m:t>
                        </m:r>
                      </m:e>
                    </m:acc>
                  </m:oMath>
                </a14:m>
                <a:endParaRPr lang="nl-NL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𝐴𝐶𝑂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𝐵𝐶𝑂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𝑂𝐴𝐶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𝑂𝐵𝐶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𝐶𝑂𝐴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𝐶𝑂𝐵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cạnh chung,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𝐴𝐶𝑂</m:t>
                        </m:r>
                      </m:e>
                    </m:acc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𝐵𝐶𝑂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△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𝑂𝐴𝐶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=△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 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FAE064-3781-4964-BCA3-7D18A4262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035" y="1509381"/>
                <a:ext cx="11077660" cy="8596969"/>
              </a:xfrm>
              <a:prstGeom prst="rect">
                <a:avLst/>
              </a:prstGeom>
              <a:blipFill>
                <a:blip r:embed="rId7"/>
                <a:stretch>
                  <a:fillRect l="-1925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0930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5794215" y="-1678875"/>
            <a:ext cx="4987570" cy="59894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035250" y="6670196"/>
            <a:ext cx="4987570" cy="5989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46253" y="-2120104"/>
            <a:ext cx="4240207" cy="42402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201540" y="8166896"/>
            <a:ext cx="4240207" cy="42402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142439" flipH="1">
            <a:off x="164810" y="7026991"/>
            <a:ext cx="1533174" cy="22798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230394" y="658272"/>
            <a:ext cx="2211353" cy="292366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BA061B-4E51-4169-9240-0B2427F26E2E}"/>
                  </a:ext>
                </a:extLst>
              </p:cNvPr>
              <p:cNvSpPr txBox="1"/>
              <p:nvPr/>
            </p:nvSpPr>
            <p:spPr>
              <a:xfrm>
                <a:off x="3107495" y="1896786"/>
                <a:ext cx="12073009" cy="63496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Ta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𝑀𝐶𝐴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𝐴𝐶𝑂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𝐵𝐶𝑂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𝑀𝐶𝐵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𝑀𝐴𝐶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𝐶𝐴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(do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𝑂𝐴𝐶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endParaRPr lang="nl-NL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𝑀𝐶𝐴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𝑀𝐶𝐵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cạnh chung.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𝑀𝐴𝐶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c.g.c) 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BA061B-4E51-4169-9240-0B2427F26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495" y="1896786"/>
                <a:ext cx="12073009" cy="6349623"/>
              </a:xfrm>
              <a:prstGeom prst="rect">
                <a:avLst/>
              </a:prstGeom>
              <a:blipFill>
                <a:blip r:embed="rId10"/>
                <a:stretch>
                  <a:fillRect l="-1818" b="-3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9313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094984" y="-2556564"/>
            <a:ext cx="4240207" cy="424020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47800" y="630859"/>
            <a:ext cx="15392400" cy="2484290"/>
            <a:chOff x="0" y="0"/>
            <a:chExt cx="1932635" cy="11607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32635" cy="1160770"/>
            </a:xfrm>
            <a:custGeom>
              <a:avLst/>
              <a:gdLst/>
              <a:ahLst/>
              <a:cxnLst/>
              <a:rect l="l" t="t" r="r" b="b"/>
              <a:pathLst>
                <a:path w="1932635" h="1160770">
                  <a:moveTo>
                    <a:pt x="82294" y="0"/>
                  </a:moveTo>
                  <a:lnTo>
                    <a:pt x="1850341" y="0"/>
                  </a:lnTo>
                  <a:cubicBezTo>
                    <a:pt x="1872166" y="0"/>
                    <a:pt x="1893098" y="8670"/>
                    <a:pt x="1908531" y="24103"/>
                  </a:cubicBezTo>
                  <a:cubicBezTo>
                    <a:pt x="1923964" y="39536"/>
                    <a:pt x="1932635" y="60468"/>
                    <a:pt x="1932635" y="82294"/>
                  </a:cubicBezTo>
                  <a:lnTo>
                    <a:pt x="1932635" y="1078476"/>
                  </a:lnTo>
                  <a:cubicBezTo>
                    <a:pt x="1932635" y="1100302"/>
                    <a:pt x="1923964" y="1121234"/>
                    <a:pt x="1908531" y="1136667"/>
                  </a:cubicBezTo>
                  <a:cubicBezTo>
                    <a:pt x="1893098" y="1152100"/>
                    <a:pt x="1872166" y="1160770"/>
                    <a:pt x="1850341" y="1160770"/>
                  </a:cubicBezTo>
                  <a:lnTo>
                    <a:pt x="82294" y="1160770"/>
                  </a:lnTo>
                  <a:cubicBezTo>
                    <a:pt x="60468" y="1160770"/>
                    <a:pt x="39536" y="1152100"/>
                    <a:pt x="24103" y="1136667"/>
                  </a:cubicBezTo>
                  <a:cubicBezTo>
                    <a:pt x="8670" y="1121234"/>
                    <a:pt x="0" y="1100302"/>
                    <a:pt x="0" y="1078476"/>
                  </a:cubicBezTo>
                  <a:lnTo>
                    <a:pt x="0" y="82294"/>
                  </a:lnTo>
                  <a:cubicBezTo>
                    <a:pt x="0" y="60468"/>
                    <a:pt x="8670" y="39536"/>
                    <a:pt x="24103" y="24103"/>
                  </a:cubicBezTo>
                  <a:cubicBezTo>
                    <a:pt x="39536" y="8670"/>
                    <a:pt x="60468" y="0"/>
                    <a:pt x="82294" y="0"/>
                  </a:cubicBezTo>
                  <a:close/>
                </a:path>
              </a:pathLst>
            </a:custGeom>
            <a:solidFill>
              <a:srgbClr val="FFE8EB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727594">
            <a:off x="15116848" y="2013529"/>
            <a:ext cx="2855166" cy="178091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478396">
            <a:off x="318868" y="194294"/>
            <a:ext cx="1836514" cy="109526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331629" flipH="1">
            <a:off x="14183585" y="8807774"/>
            <a:ext cx="1510860" cy="9010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9E2567-57A3-4373-B8D6-E7ED2A6F0065}"/>
              </a:ext>
            </a:extLst>
          </p:cNvPr>
          <p:cNvSpPr txBox="1"/>
          <p:nvPr/>
        </p:nvSpPr>
        <p:spPr>
          <a:xfrm>
            <a:off x="3657600" y="1381434"/>
            <a:ext cx="1097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42111A-10D9-42D1-8F4A-BC9146D001EC}"/>
              </a:ext>
            </a:extLst>
          </p:cNvPr>
          <p:cNvSpPr txBox="1"/>
          <p:nvPr/>
        </p:nvSpPr>
        <p:spPr>
          <a:xfrm>
            <a:off x="472826" y="7074447"/>
            <a:ext cx="42672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 nhớ kiến thức trong bài.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84D5D5-DFE3-4E73-89B5-ADDF8D06DBBB}"/>
              </a:ext>
            </a:extLst>
          </p:cNvPr>
          <p:cNvSpPr txBox="1"/>
          <p:nvPr/>
        </p:nvSpPr>
        <p:spPr>
          <a:xfrm>
            <a:off x="6896100" y="7091076"/>
            <a:ext cx="44958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 thành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1F468C-735D-47ED-A68C-ED343C0D2A7E}"/>
              </a:ext>
            </a:extLst>
          </p:cNvPr>
          <p:cNvSpPr txBox="1"/>
          <p:nvPr/>
        </p:nvSpPr>
        <p:spPr>
          <a:xfrm>
            <a:off x="12805414" y="7074448"/>
            <a:ext cx="42672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 bị bài mới “Bài 15”.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Graphic 19" descr="Graduation cap with solid fill">
            <a:extLst>
              <a:ext uri="{FF2B5EF4-FFF2-40B4-BE49-F238E27FC236}">
                <a16:creationId xmlns:a16="http://schemas.microsoft.com/office/drawing/2014/main" id="{077A7D5A-D95C-4F3A-8A34-1927E465BA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96001" y="4853597"/>
            <a:ext cx="2220850" cy="2220850"/>
          </a:xfrm>
          <a:prstGeom prst="rect">
            <a:avLst/>
          </a:prstGeom>
        </p:spPr>
      </p:pic>
      <p:pic>
        <p:nvPicPr>
          <p:cNvPr id="21" name="Graphic 20" descr="Graduation cap with solid fill">
            <a:extLst>
              <a:ext uri="{FF2B5EF4-FFF2-40B4-BE49-F238E27FC236}">
                <a16:creationId xmlns:a16="http://schemas.microsoft.com/office/drawing/2014/main" id="{51212B3A-8985-4341-81C3-C3FE5C510C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33575" y="4853597"/>
            <a:ext cx="2220850" cy="2220850"/>
          </a:xfrm>
          <a:prstGeom prst="rect">
            <a:avLst/>
          </a:prstGeom>
        </p:spPr>
      </p:pic>
      <p:pic>
        <p:nvPicPr>
          <p:cNvPr id="22" name="Graphic 21" descr="Graduation cap with solid fill">
            <a:extLst>
              <a:ext uri="{FF2B5EF4-FFF2-40B4-BE49-F238E27FC236}">
                <a16:creationId xmlns:a16="http://schemas.microsoft.com/office/drawing/2014/main" id="{BB599C5B-2887-4ED1-B6DA-023C2E3E51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828589" y="4853597"/>
            <a:ext cx="2220850" cy="222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26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42445" y="1966717"/>
            <a:ext cx="14603110" cy="5896432"/>
            <a:chOff x="0" y="0"/>
            <a:chExt cx="1932635" cy="12595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32635" cy="1259579"/>
            </a:xfrm>
            <a:custGeom>
              <a:avLst/>
              <a:gdLst/>
              <a:ahLst/>
              <a:cxnLst/>
              <a:rect l="l" t="t" r="r" b="b"/>
              <a:pathLst>
                <a:path w="1932635" h="1259579">
                  <a:moveTo>
                    <a:pt x="82294" y="0"/>
                  </a:moveTo>
                  <a:lnTo>
                    <a:pt x="1850341" y="0"/>
                  </a:lnTo>
                  <a:cubicBezTo>
                    <a:pt x="1872166" y="0"/>
                    <a:pt x="1893098" y="8670"/>
                    <a:pt x="1908531" y="24103"/>
                  </a:cubicBezTo>
                  <a:cubicBezTo>
                    <a:pt x="1923964" y="39536"/>
                    <a:pt x="1932635" y="60468"/>
                    <a:pt x="1932635" y="82294"/>
                  </a:cubicBezTo>
                  <a:lnTo>
                    <a:pt x="1932635" y="1177285"/>
                  </a:lnTo>
                  <a:cubicBezTo>
                    <a:pt x="1932635" y="1199111"/>
                    <a:pt x="1923964" y="1220043"/>
                    <a:pt x="1908531" y="1235476"/>
                  </a:cubicBezTo>
                  <a:cubicBezTo>
                    <a:pt x="1893098" y="1250909"/>
                    <a:pt x="1872166" y="1259579"/>
                    <a:pt x="1850341" y="1259579"/>
                  </a:cubicBezTo>
                  <a:lnTo>
                    <a:pt x="82294" y="1259579"/>
                  </a:lnTo>
                  <a:cubicBezTo>
                    <a:pt x="60468" y="1259579"/>
                    <a:pt x="39536" y="1250909"/>
                    <a:pt x="24103" y="1235476"/>
                  </a:cubicBezTo>
                  <a:cubicBezTo>
                    <a:pt x="8670" y="1220043"/>
                    <a:pt x="0" y="1199111"/>
                    <a:pt x="0" y="1177285"/>
                  </a:cubicBezTo>
                  <a:lnTo>
                    <a:pt x="0" y="82294"/>
                  </a:lnTo>
                  <a:cubicBezTo>
                    <a:pt x="0" y="60468"/>
                    <a:pt x="8670" y="39536"/>
                    <a:pt x="24103" y="24103"/>
                  </a:cubicBezTo>
                  <a:cubicBezTo>
                    <a:pt x="39536" y="8670"/>
                    <a:pt x="60468" y="0"/>
                    <a:pt x="82294" y="0"/>
                  </a:cubicBezTo>
                  <a:close/>
                </a:path>
              </a:pathLst>
            </a:custGeom>
            <a:solidFill>
              <a:srgbClr val="FFE8E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58473">
            <a:off x="16059971" y="1136393"/>
            <a:ext cx="1454521" cy="96907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22652" y="6361234"/>
            <a:ext cx="3894756" cy="300383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249400" y="6361234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983436" y="-2047781"/>
            <a:ext cx="4240207" cy="424020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83640">
            <a:off x="1044535" y="207213"/>
            <a:ext cx="1821161" cy="202070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588623" flipH="1">
            <a:off x="3058111" y="861834"/>
            <a:ext cx="895243" cy="133121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4945601" flipH="1" flipV="1">
            <a:off x="8981437" y="8196295"/>
            <a:ext cx="723573" cy="10759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11F943-EED1-4776-8D5F-153F7B9FB5DE}"/>
              </a:ext>
            </a:extLst>
          </p:cNvPr>
          <p:cNvSpPr txBox="1"/>
          <p:nvPr/>
        </p:nvSpPr>
        <p:spPr>
          <a:xfrm>
            <a:off x="2703688" y="3065562"/>
            <a:ext cx="12880623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HẸN GẶP LẠI CÁC EM TRONG TIẾT HỌC SAU!</a:t>
            </a:r>
          </a:p>
        </p:txBody>
      </p:sp>
    </p:spTree>
    <p:extLst>
      <p:ext uri="{BB962C8B-B14F-4D97-AF65-F5344CB8AC3E}">
        <p14:creationId xmlns:p14="http://schemas.microsoft.com/office/powerpoint/2010/main" val="3627041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58" y="6116737"/>
            <a:ext cx="4240207" cy="42402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44800" y="225913"/>
            <a:ext cx="3677459" cy="3677459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848417" y="3485218"/>
            <a:ext cx="14591166" cy="4782465"/>
            <a:chOff x="0" y="0"/>
            <a:chExt cx="3842941" cy="12595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42941" cy="1259579"/>
            </a:xfrm>
            <a:custGeom>
              <a:avLst/>
              <a:gdLst/>
              <a:ahLst/>
              <a:cxnLst/>
              <a:rect l="l" t="t" r="r" b="b"/>
              <a:pathLst>
                <a:path w="3842941" h="1259579">
                  <a:moveTo>
                    <a:pt x="41386" y="0"/>
                  </a:moveTo>
                  <a:lnTo>
                    <a:pt x="3801555" y="0"/>
                  </a:lnTo>
                  <a:cubicBezTo>
                    <a:pt x="3812531" y="0"/>
                    <a:pt x="3823058" y="4360"/>
                    <a:pt x="3830819" y="12122"/>
                  </a:cubicBezTo>
                  <a:cubicBezTo>
                    <a:pt x="3838580" y="19883"/>
                    <a:pt x="3842941" y="30410"/>
                    <a:pt x="3842941" y="41386"/>
                  </a:cubicBezTo>
                  <a:lnTo>
                    <a:pt x="3842941" y="1218193"/>
                  </a:lnTo>
                  <a:cubicBezTo>
                    <a:pt x="3842941" y="1229169"/>
                    <a:pt x="3838580" y="1239696"/>
                    <a:pt x="3830819" y="1247457"/>
                  </a:cubicBezTo>
                  <a:cubicBezTo>
                    <a:pt x="3823058" y="1255219"/>
                    <a:pt x="3812531" y="1259579"/>
                    <a:pt x="3801555" y="1259579"/>
                  </a:cubicBezTo>
                  <a:lnTo>
                    <a:pt x="41386" y="1259579"/>
                  </a:lnTo>
                  <a:cubicBezTo>
                    <a:pt x="30410" y="1259579"/>
                    <a:pt x="19883" y="1255219"/>
                    <a:pt x="12122" y="1247457"/>
                  </a:cubicBezTo>
                  <a:cubicBezTo>
                    <a:pt x="4360" y="1239696"/>
                    <a:pt x="0" y="1229169"/>
                    <a:pt x="0" y="1218193"/>
                  </a:cubicBezTo>
                  <a:lnTo>
                    <a:pt x="0" y="41386"/>
                  </a:lnTo>
                  <a:cubicBezTo>
                    <a:pt x="0" y="30410"/>
                    <a:pt x="4360" y="19883"/>
                    <a:pt x="12122" y="12122"/>
                  </a:cubicBezTo>
                  <a:cubicBezTo>
                    <a:pt x="19883" y="4360"/>
                    <a:pt x="30410" y="0"/>
                    <a:pt x="41386" y="0"/>
                  </a:cubicBezTo>
                  <a:close/>
                </a:path>
              </a:pathLst>
            </a:custGeom>
            <a:solidFill>
              <a:srgbClr val="FFE8E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700000">
            <a:off x="-345139" y="1225778"/>
            <a:ext cx="3048326" cy="9330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14739">
            <a:off x="15955883" y="7406144"/>
            <a:ext cx="1676525" cy="2492973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1E192772-0162-FBD5-D539-74282A8A0335}"/>
              </a:ext>
            </a:extLst>
          </p:cNvPr>
          <p:cNvSpPr txBox="1"/>
          <p:nvPr/>
        </p:nvSpPr>
        <p:spPr>
          <a:xfrm>
            <a:off x="4778505" y="1090195"/>
            <a:ext cx="87309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E84DB4F7-1276-EE1A-86E7-44A2CB6DA8FE}"/>
              </a:ext>
            </a:extLst>
          </p:cNvPr>
          <p:cNvSpPr txBox="1"/>
          <p:nvPr/>
        </p:nvSpPr>
        <p:spPr>
          <a:xfrm>
            <a:off x="4281714" y="4552336"/>
            <a:ext cx="9724570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hãy nêu trường hợp bằng nhau thứ hai và thứ ba của hai tam giác?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916386" y="6677110"/>
            <a:ext cx="4240207" cy="42402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33117" y="-3124268"/>
            <a:ext cx="4987570" cy="5989439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2095499" y="2813763"/>
            <a:ext cx="14097000" cy="6850329"/>
          </a:xfrm>
          <a:custGeom>
            <a:avLst/>
            <a:gdLst/>
            <a:ahLst/>
            <a:cxnLst/>
            <a:rect l="l" t="t" r="r" b="b"/>
            <a:pathLst>
              <a:path w="2525488" h="1292515">
                <a:moveTo>
                  <a:pt x="62975" y="0"/>
                </a:moveTo>
                <a:lnTo>
                  <a:pt x="2462513" y="0"/>
                </a:lnTo>
                <a:cubicBezTo>
                  <a:pt x="2497293" y="0"/>
                  <a:pt x="2525488" y="28195"/>
                  <a:pt x="2525488" y="62975"/>
                </a:cubicBezTo>
                <a:lnTo>
                  <a:pt x="2525488" y="1229540"/>
                </a:lnTo>
                <a:cubicBezTo>
                  <a:pt x="2525488" y="1264320"/>
                  <a:pt x="2497293" y="1292515"/>
                  <a:pt x="2462513" y="1292515"/>
                </a:cubicBezTo>
                <a:lnTo>
                  <a:pt x="62975" y="1292515"/>
                </a:lnTo>
                <a:cubicBezTo>
                  <a:pt x="46273" y="1292515"/>
                  <a:pt x="30255" y="1285881"/>
                  <a:pt x="18445" y="1274070"/>
                </a:cubicBezTo>
                <a:cubicBezTo>
                  <a:pt x="6635" y="1262260"/>
                  <a:pt x="0" y="1246242"/>
                  <a:pt x="0" y="1229540"/>
                </a:cubicBezTo>
                <a:lnTo>
                  <a:pt x="0" y="62975"/>
                </a:lnTo>
                <a:cubicBezTo>
                  <a:pt x="0" y="46273"/>
                  <a:pt x="6635" y="30255"/>
                  <a:pt x="18445" y="18445"/>
                </a:cubicBezTo>
                <a:cubicBezTo>
                  <a:pt x="30255" y="6635"/>
                  <a:pt x="46273" y="0"/>
                  <a:pt x="62975" y="0"/>
                </a:cubicBezTo>
                <a:close/>
              </a:path>
            </a:pathLst>
          </a:custGeom>
          <a:solidFill>
            <a:schemeClr val="bg1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-1832686" y="7630360"/>
            <a:ext cx="4987570" cy="59894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478396">
            <a:off x="16189088" y="5767301"/>
            <a:ext cx="1581624" cy="94325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844899" y="1535950"/>
            <a:ext cx="1082759" cy="1610050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1E7A57B6-0BF0-EA7E-5941-060DEB61073E}"/>
              </a:ext>
            </a:extLst>
          </p:cNvPr>
          <p:cNvSpPr txBox="1"/>
          <p:nvPr/>
        </p:nvSpPr>
        <p:spPr>
          <a:xfrm>
            <a:off x="2898949" y="1242963"/>
            <a:ext cx="12490101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trắc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9D239A8F-9EA7-A6B0-DD53-BE1847052B49}"/>
              </a:ext>
            </a:extLst>
          </p:cNvPr>
          <p:cNvSpPr txBox="1"/>
          <p:nvPr/>
        </p:nvSpPr>
        <p:spPr>
          <a:xfrm>
            <a:off x="3162460" y="3010181"/>
            <a:ext cx="11963400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1:</a:t>
            </a: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Trên hình sau có các tam giác bằng nhau là: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" name="image71.png">
            <a:extLst>
              <a:ext uri="{FF2B5EF4-FFF2-40B4-BE49-F238E27FC236}">
                <a16:creationId xmlns:a16="http://schemas.microsoft.com/office/drawing/2014/main" id="{33E16FC0-EFFD-77AC-0BE6-5DA920D13504}"/>
              </a:ext>
            </a:extLst>
          </p:cNvPr>
          <p:cNvPicPr/>
          <p:nvPr/>
        </p:nvPicPr>
        <p:blipFill>
          <a:blip r:embed="rId10"/>
          <a:srcRect/>
          <a:stretch>
            <a:fillRect/>
          </a:stretch>
        </p:blipFill>
        <p:spPr>
          <a:xfrm>
            <a:off x="2514600" y="4519067"/>
            <a:ext cx="6478241" cy="4219697"/>
          </a:xfrm>
          <a:prstGeom prst="rect">
            <a:avLst/>
          </a:prstGeom>
          <a:ln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CE4CEFE2-01EE-EBEE-4E70-123B2C390763}"/>
                  </a:ext>
                </a:extLst>
              </p:cNvPr>
              <p:cNvSpPr txBox="1"/>
              <p:nvPr/>
            </p:nvSpPr>
            <p:spPr>
              <a:xfrm>
                <a:off x="10408717" y="4572014"/>
                <a:ext cx="4724400" cy="4210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𝐾𝐷𝐸</m:t>
                    </m:r>
                  </m:oMath>
                </a14:m>
                <a:endParaRPr lang="nl-NL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𝐷𝐾𝐸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𝑁𝑀𝑃</m:t>
                    </m:r>
                  </m:oMath>
                </a14:m>
                <a:endParaRPr lang="nl-NL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𝑁𝑃𝑀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CE4CEFE2-01EE-EBEE-4E70-123B2C3907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8717" y="4572014"/>
                <a:ext cx="4724400" cy="4210192"/>
              </a:xfrm>
              <a:prstGeom prst="rect">
                <a:avLst/>
              </a:prstGeom>
              <a:blipFill>
                <a:blip r:embed="rId11"/>
                <a:stretch>
                  <a:fillRect l="-4516" b="-5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Hình Bầu dục 23">
            <a:extLst>
              <a:ext uri="{FF2B5EF4-FFF2-40B4-BE49-F238E27FC236}">
                <a16:creationId xmlns:a16="http://schemas.microsoft.com/office/drawing/2014/main" id="{BA1E49B4-15EA-8BE2-6571-B62DF8430722}"/>
              </a:ext>
            </a:extLst>
          </p:cNvPr>
          <p:cNvSpPr/>
          <p:nvPr/>
        </p:nvSpPr>
        <p:spPr>
          <a:xfrm>
            <a:off x="10210800" y="4692703"/>
            <a:ext cx="894514" cy="90159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5794215" y="-1678875"/>
            <a:ext cx="4987570" cy="59894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035250" y="6670196"/>
            <a:ext cx="4987570" cy="5989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945036">
            <a:off x="1087840" y="8047640"/>
            <a:ext cx="2001824" cy="11938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 flipH="1">
            <a:off x="15912896" y="1052199"/>
            <a:ext cx="1082759" cy="1610050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91D8000-AA57-D220-EC42-761B1108A1A8}"/>
              </a:ext>
            </a:extLst>
          </p:cNvPr>
          <p:cNvSpPr txBox="1"/>
          <p:nvPr/>
        </p:nvSpPr>
        <p:spPr>
          <a:xfrm>
            <a:off x="4216400" y="800100"/>
            <a:ext cx="985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2: </a:t>
            </a: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 hình vẽ, chọn câu trả lời đúng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3968A13C-90EB-9D40-B100-68B71D45E0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03539" y="2378647"/>
            <a:ext cx="8080921" cy="38552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F9F4E5C8-C2DE-0300-5B0F-399EFA57A76E}"/>
                  </a:ext>
                </a:extLst>
              </p:cNvPr>
              <p:cNvSpPr txBox="1"/>
              <p:nvPr/>
            </p:nvSpPr>
            <p:spPr>
              <a:xfrm>
                <a:off x="3177999" y="6918947"/>
                <a:ext cx="11931999" cy="19788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𝐵𝐷𝐴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𝐶𝐸𝐴</m:t>
                    </m:r>
                  </m:oMath>
                </a14:m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B.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𝐵𝐸𝐴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00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𝐶𝐷𝐴</m:t>
                    </m:r>
                  </m:oMath>
                </a14:m>
                <a:endParaRPr lang="nl-NL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D. Cả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đều đúng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F9F4E5C8-C2DE-0300-5B0F-399EFA57A7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999" y="6918947"/>
                <a:ext cx="11931999" cy="1978811"/>
              </a:xfrm>
              <a:prstGeom prst="rect">
                <a:avLst/>
              </a:prstGeom>
              <a:blipFill>
                <a:blip r:embed="rId11"/>
                <a:stretch>
                  <a:fillRect l="-1788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6AF5C7C3-9FB1-7916-E8A1-CE470237958E}"/>
              </a:ext>
            </a:extLst>
          </p:cNvPr>
          <p:cNvSpPr/>
          <p:nvPr/>
        </p:nvSpPr>
        <p:spPr>
          <a:xfrm>
            <a:off x="9372600" y="8081220"/>
            <a:ext cx="894514" cy="90159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559954">
            <a:off x="10060488" y="3148404"/>
            <a:ext cx="11980498" cy="1098212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723940" y="9258300"/>
            <a:ext cx="1082759" cy="16100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83640" flipH="1">
            <a:off x="311411" y="387597"/>
            <a:ext cx="1821161" cy="20207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15E9A2FF-8120-EAB3-D38B-A1E5E9062864}"/>
                  </a:ext>
                </a:extLst>
              </p:cNvPr>
              <p:cNvSpPr txBox="1"/>
              <p:nvPr/>
            </p:nvSpPr>
            <p:spPr>
              <a:xfrm>
                <a:off x="3250406" y="949228"/>
                <a:ext cx="11787187" cy="29021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3: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Chọn câu trả lời đúng. Cho hình vẽ: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Cần phải có thêm yếu tố nào để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𝐵𝐴𝐶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𝐷𝐴𝐶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theo trường hợp cạnh – góc – cạnh: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15E9A2FF-8120-EAB3-D38B-A1E5E9062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406" y="949228"/>
                <a:ext cx="11787187" cy="2902141"/>
              </a:xfrm>
              <a:prstGeom prst="rect">
                <a:avLst/>
              </a:prstGeom>
              <a:blipFill>
                <a:blip r:embed="rId8"/>
                <a:stretch>
                  <a:fillRect l="-1810" b="-8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Hình ảnh 10">
            <a:extLst>
              <a:ext uri="{FF2B5EF4-FFF2-40B4-BE49-F238E27FC236}">
                <a16:creationId xmlns:a16="http://schemas.microsoft.com/office/drawing/2014/main" id="{FE8A59BD-7FC9-498B-DAAB-2DE8569DA1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0" y="3924300"/>
            <a:ext cx="6019800" cy="52109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0F348944-D12E-3D1C-1FB9-727232C69127}"/>
                  </a:ext>
                </a:extLst>
              </p:cNvPr>
              <p:cNvSpPr txBox="1"/>
              <p:nvPr/>
            </p:nvSpPr>
            <p:spPr>
              <a:xfrm>
                <a:off x="8968014" y="4647523"/>
                <a:ext cx="6019801" cy="37644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𝐵𝐶𝐴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𝐷𝐶𝐴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	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𝐷𝐴𝐶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𝐴𝐷𝐶</m:t>
                        </m:r>
                      </m:e>
                    </m:acc>
                  </m:oMath>
                </a14:m>
                <a:endParaRPr lang="nl-NL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D. Cả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đều đúng 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0F348944-D12E-3D1C-1FB9-727232C69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8014" y="4647523"/>
                <a:ext cx="6019801" cy="3764492"/>
              </a:xfrm>
              <a:prstGeom prst="rect">
                <a:avLst/>
              </a:prstGeom>
              <a:blipFill>
                <a:blip r:embed="rId10"/>
                <a:stretch>
                  <a:fillRect b="-5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CD4199A7-A21B-5072-06F7-44598DE918C7}"/>
              </a:ext>
            </a:extLst>
          </p:cNvPr>
          <p:cNvSpPr/>
          <p:nvPr/>
        </p:nvSpPr>
        <p:spPr>
          <a:xfrm>
            <a:off x="9753600" y="5732288"/>
            <a:ext cx="894514" cy="90159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5794215" y="-1678875"/>
            <a:ext cx="4987570" cy="59894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035250" y="6670196"/>
            <a:ext cx="4987570" cy="5989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46253" y="-2120104"/>
            <a:ext cx="4240207" cy="42402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201540" y="8166896"/>
            <a:ext cx="4240207" cy="42402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142439" flipH="1">
            <a:off x="1330783" y="6701781"/>
            <a:ext cx="1533174" cy="22798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230394" y="658272"/>
            <a:ext cx="2211353" cy="29236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A8A6633-5E3A-8342-CE27-7534794BC4F0}"/>
                  </a:ext>
                </a:extLst>
              </p:cNvPr>
              <p:cNvSpPr txBox="1"/>
              <p:nvPr/>
            </p:nvSpPr>
            <p:spPr>
              <a:xfrm>
                <a:off x="3086100" y="2052044"/>
                <a:ext cx="12115800" cy="61829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4: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Cho tam giác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𝐷𝐸𝐹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Tia phân giác của góc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cắt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𝐸𝐹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Ta có</a:t>
                </a:r>
                <a:endParaRPr lang="nl-NL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A. </a:t>
                </a:r>
                <a14:m>
                  <m:oMath xmlns:m="http://schemas.openxmlformats.org/officeDocument/2006/math">
                    <m:r>
                      <a:rPr lang="nl-N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𝐷𝐼𝐸</m:t>
                    </m:r>
                    <m:r>
                      <a:rPr lang="nl-N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𝐷𝐼𝐹</m:t>
                    </m:r>
                  </m:oMath>
                </a14:m>
                <a:endParaRPr lang="nl-NL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𝐷𝐸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𝐷𝐹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𝐼𝐷𝐸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𝐼𝐷𝐹</m:t>
                        </m:r>
                      </m:e>
                    </m:acc>
                  </m:oMath>
                </a14:m>
                <a:endParaRPr lang="nl-NL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𝐼𝐸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𝐼𝐹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 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𝐷𝐼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𝐸𝐹</m:t>
                    </m:r>
                  </m:oMath>
                </a14:m>
                <a:endParaRPr lang="nl-NL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D. Cả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đều đúng.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A8A6633-5E3A-8342-CE27-7534794BC4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100" y="2052044"/>
                <a:ext cx="12115800" cy="6182911"/>
              </a:xfrm>
              <a:prstGeom prst="rect">
                <a:avLst/>
              </a:prstGeom>
              <a:blipFill>
                <a:blip r:embed="rId10"/>
                <a:stretch>
                  <a:fillRect l="-1761" r="-1761" b="-3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34CEB2E8-8B57-D68E-C213-E13A051548B2}"/>
              </a:ext>
            </a:extLst>
          </p:cNvPr>
          <p:cNvSpPr/>
          <p:nvPr/>
        </p:nvSpPr>
        <p:spPr>
          <a:xfrm>
            <a:off x="3846346" y="7401408"/>
            <a:ext cx="894514" cy="90159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7748" y="1655403"/>
            <a:ext cx="15572504" cy="6404201"/>
            <a:chOff x="0" y="0"/>
            <a:chExt cx="1932635" cy="12595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32635" cy="1259579"/>
            </a:xfrm>
            <a:custGeom>
              <a:avLst/>
              <a:gdLst/>
              <a:ahLst/>
              <a:cxnLst/>
              <a:rect l="l" t="t" r="r" b="b"/>
              <a:pathLst>
                <a:path w="1932635" h="1259579">
                  <a:moveTo>
                    <a:pt x="82294" y="0"/>
                  </a:moveTo>
                  <a:lnTo>
                    <a:pt x="1850341" y="0"/>
                  </a:lnTo>
                  <a:cubicBezTo>
                    <a:pt x="1872166" y="0"/>
                    <a:pt x="1893098" y="8670"/>
                    <a:pt x="1908531" y="24103"/>
                  </a:cubicBezTo>
                  <a:cubicBezTo>
                    <a:pt x="1923964" y="39536"/>
                    <a:pt x="1932635" y="60468"/>
                    <a:pt x="1932635" y="82294"/>
                  </a:cubicBezTo>
                  <a:lnTo>
                    <a:pt x="1932635" y="1177285"/>
                  </a:lnTo>
                  <a:cubicBezTo>
                    <a:pt x="1932635" y="1199111"/>
                    <a:pt x="1923964" y="1220043"/>
                    <a:pt x="1908531" y="1235476"/>
                  </a:cubicBezTo>
                  <a:cubicBezTo>
                    <a:pt x="1893098" y="1250909"/>
                    <a:pt x="1872166" y="1259579"/>
                    <a:pt x="1850341" y="1259579"/>
                  </a:cubicBezTo>
                  <a:lnTo>
                    <a:pt x="82294" y="1259579"/>
                  </a:lnTo>
                  <a:cubicBezTo>
                    <a:pt x="60468" y="1259579"/>
                    <a:pt x="39536" y="1250909"/>
                    <a:pt x="24103" y="1235476"/>
                  </a:cubicBezTo>
                  <a:cubicBezTo>
                    <a:pt x="8670" y="1220043"/>
                    <a:pt x="0" y="1199111"/>
                    <a:pt x="0" y="1177285"/>
                  </a:cubicBezTo>
                  <a:lnTo>
                    <a:pt x="0" y="82294"/>
                  </a:lnTo>
                  <a:cubicBezTo>
                    <a:pt x="0" y="60468"/>
                    <a:pt x="8670" y="39536"/>
                    <a:pt x="24103" y="24103"/>
                  </a:cubicBezTo>
                  <a:cubicBezTo>
                    <a:pt x="39536" y="8670"/>
                    <a:pt x="60468" y="0"/>
                    <a:pt x="82294" y="0"/>
                  </a:cubicBezTo>
                  <a:close/>
                </a:path>
              </a:pathLst>
            </a:custGeom>
            <a:solidFill>
              <a:srgbClr val="FFE8E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031543">
            <a:off x="301439" y="541718"/>
            <a:ext cx="1454521" cy="96907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73756" y="7010892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019093" y="-2712765"/>
            <a:ext cx="4240207" cy="424020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83640">
            <a:off x="15426793" y="6592381"/>
            <a:ext cx="1821161" cy="202070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588623" flipH="1">
            <a:off x="7720359" y="293685"/>
            <a:ext cx="895243" cy="133121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945601" flipH="1" flipV="1">
            <a:off x="8981437" y="8196295"/>
            <a:ext cx="723573" cy="107594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21459" y="6658865"/>
            <a:ext cx="3894756" cy="3003831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5C84C9F5-5EE5-4928-8670-FF75F9F5154E}"/>
              </a:ext>
            </a:extLst>
          </p:cNvPr>
          <p:cNvSpPr txBox="1"/>
          <p:nvPr/>
        </p:nvSpPr>
        <p:spPr>
          <a:xfrm>
            <a:off x="2209800" y="4198046"/>
            <a:ext cx="1356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 CHUNG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094984" y="-2556564"/>
            <a:ext cx="4240207" cy="42402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396421">
            <a:off x="15368397" y="2088405"/>
            <a:ext cx="3028038" cy="18887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478396">
            <a:off x="318868" y="194294"/>
            <a:ext cx="1836514" cy="109526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331629" flipH="1">
            <a:off x="14183585" y="8807774"/>
            <a:ext cx="1510860" cy="901052"/>
          </a:xfrm>
          <a:prstGeom prst="rect">
            <a:avLst/>
          </a:prstGeom>
        </p:spPr>
      </p:pic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AA9E1835-9637-E4BC-01B2-AF972B15500E}"/>
              </a:ext>
            </a:extLst>
          </p:cNvPr>
          <p:cNvSpPr/>
          <p:nvPr/>
        </p:nvSpPr>
        <p:spPr>
          <a:xfrm>
            <a:off x="224536" y="876300"/>
            <a:ext cx="2916252" cy="140245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E937A23E-7145-61D9-0BF6-149DD8581C74}"/>
                  </a:ext>
                </a:extLst>
              </p:cNvPr>
              <p:cNvSpPr txBox="1"/>
              <p:nvPr/>
            </p:nvSpPr>
            <p:spPr>
              <a:xfrm>
                <a:off x="3115388" y="419088"/>
                <a:ext cx="14325600" cy="2779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4.43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𝐵𝐴𝐷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a)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𝐴𝑀𝐶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𝐴𝑀𝐷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E937A23E-7145-61D9-0BF6-149DD8581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388" y="419088"/>
                <a:ext cx="14325600" cy="2779222"/>
              </a:xfrm>
              <a:prstGeom prst="rect">
                <a:avLst/>
              </a:prstGeom>
              <a:blipFill>
                <a:blip r:embed="rId8"/>
                <a:stretch>
                  <a:fillRect l="-1489" r="-2511" b="-8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Hình ảnh 12">
            <a:extLst>
              <a:ext uri="{FF2B5EF4-FFF2-40B4-BE49-F238E27FC236}">
                <a16:creationId xmlns:a16="http://schemas.microsoft.com/office/drawing/2014/main" id="{295ECAFF-DD8B-54D7-5BFD-6C10941AFD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612" y="4002899"/>
            <a:ext cx="5874182" cy="54078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3C3800E-FB32-4672-A6A8-DFB150A6A0F5}"/>
              </a:ext>
            </a:extLst>
          </p:cNvPr>
          <p:cNvGrpSpPr/>
          <p:nvPr/>
        </p:nvGrpSpPr>
        <p:grpSpPr>
          <a:xfrm>
            <a:off x="8534400" y="4382609"/>
            <a:ext cx="6019800" cy="4419600"/>
            <a:chOff x="8534400" y="4382609"/>
            <a:chExt cx="6019800" cy="4419600"/>
          </a:xfrm>
        </p:grpSpPr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id="{8AEDB7BA-D46D-417B-C506-FC204AC81B97}"/>
                </a:ext>
              </a:extLst>
            </p:cNvPr>
            <p:cNvCxnSpPr/>
            <p:nvPr/>
          </p:nvCxnSpPr>
          <p:spPr>
            <a:xfrm>
              <a:off x="9982200" y="4382609"/>
              <a:ext cx="0" cy="4419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>
                <a:ext uri="{FF2B5EF4-FFF2-40B4-BE49-F238E27FC236}">
                  <a16:creationId xmlns:a16="http://schemas.microsoft.com/office/drawing/2014/main" id="{49FD388C-3223-0F71-BBCA-01417793A4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34400" y="6975590"/>
              <a:ext cx="6019800" cy="11310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Hộp Văn bản 19">
              <a:extLst>
                <a:ext uri="{FF2B5EF4-FFF2-40B4-BE49-F238E27FC236}">
                  <a16:creationId xmlns:a16="http://schemas.microsoft.com/office/drawing/2014/main" id="{14778B11-9AAC-2FEA-8657-9926EC7EE369}"/>
                </a:ext>
              </a:extLst>
            </p:cNvPr>
            <p:cNvSpPr txBox="1"/>
            <p:nvPr/>
          </p:nvSpPr>
          <p:spPr>
            <a:xfrm>
              <a:off x="8734376" y="5245941"/>
              <a:ext cx="10591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GT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Hộp Văn bản 20">
              <a:extLst>
                <a:ext uri="{FF2B5EF4-FFF2-40B4-BE49-F238E27FC236}">
                  <a16:creationId xmlns:a16="http://schemas.microsoft.com/office/drawing/2014/main" id="{207A064F-0110-7CC6-25A0-DE691EADB795}"/>
                </a:ext>
              </a:extLst>
            </p:cNvPr>
            <p:cNvSpPr txBox="1"/>
            <p:nvPr/>
          </p:nvSpPr>
          <p:spPr>
            <a:xfrm>
              <a:off x="8734376" y="7353484"/>
              <a:ext cx="10591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KL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32207C99-0E78-3673-D73C-A7959EE33550}"/>
                  </a:ext>
                </a:extLst>
              </p:cNvPr>
              <p:cNvSpPr txBox="1"/>
              <p:nvPr/>
            </p:nvSpPr>
            <p:spPr>
              <a:xfrm>
                <a:off x="10338417" y="4191517"/>
                <a:ext cx="3189512" cy="2816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4000" i="1" dirty="0">
                    <a:latin typeface="Cambria Math" panose="02040503050406030204" pitchFamily="18" charset="0"/>
                  </a:rPr>
                  <a:t>,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𝐵𝐴𝐷</m:t>
                        </m:r>
                      </m:e>
                    </m:acc>
                  </m:oMath>
                </a14:m>
                <a:r>
                  <a:rPr lang="en-US" sz="4000" dirty="0"/>
                  <a:t>,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4000" dirty="0"/>
                  <a:t>.</a:t>
                </a: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32207C99-0E78-3673-D73C-A7959EE33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8417" y="4191517"/>
                <a:ext cx="3189512" cy="2816733"/>
              </a:xfrm>
              <a:prstGeom prst="rect">
                <a:avLst/>
              </a:prstGeom>
              <a:blipFill>
                <a:blip r:embed="rId10"/>
                <a:stretch>
                  <a:fillRect b="-8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3CD47D28-AB90-ACBC-1ABF-1B8AAE6DC79F}"/>
                  </a:ext>
                </a:extLst>
              </p:cNvPr>
              <p:cNvSpPr txBox="1"/>
              <p:nvPr/>
            </p:nvSpPr>
            <p:spPr>
              <a:xfrm>
                <a:off x="10104810" y="6999179"/>
                <a:ext cx="4449390" cy="1824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𝐴𝐵𝐷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𝐴𝑀𝐶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𝐴𝑀𝐷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3CD47D28-AB90-ACBC-1ABF-1B8AAE6DC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4810" y="6999179"/>
                <a:ext cx="4449390" cy="1824923"/>
              </a:xfrm>
              <a:prstGeom prst="rect">
                <a:avLst/>
              </a:prstGeom>
              <a:blipFill>
                <a:blip r:embed="rId11"/>
                <a:stretch>
                  <a:fillRect l="-4932" r="-3288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697200" y="7502700"/>
            <a:ext cx="4940386" cy="4637788"/>
          </a:xfrm>
          <a:prstGeom prst="rect">
            <a:avLst/>
          </a:prstGeom>
        </p:spPr>
      </p:pic>
      <p:sp>
        <p:nvSpPr>
          <p:cNvPr id="12" name="Freeform 12"/>
          <p:cNvSpPr/>
          <p:nvPr/>
        </p:nvSpPr>
        <p:spPr>
          <a:xfrm>
            <a:off x="880562" y="1404363"/>
            <a:ext cx="16992600" cy="7472932"/>
          </a:xfrm>
          <a:custGeom>
            <a:avLst/>
            <a:gdLst/>
            <a:ahLst/>
            <a:cxnLst/>
            <a:rect l="l" t="t" r="r" b="b"/>
            <a:pathLst>
              <a:path w="1135732" h="235889">
                <a:moveTo>
                  <a:pt x="75404" y="0"/>
                </a:moveTo>
                <a:lnTo>
                  <a:pt x="1060328" y="0"/>
                </a:lnTo>
                <a:cubicBezTo>
                  <a:pt x="1101972" y="0"/>
                  <a:pt x="1135732" y="33760"/>
                  <a:pt x="1135732" y="75404"/>
                </a:cubicBezTo>
                <a:lnTo>
                  <a:pt x="1135732" y="160485"/>
                </a:lnTo>
                <a:cubicBezTo>
                  <a:pt x="1135732" y="202130"/>
                  <a:pt x="1101972" y="235889"/>
                  <a:pt x="1060328" y="235889"/>
                </a:cubicBezTo>
                <a:lnTo>
                  <a:pt x="75404" y="235889"/>
                </a:lnTo>
                <a:cubicBezTo>
                  <a:pt x="33760" y="235889"/>
                  <a:pt x="0" y="202130"/>
                  <a:pt x="0" y="160485"/>
                </a:cubicBezTo>
                <a:lnTo>
                  <a:pt x="0" y="75404"/>
                </a:lnTo>
                <a:cubicBezTo>
                  <a:pt x="0" y="33760"/>
                  <a:pt x="33760" y="0"/>
                  <a:pt x="75404" y="0"/>
                </a:cubicBezTo>
                <a:close/>
              </a:path>
            </a:pathLst>
          </a:custGeom>
          <a:solidFill>
            <a:srgbClr val="FFE8EB"/>
          </a:solidFill>
        </p:spPr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404992" flipH="1" flipV="1">
            <a:off x="15991437" y="-1590356"/>
            <a:ext cx="4987570" cy="598943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395485">
            <a:off x="-2296563" y="-1827109"/>
            <a:ext cx="4987570" cy="5989439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895600" y="-1638300"/>
            <a:ext cx="4940386" cy="46377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46C328F8-66F4-5CEE-8805-E5C7A62F3C5E}"/>
                  </a:ext>
                </a:extLst>
              </p:cNvPr>
              <p:cNvSpPr txBox="1"/>
              <p:nvPr/>
            </p:nvSpPr>
            <p:spPr>
              <a:xfrm>
                <a:off x="1445670" y="2999488"/>
                <a:ext cx="7467600" cy="4656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Hai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𝐵𝐴𝐷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g.c.g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46C328F8-66F4-5CEE-8805-E5C7A62F3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670" y="2999488"/>
                <a:ext cx="7467600" cy="4656852"/>
              </a:xfrm>
              <a:prstGeom prst="rect">
                <a:avLst/>
              </a:prstGeom>
              <a:blipFill>
                <a:blip r:embed="rId6"/>
                <a:stretch>
                  <a:fillRect l="-2857" r="-1796" b="-4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33BB8EB5-AB06-9FD0-CB21-BDB4F5E4FE58}"/>
                  </a:ext>
                </a:extLst>
              </p:cNvPr>
              <p:cNvSpPr txBox="1"/>
              <p:nvPr/>
            </p:nvSpPr>
            <p:spPr>
              <a:xfrm>
                <a:off x="9376862" y="2999488"/>
                <a:ext cx="8377737" cy="4656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Hai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𝑀𝐴𝐶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𝐵𝐴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/>
                  <a:t>	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𝐴𝐷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𝐴𝑀𝐶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𝐴𝑀𝐷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c.g.c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33BB8EB5-AB06-9FD0-CB21-BDB4F5E4F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6862" y="2999488"/>
                <a:ext cx="8377737" cy="4656852"/>
              </a:xfrm>
              <a:prstGeom prst="rect">
                <a:avLst/>
              </a:prstGeom>
              <a:blipFill>
                <a:blip r:embed="rId7"/>
                <a:stretch>
                  <a:fillRect l="-2547" r="-364" b="-4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Đường nối Thẳng 31">
            <a:extLst>
              <a:ext uri="{FF2B5EF4-FFF2-40B4-BE49-F238E27FC236}">
                <a16:creationId xmlns:a16="http://schemas.microsoft.com/office/drawing/2014/main" id="{CD199F94-358B-E126-631A-7681F0D167F9}"/>
              </a:ext>
            </a:extLst>
          </p:cNvPr>
          <p:cNvCxnSpPr/>
          <p:nvPr/>
        </p:nvCxnSpPr>
        <p:spPr>
          <a:xfrm>
            <a:off x="9067800" y="2812403"/>
            <a:ext cx="0" cy="557301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Bong bóng Lời nói: Hình bầu dục 32">
            <a:extLst>
              <a:ext uri="{FF2B5EF4-FFF2-40B4-BE49-F238E27FC236}">
                <a16:creationId xmlns:a16="http://schemas.microsoft.com/office/drawing/2014/main" id="{01FC5601-8346-95F1-392C-FD4F41B6A738}"/>
              </a:ext>
            </a:extLst>
          </p:cNvPr>
          <p:cNvSpPr/>
          <p:nvPr/>
        </p:nvSpPr>
        <p:spPr>
          <a:xfrm>
            <a:off x="8001813" y="735010"/>
            <a:ext cx="2819399" cy="1338706"/>
          </a:xfrm>
          <a:prstGeom prst="wedgeEllipseCallout">
            <a:avLst/>
          </a:prstGeom>
          <a:solidFill>
            <a:srgbClr val="C45C67"/>
          </a:solidFill>
          <a:ln>
            <a:solidFill>
              <a:srgbClr val="C45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981</Words>
  <PresentationFormat>Custom</PresentationFormat>
  <Paragraphs>93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Cambria Math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terms:modified xsi:type="dcterms:W3CDTF">2022-10-17T07:39:18Z</dcterms:modified>
  <dc:identifier>DAFPQos1jdc</dc:identifier>
</cp:coreProperties>
</file>