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5"/>
  </p:notesMasterIdLst>
  <p:sldIdLst>
    <p:sldId id="313" r:id="rId3"/>
    <p:sldId id="374" r:id="rId4"/>
    <p:sldId id="436" r:id="rId5"/>
    <p:sldId id="437" r:id="rId6"/>
    <p:sldId id="442" r:id="rId7"/>
    <p:sldId id="443" r:id="rId8"/>
    <p:sldId id="444" r:id="rId9"/>
    <p:sldId id="445" r:id="rId10"/>
    <p:sldId id="446" r:id="rId11"/>
    <p:sldId id="447" r:id="rId12"/>
    <p:sldId id="321" r:id="rId13"/>
    <p:sldId id="448" r:id="rId14"/>
    <p:sldId id="449" r:id="rId15"/>
    <p:sldId id="461" r:id="rId16"/>
    <p:sldId id="453" r:id="rId17"/>
    <p:sldId id="462" r:id="rId18"/>
    <p:sldId id="463" r:id="rId19"/>
    <p:sldId id="456" r:id="rId20"/>
    <p:sldId id="458" r:id="rId21"/>
    <p:sldId id="459" r:id="rId22"/>
    <p:sldId id="460" r:id="rId23"/>
    <p:sldId id="452" r:id="rId24"/>
    <p:sldId id="455" r:id="rId25"/>
    <p:sldId id="464" r:id="rId26"/>
    <p:sldId id="454" r:id="rId27"/>
    <p:sldId id="457" r:id="rId28"/>
    <p:sldId id="465" r:id="rId29"/>
    <p:sldId id="466" r:id="rId30"/>
    <p:sldId id="467" r:id="rId31"/>
    <p:sldId id="468" r:id="rId32"/>
    <p:sldId id="469" r:id="rId33"/>
    <p:sldId id="470" r:id="rId34"/>
  </p:sldIdLst>
  <p:sldSz cx="24384000" cy="13716000"/>
  <p:notesSz cx="6858000" cy="9144000"/>
  <p:custDataLst>
    <p:tags r:id="rId3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139" autoAdjust="0"/>
  </p:normalViewPr>
  <p:slideViewPr>
    <p:cSldViewPr>
      <p:cViewPr varScale="1">
        <p:scale>
          <a:sx n="35" d="100"/>
          <a:sy n="35" d="100"/>
        </p:scale>
        <p:origin x="150" y="22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24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01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65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24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59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23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24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24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24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2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568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90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41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91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975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073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0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50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16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80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07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91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49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5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11" Type="http://schemas.openxmlformats.org/officeDocument/2006/relationships/image" Target="../media/image22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1.wmf"/><Relationship Id="rId10" Type="http://schemas.openxmlformats.org/officeDocument/2006/relationships/image" Target="../media/image30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2.emf"/><Relationship Id="rId4" Type="http://schemas.openxmlformats.org/officeDocument/2006/relationships/package" Target="../embeddings/Microsoft_PowerPoint_Slide.sld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2138354"/>
            <a:ext cx="13944600" cy="11207982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55924" y="2691490"/>
            <a:ext cx="1351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latin typeface="+mj-lt"/>
              </a:rPr>
              <a:t>CHƯƠNG I. </a:t>
            </a:r>
            <a:r>
              <a:rPr lang="vi-VN" sz="4400" b="1" dirty="0">
                <a:solidFill>
                  <a:schemeClr val="bg1"/>
                </a:solidFill>
                <a:latin typeface="+mj-lt"/>
              </a:rPr>
              <a:t>MỆNH ĐỀ</a:t>
            </a:r>
            <a:r>
              <a:rPr lang="en-US" sz="4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HỌC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29" y="1866119"/>
            <a:ext cx="8531796" cy="11207982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6722" y="4774691"/>
            <a:ext cx="12134723" cy="5105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§1.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§2.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§3.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B118383-50F8-F080-DC56-8DCB262A3D34}"/>
              </a:ext>
            </a:extLst>
          </p:cNvPr>
          <p:cNvGrpSpPr/>
          <p:nvPr/>
        </p:nvGrpSpPr>
        <p:grpSpPr>
          <a:xfrm>
            <a:off x="9677400" y="1714715"/>
            <a:ext cx="13977986" cy="11143208"/>
            <a:chOff x="9851187" y="2164818"/>
            <a:chExt cx="13977986" cy="1114320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988FF21-A77E-D012-5298-87B4C470DEAD}"/>
                </a:ext>
              </a:extLst>
            </p:cNvPr>
            <p:cNvGrpSpPr/>
            <p:nvPr/>
          </p:nvGrpSpPr>
          <p:grpSpPr>
            <a:xfrm>
              <a:off x="9851187" y="2191516"/>
              <a:ext cx="13944600" cy="11116510"/>
              <a:chOff x="1339699" y="3513243"/>
              <a:chExt cx="13944600" cy="11116510"/>
            </a:xfrm>
          </p:grpSpPr>
          <p:sp>
            <p:nvSpPr>
              <p:cNvPr id="15" name="Right Triangle 14">
                <a:extLst>
                  <a:ext uri="{FF2B5EF4-FFF2-40B4-BE49-F238E27FC236}">
                    <a16:creationId xmlns:a16="http://schemas.microsoft.com/office/drawing/2014/main" id="{926FF61D-329B-0CDF-73DD-85FD8AB1D1B9}"/>
                  </a:ext>
                </a:extLst>
              </p:cNvPr>
              <p:cNvSpPr/>
              <p:nvPr/>
            </p:nvSpPr>
            <p:spPr>
              <a:xfrm flipH="1">
                <a:off x="14019029" y="3513243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1">
                <a:extLst>
                  <a:ext uri="{FF2B5EF4-FFF2-40B4-BE49-F238E27FC236}">
                    <a16:creationId xmlns:a16="http://schemas.microsoft.com/office/drawing/2014/main" id="{C30359AB-F970-4E26-4381-A597F6A92752}"/>
                  </a:ext>
                </a:extLst>
              </p:cNvPr>
              <p:cNvSpPr/>
              <p:nvPr/>
            </p:nvSpPr>
            <p:spPr>
              <a:xfrm>
                <a:off x="1339699" y="3696072"/>
                <a:ext cx="13944600" cy="10933681"/>
              </a:xfrm>
              <a:prstGeom prst="roundRect">
                <a:avLst>
                  <a:gd name="adj" fmla="val 237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8319CC60-A570-D893-E2F6-DFC75097E171}"/>
                </a:ext>
              </a:extLst>
            </p:cNvPr>
            <p:cNvSpPr/>
            <p:nvPr/>
          </p:nvSpPr>
          <p:spPr>
            <a:xfrm flipH="1">
              <a:off x="1081036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 Same Side Corner Rectangle 15">
              <a:extLst>
                <a:ext uri="{FF2B5EF4-FFF2-40B4-BE49-F238E27FC236}">
                  <a16:creationId xmlns:a16="http://schemas.microsoft.com/office/drawing/2014/main" id="{48CFE1C5-58F5-8923-F761-CB148D3744DA}"/>
                </a:ext>
              </a:extLst>
            </p:cNvPr>
            <p:cNvSpPr/>
            <p:nvPr/>
          </p:nvSpPr>
          <p:spPr>
            <a:xfrm flipV="1">
              <a:off x="9884573" y="2191513"/>
              <a:ext cx="13944600" cy="131875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4627B56F-FA74-10DC-2353-E65A119D5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9631" y="3615068"/>
              <a:ext cx="13526829" cy="7582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5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§1. SỐ GẦN ĐÚNG VÀ SAI SỐ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5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§2. CÁC SỐ ĐẶC TRƯNG ĐO    	XU THẾ TRUNG TÂM CHO MẪU SỐ LIỆU KHÔNG GHÉP NHÓM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5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§3. CÁC SỐ ĐẶC TRƯNG ĐO            	ĐỘ PHÂN TÁN CHO MẪU SỐ LIỆU KHÔNG GHÉP NHÓM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5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§4. XÁC SUẤT CỦA BIẾN CỐ TRONG MỘT SỐ TRÒ CHƠI ĐƠN GIẢN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5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§5. XÁC SUẤT CỦA BIẾN CỐ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endParaRPr lang="en-US" sz="5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endParaRPr lang="en-US" sz="5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BB34E3-5D7C-5660-75FD-8602477F4CB7}"/>
                </a:ext>
              </a:extLst>
            </p:cNvPr>
            <p:cNvSpPr txBox="1"/>
            <p:nvPr/>
          </p:nvSpPr>
          <p:spPr>
            <a:xfrm>
              <a:off x="9884573" y="2343228"/>
              <a:ext cx="138815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CHƯƠNG V</a:t>
              </a:r>
              <a:r>
                <a:rPr lang="en-US" sz="4800" b="1" dirty="0">
                  <a:solidFill>
                    <a:schemeClr val="bg1"/>
                  </a:solidFill>
                  <a:latin typeface="+mj-lt"/>
                </a:rPr>
                <a:t>I. MỘT SỐ YẾU TỐ THỐNG KÊ VÀ XÁC SUẤT</a:t>
              </a:r>
              <a:endParaRPr lang="vi-VN" sz="48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9912" y="1993904"/>
            <a:ext cx="128778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II. SAI SỐ CỦA SỐ GẦN ĐÚNG. </a:t>
            </a:r>
            <a:endParaRPr lang="vi-VN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276601"/>
            <a:ext cx="51816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1. Sai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tuyệt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đối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vi-VN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85CF72-5F1B-B365-B9C5-94FBC6BD7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008" y="4301836"/>
            <a:ext cx="7509992" cy="552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7">
            <a:extLst>
              <a:ext uri="{FF2B5EF4-FFF2-40B4-BE49-F238E27FC236}">
                <a16:creationId xmlns:a16="http://schemas.microsoft.com/office/drawing/2014/main" id="{12F4D213-3F53-72C6-88D0-D9AB44A44830}"/>
              </a:ext>
            </a:extLst>
          </p:cNvPr>
          <p:cNvGrpSpPr>
            <a:grpSpLocks/>
          </p:cNvGrpSpPr>
          <p:nvPr/>
        </p:nvGrpSpPr>
        <p:grpSpPr bwMode="auto">
          <a:xfrm>
            <a:off x="16978747" y="4000500"/>
            <a:ext cx="2628568" cy="838200"/>
            <a:chOff x="7069" y="1685"/>
            <a:chExt cx="1295" cy="446"/>
          </a:xfrm>
        </p:grpSpPr>
        <p:cxnSp>
          <p:nvCxnSpPr>
            <p:cNvPr id="1032" name="AutoShape 8">
              <a:extLst>
                <a:ext uri="{FF2B5EF4-FFF2-40B4-BE49-F238E27FC236}">
                  <a16:creationId xmlns:a16="http://schemas.microsoft.com/office/drawing/2014/main" id="{C5A7BBA0-2D6F-F871-4678-9B39D2DF7F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69" y="2131"/>
              <a:ext cx="1295" cy="0"/>
            </a:xfrm>
            <a:prstGeom prst="straightConnector1">
              <a:avLst/>
            </a:prstGeom>
            <a:noFill/>
            <a:ln w="38100">
              <a:solidFill>
                <a:srgbClr val="0070C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823B0B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DF73ADB6-5906-4FD5-B56C-9EAE30260F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8" y="1685"/>
              <a:ext cx="93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0,8 m</a:t>
              </a:r>
              <a:endParaRPr kumimoji="0" lang="en-US" altLang="en-US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F9C8F4A-A2CA-09AB-5767-8333BC42C3DA}"/>
              </a:ext>
            </a:extLst>
          </p:cNvPr>
          <p:cNvSpPr txBox="1"/>
          <p:nvPr/>
        </p:nvSpPr>
        <p:spPr>
          <a:xfrm>
            <a:off x="457200" y="5856988"/>
            <a:ext cx="15011400" cy="3017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bồn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 S=π.R</a:t>
            </a:r>
            <a:r>
              <a:rPr lang="en-US" sz="4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=π.0,8</a:t>
            </a:r>
            <a:r>
              <a:rPr lang="en-US" sz="4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(m</a:t>
            </a:r>
            <a:r>
              <a:rPr lang="en-US" sz="4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|S−1,984| 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lệch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“1,984”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574DE-164E-DA7A-14E1-697C837B72E6}"/>
              </a:ext>
            </a:extLst>
          </p:cNvPr>
          <p:cNvSpPr txBox="1"/>
          <p:nvPr/>
        </p:nvSpPr>
        <p:spPr>
          <a:xfrm>
            <a:off x="2057400" y="10070067"/>
            <a:ext cx="15011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tuyệt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81293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5025" y="2743202"/>
                <a:ext cx="22707600" cy="54101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số đúng </a:t>
                </a: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̄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sai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tuyệt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25" y="2743202"/>
                <a:ext cx="22707600" cy="5410199"/>
              </a:xfrm>
              <a:prstGeom prst="rect">
                <a:avLst/>
              </a:prstGeom>
              <a:blipFill>
                <a:blip r:embed="rId3"/>
                <a:stretch>
                  <a:fillRect l="-1207" t="-3708" r="-59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810962" y="8153400"/>
            <a:ext cx="22707600" cy="1295400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9" name="Picture 11">
            <a:extLst>
              <a:ext uri="{FF2B5EF4-FFF2-40B4-BE49-F238E27FC236}">
                <a16:creationId xmlns:a16="http://schemas.microsoft.com/office/drawing/2014/main" id="{925F0763-2654-2C70-38E0-1EF260266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1000"/>
            <a:ext cx="17068800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047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6095" y="1454959"/>
            <a:ext cx="12536905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II. SAI SỐ CỦA SỐ GẦN ĐÚNG. </a:t>
            </a:r>
            <a:endParaRPr lang="vi-VN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293432"/>
            <a:ext cx="70866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1. Sai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tuyệt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đối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vi-V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70A3F8-6865-499A-9514-932AD5586A0D}"/>
              </a:ext>
            </a:extLst>
          </p:cNvPr>
          <p:cNvSpPr txBox="1">
            <a:spLocks/>
          </p:cNvSpPr>
          <p:nvPr/>
        </p:nvSpPr>
        <p:spPr>
          <a:xfrm>
            <a:off x="12573000" y="1454959"/>
            <a:ext cx="11433720" cy="7308041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0,8 m. 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π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0,8 m.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Khi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=3,1.(0,8)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1,984 (m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=3,14.(0,8)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2,0096 (m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17819-001C-4E36-36C2-DE1DD43DF6D5}"/>
              </a:ext>
            </a:extLst>
          </p:cNvPr>
          <p:cNvSpPr txBox="1"/>
          <p:nvPr/>
        </p:nvSpPr>
        <p:spPr>
          <a:xfrm>
            <a:off x="7465884" y="3977595"/>
            <a:ext cx="3478270" cy="9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</a:pP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F69A6C-6B18-AFB7-1524-43DA05914E57}"/>
              </a:ext>
            </a:extLst>
          </p:cNvPr>
          <p:cNvSpPr txBox="1">
            <a:spLocks/>
          </p:cNvSpPr>
          <p:nvPr/>
        </p:nvSpPr>
        <p:spPr>
          <a:xfrm>
            <a:off x="377280" y="3296907"/>
            <a:ext cx="11700420" cy="48387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</a:pP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 dụ 7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tuyệt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Δ</a:t>
            </a:r>
            <a:r>
              <a:rPr lang="en-US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S1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ở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Ngân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9074251-3257-689A-97DF-6BAAF738D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200" y="8991600"/>
            <a:ext cx="7509992" cy="443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848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9912" y="1993904"/>
            <a:ext cx="128778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II. SAI SỐ CỦA SỐ GẦN ĐÚNG. </a:t>
            </a:r>
            <a:endParaRPr lang="vi-VN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276601"/>
            <a:ext cx="67056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1. Sai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tuyệt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đối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vi-VN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85CF72-5F1B-B365-B9C5-94FBC6BD7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008" y="4301836"/>
            <a:ext cx="7509992" cy="552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7">
            <a:extLst>
              <a:ext uri="{FF2B5EF4-FFF2-40B4-BE49-F238E27FC236}">
                <a16:creationId xmlns:a16="http://schemas.microsoft.com/office/drawing/2014/main" id="{12F4D213-3F53-72C6-88D0-D9AB44A44830}"/>
              </a:ext>
            </a:extLst>
          </p:cNvPr>
          <p:cNvGrpSpPr>
            <a:grpSpLocks/>
          </p:cNvGrpSpPr>
          <p:nvPr/>
        </p:nvGrpSpPr>
        <p:grpSpPr bwMode="auto">
          <a:xfrm>
            <a:off x="16978747" y="4000500"/>
            <a:ext cx="2628568" cy="838200"/>
            <a:chOff x="7069" y="1685"/>
            <a:chExt cx="1295" cy="446"/>
          </a:xfrm>
        </p:grpSpPr>
        <p:cxnSp>
          <p:nvCxnSpPr>
            <p:cNvPr id="1032" name="AutoShape 8">
              <a:extLst>
                <a:ext uri="{FF2B5EF4-FFF2-40B4-BE49-F238E27FC236}">
                  <a16:creationId xmlns:a16="http://schemas.microsoft.com/office/drawing/2014/main" id="{C5A7BBA0-2D6F-F871-4678-9B39D2DF7F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69" y="2131"/>
              <a:ext cx="1295" cy="0"/>
            </a:xfrm>
            <a:prstGeom prst="straightConnector1">
              <a:avLst/>
            </a:prstGeom>
            <a:noFill/>
            <a:ln w="38100">
              <a:solidFill>
                <a:srgbClr val="0070C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823B0B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DF73ADB6-5906-4FD5-B56C-9EAE30260F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8" y="1685"/>
              <a:ext cx="93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0,8 m</a:t>
              </a:r>
              <a:endParaRPr kumimoji="0" lang="en-US" altLang="en-US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F9C8F4A-A2CA-09AB-5767-8333BC42C3DA}"/>
              </a:ext>
            </a:extLst>
          </p:cNvPr>
          <p:cNvSpPr txBox="1"/>
          <p:nvPr/>
        </p:nvSpPr>
        <p:spPr>
          <a:xfrm>
            <a:off x="457200" y="4394366"/>
            <a:ext cx="17250239" cy="7949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3,1 &lt; π &lt; 3,15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3,1.(0,8)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&lt;π.(0,8)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&lt;3,15.(0,8)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1,984 &lt; S &lt; 2,016.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=|S−S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|&lt;2,016−1,984=0,032.</a:t>
            </a:r>
          </a:p>
          <a:p>
            <a:pPr>
              <a:lnSpc>
                <a:spcPct val="150000"/>
              </a:lnSpc>
            </a:pPr>
            <a:r>
              <a:rPr lang="en-US" dirty="0"/>
              <a:t>Ta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Δ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DDB763-E7A7-98B7-2453-FBCA50E0BF5D}"/>
              </a:ext>
            </a:extLst>
          </p:cNvPr>
          <p:cNvSpPr txBox="1"/>
          <p:nvPr/>
        </p:nvSpPr>
        <p:spPr>
          <a:xfrm>
            <a:off x="4431637" y="10619155"/>
            <a:ext cx="124750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33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0F116A7-E723-BF21-6BAC-AE7965A6E8D2}"/>
              </a:ext>
            </a:extLst>
          </p:cNvPr>
          <p:cNvSpPr txBox="1"/>
          <p:nvPr/>
        </p:nvSpPr>
        <p:spPr>
          <a:xfrm>
            <a:off x="381000" y="1486935"/>
            <a:ext cx="22514011" cy="3017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8: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365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±1/4  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Hùng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±1 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FB906F-EF70-D2DF-D594-C342F58FD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3800" y="4537572"/>
            <a:ext cx="8229600" cy="60646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C33B69-E9DD-BFF5-2261-D6833F88EB68}"/>
              </a:ext>
            </a:extLst>
          </p:cNvPr>
          <p:cNvSpPr txBox="1"/>
          <p:nvPr/>
        </p:nvSpPr>
        <p:spPr>
          <a:xfrm>
            <a:off x="356286" y="4876800"/>
            <a:ext cx="22021800" cy="8198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8: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tuyệt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1/4  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360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Hùng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tuyệt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360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Hùng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 1/4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360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365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So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1/4:365=0,0006849...và1/15=0,0666..., ta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52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6095" y="1454959"/>
            <a:ext cx="12536905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AD47">
                    <a:lumMod val="75000"/>
                  </a:srgbClr>
                </a:solidFill>
              </a:rPr>
              <a:t>II. SAI SỐ CỦA SỐ GẦN ĐÚNG. </a:t>
            </a:r>
            <a:endParaRPr lang="vi-VN" dirty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293432"/>
            <a:ext cx="119634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. 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Độ chính xác của một 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n-US" b="1" dirty="0" err="1">
                <a:solidFill>
                  <a:srgbClr val="4472C4">
                    <a:lumMod val="75000"/>
                  </a:srgbClr>
                </a:solidFill>
              </a:rPr>
              <a:t>số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gần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đ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úng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: </a:t>
            </a:r>
            <a:endParaRPr lang="vi-VN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17819-001C-4E36-36C2-DE1DD43DF6D5}"/>
              </a:ext>
            </a:extLst>
          </p:cNvPr>
          <p:cNvSpPr txBox="1"/>
          <p:nvPr/>
        </p:nvSpPr>
        <p:spPr>
          <a:xfrm>
            <a:off x="7465884" y="3977595"/>
            <a:ext cx="3478270" cy="9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F69A6C-6B18-AFB7-1524-43DA05914E57}"/>
              </a:ext>
            </a:extLst>
          </p:cNvPr>
          <p:cNvSpPr txBox="1">
            <a:spLocks/>
          </p:cNvSpPr>
          <p:nvPr/>
        </p:nvSpPr>
        <p:spPr>
          <a:xfrm>
            <a:off x="377280" y="3296908"/>
            <a:ext cx="24006720" cy="2341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/>
              <a:t>Qua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tuyệt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 Δ</a:t>
            </a:r>
            <a:r>
              <a:rPr lang="en-US" baseline="-25000" dirty="0"/>
              <a:t>S1</a:t>
            </a:r>
            <a:r>
              <a:rPr lang="en-US" dirty="0"/>
              <a:t> ở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5. Ta </a:t>
            </a:r>
            <a:r>
              <a:rPr lang="en-US" dirty="0" err="1"/>
              <a:t>nói</a:t>
            </a:r>
            <a:r>
              <a:rPr lang="en-US" dirty="0"/>
              <a:t>: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Ngân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tuyệt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vượt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0,032 hay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0,032.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Ví dụ 9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Hãy tìm hiểu về khái niệm độ chính xác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của một số gần đúng?</a:t>
            </a:r>
            <a:endParaRPr kumimoji="0" lang="en-US" altLang="en-US" sz="1200" b="1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10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Hãy ước lượng sai số tuyệt đối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457200"/>
          <a:ext cx="2381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4" imgW="241195" imgH="241195" progId="Equation.DSMT4">
                  <p:embed/>
                </p:oleObj>
              </mc:Choice>
              <mc:Fallback>
                <p:oleObj name="Equation" r:id="rId4" imgW="241195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381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5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trên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42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6095" y="1454959"/>
            <a:ext cx="12536905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AD47">
                    <a:lumMod val="75000"/>
                  </a:srgbClr>
                </a:solidFill>
              </a:rPr>
              <a:t>II. SAI SỐ CỦA SỐ GẦN ĐÚNG. </a:t>
            </a:r>
            <a:endParaRPr lang="vi-VN" dirty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293432"/>
            <a:ext cx="119634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. 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Độ chính xác của một 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n-US" b="1" dirty="0" err="1">
                <a:solidFill>
                  <a:srgbClr val="4472C4">
                    <a:lumMod val="75000"/>
                  </a:srgbClr>
                </a:solidFill>
              </a:rPr>
              <a:t>số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gần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đ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úng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: </a:t>
            </a:r>
            <a:endParaRPr lang="vi-VN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17819-001C-4E36-36C2-DE1DD43DF6D5}"/>
              </a:ext>
            </a:extLst>
          </p:cNvPr>
          <p:cNvSpPr txBox="1"/>
          <p:nvPr/>
        </p:nvSpPr>
        <p:spPr>
          <a:xfrm>
            <a:off x="7465884" y="3977595"/>
            <a:ext cx="3478270" cy="9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Ví dụ 9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Hãy tìm hiểu về khái niệm độ chính xác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của một số gần đúng?</a:t>
            </a:r>
            <a:endParaRPr kumimoji="0" lang="en-US" altLang="en-US" sz="1200" b="1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10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Hãy ước lượng sai số tuyệt đối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457200"/>
          <a:ext cx="2381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4" imgW="241195" imgH="241195" progId="Equation.DSMT4">
                  <p:embed/>
                </p:oleObj>
              </mc:Choice>
              <mc:Fallback>
                <p:oleObj name="Equation" r:id="rId4" imgW="241195" imgH="241195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381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5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trên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9AB3DF-BFA0-6D1C-2F21-049D9414C2D6}"/>
              </a:ext>
            </a:extLst>
          </p:cNvPr>
          <p:cNvSpPr txBox="1">
            <a:spLocks/>
          </p:cNvSpPr>
          <p:nvPr/>
        </p:nvSpPr>
        <p:spPr>
          <a:xfrm>
            <a:off x="324174" y="3505201"/>
            <a:ext cx="19183025" cy="2438400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EFD783B9-3658-6138-BA51-7827BE954A9C}"/>
              </a:ext>
            </a:extLst>
          </p:cNvPr>
          <p:cNvSpPr/>
          <p:nvPr/>
        </p:nvSpPr>
        <p:spPr>
          <a:xfrm>
            <a:off x="8153400" y="4959980"/>
            <a:ext cx="14097000" cy="815339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Symbol" panose="05050102010706020507" pitchFamily="18" charset="2"/>
              <a:buChar char=""/>
            </a:pP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4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9,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10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4800" i="1" kern="1400" dirty="0">
                <a:solidFill>
                  <a:srgbClr val="1F4E79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800" i="1" kern="1400" dirty="0">
              <a:solidFill>
                <a:srgbClr val="1F4E79"/>
              </a:solidFill>
              <a:effectLst/>
              <a:uFill>
                <a:solidFill>
                  <a:srgbClr val="FF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1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6095" y="1454959"/>
            <a:ext cx="12536905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AD47">
                    <a:lumMod val="75000"/>
                  </a:srgbClr>
                </a:solidFill>
              </a:rPr>
              <a:t>II. SAI SỐ CỦA SỐ GẦN ĐÚNG. </a:t>
            </a:r>
            <a:endParaRPr lang="vi-VN" dirty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293432"/>
            <a:ext cx="119634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. 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Độ chính xác của một 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n-US" b="1" dirty="0" err="1">
                <a:solidFill>
                  <a:srgbClr val="4472C4">
                    <a:lumMod val="75000"/>
                  </a:srgbClr>
                </a:solidFill>
              </a:rPr>
              <a:t>số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gần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đ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úng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: </a:t>
            </a:r>
            <a:endParaRPr lang="vi-VN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17819-001C-4E36-36C2-DE1DD43DF6D5}"/>
              </a:ext>
            </a:extLst>
          </p:cNvPr>
          <p:cNvSpPr txBox="1"/>
          <p:nvPr/>
        </p:nvSpPr>
        <p:spPr>
          <a:xfrm>
            <a:off x="7465884" y="3977595"/>
            <a:ext cx="3478270" cy="9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F69A6C-6B18-AFB7-1524-43DA05914E57}"/>
              </a:ext>
            </a:extLst>
          </p:cNvPr>
          <p:cNvSpPr txBox="1">
            <a:spLocks/>
          </p:cNvSpPr>
          <p:nvPr/>
        </p:nvSpPr>
        <p:spPr>
          <a:xfrm>
            <a:off x="377280" y="3296907"/>
            <a:ext cx="20272920" cy="80568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Giả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sử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>
                <a:solidFill>
                  <a:srgbClr val="1F4E79"/>
                </a:solidFill>
                <a:latin typeface="Times New Roman"/>
                <a:ea typeface="Times New Roman"/>
              </a:rPr>
              <a:t>a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là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số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gần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đúng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của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số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đúng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vi-VN" i="1" kern="1400" baseline="-250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vi-VN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 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sao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cho</a:t>
            </a:r>
            <a:r>
              <a:rPr lang="vi-VN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                       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Khi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đó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:                                                   .</a:t>
            </a:r>
            <a:endParaRPr lang="en-US" i="1" kern="1400" dirty="0">
              <a:solidFill>
                <a:srgbClr val="1F4E79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Một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cách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tông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quát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endParaRPr lang="en-US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Ta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nói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>
                <a:latin typeface="Times New Roman"/>
                <a:ea typeface="Times New Roman"/>
              </a:rPr>
              <a:t>a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là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số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gần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đúng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của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số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đúng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    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với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độ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chính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xác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d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nếu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                         . Ta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quy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ước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viết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gọn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là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                                   .</a:t>
            </a:r>
            <a:endParaRPr lang="en-US" dirty="0">
              <a:latin typeface="Times New Roman"/>
              <a:ea typeface="Times New Roman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Ví dụ 9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Hãy tìm hiểu về khái niệm độ chính xác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của một số gần đúng?</a:t>
            </a:r>
            <a:endParaRPr kumimoji="0" lang="en-US" altLang="en-US" sz="1200" b="1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10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Hãy ước lượng sai số tuyệt đối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457200"/>
          <a:ext cx="2381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4" imgW="241195" imgH="241195" progId="Equation.DSMT4">
                  <p:embed/>
                </p:oleObj>
              </mc:Choice>
              <mc:Fallback>
                <p:oleObj name="Equation" r:id="rId4" imgW="241195" imgH="241195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381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5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trên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652" y="4649375"/>
            <a:ext cx="576535" cy="98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5172" y="4649375"/>
            <a:ext cx="3581400" cy="117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160" y="5819535"/>
            <a:ext cx="7872027" cy="112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580" y="7671981"/>
            <a:ext cx="576535" cy="98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547" y="8283328"/>
            <a:ext cx="2821115" cy="109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200" y="7581074"/>
            <a:ext cx="3581400" cy="117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B13E7BF-67AC-8656-3428-BA10396960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38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quation" r:id="rId10" imgW="126780" imgH="215526" progId="Equation.DSMT4">
                  <p:embed/>
                </p:oleObj>
              </mc:Choice>
              <mc:Fallback>
                <p:oleObj name="Equation" r:id="rId10" imgW="126780" imgH="215526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B13E7BF-67AC-8656-3428-BA10396960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38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85B1B06-3ADF-76C6-F21F-4287029AE3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19075"/>
          <a:ext cx="952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12" imgW="952087" imgH="304668" progId="Equation.DSMT4">
                  <p:embed/>
                </p:oleObj>
              </mc:Choice>
              <mc:Fallback>
                <p:oleObj name="Equation" r:id="rId12" imgW="952087" imgH="304668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85B1B06-3ADF-76C6-F21F-4287029AE3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9075"/>
                        <a:ext cx="9525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6">
            <a:extLst>
              <a:ext uri="{FF2B5EF4-FFF2-40B4-BE49-F238E27FC236}">
                <a16:creationId xmlns:a16="http://schemas.microsoft.com/office/drawing/2014/main" id="{733FAF68-1CCD-455F-C120-87CE89D81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Giả sử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là số gần đúng của số đúng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B90854BA-6C18-2D03-9D8B-6758BADC7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90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sao cho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BB14DF4C-61D0-426A-7C2D-C10DAF84A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8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Khi đó: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789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6095" y="1454959"/>
            <a:ext cx="12536905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AD47">
                    <a:lumMod val="75000"/>
                  </a:srgbClr>
                </a:solidFill>
              </a:rPr>
              <a:t>II. SAI SỐ CỦA SỐ GẦN ĐÚNG. </a:t>
            </a:r>
            <a:r>
              <a:rPr lang="vi-VN" b="1" dirty="0">
                <a:solidFill>
                  <a:srgbClr val="70AD47">
                    <a:lumMod val="75000"/>
                  </a:srgbClr>
                </a:solidFill>
              </a:rPr>
              <a:t> </a:t>
            </a:r>
            <a:endParaRPr lang="vi-VN" dirty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35876" y="2293159"/>
            <a:ext cx="119634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. 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Độ chính xác của một 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n-US" b="1" dirty="0" err="1">
                <a:solidFill>
                  <a:srgbClr val="4472C4">
                    <a:lumMod val="75000"/>
                  </a:srgbClr>
                </a:solidFill>
              </a:rPr>
              <a:t>số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gần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đ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úng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: </a:t>
            </a:r>
            <a:endParaRPr lang="vi-VN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17819-001C-4E36-36C2-DE1DD43DF6D5}"/>
              </a:ext>
            </a:extLst>
          </p:cNvPr>
          <p:cNvSpPr txBox="1"/>
          <p:nvPr/>
        </p:nvSpPr>
        <p:spPr>
          <a:xfrm>
            <a:off x="7465884" y="3977595"/>
            <a:ext cx="3478270" cy="9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F69A6C-6B18-AFB7-1524-43DA05914E57}"/>
              </a:ext>
            </a:extLst>
          </p:cNvPr>
          <p:cNvSpPr txBox="1">
            <a:spLocks/>
          </p:cNvSpPr>
          <p:nvPr/>
        </p:nvSpPr>
        <p:spPr>
          <a:xfrm>
            <a:off x="635876" y="3556441"/>
            <a:ext cx="22368420" cy="41374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i="1" dirty="0" err="1"/>
              <a:t>Nhận</a:t>
            </a:r>
            <a:r>
              <a:rPr lang="en-US" i="1" dirty="0"/>
              <a:t> </a:t>
            </a:r>
            <a:r>
              <a:rPr lang="en-US" i="1" dirty="0" err="1"/>
              <a:t>xét</a:t>
            </a:r>
            <a:r>
              <a:rPr lang="en-US" i="1" dirty="0"/>
              <a:t>: </a:t>
            </a:r>
            <a:r>
              <a:rPr lang="en-US" i="1" dirty="0" err="1"/>
              <a:t>Nếu</a:t>
            </a:r>
            <a:r>
              <a:rPr lang="en-US" i="1" dirty="0"/>
              <a:t>              </a:t>
            </a:r>
            <a:r>
              <a:rPr lang="en-US" i="1" dirty="0" err="1"/>
              <a:t>thì</a:t>
            </a:r>
            <a:r>
              <a:rPr lang="en-US" i="1" dirty="0"/>
              <a:t> </a:t>
            </a:r>
            <a:r>
              <a:rPr lang="en-US" i="1" dirty="0" err="1"/>
              <a:t>số</a:t>
            </a:r>
            <a:r>
              <a:rPr lang="en-US" i="1" dirty="0"/>
              <a:t> </a:t>
            </a:r>
            <a:r>
              <a:rPr lang="en-US" i="1" dirty="0" err="1"/>
              <a:t>đúng</a:t>
            </a:r>
            <a:r>
              <a:rPr lang="en-US" i="1" dirty="0"/>
              <a:t>    </a:t>
            </a:r>
            <a:r>
              <a:rPr lang="en-US" i="1" dirty="0" err="1"/>
              <a:t>nằm</a:t>
            </a:r>
            <a:r>
              <a:rPr lang="en-US" i="1" dirty="0"/>
              <a:t> </a:t>
            </a:r>
            <a:r>
              <a:rPr lang="en-US" i="1" dirty="0" err="1"/>
              <a:t>trong</a:t>
            </a:r>
            <a:r>
              <a:rPr lang="en-US" i="1" dirty="0"/>
              <a:t> </a:t>
            </a:r>
            <a:r>
              <a:rPr lang="en-US" i="1" dirty="0" err="1"/>
              <a:t>đoạn</a:t>
            </a:r>
            <a:r>
              <a:rPr lang="en-US" i="1" dirty="0"/>
              <a:t>                                 . </a:t>
            </a:r>
            <a:r>
              <a:rPr lang="en-US" i="1" dirty="0" err="1"/>
              <a:t>Bởi</a:t>
            </a:r>
            <a:r>
              <a:rPr lang="en-US" i="1" dirty="0"/>
              <a:t> </a:t>
            </a:r>
            <a:r>
              <a:rPr lang="en-US" i="1" dirty="0" err="1"/>
              <a:t>vậy</a:t>
            </a:r>
            <a:r>
              <a:rPr lang="en-US" i="1" dirty="0"/>
              <a:t>, d </a:t>
            </a:r>
            <a:r>
              <a:rPr lang="en-US" i="1" dirty="0" err="1"/>
              <a:t>càng</a:t>
            </a:r>
            <a:r>
              <a:rPr lang="en-US" i="1" dirty="0"/>
              <a:t> </a:t>
            </a:r>
            <a:r>
              <a:rPr lang="en-US" i="1" dirty="0" err="1"/>
              <a:t>nhỏ</a:t>
            </a:r>
            <a:r>
              <a:rPr lang="en-US" i="1" dirty="0"/>
              <a:t> </a:t>
            </a:r>
            <a:r>
              <a:rPr lang="en-US" i="1" dirty="0" err="1"/>
              <a:t>thì</a:t>
            </a:r>
            <a:r>
              <a:rPr lang="en-US" i="1" dirty="0"/>
              <a:t> </a:t>
            </a:r>
            <a:r>
              <a:rPr lang="en-US" i="1" dirty="0" err="1"/>
              <a:t>độ</a:t>
            </a:r>
            <a:r>
              <a:rPr lang="en-US" i="1" dirty="0"/>
              <a:t> </a:t>
            </a:r>
            <a:r>
              <a:rPr lang="en-US" i="1" dirty="0" err="1"/>
              <a:t>sai</a:t>
            </a:r>
            <a:r>
              <a:rPr lang="en-US" i="1" dirty="0"/>
              <a:t> </a:t>
            </a:r>
            <a:r>
              <a:rPr lang="en-US" i="1" dirty="0" err="1"/>
              <a:t>lệch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số</a:t>
            </a:r>
            <a:r>
              <a:rPr lang="en-US" i="1" dirty="0"/>
              <a:t> </a:t>
            </a:r>
            <a:r>
              <a:rPr lang="en-US" i="1" dirty="0" err="1"/>
              <a:t>gần</a:t>
            </a:r>
            <a:r>
              <a:rPr lang="en-US" i="1" dirty="0"/>
              <a:t> </a:t>
            </a:r>
            <a:r>
              <a:rPr lang="en-US" i="1" dirty="0" err="1"/>
              <a:t>đúng</a:t>
            </a:r>
            <a:r>
              <a:rPr lang="en-US" i="1" dirty="0"/>
              <a:t> a so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số</a:t>
            </a:r>
            <a:r>
              <a:rPr lang="en-US" i="1" dirty="0"/>
              <a:t> </a:t>
            </a:r>
            <a:r>
              <a:rPr lang="en-US" i="1" dirty="0" err="1"/>
              <a:t>đúng</a:t>
            </a:r>
            <a:r>
              <a:rPr lang="en-US" i="1" dirty="0"/>
              <a:t>      </a:t>
            </a:r>
            <a:r>
              <a:rPr lang="en-US" i="1" dirty="0" err="1"/>
              <a:t>càng</a:t>
            </a:r>
            <a:r>
              <a:rPr lang="en-US" i="1" dirty="0"/>
              <a:t> </a:t>
            </a:r>
            <a:r>
              <a:rPr lang="en-US" i="1" dirty="0" err="1"/>
              <a:t>ít</a:t>
            </a:r>
            <a:r>
              <a:rPr lang="en-US" i="1" dirty="0"/>
              <a:t>. </a:t>
            </a:r>
            <a:r>
              <a:rPr lang="en-US" i="1" dirty="0" err="1"/>
              <a:t>Điều</a:t>
            </a:r>
            <a:r>
              <a:rPr lang="en-US" i="1" dirty="0"/>
              <a:t> </a:t>
            </a:r>
            <a:r>
              <a:rPr lang="en-US" i="1" dirty="0" err="1"/>
              <a:t>đó</a:t>
            </a:r>
            <a:r>
              <a:rPr lang="en-US" i="1" dirty="0"/>
              <a:t> </a:t>
            </a:r>
            <a:r>
              <a:rPr lang="en-US" i="1" dirty="0" err="1"/>
              <a:t>giải</a:t>
            </a:r>
            <a:r>
              <a:rPr lang="en-US" i="1" dirty="0"/>
              <a:t> </a:t>
            </a:r>
            <a:r>
              <a:rPr lang="en-US" i="1" dirty="0" err="1"/>
              <a:t>thích</a:t>
            </a:r>
            <a:r>
              <a:rPr lang="en-US" i="1" dirty="0"/>
              <a:t> </a:t>
            </a:r>
            <a:r>
              <a:rPr lang="en-US" i="1" dirty="0" err="1"/>
              <a:t>vì</a:t>
            </a:r>
            <a:r>
              <a:rPr lang="en-US" i="1" dirty="0"/>
              <a:t> </a:t>
            </a:r>
            <a:r>
              <a:rPr lang="en-US" i="1" dirty="0" err="1"/>
              <a:t>sao</a:t>
            </a:r>
            <a:r>
              <a:rPr lang="en-US" i="1" dirty="0"/>
              <a:t> d </a:t>
            </a:r>
            <a:r>
              <a:rPr lang="en-US" i="1" dirty="0" err="1"/>
              <a:t>được</a:t>
            </a:r>
            <a:r>
              <a:rPr lang="en-US" i="1" dirty="0"/>
              <a:t> </a:t>
            </a:r>
            <a:r>
              <a:rPr lang="en-US" i="1" dirty="0" err="1"/>
              <a:t>gọi</a:t>
            </a:r>
            <a:r>
              <a:rPr lang="en-US" i="1" dirty="0"/>
              <a:t> </a:t>
            </a:r>
            <a:r>
              <a:rPr lang="en-US" i="1" dirty="0" err="1"/>
              <a:t>là</a:t>
            </a:r>
            <a:r>
              <a:rPr lang="en-US" i="1" dirty="0"/>
              <a:t> </a:t>
            </a:r>
            <a:r>
              <a:rPr lang="en-US" i="1" dirty="0" err="1"/>
              <a:t>độ</a:t>
            </a:r>
            <a:r>
              <a:rPr lang="en-US" i="1" dirty="0"/>
              <a:t> </a:t>
            </a:r>
            <a:r>
              <a:rPr lang="en-US" i="1" dirty="0" err="1"/>
              <a:t>chính</a:t>
            </a:r>
            <a:r>
              <a:rPr lang="en-US" i="1" dirty="0"/>
              <a:t> </a:t>
            </a:r>
            <a:r>
              <a:rPr lang="en-US" i="1" dirty="0" err="1"/>
              <a:t>xác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số</a:t>
            </a:r>
            <a:r>
              <a:rPr lang="en-US" i="1" dirty="0"/>
              <a:t> </a:t>
            </a:r>
            <a:r>
              <a:rPr lang="en-US" i="1" dirty="0" err="1"/>
              <a:t>gần</a:t>
            </a:r>
            <a:r>
              <a:rPr lang="en-US" i="1" dirty="0"/>
              <a:t> </a:t>
            </a:r>
            <a:r>
              <a:rPr lang="en-US" i="1" dirty="0" err="1"/>
              <a:t>đúng</a:t>
            </a:r>
            <a:r>
              <a:rPr lang="en-US" i="1" dirty="0"/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200" b="1" i="1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Ví dụ 9</a:t>
            </a:r>
            <a:r>
              <a:rPr lang="en-US" altLang="en-US" sz="1200" i="1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Hãy tìm hiểu về khái niệm độ chính xác</a:t>
            </a:r>
            <a:r>
              <a:rPr lang="en-US" altLang="en-US" sz="1200" b="1" i="1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1200" i="1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của một số gần đúng?</a:t>
            </a:r>
            <a:endParaRPr lang="en-US" altLang="en-US" sz="1200" b="1">
              <a:solidFill>
                <a:srgbClr val="00B0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10</a:t>
            </a:r>
            <a:r>
              <a:rPr lang="en-US" altLang="en-US" sz="12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Hãy ước lượng sai số tuyệt đối </a:t>
            </a:r>
            <a:endParaRPr lang="en-US" alt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457200"/>
          <a:ext cx="2381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4" imgW="241195" imgH="241195" progId="Equation.DSMT4">
                  <p:embed/>
                </p:oleObj>
              </mc:Choice>
              <mc:Fallback>
                <p:oleObj name="Equation" r:id="rId4" imgW="241195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381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</a:t>
            </a:r>
            <a:r>
              <a:rPr lang="en-US" altLang="en-US" sz="12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5</a:t>
            </a:r>
            <a:r>
              <a:rPr lang="en-US" altLang="en-US" sz="12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12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trên</a:t>
            </a:r>
            <a:r>
              <a:rPr lang="en-US" altLang="en-US" sz="12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lang="en-US" altLang="en-US" sz="2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0" y="0"/>
          <a:ext cx="457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6" imgW="457200" imgH="228600" progId="Equation.DSMT4">
                  <p:embed/>
                </p:oleObj>
              </mc:Choice>
              <mc:Fallback>
                <p:oleObj name="Equation" r:id="rId6" imgW="4572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572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833" y="3855567"/>
            <a:ext cx="1474859" cy="75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992" y="3580667"/>
            <a:ext cx="576535" cy="98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247" y="3556440"/>
            <a:ext cx="44672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247" y="4763698"/>
            <a:ext cx="576535" cy="98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823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6095" y="1454959"/>
            <a:ext cx="12536905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AD47">
                    <a:lumMod val="75000"/>
                  </a:srgbClr>
                </a:solidFill>
              </a:rPr>
              <a:t>II. SAI SỐ CỦA SỐ GẦN ĐÚNG. </a:t>
            </a:r>
            <a:r>
              <a:rPr lang="vi-VN" b="1" dirty="0">
                <a:solidFill>
                  <a:srgbClr val="70AD47">
                    <a:lumMod val="75000"/>
                  </a:srgbClr>
                </a:solidFill>
              </a:rPr>
              <a:t> </a:t>
            </a:r>
            <a:endParaRPr lang="vi-VN" dirty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35876" y="2293159"/>
            <a:ext cx="119634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. 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Độ chính xác của một 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n-US" b="1" dirty="0" err="1">
                <a:solidFill>
                  <a:srgbClr val="4472C4">
                    <a:lumMod val="75000"/>
                  </a:srgbClr>
                </a:solidFill>
              </a:rPr>
              <a:t>số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gần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đ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úng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: </a:t>
            </a:r>
            <a:endParaRPr lang="vi-VN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17819-001C-4E36-36C2-DE1DD43DF6D5}"/>
              </a:ext>
            </a:extLst>
          </p:cNvPr>
          <p:cNvSpPr txBox="1"/>
          <p:nvPr/>
        </p:nvSpPr>
        <p:spPr>
          <a:xfrm>
            <a:off x="7465884" y="3977595"/>
            <a:ext cx="3478270" cy="9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F69A6C-6B18-AFB7-1524-43DA05914E57}"/>
              </a:ext>
            </a:extLst>
          </p:cNvPr>
          <p:cNvSpPr txBox="1">
            <a:spLocks/>
          </p:cNvSpPr>
          <p:nvPr/>
        </p:nvSpPr>
        <p:spPr>
          <a:xfrm>
            <a:off x="491580" y="3515353"/>
            <a:ext cx="18329820" cy="83718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 Do 3,14 &lt; π &lt; 3,15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3,14.(0,8)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&lt;π.(0,8)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&lt;3,15.(0,8)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2,0096 &lt; S &lt; 2,016.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Δ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=|S−S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|&lt;2,016−2,0096=0,0064.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0,064 hay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0,064.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200" b="1" i="1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Ví dụ 9</a:t>
            </a:r>
            <a:r>
              <a:rPr lang="en-US" altLang="en-US" sz="1200" i="1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Hãy tìm hiểu về khái niệm độ chính xác</a:t>
            </a:r>
            <a:r>
              <a:rPr lang="en-US" altLang="en-US" sz="1200" b="1" i="1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1200" i="1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của một số gần đúng?</a:t>
            </a:r>
            <a:endParaRPr lang="en-US" altLang="en-US" sz="1200" b="1">
              <a:solidFill>
                <a:srgbClr val="00B0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10</a:t>
            </a:r>
            <a:r>
              <a:rPr lang="en-US" altLang="en-US" sz="12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Hãy ước lượng sai số tuyệt đối </a:t>
            </a:r>
            <a:endParaRPr lang="en-US" alt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457200"/>
          <a:ext cx="2381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4" imgW="241195" imgH="241195" progId="Equation.DSMT4">
                  <p:embed/>
                </p:oleObj>
              </mc:Choice>
              <mc:Fallback>
                <p:oleObj name="Equation" r:id="rId4" imgW="241195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381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</a:t>
            </a:r>
            <a:r>
              <a:rPr lang="en-US" altLang="en-US" sz="12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5</a:t>
            </a:r>
            <a:r>
              <a:rPr lang="en-US" altLang="en-US" sz="12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12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trên</a:t>
            </a:r>
            <a:r>
              <a:rPr lang="en-US" altLang="en-US" sz="12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lang="en-US" altLang="en-US" sz="2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0" y="0"/>
          <a:ext cx="457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6" imgW="457200" imgH="228600" progId="Equation.DSMT4">
                  <p:embed/>
                </p:oleObj>
              </mc:Choice>
              <mc:Fallback>
                <p:oleObj name="Equation" r:id="rId6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572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972" y="9220200"/>
            <a:ext cx="3355428" cy="90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211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599" y="1692658"/>
            <a:ext cx="22808129" cy="10210211"/>
            <a:chOff x="1447798" y="1676654"/>
            <a:chExt cx="22808129" cy="1021021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8" y="1676654"/>
              <a:ext cx="22808129" cy="10210211"/>
              <a:chOff x="1447798" y="1676654"/>
              <a:chExt cx="22808129" cy="10210211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0089738"/>
                <a:chOff x="-3538955" y="3448230"/>
                <a:chExt cx="22680054" cy="1008973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0089738"/>
                  <a:chOff x="-3538955" y="3448230"/>
                  <a:chExt cx="22680054" cy="1008973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994525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1600199" y="1676654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1676399" y="1793811"/>
                <a:ext cx="22479000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575872" y="1953929"/>
                <a:ext cx="225033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+mj-lt"/>
                  </a:rPr>
                  <a:t>CHƯƠNG V. </a:t>
                </a:r>
                <a:r>
                  <a:rPr lang="en-US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SỐ YẾU TỐ THỐNG KÊ VÀ XÁC SUẤT</a:t>
                </a:r>
                <a:endParaRPr lang="vi-VN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1" y="5264647"/>
                <a:ext cx="5579511" cy="907184"/>
                <a:chOff x="7459670" y="7086600"/>
                <a:chExt cx="5580157" cy="90728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7178187"/>
                  <a:ext cx="3947371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 gần đúng</a:t>
                  </a:r>
                  <a:endParaRPr lang="en-US" sz="47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5" cy="872846"/>
                  <a:chOff x="7459669" y="7543800"/>
                  <a:chExt cx="1381118" cy="872846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7685126"/>
                    <a:ext cx="1371600" cy="731520"/>
                    <a:chOff x="7469187" y="7685126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365086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97761" y="7688759"/>
                      <a:ext cx="429606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4" y="6850721"/>
                <a:ext cx="8285381" cy="883066"/>
                <a:chOff x="7459670" y="6560918"/>
                <a:chExt cx="8286335" cy="883163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92456" y="6628383"/>
                  <a:ext cx="6653549" cy="8156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Sai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gần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đúng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6560918"/>
                  <a:ext cx="1392615" cy="826202"/>
                  <a:chOff x="7459669" y="5580223"/>
                  <a:chExt cx="1381118" cy="826202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5569956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9187" y="5674905"/>
                    <a:ext cx="1371600" cy="731520"/>
                    <a:chOff x="7469187" y="5674905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9227" y="535486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874539" y="5678544"/>
                      <a:ext cx="676048" cy="7079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II</a:t>
                      </a:r>
                    </a:p>
                  </p:txBody>
                </p:sp>
              </p:grpSp>
            </p:grpSp>
          </p:grpSp>
          <p:grpSp>
            <p:nvGrpSpPr>
              <p:cNvPr id="88" name="Group 87"/>
              <p:cNvGrpSpPr/>
              <p:nvPr/>
            </p:nvGrpSpPr>
            <p:grpSpPr>
              <a:xfrm>
                <a:off x="3565316" y="7855174"/>
                <a:ext cx="10379283" cy="890586"/>
                <a:chOff x="-1200358" y="4241657"/>
                <a:chExt cx="10379283" cy="890586"/>
              </a:xfrm>
            </p:grpSpPr>
            <p:sp>
              <p:nvSpPr>
                <p:cNvPr id="89" name="TextBox 88"/>
                <p:cNvSpPr txBox="1"/>
                <p:nvPr/>
              </p:nvSpPr>
              <p:spPr>
                <a:xfrm>
                  <a:off x="187325" y="4301246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i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Sai số tuyệt đối</a:t>
                  </a:r>
                  <a:endParaRPr lang="en-US" sz="4800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Rounded Rectangle 89"/>
                <p:cNvSpPr/>
                <p:nvPr/>
              </p:nvSpPr>
              <p:spPr>
                <a:xfrm>
                  <a:off x="-1200358" y="4244303"/>
                  <a:ext cx="1269206" cy="804672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-817943" y="4241657"/>
                  <a:ext cx="543740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92" name="Group 91"/>
              <p:cNvGrpSpPr/>
              <p:nvPr/>
            </p:nvGrpSpPr>
            <p:grpSpPr>
              <a:xfrm>
                <a:off x="3565316" y="9028222"/>
                <a:ext cx="10253661" cy="861774"/>
                <a:chOff x="-1200358" y="4187201"/>
                <a:chExt cx="10253661" cy="861774"/>
              </a:xfrm>
            </p:grpSpPr>
            <p:sp>
              <p:nvSpPr>
                <p:cNvPr id="93" name="TextBox 92"/>
                <p:cNvSpPr txBox="1"/>
                <p:nvPr/>
              </p:nvSpPr>
              <p:spPr>
                <a:xfrm>
                  <a:off x="61703" y="4187201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i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Sai số tương đối</a:t>
                  </a:r>
                  <a:endParaRPr lang="en-US" sz="4800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Rounded Rectangle 93"/>
                <p:cNvSpPr/>
                <p:nvPr/>
              </p:nvSpPr>
              <p:spPr>
                <a:xfrm>
                  <a:off x="-1200358" y="4244303"/>
                  <a:ext cx="1269206" cy="804672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-852697" y="4216253"/>
                  <a:ext cx="543740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8" y="10203527"/>
                <a:ext cx="11530542" cy="959286"/>
                <a:chOff x="7459670" y="8745845"/>
                <a:chExt cx="14908050" cy="959396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8889539"/>
                  <a:ext cx="12837801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Quy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tròn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Quy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tròn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gần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đúng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8745845"/>
                  <a:ext cx="1800333" cy="932249"/>
                  <a:chOff x="7459669" y="7765150"/>
                  <a:chExt cx="1785470" cy="932249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775488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7908842"/>
                    <a:ext cx="1775946" cy="788557"/>
                    <a:chOff x="7469193" y="7908842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741514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7836707" y="7949137"/>
                      <a:ext cx="1192568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III</a:t>
                      </a: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279296" y="3347059"/>
            <a:ext cx="11110068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SỐ GẦN ĐÚNG VÀ SAI SỐ</a:t>
              </a:r>
              <a:endParaRPr lang="en-US" sz="5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5878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6095" y="1454959"/>
            <a:ext cx="12536905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AD47">
                    <a:lumMod val="75000"/>
                  </a:srgbClr>
                </a:solidFill>
              </a:rPr>
              <a:t>II. SAI SỐ CỦA SỐ GẦN ĐÚNG. </a:t>
            </a:r>
            <a:endParaRPr lang="vi-VN" dirty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293432"/>
            <a:ext cx="119634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.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Sai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ương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đối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: </a:t>
            </a:r>
            <a:endParaRPr lang="vi-VN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17819-001C-4E36-36C2-DE1DD43DF6D5}"/>
              </a:ext>
            </a:extLst>
          </p:cNvPr>
          <p:cNvSpPr txBox="1"/>
          <p:nvPr/>
        </p:nvSpPr>
        <p:spPr>
          <a:xfrm>
            <a:off x="7465884" y="3977595"/>
            <a:ext cx="3478270" cy="9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F69A6C-6B18-AFB7-1524-43DA05914E57}"/>
              </a:ext>
            </a:extLst>
          </p:cNvPr>
          <p:cNvSpPr txBox="1">
            <a:spLocks/>
          </p:cNvSpPr>
          <p:nvPr/>
        </p:nvSpPr>
        <p:spPr>
          <a:xfrm>
            <a:off x="377280" y="3296907"/>
            <a:ext cx="23473320" cy="79146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ta thấy:Sai số tuyệt đối của số gần đúng nhận được trong 1 phép đo đạc , tính toán đôi khi không phản ánh đầy đủ tính chính xác của phép đo đạc, tính toán đó. Vì vậy ngoài sai số tuyệt đối của số gần đúng , người ta còn xét 1 tỉ số khác liên quan đến sai số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.Đó là tỉ số                được gọi là sai số tương đối của số gần đúng 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Ví dụ 9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Hãy tìm hiểu về khái niệm độ chính xác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của một số gần đúng?</a:t>
            </a:r>
            <a:endParaRPr kumimoji="0" lang="en-US" altLang="en-US" sz="1200" b="1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10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Hãy ước lượng sai số tuyệt đối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457200"/>
          <a:ext cx="2381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4" imgW="241195" imgH="241195" progId="Equation.DSMT4">
                  <p:embed/>
                </p:oleObj>
              </mc:Choice>
              <mc:Fallback>
                <p:oleObj name="Equation" r:id="rId4" imgW="241195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381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5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trên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0" y="0"/>
          <a:ext cx="5429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6" imgW="545863" imgH="418918" progId="Equation.DSMT4">
                  <p:embed/>
                </p:oleObj>
              </mc:Choice>
              <mc:Fallback>
                <p:oleObj name="Equation" r:id="rId6" imgW="545863" imgH="41891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4292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563466"/>
            <a:ext cx="1811337" cy="13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8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6095" y="1454959"/>
            <a:ext cx="12536905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AD47">
                    <a:lumMod val="75000"/>
                  </a:srgbClr>
                </a:solidFill>
              </a:rPr>
              <a:t>II. SAI SỐ CỦA SỐ GẦN ĐÚNG. </a:t>
            </a:r>
            <a:endParaRPr lang="vi-VN" dirty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293432"/>
            <a:ext cx="119634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.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Sai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ương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đối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: </a:t>
            </a:r>
            <a:endParaRPr lang="vi-VN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17819-001C-4E36-36C2-DE1DD43DF6D5}"/>
              </a:ext>
            </a:extLst>
          </p:cNvPr>
          <p:cNvSpPr txBox="1"/>
          <p:nvPr/>
        </p:nvSpPr>
        <p:spPr>
          <a:xfrm>
            <a:off x="7465884" y="3977595"/>
            <a:ext cx="3478270" cy="9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F69A6C-6B18-AFB7-1524-43DA05914E57}"/>
              </a:ext>
            </a:extLst>
          </p:cNvPr>
          <p:cNvSpPr txBox="1">
            <a:spLocks/>
          </p:cNvSpPr>
          <p:nvPr/>
        </p:nvSpPr>
        <p:spPr>
          <a:xfrm>
            <a:off x="377280" y="3296907"/>
            <a:ext cx="23473320" cy="516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*Nhận xét: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+Nếu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thì           .Do đó                . Vì vậy nếu         càng bé thì chất lượng của phép đo đạc , tính toán càng cao.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846" y="4669684"/>
            <a:ext cx="2370238" cy="91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025" y="4886273"/>
            <a:ext cx="1474859" cy="75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36" y="4468787"/>
            <a:ext cx="2179638" cy="166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032" y="4081410"/>
            <a:ext cx="1117600" cy="17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108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9912" y="1993904"/>
            <a:ext cx="15563088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III.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SỐ QUY TRÒN. QUY TRÒN SỐ GẦN ĐÚNG. </a:t>
            </a:r>
            <a:endParaRPr lang="vi-VN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276601"/>
            <a:ext cx="96774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Ôn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tập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quy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tắc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làm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tròn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vi-V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F69A6C-6B18-AFB7-1524-43DA05914E57}"/>
              </a:ext>
            </a:extLst>
          </p:cNvPr>
          <p:cNvSpPr txBox="1">
            <a:spLocks/>
          </p:cNvSpPr>
          <p:nvPr/>
        </p:nvSpPr>
        <p:spPr>
          <a:xfrm>
            <a:off x="838200" y="4397571"/>
            <a:ext cx="23320920" cy="73372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tắc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ngay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ngay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96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/>
          <p:cNvGrpSpPr/>
          <p:nvPr/>
        </p:nvGrpSpPr>
        <p:grpSpPr>
          <a:xfrm>
            <a:off x="212122" y="1574279"/>
            <a:ext cx="22106109" cy="5588522"/>
            <a:chOff x="1268078" y="3405486"/>
            <a:chExt cx="22106109" cy="3940622"/>
          </a:xfrm>
        </p:grpSpPr>
        <p:sp>
          <p:nvSpPr>
            <p:cNvPr id="41" name="Rounded Rectangle 4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405486"/>
              <a:ext cx="3814428" cy="940513"/>
              <a:chOff x="1311958" y="3405486"/>
              <a:chExt cx="3814428" cy="94051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001813" y="3571657"/>
                <a:ext cx="3124573" cy="747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Nhắc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1" name="TextBox 70"/>
          <p:cNvSpPr txBox="1"/>
          <p:nvPr/>
        </p:nvSpPr>
        <p:spPr>
          <a:xfrm>
            <a:off x="4114800" y="1752600"/>
            <a:ext cx="1828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3,141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trăm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rồi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tuyệt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đối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p:grpSp>
        <p:nvGrpSpPr>
          <p:cNvPr id="74" name="Group 10"/>
          <p:cNvGrpSpPr/>
          <p:nvPr/>
        </p:nvGrpSpPr>
        <p:grpSpPr>
          <a:xfrm>
            <a:off x="514505" y="7802320"/>
            <a:ext cx="21841826" cy="5304080"/>
            <a:chOff x="1270511" y="5744234"/>
            <a:chExt cx="21819676" cy="6445849"/>
          </a:xfrm>
        </p:grpSpPr>
        <p:sp>
          <p:nvSpPr>
            <p:cNvPr id="75" name="Rounded Rectangle 74"/>
            <p:cNvSpPr/>
            <p:nvPr/>
          </p:nvSpPr>
          <p:spPr>
            <a:xfrm>
              <a:off x="1272210" y="6139010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0"/>
            <p:cNvGrpSpPr/>
            <p:nvPr/>
          </p:nvGrpSpPr>
          <p:grpSpPr>
            <a:xfrm>
              <a:off x="1270511" y="5744234"/>
              <a:ext cx="3875878" cy="968628"/>
              <a:chOff x="1224541" y="6182801"/>
              <a:chExt cx="3875878" cy="968628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042705" y="6182801"/>
                <a:ext cx="3057714" cy="860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782226" y="3546317"/>
            <a:ext cx="20231496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3,141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trăm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ta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3,14</a:t>
            </a:r>
          </a:p>
          <a:p>
            <a:pPr>
              <a:lnSpc>
                <a:spcPct val="16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*Sai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tuyệt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đối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160000"/>
              </a:lnSpc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Do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, 3,14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gần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3,141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chính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0,005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0917024" y="4840625"/>
          <a:ext cx="6625938" cy="907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4" imgW="1808882" imgH="248035" progId="Equation.DSMT4">
                  <p:embed/>
                </p:oleObj>
              </mc:Choice>
              <mc:Fallback>
                <p:oleObj name="Equation" r:id="rId4" imgW="1808882" imgH="248035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17024" y="4840625"/>
                        <a:ext cx="6625938" cy="907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Rectangle 82"/>
          <p:cNvSpPr/>
          <p:nvPr/>
        </p:nvSpPr>
        <p:spPr>
          <a:xfrm>
            <a:off x="523492" y="8411985"/>
            <a:ext cx="20231496" cy="427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thay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bởi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đó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thì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tuyệt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đối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vượt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quá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nửa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đơn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vị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Như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chính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nửa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đơn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vị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977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/>
          <p:cNvGrpSpPr/>
          <p:nvPr/>
        </p:nvGrpSpPr>
        <p:grpSpPr>
          <a:xfrm>
            <a:off x="424251" y="1658482"/>
            <a:ext cx="22969149" cy="4495989"/>
            <a:chOff x="1268078" y="3405486"/>
            <a:chExt cx="22106109" cy="3940622"/>
          </a:xfrm>
        </p:grpSpPr>
        <p:sp>
          <p:nvSpPr>
            <p:cNvPr id="41" name="Rounded Rectangle 4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405486"/>
              <a:ext cx="3867459" cy="940513"/>
              <a:chOff x="1311958" y="3405486"/>
              <a:chExt cx="3867459" cy="94051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963972" y="3571657"/>
                <a:ext cx="3215445" cy="701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11: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1" name="TextBox 70"/>
          <p:cNvSpPr txBox="1"/>
          <p:nvPr/>
        </p:nvSpPr>
        <p:spPr>
          <a:xfrm>
            <a:off x="4148818" y="1813679"/>
            <a:ext cx="195493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Sử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tắc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123 456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trăm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1,58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mười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3,14159265…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trăm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.      </a:t>
            </a:r>
            <a:r>
              <a:rPr lang="en-US" sz="4400" b="1" i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Nhóm</a:t>
            </a:r>
            <a:r>
              <a:rPr lang="en-US" sz="4400" b="1" i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 </a:t>
            </a:r>
            <a:r>
              <a:rPr lang="en-US" sz="4400" b="1" i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thực</a:t>
            </a:r>
            <a:r>
              <a:rPr lang="en-US" sz="4400" b="1" i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hiện</a:t>
            </a:r>
            <a:endParaRPr lang="en-US" sz="4400" b="1" i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2" name="Group 54"/>
          <p:cNvGrpSpPr/>
          <p:nvPr/>
        </p:nvGrpSpPr>
        <p:grpSpPr>
          <a:xfrm>
            <a:off x="412529" y="6172200"/>
            <a:ext cx="22980871" cy="3506258"/>
            <a:chOff x="1268078" y="3252417"/>
            <a:chExt cx="22106109" cy="4093691"/>
          </a:xfrm>
        </p:grpSpPr>
        <p:sp>
          <p:nvSpPr>
            <p:cNvPr id="81" name="Rounded Rectangle 8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67"/>
            <p:cNvGrpSpPr/>
            <p:nvPr/>
          </p:nvGrpSpPr>
          <p:grpSpPr>
            <a:xfrm>
              <a:off x="1268078" y="3252417"/>
              <a:ext cx="3769873" cy="1611439"/>
              <a:chOff x="1311958" y="3252417"/>
              <a:chExt cx="3769873" cy="1611439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1868025" y="3252417"/>
                <a:ext cx="3213806" cy="1611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12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2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8" name="Group 54"/>
          <p:cNvGrpSpPr/>
          <p:nvPr/>
        </p:nvGrpSpPr>
        <p:grpSpPr>
          <a:xfrm>
            <a:off x="500451" y="10050632"/>
            <a:ext cx="22969149" cy="3037542"/>
            <a:chOff x="1268078" y="3405486"/>
            <a:chExt cx="22106109" cy="3940622"/>
          </a:xfrm>
        </p:grpSpPr>
        <p:sp>
          <p:nvSpPr>
            <p:cNvPr id="119" name="Rounded Rectangle 118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0" name="Group 67"/>
            <p:cNvGrpSpPr/>
            <p:nvPr/>
          </p:nvGrpSpPr>
          <p:grpSpPr>
            <a:xfrm>
              <a:off x="1268078" y="3405486"/>
              <a:ext cx="3867459" cy="940513"/>
              <a:chOff x="1311958" y="3405486"/>
              <a:chExt cx="3867459" cy="940513"/>
            </a:xfrm>
          </p:grpSpPr>
          <p:sp>
            <p:nvSpPr>
              <p:cNvPr id="121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963972" y="3571657"/>
                <a:ext cx="3215445" cy="738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13: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" name="Rectangle 3"/>
          <p:cNvSpPr/>
          <p:nvPr/>
        </p:nvSpPr>
        <p:spPr>
          <a:xfrm>
            <a:off x="4151559" y="6334542"/>
            <a:ext cx="190894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ban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4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4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endParaRPr lang="en-US" sz="4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50" name="Group 54"/>
          <p:cNvGrpSpPr/>
          <p:nvPr/>
        </p:nvGrpSpPr>
        <p:grpSpPr>
          <a:xfrm>
            <a:off x="498745" y="9601199"/>
            <a:ext cx="22969149" cy="3870381"/>
            <a:chOff x="1268078" y="3397141"/>
            <a:chExt cx="22106109" cy="3948967"/>
          </a:xfrm>
        </p:grpSpPr>
        <p:sp>
          <p:nvSpPr>
            <p:cNvPr id="151" name="Rounded Rectangle 15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2" name="Group 67"/>
            <p:cNvGrpSpPr/>
            <p:nvPr/>
          </p:nvGrpSpPr>
          <p:grpSpPr>
            <a:xfrm>
              <a:off x="1268078" y="3397141"/>
              <a:ext cx="3920207" cy="948858"/>
              <a:chOff x="1311958" y="3397141"/>
              <a:chExt cx="3920207" cy="948858"/>
            </a:xfrm>
          </p:grpSpPr>
          <p:sp>
            <p:nvSpPr>
              <p:cNvPr id="15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2016720" y="3397141"/>
                <a:ext cx="3215445" cy="738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13: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5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6" name="Rectangle 15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" name="Rectangle 7"/>
          <p:cNvSpPr/>
          <p:nvPr/>
        </p:nvSpPr>
        <p:spPr>
          <a:xfrm>
            <a:off x="4331483" y="9509901"/>
            <a:ext cx="18757117" cy="108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3,141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tuyệt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981472" y="10567987"/>
            <a:ext cx="2225952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tròn.Viết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d: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a/ 2841331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d =4000; b/ 4,1463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d =0,001; c/ 1,4142135…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d =0,001</a:t>
            </a:r>
          </a:p>
          <a:p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Nhóm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nhóm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26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/>
          <p:cNvGrpSpPr/>
          <p:nvPr/>
        </p:nvGrpSpPr>
        <p:grpSpPr>
          <a:xfrm>
            <a:off x="424251" y="1658482"/>
            <a:ext cx="22969149" cy="4495989"/>
            <a:chOff x="1268078" y="3405486"/>
            <a:chExt cx="22106109" cy="3940622"/>
          </a:xfrm>
        </p:grpSpPr>
        <p:sp>
          <p:nvSpPr>
            <p:cNvPr id="41" name="Rounded Rectangle 4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405486"/>
              <a:ext cx="3867459" cy="940513"/>
              <a:chOff x="1311958" y="3405486"/>
              <a:chExt cx="3867459" cy="94051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963972" y="3571657"/>
                <a:ext cx="3215445" cy="701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11: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1" name="TextBox 70"/>
          <p:cNvSpPr txBox="1"/>
          <p:nvPr/>
        </p:nvSpPr>
        <p:spPr>
          <a:xfrm>
            <a:off x="4148818" y="1813679"/>
            <a:ext cx="195493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Sử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tắc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123 456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trăm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1,58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mười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3,14159265…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trăm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grpSp>
        <p:nvGrpSpPr>
          <p:cNvPr id="74" name="Group 10"/>
          <p:cNvGrpSpPr/>
          <p:nvPr/>
        </p:nvGrpSpPr>
        <p:grpSpPr>
          <a:xfrm>
            <a:off x="712065" y="6454913"/>
            <a:ext cx="22694549" cy="3984487"/>
            <a:chOff x="1270511" y="5731995"/>
            <a:chExt cx="21819676" cy="6458088"/>
          </a:xfrm>
        </p:grpSpPr>
        <p:sp>
          <p:nvSpPr>
            <p:cNvPr id="75" name="Rounded Rectangle 74"/>
            <p:cNvSpPr/>
            <p:nvPr/>
          </p:nvSpPr>
          <p:spPr>
            <a:xfrm>
              <a:off x="1272210" y="6139010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0"/>
            <p:cNvGrpSpPr/>
            <p:nvPr/>
          </p:nvGrpSpPr>
          <p:grpSpPr>
            <a:xfrm>
              <a:off x="1270511" y="5731995"/>
              <a:ext cx="3300487" cy="1147348"/>
              <a:chOff x="1224541" y="6170562"/>
              <a:chExt cx="3300487" cy="1147348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96330" y="6170562"/>
                <a:ext cx="1743414" cy="114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0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4444445" y="6715947"/>
            <a:ext cx="18872755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sz="4400" b="1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Quy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123 456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trăm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123 500</a:t>
            </a:r>
            <a:endParaRPr lang="en-US" sz="4400" b="1" i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Quy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1,58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hang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mười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1,60 </a:t>
            </a:r>
          </a:p>
          <a:p>
            <a:pPr>
              <a:lnSpc>
                <a:spcPct val="160000"/>
              </a:lnSpc>
            </a:pP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Quy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3,14159265…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trăm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3,14</a:t>
            </a:r>
          </a:p>
        </p:txBody>
      </p:sp>
      <p:grpSp>
        <p:nvGrpSpPr>
          <p:cNvPr id="73" name="Group 10"/>
          <p:cNvGrpSpPr/>
          <p:nvPr/>
        </p:nvGrpSpPr>
        <p:grpSpPr>
          <a:xfrm>
            <a:off x="685800" y="10493514"/>
            <a:ext cx="22694549" cy="3222486"/>
            <a:chOff x="1270511" y="5528827"/>
            <a:chExt cx="21819676" cy="6661256"/>
          </a:xfrm>
        </p:grpSpPr>
        <p:sp>
          <p:nvSpPr>
            <p:cNvPr id="82" name="Rounded Rectangle 81"/>
            <p:cNvSpPr/>
            <p:nvPr/>
          </p:nvSpPr>
          <p:spPr>
            <a:xfrm>
              <a:off x="1272210" y="6139010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60"/>
            <p:cNvGrpSpPr/>
            <p:nvPr/>
          </p:nvGrpSpPr>
          <p:grpSpPr>
            <a:xfrm>
              <a:off x="1270511" y="5528827"/>
              <a:ext cx="3613748" cy="1463283"/>
              <a:chOff x="1224541" y="5967394"/>
              <a:chExt cx="3613748" cy="1463283"/>
            </a:xfrm>
          </p:grpSpPr>
          <p:sp>
            <p:nvSpPr>
              <p:cNvPr id="87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176952" y="5967394"/>
                <a:ext cx="2661337" cy="1463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0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0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12:</a:t>
                </a:r>
              </a:p>
            </p:txBody>
          </p:sp>
          <p:sp>
            <p:nvSpPr>
              <p:cNvPr id="89" name="Round Diagonal Corner Rectangle 8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1" name="Rectangle 90"/>
          <p:cNvSpPr/>
          <p:nvPr/>
        </p:nvSpPr>
        <p:spPr>
          <a:xfrm>
            <a:off x="4596845" y="10449747"/>
            <a:ext cx="18872755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sz="4400" b="1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</a:t>
            </a:r>
            <a:r>
              <a:rPr lang="en-US" sz="4400" b="1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quy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nguyên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hay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thập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thì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ban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đầu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50429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/>
          <p:cNvGrpSpPr/>
          <p:nvPr/>
        </p:nvGrpSpPr>
        <p:grpSpPr>
          <a:xfrm>
            <a:off x="424251" y="1658483"/>
            <a:ext cx="22969149" cy="3294518"/>
            <a:chOff x="1268078" y="3405486"/>
            <a:chExt cx="22106109" cy="3940622"/>
          </a:xfrm>
        </p:grpSpPr>
        <p:sp>
          <p:nvSpPr>
            <p:cNvPr id="41" name="Rounded Rectangle 4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405486"/>
              <a:ext cx="3867459" cy="940513"/>
              <a:chOff x="1311958" y="3405486"/>
              <a:chExt cx="3867459" cy="94051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963972" y="3571657"/>
                <a:ext cx="3215445" cy="701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13: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4" name="Group 10"/>
          <p:cNvGrpSpPr/>
          <p:nvPr/>
        </p:nvGrpSpPr>
        <p:grpSpPr>
          <a:xfrm>
            <a:off x="676925" y="4929555"/>
            <a:ext cx="22694549" cy="8154221"/>
            <a:chOff x="1270511" y="5731995"/>
            <a:chExt cx="21819676" cy="6458088"/>
          </a:xfrm>
        </p:grpSpPr>
        <p:sp>
          <p:nvSpPr>
            <p:cNvPr id="75" name="Rounded Rectangle 74"/>
            <p:cNvSpPr/>
            <p:nvPr/>
          </p:nvSpPr>
          <p:spPr>
            <a:xfrm>
              <a:off x="1272210" y="6139010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0"/>
            <p:cNvGrpSpPr/>
            <p:nvPr/>
          </p:nvGrpSpPr>
          <p:grpSpPr>
            <a:xfrm>
              <a:off x="1270511" y="5731995"/>
              <a:ext cx="3300487" cy="1147348"/>
              <a:chOff x="1224541" y="6170562"/>
              <a:chExt cx="3300487" cy="1147348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96330" y="6170562"/>
                <a:ext cx="1743414" cy="114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0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935441" y="9055224"/>
            <a:ext cx="22076959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sz="4400" b="1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d=4000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quy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2841331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chục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nghìn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2840000 </a:t>
            </a:r>
            <a:endParaRPr lang="en-US" sz="4400" b="1" i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 = 0,001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quy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4,1463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trăm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4,14</a:t>
            </a:r>
          </a:p>
          <a:p>
            <a:pPr>
              <a:lnSpc>
                <a:spcPct val="160000"/>
              </a:lnSpc>
            </a:pP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 = 0,001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quy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1,4142135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trăm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1,41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038600" y="1752600"/>
            <a:ext cx="18757117" cy="108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3,141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tuyệt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endParaRPr lang="en-US" sz="4800" dirty="0"/>
          </a:p>
        </p:txBody>
      </p:sp>
      <p:sp>
        <p:nvSpPr>
          <p:cNvPr id="81" name="Rectangle 80"/>
          <p:cNvSpPr/>
          <p:nvPr/>
        </p:nvSpPr>
        <p:spPr>
          <a:xfrm>
            <a:off x="981472" y="2895600"/>
            <a:ext cx="222595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tròn.Viết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d: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a/ 2841331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d =4000; b/ 4,1463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d =0,001; c/ 1,4142135…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d =0,001</a:t>
            </a:r>
          </a:p>
        </p:txBody>
      </p:sp>
      <p:sp>
        <p:nvSpPr>
          <p:cNvPr id="3" name="Rectangle 2"/>
          <p:cNvSpPr/>
          <p:nvPr/>
        </p:nvSpPr>
        <p:spPr>
          <a:xfrm>
            <a:off x="4419488" y="5083329"/>
            <a:ext cx="18592912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3,141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3,14 .</a:t>
            </a:r>
          </a:p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Sai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tuyệt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132236" y="6312226"/>
          <a:ext cx="7451164" cy="103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3" imgW="5935945" imgH="822960" progId="Equation.DSMT4">
                  <p:embed/>
                </p:oleObj>
              </mc:Choice>
              <mc:Fallback>
                <p:oleObj name="Equation" r:id="rId3" imgW="5935945" imgH="8229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2236" y="6312226"/>
                        <a:ext cx="7451164" cy="103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Rectangle 82"/>
          <p:cNvSpPr/>
          <p:nvPr/>
        </p:nvSpPr>
        <p:spPr>
          <a:xfrm>
            <a:off x="909163" y="7086643"/>
            <a:ext cx="18592912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3,14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3,141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0,005 .</a:t>
            </a:r>
          </a:p>
        </p:txBody>
      </p:sp>
    </p:spTree>
    <p:extLst>
      <p:ext uri="{BB962C8B-B14F-4D97-AF65-F5344CB8AC3E}">
        <p14:creationId xmlns:p14="http://schemas.microsoft.com/office/powerpoint/2010/main" val="1798971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/>
          <p:cNvGrpSpPr/>
          <p:nvPr/>
        </p:nvGrpSpPr>
        <p:grpSpPr>
          <a:xfrm>
            <a:off x="381000" y="3200400"/>
            <a:ext cx="22969149" cy="2510220"/>
            <a:chOff x="1268078" y="3182419"/>
            <a:chExt cx="22106109" cy="4163689"/>
          </a:xfrm>
        </p:grpSpPr>
        <p:sp>
          <p:nvSpPr>
            <p:cNvPr id="41" name="Rounded Rectangle 4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182419"/>
              <a:ext cx="3494109" cy="1327319"/>
              <a:chOff x="1311958" y="3182419"/>
              <a:chExt cx="3494109" cy="1327319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963972" y="3182419"/>
                <a:ext cx="2842095" cy="1327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14: </a:t>
                </a:r>
                <a:r>
                  <a:rPr lang="vi-VN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2" name="Group 54"/>
          <p:cNvGrpSpPr/>
          <p:nvPr/>
        </p:nvGrpSpPr>
        <p:grpSpPr>
          <a:xfrm>
            <a:off x="412529" y="5867400"/>
            <a:ext cx="22980871" cy="1740428"/>
            <a:chOff x="1268078" y="3405486"/>
            <a:chExt cx="22106109" cy="3940622"/>
          </a:xfrm>
        </p:grpSpPr>
        <p:sp>
          <p:nvSpPr>
            <p:cNvPr id="81" name="Rounded Rectangle 8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2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8" name="Group 54"/>
          <p:cNvGrpSpPr/>
          <p:nvPr/>
        </p:nvGrpSpPr>
        <p:grpSpPr>
          <a:xfrm>
            <a:off x="444927" y="8294166"/>
            <a:ext cx="22969149" cy="2450034"/>
            <a:chOff x="1268078" y="3405486"/>
            <a:chExt cx="22106109" cy="3940622"/>
          </a:xfrm>
        </p:grpSpPr>
        <p:sp>
          <p:nvSpPr>
            <p:cNvPr id="119" name="Rounded Rectangle 118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0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121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" name="Rectangle 7"/>
          <p:cNvSpPr/>
          <p:nvPr/>
        </p:nvSpPr>
        <p:spPr>
          <a:xfrm>
            <a:off x="4090281" y="8283476"/>
            <a:ext cx="187571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 err="1">
                <a:latin typeface="Times New Roman" panose="02020603050405020304" pitchFamily="18" charset="0"/>
              </a:rPr>
              <a:t>Sử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dụng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máy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tính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cầm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tay</a:t>
            </a:r>
            <a:r>
              <a:rPr lang="en-US" sz="4800" b="1" i="1" dirty="0">
                <a:latin typeface="Times New Roman" panose="02020603050405020304" pitchFamily="18" charset="0"/>
              </a:rPr>
              <a:t>, </a:t>
            </a:r>
            <a:r>
              <a:rPr lang="en-US" sz="4800" b="1" i="1" dirty="0" err="1">
                <a:latin typeface="Times New Roman" panose="02020603050405020304" pitchFamily="18" charset="0"/>
              </a:rPr>
              <a:t>tính</a:t>
            </a:r>
            <a:r>
              <a:rPr lang="en-US" sz="4800" b="1" i="1" dirty="0">
                <a:latin typeface="Times New Roman" panose="02020603050405020304" pitchFamily="18" charset="0"/>
              </a:rPr>
              <a:t>                  (</a:t>
            </a:r>
            <a:r>
              <a:rPr lang="en-US" sz="4800" b="1" i="1" dirty="0" err="1">
                <a:latin typeface="Times New Roman" panose="02020603050405020304" pitchFamily="18" charset="0"/>
              </a:rPr>
              <a:t>trong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kết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quả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lấy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hia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chứ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</a:rPr>
              <a:t> ở </a:t>
            </a:r>
            <a:r>
              <a:rPr lang="en-US" sz="4800" b="1" i="1" dirty="0" err="1">
                <a:latin typeface="Times New Roman" panose="02020603050405020304" pitchFamily="18" charset="0"/>
              </a:rPr>
              <a:t>phần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thập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phân</a:t>
            </a:r>
            <a:r>
              <a:rPr lang="en-US" sz="4800" b="1" i="1" dirty="0">
                <a:latin typeface="Times New Roman" panose="02020603050405020304" pitchFamily="18" charset="0"/>
              </a:rPr>
              <a:t>.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4331483" y="3726359"/>
            <a:ext cx="75134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cầm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1972924" y="3528566"/>
          <a:ext cx="1703743" cy="814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3" imgW="437917" imgH="209820" progId="Equation.DSMT4">
                  <p:embed/>
                </p:oleObj>
              </mc:Choice>
              <mc:Fallback>
                <p:oleObj name="Equation" r:id="rId3" imgW="437917" imgH="20982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72924" y="3528566"/>
                        <a:ext cx="1703743" cy="814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4219493" y="4793159"/>
            <a:ext cx="116301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bốn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n-US" dirty="0"/>
          </a:p>
        </p:txBody>
      </p:sp>
      <p:sp>
        <p:nvSpPr>
          <p:cNvPr id="242" name="Rectangle 241"/>
          <p:cNvSpPr/>
          <p:nvPr/>
        </p:nvSpPr>
        <p:spPr>
          <a:xfrm>
            <a:off x="4483883" y="5638800"/>
            <a:ext cx="187571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a = 2841275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d = 300</a:t>
            </a:r>
            <a:endParaRPr lang="en-US" sz="48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2243810" y="8528215"/>
          <a:ext cx="2462790" cy="844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5" imgW="666411" imgH="228928" progId="Equation.DSMT4">
                  <p:embed/>
                </p:oleObj>
              </mc:Choice>
              <mc:Fallback>
                <p:oleObj name="Equation" r:id="rId5" imgW="666411" imgH="228928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43810" y="8528215"/>
                        <a:ext cx="2462790" cy="844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" name="TextBox 148"/>
          <p:cNvSpPr txBox="1"/>
          <p:nvPr/>
        </p:nvSpPr>
        <p:spPr>
          <a:xfrm>
            <a:off x="1219200" y="5600581"/>
            <a:ext cx="295305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Ví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15: </a:t>
            </a:r>
            <a:r>
              <a:rPr lang="vi-VN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254120" y="8115181"/>
            <a:ext cx="295305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Ví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16: </a:t>
            </a:r>
            <a:r>
              <a:rPr lang="vi-VN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2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6934200" cy="1015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BÀI TẬP TỰ LUYỆN:</a:t>
            </a:r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183" name="Group 54"/>
          <p:cNvGrpSpPr/>
          <p:nvPr/>
        </p:nvGrpSpPr>
        <p:grpSpPr>
          <a:xfrm>
            <a:off x="457200" y="10824780"/>
            <a:ext cx="22969149" cy="2510220"/>
            <a:chOff x="1268078" y="3182419"/>
            <a:chExt cx="22106109" cy="4163689"/>
          </a:xfrm>
        </p:grpSpPr>
        <p:sp>
          <p:nvSpPr>
            <p:cNvPr id="184" name="Rounded Rectangle 183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5" name="Group 67"/>
            <p:cNvGrpSpPr/>
            <p:nvPr/>
          </p:nvGrpSpPr>
          <p:grpSpPr>
            <a:xfrm>
              <a:off x="1268078" y="3182419"/>
              <a:ext cx="3494110" cy="1327319"/>
              <a:chOff x="1311958" y="3182419"/>
              <a:chExt cx="3494110" cy="1327319"/>
            </a:xfrm>
          </p:grpSpPr>
          <p:sp>
            <p:nvSpPr>
              <p:cNvPr id="186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1963972" y="3182419"/>
                <a:ext cx="2842096" cy="1327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17: </a:t>
                </a:r>
                <a:r>
                  <a:rPr lang="vi-VN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88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89" name="Rectangle 188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" name="Rectangle 5"/>
          <p:cNvSpPr/>
          <p:nvPr/>
        </p:nvSpPr>
        <p:spPr>
          <a:xfrm>
            <a:off x="4191000" y="11284803"/>
            <a:ext cx="1417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= 28,4156 </a:t>
            </a:r>
            <a:r>
              <a:rPr lang="en-US" sz="4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4800" b="1" i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059400" y="11261009"/>
          <a:ext cx="4572000" cy="837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7" imgW="1351894" imgH="248035" progId="Equation.DSMT4">
                  <p:embed/>
                </p:oleObj>
              </mc:Choice>
              <mc:Fallback>
                <p:oleObj name="Equation" r:id="rId7" imgW="1351894" imgH="248035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059400" y="11261009"/>
                        <a:ext cx="4572000" cy="837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5304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id="{69B8BC68-B0E9-F20F-991F-323771376216}"/>
              </a:ext>
            </a:extLst>
          </p:cNvPr>
          <p:cNvSpPr txBox="1"/>
          <p:nvPr/>
        </p:nvSpPr>
        <p:spPr>
          <a:xfrm>
            <a:off x="990600" y="1905000"/>
            <a:ext cx="12197442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4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600030E-9F75-62B3-614E-4788467AA46B}"/>
              </a:ext>
            </a:extLst>
          </p:cNvPr>
          <p:cNvSpPr txBox="1"/>
          <p:nvPr/>
        </p:nvSpPr>
        <p:spPr>
          <a:xfrm>
            <a:off x="9601200" y="2891360"/>
            <a:ext cx="122137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 HỌC TẬP 1</a:t>
            </a:r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6328A65-02A2-1D81-47FF-296984630E2B}"/>
              </a:ext>
            </a:extLst>
          </p:cNvPr>
          <p:cNvSpPr txBox="1"/>
          <p:nvPr/>
        </p:nvSpPr>
        <p:spPr>
          <a:xfrm>
            <a:off x="990600" y="3592287"/>
            <a:ext cx="22860000" cy="7273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1/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3,2475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2/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30,2376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d= 0,009,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b) 2,3512082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d=0,0008,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3/ Ta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inch (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in)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2,54 cm.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chéo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32 in,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 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16: 9.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inch)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74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DB64846-4659-CA2E-5EA5-F70FFDCF8FA7}"/>
              </a:ext>
            </a:extLst>
          </p:cNvPr>
          <p:cNvSpPr txBox="1"/>
          <p:nvPr/>
        </p:nvSpPr>
        <p:spPr>
          <a:xfrm>
            <a:off x="789709" y="3028869"/>
            <a:ext cx="21412200" cy="2104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1/ +)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“−3,2475”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 −3,25.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+)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 Δ=|−3,25−(−3,2475)|=0,0025.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B1F35-CE8A-A051-CF39-7BB293913A35}"/>
              </a:ext>
            </a:extLst>
          </p:cNvPr>
          <p:cNvSpPr txBox="1"/>
          <p:nvPr/>
        </p:nvSpPr>
        <p:spPr>
          <a:xfrm>
            <a:off x="921327" y="1774311"/>
            <a:ext cx="188384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E39979-EE00-0DB3-C2F4-A2A852F1A067}"/>
              </a:ext>
            </a:extLst>
          </p:cNvPr>
          <p:cNvSpPr txBox="1"/>
          <p:nvPr/>
        </p:nvSpPr>
        <p:spPr>
          <a:xfrm>
            <a:off x="761998" y="5620135"/>
            <a:ext cx="23317200" cy="2002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2/ a) Ta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 0,001&lt;d=0,009&lt;0,01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thấp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30,2376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30,24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B8AB01-FDC2-9BEA-2329-7643B3F0CFE2}"/>
              </a:ext>
            </a:extLst>
          </p:cNvPr>
          <p:cNvSpPr txBox="1"/>
          <p:nvPr/>
        </p:nvSpPr>
        <p:spPr>
          <a:xfrm>
            <a:off x="810490" y="7738605"/>
            <a:ext cx="23317200" cy="2002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b) Ta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 0,0001&lt;d=0,0008&lt;0,0010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thấp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nghìn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2,3512082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nghìn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2,351.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61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014E7-6975-4CA7-86B3-340093E3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78" y="1587727"/>
            <a:ext cx="21395598" cy="1384073"/>
          </a:xfrm>
        </p:spPr>
        <p:txBody>
          <a:bodyPr anchor="ctr" anchorCtr="0"/>
          <a:lstStyle/>
          <a:p>
            <a:pPr algn="ctr">
              <a:lnSpc>
                <a:spcPct val="120000"/>
              </a:lnSpc>
            </a:pPr>
            <a:r>
              <a:rPr lang="en-US" sz="4400" b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§12. </a:t>
            </a:r>
            <a:r>
              <a:rPr lang="en-US" sz="4400" b="1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SỐ GẦN ĐÚNG VÀ SAI SỐ</a:t>
            </a:r>
            <a:endParaRPr lang="vi-VN" sz="4400" b="1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6C2E9B-F09E-41BB-9E21-1E1A8C399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3492726"/>
            <a:ext cx="5257800" cy="8394474"/>
          </a:xfrm>
        </p:spPr>
        <p:txBody>
          <a:bodyPr/>
          <a:lstStyle/>
          <a:p>
            <a:pPr algn="ctr">
              <a:lnSpc>
                <a:spcPct val="2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 sz="4400" b="1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THUẬT NGỮ</a:t>
            </a:r>
            <a:endParaRPr lang="vi-VN" sz="4400" b="1">
              <a:solidFill>
                <a:srgbClr val="FF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</a:pPr>
            <a:r>
              <a:rPr lang="vi-VN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Số gần đúng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</a:pPr>
            <a:r>
              <a:rPr lang="vi-VN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Sai số tuyệt đối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</a:pPr>
            <a:r>
              <a:rPr lang="vi-VN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Độ chính xác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</a:pPr>
            <a:r>
              <a:rPr lang="vi-VN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Sai số tương đối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</a:pPr>
            <a:r>
              <a:rPr lang="vi-VN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Số quy tròn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D002E4-3814-492C-A705-69F9B00A7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1" y="3505200"/>
            <a:ext cx="18516600" cy="8254548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sz="4400" b="1">
                <a:solidFill>
                  <a:srgbClr val="00B05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THỨC, KỸ NĂNG</a:t>
            </a:r>
            <a:endParaRPr lang="vi-VN" sz="4400" b="1">
              <a:solidFill>
                <a:srgbClr val="00B05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vi-VN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Hiểu khái niệm số gần đúng, sai số tuyệt đối.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vi-VN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Xác định số gần đúng của một số với độ chính xác cho trước.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vi-VN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Xác định sai số tương đối của số gần đúng.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vi-VN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Xác định số quy tròn của số gần đúng với độ chính xác cho trước.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vi-VN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Biết sử dụng máy tính cầm tay đề tính toán với các số gần đúng.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18CAF6-8343-4366-B6FB-DF3151CFDF62}"/>
              </a:ext>
            </a:extLst>
          </p:cNvPr>
          <p:cNvCxnSpPr>
            <a:cxnSpLocks/>
          </p:cNvCxnSpPr>
          <p:nvPr/>
        </p:nvCxnSpPr>
        <p:spPr>
          <a:xfrm>
            <a:off x="5638800" y="4051075"/>
            <a:ext cx="0" cy="7772399"/>
          </a:xfrm>
          <a:prstGeom prst="line">
            <a:avLst/>
          </a:prstGeom>
          <a:ln w="152400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619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BB1F35-CE8A-A051-CF39-7BB293913A35}"/>
              </a:ext>
            </a:extLst>
          </p:cNvPr>
          <p:cNvSpPr txBox="1"/>
          <p:nvPr/>
        </p:nvSpPr>
        <p:spPr>
          <a:xfrm>
            <a:off x="10308151" y="2429152"/>
            <a:ext cx="188384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AD6288-C9F4-17ED-7A85-82052A85A497}"/>
              </a:ext>
            </a:extLst>
          </p:cNvPr>
          <p:cNvSpPr txBox="1"/>
          <p:nvPr/>
        </p:nvSpPr>
        <p:spPr>
          <a:xfrm>
            <a:off x="914400" y="3586847"/>
            <a:ext cx="22555200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3/ +)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vi;  y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1F03A9-5F50-B861-C34A-9587ECFFB9C5}"/>
              </a:ext>
            </a:extLst>
          </p:cNvPr>
          <p:cNvSpPr txBox="1"/>
          <p:nvPr/>
        </p:nvSpPr>
        <p:spPr>
          <a:xfrm>
            <a:off x="1246909" y="516739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+) Ta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dirty="0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E2E4FD7-E8E6-F8E1-6D11-B5D8D2DA27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530446"/>
              </p:ext>
            </p:extLst>
          </p:nvPr>
        </p:nvGraphicFramePr>
        <p:xfrm>
          <a:off x="8087775" y="4894156"/>
          <a:ext cx="6324600" cy="2066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4" imgW="1832628" imgH="733140" progId="Equation.DSMT4">
                  <p:embed/>
                </p:oleObj>
              </mc:Choice>
              <mc:Fallback>
                <p:oleObj name="Equation" r:id="rId4" imgW="1832628" imgH="7331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87775" y="4894156"/>
                        <a:ext cx="6324600" cy="2066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8BD89963-2B30-F465-8859-E9533A27D513}"/>
              </a:ext>
            </a:extLst>
          </p:cNvPr>
          <p:cNvSpPr txBox="1"/>
          <p:nvPr/>
        </p:nvSpPr>
        <p:spPr>
          <a:xfrm>
            <a:off x="1524000" y="751738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27,890417 (in)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7181B0-4538-4ED6-E06D-6C3AFB409D8C}"/>
              </a:ext>
            </a:extLst>
          </p:cNvPr>
          <p:cNvSpPr txBox="1"/>
          <p:nvPr/>
        </p:nvSpPr>
        <p:spPr>
          <a:xfrm>
            <a:off x="1219200" y="8340060"/>
            <a:ext cx="21259800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+)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27,89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 27,89&lt;x&lt;27,895. 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74A2D8-30A5-79A6-89D2-E16679BEBD55}"/>
              </a:ext>
            </a:extLst>
          </p:cNvPr>
          <p:cNvSpPr txBox="1"/>
          <p:nvPr/>
        </p:nvSpPr>
        <p:spPr>
          <a:xfrm>
            <a:off x="1447800" y="9453645"/>
            <a:ext cx="20650200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 |x−27,89|&lt;27,895−27,89  =0,005.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0,005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037CF5-920A-B6D8-4135-9C0290C9595D}"/>
              </a:ext>
            </a:extLst>
          </p:cNvPr>
          <p:cNvSpPr txBox="1"/>
          <p:nvPr/>
        </p:nvSpPr>
        <p:spPr>
          <a:xfrm>
            <a:off x="1219200" y="10694456"/>
            <a:ext cx="20934218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+) Sai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 δ=0,005/|27,89|=0,018%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9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9" grpId="0"/>
      <p:bldP spid="22" grpId="0"/>
      <p:bldP spid="25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9912" y="1993904"/>
            <a:ext cx="7562088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lvl="1"/>
            <a:r>
              <a:rPr lang="en-US" sz="4400" b="1" i="1" dirty="0"/>
              <a:t>HOẠT ĐỘNG VẬN DỤNG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276601"/>
            <a:ext cx="152400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b="1" dirty="0"/>
              <a:t>Vận dụng 1:</a:t>
            </a:r>
            <a:r>
              <a:rPr lang="vi-VN" dirty="0"/>
              <a:t> </a:t>
            </a:r>
            <a:r>
              <a:rPr lang="vi-VN" b="1" dirty="0"/>
              <a:t>Đánh giá xem phép đo nào chính xác hơn?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8C58B9E-18DA-27C9-29DF-95F3D348B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929187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299971B-B2EA-1116-DEE3-50811BA6B7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599763"/>
              </p:ext>
            </p:extLst>
          </p:nvPr>
        </p:nvGraphicFramePr>
        <p:xfrm>
          <a:off x="2247900" y="4627562"/>
          <a:ext cx="19888200" cy="8318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Slide" r:id="rId4" imgW="4216983" imgH="3160729" progId="PowerPoint.Slide.12">
                  <p:embed/>
                </p:oleObj>
              </mc:Choice>
              <mc:Fallback>
                <p:oleObj name="Slide" r:id="rId4" imgW="4216983" imgH="3160729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4627562"/>
                        <a:ext cx="19888200" cy="83185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7724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9912" y="1993904"/>
            <a:ext cx="7562088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lvl="1"/>
            <a:r>
              <a:rPr lang="en-US" sz="4400" b="1" i="1" dirty="0"/>
              <a:t>HOẠT ĐỘNG VẬN DỤNG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276601"/>
            <a:ext cx="89154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b="1" dirty="0"/>
              <a:t>Vận dụng 2:</a:t>
            </a:r>
            <a:r>
              <a:rPr lang="vi-VN" dirty="0"/>
              <a:t> </a:t>
            </a:r>
            <a:r>
              <a:rPr lang="vi-VN" b="1" dirty="0"/>
              <a:t>Bài toán tính chu vi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8C58B9E-18DA-27C9-29DF-95F3D348B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929187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D87265-FD36-211D-B8BF-6367AC1F2FEF}"/>
              </a:ext>
            </a:extLst>
          </p:cNvPr>
          <p:cNvSpPr txBox="1"/>
          <p:nvPr/>
        </p:nvSpPr>
        <p:spPr>
          <a:xfrm>
            <a:off x="838200" y="4559298"/>
            <a:ext cx="1432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, </a:t>
            </a:r>
            <a:endParaRPr lang="en-US" dirty="0"/>
          </a:p>
        </p:txBody>
      </p:sp>
      <p:pic>
        <p:nvPicPr>
          <p:cNvPr id="17416" name="Picture 8">
            <a:extLst>
              <a:ext uri="{FF2B5EF4-FFF2-40B4-BE49-F238E27FC236}">
                <a16:creationId xmlns:a16="http://schemas.microsoft.com/office/drawing/2014/main" id="{474BC167-0E34-EDB6-5997-358B9FD7F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4559296"/>
            <a:ext cx="3581400" cy="76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>
            <a:extLst>
              <a:ext uri="{FF2B5EF4-FFF2-40B4-BE49-F238E27FC236}">
                <a16:creationId xmlns:a16="http://schemas.microsoft.com/office/drawing/2014/main" id="{5C8A76BC-277A-2E25-13E7-9F4DEB43D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0" y="4559296"/>
            <a:ext cx="3581400" cy="7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70A9CD0-42ED-43BC-B1F5-9B0AE229488C}"/>
              </a:ext>
            </a:extLst>
          </p:cNvPr>
          <p:cNvSpPr txBox="1"/>
          <p:nvPr/>
        </p:nvSpPr>
        <p:spPr>
          <a:xfrm>
            <a:off x="762000" y="5698622"/>
            <a:ext cx="22860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sợi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dây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giãn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cuốn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mép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mấy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vòng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dirty="0"/>
          </a:p>
        </p:txBody>
      </p:sp>
      <p:pic>
        <p:nvPicPr>
          <p:cNvPr id="17421" name="Picture 13">
            <a:extLst>
              <a:ext uri="{FF2B5EF4-FFF2-40B4-BE49-F238E27FC236}">
                <a16:creationId xmlns:a16="http://schemas.microsoft.com/office/drawing/2014/main" id="{89506C52-8E87-4568-4A36-4F403CDA7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490" y="5760847"/>
            <a:ext cx="1263074" cy="81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992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25435" y="2913105"/>
            <a:ext cx="22434313" cy="4053477"/>
            <a:chOff x="721799" y="1603075"/>
            <a:chExt cx="22338431" cy="4053477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338431" cy="4053477"/>
              <a:chOff x="1268078" y="3405486"/>
              <a:chExt cx="22338431" cy="4053477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268078" y="3405486"/>
                <a:ext cx="22338431" cy="405347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3163893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Khởi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721799" y="2625316"/>
              <a:ext cx="2220218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mật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 GẦN ĐÚNG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377521B9-76AD-5442-746A-DE79852CAF62}"/>
              </a:ext>
            </a:extLst>
          </p:cNvPr>
          <p:cNvSpPr txBox="1"/>
          <p:nvPr/>
        </p:nvSpPr>
        <p:spPr>
          <a:xfrm>
            <a:off x="3196925" y="6004815"/>
            <a:ext cx="17764127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510,072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78" name="Picture 3">
            <a:extLst>
              <a:ext uri="{FF2B5EF4-FFF2-40B4-BE49-F238E27FC236}">
                <a16:creationId xmlns:a16="http://schemas.microsoft.com/office/drawing/2014/main" id="{CBFC0816-0D5E-F0CA-4E36-D7B0F86DE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3136" y="6993355"/>
            <a:ext cx="6629400" cy="667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22B178D4-92C3-5D26-9460-4E89F38EDD8E}"/>
              </a:ext>
            </a:extLst>
          </p:cNvPr>
          <p:cNvSpPr txBox="1"/>
          <p:nvPr/>
        </p:nvSpPr>
        <p:spPr>
          <a:xfrm>
            <a:off x="741100" y="7090142"/>
            <a:ext cx="17441867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510,072 (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2816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00100" y="1905000"/>
            <a:ext cx="227838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4/2021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763 951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764 000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763 951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E3BB81F-C34D-E4BB-3815-B5DF690FA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9600" y="-533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5F5483F-19B3-0B25-9F80-2D7755937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6858000"/>
            <a:ext cx="9829800" cy="597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171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6019800" cy="1015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1. SỐ GẦN ĐÚNG. </a:t>
            </a:r>
            <a:endParaRPr lang="vi-VN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70A3F8-6865-499A-9514-932AD5586A0D}"/>
              </a:ext>
            </a:extLst>
          </p:cNvPr>
          <p:cNvSpPr txBox="1">
            <a:spLocks/>
          </p:cNvSpPr>
          <p:nvPr/>
        </p:nvSpPr>
        <p:spPr>
          <a:xfrm>
            <a:off x="977462" y="3046686"/>
            <a:ext cx="11214538" cy="4649514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6E4E03-2B2C-4978-9D2D-B1D4B9C759D2}"/>
              </a:ext>
            </a:extLst>
          </p:cNvPr>
          <p:cNvSpPr txBox="1">
            <a:spLocks/>
          </p:cNvSpPr>
          <p:nvPr/>
        </p:nvSpPr>
        <p:spPr>
          <a:xfrm>
            <a:off x="953814" y="8254999"/>
            <a:ext cx="11214538" cy="3581400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20x10 (cm).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EB590D-B219-6F4C-BAAC-A1F0A0D1A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F56E462A-E1BB-EA2C-277B-BEEF0435D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9646" y="2675485"/>
            <a:ext cx="4876800" cy="526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EDC692-5850-8A3F-50BE-5D72DC4BB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350" y="3505200"/>
            <a:ext cx="2139696" cy="443126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789D63A-9BD5-B01E-7454-F80DE70AB1F5}"/>
              </a:ext>
            </a:extLst>
          </p:cNvPr>
          <p:cNvSpPr txBox="1"/>
          <p:nvPr/>
        </p:nvSpPr>
        <p:spPr>
          <a:xfrm>
            <a:off x="13259646" y="4796222"/>
            <a:ext cx="1521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75cm</a:t>
            </a:r>
          </a:p>
        </p:txBody>
      </p:sp>
      <p:pic>
        <p:nvPicPr>
          <p:cNvPr id="3083" name="Picture 160">
            <a:extLst>
              <a:ext uri="{FF2B5EF4-FFF2-40B4-BE49-F238E27FC236}">
                <a16:creationId xmlns:a16="http://schemas.microsoft.com/office/drawing/2014/main" id="{1808635B-07A5-E37E-D874-61806BBFC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0" y="8254999"/>
            <a:ext cx="6605750" cy="401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13D7057-3421-B3CF-7609-AD52B1AA0977}"/>
              </a:ext>
            </a:extLst>
          </p:cNvPr>
          <p:cNvSpPr/>
          <p:nvPr/>
        </p:nvSpPr>
        <p:spPr>
          <a:xfrm>
            <a:off x="18868698" y="1447800"/>
            <a:ext cx="5247441" cy="12268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1;2: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  <a:p>
            <a:pPr marL="0" indent="0"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3;4: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8" grpId="0" animBg="1"/>
      <p:bldP spid="10" grpId="0" animBg="1"/>
      <p:bldP spid="24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C2BE062-D76F-484D-85A9-31A35614F0C2}"/>
              </a:ext>
            </a:extLst>
          </p:cNvPr>
          <p:cNvGrpSpPr/>
          <p:nvPr/>
        </p:nvGrpSpPr>
        <p:grpSpPr>
          <a:xfrm>
            <a:off x="0" y="4853422"/>
            <a:ext cx="4724400" cy="582562"/>
            <a:chOff x="31572" y="60276"/>
            <a:chExt cx="1196628" cy="197828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DE96BE6A-257E-4F40-B7D9-B1D5135CB38A}"/>
                </a:ext>
              </a:extLst>
            </p:cNvPr>
            <p:cNvSpPr/>
            <p:nvPr/>
          </p:nvSpPr>
          <p:spPr>
            <a:xfrm>
              <a:off x="204585" y="62042"/>
              <a:ext cx="1023615" cy="196062"/>
            </a:xfrm>
            <a:prstGeom prst="homePlate">
              <a:avLst/>
            </a:prstGeom>
            <a:solidFill>
              <a:srgbClr val="FCFFEF"/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vi-VN" sz="4800" b="1" kern="1200">
                  <a:solidFill>
                    <a:srgbClr val="0000CC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vi-VN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E39EE14B-937A-449E-9477-E4B712882A71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3906BBB3-2A34-4CA8-A088-AFCF8F2E5C82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B9A08AD-C0F6-349A-40C0-8D4482D5A23A}"/>
              </a:ext>
            </a:extLst>
          </p:cNvPr>
          <p:cNvSpPr txBox="1"/>
          <p:nvPr/>
        </p:nvSpPr>
        <p:spPr>
          <a:xfrm>
            <a:off x="1070896" y="4780508"/>
            <a:ext cx="227035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tiễn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763 951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ở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)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đạc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61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4971251"/>
                <a:ext cx="23518091" cy="53919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vi-V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=2.3,14.1=6,28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6,28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ý. 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ad>
                      <m:ra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Chẳng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971251"/>
                <a:ext cx="23518091" cy="5391949"/>
              </a:xfrm>
              <a:prstGeom prst="rect">
                <a:avLst/>
              </a:prstGeom>
              <a:blipFill>
                <a:blip r:embed="rId3"/>
                <a:stretch>
                  <a:fillRect l="-1166" t="-37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0021" y="3242488"/>
                <a:ext cx="23518091" cy="115696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vi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21" y="3242488"/>
                <a:ext cx="23518091" cy="1156969"/>
              </a:xfrm>
              <a:prstGeom prst="rect">
                <a:avLst/>
              </a:prstGeom>
              <a:blipFill>
                <a:blip r:embed="rId4"/>
                <a:stretch>
                  <a:fillRect l="-1140" t="-17188"/>
                </a:stretch>
              </a:blip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F520273-9151-4593-9200-A322CB322A2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622202" y="10563821"/>
            <a:ext cx="14503998" cy="198095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170679A-242B-4495-A6AA-87C2A490DEE2}"/>
              </a:ext>
            </a:extLst>
          </p:cNvPr>
          <p:cNvGrpSpPr/>
          <p:nvPr/>
        </p:nvGrpSpPr>
        <p:grpSpPr>
          <a:xfrm>
            <a:off x="76200" y="2057400"/>
            <a:ext cx="5105123" cy="838200"/>
            <a:chOff x="22440" y="16831"/>
            <a:chExt cx="850471" cy="23000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C2BE062-D76F-484D-85A9-31A35614F0C2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DE96BE6A-257E-4F40-B7D9-B1D5135CB38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48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E39EE14B-937A-449E-9477-E4B712882A71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3906BBB3-2A34-4CA8-A088-AFCF8F2E5C8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41372051-7E11-4D36-ADED-EADAABF9D93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48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48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5:</a:t>
              </a:r>
              <a:endParaRPr lang="vi-VN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062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9912" y="1993904"/>
            <a:ext cx="128778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II. SAI SỐ CỦA SỐ GẦN ĐÚNG. </a:t>
            </a:r>
            <a:endParaRPr lang="vi-VN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276601"/>
            <a:ext cx="51816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1. Sai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tuyệt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đối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vi-V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70A3F8-6865-499A-9514-932AD5586A0D}"/>
              </a:ext>
            </a:extLst>
          </p:cNvPr>
          <p:cNvSpPr txBox="1">
            <a:spLocks/>
          </p:cNvSpPr>
          <p:nvPr/>
        </p:nvSpPr>
        <p:spPr>
          <a:xfrm>
            <a:off x="381000" y="4648199"/>
            <a:ext cx="16493008" cy="6629401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0,8 m. 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π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0,8 m.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Khi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=3,1.(0,8)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1,984 (m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=3,14.(0,8)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2,0096 (m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>
              <a:buNone/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|S - 1,984|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85CF72-5F1B-B365-B9C5-94FBC6BD7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008" y="4301836"/>
            <a:ext cx="7509992" cy="552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7">
            <a:extLst>
              <a:ext uri="{FF2B5EF4-FFF2-40B4-BE49-F238E27FC236}">
                <a16:creationId xmlns:a16="http://schemas.microsoft.com/office/drawing/2014/main" id="{12F4D213-3F53-72C6-88D0-D9AB44A44830}"/>
              </a:ext>
            </a:extLst>
          </p:cNvPr>
          <p:cNvGrpSpPr>
            <a:grpSpLocks/>
          </p:cNvGrpSpPr>
          <p:nvPr/>
        </p:nvGrpSpPr>
        <p:grpSpPr bwMode="auto">
          <a:xfrm>
            <a:off x="16978747" y="4000500"/>
            <a:ext cx="2628568" cy="838200"/>
            <a:chOff x="7069" y="1685"/>
            <a:chExt cx="1295" cy="446"/>
          </a:xfrm>
        </p:grpSpPr>
        <p:cxnSp>
          <p:nvCxnSpPr>
            <p:cNvPr id="1032" name="AutoShape 8">
              <a:extLst>
                <a:ext uri="{FF2B5EF4-FFF2-40B4-BE49-F238E27FC236}">
                  <a16:creationId xmlns:a16="http://schemas.microsoft.com/office/drawing/2014/main" id="{C5A7BBA0-2D6F-F871-4678-9B39D2DF7F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69" y="2131"/>
              <a:ext cx="1295" cy="0"/>
            </a:xfrm>
            <a:prstGeom prst="straightConnector1">
              <a:avLst/>
            </a:prstGeom>
            <a:noFill/>
            <a:ln w="38100">
              <a:solidFill>
                <a:srgbClr val="0070C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823B0B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DF73ADB6-5906-4FD5-B56C-9EAE30260F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8" y="1685"/>
              <a:ext cx="93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0,8 m</a:t>
              </a:r>
              <a:endParaRPr kumimoji="0" lang="en-US" altLang="en-US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198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3177</TotalTime>
  <Words>3515</Words>
  <PresentationFormat>Custom</PresentationFormat>
  <Paragraphs>280</Paragraphs>
  <Slides>32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Symbol</vt:lpstr>
      <vt:lpstr>Tahoma</vt:lpstr>
      <vt:lpstr>Times New Roman</vt:lpstr>
      <vt:lpstr>Tomaho</vt:lpstr>
      <vt:lpstr>Office Theme</vt:lpstr>
      <vt:lpstr>1_Office Theme</vt:lpstr>
      <vt:lpstr>Equation</vt:lpstr>
      <vt:lpstr>MathType 7.0 Equation</vt:lpstr>
      <vt:lpstr>Microsoft PowerPoint Slide</vt:lpstr>
      <vt:lpstr>PowerPoint Presentation</vt:lpstr>
      <vt:lpstr>PowerPoint Presentation</vt:lpstr>
      <vt:lpstr>§12. SỐ GẦN ĐÚNG VÀ SAI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2022-08-27T08:00:43Z</dcterms:modified>
</cp:coreProperties>
</file>