
<file path=[Content_Types].xml><?xml version="1.0" encoding="utf-8"?>
<Types xmlns="http://schemas.openxmlformats.org/package/2006/content-types">
  <Default Extension="png" ContentType="image/png"/>
  <Default Extension="webm" ContentType="video/webm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71" r:id="rId2"/>
    <p:sldId id="276" r:id="rId3"/>
    <p:sldId id="278" r:id="rId4"/>
    <p:sldId id="279" r:id="rId5"/>
    <p:sldId id="313" r:id="rId6"/>
    <p:sldId id="283" r:id="rId7"/>
    <p:sldId id="317" r:id="rId8"/>
    <p:sldId id="302" r:id="rId9"/>
    <p:sldId id="285" r:id="rId10"/>
    <p:sldId id="280" r:id="rId11"/>
    <p:sldId id="287" r:id="rId12"/>
    <p:sldId id="275" r:id="rId13"/>
    <p:sldId id="263" r:id="rId14"/>
    <p:sldId id="320" r:id="rId15"/>
    <p:sldId id="318" r:id="rId16"/>
    <p:sldId id="292" r:id="rId17"/>
    <p:sldId id="293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6714"/>
    <a:srgbClr val="ECF1E1"/>
    <a:srgbClr val="F9D9F5"/>
    <a:srgbClr val="006673"/>
    <a:srgbClr val="A3DBE1"/>
    <a:srgbClr val="F26532"/>
    <a:srgbClr val="EE8640"/>
    <a:srgbClr val="048DA4"/>
    <a:srgbClr val="05788C"/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26" autoAdjust="0"/>
    <p:restoredTop sz="84413" autoAdjust="0"/>
  </p:normalViewPr>
  <p:slideViewPr>
    <p:cSldViewPr snapToGrid="0" showGuides="1">
      <p:cViewPr varScale="1">
        <p:scale>
          <a:sx n="66" d="100"/>
          <a:sy n="66" d="100"/>
        </p:scale>
        <p:origin x="15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35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2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7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272955" y="1694689"/>
            <a:ext cx="109591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1.’The rising sea level is a result of global warming,’ the teacher explained.</a:t>
            </a:r>
          </a:p>
          <a:p>
            <a:r>
              <a:rPr lang="en-US" sz="2800" dirty="0" smtClean="0"/>
              <a:t>2. ‘ I will take part in the competition next month,’ my friend told me.</a:t>
            </a:r>
          </a:p>
          <a:p>
            <a:r>
              <a:rPr lang="en-US" sz="2800" dirty="0" smtClean="0"/>
              <a:t>3.’ The clearing and burning of forests lead to air pollution,’ the speaker said.</a:t>
            </a:r>
          </a:p>
          <a:p>
            <a:r>
              <a:rPr lang="en-US" sz="2800" dirty="0" smtClean="0"/>
              <a:t>4.’Are you interested in joining the event this weekend, Minh?’ asked Tuan.</a:t>
            </a:r>
          </a:p>
          <a:p>
            <a:r>
              <a:rPr lang="en-US" sz="2800" dirty="0" smtClean="0"/>
              <a:t>5.”When are you going to deliver your presentation on the environment, Mai?’ asked Nam.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3999" y="1129606"/>
            <a:ext cx="99401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following sentences into reported speech</a:t>
            </a:r>
            <a:endParaRPr lang="en-US" sz="28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1433016" y="2399039"/>
            <a:ext cx="91303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endParaRPr lang="en-US" sz="2000" dirty="0"/>
          </a:p>
          <a:p>
            <a:pPr>
              <a:lnSpc>
                <a:spcPct val="130000"/>
              </a:lnSpc>
            </a:pP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967392" y="116483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Suggested answers:</a:t>
            </a:r>
            <a:endParaRPr lang="en-US" sz="28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9803" y="1688052"/>
            <a:ext cx="1165563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</a:t>
            </a:r>
            <a:r>
              <a:rPr lang="en-US" sz="3200" dirty="0"/>
              <a:t>. The teacher explained that the rising sea level was / is a result of global warming.</a:t>
            </a:r>
            <a:br>
              <a:rPr lang="en-US" sz="3200" dirty="0"/>
            </a:br>
            <a:r>
              <a:rPr lang="en-US" sz="3200" dirty="0"/>
              <a:t>2. My friend told me that she would take part in the competition the following month.</a:t>
            </a:r>
            <a:br>
              <a:rPr lang="en-US" sz="3200" dirty="0"/>
            </a:br>
            <a:r>
              <a:rPr lang="en-US" sz="3200" dirty="0"/>
              <a:t>3. The speaker said the clearing and burning of forests led / lead to air pollution.</a:t>
            </a:r>
            <a:br>
              <a:rPr lang="en-US" sz="3200" dirty="0"/>
            </a:br>
            <a:r>
              <a:rPr lang="en-US" sz="3200" dirty="0"/>
              <a:t>4. Tuan asked Minh whether he was interested in joining the event that weekend.</a:t>
            </a:r>
            <a:br>
              <a:rPr lang="en-US" sz="3200" dirty="0"/>
            </a:br>
            <a:r>
              <a:rPr lang="en-US" sz="3200" dirty="0"/>
              <a:t>5. Nam asked Mai when she was going to deliver the presentation on the environment. </a:t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9389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746747" y="1678487"/>
            <a:ext cx="10570826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Wingdings" charset="2"/>
              <a:buChar char="v"/>
            </a:pPr>
            <a:r>
              <a:rPr lang="en-US" sz="2400" b="1" dirty="0" smtClean="0">
                <a:solidFill>
                  <a:srgbClr val="00B0F0"/>
                </a:solidFill>
              </a:rPr>
              <a:t>Work in groups and get ready for your presentations on a local or an international environmental organization and assigned at the first lesson of unit 9. </a:t>
            </a:r>
            <a:endParaRPr lang="en-US" sz="2400" b="1" dirty="0">
              <a:solidFill>
                <a:srgbClr val="00B0F0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v"/>
            </a:pPr>
            <a:r>
              <a:rPr lang="en-US" sz="2400" b="1" dirty="0" smtClean="0">
                <a:solidFill>
                  <a:srgbClr val="00B0F0"/>
                </a:solidFill>
              </a:rPr>
              <a:t>Two or three groups give their presentations to the whole class.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975386"/>
            <a:ext cx="101810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PRESENTATIONS ON AN ENVIRONMENTAL ORGANIZATION</a:t>
            </a:r>
            <a:endParaRPr lang="en-US" sz="24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PROJECT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29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EF89728-D1DD-4BA2-8805-FB74427EE76B}"/>
              </a:ext>
            </a:extLst>
          </p:cNvPr>
          <p:cNvSpPr txBox="1"/>
          <p:nvPr/>
        </p:nvSpPr>
        <p:spPr>
          <a:xfrm>
            <a:off x="359764" y="768089"/>
            <a:ext cx="96086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smtClean="0"/>
              <a:t>Suggested checklist </a:t>
            </a:r>
            <a:r>
              <a:rPr lang="en-US" sz="2400" b="1" i="1" dirty="0"/>
              <a:t>for peer </a:t>
            </a:r>
            <a:r>
              <a:rPr lang="en-US" sz="2400" b="1" i="1" dirty="0" smtClean="0"/>
              <a:t>assessment before delivering presentations:</a:t>
            </a:r>
            <a:r>
              <a:rPr lang="en-US" sz="2400" dirty="0" smtClean="0"/>
              <a:t> 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8292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GROUP PRESENTATION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70251"/>
              </p:ext>
            </p:extLst>
          </p:nvPr>
        </p:nvGraphicFramePr>
        <p:xfrm>
          <a:off x="209862" y="1184227"/>
          <a:ext cx="11707318" cy="5979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46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2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97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6176"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smtClean="0">
                          <a:solidFill>
                            <a:srgbClr val="242021"/>
                          </a:solidFill>
                          <a:effectLst/>
                          <a:latin typeface="MyriadPro-Bold"/>
                        </a:rPr>
                        <a:t>Tick where</a:t>
                      </a:r>
                      <a:br>
                        <a:rPr lang="en-US" sz="1800" b="1" i="0" smtClean="0">
                          <a:solidFill>
                            <a:srgbClr val="242021"/>
                          </a:solidFill>
                          <a:effectLst/>
                          <a:latin typeface="MyriadPro-Bold"/>
                        </a:rPr>
                      </a:br>
                      <a:r>
                        <a:rPr lang="en-US" sz="1800" b="1" i="0" smtClean="0">
                          <a:solidFill>
                            <a:srgbClr val="242021"/>
                          </a:solidFill>
                          <a:effectLst/>
                          <a:latin typeface="MyriadPro-Bold"/>
                        </a:rPr>
                        <a:t>appropriate</a:t>
                      </a:r>
                      <a:endParaRPr lang="en-US" sz="1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 i="0" dirty="0" smtClean="0">
                          <a:solidFill>
                            <a:srgbClr val="242021"/>
                          </a:solidFill>
                          <a:effectLst/>
                          <a:latin typeface="MyriadPro-Bold"/>
                        </a:rPr>
                        <a:t>Comments (in English or</a:t>
                      </a:r>
                      <a:br>
                        <a:rPr lang="en-US" sz="1800" b="1" i="0" dirty="0" smtClean="0">
                          <a:solidFill>
                            <a:srgbClr val="242021"/>
                          </a:solidFill>
                          <a:effectLst/>
                          <a:latin typeface="MyriadPro-Bold"/>
                        </a:rPr>
                      </a:br>
                      <a:r>
                        <a:rPr lang="en-US" sz="1800" b="1" i="0" dirty="0" smtClean="0">
                          <a:solidFill>
                            <a:srgbClr val="242021"/>
                          </a:solidFill>
                          <a:effectLst/>
                          <a:latin typeface="MyriadPro-Bold"/>
                        </a:rPr>
                        <a:t>Vietnamese)</a:t>
                      </a:r>
                      <a:endParaRPr lang="en-US" sz="18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529">
                <a:tc>
                  <a:txBody>
                    <a:bodyPr/>
                    <a:lstStyle/>
                    <a:p>
                      <a:r>
                        <a:rPr lang="en-US" sz="1800" b="1" i="1" smtClean="0">
                          <a:solidFill>
                            <a:srgbClr val="242021"/>
                          </a:solidFill>
                          <a:effectLst/>
                          <a:latin typeface="MyriadPro-BoldIt"/>
                        </a:rPr>
                        <a:t>DELIVERY</a:t>
                      </a:r>
                      <a:endParaRPr lang="en-US" sz="1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529">
                <a:tc>
                  <a:txBody>
                    <a:bodyPr/>
                    <a:lstStyle/>
                    <a:p>
                      <a:r>
                        <a:rPr lang="en-US" sz="1800" b="0" i="1" dirty="0" smtClean="0">
                          <a:solidFill>
                            <a:srgbClr val="242021"/>
                          </a:solidFill>
                          <a:effectLst/>
                          <a:latin typeface="MyriadPro-It"/>
                        </a:rPr>
                        <a:t>– </a:t>
                      </a:r>
                      <a:r>
                        <a:rPr lang="en-US" sz="1800" b="0" i="0" dirty="0" smtClean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  <a:t>The presenters greeted the audience</a:t>
                      </a:r>
                      <a:endParaRPr lang="en-US" sz="1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529">
                <a:tc>
                  <a:txBody>
                    <a:bodyPr/>
                    <a:lstStyle/>
                    <a:p>
                      <a:r>
                        <a:rPr lang="en-US" sz="1800" b="0" i="1" smtClean="0">
                          <a:solidFill>
                            <a:srgbClr val="242021"/>
                          </a:solidFill>
                          <a:effectLst/>
                          <a:latin typeface="MyriadPro-It"/>
                        </a:rPr>
                        <a:t>– </a:t>
                      </a:r>
                      <a:r>
                        <a:rPr lang="en-US" sz="1800" b="0" i="0" smtClean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  <a:t>The presenters spoke clearly and naturally</a:t>
                      </a:r>
                      <a:endParaRPr lang="en-US" sz="1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529">
                <a:tc>
                  <a:txBody>
                    <a:bodyPr/>
                    <a:lstStyle/>
                    <a:p>
                      <a:r>
                        <a:rPr lang="en-US" sz="1800" b="0" i="0" smtClean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  <a:t>- The presenters cooperated when delivering</a:t>
                      </a:r>
                      <a:r>
                        <a:rPr lang="en-US" sz="1800" b="0" i="0" baseline="0" smtClean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  <a:t> </a:t>
                      </a:r>
                      <a:r>
                        <a:rPr lang="en-US" sz="1800" b="0" i="0" smtClean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  <a:t>their talk</a:t>
                      </a:r>
                      <a:endParaRPr lang="en-US" sz="1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529">
                <a:tc>
                  <a:txBody>
                    <a:bodyPr/>
                    <a:lstStyle/>
                    <a:p>
                      <a:r>
                        <a:rPr lang="en-US" sz="1800" b="0" i="0" dirty="0" smtClean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  <a:t>- The presenters interacted</a:t>
                      </a:r>
                      <a:r>
                        <a:rPr lang="en-US" sz="1800" b="0" i="0" baseline="0" dirty="0" smtClean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  <a:t> with the audience.</a:t>
                      </a:r>
                      <a:endParaRPr lang="en-US" sz="1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6176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 The presenters used some photos / pictures to illustrate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organisation’s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aims and activities.</a:t>
                      </a:r>
                      <a:endParaRPr lang="en-US" sz="1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3529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The presenters concluded their talk appropriately.</a:t>
                      </a:r>
                      <a:endParaRPr lang="en-US" sz="1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6176">
                <a:tc>
                  <a:txBody>
                    <a:bodyPr/>
                    <a:lstStyle/>
                    <a:p>
                      <a:r>
                        <a:rPr lang="en-US" sz="1800" b="1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CONTENT: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presentation includes the following information about a local or an international environmental </a:t>
                      </a:r>
                      <a:r>
                        <a:rPr lang="en-US" sz="1800" b="0" i="1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organisation</a:t>
                      </a:r>
                      <a:r>
                        <a:rPr lang="en-US" sz="18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endParaRPr lang="en-US" sz="1800" i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3529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 name</a:t>
                      </a:r>
                      <a:endParaRPr lang="en-US" sz="1800" i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3529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 when it was set up</a:t>
                      </a:r>
                      <a:endParaRPr lang="en-US" sz="1800" i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3529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 the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organisation’s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aims</a:t>
                      </a:r>
                      <a:endParaRPr lang="en-US" sz="1800" i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93485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 current activities</a:t>
                      </a:r>
                      <a:endParaRPr lang="en-US" sz="1800" i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EF89728-D1DD-4BA2-8805-FB74427EE76B}"/>
              </a:ext>
            </a:extLst>
          </p:cNvPr>
          <p:cNvSpPr txBox="1"/>
          <p:nvPr/>
        </p:nvSpPr>
        <p:spPr>
          <a:xfrm>
            <a:off x="359764" y="768089"/>
            <a:ext cx="96086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smtClean="0"/>
              <a:t>Suggested checklist </a:t>
            </a:r>
            <a:r>
              <a:rPr lang="en-US" sz="2400" b="1" i="1" dirty="0"/>
              <a:t>for </a:t>
            </a:r>
            <a:r>
              <a:rPr lang="en-US" sz="2400" b="1" i="1" dirty="0" smtClean="0"/>
              <a:t>self</a:t>
            </a:r>
            <a:r>
              <a:rPr lang="en-US" sz="2400" b="1" i="1" dirty="0"/>
              <a:t>-</a:t>
            </a:r>
            <a:r>
              <a:rPr lang="en-US" sz="2400" b="1" i="1" dirty="0" smtClean="0"/>
              <a:t>assessment after delivering presentations:</a:t>
            </a:r>
            <a:r>
              <a:rPr lang="en-US" sz="2400" dirty="0" smtClean="0"/>
              <a:t> 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77676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GROUP PRESENTATION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30200"/>
              </p:ext>
            </p:extLst>
          </p:nvPr>
        </p:nvGraphicFramePr>
        <p:xfrm>
          <a:off x="179882" y="1274165"/>
          <a:ext cx="11737298" cy="6231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73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7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6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6770"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smtClean="0">
                          <a:solidFill>
                            <a:srgbClr val="242021"/>
                          </a:solidFill>
                          <a:effectLst/>
                          <a:latin typeface="MyriadPro-Bold"/>
                        </a:rPr>
                        <a:t>Tick where</a:t>
                      </a:r>
                      <a:br>
                        <a:rPr lang="en-US" sz="1800" b="1" i="0" smtClean="0">
                          <a:solidFill>
                            <a:srgbClr val="242021"/>
                          </a:solidFill>
                          <a:effectLst/>
                          <a:latin typeface="MyriadPro-Bold"/>
                        </a:rPr>
                      </a:br>
                      <a:r>
                        <a:rPr lang="en-US" sz="1800" b="1" i="0" smtClean="0">
                          <a:solidFill>
                            <a:srgbClr val="242021"/>
                          </a:solidFill>
                          <a:effectLst/>
                          <a:latin typeface="MyriadPro-Bold"/>
                        </a:rPr>
                        <a:t>appropriate</a:t>
                      </a:r>
                      <a:endParaRPr lang="en-US" sz="1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 i="0" dirty="0" smtClean="0">
                          <a:solidFill>
                            <a:srgbClr val="242021"/>
                          </a:solidFill>
                          <a:effectLst/>
                          <a:latin typeface="MyriadPro-Bold"/>
                        </a:rPr>
                        <a:t>Comments (in English or</a:t>
                      </a:r>
                      <a:br>
                        <a:rPr lang="en-US" sz="1800" b="1" i="0" dirty="0" smtClean="0">
                          <a:solidFill>
                            <a:srgbClr val="242021"/>
                          </a:solidFill>
                          <a:effectLst/>
                          <a:latin typeface="MyriadPro-Bold"/>
                        </a:rPr>
                      </a:br>
                      <a:r>
                        <a:rPr lang="en-US" sz="1800" b="1" i="0" dirty="0" smtClean="0">
                          <a:solidFill>
                            <a:srgbClr val="242021"/>
                          </a:solidFill>
                          <a:effectLst/>
                          <a:latin typeface="MyriadPro-Bold"/>
                        </a:rPr>
                        <a:t>Vietnamese)</a:t>
                      </a:r>
                      <a:endParaRPr lang="en-US" sz="18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725">
                <a:tc>
                  <a:txBody>
                    <a:bodyPr/>
                    <a:lstStyle/>
                    <a:p>
                      <a:r>
                        <a:rPr lang="en-US" sz="1800" b="1" i="1" smtClean="0">
                          <a:solidFill>
                            <a:srgbClr val="242021"/>
                          </a:solidFill>
                          <a:effectLst/>
                          <a:latin typeface="MyriadPro-BoldIt"/>
                        </a:rPr>
                        <a:t>DELIVERY</a:t>
                      </a:r>
                      <a:endParaRPr lang="en-US" sz="1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725">
                <a:tc>
                  <a:txBody>
                    <a:bodyPr/>
                    <a:lstStyle/>
                    <a:p>
                      <a:r>
                        <a:rPr lang="en-US" sz="1800" b="0" i="0" dirty="0" smtClean="0">
                          <a:solidFill>
                            <a:srgbClr val="242021"/>
                          </a:solidFill>
                          <a:effectLst/>
                          <a:latin typeface="MyriadPro-It"/>
                        </a:rPr>
                        <a:t>–</a:t>
                      </a:r>
                      <a:r>
                        <a:rPr lang="en-US" sz="1800" b="0" i="0" baseline="0" dirty="0" smtClean="0">
                          <a:solidFill>
                            <a:srgbClr val="242021"/>
                          </a:solidFill>
                          <a:effectLst/>
                          <a:latin typeface="MyriadPro-It"/>
                        </a:rPr>
                        <a:t> I </a:t>
                      </a:r>
                      <a:r>
                        <a:rPr lang="en-US" sz="1800" b="0" i="0" dirty="0" smtClean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  <a:t>greeted the audience</a:t>
                      </a:r>
                      <a:endParaRPr lang="en-US" sz="1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725">
                <a:tc>
                  <a:txBody>
                    <a:bodyPr/>
                    <a:lstStyle/>
                    <a:p>
                      <a:r>
                        <a:rPr lang="en-US" sz="1800" b="0" i="1" dirty="0" smtClean="0">
                          <a:solidFill>
                            <a:srgbClr val="242021"/>
                          </a:solidFill>
                          <a:effectLst/>
                          <a:latin typeface="MyriadPro-It"/>
                        </a:rPr>
                        <a:t>– </a:t>
                      </a:r>
                      <a:r>
                        <a:rPr lang="en-US" sz="1800" b="0" i="0" baseline="0" dirty="0" smtClean="0">
                          <a:solidFill>
                            <a:srgbClr val="242021"/>
                          </a:solidFill>
                          <a:effectLst/>
                          <a:latin typeface="MyriadPro-It"/>
                        </a:rPr>
                        <a:t>I </a:t>
                      </a:r>
                      <a:r>
                        <a:rPr lang="en-US" sz="1800" b="0" i="0" dirty="0" smtClean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  <a:t>spoke clearly and naturally</a:t>
                      </a:r>
                      <a:endParaRPr lang="en-US" sz="1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725">
                <a:tc>
                  <a:txBody>
                    <a:bodyPr/>
                    <a:lstStyle/>
                    <a:p>
                      <a:r>
                        <a:rPr lang="en-US" sz="1800" b="0" i="0" dirty="0" smtClean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  <a:t>- </a:t>
                      </a:r>
                      <a:r>
                        <a:rPr lang="en-US" sz="1800" b="0" i="0" baseline="0" dirty="0" smtClean="0">
                          <a:solidFill>
                            <a:srgbClr val="242021"/>
                          </a:solidFill>
                          <a:effectLst/>
                          <a:latin typeface="MyriadPro-It"/>
                        </a:rPr>
                        <a:t>I </a:t>
                      </a:r>
                      <a:r>
                        <a:rPr lang="en-US" sz="1800" b="0" i="0" dirty="0" smtClean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  <a:t>cooperated with my group members when delivering</a:t>
                      </a:r>
                      <a:r>
                        <a:rPr lang="en-US" sz="1800" b="0" i="0" baseline="0" dirty="0" smtClean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  <a:t> </a:t>
                      </a:r>
                      <a:r>
                        <a:rPr lang="en-US" sz="1800" b="0" i="0" dirty="0" smtClean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  <a:t>the talk</a:t>
                      </a:r>
                      <a:endParaRPr lang="en-US" sz="1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725">
                <a:tc>
                  <a:txBody>
                    <a:bodyPr/>
                    <a:lstStyle/>
                    <a:p>
                      <a:r>
                        <a:rPr lang="en-US" sz="1800" b="0" i="0" dirty="0" smtClean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  <a:t>- </a:t>
                      </a:r>
                      <a:r>
                        <a:rPr lang="en-US" sz="1800" b="0" i="0" baseline="0" dirty="0" smtClean="0">
                          <a:solidFill>
                            <a:srgbClr val="242021"/>
                          </a:solidFill>
                          <a:effectLst/>
                          <a:latin typeface="MyriadPro-It"/>
                        </a:rPr>
                        <a:t>I</a:t>
                      </a:r>
                      <a:r>
                        <a:rPr lang="en-US" sz="1800" b="0" i="0" dirty="0" smtClean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  <a:t> interacted</a:t>
                      </a:r>
                      <a:r>
                        <a:rPr lang="en-US" sz="1800" b="0" i="0" baseline="0" dirty="0" smtClean="0">
                          <a:solidFill>
                            <a:srgbClr val="242021"/>
                          </a:solidFill>
                          <a:effectLst/>
                          <a:latin typeface="MyriadPro-Regular"/>
                        </a:rPr>
                        <a:t> with the audience.</a:t>
                      </a:r>
                      <a:endParaRPr lang="en-US" sz="1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677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lang="en-US" sz="1800" b="0" i="0" baseline="0" dirty="0" smtClean="0">
                          <a:solidFill>
                            <a:srgbClr val="242021"/>
                          </a:solidFill>
                          <a:effectLst/>
                          <a:latin typeface="MyriadPro-It"/>
                        </a:rPr>
                        <a:t>I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used some photos / pictures to illustrate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organisation’s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aims and activities.</a:t>
                      </a:r>
                      <a:endParaRPr lang="en-US" sz="1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725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800" b="0" i="0" baseline="0" dirty="0" smtClean="0">
                          <a:solidFill>
                            <a:srgbClr val="242021"/>
                          </a:solidFill>
                          <a:effectLst/>
                          <a:latin typeface="MyriadPro-It"/>
                        </a:rPr>
                        <a:t>I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concluded my part of the talk appropriately.</a:t>
                      </a:r>
                      <a:endParaRPr lang="en-US" sz="1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76770">
                <a:tc>
                  <a:txBody>
                    <a:bodyPr/>
                    <a:lstStyle/>
                    <a:p>
                      <a:r>
                        <a:rPr lang="en-US" sz="1800" b="1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CONTENT: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presentation includes the following information about a local or an international environmental </a:t>
                      </a:r>
                      <a:r>
                        <a:rPr lang="en-US" sz="1800" b="0" i="1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organisation</a:t>
                      </a:r>
                      <a:r>
                        <a:rPr lang="en-US" sz="18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endParaRPr lang="en-US" sz="1800" i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6725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 name</a:t>
                      </a:r>
                      <a:endParaRPr lang="en-US" sz="1800" i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6725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 when it was set up</a:t>
                      </a:r>
                      <a:endParaRPr lang="en-US" sz="1800" i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6725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 the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organisation’s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aims</a:t>
                      </a:r>
                      <a:endParaRPr lang="en-US" sz="1800" i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82629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 current activities</a:t>
                      </a:r>
                      <a:endParaRPr lang="en-US" sz="1800" i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356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804453" y="104928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16502" y="1978536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37941" y="3051131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VOCABULARY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580308" y="1010537"/>
            <a:ext cx="6411821" cy="600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Video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580307" y="1967609"/>
            <a:ext cx="6411823" cy="5183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PRONUCIATION: Listen and mark the stressed syllables in the words in bold.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580308" y="3813161"/>
            <a:ext cx="6411823" cy="7216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006673"/>
              </a:solidFill>
            </a:endParaRP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solidFill>
                <a:srgbClr val="006673"/>
              </a:solidFill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006673"/>
              </a:solidFill>
            </a:endParaRPr>
          </a:p>
          <a:p>
            <a:r>
              <a:rPr lang="en-US" dirty="0" smtClean="0">
                <a:solidFill>
                  <a:srgbClr val="006673"/>
                </a:solidFill>
              </a:rPr>
              <a:t>GRAMMAR: Change the following sentences into reported speech.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006673"/>
              </a:solidFill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>
            <a:off x="2688220" y="1400493"/>
            <a:ext cx="1009034" cy="54738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1663909" y="2479016"/>
            <a:ext cx="924122" cy="593540"/>
          </a:xfrm>
          <a:prstGeom prst="curvedConnector3">
            <a:avLst>
              <a:gd name="adj1" fmla="val 92175"/>
            </a:avLst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764733" y="3868695"/>
            <a:ext cx="187899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GRAMMAR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647387" y="6087362"/>
            <a:ext cx="6344741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</a:t>
            </a:r>
            <a:r>
              <a:rPr lang="en-US" sz="2000" dirty="0" smtClean="0">
                <a:solidFill>
                  <a:srgbClr val="048DA4"/>
                </a:solidFill>
                <a:latin typeface="Bookman Old Style" pitchFamily="18" charset="0"/>
              </a:rPr>
              <a:t>8</a:t>
            </a:r>
            <a:endParaRPr lang="en-US" sz="2000" dirty="0">
              <a:solidFill>
                <a:srgbClr val="048DA4"/>
              </a:solidFill>
              <a:latin typeface="Bookman Old Style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8" y="366077"/>
            <a:ext cx="6170413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4967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LOOKING BACK AND PROJECT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134" y="4122020"/>
            <a:ext cx="1369085" cy="1187061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621699" y="5160199"/>
            <a:ext cx="2103133" cy="6552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PROJECT</a:t>
            </a:r>
            <a:endParaRPr lang="en-US" b="1" dirty="0">
              <a:solidFill>
                <a:srgbClr val="006673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580309" y="2840710"/>
            <a:ext cx="6411822" cy="600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VOCABUIARY: Choose the correct word to complete each sentence.</a:t>
            </a:r>
          </a:p>
        </p:txBody>
      </p:sp>
      <p:cxnSp>
        <p:nvCxnSpPr>
          <p:cNvPr id="37" name="Curved Connector 36"/>
          <p:cNvCxnSpPr/>
          <p:nvPr/>
        </p:nvCxnSpPr>
        <p:spPr>
          <a:xfrm>
            <a:off x="2615770" y="3321726"/>
            <a:ext cx="1009034" cy="54738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2764733" y="6194661"/>
            <a:ext cx="2002139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Homework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43" name="Curved Connector 42"/>
          <p:cNvCxnSpPr/>
          <p:nvPr/>
        </p:nvCxnSpPr>
        <p:spPr>
          <a:xfrm>
            <a:off x="2768170" y="5692661"/>
            <a:ext cx="1009034" cy="54738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732708" y="5120334"/>
            <a:ext cx="6411821" cy="600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PROJECT: Presentation</a:t>
            </a:r>
            <a:endParaRPr lang="en-GB" b="1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213094" y="1747165"/>
            <a:ext cx="910014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lang="en-US" sz="3200" dirty="0"/>
              <a:t>To help </a:t>
            </a:r>
            <a:r>
              <a:rPr lang="en-US" sz="3200" dirty="0" smtClean="0"/>
              <a:t>students </a:t>
            </a:r>
            <a:r>
              <a:rPr lang="en-US" sz="3200" dirty="0"/>
              <a:t>further revise sentence stress and </a:t>
            </a:r>
            <a:r>
              <a:rPr lang="en-US" sz="3200" dirty="0" err="1"/>
              <a:t>practise</a:t>
            </a:r>
            <a:r>
              <a:rPr lang="en-US" sz="3200" dirty="0"/>
              <a:t> speaking with a natural rhythm.</a:t>
            </a:r>
          </a:p>
          <a:p>
            <a:pPr marL="457200" indent="-457200">
              <a:buFont typeface="Wingdings" charset="2"/>
              <a:buChar char="v"/>
            </a:pPr>
            <a:r>
              <a:rPr lang="en-US" sz="3200" dirty="0" smtClean="0"/>
              <a:t>To </a:t>
            </a:r>
            <a:r>
              <a:rPr lang="en-US" sz="3200" dirty="0"/>
              <a:t>help students revise the vocabulary items they have learnt in the unit.</a:t>
            </a:r>
          </a:p>
          <a:p>
            <a:pPr marL="457200" indent="-457200">
              <a:buFont typeface="Wingdings" charset="2"/>
              <a:buChar char="v"/>
            </a:pPr>
            <a:r>
              <a:rPr lang="en-US" sz="3200" dirty="0" smtClean="0"/>
              <a:t>To </a:t>
            </a:r>
            <a:r>
              <a:rPr lang="en-US" sz="3200" dirty="0"/>
              <a:t>help students revise the use of reported speech.</a:t>
            </a:r>
          </a:p>
          <a:p>
            <a:pPr marL="457200" indent="-457200">
              <a:buFont typeface="Wingdings" charset="2"/>
              <a:buChar char="v"/>
            </a:pPr>
            <a:r>
              <a:rPr lang="en-US" sz="3200" dirty="0"/>
              <a:t>To guide students to do research on a local or an international organization  and give a group presentation about it.  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399333" y="2055511"/>
            <a:ext cx="9066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dirty="0"/>
              <a:t>Do exercises in </a:t>
            </a:r>
            <a:r>
              <a:rPr lang="en-US" sz="3600"/>
              <a:t>the </a:t>
            </a:r>
            <a:r>
              <a:rPr lang="en-US" sz="3600"/>
              <a:t>W</a:t>
            </a:r>
            <a:r>
              <a:rPr lang="en-US" sz="3600" smtClean="0"/>
              <a:t>orkbook</a:t>
            </a:r>
            <a:endParaRPr lang="en-US" sz="3600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54388" y="2883741"/>
            <a:ext cx="6502183" cy="549053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Protecting the environment</a:t>
            </a:r>
            <a:endParaRPr lang="en-US" sz="3600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375918" y="2835701"/>
            <a:ext cx="6647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UTM Facebook K&amp;T" pitchFamily="18" charset="0"/>
              </a:rPr>
              <a:t>LOOKING BACK AND PROJECT</a:t>
            </a:r>
            <a:endParaRPr lang="en-US" sz="32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</a:t>
            </a:r>
            <a:r>
              <a:rPr lang="en-US" sz="3600" dirty="0" smtClean="0">
                <a:solidFill>
                  <a:srgbClr val="048DA4"/>
                </a:solidFill>
                <a:latin typeface="Bookman Old Style" pitchFamily="18" charset="0"/>
              </a:rPr>
              <a:t>8</a:t>
            </a:r>
            <a:endParaRPr lang="en-US" sz="3600" dirty="0">
              <a:solidFill>
                <a:srgbClr val="048DA4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064303" y="381699"/>
            <a:ext cx="6568620" cy="2143138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541241" y="2524837"/>
            <a:ext cx="88955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To help s</a:t>
            </a:r>
            <a:r>
              <a:rPr lang="en-US" sz="2800" dirty="0" smtClean="0"/>
              <a:t>tudents </a:t>
            </a:r>
            <a:r>
              <a:rPr lang="en-US" sz="2800" dirty="0"/>
              <a:t>further revise sentence stress and </a:t>
            </a:r>
            <a:r>
              <a:rPr lang="en-US" sz="2800" dirty="0" err="1"/>
              <a:t>practise</a:t>
            </a:r>
            <a:r>
              <a:rPr lang="en-US" sz="2800" dirty="0"/>
              <a:t> speaking with a natural rhythm</a:t>
            </a:r>
            <a:r>
              <a:rPr lang="en-US" sz="2800" dirty="0" smtClean="0"/>
              <a:t>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T</a:t>
            </a:r>
            <a:r>
              <a:rPr lang="en-US" sz="2800" dirty="0" smtClean="0"/>
              <a:t>o </a:t>
            </a:r>
            <a:r>
              <a:rPr lang="en-US" sz="2800" dirty="0" smtClean="0"/>
              <a:t>help students revise the vocabulary items they have learnt in the unit.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smtClean="0"/>
              <a:t>To help students revise the use of reported speech.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smtClean="0"/>
              <a:t>To guide students to do research on a local or an international organization  and give a group presentation about it.  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804453" y="104928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16502" y="1978536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37941" y="3051131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VOCABULARY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580308" y="1010537"/>
            <a:ext cx="6411821" cy="600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Video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580307" y="1967609"/>
            <a:ext cx="6411823" cy="5183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PRONUCIATION: Listen and mark the stressed syllables in the words in bold.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580308" y="3813161"/>
            <a:ext cx="6411823" cy="7216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006673"/>
              </a:solidFill>
            </a:endParaRP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solidFill>
                <a:srgbClr val="006673"/>
              </a:solidFill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006673"/>
              </a:solidFill>
            </a:endParaRPr>
          </a:p>
          <a:p>
            <a:r>
              <a:rPr lang="en-US" dirty="0" smtClean="0">
                <a:solidFill>
                  <a:srgbClr val="006673"/>
                </a:solidFill>
              </a:rPr>
              <a:t>GRAMMAR: Change the following sentences into reported speech.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006673"/>
              </a:solidFill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>
            <a:off x="2688220" y="1400493"/>
            <a:ext cx="1009034" cy="54738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1663909" y="2479016"/>
            <a:ext cx="924122" cy="593540"/>
          </a:xfrm>
          <a:prstGeom prst="curvedConnector3">
            <a:avLst>
              <a:gd name="adj1" fmla="val 92175"/>
            </a:avLst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764733" y="3868695"/>
            <a:ext cx="187899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GRAMMAR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80307" y="6087362"/>
            <a:ext cx="6411821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</a:t>
            </a:r>
            <a:r>
              <a:rPr lang="en-US" sz="2000" dirty="0" smtClean="0">
                <a:solidFill>
                  <a:srgbClr val="048DA4"/>
                </a:solidFill>
                <a:latin typeface="Bookman Old Style" pitchFamily="18" charset="0"/>
              </a:rPr>
              <a:t>8</a:t>
            </a:r>
            <a:endParaRPr lang="en-US" sz="2000" dirty="0">
              <a:solidFill>
                <a:srgbClr val="048DA4"/>
              </a:solidFill>
              <a:latin typeface="Bookman Old Style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8" y="366077"/>
            <a:ext cx="6170413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4967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LOOKING BACK AND PROJECT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134" y="4122020"/>
            <a:ext cx="1369085" cy="1187061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621699" y="5160199"/>
            <a:ext cx="2103133" cy="6552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PROJECT</a:t>
            </a:r>
            <a:endParaRPr lang="en-US" b="1" dirty="0">
              <a:solidFill>
                <a:srgbClr val="006673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580309" y="2840710"/>
            <a:ext cx="6411822" cy="600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VOCABULARY</a:t>
            </a:r>
            <a:r>
              <a:rPr lang="en-US" dirty="0">
                <a:solidFill>
                  <a:srgbClr val="006673"/>
                </a:solidFill>
              </a:rPr>
              <a:t>: Choose the correct word to complete each sentence.</a:t>
            </a:r>
          </a:p>
        </p:txBody>
      </p:sp>
      <p:cxnSp>
        <p:nvCxnSpPr>
          <p:cNvPr id="37" name="Curved Connector 36"/>
          <p:cNvCxnSpPr/>
          <p:nvPr/>
        </p:nvCxnSpPr>
        <p:spPr>
          <a:xfrm>
            <a:off x="2615770" y="3321726"/>
            <a:ext cx="1009034" cy="54738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2764733" y="6194661"/>
            <a:ext cx="2002139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Homework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43" name="Curved Connector 42"/>
          <p:cNvCxnSpPr/>
          <p:nvPr/>
        </p:nvCxnSpPr>
        <p:spPr>
          <a:xfrm>
            <a:off x="2768170" y="5692661"/>
            <a:ext cx="1009034" cy="54738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5580308" y="5015404"/>
            <a:ext cx="6564222" cy="600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PROJECT: Presentation</a:t>
            </a:r>
            <a:endParaRPr lang="en-GB" b="1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1457720" y="2092773"/>
            <a:ext cx="9365178" cy="3138794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092964"/>
            <a:ext cx="1883767" cy="6780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66533" y="1049091"/>
            <a:ext cx="8416199" cy="7234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 </a:t>
            </a:r>
            <a:endParaRPr lang="en-US" sz="2400" dirty="0" smtClean="0">
              <a:solidFill>
                <a:srgbClr val="006673"/>
              </a:solidFill>
            </a:endParaRPr>
          </a:p>
          <a:p>
            <a:endParaRPr lang="en-US" sz="2400" dirty="0" smtClean="0">
              <a:solidFill>
                <a:srgbClr val="006673"/>
              </a:solidFill>
            </a:endParaRPr>
          </a:p>
          <a:p>
            <a:r>
              <a:rPr lang="en-US" sz="2400" dirty="0" smtClean="0">
                <a:solidFill>
                  <a:srgbClr val="006673"/>
                </a:solidFill>
              </a:rPr>
              <a:t>Watch the video, take notes, then orally summarize the key points. </a:t>
            </a:r>
          </a:p>
          <a:p>
            <a:endParaRPr lang="en-US" dirty="0" smtClean="0">
              <a:solidFill>
                <a:srgbClr val="006673"/>
              </a:solidFill>
            </a:endParaRPr>
          </a:p>
          <a:p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</a:t>
            </a:r>
            <a:r>
              <a:rPr lang="en-US" sz="2000" dirty="0" smtClean="0">
                <a:solidFill>
                  <a:srgbClr val="048DA4"/>
                </a:solidFill>
                <a:latin typeface="Bookman Old Style" pitchFamily="18" charset="0"/>
              </a:rPr>
              <a:t>8</a:t>
            </a:r>
            <a:endParaRPr lang="en-US" sz="2000" dirty="0">
              <a:solidFill>
                <a:srgbClr val="048DA4"/>
              </a:solidFill>
              <a:latin typeface="Bookman Old Style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8" y="366077"/>
            <a:ext cx="6402425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7" y="361347"/>
            <a:ext cx="54203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LOOKING BACK AND PROJECT </a:t>
            </a:r>
            <a:r>
              <a:rPr lang="en-US" sz="2400" b="1" dirty="0" smtClean="0">
                <a:solidFill>
                  <a:schemeClr val="bg1"/>
                </a:solidFill>
                <a:latin typeface="UTM Facebook K&amp;T" pitchFamily="18" charset="0"/>
              </a:rPr>
              <a:t>PROJE </a:t>
            </a:r>
            <a:endParaRPr lang="en-US" sz="24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  <p:pic>
        <p:nvPicPr>
          <p:cNvPr id="3" name="2-minutes Infomercial Video - Environmental Issu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4696" y="1952178"/>
            <a:ext cx="6978851" cy="362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1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5630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974361" y="1050878"/>
            <a:ext cx="9608695" cy="107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E26714"/>
                </a:solidFill>
                <a:cs typeface="Calibri" panose="020F0502020204030204" pitchFamily="34" charset="0"/>
              </a:rPr>
              <a:t>Listen and mark the stressed syllables in the words in bold. Then </a:t>
            </a:r>
            <a:r>
              <a:rPr lang="en-US" dirty="0" err="1" smtClean="0">
                <a:solidFill>
                  <a:srgbClr val="E26714"/>
                </a:solidFill>
                <a:cs typeface="Calibri" panose="020F0502020204030204" pitchFamily="34" charset="0"/>
              </a:rPr>
              <a:t>practise</a:t>
            </a:r>
            <a:r>
              <a:rPr lang="en-US" dirty="0" smtClean="0">
                <a:solidFill>
                  <a:srgbClr val="E26714"/>
                </a:solidFill>
                <a:cs typeface="Calibri" panose="020F0502020204030204" pitchFamily="34" charset="0"/>
              </a:rPr>
              <a:t> saying the sentences with a natural rhythm.</a:t>
            </a:r>
          </a:p>
          <a:p>
            <a:pPr marL="0" indent="0">
              <a:buNone/>
            </a:pP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6003" y="2332573"/>
            <a:ext cx="92823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2800" b="1" dirty="0">
                <a:cs typeface="Calibri" panose="020F0502020204030204" pitchFamily="34" charset="0"/>
              </a:rPr>
              <a:t>Don’t buy products </a:t>
            </a:r>
            <a:r>
              <a:rPr lang="en-US" sz="2800" dirty="0">
                <a:cs typeface="Calibri" panose="020F0502020204030204" pitchFamily="34" charset="0"/>
              </a:rPr>
              <a:t>that are </a:t>
            </a:r>
            <a:r>
              <a:rPr lang="en-US" sz="2800" b="1" dirty="0">
                <a:cs typeface="Calibri" panose="020F0502020204030204" pitchFamily="34" charset="0"/>
              </a:rPr>
              <a:t>made</a:t>
            </a:r>
            <a:r>
              <a:rPr lang="en-US" sz="2800" dirty="0">
                <a:cs typeface="Calibri" panose="020F0502020204030204" pitchFamily="34" charset="0"/>
              </a:rPr>
              <a:t> from </a:t>
            </a:r>
            <a:r>
              <a:rPr lang="en-US" sz="2800" b="1" dirty="0">
                <a:cs typeface="Calibri" panose="020F0502020204030204" pitchFamily="34" charset="0"/>
              </a:rPr>
              <a:t>wild animal parts.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800" b="1" dirty="0">
                <a:cs typeface="Calibri" panose="020F0502020204030204" pitchFamily="34" charset="0"/>
              </a:rPr>
              <a:t>What</a:t>
            </a:r>
            <a:r>
              <a:rPr lang="en-US" sz="2800" dirty="0">
                <a:cs typeface="Calibri" panose="020F0502020204030204" pitchFamily="34" charset="0"/>
              </a:rPr>
              <a:t> can we </a:t>
            </a:r>
            <a:r>
              <a:rPr lang="en-US" sz="2800" b="1" dirty="0">
                <a:cs typeface="Calibri" panose="020F0502020204030204" pitchFamily="34" charset="0"/>
              </a:rPr>
              <a:t>do</a:t>
            </a:r>
            <a:r>
              <a:rPr lang="en-US" sz="2800" dirty="0">
                <a:cs typeface="Calibri" panose="020F0502020204030204" pitchFamily="34" charset="0"/>
              </a:rPr>
              <a:t> to </a:t>
            </a:r>
            <a:r>
              <a:rPr lang="en-US" sz="2800" b="1" dirty="0">
                <a:cs typeface="Calibri" panose="020F0502020204030204" pitchFamily="34" charset="0"/>
              </a:rPr>
              <a:t>help</a:t>
            </a:r>
            <a:r>
              <a:rPr lang="en-US" sz="2800" dirty="0">
                <a:cs typeface="Calibri" panose="020F0502020204030204" pitchFamily="34" charset="0"/>
              </a:rPr>
              <a:t> the </a:t>
            </a:r>
            <a:r>
              <a:rPr lang="en-US" sz="2800" b="1" dirty="0">
                <a:cs typeface="Calibri" panose="020F0502020204030204" pitchFamily="34" charset="0"/>
              </a:rPr>
              <a:t>animals</a:t>
            </a:r>
            <a:r>
              <a:rPr lang="en-US" sz="2800" dirty="0">
                <a:cs typeface="Calibri" panose="020F0502020204030204" pitchFamily="34" charset="0"/>
              </a:rPr>
              <a:t> in the </a:t>
            </a:r>
            <a:r>
              <a:rPr lang="en-US" sz="2800" b="1" dirty="0">
                <a:cs typeface="Calibri" panose="020F0502020204030204" pitchFamily="34" charset="0"/>
              </a:rPr>
              <a:t>wild</a:t>
            </a:r>
            <a:r>
              <a:rPr lang="en-US" sz="2800" dirty="0">
                <a:cs typeface="Calibri" panose="020F0502020204030204" pitchFamily="34" charset="0"/>
              </a:rPr>
              <a:t>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800" b="1" dirty="0">
                <a:cs typeface="Calibri" panose="020F0502020204030204" pitchFamily="34" charset="0"/>
              </a:rPr>
              <a:t>Large tigers </a:t>
            </a:r>
            <a:r>
              <a:rPr lang="en-US" sz="2800" dirty="0">
                <a:cs typeface="Calibri" panose="020F0502020204030204" pitchFamily="34" charset="0"/>
              </a:rPr>
              <a:t>tend to </a:t>
            </a:r>
            <a:r>
              <a:rPr lang="en-US" sz="2800" b="1" dirty="0">
                <a:cs typeface="Calibri" panose="020F0502020204030204" pitchFamily="34" charset="0"/>
              </a:rPr>
              <a:t>live</a:t>
            </a:r>
            <a:r>
              <a:rPr lang="en-US" sz="2800" dirty="0">
                <a:cs typeface="Calibri" panose="020F0502020204030204" pitchFamily="34" charset="0"/>
              </a:rPr>
              <a:t> in </a:t>
            </a:r>
            <a:r>
              <a:rPr lang="en-US" sz="2800" b="1" dirty="0">
                <a:cs typeface="Calibri" panose="020F0502020204030204" pitchFamily="34" charset="0"/>
              </a:rPr>
              <a:t>colder areas </a:t>
            </a:r>
            <a:r>
              <a:rPr lang="en-US" sz="2800" dirty="0">
                <a:cs typeface="Calibri" panose="020F0502020204030204" pitchFamily="34" charset="0"/>
              </a:rPr>
              <a:t>while </a:t>
            </a:r>
            <a:r>
              <a:rPr lang="en-US" sz="2800" b="1" dirty="0">
                <a:cs typeface="Calibri" panose="020F0502020204030204" pitchFamily="34" charset="0"/>
              </a:rPr>
              <a:t>smaller tigers live</a:t>
            </a:r>
            <a:r>
              <a:rPr lang="en-US" sz="2800" dirty="0">
                <a:cs typeface="Calibri" panose="020F0502020204030204" pitchFamily="34" charset="0"/>
              </a:rPr>
              <a:t> in </a:t>
            </a:r>
            <a:r>
              <a:rPr lang="en-US" sz="2800" b="1" dirty="0">
                <a:cs typeface="Calibri" panose="020F0502020204030204" pitchFamily="34" charset="0"/>
              </a:rPr>
              <a:t>warmer countries</a:t>
            </a:r>
            <a:r>
              <a:rPr lang="en-US" sz="2800" dirty="0"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800" b="1" dirty="0">
                <a:cs typeface="Calibri" panose="020F0502020204030204" pitchFamily="34" charset="0"/>
              </a:rPr>
              <a:t>Elephants</a:t>
            </a:r>
            <a:r>
              <a:rPr lang="en-US" sz="2800" dirty="0">
                <a:cs typeface="Calibri" panose="020F0502020204030204" pitchFamily="34" charset="0"/>
              </a:rPr>
              <a:t> are </a:t>
            </a:r>
            <a:r>
              <a:rPr lang="en-US" sz="2800" b="1" dirty="0">
                <a:cs typeface="Calibri" panose="020F0502020204030204" pitchFamily="34" charset="0"/>
              </a:rPr>
              <a:t>endangered</a:t>
            </a:r>
            <a:r>
              <a:rPr lang="en-US" sz="2800" dirty="0">
                <a:cs typeface="Calibri" panose="020F0502020204030204" pitchFamily="34" charset="0"/>
              </a:rPr>
              <a:t> because of </a:t>
            </a:r>
            <a:r>
              <a:rPr lang="en-US" sz="2800" b="1" dirty="0">
                <a:cs typeface="Calibri" panose="020F0502020204030204" pitchFamily="34" charset="0"/>
              </a:rPr>
              <a:t>illegal hunting </a:t>
            </a:r>
            <a:r>
              <a:rPr lang="en-US" sz="2800" dirty="0">
                <a:cs typeface="Calibri" panose="020F0502020204030204" pitchFamily="34" charset="0"/>
              </a:rPr>
              <a:t>and </a:t>
            </a:r>
            <a:r>
              <a:rPr lang="en-US" sz="2800" b="1" dirty="0">
                <a:cs typeface="Calibri" panose="020F0502020204030204" pitchFamily="34" charset="0"/>
              </a:rPr>
              <a:t>body part trade</a:t>
            </a:r>
            <a:r>
              <a:rPr lang="en-US" sz="2800" dirty="0"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800" dirty="0">
                <a:cs typeface="Calibri" panose="020F0502020204030204" pitchFamily="34" charset="0"/>
              </a:rPr>
              <a:t>Do you </a:t>
            </a:r>
            <a:r>
              <a:rPr lang="en-US" sz="2800" b="1" dirty="0">
                <a:cs typeface="Calibri" panose="020F0502020204030204" pitchFamily="34" charset="0"/>
              </a:rPr>
              <a:t>know</a:t>
            </a:r>
            <a:r>
              <a:rPr lang="en-US" sz="2800" dirty="0">
                <a:cs typeface="Calibri" panose="020F0502020204030204" pitchFamily="34" charset="0"/>
              </a:rPr>
              <a:t> why so many </a:t>
            </a:r>
            <a:r>
              <a:rPr lang="en-US" sz="2800" b="1" dirty="0">
                <a:cs typeface="Calibri" panose="020F0502020204030204" pitchFamily="34" charset="0"/>
              </a:rPr>
              <a:t>endangered animals </a:t>
            </a:r>
            <a:r>
              <a:rPr lang="en-US" sz="2800" dirty="0">
                <a:cs typeface="Calibri" panose="020F0502020204030204" pitchFamily="34" charset="0"/>
              </a:rPr>
              <a:t>are </a:t>
            </a:r>
            <a:r>
              <a:rPr lang="en-US" sz="2800" b="1" dirty="0">
                <a:cs typeface="Calibri" panose="020F0502020204030204" pitchFamily="34" charset="0"/>
              </a:rPr>
              <a:t>disappearing?</a:t>
            </a:r>
          </a:p>
        </p:txBody>
      </p:sp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877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961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  <a:br>
              <a:rPr lang="en-US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3"/>
            <a:ext cx="9864777" cy="4851400"/>
          </a:xfrm>
        </p:spPr>
        <p:txBody>
          <a:bodyPr/>
          <a:lstStyle/>
          <a:p>
            <a:r>
              <a:rPr lang="en-US" b="1" i="1" dirty="0"/>
              <a:t>A</a:t>
            </a:r>
            <a:r>
              <a:rPr lang="en-US" b="1" i="1" dirty="0" smtClean="0"/>
              <a:t>nswers:</a:t>
            </a:r>
            <a:r>
              <a:rPr lang="en-US" b="1" i="1" dirty="0"/>
              <a:t/>
            </a:r>
            <a:br>
              <a:rPr lang="en-US" b="1" i="1" dirty="0"/>
            </a:br>
            <a:r>
              <a:rPr lang="en-US" dirty="0"/>
              <a:t>1. </a:t>
            </a:r>
            <a:r>
              <a:rPr lang="en-US" b="1" dirty="0"/>
              <a:t>'Don’t 'buy 'products </a:t>
            </a:r>
            <a:r>
              <a:rPr lang="en-US" dirty="0"/>
              <a:t>that are </a:t>
            </a:r>
            <a:r>
              <a:rPr lang="en-US" b="1" dirty="0"/>
              <a:t>'made </a:t>
            </a:r>
            <a:r>
              <a:rPr lang="en-US" dirty="0"/>
              <a:t>from </a:t>
            </a:r>
            <a:r>
              <a:rPr lang="en-US" b="1" dirty="0"/>
              <a:t>'wild 'animal 'parts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2. </a:t>
            </a:r>
            <a:r>
              <a:rPr lang="en-US" b="1" dirty="0"/>
              <a:t>'What </a:t>
            </a:r>
            <a:r>
              <a:rPr lang="en-US" dirty="0"/>
              <a:t>can we </a:t>
            </a:r>
            <a:r>
              <a:rPr lang="en-US" b="1" dirty="0"/>
              <a:t>'do </a:t>
            </a:r>
            <a:r>
              <a:rPr lang="en-US" dirty="0"/>
              <a:t>to </a:t>
            </a:r>
            <a:r>
              <a:rPr lang="en-US" b="1" dirty="0"/>
              <a:t>'help </a:t>
            </a:r>
            <a:r>
              <a:rPr lang="en-US" dirty="0"/>
              <a:t>the </a:t>
            </a:r>
            <a:r>
              <a:rPr lang="en-US" b="1" dirty="0"/>
              <a:t>'animals </a:t>
            </a:r>
            <a:r>
              <a:rPr lang="en-US" dirty="0"/>
              <a:t>in the </a:t>
            </a:r>
            <a:r>
              <a:rPr lang="en-US" b="1" dirty="0"/>
              <a:t>'wild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/>
              <a:t>3. </a:t>
            </a:r>
            <a:r>
              <a:rPr lang="en-US" b="1" dirty="0"/>
              <a:t>'Larger 'tigers </a:t>
            </a:r>
            <a:r>
              <a:rPr lang="en-US" dirty="0"/>
              <a:t>tend to </a:t>
            </a:r>
            <a:r>
              <a:rPr lang="en-US" b="1" dirty="0"/>
              <a:t>'live </a:t>
            </a:r>
            <a:r>
              <a:rPr lang="en-US" dirty="0"/>
              <a:t>in </a:t>
            </a:r>
            <a:r>
              <a:rPr lang="en-US" b="1" dirty="0"/>
              <a:t>'colder 'areas </a:t>
            </a:r>
            <a:r>
              <a:rPr lang="en-US" dirty="0"/>
              <a:t>while </a:t>
            </a:r>
            <a:r>
              <a:rPr lang="en-US" b="1" dirty="0"/>
              <a:t>'smaller 'tigers 'live </a:t>
            </a:r>
            <a:r>
              <a:rPr lang="en-US" dirty="0"/>
              <a:t>in </a:t>
            </a:r>
            <a:r>
              <a:rPr lang="en-US" b="1" dirty="0"/>
              <a:t>'warmer 'countries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4. </a:t>
            </a:r>
            <a:r>
              <a:rPr lang="en-US" b="1" dirty="0"/>
              <a:t>'Elephants </a:t>
            </a:r>
            <a:r>
              <a:rPr lang="en-US" dirty="0"/>
              <a:t>are </a:t>
            </a:r>
            <a:r>
              <a:rPr lang="en-US" b="1" dirty="0" err="1"/>
              <a:t>en'dangered</a:t>
            </a:r>
            <a:r>
              <a:rPr lang="en-US" b="1" dirty="0"/>
              <a:t> </a:t>
            </a:r>
            <a:r>
              <a:rPr lang="en-US" dirty="0"/>
              <a:t>because of </a:t>
            </a:r>
            <a:r>
              <a:rPr lang="en-US" b="1" dirty="0" err="1"/>
              <a:t>il'legal</a:t>
            </a:r>
            <a:r>
              <a:rPr lang="en-US" b="1" dirty="0"/>
              <a:t> 'hunting </a:t>
            </a:r>
            <a:r>
              <a:rPr lang="en-US" dirty="0"/>
              <a:t>and </a:t>
            </a:r>
            <a:r>
              <a:rPr lang="en-US" b="1" dirty="0"/>
              <a:t>'body 'part 'trade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5. Do you </a:t>
            </a:r>
            <a:r>
              <a:rPr lang="en-US" b="1" dirty="0"/>
              <a:t>'know </a:t>
            </a:r>
            <a:r>
              <a:rPr lang="en-US" dirty="0"/>
              <a:t>why so many </a:t>
            </a:r>
            <a:r>
              <a:rPr lang="en-US" b="1" dirty="0" err="1"/>
              <a:t>en'dangered</a:t>
            </a:r>
            <a:r>
              <a:rPr lang="en-US" b="1" dirty="0"/>
              <a:t> 'animals </a:t>
            </a:r>
            <a:r>
              <a:rPr lang="en-US" dirty="0"/>
              <a:t>are </a:t>
            </a:r>
            <a:r>
              <a:rPr lang="en-US" b="1" dirty="0" err="1"/>
              <a:t>disap'pearing</a:t>
            </a:r>
            <a:r>
              <a:rPr lang="en-US" dirty="0"/>
              <a:t>?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62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59307" y="932784"/>
            <a:ext cx="11354938" cy="855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 smtClean="0">
                <a:solidFill>
                  <a:srgbClr val="00B0F0"/>
                </a:solidFill>
                <a:cs typeface="Calibri" panose="020F0502020204030204" pitchFamily="34" charset="0"/>
              </a:rPr>
              <a:t>Choose the correct word to complete each sentence.</a:t>
            </a:r>
            <a:endParaRPr lang="en-US" sz="3200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9809" y="1799721"/>
            <a:ext cx="1133219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/>
              <a:t>Many wildlife habits/ habitats will be destroyed if people keep cutting down the forests.</a:t>
            </a:r>
          </a:p>
          <a:p>
            <a:pPr marL="514350" indent="-514350">
              <a:buAutoNum type="arabicPeriod"/>
            </a:pPr>
            <a:r>
              <a:rPr lang="en-US" sz="3200" dirty="0"/>
              <a:t>Researchers are looking for </a:t>
            </a:r>
            <a:r>
              <a:rPr lang="en-US" sz="3200" dirty="0" smtClean="0"/>
              <a:t>ways </a:t>
            </a:r>
            <a:r>
              <a:rPr lang="en-US" sz="3200" dirty="0"/>
              <a:t>to reduce the  environmental impact/ affect of air pollution on the local community.</a:t>
            </a:r>
          </a:p>
          <a:p>
            <a:pPr marL="514350" indent="-514350">
              <a:buAutoNum type="arabicPeriod"/>
            </a:pPr>
            <a:r>
              <a:rPr lang="en-US" sz="3200" dirty="0"/>
              <a:t>It is illegal to kill pandas, tigers or any other dangerous/ endangered animals.</a:t>
            </a:r>
          </a:p>
          <a:p>
            <a:pPr marL="514350" indent="-514350">
              <a:buAutoNum type="arabicPeriod"/>
            </a:pPr>
            <a:r>
              <a:rPr lang="en-US" sz="3200" dirty="0"/>
              <a:t>Global warming/ climate is mainly caused by pollution and clearing of forests.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6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7481" y="1160060"/>
            <a:ext cx="1014498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KEY: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Many wildlife habits/ </a:t>
            </a:r>
            <a:r>
              <a:rPr lang="en-US" sz="3200" b="1" u="sng" dirty="0" smtClean="0">
                <a:solidFill>
                  <a:srgbClr val="FF0000"/>
                </a:solidFill>
              </a:rPr>
              <a:t>habitats</a:t>
            </a:r>
            <a:r>
              <a:rPr lang="en-US" sz="3200" dirty="0" smtClean="0"/>
              <a:t> will be destroyed if people keep cutting down the forests.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Researchers are looking for ways to reduce the  environmental </a:t>
            </a:r>
            <a:r>
              <a:rPr lang="en-US" sz="3200" b="1" u="sng" dirty="0" smtClean="0">
                <a:solidFill>
                  <a:srgbClr val="FF0000"/>
                </a:solidFill>
              </a:rPr>
              <a:t>impact</a:t>
            </a:r>
            <a:r>
              <a:rPr lang="en-US" sz="3200" dirty="0" smtClean="0"/>
              <a:t>/ affect of air pollution on the local community.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It is illegal to kill pandas, tigers or any other dangerous/ </a:t>
            </a:r>
            <a:r>
              <a:rPr lang="en-US" sz="3200" b="1" u="sng" dirty="0" smtClean="0">
                <a:solidFill>
                  <a:srgbClr val="FF0000"/>
                </a:solidFill>
              </a:rPr>
              <a:t>endangered</a:t>
            </a:r>
            <a:r>
              <a:rPr lang="en-US" sz="3200" dirty="0" smtClean="0"/>
              <a:t> animals.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Global </a:t>
            </a:r>
            <a:r>
              <a:rPr lang="en-US" sz="3200" b="1" u="sng" dirty="0" smtClean="0">
                <a:solidFill>
                  <a:srgbClr val="FF0000"/>
                </a:solidFill>
              </a:rPr>
              <a:t>warming</a:t>
            </a:r>
            <a:r>
              <a:rPr lang="en-US" sz="3200" dirty="0" smtClean="0"/>
              <a:t>/ climate is mainly caused by pollution and clearing of forests.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2466</TotalTime>
  <Words>900</Words>
  <PresentationFormat>Widescreen</PresentationFormat>
  <Paragraphs>146</Paragraphs>
  <Slides>18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Adobe Gothic Std B</vt:lpstr>
      <vt:lpstr>Arial</vt:lpstr>
      <vt:lpstr>Bookman Old Style</vt:lpstr>
      <vt:lpstr>Calibri</vt:lpstr>
      <vt:lpstr>Calibri Light</vt:lpstr>
      <vt:lpstr>Courier New</vt:lpstr>
      <vt:lpstr>Myriad Pro</vt:lpstr>
      <vt:lpstr>MyriadPro-Bold</vt:lpstr>
      <vt:lpstr>MyriadPro-BoldIt</vt:lpstr>
      <vt:lpstr>MyriadPro-It</vt:lpstr>
      <vt:lpstr>MyriadPro-Regular</vt:lpstr>
      <vt:lpstr>UTM Facebook K&amp;T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PRONUNCIATION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2022-05-12T08:11:10Z</dcterms:modified>
</cp:coreProperties>
</file>