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69" r:id="rId5"/>
    <p:sldId id="270" r:id="rId6"/>
    <p:sldId id="259" r:id="rId7"/>
    <p:sldId id="260" r:id="rId8"/>
    <p:sldId id="271" r:id="rId9"/>
    <p:sldId id="273" r:id="rId10"/>
    <p:sldId id="306" r:id="rId11"/>
    <p:sldId id="272" r:id="rId12"/>
    <p:sldId id="274" r:id="rId13"/>
    <p:sldId id="307" r:id="rId14"/>
    <p:sldId id="308" r:id="rId15"/>
    <p:sldId id="309" r:id="rId16"/>
    <p:sldId id="310" r:id="rId17"/>
    <p:sldId id="311" r:id="rId18"/>
    <p:sldId id="261" r:id="rId19"/>
    <p:sldId id="262" r:id="rId20"/>
    <p:sldId id="277" r:id="rId21"/>
    <p:sldId id="312" r:id="rId22"/>
    <p:sldId id="279" r:id="rId23"/>
    <p:sldId id="313" r:id="rId24"/>
    <p:sldId id="314" r:id="rId25"/>
    <p:sldId id="280" r:id="rId26"/>
    <p:sldId id="315" r:id="rId27"/>
    <p:sldId id="316" r:id="rId28"/>
    <p:sldId id="291" r:id="rId29"/>
    <p:sldId id="317" r:id="rId30"/>
    <p:sldId id="292" r:id="rId31"/>
    <p:sldId id="318" r:id="rId32"/>
    <p:sldId id="319" r:id="rId33"/>
    <p:sldId id="320" r:id="rId34"/>
    <p:sldId id="321" r:id="rId35"/>
    <p:sldId id="322" r:id="rId36"/>
    <p:sldId id="323" r:id="rId37"/>
    <p:sldId id="326" r:id="rId38"/>
    <p:sldId id="327" r:id="rId39"/>
    <p:sldId id="267" r:id="rId40"/>
    <p:sldId id="263" r:id="rId41"/>
    <p:sldId id="299" r:id="rId42"/>
    <p:sldId id="300" r:id="rId43"/>
    <p:sldId id="325" r:id="rId44"/>
    <p:sldId id="264" r:id="rId45"/>
    <p:sldId id="266" r:id="rId46"/>
    <p:sldId id="305" r:id="rId47"/>
    <p:sldId id="265" r:id="rId48"/>
  </p:sldIdLst>
  <p:sldSz cx="12192000" cy="6858000"/>
  <p:notesSz cx="6858000" cy="9144000"/>
  <p:embeddedFontLst>
    <p:embeddedFont>
      <p:font typeface="UTM Avo" panose="02040603050506020204" pitchFamily="18"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1616"/>
    <a:srgbClr val="E20000"/>
    <a:srgbClr val="FFFAF7"/>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3/10/2024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sv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1.png"/><Relationship Id="rId7" Type="http://schemas.openxmlformats.org/officeDocument/2006/relationships/image" Target="../media/image22.sv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43.png"/><Relationship Id="rId10" Type="http://schemas.openxmlformats.org/officeDocument/2006/relationships/image" Target="../media/image25.png"/><Relationship Id="rId4" Type="http://schemas.openxmlformats.org/officeDocument/2006/relationships/image" Target="../media/image42.svg"/><Relationship Id="rId9"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dao-duc-4/1/392/56/" TargetMode="External"/><Relationship Id="rId2" Type="http://schemas.openxmlformats.org/officeDocument/2006/relationships/image" Target="../media/image47.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dao-duc-4/1/392/53/" TargetMode="External"/><Relationship Id="rId2" Type="http://schemas.openxmlformats.org/officeDocument/2006/relationships/image" Target="../media/image2.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sv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2.sv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2.sv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2.sv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2.sv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2.sv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4.sv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70.sv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hoc10.vn/doc-sach/dao-duc-4/1/392/58/" TargetMode="External"/><Relationship Id="rId2" Type="http://schemas.openxmlformats.org/officeDocument/2006/relationships/image" Target="../media/image74.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5.jp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svg"/></Relationships>
</file>

<file path=ppt/slides/_rels/slide44.xml.rels><?xml version="1.0" encoding="UTF-8" standalone="yes"?>
<Relationships xmlns="http://schemas.openxmlformats.org/package/2006/relationships"><Relationship Id="rId3" Type="http://schemas.openxmlformats.org/officeDocument/2006/relationships/hyperlink" Target="https://hoc10.vn/doc-sach/dao-duc-4/1/392/58/" TargetMode="External"/><Relationship Id="rId2" Type="http://schemas.openxmlformats.org/officeDocument/2006/relationships/image" Target="../media/image87.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2.png"/><Relationship Id="rId10" Type="http://schemas.openxmlformats.org/officeDocument/2006/relationships/image" Target="../media/image60.svg"/><Relationship Id="rId4" Type="http://schemas.openxmlformats.org/officeDocument/2006/relationships/image" Target="../media/image91.svg"/><Relationship Id="rId9" Type="http://schemas.openxmlformats.org/officeDocument/2006/relationships/image" Target="../media/image59.png"/></Relationships>
</file>

<file path=ppt/slides/_rels/slide4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s://hoc10.vn/doc-sach/dao-duc-4/1/392/54/" TargetMode="External"/><Relationship Id="rId2" Type="http://schemas.openxmlformats.org/officeDocument/2006/relationships/image" Target="../media/image12.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7164B-B6AE-3135-F662-A85C4AF56523}"/>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Đạo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đức</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4</a:t>
            </a:r>
          </a:p>
        </p:txBody>
      </p:sp>
      <p:sp>
        <p:nvSpPr>
          <p:cNvPr id="3" name="Title 1">
            <a:extLst>
              <a:ext uri="{FF2B5EF4-FFF2-40B4-BE49-F238E27FC236}">
                <a16:creationId xmlns:a16="http://schemas.microsoft.com/office/drawing/2014/main" id="{6AB94FF0-AF3B-F352-D638-7DF4A1DF6226}"/>
              </a:ext>
            </a:extLst>
          </p:cNvPr>
          <p:cNvSpPr txBox="1">
            <a:spLocks/>
          </p:cNvSpPr>
          <p:nvPr/>
        </p:nvSpPr>
        <p:spPr>
          <a:xfrm>
            <a:off x="1363041" y="2969459"/>
            <a:ext cx="9465917" cy="1883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pPr>
            <a:r>
              <a:rPr lang="vi-VN" sz="6000" b="1" dirty="0">
                <a:solidFill>
                  <a:srgbClr val="FF0000"/>
                </a:solidFill>
                <a:latin typeface="UTM Avo" panose="02040603050506020204" pitchFamily="18" charset="0"/>
              </a:rPr>
              <a:t>Bài 1</a:t>
            </a:r>
            <a:r>
              <a:rPr lang="en-US" sz="6000" b="1" dirty="0">
                <a:solidFill>
                  <a:srgbClr val="FF0000"/>
                </a:solidFill>
                <a:latin typeface="UTM Avo" panose="02040603050506020204" pitchFamily="18" charset="0"/>
              </a:rPr>
              <a:t>1</a:t>
            </a:r>
            <a:r>
              <a:rPr lang="vi-VN" sz="6000" b="1" dirty="0">
                <a:solidFill>
                  <a:srgbClr val="FF0000"/>
                </a:solidFill>
                <a:latin typeface="UTM Avo" panose="02040603050506020204" pitchFamily="18" charset="0"/>
              </a:rPr>
              <a:t>. Em quý trọng đồng tiền</a:t>
            </a:r>
            <a:endParaRPr lang="en-US" sz="6000" b="1" dirty="0">
              <a:solidFill>
                <a:srgbClr val="FF0000"/>
              </a:solidFill>
              <a:latin typeface="UTM Avo" panose="02040603050506020204" pitchFamily="18" charset="0"/>
            </a:endParaRPr>
          </a:p>
        </p:txBody>
      </p:sp>
      <p:sp>
        <p:nvSpPr>
          <p:cNvPr id="7" name="TextBox 6">
            <a:extLst>
              <a:ext uri="{FF2B5EF4-FFF2-40B4-BE49-F238E27FC236}">
                <a16:creationId xmlns:a16="http://schemas.microsoft.com/office/drawing/2014/main" id="{1ABDA1A7-5021-69D7-EE5F-F4FDF0B06101}"/>
              </a:ext>
            </a:extLst>
          </p:cNvPr>
          <p:cNvSpPr txBox="1"/>
          <p:nvPr/>
        </p:nvSpPr>
        <p:spPr>
          <a:xfrm>
            <a:off x="911612" y="1855386"/>
            <a:ext cx="10496629" cy="923330"/>
          </a:xfrm>
          <a:prstGeom prst="rect">
            <a:avLst/>
          </a:prstGeom>
          <a:noFill/>
        </p:spPr>
        <p:txBody>
          <a:bodyPr wrap="square">
            <a:spAutoFit/>
          </a:bodyPr>
          <a:lstStyle/>
          <a:p>
            <a:pPr marL="0" marR="0" lvl="0" indent="0" algn="ctr" defTabSz="914400" rtl="0" eaLnBrk="1" fontAlgn="auto" latinLnBrk="0" hangingPunct="1">
              <a:spcBef>
                <a:spcPct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Chủ đ</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ề: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Quý</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trọng</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đồng</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tiền</a:t>
            </a:r>
            <a:endPar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191E375-0403-F197-52E1-EAD5067BC4B7}"/>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0FCC2A55-0ABF-8107-07ED-4B05256BFC9B}"/>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3039392-68A3-2558-074B-3AA6210EEE23}"/>
              </a:ext>
            </a:extLst>
          </p:cNvPr>
          <p:cNvGrpSpPr/>
          <p:nvPr/>
        </p:nvGrpSpPr>
        <p:grpSpPr>
          <a:xfrm>
            <a:off x="3911600" y="607213"/>
            <a:ext cx="4368799" cy="763064"/>
            <a:chOff x="5010864" y="-7"/>
            <a:chExt cx="7807228" cy="1086290"/>
          </a:xfrm>
        </p:grpSpPr>
        <p:sp>
          <p:nvSpPr>
            <p:cNvPr id="7" name="Round Same Side Corner Rectangle 11">
              <a:extLst>
                <a:ext uri="{FF2B5EF4-FFF2-40B4-BE49-F238E27FC236}">
                  <a16:creationId xmlns:a16="http://schemas.microsoft.com/office/drawing/2014/main" id="{D1BD19D1-19F3-BAE2-F374-073E49FC1EF0}"/>
                </a:ext>
              </a:extLst>
            </p:cNvPr>
            <p:cNvSpPr/>
            <p:nvPr/>
          </p:nvSpPr>
          <p:spPr>
            <a:xfrm flipV="1">
              <a:off x="5010864" y="-7"/>
              <a:ext cx="7807228" cy="1086290"/>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2D4A5B2B-C628-5C8B-B92C-925F90C213A6}"/>
                </a:ext>
              </a:extLst>
            </p:cNvPr>
            <p:cNvSpPr txBox="1"/>
            <p:nvPr/>
          </p:nvSpPr>
          <p:spPr>
            <a:xfrm>
              <a:off x="5531345" y="166933"/>
              <a:ext cx="6766264" cy="75240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EB15A3F9-D0C6-A624-B8BA-8CA9A9E1679D}"/>
              </a:ext>
            </a:extLst>
          </p:cNvPr>
          <p:cNvGrpSpPr/>
          <p:nvPr/>
        </p:nvGrpSpPr>
        <p:grpSpPr>
          <a:xfrm>
            <a:off x="0" y="1724929"/>
            <a:ext cx="9069343" cy="927217"/>
            <a:chOff x="0" y="2078488"/>
            <a:chExt cx="13604016" cy="1390826"/>
          </a:xfrm>
        </p:grpSpPr>
        <p:sp>
          <p:nvSpPr>
            <p:cNvPr id="10" name="Rectangle 9">
              <a:extLst>
                <a:ext uri="{FF2B5EF4-FFF2-40B4-BE49-F238E27FC236}">
                  <a16:creationId xmlns:a16="http://schemas.microsoft.com/office/drawing/2014/main" id="{933CAA8C-3BF8-FE3A-C61A-CFEBD8C87DC6}"/>
                </a:ext>
              </a:extLst>
            </p:cNvPr>
            <p:cNvSpPr/>
            <p:nvPr/>
          </p:nvSpPr>
          <p:spPr>
            <a:xfrm>
              <a:off x="0" y="2201603"/>
              <a:ext cx="12268200" cy="1144598"/>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Mục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đích</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sử</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dụng</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tiền</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trong</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các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tranh</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là</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a:t>
              </a:r>
            </a:p>
          </p:txBody>
        </p:sp>
        <p:pic>
          <p:nvPicPr>
            <p:cNvPr id="11" name="Picture 2">
              <a:extLst>
                <a:ext uri="{FF2B5EF4-FFF2-40B4-BE49-F238E27FC236}">
                  <a16:creationId xmlns:a16="http://schemas.microsoft.com/office/drawing/2014/main" id="{74BBDFE2-8D3E-E522-D85C-5F20C442A78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96343" y="2078488"/>
              <a:ext cx="1507673" cy="1390826"/>
            </a:xfrm>
            <a:prstGeom prst="rect">
              <a:avLst/>
            </a:prstGeom>
          </p:spPr>
        </p:pic>
      </p:grpSp>
      <p:sp>
        <p:nvSpPr>
          <p:cNvPr id="17" name="TextBox 16">
            <a:extLst>
              <a:ext uri="{FF2B5EF4-FFF2-40B4-BE49-F238E27FC236}">
                <a16:creationId xmlns:a16="http://schemas.microsoft.com/office/drawing/2014/main" id="{F6795A36-1AC9-5DD9-43BD-7CFBD39E6970}"/>
              </a:ext>
            </a:extLst>
          </p:cNvPr>
          <p:cNvSpPr txBox="1"/>
          <p:nvPr/>
        </p:nvSpPr>
        <p:spPr>
          <a:xfrm>
            <a:off x="3114552" y="5524839"/>
            <a:ext cx="5954791" cy="599972"/>
          </a:xfrm>
          <a:prstGeom prst="rect">
            <a:avLst/>
          </a:prstGeom>
          <a:noFill/>
        </p:spPr>
        <p:txBody>
          <a:bodyPr wrap="square">
            <a:spAutoFit/>
          </a:bodyPr>
          <a:lstStyle/>
          <a:p>
            <a:pPr algn="ctr" defTabSz="609539">
              <a:lnSpc>
                <a:spcPct val="150000"/>
              </a:lnSpc>
              <a:spcBef>
                <a:spcPts val="67"/>
              </a:spcBef>
              <a:spcAft>
                <a:spcPts val="67"/>
              </a:spcAft>
            </a:pPr>
            <a:r>
              <a:rPr lang="nl-NL" sz="2533" b="1" dirty="0">
                <a:solidFill>
                  <a:srgbClr val="000000"/>
                </a:solidFill>
                <a:latin typeface="UTM Avo" panose="02040603050506020204" pitchFamily="18" charset="0"/>
                <a:ea typeface="Calibri" panose="020F0502020204030204" pitchFamily="34" charset="0"/>
                <a:cs typeface="Arial" panose="020B0604020202020204" pitchFamily="34" charset="0"/>
              </a:rPr>
              <a:t>Tranh 3: </a:t>
            </a:r>
            <a:r>
              <a:rPr lang="nl-NL" sz="2533" dirty="0">
                <a:solidFill>
                  <a:srgbClr val="000000"/>
                </a:solidFill>
                <a:latin typeface="UTM Avo" panose="02040603050506020204" pitchFamily="18" charset="0"/>
                <a:ea typeface="Calibri" panose="020F0502020204030204" pitchFamily="34" charset="0"/>
                <a:cs typeface="Arial" panose="020B0604020202020204" pitchFamily="34" charset="0"/>
              </a:rPr>
              <a:t>Để phục vụ nhu cầu giải trí</a:t>
            </a:r>
          </a:p>
        </p:txBody>
      </p:sp>
      <p:pic>
        <p:nvPicPr>
          <p:cNvPr id="20" name="Picture 19">
            <a:extLst>
              <a:ext uri="{FF2B5EF4-FFF2-40B4-BE49-F238E27FC236}">
                <a16:creationId xmlns:a16="http://schemas.microsoft.com/office/drawing/2014/main" id="{3EC3BBD3-3DD7-C1E9-4985-64650D57C4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62" t="46168" r="26177" b="-179"/>
          <a:stretch/>
        </p:blipFill>
        <p:spPr>
          <a:xfrm>
            <a:off x="3185174" y="2936771"/>
            <a:ext cx="5813545" cy="2729590"/>
          </a:xfrm>
          <a:prstGeom prst="rect">
            <a:avLst/>
          </a:prstGeom>
        </p:spPr>
      </p:pic>
    </p:spTree>
    <p:extLst>
      <p:ext uri="{BB962C8B-B14F-4D97-AF65-F5344CB8AC3E}">
        <p14:creationId xmlns:p14="http://schemas.microsoft.com/office/powerpoint/2010/main" val="199169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D9FED02-4B9E-A4E7-A3A4-69C20F1BD0FD}"/>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3AE17DB5-BE3C-1984-54E5-38166CD53175}"/>
              </a:ext>
            </a:extLst>
          </p:cNvPr>
          <p:cNvGrpSpPr/>
          <p:nvPr/>
        </p:nvGrpSpPr>
        <p:grpSpPr>
          <a:xfrm>
            <a:off x="2049177" y="2244738"/>
            <a:ext cx="8093646" cy="1212363"/>
            <a:chOff x="4384450" y="2100156"/>
            <a:chExt cx="12140469" cy="1818545"/>
          </a:xfrm>
        </p:grpSpPr>
        <p:sp>
          <p:nvSpPr>
            <p:cNvPr id="19" name="Speech Bubble: Rectangle with Corners Rounded 18">
              <a:extLst>
                <a:ext uri="{FF2B5EF4-FFF2-40B4-BE49-F238E27FC236}">
                  <a16:creationId xmlns:a16="http://schemas.microsoft.com/office/drawing/2014/main" id="{7EE4528D-61CE-8487-D7D4-7FB137CFAFBC}"/>
                </a:ext>
              </a:extLst>
            </p:cNvPr>
            <p:cNvSpPr/>
            <p:nvPr/>
          </p:nvSpPr>
          <p:spPr>
            <a:xfrm>
              <a:off x="4384450" y="2100156"/>
              <a:ext cx="10633662" cy="1818545"/>
            </a:xfrm>
            <a:prstGeom prst="wedgeRoundRectCallout">
              <a:avLst>
                <a:gd name="adj1" fmla="val -26405"/>
                <a:gd name="adj2" fmla="val 46900"/>
                <a:gd name="adj3" fmla="val 16667"/>
              </a:avLst>
            </a:prstGeom>
            <a:solidFill>
              <a:srgbClr val="FFF7DD"/>
            </a:solidFill>
            <a:ln w="38100" cap="flat" cmpd="sng" algn="ctr">
              <a:solidFill>
                <a:srgbClr val="FFC000"/>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Làm</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việc</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theo</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nhóm</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(4 HS):</a:t>
              </a:r>
              <a:r>
                <a:rPr kumimoji="0" lang="en-US" sz="2400" b="0"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Các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nhóm</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đọc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thông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tin </a:t>
              </a:r>
              <a:r>
                <a:rPr kumimoji="0" lang="en-US" sz="2400" b="0" i="1"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(SHS – tr.55)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và</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trả</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lời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câu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hỏi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a:t>
              </a: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pic>
          <p:nvPicPr>
            <p:cNvPr id="20" name="Picture 19" descr="Shape&#10;&#10;Description automatically generated">
              <a:extLst>
                <a:ext uri="{FF2B5EF4-FFF2-40B4-BE49-F238E27FC236}">
                  <a16:creationId xmlns:a16="http://schemas.microsoft.com/office/drawing/2014/main" id="{F62DB528-E453-102C-D7F7-EE5913FDA36B}"/>
                </a:ext>
              </a:extLst>
            </p:cNvPr>
            <p:cNvPicPr>
              <a:picLocks noChangeAspect="1"/>
            </p:cNvPicPr>
            <p:nvPr/>
          </p:nvPicPr>
          <p:blipFill>
            <a:blip r:embed="rId3" cstate="print">
              <a:duotone>
                <a:srgbClr val="9BBB59">
                  <a:shade val="45000"/>
                  <a:satMod val="135000"/>
                </a:srgbClr>
                <a:prstClr val="white"/>
              </a:duotone>
              <a:extLst>
                <a:ext uri="{28A0092B-C50C-407E-A947-70E740481C1C}">
                  <a14:useLocalDpi xmlns:a14="http://schemas.microsoft.com/office/drawing/2010/main" val="0"/>
                </a:ext>
              </a:extLst>
            </a:blip>
            <a:stretch>
              <a:fillRect/>
            </a:stretch>
          </p:blipFill>
          <p:spPr>
            <a:xfrm>
              <a:off x="14372887" y="2370078"/>
              <a:ext cx="2152032" cy="1434687"/>
            </a:xfrm>
            <a:prstGeom prst="rect">
              <a:avLst/>
            </a:prstGeom>
          </p:spPr>
        </p:pic>
      </p:grpSp>
      <p:sp>
        <p:nvSpPr>
          <p:cNvPr id="22" name="Freeform 7">
            <a:extLst>
              <a:ext uri="{FF2B5EF4-FFF2-40B4-BE49-F238E27FC236}">
                <a16:creationId xmlns:a16="http://schemas.microsoft.com/office/drawing/2014/main" id="{AA46840D-BA8F-6E32-5A85-C9183336C049}"/>
              </a:ext>
            </a:extLst>
          </p:cNvPr>
          <p:cNvSpPr/>
          <p:nvPr/>
        </p:nvSpPr>
        <p:spPr>
          <a:xfrm>
            <a:off x="1223567" y="4050482"/>
            <a:ext cx="4478495" cy="2167287"/>
          </a:xfrm>
          <a:custGeom>
            <a:avLst/>
            <a:gdLst/>
            <a:ahLst/>
            <a:cxnLst/>
            <a:rect l="l" t="t" r="r" b="b"/>
            <a:pathLst>
              <a:path w="1769282" h="1520563">
                <a:moveTo>
                  <a:pt x="58775" y="0"/>
                </a:moveTo>
                <a:lnTo>
                  <a:pt x="1710507" y="0"/>
                </a:lnTo>
                <a:cubicBezTo>
                  <a:pt x="1726095" y="0"/>
                  <a:pt x="1741045" y="6192"/>
                  <a:pt x="1752067" y="17215"/>
                </a:cubicBezTo>
                <a:cubicBezTo>
                  <a:pt x="1763089" y="28237"/>
                  <a:pt x="1769282" y="43187"/>
                  <a:pt x="1769282" y="58775"/>
                </a:cubicBezTo>
                <a:lnTo>
                  <a:pt x="1769282" y="1461787"/>
                </a:lnTo>
                <a:cubicBezTo>
                  <a:pt x="1769282" y="1494248"/>
                  <a:pt x="1742967" y="1520563"/>
                  <a:pt x="1710507" y="1520563"/>
                </a:cubicBezTo>
                <a:lnTo>
                  <a:pt x="58775" y="1520563"/>
                </a:lnTo>
                <a:cubicBezTo>
                  <a:pt x="26315" y="1520563"/>
                  <a:pt x="0" y="1494248"/>
                  <a:pt x="0" y="1461787"/>
                </a:cubicBezTo>
                <a:lnTo>
                  <a:pt x="0" y="58775"/>
                </a:lnTo>
                <a:cubicBezTo>
                  <a:pt x="0" y="26315"/>
                  <a:pt x="26315" y="0"/>
                  <a:pt x="58775" y="0"/>
                </a:cubicBezTo>
                <a:close/>
              </a:path>
            </a:pathLst>
          </a:custGeom>
          <a:solidFill>
            <a:srgbClr val="FEFDF8"/>
          </a:solidFill>
          <a:ln>
            <a:solidFill>
              <a:srgbClr val="1F497D">
                <a:lumMod val="75000"/>
              </a:srgbClr>
            </a:solidFill>
          </a:ln>
        </p:spPr>
        <p:txBody>
          <a:bodyPr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a.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Theo em, đâu là những khó khăn của người lao động khi kiếm tiền?</a:t>
            </a:r>
          </a:p>
        </p:txBody>
      </p:sp>
      <p:sp>
        <p:nvSpPr>
          <p:cNvPr id="25" name="Freeform 7">
            <a:extLst>
              <a:ext uri="{FF2B5EF4-FFF2-40B4-BE49-F238E27FC236}">
                <a16:creationId xmlns:a16="http://schemas.microsoft.com/office/drawing/2014/main" id="{7A424092-661C-BA9F-572F-98102F999619}"/>
              </a:ext>
            </a:extLst>
          </p:cNvPr>
          <p:cNvSpPr/>
          <p:nvPr/>
        </p:nvSpPr>
        <p:spPr>
          <a:xfrm>
            <a:off x="6296322" y="4075928"/>
            <a:ext cx="4478495" cy="2167287"/>
          </a:xfrm>
          <a:custGeom>
            <a:avLst/>
            <a:gdLst/>
            <a:ahLst/>
            <a:cxnLst/>
            <a:rect l="l" t="t" r="r" b="b"/>
            <a:pathLst>
              <a:path w="1769282" h="1520563">
                <a:moveTo>
                  <a:pt x="58775" y="0"/>
                </a:moveTo>
                <a:lnTo>
                  <a:pt x="1710507" y="0"/>
                </a:lnTo>
                <a:cubicBezTo>
                  <a:pt x="1726095" y="0"/>
                  <a:pt x="1741045" y="6192"/>
                  <a:pt x="1752067" y="17215"/>
                </a:cubicBezTo>
                <a:cubicBezTo>
                  <a:pt x="1763089" y="28237"/>
                  <a:pt x="1769282" y="43187"/>
                  <a:pt x="1769282" y="58775"/>
                </a:cubicBezTo>
                <a:lnTo>
                  <a:pt x="1769282" y="1461787"/>
                </a:lnTo>
                <a:cubicBezTo>
                  <a:pt x="1769282" y="1494248"/>
                  <a:pt x="1742967" y="1520563"/>
                  <a:pt x="1710507" y="1520563"/>
                </a:cubicBezTo>
                <a:lnTo>
                  <a:pt x="58775" y="1520563"/>
                </a:lnTo>
                <a:cubicBezTo>
                  <a:pt x="26315" y="1520563"/>
                  <a:pt x="0" y="1494248"/>
                  <a:pt x="0" y="1461787"/>
                </a:cubicBezTo>
                <a:lnTo>
                  <a:pt x="0" y="58775"/>
                </a:lnTo>
                <a:cubicBezTo>
                  <a:pt x="0" y="26315"/>
                  <a:pt x="26315" y="0"/>
                  <a:pt x="58775" y="0"/>
                </a:cubicBezTo>
                <a:close/>
              </a:path>
            </a:pathLst>
          </a:custGeom>
          <a:solidFill>
            <a:srgbClr val="FEFDF8"/>
          </a:solidFill>
          <a:ln>
            <a:solidFill>
              <a:srgbClr val="1F497D">
                <a:lumMod val="75000"/>
              </a:srgbClr>
            </a:solidFill>
          </a:ln>
        </p:spPr>
        <p:txBody>
          <a:bodyPr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b.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Vì</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sao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em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phải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quý</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trọng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đồng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tiền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a:t>
            </a:r>
          </a:p>
        </p:txBody>
      </p:sp>
      <p:grpSp>
        <p:nvGrpSpPr>
          <p:cNvPr id="27" name="Group 26">
            <a:extLst>
              <a:ext uri="{FF2B5EF4-FFF2-40B4-BE49-F238E27FC236}">
                <a16:creationId xmlns:a16="http://schemas.microsoft.com/office/drawing/2014/main" id="{0AE432A3-6095-0890-2F51-15D609DD1846}"/>
              </a:ext>
            </a:extLst>
          </p:cNvPr>
          <p:cNvGrpSpPr/>
          <p:nvPr/>
        </p:nvGrpSpPr>
        <p:grpSpPr>
          <a:xfrm>
            <a:off x="5307050" y="5562855"/>
            <a:ext cx="1177257" cy="1063987"/>
            <a:chOff x="2064711" y="4457504"/>
            <a:chExt cx="4672068" cy="4800796"/>
          </a:xfrm>
        </p:grpSpPr>
        <p:sp>
          <p:nvSpPr>
            <p:cNvPr id="28" name="Freeform 5">
              <a:extLst>
                <a:ext uri="{FF2B5EF4-FFF2-40B4-BE49-F238E27FC236}">
                  <a16:creationId xmlns:a16="http://schemas.microsoft.com/office/drawing/2014/main" id="{596FA82C-629F-8B8C-4932-8B0F79AF0EA1}"/>
                </a:ext>
              </a:extLst>
            </p:cNvPr>
            <p:cNvSpPr/>
            <p:nvPr/>
          </p:nvSpPr>
          <p:spPr>
            <a:xfrm flipH="1">
              <a:off x="4077585" y="4457504"/>
              <a:ext cx="2659194" cy="3769477"/>
            </a:xfrm>
            <a:custGeom>
              <a:avLst/>
              <a:gdLst/>
              <a:ahLst/>
              <a:cxnLst/>
              <a:rect l="l" t="t" r="r" b="b"/>
              <a:pathLst>
                <a:path w="2659194" h="3769477">
                  <a:moveTo>
                    <a:pt x="2659195" y="0"/>
                  </a:moveTo>
                  <a:lnTo>
                    <a:pt x="0" y="0"/>
                  </a:lnTo>
                  <a:lnTo>
                    <a:pt x="0" y="3769477"/>
                  </a:lnTo>
                  <a:lnTo>
                    <a:pt x="2659195" y="3769477"/>
                  </a:lnTo>
                  <a:lnTo>
                    <a:pt x="265919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29" name="Freeform 9">
              <a:extLst>
                <a:ext uri="{FF2B5EF4-FFF2-40B4-BE49-F238E27FC236}">
                  <a16:creationId xmlns:a16="http://schemas.microsoft.com/office/drawing/2014/main" id="{526747E7-AE63-E8B5-F902-6E532BC6881B}"/>
                </a:ext>
              </a:extLst>
            </p:cNvPr>
            <p:cNvSpPr/>
            <p:nvPr/>
          </p:nvSpPr>
          <p:spPr>
            <a:xfrm rot="-537755">
              <a:off x="2064711" y="6014119"/>
              <a:ext cx="1821690" cy="2408485"/>
            </a:xfrm>
            <a:custGeom>
              <a:avLst/>
              <a:gdLst/>
              <a:ahLst/>
              <a:cxnLst/>
              <a:rect l="l" t="t" r="r" b="b"/>
              <a:pathLst>
                <a:path w="1821690" h="2408485">
                  <a:moveTo>
                    <a:pt x="0" y="0"/>
                  </a:moveTo>
                  <a:lnTo>
                    <a:pt x="1821691" y="0"/>
                  </a:lnTo>
                  <a:lnTo>
                    <a:pt x="1821691" y="2408485"/>
                  </a:lnTo>
                  <a:lnTo>
                    <a:pt x="0" y="2408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30" name="Freeform 10">
              <a:extLst>
                <a:ext uri="{FF2B5EF4-FFF2-40B4-BE49-F238E27FC236}">
                  <a16:creationId xmlns:a16="http://schemas.microsoft.com/office/drawing/2014/main" id="{28B130EE-7CC3-0D3C-AE2B-7C7B8A0B2F3C}"/>
                </a:ext>
              </a:extLst>
            </p:cNvPr>
            <p:cNvSpPr/>
            <p:nvPr/>
          </p:nvSpPr>
          <p:spPr>
            <a:xfrm>
              <a:off x="2937798" y="5993489"/>
              <a:ext cx="2469385" cy="3264811"/>
            </a:xfrm>
            <a:custGeom>
              <a:avLst/>
              <a:gdLst/>
              <a:ahLst/>
              <a:cxnLst/>
              <a:rect l="l" t="t" r="r" b="b"/>
              <a:pathLst>
                <a:path w="2469385" h="3264811">
                  <a:moveTo>
                    <a:pt x="0" y="0"/>
                  </a:moveTo>
                  <a:lnTo>
                    <a:pt x="2469384" y="0"/>
                  </a:lnTo>
                  <a:lnTo>
                    <a:pt x="2469384" y="3264811"/>
                  </a:lnTo>
                  <a:lnTo>
                    <a:pt x="0" y="3264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sp>
        <p:nvSpPr>
          <p:cNvPr id="31" name="TextBox 6">
            <a:extLst>
              <a:ext uri="{FF2B5EF4-FFF2-40B4-BE49-F238E27FC236}">
                <a16:creationId xmlns:a16="http://schemas.microsoft.com/office/drawing/2014/main" id="{D0EC6486-5314-11CF-1BE6-BBDBBCC90781}"/>
              </a:ext>
            </a:extLst>
          </p:cNvPr>
          <p:cNvSpPr txBox="1"/>
          <p:nvPr/>
        </p:nvSpPr>
        <p:spPr>
          <a:xfrm>
            <a:off x="1666056" y="1510324"/>
            <a:ext cx="8859888" cy="482055"/>
          </a:xfrm>
          <a:prstGeom prst="rect">
            <a:avLst/>
          </a:prstGeom>
        </p:spPr>
        <p:txBody>
          <a:bodyPr wrap="square" lIns="0" tIns="0" rIns="0" bIns="0" rtlCol="0" anchor="t">
            <a:spAutoFit/>
          </a:bodyPr>
          <a:lstStyle/>
          <a:p>
            <a:pPr algn="ctr" defTabSz="609539">
              <a:lnSpc>
                <a:spcPct val="150000"/>
              </a:lnSpc>
            </a:pPr>
            <a:r>
              <a:rPr lang="en-US" sz="2400" b="1" dirty="0">
                <a:solidFill>
                  <a:prstClr val="black"/>
                </a:solidFill>
                <a:latin typeface="UTM Avo" panose="02040603050506020204" pitchFamily="18" charset="0"/>
                <a:cs typeface="Arial" panose="020B0604020202020204" pitchFamily="34" charset="0"/>
              </a:rPr>
              <a:t>HOẠT ĐỘNG 2: ĐỌC THÔNG TIN VÀ TRẢ LỜI CÂU HỎI</a:t>
            </a:r>
          </a:p>
        </p:txBody>
      </p:sp>
    </p:spTree>
    <p:extLst>
      <p:ext uri="{BB962C8B-B14F-4D97-AF65-F5344CB8AC3E}">
        <p14:creationId xmlns:p14="http://schemas.microsoft.com/office/powerpoint/2010/main" val="255137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03842F9-60CC-5CA0-EA68-EA4F3C9E1146}"/>
            </a:ext>
          </a:extLst>
        </p:cNvPr>
        <p:cNvGrpSpPr/>
        <p:nvPr/>
      </p:nvGrpSpPr>
      <p:grpSpPr>
        <a:xfrm>
          <a:off x="0" y="0"/>
          <a:ext cx="0" cy="0"/>
          <a:chOff x="0" y="0"/>
          <a:chExt cx="0" cy="0"/>
        </a:xfrm>
      </p:grpSpPr>
      <p:sp>
        <p:nvSpPr>
          <p:cNvPr id="4" name="Freeform 17">
            <a:extLst>
              <a:ext uri="{FF2B5EF4-FFF2-40B4-BE49-F238E27FC236}">
                <a16:creationId xmlns:a16="http://schemas.microsoft.com/office/drawing/2014/main" id="{F584E6AB-B51D-E7DB-125E-05EAE5EFA1C4}"/>
              </a:ext>
            </a:extLst>
          </p:cNvPr>
          <p:cNvSpPr/>
          <p:nvPr/>
        </p:nvSpPr>
        <p:spPr>
          <a:xfrm rot="-1889443">
            <a:off x="11319990" y="5853674"/>
            <a:ext cx="808897" cy="819038"/>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nvGrpSpPr>
          <p:cNvPr id="11" name="Group 10">
            <a:extLst>
              <a:ext uri="{FF2B5EF4-FFF2-40B4-BE49-F238E27FC236}">
                <a16:creationId xmlns:a16="http://schemas.microsoft.com/office/drawing/2014/main" id="{451A2D6D-E3E9-A571-A6CA-187C771098AC}"/>
              </a:ext>
            </a:extLst>
          </p:cNvPr>
          <p:cNvGrpSpPr/>
          <p:nvPr/>
        </p:nvGrpSpPr>
        <p:grpSpPr>
          <a:xfrm>
            <a:off x="3568041" y="612079"/>
            <a:ext cx="5055917" cy="757224"/>
            <a:chOff x="4834930" y="84191"/>
            <a:chExt cx="7359542" cy="1232175"/>
          </a:xfrm>
        </p:grpSpPr>
        <p:sp>
          <p:nvSpPr>
            <p:cNvPr id="12" name="Round Same Side Corner Rectangle 11">
              <a:extLst>
                <a:ext uri="{FF2B5EF4-FFF2-40B4-BE49-F238E27FC236}">
                  <a16:creationId xmlns:a16="http://schemas.microsoft.com/office/drawing/2014/main" id="{A3095AE3-639A-17B3-4203-8A6CD34DAC1A}"/>
                </a:ext>
              </a:extLst>
            </p:cNvPr>
            <p:cNvSpPr/>
            <p:nvPr/>
          </p:nvSpPr>
          <p:spPr>
            <a:xfrm flipV="1">
              <a:off x="4834930" y="84191"/>
              <a:ext cx="7359542" cy="1232175"/>
            </a:xfrm>
            <a:prstGeom prst="round2SameRect">
              <a:avLst>
                <a:gd name="adj1" fmla="val 37720"/>
                <a:gd name="adj2" fmla="val 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CE82FAB-BB4B-A0FD-49E2-672183F2E096}"/>
                </a:ext>
              </a:extLst>
            </p:cNvPr>
            <p:cNvSpPr txBox="1"/>
            <p:nvPr/>
          </p:nvSpPr>
          <p:spPr>
            <a:xfrm>
              <a:off x="5221494" y="278225"/>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endParaRPr>
            </a:p>
          </p:txBody>
        </p:sp>
      </p:grpSp>
      <p:sp>
        <p:nvSpPr>
          <p:cNvPr id="14" name="Rounded Rectangle 19">
            <a:extLst>
              <a:ext uri="{FF2B5EF4-FFF2-40B4-BE49-F238E27FC236}">
                <a16:creationId xmlns:a16="http://schemas.microsoft.com/office/drawing/2014/main" id="{289EA4C2-CD47-FBA9-0D7D-9E60DDDF1F00}"/>
              </a:ext>
            </a:extLst>
          </p:cNvPr>
          <p:cNvSpPr/>
          <p:nvPr/>
        </p:nvSpPr>
        <p:spPr>
          <a:xfrm>
            <a:off x="5613332" y="3614699"/>
            <a:ext cx="5651406" cy="1272003"/>
          </a:xfrm>
          <a:prstGeom prst="roundRect">
            <a:avLst/>
          </a:prstGeom>
          <a:solidFill>
            <a:sysClr val="window" lastClr="FFFFFF"/>
          </a:solidFill>
          <a:ln w="57150" cap="flat" cmpd="sng" algn="ctr">
            <a:solidFill>
              <a:srgbClr val="8064A2">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vi-VN" sz="2400" kern="0" dirty="0">
                <a:solidFill>
                  <a:prstClr val="black"/>
                </a:solidFill>
                <a:latin typeface="UTM Avo" panose="02040603050506020204" pitchFamily="18" charset="0"/>
                <a:cs typeface="Arial" panose="020B0604020202020204" pitchFamily="34" charset="0"/>
              </a:rPr>
              <a:t>Tiêu hao cơ bắp làm ảnh hưởng đến sức khỏe thể chất</a:t>
            </a:r>
            <a:endParaRPr lang="en-US" sz="2400" kern="0" dirty="0">
              <a:solidFill>
                <a:prstClr val="black"/>
              </a:solidFill>
              <a:latin typeface="UTM Avo" panose="02040603050506020204" pitchFamily="18" charset="0"/>
              <a:cs typeface="Arial" panose="020B0604020202020204" pitchFamily="34" charset="0"/>
            </a:endParaRPr>
          </a:p>
        </p:txBody>
      </p:sp>
      <p:sp>
        <p:nvSpPr>
          <p:cNvPr id="15" name="Rounded Rectangle 23">
            <a:extLst>
              <a:ext uri="{FF2B5EF4-FFF2-40B4-BE49-F238E27FC236}">
                <a16:creationId xmlns:a16="http://schemas.microsoft.com/office/drawing/2014/main" id="{363E5B6A-EB28-CD9E-1439-971978514FFF}"/>
              </a:ext>
            </a:extLst>
          </p:cNvPr>
          <p:cNvSpPr/>
          <p:nvPr/>
        </p:nvSpPr>
        <p:spPr>
          <a:xfrm>
            <a:off x="5654620" y="5215884"/>
            <a:ext cx="5662767" cy="1271016"/>
          </a:xfrm>
          <a:prstGeom prst="roundRect">
            <a:avLst/>
          </a:prstGeom>
          <a:solidFill>
            <a:sysClr val="window" lastClr="FFFFFF"/>
          </a:solidFill>
          <a:ln w="57150" cap="flat" cmpd="sng" algn="ctr">
            <a:solidFill>
              <a:srgbClr val="8064A2">
                <a:lumMod val="50000"/>
              </a:srgbClr>
            </a:solidFill>
            <a:prstDash val="sysDash"/>
          </a:ln>
          <a:effectLst>
            <a:outerShdw blurRad="50800" dist="38100" dir="2700000" algn="tl" rotWithShape="0">
              <a:prstClr val="black">
                <a:alpha val="40000"/>
              </a:prstClr>
            </a:outerShdw>
          </a:effectLst>
        </p:spPr>
        <p:txBody>
          <a:bodyPr rtlCol="0" anchor="ctr"/>
          <a:lstStyle/>
          <a:p>
            <a:pPr algn="ctr" defTabSz="609539">
              <a:lnSpc>
                <a:spcPct val="150000"/>
              </a:lnSpc>
            </a:pPr>
            <a:r>
              <a:rPr lang="vi-VN" sz="2400" kern="0" dirty="0">
                <a:solidFill>
                  <a:prstClr val="black"/>
                </a:solidFill>
                <a:latin typeface="UTM Avo" panose="02040603050506020204" pitchFamily="18" charset="0"/>
                <a:cs typeface="Arial" panose="020B0604020202020204" pitchFamily="34" charset="0"/>
              </a:rPr>
              <a:t>Tiêu hao năng lượng thần kinh làm ảnh hưởng đến sức khỏe tinh thần</a:t>
            </a:r>
            <a:endParaRPr lang="en-US" sz="2400" kern="0" dirty="0">
              <a:solidFill>
                <a:prstClr val="black"/>
              </a:solidFill>
              <a:latin typeface="UTM Avo" panose="02040603050506020204" pitchFamily="18" charset="0"/>
              <a:cs typeface="Arial" panose="020B0604020202020204" pitchFamily="34" charset="0"/>
            </a:endParaRPr>
          </a:p>
        </p:txBody>
      </p:sp>
      <p:sp>
        <p:nvSpPr>
          <p:cNvPr id="16" name="Rounded Rectangle 19">
            <a:extLst>
              <a:ext uri="{FF2B5EF4-FFF2-40B4-BE49-F238E27FC236}">
                <a16:creationId xmlns:a16="http://schemas.microsoft.com/office/drawing/2014/main" id="{B537135D-946E-2037-9700-B16B42A46D80}"/>
              </a:ext>
            </a:extLst>
          </p:cNvPr>
          <p:cNvSpPr/>
          <p:nvPr/>
        </p:nvSpPr>
        <p:spPr>
          <a:xfrm>
            <a:off x="5604953" y="2013514"/>
            <a:ext cx="5693681" cy="1271016"/>
          </a:xfrm>
          <a:prstGeom prst="roundRect">
            <a:avLst/>
          </a:prstGeom>
          <a:solidFill>
            <a:sysClr val="window" lastClr="FFFFFF"/>
          </a:solidFill>
          <a:ln w="57150" cap="flat" cmpd="sng" algn="ctr">
            <a:solidFill>
              <a:srgbClr val="8064A2">
                <a:lumMod val="50000"/>
              </a:srgbClr>
            </a:solidFill>
            <a:prstDash val="sysDash"/>
          </a:ln>
          <a:effectLst>
            <a:outerShdw blurRad="50800" dist="38100" dir="2700000" algn="tl" rotWithShape="0">
              <a:prstClr val="black">
                <a:alpha val="40000"/>
              </a:prstClr>
            </a:outerShdw>
          </a:effectLst>
        </p:spPr>
        <p:txBody>
          <a:bodyPr rtlCol="0" anchor="ctr"/>
          <a:lstStyle/>
          <a:p>
            <a:pPr lvl="0" algn="ctr" defTabSz="609539"/>
            <a:r>
              <a:rPr lang="en-US" sz="2400" kern="0" dirty="0" err="1">
                <a:solidFill>
                  <a:prstClr val="black"/>
                </a:solidFill>
                <a:latin typeface="UTM Avo" panose="02040603050506020204" pitchFamily="18" charset="0"/>
                <a:cs typeface="Arial" panose="020B0604020202020204" pitchFamily="34" charset="0"/>
              </a:rPr>
              <a:t>Làm</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việc</a:t>
            </a:r>
            <a:r>
              <a:rPr lang="en-US" sz="2400" kern="0" dirty="0">
                <a:solidFill>
                  <a:prstClr val="black"/>
                </a:solidFill>
                <a:latin typeface="UTM Avo" panose="02040603050506020204" pitchFamily="18" charset="0"/>
                <a:cs typeface="Arial" panose="020B0604020202020204" pitchFamily="34" charset="0"/>
              </a:rPr>
              <a:t> ở </a:t>
            </a:r>
            <a:r>
              <a:rPr lang="en-US" sz="2400" kern="0" dirty="0" err="1">
                <a:solidFill>
                  <a:prstClr val="black"/>
                </a:solidFill>
                <a:latin typeface="UTM Avo" panose="02040603050506020204" pitchFamily="18" charset="0"/>
                <a:cs typeface="Arial" panose="020B0604020202020204" pitchFamily="34" charset="0"/>
              </a:rPr>
              <a:t>thời</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tiết</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nóng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bức</a:t>
            </a:r>
            <a:endParaRPr lang="en-US" sz="2400" kern="0" dirty="0">
              <a:solidFill>
                <a:prstClr val="black"/>
              </a:solidFill>
              <a:latin typeface="UTM Avo" panose="02040603050506020204" pitchFamily="18" charset="0"/>
              <a:cs typeface="Arial" panose="020B0604020202020204" pitchFamily="34" charset="0"/>
            </a:endParaRPr>
          </a:p>
        </p:txBody>
      </p:sp>
      <p:grpSp>
        <p:nvGrpSpPr>
          <p:cNvPr id="17" name="Group 16">
            <a:extLst>
              <a:ext uri="{FF2B5EF4-FFF2-40B4-BE49-F238E27FC236}">
                <a16:creationId xmlns:a16="http://schemas.microsoft.com/office/drawing/2014/main" id="{A720F067-F981-E855-EB85-8202A7E6BDC3}"/>
              </a:ext>
            </a:extLst>
          </p:cNvPr>
          <p:cNvGrpSpPr/>
          <p:nvPr/>
        </p:nvGrpSpPr>
        <p:grpSpPr>
          <a:xfrm rot="16200000">
            <a:off x="4593968" y="3254944"/>
            <a:ext cx="1625599" cy="439861"/>
            <a:chOff x="6498137" y="3625822"/>
            <a:chExt cx="558104" cy="973671"/>
          </a:xfrm>
        </p:grpSpPr>
        <p:cxnSp>
          <p:nvCxnSpPr>
            <p:cNvPr id="18" name="Straight Connector 17">
              <a:extLst>
                <a:ext uri="{FF2B5EF4-FFF2-40B4-BE49-F238E27FC236}">
                  <a16:creationId xmlns:a16="http://schemas.microsoft.com/office/drawing/2014/main" id="{22F11057-5A12-0DD1-CF3F-0AEC2A6D4BD0}"/>
                </a:ext>
              </a:extLst>
            </p:cNvPr>
            <p:cNvCxnSpPr>
              <a:cxnSpLocks/>
            </p:cNvCxnSpPr>
            <p:nvPr/>
          </p:nvCxnSpPr>
          <p:spPr>
            <a:xfrm flipH="1">
              <a:off x="6498137" y="3625823"/>
              <a:ext cx="558104" cy="0"/>
            </a:xfrm>
            <a:prstGeom prst="line">
              <a:avLst/>
            </a:prstGeom>
            <a:noFill/>
            <a:ln w="28575" cap="flat" cmpd="sng" algn="ctr">
              <a:solidFill>
                <a:srgbClr val="8064A2">
                  <a:lumMod val="50000"/>
                </a:srgbClr>
              </a:solidFill>
              <a:prstDash val="solid"/>
            </a:ln>
            <a:effectLst/>
          </p:spPr>
        </p:cxnSp>
        <p:cxnSp>
          <p:nvCxnSpPr>
            <p:cNvPr id="19" name="Straight Connector 18">
              <a:extLst>
                <a:ext uri="{FF2B5EF4-FFF2-40B4-BE49-F238E27FC236}">
                  <a16:creationId xmlns:a16="http://schemas.microsoft.com/office/drawing/2014/main" id="{3FA28D8C-BD9A-B2FF-8BAA-92FFE5CF6FDE}"/>
                </a:ext>
              </a:extLst>
            </p:cNvPr>
            <p:cNvCxnSpPr>
              <a:cxnSpLocks/>
            </p:cNvCxnSpPr>
            <p:nvPr/>
          </p:nvCxnSpPr>
          <p:spPr>
            <a:xfrm>
              <a:off x="6498137" y="3625822"/>
              <a:ext cx="0" cy="973671"/>
            </a:xfrm>
            <a:prstGeom prst="line">
              <a:avLst/>
            </a:prstGeom>
            <a:noFill/>
            <a:ln w="28575" cap="flat" cmpd="sng" algn="ctr">
              <a:solidFill>
                <a:srgbClr val="8064A2">
                  <a:lumMod val="50000"/>
                </a:srgbClr>
              </a:solidFill>
              <a:prstDash val="solid"/>
              <a:tailEnd type="diamond" w="lg" len="lg"/>
            </a:ln>
            <a:effectLst/>
          </p:spPr>
        </p:cxnSp>
      </p:grpSp>
      <p:grpSp>
        <p:nvGrpSpPr>
          <p:cNvPr id="20" name="Group 19">
            <a:extLst>
              <a:ext uri="{FF2B5EF4-FFF2-40B4-BE49-F238E27FC236}">
                <a16:creationId xmlns:a16="http://schemas.microsoft.com/office/drawing/2014/main" id="{4333E426-CFC5-1DAF-E4B2-6BB3EAF13B76}"/>
              </a:ext>
            </a:extLst>
          </p:cNvPr>
          <p:cNvGrpSpPr/>
          <p:nvPr/>
        </p:nvGrpSpPr>
        <p:grpSpPr>
          <a:xfrm rot="16200000" flipH="1">
            <a:off x="3874939" y="3973975"/>
            <a:ext cx="3063659" cy="439861"/>
            <a:chOff x="6498137" y="3625822"/>
            <a:chExt cx="558104" cy="973671"/>
          </a:xfrm>
        </p:grpSpPr>
        <p:cxnSp>
          <p:nvCxnSpPr>
            <p:cNvPr id="21" name="Straight Connector 20">
              <a:extLst>
                <a:ext uri="{FF2B5EF4-FFF2-40B4-BE49-F238E27FC236}">
                  <a16:creationId xmlns:a16="http://schemas.microsoft.com/office/drawing/2014/main" id="{226E88FF-B561-5433-6B68-30AA5E9281D7}"/>
                </a:ext>
              </a:extLst>
            </p:cNvPr>
            <p:cNvCxnSpPr>
              <a:cxnSpLocks/>
            </p:cNvCxnSpPr>
            <p:nvPr/>
          </p:nvCxnSpPr>
          <p:spPr>
            <a:xfrm flipH="1">
              <a:off x="6498137" y="3625823"/>
              <a:ext cx="558104" cy="0"/>
            </a:xfrm>
            <a:prstGeom prst="line">
              <a:avLst/>
            </a:prstGeom>
            <a:noFill/>
            <a:ln w="28575" cap="flat" cmpd="sng" algn="ctr">
              <a:solidFill>
                <a:srgbClr val="8064A2">
                  <a:lumMod val="50000"/>
                </a:srgbClr>
              </a:solidFill>
              <a:prstDash val="solid"/>
            </a:ln>
            <a:effectLst/>
          </p:spPr>
        </p:cxnSp>
        <p:cxnSp>
          <p:nvCxnSpPr>
            <p:cNvPr id="22" name="Straight Connector 21">
              <a:extLst>
                <a:ext uri="{FF2B5EF4-FFF2-40B4-BE49-F238E27FC236}">
                  <a16:creationId xmlns:a16="http://schemas.microsoft.com/office/drawing/2014/main" id="{C8EAA926-CE14-24AE-78C4-2178A818A61C}"/>
                </a:ext>
              </a:extLst>
            </p:cNvPr>
            <p:cNvCxnSpPr>
              <a:cxnSpLocks/>
            </p:cNvCxnSpPr>
            <p:nvPr/>
          </p:nvCxnSpPr>
          <p:spPr>
            <a:xfrm>
              <a:off x="6498137" y="3625822"/>
              <a:ext cx="0" cy="973671"/>
            </a:xfrm>
            <a:prstGeom prst="line">
              <a:avLst/>
            </a:prstGeom>
            <a:noFill/>
            <a:ln w="28575" cap="flat" cmpd="sng" algn="ctr">
              <a:solidFill>
                <a:srgbClr val="8064A2">
                  <a:lumMod val="50000"/>
                </a:srgbClr>
              </a:solidFill>
              <a:prstDash val="solid"/>
              <a:tailEnd type="diamond" w="lg" len="lg"/>
            </a:ln>
            <a:effectLst/>
          </p:spPr>
        </p:cxnSp>
      </p:grpSp>
      <p:grpSp>
        <p:nvGrpSpPr>
          <p:cNvPr id="23" name="Group 22">
            <a:extLst>
              <a:ext uri="{FF2B5EF4-FFF2-40B4-BE49-F238E27FC236}">
                <a16:creationId xmlns:a16="http://schemas.microsoft.com/office/drawing/2014/main" id="{D8934F98-7B3B-BB8A-4D37-DF141E6AA9DF}"/>
              </a:ext>
            </a:extLst>
          </p:cNvPr>
          <p:cNvGrpSpPr/>
          <p:nvPr/>
        </p:nvGrpSpPr>
        <p:grpSpPr>
          <a:xfrm rot="16200000">
            <a:off x="4364963" y="4905538"/>
            <a:ext cx="2083610" cy="439862"/>
            <a:chOff x="6498137" y="3625822"/>
            <a:chExt cx="558104" cy="973671"/>
          </a:xfrm>
        </p:grpSpPr>
        <p:cxnSp>
          <p:nvCxnSpPr>
            <p:cNvPr id="24" name="Straight Connector 23">
              <a:extLst>
                <a:ext uri="{FF2B5EF4-FFF2-40B4-BE49-F238E27FC236}">
                  <a16:creationId xmlns:a16="http://schemas.microsoft.com/office/drawing/2014/main" id="{617B5D54-3F9C-E5B9-5908-FC5C394151EF}"/>
                </a:ext>
              </a:extLst>
            </p:cNvPr>
            <p:cNvCxnSpPr>
              <a:cxnSpLocks/>
            </p:cNvCxnSpPr>
            <p:nvPr/>
          </p:nvCxnSpPr>
          <p:spPr>
            <a:xfrm flipH="1">
              <a:off x="6498137" y="3625823"/>
              <a:ext cx="558104" cy="0"/>
            </a:xfrm>
            <a:prstGeom prst="line">
              <a:avLst/>
            </a:prstGeom>
            <a:noFill/>
            <a:ln w="28575" cap="flat" cmpd="sng" algn="ctr">
              <a:solidFill>
                <a:srgbClr val="8064A2">
                  <a:lumMod val="50000"/>
                </a:srgbClr>
              </a:solidFill>
              <a:prstDash val="solid"/>
            </a:ln>
            <a:effectLst/>
          </p:spPr>
        </p:cxnSp>
        <p:cxnSp>
          <p:nvCxnSpPr>
            <p:cNvPr id="25" name="Straight Connector 24">
              <a:extLst>
                <a:ext uri="{FF2B5EF4-FFF2-40B4-BE49-F238E27FC236}">
                  <a16:creationId xmlns:a16="http://schemas.microsoft.com/office/drawing/2014/main" id="{9F0FE2D1-9959-1A8E-4D5D-574D93080DC0}"/>
                </a:ext>
              </a:extLst>
            </p:cNvPr>
            <p:cNvCxnSpPr>
              <a:cxnSpLocks/>
            </p:cNvCxnSpPr>
            <p:nvPr/>
          </p:nvCxnSpPr>
          <p:spPr>
            <a:xfrm>
              <a:off x="6498137" y="3625822"/>
              <a:ext cx="0" cy="973671"/>
            </a:xfrm>
            <a:prstGeom prst="line">
              <a:avLst/>
            </a:prstGeom>
            <a:noFill/>
            <a:ln w="28575" cap="flat" cmpd="sng" algn="ctr">
              <a:solidFill>
                <a:srgbClr val="8064A2">
                  <a:lumMod val="50000"/>
                </a:srgbClr>
              </a:solidFill>
              <a:prstDash val="solid"/>
              <a:tailEnd type="diamond" w="lg" len="lg"/>
            </a:ln>
            <a:effectLst/>
          </p:spPr>
        </p:cxnSp>
      </p:grpSp>
      <p:grpSp>
        <p:nvGrpSpPr>
          <p:cNvPr id="26" name="Group 25">
            <a:extLst>
              <a:ext uri="{FF2B5EF4-FFF2-40B4-BE49-F238E27FC236}">
                <a16:creationId xmlns:a16="http://schemas.microsoft.com/office/drawing/2014/main" id="{EE107C98-1EA4-6D62-DE56-89E99C91FE97}"/>
              </a:ext>
            </a:extLst>
          </p:cNvPr>
          <p:cNvGrpSpPr/>
          <p:nvPr/>
        </p:nvGrpSpPr>
        <p:grpSpPr>
          <a:xfrm>
            <a:off x="261325" y="1755619"/>
            <a:ext cx="4186852" cy="2577207"/>
            <a:chOff x="-1215693" y="2151777"/>
            <a:chExt cx="6280278" cy="3865811"/>
          </a:xfrm>
        </p:grpSpPr>
        <p:sp>
          <p:nvSpPr>
            <p:cNvPr id="27" name="Line Callout 1 (Border and Accent Bar) 3">
              <a:extLst>
                <a:ext uri="{FF2B5EF4-FFF2-40B4-BE49-F238E27FC236}">
                  <a16:creationId xmlns:a16="http://schemas.microsoft.com/office/drawing/2014/main" id="{EA471087-1B6E-C9C7-EEC7-C969384634CE}"/>
                </a:ext>
              </a:extLst>
            </p:cNvPr>
            <p:cNvSpPr/>
            <p:nvPr/>
          </p:nvSpPr>
          <p:spPr>
            <a:xfrm>
              <a:off x="-1215693" y="2765670"/>
              <a:ext cx="6280278" cy="3251918"/>
            </a:xfrm>
            <a:prstGeom prst="roundRect">
              <a:avLst/>
            </a:prstGeom>
            <a:solidFill>
              <a:srgbClr val="FFF7DD"/>
            </a:solidFill>
            <a:ln w="25400" cap="flat" cmpd="sng" algn="ctr">
              <a:solidFill>
                <a:srgbClr val="F79646">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Câu a: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Những khó khăn của người lao động khi kiếm tiền</a:t>
              </a:r>
            </a:p>
          </p:txBody>
        </p:sp>
        <p:pic>
          <p:nvPicPr>
            <p:cNvPr id="28" name="Picture 2">
              <a:extLst>
                <a:ext uri="{FF2B5EF4-FFF2-40B4-BE49-F238E27FC236}">
                  <a16:creationId xmlns:a16="http://schemas.microsoft.com/office/drawing/2014/main" id="{34703F75-C7D2-1ED1-4CD0-7ADAF0660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8153" y="2151777"/>
              <a:ext cx="752586" cy="773686"/>
            </a:xfrm>
            <a:prstGeom prst="rect">
              <a:avLst/>
            </a:prstGeom>
          </p:spPr>
        </p:pic>
      </p:grpSp>
      <p:pic>
        <p:nvPicPr>
          <p:cNvPr id="29" name="Picture 28" descr="A person sitting on a pile of money&#10;&#10;Description automatically generated">
            <a:extLst>
              <a:ext uri="{FF2B5EF4-FFF2-40B4-BE49-F238E27FC236}">
                <a16:creationId xmlns:a16="http://schemas.microsoft.com/office/drawing/2014/main" id="{EB2600A2-F454-A3DA-0D1C-EA73EFE09B79}"/>
              </a:ext>
            </a:extLst>
          </p:cNvPr>
          <p:cNvPicPr>
            <a:picLocks noChangeAspect="1"/>
          </p:cNvPicPr>
          <p:nvPr/>
        </p:nvPicPr>
        <p:blipFill rotWithShape="1">
          <a:blip r:embed="rId7">
            <a:extLst>
              <a:ext uri="{28A0092B-C50C-407E-A947-70E740481C1C}">
                <a14:useLocalDpi xmlns:a14="http://schemas.microsoft.com/office/drawing/2010/main" val="0"/>
              </a:ext>
            </a:extLst>
          </a:blip>
          <a:srcRect l="13048" t="14332" r="8552" b="20043"/>
          <a:stretch/>
        </p:blipFill>
        <p:spPr>
          <a:xfrm>
            <a:off x="828917" y="4504598"/>
            <a:ext cx="2983139" cy="2497068"/>
          </a:xfrm>
          <a:prstGeom prst="rect">
            <a:avLst/>
          </a:prstGeom>
        </p:spPr>
      </p:pic>
    </p:spTree>
    <p:extLst>
      <p:ext uri="{BB962C8B-B14F-4D97-AF65-F5344CB8AC3E}">
        <p14:creationId xmlns:p14="http://schemas.microsoft.com/office/powerpoint/2010/main" val="33996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BFFE1C0-E478-5A22-1D29-B355A080646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B0EFF29-1C86-1E3D-66CE-28C1DDF71452}"/>
              </a:ext>
            </a:extLst>
          </p:cNvPr>
          <p:cNvGrpSpPr/>
          <p:nvPr/>
        </p:nvGrpSpPr>
        <p:grpSpPr>
          <a:xfrm>
            <a:off x="3568041" y="612079"/>
            <a:ext cx="5055917" cy="757224"/>
            <a:chOff x="4834930" y="84191"/>
            <a:chExt cx="7359542" cy="1232175"/>
          </a:xfrm>
        </p:grpSpPr>
        <p:sp>
          <p:nvSpPr>
            <p:cNvPr id="12" name="Round Same Side Corner Rectangle 11">
              <a:extLst>
                <a:ext uri="{FF2B5EF4-FFF2-40B4-BE49-F238E27FC236}">
                  <a16:creationId xmlns:a16="http://schemas.microsoft.com/office/drawing/2014/main" id="{5B6DFA79-E522-1977-907C-5C9D96474E56}"/>
                </a:ext>
              </a:extLst>
            </p:cNvPr>
            <p:cNvSpPr/>
            <p:nvPr/>
          </p:nvSpPr>
          <p:spPr>
            <a:xfrm flipV="1">
              <a:off x="4834930" y="84191"/>
              <a:ext cx="7359542" cy="1232175"/>
            </a:xfrm>
            <a:prstGeom prst="round2SameRect">
              <a:avLst>
                <a:gd name="adj1" fmla="val 37720"/>
                <a:gd name="adj2" fmla="val 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8A787F7-64BE-EBC9-8B19-E65C53EBC392}"/>
                </a:ext>
              </a:extLst>
            </p:cNvPr>
            <p:cNvSpPr txBox="1"/>
            <p:nvPr/>
          </p:nvSpPr>
          <p:spPr>
            <a:xfrm>
              <a:off x="5221494" y="278225"/>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endParaRPr>
            </a:p>
          </p:txBody>
        </p:sp>
      </p:grpSp>
      <p:sp>
        <p:nvSpPr>
          <p:cNvPr id="2" name="Rectangle: Rounded Corners 1">
            <a:extLst>
              <a:ext uri="{FF2B5EF4-FFF2-40B4-BE49-F238E27FC236}">
                <a16:creationId xmlns:a16="http://schemas.microsoft.com/office/drawing/2014/main" id="{49DA3DE7-FB88-BB74-517D-FC68A64222FA}"/>
              </a:ext>
            </a:extLst>
          </p:cNvPr>
          <p:cNvSpPr/>
          <p:nvPr/>
        </p:nvSpPr>
        <p:spPr>
          <a:xfrm>
            <a:off x="609600" y="2617805"/>
            <a:ext cx="5188875" cy="1389149"/>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609539">
              <a:lnSpc>
                <a:spcPct val="150000"/>
              </a:lnSpc>
            </a:pPr>
            <a:r>
              <a:rPr lang="vi-VN" sz="2400" kern="0" dirty="0">
                <a:solidFill>
                  <a:prstClr val="black"/>
                </a:solidFill>
                <a:latin typeface="UTM Avo" panose="02040603050506020204" pitchFamily="18" charset="0"/>
                <a:cs typeface="Arial" panose="020B0604020202020204" pitchFamily="34" charset="0"/>
              </a:rPr>
              <a:t>Đồng tiền do người lao động vất vả làm ra.</a:t>
            </a:r>
          </a:p>
        </p:txBody>
      </p:sp>
      <p:sp>
        <p:nvSpPr>
          <p:cNvPr id="3" name="Rectangle: Rounded Corners 2">
            <a:extLst>
              <a:ext uri="{FF2B5EF4-FFF2-40B4-BE49-F238E27FC236}">
                <a16:creationId xmlns:a16="http://schemas.microsoft.com/office/drawing/2014/main" id="{E1B70612-ADBE-CFEE-F462-B626845BA485}"/>
              </a:ext>
            </a:extLst>
          </p:cNvPr>
          <p:cNvSpPr/>
          <p:nvPr/>
        </p:nvSpPr>
        <p:spPr>
          <a:xfrm>
            <a:off x="6095999" y="2617805"/>
            <a:ext cx="5486400" cy="1389149"/>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vi-VN" sz="2400" kern="0" dirty="0">
                <a:solidFill>
                  <a:prstClr val="black"/>
                </a:solidFill>
                <a:latin typeface="UTM Avo" panose="02040603050506020204" pitchFamily="18" charset="0"/>
                <a:cs typeface="Arial" panose="020B0604020202020204" pitchFamily="34" charset="0"/>
              </a:rPr>
              <a:t>Quý trọng đồng tiền cũng là quý trọng công sức của người khác.</a:t>
            </a:r>
            <a:endParaRPr lang="en-US" sz="2400" kern="0" dirty="0">
              <a:solidFill>
                <a:prstClr val="black"/>
              </a:solidFill>
              <a:latin typeface="UTM Avo" panose="02040603050506020204" pitchFamily="18" charset="0"/>
              <a:cs typeface="Arial" panose="020B0604020202020204" pitchFamily="34" charset="0"/>
            </a:endParaRPr>
          </a:p>
        </p:txBody>
      </p:sp>
      <p:grpSp>
        <p:nvGrpSpPr>
          <p:cNvPr id="5" name="Group 4">
            <a:extLst>
              <a:ext uri="{FF2B5EF4-FFF2-40B4-BE49-F238E27FC236}">
                <a16:creationId xmlns:a16="http://schemas.microsoft.com/office/drawing/2014/main" id="{0E624D6E-2077-0856-B1DA-B3DC976AF160}"/>
              </a:ext>
            </a:extLst>
          </p:cNvPr>
          <p:cNvGrpSpPr/>
          <p:nvPr/>
        </p:nvGrpSpPr>
        <p:grpSpPr>
          <a:xfrm>
            <a:off x="0" y="1607284"/>
            <a:ext cx="8167991" cy="943583"/>
            <a:chOff x="47763" y="1736345"/>
            <a:chExt cx="12251987" cy="1415375"/>
          </a:xfrm>
        </p:grpSpPr>
        <p:sp>
          <p:nvSpPr>
            <p:cNvPr id="6" name="Rectangle 5">
              <a:extLst>
                <a:ext uri="{FF2B5EF4-FFF2-40B4-BE49-F238E27FC236}">
                  <a16:creationId xmlns:a16="http://schemas.microsoft.com/office/drawing/2014/main" id="{CDEACABC-26F9-0162-E97F-6FF3EF0FD228}"/>
                </a:ext>
              </a:extLst>
            </p:cNvPr>
            <p:cNvSpPr/>
            <p:nvPr/>
          </p:nvSpPr>
          <p:spPr>
            <a:xfrm>
              <a:off x="47763" y="1915475"/>
              <a:ext cx="11544300" cy="1135838"/>
            </a:xfrm>
            <a:prstGeom prst="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lang="en-US" sz="2400" b="1" kern="0" dirty="0" err="1">
                  <a:solidFill>
                    <a:prstClr val="black"/>
                  </a:solidFill>
                  <a:latin typeface="UTM Avo" panose="02040603050506020204" pitchFamily="18" charset="0"/>
                  <a:cs typeface="Arial" panose="020B0604020202020204" pitchFamily="34" charset="0"/>
                </a:rPr>
                <a:t>Câu</a:t>
              </a:r>
              <a:r>
                <a:rPr lang="en-US" sz="2400" b="1" kern="0" dirty="0">
                  <a:solidFill>
                    <a:prstClr val="black"/>
                  </a:solidFill>
                  <a:latin typeface="UTM Avo" panose="02040603050506020204" pitchFamily="18" charset="0"/>
                  <a:cs typeface="Arial" panose="020B0604020202020204" pitchFamily="34" charset="0"/>
                </a:rPr>
                <a:t> b: </a:t>
              </a:r>
              <a:r>
                <a:rPr lang="en-US" sz="2400" kern="0" dirty="0" err="1">
                  <a:solidFill>
                    <a:prstClr val="black"/>
                  </a:solidFill>
                  <a:latin typeface="UTM Avo" panose="02040603050506020204" pitchFamily="18" charset="0"/>
                  <a:cs typeface="Arial" panose="020B0604020202020204" pitchFamily="34" charset="0"/>
                </a:rPr>
                <a:t>Lí</a:t>
              </a:r>
              <a:r>
                <a:rPr lang="en-US" sz="2400" kern="0" dirty="0">
                  <a:solidFill>
                    <a:prstClr val="black"/>
                  </a:solidFill>
                  <a:latin typeface="UTM Avo" panose="02040603050506020204" pitchFamily="18" charset="0"/>
                  <a:cs typeface="Arial" panose="020B0604020202020204" pitchFamily="34" charset="0"/>
                </a:rPr>
                <a:t> do </a:t>
              </a:r>
              <a:r>
                <a:rPr lang="en-US" sz="2400" kern="0" dirty="0" err="1">
                  <a:solidFill>
                    <a:prstClr val="black"/>
                  </a:solidFill>
                  <a:latin typeface="UTM Avo" panose="02040603050506020204" pitchFamily="18" charset="0"/>
                  <a:cs typeface="Arial" panose="020B0604020202020204" pitchFamily="34" charset="0"/>
                </a:rPr>
                <a:t>phải</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quý</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trọng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đồng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tiền</a:t>
              </a:r>
              <a:r>
                <a:rPr lang="en-US" sz="2400" kern="0" dirty="0">
                  <a:solidFill>
                    <a:prstClr val="black"/>
                  </a:solidFill>
                  <a:latin typeface="UTM Avo" panose="02040603050506020204" pitchFamily="18" charset="0"/>
                  <a:cs typeface="Arial" panose="020B0604020202020204" pitchFamily="34" charset="0"/>
                </a:rPr>
                <a:t>:</a:t>
              </a:r>
            </a:p>
          </p:txBody>
        </p:sp>
        <p:pic>
          <p:nvPicPr>
            <p:cNvPr id="7" name="Picture 6" descr="Icon&#10;&#10;Description automatically generated">
              <a:extLst>
                <a:ext uri="{FF2B5EF4-FFF2-40B4-BE49-F238E27FC236}">
                  <a16:creationId xmlns:a16="http://schemas.microsoft.com/office/drawing/2014/main" id="{6029B787-D22C-6C9E-1901-1D91C4A73A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4375" y="1736345"/>
              <a:ext cx="1415375" cy="1415375"/>
            </a:xfrm>
            <a:prstGeom prst="rect">
              <a:avLst/>
            </a:prstGeom>
          </p:spPr>
        </p:pic>
      </p:grpSp>
      <p:pic>
        <p:nvPicPr>
          <p:cNvPr id="8" name="Picture 2" descr="Thu nhập thụ động là gì? Cách tạo ra tiền ngay cả khi bạn không làm việc">
            <a:extLst>
              <a:ext uri="{FF2B5EF4-FFF2-40B4-BE49-F238E27FC236}">
                <a16:creationId xmlns:a16="http://schemas.microsoft.com/office/drawing/2014/main" id="{8CF049C7-CFD4-8577-026F-CA1B6B9F9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800" y="4372836"/>
            <a:ext cx="3098800" cy="2140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4" descr="Bài học quý giá mà giới siêu giàu dạy con cái về tiền bạc | VOV.VN">
            <a:extLst>
              <a:ext uri="{FF2B5EF4-FFF2-40B4-BE49-F238E27FC236}">
                <a16:creationId xmlns:a16="http://schemas.microsoft.com/office/drawing/2014/main" id="{6D2E81DD-F5F0-5CC5-66EE-B9784C0691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5403" y="4409938"/>
            <a:ext cx="3402896" cy="2140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900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3CFDA15-4A06-00C5-0432-5DF94892AF4D}"/>
            </a:ext>
          </a:extLst>
        </p:cNvPr>
        <p:cNvGrpSpPr/>
        <p:nvPr/>
      </p:nvGrpSpPr>
      <p:grpSpPr>
        <a:xfrm>
          <a:off x="0" y="0"/>
          <a:ext cx="0" cy="0"/>
          <a:chOff x="0" y="0"/>
          <a:chExt cx="0" cy="0"/>
        </a:xfrm>
      </p:grpSpPr>
      <p:sp>
        <p:nvSpPr>
          <p:cNvPr id="31" name="TextBox 6">
            <a:extLst>
              <a:ext uri="{FF2B5EF4-FFF2-40B4-BE49-F238E27FC236}">
                <a16:creationId xmlns:a16="http://schemas.microsoft.com/office/drawing/2014/main" id="{734CC0E6-6CB5-CB44-9C1E-574B939005B0}"/>
              </a:ext>
            </a:extLst>
          </p:cNvPr>
          <p:cNvSpPr txBox="1"/>
          <p:nvPr/>
        </p:nvSpPr>
        <p:spPr>
          <a:xfrm>
            <a:off x="1163228" y="1465992"/>
            <a:ext cx="9865544" cy="482055"/>
          </a:xfrm>
          <a:prstGeom prst="rect">
            <a:avLst/>
          </a:prstGeom>
        </p:spPr>
        <p:txBody>
          <a:bodyPr wrap="square" lIns="0" tIns="0" rIns="0" bIns="0" rtlCol="0" anchor="t">
            <a:spAutoFit/>
          </a:bodyPr>
          <a:lstStyle/>
          <a:p>
            <a:pPr algn="ctr" defTabSz="609539">
              <a:lnSpc>
                <a:spcPct val="150000"/>
              </a:lnSpc>
            </a:pPr>
            <a:r>
              <a:rPr lang="en-US" sz="2400" b="1">
                <a:solidFill>
                  <a:prstClr val="black"/>
                </a:solidFill>
                <a:latin typeface="UTM Avo" panose="02040603050506020204" pitchFamily="18" charset="0"/>
                <a:cs typeface="Arial" panose="020B0604020202020204" pitchFamily="34" charset="0"/>
              </a:rPr>
              <a:t>HOẠT ĐỘNG 3: QUAN SÁT TRANH VÀ THỰC HIỆN THEO YÊU CẦU</a:t>
            </a:r>
            <a:endParaRPr lang="en-US" sz="2400" b="1" dirty="0">
              <a:solidFill>
                <a:prstClr val="black"/>
              </a:solidFill>
              <a:latin typeface="UTM Avo" panose="0204060305050602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3248D4BC-510B-8751-1D9E-B5D3E2241181}"/>
              </a:ext>
            </a:extLst>
          </p:cNvPr>
          <p:cNvGrpSpPr/>
          <p:nvPr/>
        </p:nvGrpSpPr>
        <p:grpSpPr>
          <a:xfrm>
            <a:off x="405407" y="2180573"/>
            <a:ext cx="11381185" cy="1248427"/>
            <a:chOff x="685800" y="606730"/>
            <a:chExt cx="17071777" cy="1872641"/>
          </a:xfrm>
        </p:grpSpPr>
        <p:sp>
          <p:nvSpPr>
            <p:cNvPr id="7" name="TextBox 6">
              <a:extLst>
                <a:ext uri="{FF2B5EF4-FFF2-40B4-BE49-F238E27FC236}">
                  <a16:creationId xmlns:a16="http://schemas.microsoft.com/office/drawing/2014/main" id="{F73C6496-A6B2-4683-51F3-3A5EC8196305}"/>
                </a:ext>
              </a:extLst>
            </p:cNvPr>
            <p:cNvSpPr txBox="1"/>
            <p:nvPr/>
          </p:nvSpPr>
          <p:spPr>
            <a:xfrm>
              <a:off x="2895598" y="606730"/>
              <a:ext cx="14861979" cy="1872641"/>
            </a:xfrm>
            <a:prstGeom prst="roundRect">
              <a:avLst/>
            </a:prstGeom>
            <a:solidFill>
              <a:srgbClr val="9BBB59">
                <a:lumMod val="20000"/>
                <a:lumOff val="80000"/>
              </a:srgbClr>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em</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quan</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sát</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tranh</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thực</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yêu</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cầu</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Lựa</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chọn</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hình</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ảnh</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phù</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hợp</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với</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việc</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biết</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bảo</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quản</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tiết</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kiệm</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tiền</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a:t>
              </a:r>
            </a:p>
          </p:txBody>
        </p:sp>
        <p:pic>
          <p:nvPicPr>
            <p:cNvPr id="8" name="Picture 8">
              <a:extLst>
                <a:ext uri="{FF2B5EF4-FFF2-40B4-BE49-F238E27FC236}">
                  <a16:creationId xmlns:a16="http://schemas.microsoft.com/office/drawing/2014/main" id="{811056D5-7372-5D56-0259-FA9E88ACE78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800100"/>
              <a:ext cx="2012957" cy="1632325"/>
            </a:xfrm>
            <a:prstGeom prst="rect">
              <a:avLst/>
            </a:prstGeom>
          </p:spPr>
        </p:pic>
      </p:grpSp>
      <p:pic>
        <p:nvPicPr>
          <p:cNvPr id="13" name="Picture 12">
            <a:extLst>
              <a:ext uri="{FF2B5EF4-FFF2-40B4-BE49-F238E27FC236}">
                <a16:creationId xmlns:a16="http://schemas.microsoft.com/office/drawing/2014/main" id="{61D3D360-CC2B-7D8D-9F76-DB37DDA333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7" y="3759141"/>
            <a:ext cx="12192000" cy="2747066"/>
          </a:xfrm>
          <a:prstGeom prst="rect">
            <a:avLst/>
          </a:prstGeom>
        </p:spPr>
      </p:pic>
    </p:spTree>
    <p:extLst>
      <p:ext uri="{BB962C8B-B14F-4D97-AF65-F5344CB8AC3E}">
        <p14:creationId xmlns:p14="http://schemas.microsoft.com/office/powerpoint/2010/main" val="185313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156CD3A-08F5-372F-C3AC-738E7538295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B93E59A-180B-F763-0505-EF4DEC506426}"/>
              </a:ext>
            </a:extLst>
          </p:cNvPr>
          <p:cNvGrpSpPr/>
          <p:nvPr/>
        </p:nvGrpSpPr>
        <p:grpSpPr>
          <a:xfrm>
            <a:off x="3897634" y="609600"/>
            <a:ext cx="5055917" cy="774700"/>
            <a:chOff x="4834930" y="84191"/>
            <a:chExt cx="7359542" cy="807573"/>
          </a:xfrm>
        </p:grpSpPr>
        <p:sp>
          <p:nvSpPr>
            <p:cNvPr id="3" name="Round Same Side Corner Rectangle 11">
              <a:extLst>
                <a:ext uri="{FF2B5EF4-FFF2-40B4-BE49-F238E27FC236}">
                  <a16:creationId xmlns:a16="http://schemas.microsoft.com/office/drawing/2014/main" id="{F9952C96-E86B-3313-059E-2CCC5EAF5BD4}"/>
                </a:ext>
              </a:extLst>
            </p:cNvPr>
            <p:cNvSpPr/>
            <p:nvPr/>
          </p:nvSpPr>
          <p:spPr>
            <a:xfrm flipV="1">
              <a:off x="4834930" y="84191"/>
              <a:ext cx="7359542" cy="807573"/>
            </a:xfrm>
            <a:prstGeom prst="round2SameRect">
              <a:avLst>
                <a:gd name="adj1" fmla="val 37720"/>
                <a:gd name="adj2" fmla="val 0"/>
              </a:avLst>
            </a:prstGeom>
            <a:solidFill>
              <a:srgbClr val="4BACC6">
                <a:lumMod val="75000"/>
              </a:srgbClr>
            </a:solidFill>
            <a:ln w="25400" cap="flat" cmpd="sng" algn="ctr">
              <a:solidFill>
                <a:srgbClr val="4BACC6">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2FA10C94-5B42-1C33-BBB4-5CB20B644FED}"/>
                </a:ext>
              </a:extLst>
            </p:cNvPr>
            <p:cNvSpPr txBox="1"/>
            <p:nvPr/>
          </p:nvSpPr>
          <p:spPr>
            <a:xfrm>
              <a:off x="5313042" y="180612"/>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endParaRPr>
            </a:p>
          </p:txBody>
        </p:sp>
      </p:grpSp>
      <p:grpSp>
        <p:nvGrpSpPr>
          <p:cNvPr id="5" name="Group 4">
            <a:extLst>
              <a:ext uri="{FF2B5EF4-FFF2-40B4-BE49-F238E27FC236}">
                <a16:creationId xmlns:a16="http://schemas.microsoft.com/office/drawing/2014/main" id="{B8C28B47-4968-4934-3185-DF0F3508E19A}"/>
              </a:ext>
            </a:extLst>
          </p:cNvPr>
          <p:cNvGrpSpPr/>
          <p:nvPr/>
        </p:nvGrpSpPr>
        <p:grpSpPr>
          <a:xfrm>
            <a:off x="0" y="1476796"/>
            <a:ext cx="10201678" cy="1124451"/>
            <a:chOff x="0" y="1619512"/>
            <a:chExt cx="15302517" cy="1686677"/>
          </a:xfrm>
        </p:grpSpPr>
        <p:sp>
          <p:nvSpPr>
            <p:cNvPr id="9" name="Rectangle 8">
              <a:extLst>
                <a:ext uri="{FF2B5EF4-FFF2-40B4-BE49-F238E27FC236}">
                  <a16:creationId xmlns:a16="http://schemas.microsoft.com/office/drawing/2014/main" id="{8779B76C-A97F-29EB-8234-4A8E5AC028C0}"/>
                </a:ext>
              </a:extLst>
            </p:cNvPr>
            <p:cNvSpPr/>
            <p:nvPr/>
          </p:nvSpPr>
          <p:spPr>
            <a:xfrm>
              <a:off x="0" y="2077162"/>
              <a:ext cx="14535150" cy="951788"/>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Hình</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ảnh</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phù</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hợp</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với</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bảo</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quản</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tiết</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kiệm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tiền</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p:sp>
          <p:nvSpPr>
            <p:cNvPr id="10" name="Freeform 7">
              <a:extLst>
                <a:ext uri="{FF2B5EF4-FFF2-40B4-BE49-F238E27FC236}">
                  <a16:creationId xmlns:a16="http://schemas.microsoft.com/office/drawing/2014/main" id="{59048641-F8E6-D225-C4EB-B8E6B60D7291}"/>
                </a:ext>
              </a:extLst>
            </p:cNvPr>
            <p:cNvSpPr/>
            <p:nvPr/>
          </p:nvSpPr>
          <p:spPr>
            <a:xfrm>
              <a:off x="14159517" y="1619512"/>
              <a:ext cx="1143000" cy="1686677"/>
            </a:xfrm>
            <a:custGeom>
              <a:avLst/>
              <a:gdLst/>
              <a:ahLst/>
              <a:cxnLst/>
              <a:rect l="l" t="t" r="r" b="b"/>
              <a:pathLst>
                <a:path w="3432304" h="5243798">
                  <a:moveTo>
                    <a:pt x="0" y="0"/>
                  </a:moveTo>
                  <a:lnTo>
                    <a:pt x="3432305" y="0"/>
                  </a:lnTo>
                  <a:lnTo>
                    <a:pt x="3432305" y="5243798"/>
                  </a:lnTo>
                  <a:lnTo>
                    <a:pt x="0" y="52437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sp>
        <p:nvSpPr>
          <p:cNvPr id="11" name="TextBox 10">
            <a:extLst>
              <a:ext uri="{FF2B5EF4-FFF2-40B4-BE49-F238E27FC236}">
                <a16:creationId xmlns:a16="http://schemas.microsoft.com/office/drawing/2014/main" id="{5BE1472C-FECA-98D6-AF2C-8BE8FA21828B}"/>
              </a:ext>
            </a:extLst>
          </p:cNvPr>
          <p:cNvSpPr txBox="1"/>
          <p:nvPr/>
        </p:nvSpPr>
        <p:spPr>
          <a:xfrm>
            <a:off x="2369781" y="6050568"/>
            <a:ext cx="2184013" cy="482120"/>
          </a:xfrm>
          <a:prstGeom prst="rect">
            <a:avLst/>
          </a:prstGeom>
          <a:noFill/>
        </p:spPr>
        <p:txBody>
          <a:bodyPr wrap="square">
            <a:spAutoFit/>
          </a:bodyPr>
          <a:lstStyle/>
          <a:p>
            <a:pPr algn="ctr"/>
            <a:r>
              <a:rPr lang="en-US" sz="2533" b="1" dirty="0" err="1">
                <a:latin typeface="UTM Avo" panose="02040603050506020204" pitchFamily="18" charset="0"/>
                <a:ea typeface="Calibri" panose="020F0502020204030204" pitchFamily="34" charset="0"/>
                <a:cs typeface="Arial" panose="020B0604020202020204" pitchFamily="34" charset="0"/>
              </a:rPr>
              <a:t>Hình</a:t>
            </a:r>
            <a:r>
              <a:rPr lang="en-US" sz="2533" b="1" dirty="0">
                <a:latin typeface="UTM Avo" panose="02040603050506020204" pitchFamily="18" charset="0"/>
                <a:ea typeface="Calibri" panose="020F0502020204030204" pitchFamily="34" charset="0"/>
                <a:cs typeface="Arial" panose="020B0604020202020204" pitchFamily="34" charset="0"/>
              </a:rPr>
              <a:t> </a:t>
            </a:r>
            <a:r>
              <a:rPr lang="en-US" sz="2533" b="1" dirty="0" err="1">
                <a:latin typeface="UTM Avo" panose="02040603050506020204" pitchFamily="18" charset="0"/>
                <a:ea typeface="Calibri" panose="020F0502020204030204" pitchFamily="34" charset="0"/>
                <a:cs typeface="Arial" panose="020B0604020202020204" pitchFamily="34" charset="0"/>
              </a:rPr>
              <a:t>ảnh</a:t>
            </a:r>
            <a:r>
              <a:rPr lang="en-US" sz="2533" b="1" dirty="0">
                <a:latin typeface="UTM Avo" panose="02040603050506020204" pitchFamily="18" charset="0"/>
                <a:ea typeface="Calibri" panose="020F0502020204030204" pitchFamily="34" charset="0"/>
                <a:cs typeface="Arial" panose="020B0604020202020204" pitchFamily="34" charset="0"/>
              </a:rPr>
              <a:t> 1</a:t>
            </a:r>
            <a:endParaRPr lang="fr-FR" sz="2533" b="1" i="1" dirty="0">
              <a:latin typeface="UTM Avo" panose="02040603050506020204" pitchFamily="18"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ACFB300-2A6D-6AF4-AAD6-D82D600C7F6C}"/>
              </a:ext>
            </a:extLst>
          </p:cNvPr>
          <p:cNvSpPr txBox="1"/>
          <p:nvPr/>
        </p:nvSpPr>
        <p:spPr>
          <a:xfrm>
            <a:off x="7848844" y="6007340"/>
            <a:ext cx="2184013" cy="482120"/>
          </a:xfrm>
          <a:prstGeom prst="rect">
            <a:avLst/>
          </a:prstGeom>
          <a:noFill/>
        </p:spPr>
        <p:txBody>
          <a:bodyPr wrap="square">
            <a:spAutoFit/>
          </a:bodyPr>
          <a:lstStyle/>
          <a:p>
            <a:pPr algn="ctr"/>
            <a:r>
              <a:rPr lang="en-US" sz="2533" b="1" dirty="0" err="1">
                <a:latin typeface="UTM Avo" panose="02040603050506020204" pitchFamily="18" charset="0"/>
                <a:ea typeface="Calibri" panose="020F0502020204030204" pitchFamily="34" charset="0"/>
                <a:cs typeface="Arial" panose="020B0604020202020204" pitchFamily="34" charset="0"/>
              </a:rPr>
              <a:t>Hình</a:t>
            </a:r>
            <a:r>
              <a:rPr lang="en-US" sz="2533" b="1" dirty="0">
                <a:latin typeface="UTM Avo" panose="02040603050506020204" pitchFamily="18" charset="0"/>
                <a:ea typeface="Calibri" panose="020F0502020204030204" pitchFamily="34" charset="0"/>
                <a:cs typeface="Arial" panose="020B0604020202020204" pitchFamily="34" charset="0"/>
              </a:rPr>
              <a:t> </a:t>
            </a:r>
            <a:r>
              <a:rPr lang="en-US" sz="2533" b="1" dirty="0" err="1">
                <a:latin typeface="UTM Avo" panose="02040603050506020204" pitchFamily="18" charset="0"/>
                <a:ea typeface="Calibri" panose="020F0502020204030204" pitchFamily="34" charset="0"/>
                <a:cs typeface="Arial" panose="020B0604020202020204" pitchFamily="34" charset="0"/>
              </a:rPr>
              <a:t>ảnh</a:t>
            </a:r>
            <a:r>
              <a:rPr lang="en-US" sz="2533" b="1" dirty="0">
                <a:latin typeface="UTM Avo" panose="02040603050506020204" pitchFamily="18" charset="0"/>
                <a:ea typeface="Calibri" panose="020F0502020204030204" pitchFamily="34" charset="0"/>
                <a:cs typeface="Arial" panose="020B0604020202020204" pitchFamily="34" charset="0"/>
              </a:rPr>
              <a:t> 4</a:t>
            </a:r>
            <a:endParaRPr lang="fr-FR" sz="2533" b="1" i="1" dirty="0">
              <a:latin typeface="UTM Avo" panose="02040603050506020204" pitchFamily="18" charset="0"/>
              <a:ea typeface="Calibri" panose="020F050202020403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678402B-432E-0E09-8D14-D8E922BE4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7500" y="2541216"/>
            <a:ext cx="9321800" cy="3466124"/>
          </a:xfrm>
          <a:prstGeom prst="rect">
            <a:avLst/>
          </a:prstGeom>
        </p:spPr>
      </p:pic>
    </p:spTree>
    <p:extLst>
      <p:ext uri="{BB962C8B-B14F-4D97-AF65-F5344CB8AC3E}">
        <p14:creationId xmlns:p14="http://schemas.microsoft.com/office/powerpoint/2010/main" val="2982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471A81A-72B0-C527-18E7-B80FBACA4D2C}"/>
            </a:ext>
          </a:extLst>
        </p:cNvPr>
        <p:cNvGrpSpPr/>
        <p:nvPr/>
      </p:nvGrpSpPr>
      <p:grpSpPr>
        <a:xfrm>
          <a:off x="0" y="0"/>
          <a:ext cx="0" cy="0"/>
          <a:chOff x="0" y="0"/>
          <a:chExt cx="0" cy="0"/>
        </a:xfrm>
      </p:grpSpPr>
      <p:sp>
        <p:nvSpPr>
          <p:cNvPr id="14" name="Freeform 6">
            <a:extLst>
              <a:ext uri="{FF2B5EF4-FFF2-40B4-BE49-F238E27FC236}">
                <a16:creationId xmlns:a16="http://schemas.microsoft.com/office/drawing/2014/main" id="{9F961649-BFAC-B84B-C16A-5196CA8B99CA}"/>
              </a:ext>
            </a:extLst>
          </p:cNvPr>
          <p:cNvSpPr/>
          <p:nvPr/>
        </p:nvSpPr>
        <p:spPr>
          <a:xfrm>
            <a:off x="1819121" y="1442011"/>
            <a:ext cx="8553758" cy="4565166"/>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3">
              <a:duotone>
                <a:srgbClr val="C0504D">
                  <a:shade val="45000"/>
                  <a:satMod val="135000"/>
                </a:srgbClr>
                <a:prstClr val="white"/>
              </a:duotone>
              <a:extLst>
                <a:ext uri="{96DAC541-7B7A-43D3-8B79-37D633B846F1}">
                  <asvg:svgBlip xmlns:asvg="http://schemas.microsoft.com/office/drawing/2016/SVG/main"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5" name="TextBox 11">
            <a:extLst>
              <a:ext uri="{FF2B5EF4-FFF2-40B4-BE49-F238E27FC236}">
                <a16:creationId xmlns:a16="http://schemas.microsoft.com/office/drawing/2014/main" id="{E0F9D778-15DB-4F89-0821-A2202A8B663B}"/>
              </a:ext>
            </a:extLst>
          </p:cNvPr>
          <p:cNvSpPr txBox="1"/>
          <p:nvPr/>
        </p:nvSpPr>
        <p:spPr>
          <a:xfrm>
            <a:off x="3269028" y="2500508"/>
            <a:ext cx="5911778" cy="1856983"/>
          </a:xfrm>
          <a:prstGeom prst="rect">
            <a:avLst/>
          </a:prstGeom>
        </p:spPr>
        <p:txBody>
          <a:bodyPr wrap="square" lIns="0" tIns="0" rIns="0" bIns="0" rtlCol="0" anchor="t">
            <a:spAutoFit/>
          </a:bodyPr>
          <a:lstStyle/>
          <a:p>
            <a:pPr algn="ctr" defTabSz="609539">
              <a:lnSpc>
                <a:spcPct val="150000"/>
              </a:lnSpc>
              <a:spcBef>
                <a:spcPct val="0"/>
              </a:spcBef>
            </a:pPr>
            <a:r>
              <a:rPr lang="en-US" sz="2800" b="1" dirty="0" err="1">
                <a:solidFill>
                  <a:prstClr val="black"/>
                </a:solidFill>
                <a:latin typeface="UTM Avo" panose="02040603050506020204" pitchFamily="18" charset="0"/>
                <a:cs typeface="Arial" panose="020B0604020202020204" pitchFamily="34" charset="0"/>
              </a:rPr>
              <a:t>Câu</a:t>
            </a:r>
            <a:r>
              <a:rPr lang="en-US" sz="2800" b="1" dirty="0">
                <a:solidFill>
                  <a:prstClr val="black"/>
                </a:solidFill>
                <a:latin typeface="UTM Avo" panose="02040603050506020204" pitchFamily="18" charset="0"/>
                <a:cs typeface="Arial" panose="020B0604020202020204" pitchFamily="34" charset="0"/>
              </a:rPr>
              <a:t> b:</a:t>
            </a:r>
          </a:p>
          <a:p>
            <a:pPr algn="ctr" defTabSz="609539">
              <a:lnSpc>
                <a:spcPct val="150000"/>
              </a:lnSpc>
              <a:spcBef>
                <a:spcPct val="0"/>
              </a:spcBef>
            </a:pPr>
            <a:r>
              <a:rPr lang="en-US" sz="2800" dirty="0">
                <a:solidFill>
                  <a:prstClr val="black"/>
                </a:solidFill>
                <a:latin typeface="UTM Avo" panose="02040603050506020204" pitchFamily="18" charset="0"/>
                <a:cs typeface="Arial" panose="020B0604020202020204" pitchFamily="34" charset="0"/>
              </a:rPr>
              <a:t>Em </a:t>
            </a:r>
            <a:r>
              <a:rPr lang="en-US" sz="2800" dirty="0" err="1">
                <a:solidFill>
                  <a:prstClr val="black"/>
                </a:solidFill>
                <a:latin typeface="UTM Avo" panose="02040603050506020204" pitchFamily="18" charset="0"/>
                <a:cs typeface="Arial" panose="020B0604020202020204" pitchFamily="34" charset="0"/>
              </a:rPr>
              <a:t>hãy</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kể</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thêm</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các</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cách</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khác</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để</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bảo</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quản</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tiết</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kiệm</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tiền</a:t>
            </a:r>
            <a:r>
              <a:rPr lang="en-US" sz="2800" dirty="0">
                <a:solidFill>
                  <a:prstClr val="black"/>
                </a:solidFill>
                <a:latin typeface="UTM Avo" panose="02040603050506020204" pitchFamily="18" charset="0"/>
                <a:cs typeface="Arial" panose="020B0604020202020204" pitchFamily="34" charset="0"/>
              </a:rPr>
              <a:t>.</a:t>
            </a:r>
            <a:endParaRPr lang="vi-VN" sz="2800" dirty="0">
              <a:solidFill>
                <a:prstClr val="black"/>
              </a:solidFill>
              <a:cs typeface="Arial" panose="020B0604020202020204" pitchFamily="34" charset="0"/>
            </a:endParaRPr>
          </a:p>
        </p:txBody>
      </p:sp>
      <p:pic>
        <p:nvPicPr>
          <p:cNvPr id="17" name="Picture 16" descr="Logo&#10;&#10;Description automatically generated">
            <a:extLst>
              <a:ext uri="{FF2B5EF4-FFF2-40B4-BE49-F238E27FC236}">
                <a16:creationId xmlns:a16="http://schemas.microsoft.com/office/drawing/2014/main" id="{8CBB48E0-B57D-4E27-EF60-498F613473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6514">
            <a:off x="8722103" y="1144329"/>
            <a:ext cx="2605255" cy="2662820"/>
          </a:xfrm>
          <a:prstGeom prst="rect">
            <a:avLst/>
          </a:prstGeom>
        </p:spPr>
      </p:pic>
      <p:grpSp>
        <p:nvGrpSpPr>
          <p:cNvPr id="6" name="Group 5">
            <a:extLst>
              <a:ext uri="{FF2B5EF4-FFF2-40B4-BE49-F238E27FC236}">
                <a16:creationId xmlns:a16="http://schemas.microsoft.com/office/drawing/2014/main" id="{6217585D-71FF-B0B3-46BE-9812CF607C67}"/>
              </a:ext>
            </a:extLst>
          </p:cNvPr>
          <p:cNvGrpSpPr/>
          <p:nvPr/>
        </p:nvGrpSpPr>
        <p:grpSpPr>
          <a:xfrm>
            <a:off x="1465628" y="4604752"/>
            <a:ext cx="1809251" cy="1622471"/>
            <a:chOff x="2064711" y="4457504"/>
            <a:chExt cx="4672068" cy="4800796"/>
          </a:xfrm>
        </p:grpSpPr>
        <p:sp>
          <p:nvSpPr>
            <p:cNvPr id="7" name="Freeform 5">
              <a:extLst>
                <a:ext uri="{FF2B5EF4-FFF2-40B4-BE49-F238E27FC236}">
                  <a16:creationId xmlns:a16="http://schemas.microsoft.com/office/drawing/2014/main" id="{6BB2E9C6-DD74-2922-A0C4-967316E10703}"/>
                </a:ext>
              </a:extLst>
            </p:cNvPr>
            <p:cNvSpPr/>
            <p:nvPr/>
          </p:nvSpPr>
          <p:spPr>
            <a:xfrm flipH="1">
              <a:off x="4077585" y="4457504"/>
              <a:ext cx="2659194" cy="3769477"/>
            </a:xfrm>
            <a:custGeom>
              <a:avLst/>
              <a:gdLst/>
              <a:ahLst/>
              <a:cxnLst/>
              <a:rect l="l" t="t" r="r" b="b"/>
              <a:pathLst>
                <a:path w="2659194" h="3769477">
                  <a:moveTo>
                    <a:pt x="2659195" y="0"/>
                  </a:moveTo>
                  <a:lnTo>
                    <a:pt x="0" y="0"/>
                  </a:lnTo>
                  <a:lnTo>
                    <a:pt x="0" y="3769477"/>
                  </a:lnTo>
                  <a:lnTo>
                    <a:pt x="2659195" y="3769477"/>
                  </a:lnTo>
                  <a:lnTo>
                    <a:pt x="265919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8" name="Freeform 9">
              <a:extLst>
                <a:ext uri="{FF2B5EF4-FFF2-40B4-BE49-F238E27FC236}">
                  <a16:creationId xmlns:a16="http://schemas.microsoft.com/office/drawing/2014/main" id="{A42B32B2-E666-9262-D06A-4392A91687D2}"/>
                </a:ext>
              </a:extLst>
            </p:cNvPr>
            <p:cNvSpPr/>
            <p:nvPr/>
          </p:nvSpPr>
          <p:spPr>
            <a:xfrm rot="-537755">
              <a:off x="2064711" y="6014119"/>
              <a:ext cx="1821690" cy="2408485"/>
            </a:xfrm>
            <a:custGeom>
              <a:avLst/>
              <a:gdLst/>
              <a:ahLst/>
              <a:cxnLst/>
              <a:rect l="l" t="t" r="r" b="b"/>
              <a:pathLst>
                <a:path w="1821690" h="2408485">
                  <a:moveTo>
                    <a:pt x="0" y="0"/>
                  </a:moveTo>
                  <a:lnTo>
                    <a:pt x="1821691" y="0"/>
                  </a:lnTo>
                  <a:lnTo>
                    <a:pt x="1821691" y="2408485"/>
                  </a:lnTo>
                  <a:lnTo>
                    <a:pt x="0" y="24084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3" name="Freeform 10">
              <a:extLst>
                <a:ext uri="{FF2B5EF4-FFF2-40B4-BE49-F238E27FC236}">
                  <a16:creationId xmlns:a16="http://schemas.microsoft.com/office/drawing/2014/main" id="{5FAD2210-75A8-71FC-3F75-F5560B990E1D}"/>
                </a:ext>
              </a:extLst>
            </p:cNvPr>
            <p:cNvSpPr/>
            <p:nvPr/>
          </p:nvSpPr>
          <p:spPr>
            <a:xfrm>
              <a:off x="2937798" y="5993489"/>
              <a:ext cx="2469385" cy="3264811"/>
            </a:xfrm>
            <a:custGeom>
              <a:avLst/>
              <a:gdLst/>
              <a:ahLst/>
              <a:cxnLst/>
              <a:rect l="l" t="t" r="r" b="b"/>
              <a:pathLst>
                <a:path w="2469385" h="3264811">
                  <a:moveTo>
                    <a:pt x="0" y="0"/>
                  </a:moveTo>
                  <a:lnTo>
                    <a:pt x="2469384" y="0"/>
                  </a:lnTo>
                  <a:lnTo>
                    <a:pt x="2469384" y="3264811"/>
                  </a:lnTo>
                  <a:lnTo>
                    <a:pt x="0" y="32648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151174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29B3D79-BB5C-BD5C-F22E-65CEB897CD8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C88080E-A11F-EB97-F6EE-2D3A6ED5A32D}"/>
              </a:ext>
            </a:extLst>
          </p:cNvPr>
          <p:cNvGrpSpPr/>
          <p:nvPr/>
        </p:nvGrpSpPr>
        <p:grpSpPr>
          <a:xfrm>
            <a:off x="3897634" y="578753"/>
            <a:ext cx="5055917" cy="774700"/>
            <a:chOff x="4834930" y="84191"/>
            <a:chExt cx="7359542" cy="807573"/>
          </a:xfrm>
        </p:grpSpPr>
        <p:sp>
          <p:nvSpPr>
            <p:cNvPr id="3" name="Round Same Side Corner Rectangle 11">
              <a:extLst>
                <a:ext uri="{FF2B5EF4-FFF2-40B4-BE49-F238E27FC236}">
                  <a16:creationId xmlns:a16="http://schemas.microsoft.com/office/drawing/2014/main" id="{B9B3B317-1EFC-99B2-5A77-D446728F7158}"/>
                </a:ext>
              </a:extLst>
            </p:cNvPr>
            <p:cNvSpPr/>
            <p:nvPr/>
          </p:nvSpPr>
          <p:spPr>
            <a:xfrm flipV="1">
              <a:off x="4834930" y="84191"/>
              <a:ext cx="7359542" cy="807573"/>
            </a:xfrm>
            <a:prstGeom prst="round2SameRect">
              <a:avLst>
                <a:gd name="adj1" fmla="val 37720"/>
                <a:gd name="adj2" fmla="val 0"/>
              </a:avLst>
            </a:prstGeom>
            <a:solidFill>
              <a:srgbClr val="CC1616"/>
            </a:solidFill>
            <a:ln w="25400" cap="flat" cmpd="sng" algn="ctr">
              <a:solidFill>
                <a:srgbClr val="C00000"/>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C0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DACD0ECC-302B-5D64-4F12-17867B2BD527}"/>
                </a:ext>
              </a:extLst>
            </p:cNvPr>
            <p:cNvSpPr txBox="1"/>
            <p:nvPr/>
          </p:nvSpPr>
          <p:spPr>
            <a:xfrm>
              <a:off x="5313042" y="180612"/>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endParaRPr>
            </a:p>
          </p:txBody>
        </p:sp>
      </p:grpSp>
      <p:sp>
        <p:nvSpPr>
          <p:cNvPr id="6" name="Rectangle: Rounded Corners 5">
            <a:extLst>
              <a:ext uri="{FF2B5EF4-FFF2-40B4-BE49-F238E27FC236}">
                <a16:creationId xmlns:a16="http://schemas.microsoft.com/office/drawing/2014/main" id="{3F329B85-2191-010E-D8AB-2244402A752E}"/>
              </a:ext>
            </a:extLst>
          </p:cNvPr>
          <p:cNvSpPr/>
          <p:nvPr/>
        </p:nvSpPr>
        <p:spPr>
          <a:xfrm>
            <a:off x="720207" y="2546364"/>
            <a:ext cx="3389402" cy="176527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Bỏ tiền vào lợn đất</a:t>
            </a:r>
            <a:endParaRPr lang="en-US" sz="2400" dirty="0">
              <a:solidFill>
                <a:schemeClr val="tx1"/>
              </a:solidFill>
              <a:latin typeface="UTM Avo" panose="020406030505060202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55940003-6917-EBE0-8B93-A3E4329ADF96}"/>
              </a:ext>
            </a:extLst>
          </p:cNvPr>
          <p:cNvSpPr/>
          <p:nvPr/>
        </p:nvSpPr>
        <p:spPr>
          <a:xfrm>
            <a:off x="4297104" y="2553780"/>
            <a:ext cx="3389403" cy="176526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tx1"/>
                </a:solidFill>
                <a:latin typeface="UTM Avo" panose="02040603050506020204" pitchFamily="18" charset="0"/>
                <a:cs typeface="Arial" panose="020B0604020202020204" pitchFamily="34" charset="0"/>
              </a:rPr>
              <a:t>Để tiền đúng nơi quy định</a:t>
            </a:r>
            <a:endParaRPr lang="vi-VN" sz="2400" dirty="0">
              <a:solidFill>
                <a:schemeClr val="tx1"/>
              </a:solidFill>
              <a:latin typeface="UTM Avo" panose="0204060305050602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134B7660-5D49-DA3A-8BE8-86033C5263C5}"/>
              </a:ext>
            </a:extLst>
          </p:cNvPr>
          <p:cNvSpPr/>
          <p:nvPr/>
        </p:nvSpPr>
        <p:spPr>
          <a:xfrm>
            <a:off x="7874000" y="2546365"/>
            <a:ext cx="3708399" cy="176526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charset="0"/>
                <a:cs typeface="Arial" panose="020B0604020202020204" pitchFamily="34" charset="0"/>
              </a:rPr>
              <a:t>Tiếp tục sử dụng các vật dụng còn đảm bảo chức năng</a:t>
            </a:r>
            <a:endParaRPr lang="en-US" sz="2400" dirty="0">
              <a:solidFill>
                <a:schemeClr val="tx1"/>
              </a:solidFill>
              <a:latin typeface="UTM Avo" panose="02040603050506020204" pitchFamily="18" charset="0"/>
              <a:cs typeface="Arial" panose="020B0604020202020204" pitchFamily="34" charset="0"/>
            </a:endParaRPr>
          </a:p>
        </p:txBody>
      </p:sp>
      <p:sp>
        <p:nvSpPr>
          <p:cNvPr id="13" name="Line Callout 1 (Border and Accent Bar) 3">
            <a:extLst>
              <a:ext uri="{FF2B5EF4-FFF2-40B4-BE49-F238E27FC236}">
                <a16:creationId xmlns:a16="http://schemas.microsoft.com/office/drawing/2014/main" id="{290A9395-E011-A472-7C03-97377311B4D8}"/>
              </a:ext>
            </a:extLst>
          </p:cNvPr>
          <p:cNvSpPr/>
          <p:nvPr/>
        </p:nvSpPr>
        <p:spPr>
          <a:xfrm>
            <a:off x="720207" y="1705487"/>
            <a:ext cx="8877300" cy="668332"/>
          </a:xfrm>
          <a:prstGeom prst="accentBorderCallout1">
            <a:avLst>
              <a:gd name="adj1" fmla="val 18750"/>
              <a:gd name="adj2" fmla="val -3127"/>
              <a:gd name="adj3" fmla="val 19854"/>
              <a:gd name="adj4" fmla="val -9211"/>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charset="0"/>
                <a:cs typeface="Arial" panose="020B0604020202020204" pitchFamily="34" charset="0"/>
              </a:rPr>
              <a:t>Các</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cách</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khác</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để</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bảo</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quản</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tiết</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kiệm</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tiền</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như</a:t>
            </a:r>
            <a:r>
              <a:rPr lang="en-US" sz="2400" b="1" dirty="0">
                <a:solidFill>
                  <a:srgbClr val="C00000"/>
                </a:solidFill>
                <a:latin typeface="UTM Avo" panose="02040603050506020204" pitchFamily="18" charset="0"/>
                <a:cs typeface="Arial" panose="020B0604020202020204" pitchFamily="34" charset="0"/>
              </a:rPr>
              <a:t>:</a:t>
            </a:r>
          </a:p>
        </p:txBody>
      </p:sp>
      <p:pic>
        <p:nvPicPr>
          <p:cNvPr id="14" name="Picture 4" descr="Cách tiết kiệm tiền bằng heo đất hiệu quả">
            <a:extLst>
              <a:ext uri="{FF2B5EF4-FFF2-40B4-BE49-F238E27FC236}">
                <a16:creationId xmlns:a16="http://schemas.microsoft.com/office/drawing/2014/main" id="{513CCC49-270E-0D71-EFE1-28B31A78E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80" y="4680533"/>
            <a:ext cx="3373129" cy="1765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6" descr="Những điều nên làm giúp chiếc ví thu hút tiền vào như nước">
            <a:extLst>
              <a:ext uri="{FF2B5EF4-FFF2-40B4-BE49-F238E27FC236}">
                <a16:creationId xmlns:a16="http://schemas.microsoft.com/office/drawing/2014/main" id="{B2E2A5EA-5244-1096-D399-C6B42E7045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2519" y="4670271"/>
            <a:ext cx="2358571" cy="1768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8" descr="Thu hồi pin cũ (pin thải, pin đã qua sử dụng,...)">
            <a:extLst>
              <a:ext uri="{FF2B5EF4-FFF2-40B4-BE49-F238E27FC236}">
                <a16:creationId xmlns:a16="http://schemas.microsoft.com/office/drawing/2014/main" id="{0B1291FE-EF98-D1AF-478C-44D3CCB766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7306" y="4663668"/>
            <a:ext cx="2653748" cy="1782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02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919271-F018-682A-CC29-77ED46F6354A}"/>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5BF90CC-78E4-B6C9-4EE2-FC329162E6E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16E09509-58F9-E6AA-68CC-5ADB162A7E0B}"/>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602511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02E90D5-9123-7C6A-D9CB-07D1334AF9C4}"/>
              </a:ext>
            </a:extLst>
          </p:cNvPr>
          <p:cNvSpPr txBox="1"/>
          <p:nvPr/>
        </p:nvSpPr>
        <p:spPr>
          <a:xfrm>
            <a:off x="3385375" y="1222204"/>
            <a:ext cx="5421249" cy="461665"/>
          </a:xfrm>
          <a:prstGeom prst="rect">
            <a:avLst/>
          </a:prstGeom>
          <a:noFill/>
        </p:spPr>
        <p:txBody>
          <a:bodyPr wrap="square">
            <a:spAutoFit/>
          </a:bodyPr>
          <a:lstStyle/>
          <a:p>
            <a:pPr algn="ctr" defTabSz="609539">
              <a:spcAft>
                <a:spcPts val="667"/>
              </a:spcAft>
            </a:pPr>
            <a:r>
              <a:rPr lang="en-US" sz="2400" b="1" dirty="0">
                <a:solidFill>
                  <a:prstClr val="black"/>
                </a:solidFill>
                <a:latin typeface="UTM Avo" panose="02040603050506020204" pitchFamily="18" charset="0"/>
                <a:ea typeface="Calibri" panose="020F0502020204030204" pitchFamily="34" charset="0"/>
                <a:cs typeface="Arial" panose="020B0604020202020204" pitchFamily="34" charset="0"/>
              </a:rPr>
              <a:t>HOẠT ĐỘNG 1: BÀY TỎ Ý KIẾN</a:t>
            </a:r>
          </a:p>
        </p:txBody>
      </p:sp>
      <p:sp>
        <p:nvSpPr>
          <p:cNvPr id="18" name="Freeform 4">
            <a:extLst>
              <a:ext uri="{FF2B5EF4-FFF2-40B4-BE49-F238E27FC236}">
                <a16:creationId xmlns:a16="http://schemas.microsoft.com/office/drawing/2014/main" id="{A3D77DC1-1F8D-29AA-32DE-7352E6302C40}"/>
              </a:ext>
            </a:extLst>
          </p:cNvPr>
          <p:cNvSpPr/>
          <p:nvPr/>
        </p:nvSpPr>
        <p:spPr>
          <a:xfrm>
            <a:off x="572157" y="2415761"/>
            <a:ext cx="6937227" cy="3392770"/>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4BACC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565806C2-4EA2-9BF7-EACC-6F5F9E010477}"/>
              </a:ext>
            </a:extLst>
          </p:cNvPr>
          <p:cNvSpPr txBox="1"/>
          <p:nvPr/>
        </p:nvSpPr>
        <p:spPr>
          <a:xfrm>
            <a:off x="1036179" y="2670275"/>
            <a:ext cx="5812615" cy="2783839"/>
          </a:xfrm>
          <a:prstGeom prst="rect">
            <a:avLst/>
          </a:prstGeom>
          <a:noFill/>
        </p:spPr>
        <p:txBody>
          <a:bodyPr wrap="square">
            <a:spAutoFit/>
          </a:bodyPr>
          <a:lstStyle/>
          <a:p>
            <a:pPr algn="just" defTabSz="609539">
              <a:lnSpc>
                <a:spcPct val="150000"/>
              </a:lnSpc>
            </a:pPr>
            <a:r>
              <a:rPr lang="vi-VN" sz="2400" b="1" dirty="0">
                <a:latin typeface="UTM Avo" panose="02040603050506020204" pitchFamily="18" charset="0"/>
                <a:ea typeface="Calibri" panose="020F0502020204030204" pitchFamily="34" charset="0"/>
                <a:cs typeface="Arial" panose="020B0604020202020204" pitchFamily="34" charset="0"/>
              </a:rPr>
              <a:t>Làm việc theo nhóm (4 HS): </a:t>
            </a:r>
            <a:r>
              <a:rPr lang="vi-VN" sz="2400" dirty="0">
                <a:latin typeface="UTM Avo" panose="02040603050506020204" pitchFamily="18" charset="0"/>
                <a:ea typeface="Calibri" panose="020F0502020204030204" pitchFamily="34" charset="0"/>
                <a:cs typeface="Arial" panose="020B0604020202020204" pitchFamily="34" charset="0"/>
              </a:rPr>
              <a:t>Các nhóm đọc các việc làm (SHS – tr.56,57) và trả lời câu hỏi: </a:t>
            </a:r>
            <a:r>
              <a:rPr lang="vi-VN" sz="2400" i="1" dirty="0">
                <a:solidFill>
                  <a:srgbClr val="C00000"/>
                </a:solidFill>
                <a:latin typeface="UTM Avo" panose="02040603050506020204" pitchFamily="18" charset="0"/>
                <a:ea typeface="Calibri" panose="020F0502020204030204" pitchFamily="34" charset="0"/>
                <a:cs typeface="Arial" panose="020B0604020202020204" pitchFamily="34" charset="0"/>
              </a:rPr>
              <a:t>Em đồng tình hay không đồng tình với việc làm nào dưới đây? Vì sao?</a:t>
            </a:r>
          </a:p>
        </p:txBody>
      </p:sp>
      <p:pic>
        <p:nvPicPr>
          <p:cNvPr id="20" name="Picture 12">
            <a:extLst>
              <a:ext uri="{FF2B5EF4-FFF2-40B4-BE49-F238E27FC236}">
                <a16:creationId xmlns:a16="http://schemas.microsoft.com/office/drawing/2014/main" id="{0B306C1D-AEB8-1A5F-AD8C-18893F943B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4239" y="1934281"/>
            <a:ext cx="830223" cy="1537450"/>
          </a:xfrm>
          <a:prstGeom prst="rect">
            <a:avLst/>
          </a:prstGeom>
        </p:spPr>
      </p:pic>
      <p:grpSp>
        <p:nvGrpSpPr>
          <p:cNvPr id="21" name="Group 20">
            <a:extLst>
              <a:ext uri="{FF2B5EF4-FFF2-40B4-BE49-F238E27FC236}">
                <a16:creationId xmlns:a16="http://schemas.microsoft.com/office/drawing/2014/main" id="{4829C5F5-93B5-396C-2203-9975C19E285F}"/>
              </a:ext>
            </a:extLst>
          </p:cNvPr>
          <p:cNvGrpSpPr/>
          <p:nvPr/>
        </p:nvGrpSpPr>
        <p:grpSpPr>
          <a:xfrm>
            <a:off x="7385659" y="1595345"/>
            <a:ext cx="4311451" cy="3992557"/>
            <a:chOff x="11075782" y="3259671"/>
            <a:chExt cx="6467176" cy="5988836"/>
          </a:xfrm>
        </p:grpSpPr>
        <p:sp>
          <p:nvSpPr>
            <p:cNvPr id="22" name="Oval 21">
              <a:extLst>
                <a:ext uri="{FF2B5EF4-FFF2-40B4-BE49-F238E27FC236}">
                  <a16:creationId xmlns:a16="http://schemas.microsoft.com/office/drawing/2014/main" id="{FDEE98C3-B4E6-EBF4-9855-195ED5B8E0B5}"/>
                </a:ext>
              </a:extLst>
            </p:cNvPr>
            <p:cNvSpPr/>
            <p:nvPr/>
          </p:nvSpPr>
          <p:spPr>
            <a:xfrm>
              <a:off x="11075782" y="3259671"/>
              <a:ext cx="6467176" cy="5988836"/>
            </a:xfrm>
            <a:prstGeom prst="ellipse">
              <a:avLst/>
            </a:prstGeom>
            <a:solidFill>
              <a:sysClr val="window" lastClr="FFFFFF"/>
            </a:solidFill>
            <a:ln w="25400" cap="flat" cmpd="sng" algn="ctr">
              <a:solidFill>
                <a:srgbClr val="1F497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23" name="TextBox 22">
              <a:extLst>
                <a:ext uri="{FF2B5EF4-FFF2-40B4-BE49-F238E27FC236}">
                  <a16:creationId xmlns:a16="http://schemas.microsoft.com/office/drawing/2014/main" id="{4DF3D200-7CBE-2A5F-3875-85853063E910}"/>
                </a:ext>
              </a:extLst>
            </p:cNvPr>
            <p:cNvSpPr txBox="1"/>
            <p:nvPr/>
          </p:nvSpPr>
          <p:spPr>
            <a:xfrm>
              <a:off x="11261369" y="5038403"/>
              <a:ext cx="6096000" cy="2469714"/>
            </a:xfrm>
            <a:prstGeom prst="rect">
              <a:avLst/>
            </a:prstGeom>
            <a:noFill/>
          </p:spPr>
          <p:txBody>
            <a:bodyPr wrap="square" rtlCol="0">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HOẠT ĐỘNG THEO NHÓM</a:t>
              </a:r>
            </a:p>
          </p:txBody>
        </p:sp>
        <p:pic>
          <p:nvPicPr>
            <p:cNvPr id="24" name="Picture 11">
              <a:extLst>
                <a:ext uri="{FF2B5EF4-FFF2-40B4-BE49-F238E27FC236}">
                  <a16:creationId xmlns:a16="http://schemas.microsoft.com/office/drawing/2014/main" id="{48675C0A-813E-68BD-EDAA-8570A754E0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55021" y="3352310"/>
              <a:ext cx="4508695" cy="1073889"/>
            </a:xfrm>
            <a:prstGeom prst="rect">
              <a:avLst/>
            </a:prstGeom>
          </p:spPr>
        </p:pic>
      </p:grpSp>
      <p:pic>
        <p:nvPicPr>
          <p:cNvPr id="25" name="Picture 24" descr="A group of people using laptops&#10;&#10;Description automatically generated with medium confidence">
            <a:extLst>
              <a:ext uri="{FF2B5EF4-FFF2-40B4-BE49-F238E27FC236}">
                <a16:creationId xmlns:a16="http://schemas.microsoft.com/office/drawing/2014/main" id="{5925AFC6-ADAB-C84F-A04E-7BB38C7FABB2}"/>
              </a:ext>
            </a:extLst>
          </p:cNvPr>
          <p:cNvPicPr>
            <a:picLocks noChangeAspect="1"/>
          </p:cNvPicPr>
          <p:nvPr/>
        </p:nvPicPr>
        <p:blipFill rotWithShape="1">
          <a:blip r:embed="rId7">
            <a:extLst>
              <a:ext uri="{28A0092B-C50C-407E-A947-70E740481C1C}">
                <a14:useLocalDpi xmlns:a14="http://schemas.microsoft.com/office/drawing/2010/main" val="0"/>
              </a:ext>
            </a:extLst>
          </a:blip>
          <a:srcRect l="6321" t="13238" r="6782" b="21992"/>
          <a:stretch/>
        </p:blipFill>
        <p:spPr>
          <a:xfrm>
            <a:off x="7822488" y="4375084"/>
            <a:ext cx="3437794" cy="2562393"/>
          </a:xfrm>
          <a:prstGeom prst="rect">
            <a:avLst/>
          </a:prstGeom>
        </p:spPr>
      </p:pic>
    </p:spTree>
    <p:extLst>
      <p:ext uri="{BB962C8B-B14F-4D97-AF65-F5344CB8AC3E}">
        <p14:creationId xmlns:p14="http://schemas.microsoft.com/office/powerpoint/2010/main" val="7710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59F145-F070-AEEF-D8ED-531AA0261E7C}"/>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B7375ADA-F453-A751-087E-45110BB65C5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EA22B11B-CE82-9EB6-F888-93CD9464B062}"/>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82017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D332487-EEE2-51E4-B28D-9B1213C48AE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194998-D33A-A8B8-2BD7-7089EC68560D}"/>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grpSp>
        <p:nvGrpSpPr>
          <p:cNvPr id="37" name="Group 36">
            <a:extLst>
              <a:ext uri="{FF2B5EF4-FFF2-40B4-BE49-F238E27FC236}">
                <a16:creationId xmlns:a16="http://schemas.microsoft.com/office/drawing/2014/main" id="{727222F5-B2A7-558D-3C62-D8D65CEAB818}"/>
              </a:ext>
            </a:extLst>
          </p:cNvPr>
          <p:cNvGrpSpPr/>
          <p:nvPr/>
        </p:nvGrpSpPr>
        <p:grpSpPr>
          <a:xfrm>
            <a:off x="676871" y="1916700"/>
            <a:ext cx="3561232" cy="4800363"/>
            <a:chOff x="773521" y="2119404"/>
            <a:chExt cx="3561232" cy="4800363"/>
          </a:xfrm>
        </p:grpSpPr>
        <p:sp>
          <p:nvSpPr>
            <p:cNvPr id="28" name="Freeform 4">
              <a:extLst>
                <a:ext uri="{FF2B5EF4-FFF2-40B4-BE49-F238E27FC236}">
                  <a16:creationId xmlns:a16="http://schemas.microsoft.com/office/drawing/2014/main" id="{2EBA7153-86E1-F179-E811-A55021A7A6CB}"/>
                </a:ext>
              </a:extLst>
            </p:cNvPr>
            <p:cNvSpPr/>
            <p:nvPr/>
          </p:nvSpPr>
          <p:spPr>
            <a:xfrm>
              <a:off x="773521" y="2119404"/>
              <a:ext cx="3561232" cy="4182714"/>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31" name="Freeform 95">
              <a:extLst>
                <a:ext uri="{FF2B5EF4-FFF2-40B4-BE49-F238E27FC236}">
                  <a16:creationId xmlns:a16="http://schemas.microsoft.com/office/drawing/2014/main" id="{8E85A74F-C952-972E-6166-0F52E6EFDCCB}"/>
                </a:ext>
              </a:extLst>
            </p:cNvPr>
            <p:cNvSpPr/>
            <p:nvPr/>
          </p:nvSpPr>
          <p:spPr>
            <a:xfrm>
              <a:off x="1311056" y="2220838"/>
              <a:ext cx="2354506" cy="122410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33" name="TextBox 32">
              <a:extLst>
                <a:ext uri="{FF2B5EF4-FFF2-40B4-BE49-F238E27FC236}">
                  <a16:creationId xmlns:a16="http://schemas.microsoft.com/office/drawing/2014/main" id="{16214E8E-C518-45BF-3090-AC58C2AFF200}"/>
                </a:ext>
              </a:extLst>
            </p:cNvPr>
            <p:cNvSpPr txBox="1"/>
            <p:nvPr/>
          </p:nvSpPr>
          <p:spPr>
            <a:xfrm>
              <a:off x="1382573" y="2530181"/>
              <a:ext cx="2211472" cy="605422"/>
            </a:xfrm>
            <a:prstGeom prst="rect">
              <a:avLst/>
            </a:prstGeom>
            <a:noFill/>
          </p:spPr>
          <p:txBody>
            <a:bodyPr wrap="square" rtlCol="0">
              <a:spAutoFit/>
            </a:bodyPr>
            <a:lstStyle/>
            <a:p>
              <a:pPr algn="ctr" defTabSz="609539"/>
              <a:r>
                <a:rPr lang="en-US" sz="3200" b="1" dirty="0">
                  <a:solidFill>
                    <a:srgbClr val="C00000"/>
                  </a:solidFill>
                  <a:latin typeface="UTM Avo" panose="02040603050506020204" pitchFamily="18" charset="0"/>
                  <a:ea typeface="Calibri" panose="020F0502020204030204" pitchFamily="34" charset="0"/>
                  <a:cs typeface="Arial" panose="020B0604020202020204" pitchFamily="34" charset="0"/>
                </a:rPr>
                <a:t>ĐỀ BÀI</a:t>
              </a:r>
            </a:p>
          </p:txBody>
        </p:sp>
        <p:pic>
          <p:nvPicPr>
            <p:cNvPr id="34" name="Picture 97">
              <a:extLst>
                <a:ext uri="{FF2B5EF4-FFF2-40B4-BE49-F238E27FC236}">
                  <a16:creationId xmlns:a16="http://schemas.microsoft.com/office/drawing/2014/main" id="{91CEE20F-0CC5-8C1B-0578-E6242E286C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82186">
              <a:off x="1291176" y="2336976"/>
              <a:ext cx="846646" cy="218589"/>
            </a:xfrm>
            <a:prstGeom prst="rect">
              <a:avLst/>
            </a:prstGeom>
          </p:spPr>
        </p:pic>
        <p:pic>
          <p:nvPicPr>
            <p:cNvPr id="35" name="Picture 34" descr="A picture containing toy, doll&#10;&#10;Description automatically generated">
              <a:extLst>
                <a:ext uri="{FF2B5EF4-FFF2-40B4-BE49-F238E27FC236}">
                  <a16:creationId xmlns:a16="http://schemas.microsoft.com/office/drawing/2014/main" id="{62A43B7E-1580-31F0-0B9C-A7C84C1C8B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451" y="3587524"/>
              <a:ext cx="2828103" cy="3332243"/>
            </a:xfrm>
            <a:prstGeom prst="rect">
              <a:avLst/>
            </a:prstGeom>
          </p:spPr>
        </p:pic>
      </p:grpSp>
      <p:grpSp>
        <p:nvGrpSpPr>
          <p:cNvPr id="39" name="Group 38">
            <a:extLst>
              <a:ext uri="{FF2B5EF4-FFF2-40B4-BE49-F238E27FC236}">
                <a16:creationId xmlns:a16="http://schemas.microsoft.com/office/drawing/2014/main" id="{799903B8-4BCD-290A-4853-3324C89B6858}"/>
              </a:ext>
            </a:extLst>
          </p:cNvPr>
          <p:cNvGrpSpPr/>
          <p:nvPr/>
        </p:nvGrpSpPr>
        <p:grpSpPr>
          <a:xfrm>
            <a:off x="4751813" y="759449"/>
            <a:ext cx="7444548" cy="6012525"/>
            <a:chOff x="4751813" y="759449"/>
            <a:chExt cx="7444548" cy="6012525"/>
          </a:xfrm>
        </p:grpSpPr>
        <p:grpSp>
          <p:nvGrpSpPr>
            <p:cNvPr id="38" name="Group 37">
              <a:extLst>
                <a:ext uri="{FF2B5EF4-FFF2-40B4-BE49-F238E27FC236}">
                  <a16:creationId xmlns:a16="http://schemas.microsoft.com/office/drawing/2014/main" id="{059DDD45-F69A-9CD4-52F9-7FEB628D465F}"/>
                </a:ext>
              </a:extLst>
            </p:cNvPr>
            <p:cNvGrpSpPr/>
            <p:nvPr/>
          </p:nvGrpSpPr>
          <p:grpSpPr>
            <a:xfrm>
              <a:off x="4751813" y="759449"/>
              <a:ext cx="7299411" cy="5597839"/>
              <a:chOff x="4751813" y="759449"/>
              <a:chExt cx="7299411" cy="5597839"/>
            </a:xfrm>
          </p:grpSpPr>
          <p:sp>
            <p:nvSpPr>
              <p:cNvPr id="7" name="Freeform 7">
                <a:extLst>
                  <a:ext uri="{FF2B5EF4-FFF2-40B4-BE49-F238E27FC236}">
                    <a16:creationId xmlns:a16="http://schemas.microsoft.com/office/drawing/2014/main" id="{3C59EDA3-46F1-239A-F971-1A936F99CFB7}"/>
                  </a:ext>
                </a:extLst>
              </p:cNvPr>
              <p:cNvSpPr/>
              <p:nvPr/>
            </p:nvSpPr>
            <p:spPr>
              <a:xfrm>
                <a:off x="4751813" y="759449"/>
                <a:ext cx="7299411" cy="55978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4BACC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9" name="TextBox 8">
                <a:extLst>
                  <a:ext uri="{FF2B5EF4-FFF2-40B4-BE49-F238E27FC236}">
                    <a16:creationId xmlns:a16="http://schemas.microsoft.com/office/drawing/2014/main" id="{55414BAE-452B-3972-BBB7-F3CEAF544D4E}"/>
                  </a:ext>
                </a:extLst>
              </p:cNvPr>
              <p:cNvSpPr txBox="1"/>
              <p:nvPr/>
            </p:nvSpPr>
            <p:spPr>
              <a:xfrm>
                <a:off x="5827568" y="2844768"/>
                <a:ext cx="5596128" cy="1029513"/>
              </a:xfrm>
              <a:prstGeom prst="rect">
                <a:avLst/>
              </a:prstGeom>
            </p:spPr>
            <p:txBody>
              <a:bodyPr wrap="square" lIns="0" tIns="0" rIns="0" bIns="0" rtlCol="0" anchor="t">
                <a:spAutoFit/>
              </a:bodyPr>
              <a:lstStyle>
                <a:defPPr>
                  <a:defRPr lang="en-US"/>
                </a:defPPr>
                <a:lvl1pPr algn="just" defTabSz="609539">
                  <a:lnSpc>
                    <a:spcPct val="150000"/>
                  </a:lnSpc>
                  <a:defRPr sz="2400">
                    <a:solidFill>
                      <a:prstClr val="black"/>
                    </a:solidFill>
                    <a:latin typeface="UTM Avo" panose="02040603050506020204" pitchFamily="18" charset="0"/>
                    <a:cs typeface="Arial" panose="020B0604020202020204" pitchFamily="34" charset="0"/>
                  </a:defRPr>
                </a:lvl1pPr>
              </a:lstStyle>
              <a:p>
                <a:r>
                  <a:rPr lang="vi-VN" dirty="0"/>
                  <a:t>b. Nam không chú ý đến từ 1.000 đồng, vì cho rằng nó không có giá trị.</a:t>
                </a:r>
                <a:endParaRPr lang="en-US" dirty="0"/>
              </a:p>
            </p:txBody>
          </p:sp>
          <p:pic>
            <p:nvPicPr>
              <p:cNvPr id="10" name="Picture 12">
                <a:extLst>
                  <a:ext uri="{FF2B5EF4-FFF2-40B4-BE49-F238E27FC236}">
                    <a16:creationId xmlns:a16="http://schemas.microsoft.com/office/drawing/2014/main" id="{EAACB667-0893-5764-2EEE-CE0332D83D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85585" y="1419934"/>
                <a:ext cx="808211" cy="699470"/>
              </a:xfrm>
              <a:prstGeom prst="rect">
                <a:avLst/>
              </a:prstGeom>
            </p:spPr>
          </p:pic>
          <p:pic>
            <p:nvPicPr>
              <p:cNvPr id="11" name="Picture 13">
                <a:extLst>
                  <a:ext uri="{FF2B5EF4-FFF2-40B4-BE49-F238E27FC236}">
                    <a16:creationId xmlns:a16="http://schemas.microsoft.com/office/drawing/2014/main" id="{E6BBCF32-2395-EBA8-C621-6E0282492A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921071" y="3009789"/>
                <a:ext cx="808211" cy="699470"/>
              </a:xfrm>
              <a:prstGeom prst="rect">
                <a:avLst/>
              </a:prstGeom>
            </p:spPr>
          </p:pic>
          <p:pic>
            <p:nvPicPr>
              <p:cNvPr id="24" name="Picture 14">
                <a:extLst>
                  <a:ext uri="{FF2B5EF4-FFF2-40B4-BE49-F238E27FC236}">
                    <a16:creationId xmlns:a16="http://schemas.microsoft.com/office/drawing/2014/main" id="{C14683E9-3F6F-F511-5E42-3F17ED12E8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986152" y="4599644"/>
                <a:ext cx="808211" cy="699470"/>
              </a:xfrm>
              <a:prstGeom prst="rect">
                <a:avLst/>
              </a:prstGeom>
            </p:spPr>
          </p:pic>
          <p:sp>
            <p:nvSpPr>
              <p:cNvPr id="25" name="TextBox 9">
                <a:extLst>
                  <a:ext uri="{FF2B5EF4-FFF2-40B4-BE49-F238E27FC236}">
                    <a16:creationId xmlns:a16="http://schemas.microsoft.com/office/drawing/2014/main" id="{1497B7DF-24BD-1B8C-EF35-1885F555036A}"/>
                  </a:ext>
                </a:extLst>
              </p:cNvPr>
              <p:cNvSpPr txBox="1"/>
              <p:nvPr/>
            </p:nvSpPr>
            <p:spPr>
              <a:xfrm>
                <a:off x="5827568" y="1124945"/>
                <a:ext cx="5596128" cy="1583510"/>
              </a:xfrm>
              <a:prstGeom prst="rect">
                <a:avLst/>
              </a:prstGeom>
            </p:spPr>
            <p:txBody>
              <a:bodyPr wrap="square" lIns="0" tIns="0" rIns="0" bIns="0" rtlCol="0" anchor="t">
                <a:spAutoFit/>
              </a:bodyPr>
              <a:lstStyle/>
              <a:p>
                <a:pPr algn="just" defTabSz="609539">
                  <a:lnSpc>
                    <a:spcPct val="150000"/>
                  </a:lnSpc>
                </a:pPr>
                <a:r>
                  <a:rPr lang="en-US" sz="2400" dirty="0">
                    <a:solidFill>
                      <a:prstClr val="black"/>
                    </a:solidFill>
                    <a:latin typeface="UTM Avo" panose="02040603050506020204" pitchFamily="18" charset="0"/>
                    <a:cs typeface="Arial" panose="020B0604020202020204" pitchFamily="34" charset="0"/>
                  </a:rPr>
                  <a:t>a. </a:t>
                </a:r>
                <a:r>
                  <a:rPr lang="en-US" sz="2400" dirty="0" err="1">
                    <a:solidFill>
                      <a:prstClr val="black"/>
                    </a:solidFill>
                    <a:latin typeface="UTM Avo" panose="02040603050506020204" pitchFamily="18" charset="0"/>
                    <a:cs typeface="Arial" panose="020B0604020202020204" pitchFamily="34" charset="0"/>
                  </a:rPr>
                  <a:t>Thấy</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một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chiếc</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bút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màu</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sắp</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gãy</a:t>
                </a:r>
                <a:r>
                  <a:rPr lang="en-US" sz="2400" dirty="0">
                    <a:solidFill>
                      <a:prstClr val="black"/>
                    </a:solidFill>
                    <a:latin typeface="UTM Avo" panose="02040603050506020204" pitchFamily="18" charset="0"/>
                    <a:cs typeface="Arial" panose="020B0604020202020204" pitchFamily="34" charset="0"/>
                  </a:rPr>
                  <a:t>, Hoa </a:t>
                </a:r>
                <a:r>
                  <a:rPr lang="en-US" sz="2400" dirty="0" err="1">
                    <a:solidFill>
                      <a:prstClr val="black"/>
                    </a:solidFill>
                    <a:latin typeface="UTM Avo" panose="02040603050506020204" pitchFamily="18" charset="0"/>
                    <a:cs typeface="Arial" panose="020B0604020202020204" pitchFamily="34" charset="0"/>
                  </a:rPr>
                  <a:t>liền</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mạnh</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tay</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làm</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hỏng</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để</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mẹ</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mua</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cho</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hộp</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bút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màu</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mới</a:t>
                </a:r>
                <a:r>
                  <a:rPr lang="en-US" sz="2400" dirty="0">
                    <a:solidFill>
                      <a:prstClr val="black"/>
                    </a:solidFill>
                    <a:latin typeface="UTM Avo" panose="02040603050506020204" pitchFamily="18" charset="0"/>
                    <a:cs typeface="Arial" panose="020B0604020202020204" pitchFamily="34" charset="0"/>
                  </a:rPr>
                  <a:t>.</a:t>
                </a:r>
              </a:p>
            </p:txBody>
          </p:sp>
          <p:sp>
            <p:nvSpPr>
              <p:cNvPr id="26" name="TextBox 9">
                <a:extLst>
                  <a:ext uri="{FF2B5EF4-FFF2-40B4-BE49-F238E27FC236}">
                    <a16:creationId xmlns:a16="http://schemas.microsoft.com/office/drawing/2014/main" id="{3B818ACC-460F-8D72-DCD7-F22C28B01BD2}"/>
                  </a:ext>
                </a:extLst>
              </p:cNvPr>
              <p:cNvSpPr txBox="1"/>
              <p:nvPr/>
            </p:nvSpPr>
            <p:spPr>
              <a:xfrm>
                <a:off x="5851300" y="4020632"/>
                <a:ext cx="5596128" cy="2142894"/>
              </a:xfrm>
              <a:prstGeom prst="rect">
                <a:avLst/>
              </a:prstGeom>
            </p:spPr>
            <p:txBody>
              <a:bodyPr wrap="square" lIns="0" tIns="0" rIns="0" bIns="0" rtlCol="0" anchor="t">
                <a:spAutoFit/>
              </a:bodyPr>
              <a:lstStyle>
                <a:defPPr>
                  <a:defRPr lang="en-US"/>
                </a:defPPr>
                <a:lvl1pPr algn="just" defTabSz="609539">
                  <a:lnSpc>
                    <a:spcPct val="150000"/>
                  </a:lnSpc>
                  <a:defRPr sz="2400">
                    <a:solidFill>
                      <a:prstClr val="black"/>
                    </a:solidFill>
                    <a:latin typeface="UTM Avo" panose="02040603050506020204" pitchFamily="18" charset="0"/>
                    <a:cs typeface="Arial" panose="020B0604020202020204" pitchFamily="34" charset="0"/>
                  </a:defRPr>
                </a:lvl1pPr>
              </a:lstStyle>
              <a:p>
                <a:r>
                  <a:rPr lang="vi-VN" dirty="0"/>
                  <a:t>c. Thấy chiếc cặp đẹp, Ngọc nằng nặc đòi mẹ mua cho bằng được, mặc dù chiếc cặp ở nhà vẫn còn dùng tốt.</a:t>
                </a:r>
                <a:endParaRPr lang="en-US" dirty="0"/>
              </a:p>
            </p:txBody>
          </p:sp>
        </p:grpSp>
        <p:sp>
          <p:nvSpPr>
            <p:cNvPr id="36" name="Freeform 12">
              <a:extLst>
                <a:ext uri="{FF2B5EF4-FFF2-40B4-BE49-F238E27FC236}">
                  <a16:creationId xmlns:a16="http://schemas.microsoft.com/office/drawing/2014/main" id="{AFF3730B-4ACE-AEC4-1FA1-9BC1F7DEF4AA}"/>
                </a:ext>
              </a:extLst>
            </p:cNvPr>
            <p:cNvSpPr/>
            <p:nvPr/>
          </p:nvSpPr>
          <p:spPr>
            <a:xfrm rot="-3285353">
              <a:off x="11072856" y="5648468"/>
              <a:ext cx="1160650" cy="1086361"/>
            </a:xfrm>
            <a:custGeom>
              <a:avLst/>
              <a:gdLst/>
              <a:ahLst/>
              <a:cxnLst/>
              <a:rect l="l" t="t" r="r" b="b"/>
              <a:pathLst>
                <a:path w="3132080" h="3069439">
                  <a:moveTo>
                    <a:pt x="0" y="0"/>
                  </a:moveTo>
                  <a:lnTo>
                    <a:pt x="3132080" y="0"/>
                  </a:lnTo>
                  <a:lnTo>
                    <a:pt x="3132080" y="3069438"/>
                  </a:lnTo>
                  <a:lnTo>
                    <a:pt x="0" y="30694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388949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1370752-D048-709A-5608-FD2092E5182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C591047-55AA-727E-076C-2CB85ED5DC34}"/>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grpSp>
        <p:nvGrpSpPr>
          <p:cNvPr id="37" name="Group 36">
            <a:extLst>
              <a:ext uri="{FF2B5EF4-FFF2-40B4-BE49-F238E27FC236}">
                <a16:creationId xmlns:a16="http://schemas.microsoft.com/office/drawing/2014/main" id="{2C68C0F2-1768-6D74-275E-499D246A0676}"/>
              </a:ext>
            </a:extLst>
          </p:cNvPr>
          <p:cNvGrpSpPr/>
          <p:nvPr/>
        </p:nvGrpSpPr>
        <p:grpSpPr>
          <a:xfrm>
            <a:off x="676871" y="1916700"/>
            <a:ext cx="3561232" cy="4800363"/>
            <a:chOff x="773521" y="2119404"/>
            <a:chExt cx="3561232" cy="4800363"/>
          </a:xfrm>
        </p:grpSpPr>
        <p:sp>
          <p:nvSpPr>
            <p:cNvPr id="28" name="Freeform 4">
              <a:extLst>
                <a:ext uri="{FF2B5EF4-FFF2-40B4-BE49-F238E27FC236}">
                  <a16:creationId xmlns:a16="http://schemas.microsoft.com/office/drawing/2014/main" id="{F233AA38-FF8F-4860-82C8-219340A58F75}"/>
                </a:ext>
              </a:extLst>
            </p:cNvPr>
            <p:cNvSpPr/>
            <p:nvPr/>
          </p:nvSpPr>
          <p:spPr>
            <a:xfrm>
              <a:off x="773521" y="2119404"/>
              <a:ext cx="3561232" cy="4182714"/>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31" name="Freeform 95">
              <a:extLst>
                <a:ext uri="{FF2B5EF4-FFF2-40B4-BE49-F238E27FC236}">
                  <a16:creationId xmlns:a16="http://schemas.microsoft.com/office/drawing/2014/main" id="{DAD84A5E-0E26-33C1-24F7-4ED468CBA56F}"/>
                </a:ext>
              </a:extLst>
            </p:cNvPr>
            <p:cNvSpPr/>
            <p:nvPr/>
          </p:nvSpPr>
          <p:spPr>
            <a:xfrm>
              <a:off x="1311056" y="2220838"/>
              <a:ext cx="2354506" cy="122410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33" name="TextBox 32">
              <a:extLst>
                <a:ext uri="{FF2B5EF4-FFF2-40B4-BE49-F238E27FC236}">
                  <a16:creationId xmlns:a16="http://schemas.microsoft.com/office/drawing/2014/main" id="{6C93245D-7A73-FE4B-FCFD-29F5989A6133}"/>
                </a:ext>
              </a:extLst>
            </p:cNvPr>
            <p:cNvSpPr txBox="1"/>
            <p:nvPr/>
          </p:nvSpPr>
          <p:spPr>
            <a:xfrm>
              <a:off x="1382573" y="2530181"/>
              <a:ext cx="2211472" cy="605422"/>
            </a:xfrm>
            <a:prstGeom prst="rect">
              <a:avLst/>
            </a:prstGeom>
            <a:noFill/>
          </p:spPr>
          <p:txBody>
            <a:bodyPr wrap="square" rtlCol="0">
              <a:spAutoFit/>
            </a:bodyPr>
            <a:lstStyle/>
            <a:p>
              <a:pPr algn="ctr" defTabSz="609539"/>
              <a:r>
                <a:rPr lang="en-US" sz="3200" b="1" dirty="0">
                  <a:solidFill>
                    <a:srgbClr val="C00000"/>
                  </a:solidFill>
                  <a:latin typeface="UTM Avo" panose="02040603050506020204" pitchFamily="18" charset="0"/>
                  <a:ea typeface="Calibri" panose="020F0502020204030204" pitchFamily="34" charset="0"/>
                  <a:cs typeface="Arial" panose="020B0604020202020204" pitchFamily="34" charset="0"/>
                </a:rPr>
                <a:t>ĐỀ BÀI</a:t>
              </a:r>
            </a:p>
          </p:txBody>
        </p:sp>
        <p:pic>
          <p:nvPicPr>
            <p:cNvPr id="34" name="Picture 97">
              <a:extLst>
                <a:ext uri="{FF2B5EF4-FFF2-40B4-BE49-F238E27FC236}">
                  <a16:creationId xmlns:a16="http://schemas.microsoft.com/office/drawing/2014/main" id="{FCFD9B2F-E408-78E2-C2C6-9F4CA45BEB8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82186">
              <a:off x="1291176" y="2336976"/>
              <a:ext cx="846646" cy="218589"/>
            </a:xfrm>
            <a:prstGeom prst="rect">
              <a:avLst/>
            </a:prstGeom>
          </p:spPr>
        </p:pic>
        <p:pic>
          <p:nvPicPr>
            <p:cNvPr id="35" name="Picture 34" descr="A picture containing toy, doll&#10;&#10;Description automatically generated">
              <a:extLst>
                <a:ext uri="{FF2B5EF4-FFF2-40B4-BE49-F238E27FC236}">
                  <a16:creationId xmlns:a16="http://schemas.microsoft.com/office/drawing/2014/main" id="{10F93078-343F-14C6-409B-1195CC4A26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451" y="3587524"/>
              <a:ext cx="2828103" cy="3332243"/>
            </a:xfrm>
            <a:prstGeom prst="rect">
              <a:avLst/>
            </a:prstGeom>
          </p:spPr>
        </p:pic>
      </p:grpSp>
      <p:grpSp>
        <p:nvGrpSpPr>
          <p:cNvPr id="39" name="Group 38">
            <a:extLst>
              <a:ext uri="{FF2B5EF4-FFF2-40B4-BE49-F238E27FC236}">
                <a16:creationId xmlns:a16="http://schemas.microsoft.com/office/drawing/2014/main" id="{4966FA18-6A2B-B79C-46BD-A261C823FB58}"/>
              </a:ext>
            </a:extLst>
          </p:cNvPr>
          <p:cNvGrpSpPr/>
          <p:nvPr/>
        </p:nvGrpSpPr>
        <p:grpSpPr>
          <a:xfrm>
            <a:off x="4775638" y="848914"/>
            <a:ext cx="7420723" cy="5923060"/>
            <a:chOff x="4775638" y="848914"/>
            <a:chExt cx="7420723" cy="5923060"/>
          </a:xfrm>
        </p:grpSpPr>
        <p:grpSp>
          <p:nvGrpSpPr>
            <p:cNvPr id="38" name="Group 37">
              <a:extLst>
                <a:ext uri="{FF2B5EF4-FFF2-40B4-BE49-F238E27FC236}">
                  <a16:creationId xmlns:a16="http://schemas.microsoft.com/office/drawing/2014/main" id="{CA78A171-5CD6-170F-91FB-27823E1125A4}"/>
                </a:ext>
              </a:extLst>
            </p:cNvPr>
            <p:cNvGrpSpPr/>
            <p:nvPr/>
          </p:nvGrpSpPr>
          <p:grpSpPr>
            <a:xfrm>
              <a:off x="4775638" y="848914"/>
              <a:ext cx="7299411" cy="5597839"/>
              <a:chOff x="4775638" y="848914"/>
              <a:chExt cx="7299411" cy="5597839"/>
            </a:xfrm>
          </p:grpSpPr>
          <p:sp>
            <p:nvSpPr>
              <p:cNvPr id="7" name="Freeform 7">
                <a:extLst>
                  <a:ext uri="{FF2B5EF4-FFF2-40B4-BE49-F238E27FC236}">
                    <a16:creationId xmlns:a16="http://schemas.microsoft.com/office/drawing/2014/main" id="{2C90E28B-3D2B-A7D9-7D28-D41A56AB7149}"/>
                  </a:ext>
                </a:extLst>
              </p:cNvPr>
              <p:cNvSpPr/>
              <p:nvPr/>
            </p:nvSpPr>
            <p:spPr>
              <a:xfrm>
                <a:off x="4775638" y="848914"/>
                <a:ext cx="7299411" cy="55978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4BACC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9" name="TextBox 8">
                <a:extLst>
                  <a:ext uri="{FF2B5EF4-FFF2-40B4-BE49-F238E27FC236}">
                    <a16:creationId xmlns:a16="http://schemas.microsoft.com/office/drawing/2014/main" id="{B558DC13-2871-5998-43E6-826E2B53EFCA}"/>
                  </a:ext>
                </a:extLst>
              </p:cNvPr>
              <p:cNvSpPr txBox="1"/>
              <p:nvPr/>
            </p:nvSpPr>
            <p:spPr>
              <a:xfrm>
                <a:off x="5822020" y="2454653"/>
                <a:ext cx="5596128" cy="1583510"/>
              </a:xfrm>
              <a:prstGeom prst="rect">
                <a:avLst/>
              </a:prstGeom>
            </p:spPr>
            <p:txBody>
              <a:bodyPr wrap="square" lIns="0" tIns="0" rIns="0" bIns="0" rtlCol="0" anchor="t">
                <a:spAutoFit/>
              </a:bodyPr>
              <a:lstStyle>
                <a:defPPr>
                  <a:defRPr lang="en-US"/>
                </a:defPPr>
                <a:lvl1pPr algn="just" defTabSz="609539">
                  <a:lnSpc>
                    <a:spcPct val="150000"/>
                  </a:lnSpc>
                  <a:defRPr sz="2400">
                    <a:solidFill>
                      <a:prstClr val="black"/>
                    </a:solidFill>
                    <a:latin typeface="UTM Avo" panose="02040603050506020204" pitchFamily="18" charset="0"/>
                    <a:cs typeface="Arial" panose="020B0604020202020204" pitchFamily="34" charset="0"/>
                  </a:defRPr>
                </a:lvl1pPr>
              </a:lstStyle>
              <a:p>
                <a:r>
                  <a:rPr lang="vi-VN" dirty="0"/>
                  <a:t>e. Biết hoàn cảnh gia đình khó khăn, Lan nói với mẹ: “Mặc lại quần áo cũ vẫn được mẹ ạ!".</a:t>
                </a:r>
              </a:p>
            </p:txBody>
          </p:sp>
          <p:pic>
            <p:nvPicPr>
              <p:cNvPr id="10" name="Picture 12">
                <a:extLst>
                  <a:ext uri="{FF2B5EF4-FFF2-40B4-BE49-F238E27FC236}">
                    <a16:creationId xmlns:a16="http://schemas.microsoft.com/office/drawing/2014/main" id="{BD471FB1-4856-DC48-3B23-8AE174B6D0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85585" y="1733443"/>
                <a:ext cx="808211" cy="699470"/>
              </a:xfrm>
              <a:prstGeom prst="rect">
                <a:avLst/>
              </a:prstGeom>
            </p:spPr>
          </p:pic>
          <p:pic>
            <p:nvPicPr>
              <p:cNvPr id="11" name="Picture 13">
                <a:extLst>
                  <a:ext uri="{FF2B5EF4-FFF2-40B4-BE49-F238E27FC236}">
                    <a16:creationId xmlns:a16="http://schemas.microsoft.com/office/drawing/2014/main" id="{8E2B8D4D-11D9-3131-ADE1-3E65196A50E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99400" y="2948364"/>
                <a:ext cx="808211" cy="699470"/>
              </a:xfrm>
              <a:prstGeom prst="rect">
                <a:avLst/>
              </a:prstGeom>
            </p:spPr>
          </p:pic>
          <p:pic>
            <p:nvPicPr>
              <p:cNvPr id="24" name="Picture 14">
                <a:extLst>
                  <a:ext uri="{FF2B5EF4-FFF2-40B4-BE49-F238E27FC236}">
                    <a16:creationId xmlns:a16="http://schemas.microsoft.com/office/drawing/2014/main" id="{556BB97D-564A-03F0-A941-56E08316B51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99400" y="4599583"/>
                <a:ext cx="808211" cy="699470"/>
              </a:xfrm>
              <a:prstGeom prst="rect">
                <a:avLst/>
              </a:prstGeom>
            </p:spPr>
          </p:pic>
          <p:sp>
            <p:nvSpPr>
              <p:cNvPr id="25" name="TextBox 9">
                <a:extLst>
                  <a:ext uri="{FF2B5EF4-FFF2-40B4-BE49-F238E27FC236}">
                    <a16:creationId xmlns:a16="http://schemas.microsoft.com/office/drawing/2014/main" id="{85409D77-B2B9-B2AF-C19E-05511A12FD02}"/>
                  </a:ext>
                </a:extLst>
              </p:cNvPr>
              <p:cNvSpPr txBox="1"/>
              <p:nvPr/>
            </p:nvSpPr>
            <p:spPr>
              <a:xfrm>
                <a:off x="5822020" y="1252632"/>
                <a:ext cx="5596128" cy="1029513"/>
              </a:xfrm>
              <a:prstGeom prst="rect">
                <a:avLst/>
              </a:prstGeom>
            </p:spPr>
            <p:txBody>
              <a:bodyPr wrap="square" lIns="0" tIns="0" rIns="0" bIns="0" rtlCol="0" anchor="t">
                <a:spAutoFit/>
              </a:bodyPr>
              <a:lstStyle/>
              <a:p>
                <a:pPr algn="just" defTabSz="609539">
                  <a:lnSpc>
                    <a:spcPct val="150000"/>
                  </a:lnSpc>
                </a:pPr>
                <a:r>
                  <a:rPr lang="vi-VN" sz="2400" dirty="0">
                    <a:solidFill>
                      <a:prstClr val="black"/>
                    </a:solidFill>
                    <a:latin typeface="UTM Avo" panose="02040603050506020204" pitchFamily="18" charset="0"/>
                    <a:cs typeface="Arial" panose="020B0604020202020204" pitchFamily="34" charset="0"/>
                  </a:rPr>
                  <a:t>d. Hùng cân nhắc rất kĩ việc sử dụng tiền tiết kiệm để mua đồ chơi.</a:t>
                </a:r>
              </a:p>
            </p:txBody>
          </p:sp>
          <p:sp>
            <p:nvSpPr>
              <p:cNvPr id="26" name="TextBox 9">
                <a:extLst>
                  <a:ext uri="{FF2B5EF4-FFF2-40B4-BE49-F238E27FC236}">
                    <a16:creationId xmlns:a16="http://schemas.microsoft.com/office/drawing/2014/main" id="{E3F30809-B9FA-728C-EA48-30A647B04D69}"/>
                  </a:ext>
                </a:extLst>
              </p:cNvPr>
              <p:cNvSpPr txBox="1"/>
              <p:nvPr/>
            </p:nvSpPr>
            <p:spPr>
              <a:xfrm>
                <a:off x="5845752" y="4148319"/>
                <a:ext cx="5596128" cy="1583510"/>
              </a:xfrm>
              <a:prstGeom prst="rect">
                <a:avLst/>
              </a:prstGeom>
            </p:spPr>
            <p:txBody>
              <a:bodyPr wrap="square" lIns="0" tIns="0" rIns="0" bIns="0" rtlCol="0" anchor="t">
                <a:spAutoFit/>
              </a:bodyPr>
              <a:lstStyle>
                <a:defPPr>
                  <a:defRPr lang="en-US"/>
                </a:defPPr>
                <a:lvl1pPr algn="just" defTabSz="609539">
                  <a:lnSpc>
                    <a:spcPct val="150000"/>
                  </a:lnSpc>
                  <a:defRPr sz="2400">
                    <a:solidFill>
                      <a:prstClr val="black"/>
                    </a:solidFill>
                    <a:latin typeface="UTM Avo" panose="02040603050506020204" pitchFamily="18" charset="0"/>
                    <a:cs typeface="Arial" panose="020B0604020202020204" pitchFamily="34" charset="0"/>
                  </a:defRPr>
                </a:lvl1pPr>
              </a:lstStyle>
              <a:p>
                <a:r>
                  <a:rPr lang="vi-VN" dirty="0"/>
                  <a:t>g. Hoa xếp ngay ngắn những tờ tiền mẹ cho và trân trọng nó, vì đây là công sức lao động vất vả của mẹ.</a:t>
                </a:r>
              </a:p>
            </p:txBody>
          </p:sp>
        </p:grpSp>
        <p:sp>
          <p:nvSpPr>
            <p:cNvPr id="36" name="Freeform 12">
              <a:extLst>
                <a:ext uri="{FF2B5EF4-FFF2-40B4-BE49-F238E27FC236}">
                  <a16:creationId xmlns:a16="http://schemas.microsoft.com/office/drawing/2014/main" id="{B012CE31-07C6-E571-93CE-81F4643F2C5D}"/>
                </a:ext>
              </a:extLst>
            </p:cNvPr>
            <p:cNvSpPr/>
            <p:nvPr/>
          </p:nvSpPr>
          <p:spPr>
            <a:xfrm rot="-3285353">
              <a:off x="11072856" y="5648468"/>
              <a:ext cx="1160650" cy="1086361"/>
            </a:xfrm>
            <a:custGeom>
              <a:avLst/>
              <a:gdLst/>
              <a:ahLst/>
              <a:cxnLst/>
              <a:rect l="l" t="t" r="r" b="b"/>
              <a:pathLst>
                <a:path w="3132080" h="3069439">
                  <a:moveTo>
                    <a:pt x="0" y="0"/>
                  </a:moveTo>
                  <a:lnTo>
                    <a:pt x="3132080" y="0"/>
                  </a:lnTo>
                  <a:lnTo>
                    <a:pt x="3132080" y="3069438"/>
                  </a:lnTo>
                  <a:lnTo>
                    <a:pt x="0" y="30694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329835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68D7E5E-2E75-FF1C-A28D-5FF482B5AAB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82165E1A-7EF5-B54E-C799-9728E5D7410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D412502-7074-B57E-2A1D-8699D0043448}"/>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112DD379-B6FF-6574-4B78-EF17B6E09F26}"/>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459D449A-0BAC-F50C-320D-53314B5B415C}"/>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A3838877-5B2E-FF9B-5447-55E4B6AC83AD}"/>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6D8D4BF3-DA78-8C5C-A218-28CF0B4E87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6BDB4255-A6F8-3363-28DA-FB16E31D596F}"/>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Hoa chưa thực hiện được biểu hiện của việc biết bảo quản và tiết kiệm tiền.</a:t>
            </a:r>
            <a:endParaRPr lang="vi-VN" sz="2400" kern="0" dirty="0" err="1">
              <a:latin typeface="UTM Avo" panose="02040603050506020204" pitchFamily="18" charset="0"/>
              <a:ea typeface="Calibri" panose="020F0502020204030204" pitchFamily="34" charset="0"/>
              <a:cs typeface="Arial" panose="020B0604020202020204" pitchFamily="34" charset="0"/>
            </a:endParaRPr>
          </a:p>
        </p:txBody>
      </p:sp>
      <p:sp>
        <p:nvSpPr>
          <p:cNvPr id="14" name="Plaque 13">
            <a:extLst>
              <a:ext uri="{FF2B5EF4-FFF2-40B4-BE49-F238E27FC236}">
                <a16:creationId xmlns:a16="http://schemas.microsoft.com/office/drawing/2014/main" id="{0289C037-DC18-C798-5BE2-6AFF888222D4}"/>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Không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6335EAFB-DFCE-5C9B-9A95-8521C02BFD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48434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D54CDA-13E1-5FF8-1DBE-A1C6825DE320}"/>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9160472-110C-7C66-D8AD-5EA3FF0A47F0}"/>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1BE2FCC-93AA-6F88-84A4-404FA5A65056}"/>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9F9484F8-6B0E-DFFB-56B3-2604B020C82A}"/>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1D5FFADC-B881-23EA-4834-F9142E0E8B18}"/>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6A0B9D35-32BA-DD0A-DE0D-88EBC632FC79}"/>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0F42207C-4949-6115-9372-9783EB2530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1193F986-FD70-8F41-B956-0A44F723635D}"/>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Nam chưa thực hiện được biểu hiện của việc biết bảo quản và tiết kiệm tiền.</a:t>
            </a:r>
          </a:p>
        </p:txBody>
      </p:sp>
      <p:sp>
        <p:nvSpPr>
          <p:cNvPr id="14" name="Plaque 13">
            <a:extLst>
              <a:ext uri="{FF2B5EF4-FFF2-40B4-BE49-F238E27FC236}">
                <a16:creationId xmlns:a16="http://schemas.microsoft.com/office/drawing/2014/main" id="{708507E6-CB56-9E46-7EDD-180FABD2D628}"/>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b: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Không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C353B747-4A3B-03D0-E457-56ECDFDE8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405866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08B2A83-41D5-47E2-0451-405C9F1861EC}"/>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B6D4ADFA-AC33-EF79-A7A7-7DFC62B93CB2}"/>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D85EF3-475E-3389-42CF-A15060EFB0DC}"/>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1838D3EB-A3C2-BE9C-153C-1BA91CBDA3FA}"/>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9A5DF0E6-F509-ED92-4211-A95D83EC264B}"/>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82AA0312-CDBF-AC88-90CB-D17A98CE694A}"/>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8F5B77CB-8BF8-C914-6676-19D8D71A96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52066D37-4F9C-AD7F-A820-677D53EC2022}"/>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Ngọc chưa thực hiện được biểu hiện của việc biết bảo quản và tiết kiệm tiền.</a:t>
            </a:r>
          </a:p>
        </p:txBody>
      </p:sp>
      <p:sp>
        <p:nvSpPr>
          <p:cNvPr id="14" name="Plaque 13">
            <a:extLst>
              <a:ext uri="{FF2B5EF4-FFF2-40B4-BE49-F238E27FC236}">
                <a16:creationId xmlns:a16="http://schemas.microsoft.com/office/drawing/2014/main" id="{559A1623-508A-0980-31D8-8AC6F7A8A1B2}"/>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c: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Không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A0FBB190-7AE5-E53F-4967-A883E3618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61089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58A32E-D7AA-0C45-8412-533C733D33C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D41725E1-933B-74A5-6ABD-255F0F49127C}"/>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02CA528-0CEF-62D0-13DD-3A25935C93D1}"/>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D8CB2516-6E26-BBA6-AC06-DF7F964DB523}"/>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5D24D7FB-3BFA-8C4D-3A6D-4FEEB266D7D0}"/>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BA9E5674-7CD3-0939-139E-A90F31F6C6D5}"/>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FB35BF83-8BEF-CB24-B0BA-31224CB355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D93B6094-B92F-D777-C86C-85EE6CEAC8B3}"/>
              </a:ext>
            </a:extLst>
          </p:cNvPr>
          <p:cNvSpPr/>
          <p:nvPr/>
        </p:nvSpPr>
        <p:spPr>
          <a:xfrm>
            <a:off x="5283198" y="3453264"/>
            <a:ext cx="6605120" cy="1653138"/>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Hùng không chi tiêu hoang phí mà biết cân nhắc trước khi dùng tiền.</a:t>
            </a:r>
          </a:p>
        </p:txBody>
      </p:sp>
      <p:sp>
        <p:nvSpPr>
          <p:cNvPr id="14" name="Plaque 13">
            <a:extLst>
              <a:ext uri="{FF2B5EF4-FFF2-40B4-BE49-F238E27FC236}">
                <a16:creationId xmlns:a16="http://schemas.microsoft.com/office/drawing/2014/main" id="{AF80D178-D13F-94A6-729A-51C1D7E5E07B}"/>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defRPr/>
            </a:pPr>
            <a:r>
              <a:rPr lang="en-US" sz="2400" b="1" kern="0" dirty="0">
                <a:latin typeface="UTM Avo" panose="02040603050506020204" pitchFamily="18" charset="0"/>
                <a:ea typeface="Calibri" panose="020F0502020204030204" pitchFamily="34" charset="0"/>
                <a:cs typeface="Arial" panose="020B0604020202020204" pitchFamily="34" charset="0"/>
              </a:rPr>
              <a:t>Ý </a:t>
            </a:r>
            <a:r>
              <a:rPr lang="en-US" sz="2400" b="1" kern="0" dirty="0" err="1">
                <a:latin typeface="UTM Avo" panose="02040603050506020204" pitchFamily="18" charset="0"/>
                <a:ea typeface="Calibri" panose="020F0502020204030204" pitchFamily="34" charset="0"/>
                <a:cs typeface="Arial" panose="020B0604020202020204" pitchFamily="34" charset="0"/>
              </a:rPr>
              <a:t>kiến</a:t>
            </a:r>
            <a:r>
              <a:rPr lang="en-US" sz="2400" b="1" kern="0" dirty="0">
                <a:latin typeface="UTM Avo" panose="02040603050506020204" pitchFamily="18" charset="0"/>
                <a:ea typeface="Calibri" panose="020F0502020204030204" pitchFamily="34" charset="0"/>
                <a:cs typeface="Arial" panose="020B0604020202020204" pitchFamily="34" charset="0"/>
              </a:rPr>
              <a:t> d: </a:t>
            </a:r>
            <a:r>
              <a:rPr lang="en-US" sz="2400" b="1" kern="0" dirty="0" err="1">
                <a:latin typeface="UTM Avo" panose="02040603050506020204" pitchFamily="18" charset="0"/>
                <a:ea typeface="Calibri" panose="020F0502020204030204" pitchFamily="34" charset="0"/>
                <a:cs typeface="Arial" panose="020B0604020202020204" pitchFamily="34" charset="0"/>
              </a:rPr>
              <a:t>Đồng</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tình</a:t>
            </a:r>
            <a:endParaRPr lang="en-US" sz="2400" b="1" kern="0" dirty="0">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5D41F6FE-98CD-C49E-7EDA-0497357DC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30674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BF921B5-31A5-CBA7-6276-74F5A2D3391F}"/>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527FC45-EC35-AEF5-AF81-8E7D22832493}"/>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66CF25-A1EB-2C01-6D2A-9950BC2905FB}"/>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C7BD1EEF-75C7-D812-2926-B728C3850FA3}"/>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8ACC3BB8-9FC3-42D3-AC20-659017464110}"/>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16F29B56-FA95-F5D0-60CB-B22B55C2A3CA}"/>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09A3A95B-3A43-785A-53F6-A0451BFA5E0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082B82F9-4C95-091E-3932-458E31C75AF7}"/>
              </a:ext>
            </a:extLst>
          </p:cNvPr>
          <p:cNvSpPr/>
          <p:nvPr/>
        </p:nvSpPr>
        <p:spPr>
          <a:xfrm>
            <a:off x="5283198" y="3453264"/>
            <a:ext cx="6605120" cy="1653138"/>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Lan biết tiếp tục sử dụng các vật dụng còn đảm bảo chức năng để tiết kiệm tiền.</a:t>
            </a:r>
          </a:p>
        </p:txBody>
      </p:sp>
      <p:sp>
        <p:nvSpPr>
          <p:cNvPr id="14" name="Plaque 13">
            <a:extLst>
              <a:ext uri="{FF2B5EF4-FFF2-40B4-BE49-F238E27FC236}">
                <a16:creationId xmlns:a16="http://schemas.microsoft.com/office/drawing/2014/main" id="{4909BF60-60EC-0E34-C554-8BC324C37245}"/>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defRPr/>
            </a:pPr>
            <a:r>
              <a:rPr lang="en-US" sz="2400" b="1" kern="0" dirty="0">
                <a:latin typeface="UTM Avo" panose="02040603050506020204" pitchFamily="18" charset="0"/>
                <a:ea typeface="Calibri" panose="020F0502020204030204" pitchFamily="34" charset="0"/>
                <a:cs typeface="Arial" panose="020B0604020202020204" pitchFamily="34" charset="0"/>
              </a:rPr>
              <a:t>Ý </a:t>
            </a:r>
            <a:r>
              <a:rPr lang="en-US" sz="2400" b="1" kern="0" dirty="0" err="1">
                <a:latin typeface="UTM Avo" panose="02040603050506020204" pitchFamily="18" charset="0"/>
                <a:ea typeface="Calibri" panose="020F0502020204030204" pitchFamily="34" charset="0"/>
                <a:cs typeface="Arial" panose="020B0604020202020204" pitchFamily="34" charset="0"/>
              </a:rPr>
              <a:t>kiến</a:t>
            </a:r>
            <a:r>
              <a:rPr lang="en-US" sz="2400" b="1" kern="0" dirty="0">
                <a:latin typeface="UTM Avo" panose="02040603050506020204" pitchFamily="18" charset="0"/>
                <a:ea typeface="Calibri" panose="020F0502020204030204" pitchFamily="34" charset="0"/>
                <a:cs typeface="Arial" panose="020B0604020202020204" pitchFamily="34" charset="0"/>
              </a:rPr>
              <a:t> e: </a:t>
            </a:r>
            <a:r>
              <a:rPr lang="en-US" sz="2400" b="1" kern="0" dirty="0" err="1">
                <a:latin typeface="UTM Avo" panose="02040603050506020204" pitchFamily="18" charset="0"/>
                <a:ea typeface="Calibri" panose="020F0502020204030204" pitchFamily="34" charset="0"/>
                <a:cs typeface="Arial" panose="020B0604020202020204" pitchFamily="34" charset="0"/>
              </a:rPr>
              <a:t>Đồng</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tình</a:t>
            </a:r>
            <a:endParaRPr lang="en-US" sz="2400" b="1" kern="0" dirty="0">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0965FE77-6342-EFA4-6F15-2BCC3CE17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21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C2C5B71-B9AA-B395-6A34-3E352B669331}"/>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765A763-8CB3-33D3-2ECF-0AA9AA2B33CF}"/>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220A5A-CD50-E2F4-9058-21ED6FCC30EE}"/>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F06A4CEF-2C92-E93C-CCE6-F02C86B2F7C5}"/>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BC52A9C3-6F37-E254-6107-AB530D731590}"/>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FBA7EF33-D863-CA7C-8320-079B306C7A19}"/>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0802C49B-4286-2ABB-53E8-4EF2C303B7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447102DE-0A4A-AE23-686F-D10676F02A32}"/>
              </a:ext>
            </a:extLst>
          </p:cNvPr>
          <p:cNvSpPr/>
          <p:nvPr/>
        </p:nvSpPr>
        <p:spPr>
          <a:xfrm>
            <a:off x="5283198" y="3453264"/>
            <a:ext cx="6605120" cy="1653138"/>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dirty="0">
                <a:latin typeface="UTM Avo" panose="02040603050506020204" pitchFamily="18" charset="0"/>
                <a:ea typeface="Calibri" panose="020F0502020204030204" pitchFamily="34" charset="0"/>
                <a:cs typeface="Arial" panose="020B0604020202020204" pitchFamily="34" charset="0"/>
              </a:rPr>
              <a:t>Vì </a:t>
            </a:r>
            <a:r>
              <a:rPr lang="en-US" sz="2400" kern="0" dirty="0" err="1">
                <a:latin typeface="UTM Avo" panose="02040603050506020204" pitchFamily="18" charset="0"/>
                <a:ea typeface="Calibri" panose="020F0502020204030204" pitchFamily="34" charset="0"/>
                <a:cs typeface="Arial" panose="020B0604020202020204" pitchFamily="34" charset="0"/>
              </a:rPr>
              <a:t>bạn</a:t>
            </a:r>
            <a:r>
              <a:rPr lang="en-US" sz="2400" kern="0" dirty="0">
                <a:latin typeface="UTM Avo" panose="02040603050506020204" pitchFamily="18" charset="0"/>
                <a:ea typeface="Calibri" panose="020F0502020204030204" pitchFamily="34" charset="0"/>
                <a:cs typeface="Arial" panose="020B0604020202020204" pitchFamily="34" charset="0"/>
              </a:rPr>
              <a:t> </a:t>
            </a:r>
            <a:r>
              <a:rPr lang="vi-VN" sz="2400" kern="0" dirty="0">
                <a:latin typeface="UTM Avo" panose="02040603050506020204" pitchFamily="18" charset="0"/>
                <a:ea typeface="Calibri" panose="020F0502020204030204" pitchFamily="34" charset="0"/>
                <a:cs typeface="Arial" panose="020B0604020202020204" pitchFamily="34" charset="0"/>
              </a:rPr>
              <a:t>Hoa biết cách bảo quản và tiết kiệm tiền</a:t>
            </a:r>
            <a:r>
              <a:rPr lang="en-US" sz="2400" kern="0" dirty="0">
                <a:latin typeface="UTM Avo" panose="02040603050506020204" pitchFamily="18" charset="0"/>
                <a:ea typeface="Calibri" panose="020F0502020204030204" pitchFamily="34" charset="0"/>
                <a:cs typeface="Arial" panose="020B0604020202020204" pitchFamily="34" charset="0"/>
              </a:rPr>
              <a:t>.</a:t>
            </a:r>
            <a:endParaRPr lang="vi-VN" sz="2400" kern="0" dirty="0">
              <a:latin typeface="UTM Avo" panose="02040603050506020204" pitchFamily="18" charset="0"/>
              <a:ea typeface="Calibri" panose="020F0502020204030204" pitchFamily="34" charset="0"/>
              <a:cs typeface="Arial" panose="020B0604020202020204" pitchFamily="34" charset="0"/>
            </a:endParaRPr>
          </a:p>
        </p:txBody>
      </p:sp>
      <p:sp>
        <p:nvSpPr>
          <p:cNvPr id="14" name="Plaque 13">
            <a:extLst>
              <a:ext uri="{FF2B5EF4-FFF2-40B4-BE49-F238E27FC236}">
                <a16:creationId xmlns:a16="http://schemas.microsoft.com/office/drawing/2014/main" id="{2A90DCA3-C088-7D30-5022-FD7331BFFF6D}"/>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defRPr/>
            </a:pPr>
            <a:r>
              <a:rPr lang="en-US" sz="2400" b="1" kern="0" dirty="0">
                <a:latin typeface="UTM Avo" panose="02040603050506020204" pitchFamily="18" charset="0"/>
                <a:ea typeface="Calibri" panose="020F0502020204030204" pitchFamily="34" charset="0"/>
                <a:cs typeface="Arial" panose="020B0604020202020204" pitchFamily="34" charset="0"/>
              </a:rPr>
              <a:t>Ý </a:t>
            </a:r>
            <a:r>
              <a:rPr lang="en-US" sz="2400" b="1" kern="0" dirty="0" err="1">
                <a:latin typeface="UTM Avo" panose="02040603050506020204" pitchFamily="18" charset="0"/>
                <a:ea typeface="Calibri" panose="020F0502020204030204" pitchFamily="34" charset="0"/>
                <a:cs typeface="Arial" panose="020B0604020202020204" pitchFamily="34" charset="0"/>
              </a:rPr>
              <a:t>kiến</a:t>
            </a:r>
            <a:r>
              <a:rPr lang="en-US" sz="2400" b="1" kern="0" dirty="0">
                <a:latin typeface="UTM Avo" panose="02040603050506020204" pitchFamily="18" charset="0"/>
                <a:ea typeface="Calibri" panose="020F0502020204030204" pitchFamily="34" charset="0"/>
                <a:cs typeface="Arial" panose="020B0604020202020204" pitchFamily="34" charset="0"/>
              </a:rPr>
              <a:t> g: </a:t>
            </a:r>
            <a:r>
              <a:rPr lang="en-US" sz="2400" b="1" kern="0" dirty="0" err="1">
                <a:latin typeface="UTM Avo" panose="02040603050506020204" pitchFamily="18" charset="0"/>
                <a:ea typeface="Calibri" panose="020F0502020204030204" pitchFamily="34" charset="0"/>
                <a:cs typeface="Arial" panose="020B0604020202020204" pitchFamily="34" charset="0"/>
              </a:rPr>
              <a:t>Đồng</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tình</a:t>
            </a:r>
            <a:endParaRPr lang="en-US" sz="2400" b="1" kern="0" dirty="0">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E3FB1ABE-0F45-DAE1-4E22-CF3FC0929D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322018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70F63A7-24F5-61D2-D013-AE9D29C12FE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BC361AA5-1852-D732-52BB-6C90856F1D5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34B0333-7B2F-849A-9A93-FFA5E6B30D44}"/>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C77B51D6-D91A-4876-5872-FF16A42F4740}"/>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94879470-C9BB-43F5-773D-E704B1B2EB80}"/>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a:solidFill>
                  <a:prstClr val="black"/>
                </a:solidFill>
                <a:latin typeface="UTM Avo" panose="02040603050506020204" pitchFamily="18" charset="0"/>
                <a:cs typeface="Arial" panose="020B0604020202020204" pitchFamily="34" charset="0"/>
              </a:rPr>
              <a:t>HOẠT ĐỘNG 2: BÀY TỎ Ý KIẾN</a:t>
            </a:r>
          </a:p>
        </p:txBody>
      </p:sp>
      <p:grpSp>
        <p:nvGrpSpPr>
          <p:cNvPr id="15" name="Group 14">
            <a:extLst>
              <a:ext uri="{FF2B5EF4-FFF2-40B4-BE49-F238E27FC236}">
                <a16:creationId xmlns:a16="http://schemas.microsoft.com/office/drawing/2014/main" id="{8982471B-76F7-D828-06D0-EB2EC64C7827}"/>
              </a:ext>
            </a:extLst>
          </p:cNvPr>
          <p:cNvGrpSpPr/>
          <p:nvPr/>
        </p:nvGrpSpPr>
        <p:grpSpPr>
          <a:xfrm>
            <a:off x="3345923" y="3173285"/>
            <a:ext cx="5943600" cy="1012645"/>
            <a:chOff x="3029863" y="1823688"/>
            <a:chExt cx="12362538" cy="1290088"/>
          </a:xfrm>
        </p:grpSpPr>
        <p:cxnSp>
          <p:nvCxnSpPr>
            <p:cNvPr id="17" name="Straight Connector 16">
              <a:extLst>
                <a:ext uri="{FF2B5EF4-FFF2-40B4-BE49-F238E27FC236}">
                  <a16:creationId xmlns:a16="http://schemas.microsoft.com/office/drawing/2014/main" id="{5BD02053-5F89-2877-7A48-197145FE6AC0}"/>
                </a:ext>
              </a:extLst>
            </p:cNvPr>
            <p:cNvCxnSpPr>
              <a:cxnSpLocks/>
            </p:cNvCxnSpPr>
            <p:nvPr/>
          </p:nvCxnSpPr>
          <p:spPr>
            <a:xfrm>
              <a:off x="9144000" y="1823688"/>
              <a:ext cx="0" cy="576612"/>
            </a:xfrm>
            <a:prstGeom prst="line">
              <a:avLst/>
            </a:prstGeom>
            <a:noFill/>
            <a:ln w="57150" cap="flat" cmpd="sng" algn="ctr">
              <a:solidFill>
                <a:sysClr val="windowText" lastClr="000000"/>
              </a:solidFill>
              <a:prstDash val="solid"/>
            </a:ln>
            <a:effectLst/>
          </p:spPr>
        </p:cxnSp>
        <p:cxnSp>
          <p:nvCxnSpPr>
            <p:cNvPr id="18" name="Straight Connector 17">
              <a:extLst>
                <a:ext uri="{FF2B5EF4-FFF2-40B4-BE49-F238E27FC236}">
                  <a16:creationId xmlns:a16="http://schemas.microsoft.com/office/drawing/2014/main" id="{1AA409BF-E98C-F6A8-D302-E82864E803B3}"/>
                </a:ext>
              </a:extLst>
            </p:cNvPr>
            <p:cNvCxnSpPr>
              <a:cxnSpLocks/>
            </p:cNvCxnSpPr>
            <p:nvPr/>
          </p:nvCxnSpPr>
          <p:spPr>
            <a:xfrm>
              <a:off x="3029863" y="2400300"/>
              <a:ext cx="12362538" cy="0"/>
            </a:xfrm>
            <a:prstGeom prst="line">
              <a:avLst/>
            </a:prstGeom>
            <a:noFill/>
            <a:ln w="57150" cap="flat" cmpd="sng" algn="ctr">
              <a:solidFill>
                <a:sysClr val="windowText" lastClr="000000"/>
              </a:solidFill>
              <a:prstDash val="solid"/>
            </a:ln>
            <a:effectLst/>
          </p:spPr>
        </p:cxnSp>
        <p:cxnSp>
          <p:nvCxnSpPr>
            <p:cNvPr id="19" name="Straight Connector 18">
              <a:extLst>
                <a:ext uri="{FF2B5EF4-FFF2-40B4-BE49-F238E27FC236}">
                  <a16:creationId xmlns:a16="http://schemas.microsoft.com/office/drawing/2014/main" id="{34380198-B31D-C3AC-7835-A841FAABC7F9}"/>
                </a:ext>
              </a:extLst>
            </p:cNvPr>
            <p:cNvCxnSpPr>
              <a:cxnSpLocks/>
            </p:cNvCxnSpPr>
            <p:nvPr/>
          </p:nvCxnSpPr>
          <p:spPr>
            <a:xfrm>
              <a:off x="3085804" y="2400300"/>
              <a:ext cx="0" cy="685800"/>
            </a:xfrm>
            <a:prstGeom prst="line">
              <a:avLst/>
            </a:prstGeom>
            <a:noFill/>
            <a:ln w="57150" cap="flat" cmpd="sng" algn="ctr">
              <a:solidFill>
                <a:sysClr val="windowText" lastClr="000000"/>
              </a:solidFill>
              <a:prstDash val="solid"/>
            </a:ln>
            <a:effectLst/>
          </p:spPr>
        </p:cxnSp>
        <p:cxnSp>
          <p:nvCxnSpPr>
            <p:cNvPr id="20" name="Straight Connector 19">
              <a:extLst>
                <a:ext uri="{FF2B5EF4-FFF2-40B4-BE49-F238E27FC236}">
                  <a16:creationId xmlns:a16="http://schemas.microsoft.com/office/drawing/2014/main" id="{FA471F47-EA95-11F1-7346-97F6DB453E34}"/>
                </a:ext>
              </a:extLst>
            </p:cNvPr>
            <p:cNvCxnSpPr>
              <a:cxnSpLocks/>
            </p:cNvCxnSpPr>
            <p:nvPr/>
          </p:nvCxnSpPr>
          <p:spPr>
            <a:xfrm>
              <a:off x="15336460" y="2400301"/>
              <a:ext cx="0" cy="713475"/>
            </a:xfrm>
            <a:prstGeom prst="line">
              <a:avLst/>
            </a:prstGeom>
            <a:noFill/>
            <a:ln w="57150" cap="flat" cmpd="sng" algn="ctr">
              <a:solidFill>
                <a:sysClr val="windowText" lastClr="000000"/>
              </a:solidFill>
              <a:prstDash val="solid"/>
            </a:ln>
            <a:effectLst/>
          </p:spPr>
        </p:cxnSp>
      </p:grpSp>
      <p:sp>
        <p:nvSpPr>
          <p:cNvPr id="21" name="Rectangle 20">
            <a:extLst>
              <a:ext uri="{FF2B5EF4-FFF2-40B4-BE49-F238E27FC236}">
                <a16:creationId xmlns:a16="http://schemas.microsoft.com/office/drawing/2014/main" id="{EDD58C20-5AB6-785B-F9BA-ACD21234FF5D}"/>
              </a:ext>
            </a:extLst>
          </p:cNvPr>
          <p:cNvSpPr/>
          <p:nvPr/>
        </p:nvSpPr>
        <p:spPr>
          <a:xfrm>
            <a:off x="569686" y="4164206"/>
            <a:ext cx="5621036" cy="2565010"/>
          </a:xfrm>
          <a:prstGeom prst="rect">
            <a:avLst/>
          </a:prstGeom>
          <a:solidFill>
            <a:sysClr val="window" lastClr="FFFFFF"/>
          </a:solidFill>
          <a:ln w="25400" cap="flat" cmpd="sng" algn="ctr">
            <a:solidFill>
              <a:srgbClr val="1F497D">
                <a:lumMod val="50000"/>
              </a:srgbClr>
            </a:solid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lang="vi-VN" sz="2400" b="1" kern="0" dirty="0">
                <a:solidFill>
                  <a:prstClr val="black"/>
                </a:solidFill>
                <a:latin typeface="UTM Avo" panose="02040603050506020204" pitchFamily="18" charset="0"/>
                <a:cs typeface="Arial" panose="020B0604020202020204" pitchFamily="34" charset="0"/>
              </a:rPr>
              <a:t>a. </a:t>
            </a:r>
            <a:r>
              <a:rPr lang="vi-VN" sz="2400" kern="0" dirty="0">
                <a:solidFill>
                  <a:prstClr val="black"/>
                </a:solidFill>
                <a:latin typeface="UTM Avo" panose="02040603050506020204" pitchFamily="18" charset="0"/>
                <a:cs typeface="Arial" panose="020B0604020202020204" pitchFamily="34" charset="0"/>
              </a:rPr>
              <a:t>Mua sắm quần áo, đồ dùng, đồ chơi, quà bánh... đúng mức, phù hợp với hoàn cảnh gia đình chính là thể hiện việc quý trọng đồng tiền.</a:t>
            </a:r>
            <a:endParaRPr lang="en-US" sz="2400" kern="0" dirty="0">
              <a:solidFill>
                <a:prstClr val="black"/>
              </a:solidFill>
              <a:latin typeface="UTM Avo" panose="020406030505060202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AE3D36C3-C712-4D05-2B79-1344E268BD90}"/>
              </a:ext>
            </a:extLst>
          </p:cNvPr>
          <p:cNvSpPr/>
          <p:nvPr/>
        </p:nvSpPr>
        <p:spPr>
          <a:xfrm>
            <a:off x="6588459" y="4185931"/>
            <a:ext cx="5402128" cy="2565010"/>
          </a:xfrm>
          <a:prstGeom prst="rect">
            <a:avLst/>
          </a:prstGeom>
          <a:solidFill>
            <a:sysClr val="window" lastClr="FFFFFF"/>
          </a:solidFill>
          <a:ln w="25400" cap="flat" cmpd="sng" algn="ctr">
            <a:solidFill>
              <a:srgbClr val="1F497D">
                <a:lumMod val="50000"/>
              </a:srgbClr>
            </a:solidFill>
            <a:prstDash val="solid"/>
          </a:ln>
          <a:effectLst/>
        </p:spPr>
        <p:txBody>
          <a:bodyPr rtlCol="0" anchor="ctr"/>
          <a:lstStyle/>
          <a:p>
            <a:pPr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b. </a:t>
            </a:r>
            <a:r>
              <a:rPr lang="vi-VN" sz="2400" kern="0" dirty="0">
                <a:solidFill>
                  <a:prstClr val="black"/>
                </a:solidFill>
                <a:latin typeface="UTM Avo" panose="02040603050506020204" pitchFamily="18" charset="0"/>
                <a:cs typeface="Arial" panose="020B0604020202020204" pitchFamily="34" charset="0"/>
              </a:rPr>
              <a:t>Biết bảo quản đồ dùng cá nhân và gia đình là biểu hiện của quý trọng đồng tiền.</a:t>
            </a:r>
            <a:endParaRPr lang="en-US" sz="2400" kern="0" dirty="0">
              <a:solidFill>
                <a:prstClr val="black"/>
              </a:solidFill>
              <a:latin typeface="UTM Avo" panose="02040603050506020204" pitchFamily="18" charset="0"/>
              <a:cs typeface="Arial" panose="020B0604020202020204" pitchFamily="34" charset="0"/>
            </a:endParaRPr>
          </a:p>
        </p:txBody>
      </p:sp>
      <p:grpSp>
        <p:nvGrpSpPr>
          <p:cNvPr id="11" name="Group 10">
            <a:extLst>
              <a:ext uri="{FF2B5EF4-FFF2-40B4-BE49-F238E27FC236}">
                <a16:creationId xmlns:a16="http://schemas.microsoft.com/office/drawing/2014/main" id="{08827FAD-26C3-241E-2E1B-1A99F11D8EF1}"/>
              </a:ext>
            </a:extLst>
          </p:cNvPr>
          <p:cNvGrpSpPr/>
          <p:nvPr/>
        </p:nvGrpSpPr>
        <p:grpSpPr>
          <a:xfrm>
            <a:off x="569686" y="1984769"/>
            <a:ext cx="10885715" cy="1346043"/>
            <a:chOff x="673284" y="2444044"/>
            <a:chExt cx="16328572" cy="2019064"/>
          </a:xfrm>
        </p:grpSpPr>
        <p:sp>
          <p:nvSpPr>
            <p:cNvPr id="13" name="TextBox 12">
              <a:extLst>
                <a:ext uri="{FF2B5EF4-FFF2-40B4-BE49-F238E27FC236}">
                  <a16:creationId xmlns:a16="http://schemas.microsoft.com/office/drawing/2014/main" id="{A5DB7A72-4B90-5674-FCAF-C42F36C8EE2F}"/>
                </a:ext>
              </a:extLst>
            </p:cNvPr>
            <p:cNvSpPr txBox="1"/>
            <p:nvPr/>
          </p:nvSpPr>
          <p:spPr>
            <a:xfrm>
              <a:off x="2551843" y="2444044"/>
              <a:ext cx="14450013" cy="1878067"/>
            </a:xfrm>
            <a:prstGeom prst="roundRect">
              <a:avLst/>
            </a:prstGeom>
            <a:solidFill>
              <a:srgbClr val="EBF6F9"/>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theo</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(4 HS/</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ý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kiến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1"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(SHS – tr.57)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bày</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tỏ</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quan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điểm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mình</a:t>
              </a:r>
              <a:endParaRPr kumimoji="0" lang="vi-VN" sz="2400" b="0" i="1"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4" name="Picture 9">
              <a:extLst>
                <a:ext uri="{FF2B5EF4-FFF2-40B4-BE49-F238E27FC236}">
                  <a16:creationId xmlns:a16="http://schemas.microsoft.com/office/drawing/2014/main" id="{4CBAAB4A-EC9E-0830-6F67-2525872BE86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3284" y="2548065"/>
              <a:ext cx="1704388" cy="1915043"/>
            </a:xfrm>
            <a:prstGeom prst="rect">
              <a:avLst/>
            </a:prstGeom>
          </p:spPr>
        </p:pic>
      </p:grpSp>
    </p:spTree>
    <p:extLst>
      <p:ext uri="{BB962C8B-B14F-4D97-AF65-F5344CB8AC3E}">
        <p14:creationId xmlns:p14="http://schemas.microsoft.com/office/powerpoint/2010/main" val="303625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0B14D36-7FC9-8305-EC91-C4F4298A4271}"/>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A7212234-DE28-2F71-F889-CE04FEC481DD}"/>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74D0DF-AAA2-73BE-411E-61A28466AE3A}"/>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EF1D5541-3D62-4D02-1097-39F12941095F}"/>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469A81EF-88D4-5FFA-329B-D6F48563F996}"/>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dirty="0">
                <a:solidFill>
                  <a:prstClr val="black"/>
                </a:solidFill>
                <a:latin typeface="UTM Avo" panose="02040603050506020204" pitchFamily="18" charset="0"/>
                <a:cs typeface="Arial" panose="020B0604020202020204" pitchFamily="34" charset="0"/>
              </a:rPr>
              <a:t>HOẠT ĐỘNG 2: BÀY TỎ Ý KIẾN</a:t>
            </a:r>
          </a:p>
        </p:txBody>
      </p:sp>
      <p:grpSp>
        <p:nvGrpSpPr>
          <p:cNvPr id="15" name="Group 14">
            <a:extLst>
              <a:ext uri="{FF2B5EF4-FFF2-40B4-BE49-F238E27FC236}">
                <a16:creationId xmlns:a16="http://schemas.microsoft.com/office/drawing/2014/main" id="{A7AC8A98-526B-455D-BAC5-F1CCE19FEA24}"/>
              </a:ext>
            </a:extLst>
          </p:cNvPr>
          <p:cNvGrpSpPr/>
          <p:nvPr/>
        </p:nvGrpSpPr>
        <p:grpSpPr>
          <a:xfrm>
            <a:off x="3345923" y="3173285"/>
            <a:ext cx="5943600" cy="990921"/>
            <a:chOff x="3029863" y="1823688"/>
            <a:chExt cx="12362538" cy="1262412"/>
          </a:xfrm>
        </p:grpSpPr>
        <p:cxnSp>
          <p:nvCxnSpPr>
            <p:cNvPr id="17" name="Straight Connector 16">
              <a:extLst>
                <a:ext uri="{FF2B5EF4-FFF2-40B4-BE49-F238E27FC236}">
                  <a16:creationId xmlns:a16="http://schemas.microsoft.com/office/drawing/2014/main" id="{B86B05A4-5FE2-E261-FED4-0A2D37729441}"/>
                </a:ext>
              </a:extLst>
            </p:cNvPr>
            <p:cNvCxnSpPr>
              <a:cxnSpLocks/>
            </p:cNvCxnSpPr>
            <p:nvPr/>
          </p:nvCxnSpPr>
          <p:spPr>
            <a:xfrm>
              <a:off x="9144000" y="1823688"/>
              <a:ext cx="0" cy="576612"/>
            </a:xfrm>
            <a:prstGeom prst="line">
              <a:avLst/>
            </a:prstGeom>
            <a:noFill/>
            <a:ln w="57150" cap="flat" cmpd="sng" algn="ctr">
              <a:solidFill>
                <a:sysClr val="windowText" lastClr="000000"/>
              </a:solidFill>
              <a:prstDash val="solid"/>
            </a:ln>
            <a:effectLst/>
          </p:spPr>
        </p:cxnSp>
        <p:cxnSp>
          <p:nvCxnSpPr>
            <p:cNvPr id="18" name="Straight Connector 17">
              <a:extLst>
                <a:ext uri="{FF2B5EF4-FFF2-40B4-BE49-F238E27FC236}">
                  <a16:creationId xmlns:a16="http://schemas.microsoft.com/office/drawing/2014/main" id="{5BC91734-ED8A-D83F-A225-15CF8A4AD2D9}"/>
                </a:ext>
              </a:extLst>
            </p:cNvPr>
            <p:cNvCxnSpPr>
              <a:cxnSpLocks/>
            </p:cNvCxnSpPr>
            <p:nvPr/>
          </p:nvCxnSpPr>
          <p:spPr>
            <a:xfrm>
              <a:off x="3029863" y="2400300"/>
              <a:ext cx="12362538" cy="0"/>
            </a:xfrm>
            <a:prstGeom prst="line">
              <a:avLst/>
            </a:prstGeom>
            <a:noFill/>
            <a:ln w="57150" cap="flat" cmpd="sng" algn="ctr">
              <a:solidFill>
                <a:sysClr val="windowText" lastClr="000000"/>
              </a:solidFill>
              <a:prstDash val="solid"/>
            </a:ln>
            <a:effectLst/>
          </p:spPr>
        </p:cxnSp>
        <p:cxnSp>
          <p:nvCxnSpPr>
            <p:cNvPr id="19" name="Straight Connector 18">
              <a:extLst>
                <a:ext uri="{FF2B5EF4-FFF2-40B4-BE49-F238E27FC236}">
                  <a16:creationId xmlns:a16="http://schemas.microsoft.com/office/drawing/2014/main" id="{764282A4-82CC-8A3E-4CA3-D47E7F02A06A}"/>
                </a:ext>
              </a:extLst>
            </p:cNvPr>
            <p:cNvCxnSpPr>
              <a:cxnSpLocks/>
            </p:cNvCxnSpPr>
            <p:nvPr/>
          </p:nvCxnSpPr>
          <p:spPr>
            <a:xfrm>
              <a:off x="3029863" y="2400300"/>
              <a:ext cx="0" cy="685800"/>
            </a:xfrm>
            <a:prstGeom prst="line">
              <a:avLst/>
            </a:prstGeom>
            <a:noFill/>
            <a:ln w="57150" cap="flat" cmpd="sng" algn="ctr">
              <a:solidFill>
                <a:sysClr val="windowText" lastClr="000000"/>
              </a:solidFill>
              <a:prstDash val="solid"/>
            </a:ln>
            <a:effectLst/>
          </p:spPr>
        </p:cxnSp>
        <p:cxnSp>
          <p:nvCxnSpPr>
            <p:cNvPr id="20" name="Straight Connector 19">
              <a:extLst>
                <a:ext uri="{FF2B5EF4-FFF2-40B4-BE49-F238E27FC236}">
                  <a16:creationId xmlns:a16="http://schemas.microsoft.com/office/drawing/2014/main" id="{53695FB6-5908-92B8-2634-874A735B6EEA}"/>
                </a:ext>
              </a:extLst>
            </p:cNvPr>
            <p:cNvCxnSpPr>
              <a:cxnSpLocks/>
            </p:cNvCxnSpPr>
            <p:nvPr/>
          </p:nvCxnSpPr>
          <p:spPr>
            <a:xfrm>
              <a:off x="15392401" y="2400300"/>
              <a:ext cx="0" cy="644544"/>
            </a:xfrm>
            <a:prstGeom prst="line">
              <a:avLst/>
            </a:prstGeom>
            <a:noFill/>
            <a:ln w="57150" cap="flat" cmpd="sng" algn="ctr">
              <a:solidFill>
                <a:sysClr val="windowText" lastClr="000000"/>
              </a:solidFill>
              <a:prstDash val="solid"/>
            </a:ln>
            <a:effectLst/>
          </p:spPr>
        </p:cxnSp>
      </p:grpSp>
      <p:sp>
        <p:nvSpPr>
          <p:cNvPr id="21" name="Rectangle 20">
            <a:extLst>
              <a:ext uri="{FF2B5EF4-FFF2-40B4-BE49-F238E27FC236}">
                <a16:creationId xmlns:a16="http://schemas.microsoft.com/office/drawing/2014/main" id="{466D1A68-A9AE-2610-8085-023D3431F850}"/>
              </a:ext>
            </a:extLst>
          </p:cNvPr>
          <p:cNvSpPr/>
          <p:nvPr/>
        </p:nvSpPr>
        <p:spPr>
          <a:xfrm>
            <a:off x="569686" y="4164206"/>
            <a:ext cx="5621036" cy="1962621"/>
          </a:xfrm>
          <a:prstGeom prst="rect">
            <a:avLst/>
          </a:prstGeom>
          <a:solidFill>
            <a:sysClr val="window" lastClr="FFFFFF"/>
          </a:solidFill>
          <a:ln w="25400" cap="flat" cmpd="sng" algn="ctr">
            <a:solidFill>
              <a:srgbClr val="1F497D">
                <a:lumMod val="50000"/>
              </a:srgbClr>
            </a:solidFill>
            <a:prstDash val="solid"/>
          </a:ln>
          <a:effectLst/>
        </p:spPr>
        <p:txBody>
          <a:bodyPr rtlCol="0" anchor="ctr"/>
          <a:lstStyle/>
          <a:p>
            <a:pPr lvl="0" algn="just" defTabSz="609539">
              <a:lnSpc>
                <a:spcPct val="150000"/>
              </a:lnSpc>
              <a:defRPr/>
            </a:pPr>
            <a:r>
              <a:rPr lang="vi-VN" sz="2400" b="1" kern="0" dirty="0">
                <a:solidFill>
                  <a:prstClr val="black"/>
                </a:solidFill>
                <a:latin typeface="UTM Avo" panose="02040603050506020204" pitchFamily="18" charset="0"/>
                <a:cs typeface="Arial" panose="020B0604020202020204" pitchFamily="34" charset="0"/>
              </a:rPr>
              <a:t>c. </a:t>
            </a:r>
            <a:r>
              <a:rPr lang="vi-VN" sz="2400" kern="0" dirty="0">
                <a:solidFill>
                  <a:prstClr val="black"/>
                </a:solidFill>
                <a:latin typeface="UTM Avo" panose="02040603050506020204" pitchFamily="18" charset="0"/>
                <a:cs typeface="Arial" panose="020B0604020202020204" pitchFamily="34" charset="0"/>
              </a:rPr>
              <a:t>Tiết kiệm tiền là quý trọng đồng tiền.</a:t>
            </a:r>
          </a:p>
        </p:txBody>
      </p:sp>
      <p:sp>
        <p:nvSpPr>
          <p:cNvPr id="22" name="Rectangle 21">
            <a:extLst>
              <a:ext uri="{FF2B5EF4-FFF2-40B4-BE49-F238E27FC236}">
                <a16:creationId xmlns:a16="http://schemas.microsoft.com/office/drawing/2014/main" id="{F332ABA5-74EC-3BC1-A55E-017DD35BE846}"/>
              </a:ext>
            </a:extLst>
          </p:cNvPr>
          <p:cNvSpPr/>
          <p:nvPr/>
        </p:nvSpPr>
        <p:spPr>
          <a:xfrm>
            <a:off x="6588459" y="4185931"/>
            <a:ext cx="5402128" cy="1962621"/>
          </a:xfrm>
          <a:prstGeom prst="rect">
            <a:avLst/>
          </a:prstGeom>
          <a:solidFill>
            <a:sysClr val="window" lastClr="FFFFFF"/>
          </a:solidFill>
          <a:ln w="25400" cap="flat" cmpd="sng" algn="ctr">
            <a:solidFill>
              <a:srgbClr val="1F497D">
                <a:lumMod val="50000"/>
              </a:srgbClr>
            </a:solidFill>
            <a:prstDash val="solid"/>
          </a:ln>
          <a:effectLst/>
        </p:spPr>
        <p:txBody>
          <a:bodyPr rtlCol="0" anchor="ctr"/>
          <a:lstStyle/>
          <a:p>
            <a:pPr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d. </a:t>
            </a:r>
            <a:r>
              <a:rPr lang="vi-VN" sz="2400" kern="0" dirty="0">
                <a:solidFill>
                  <a:prstClr val="black"/>
                </a:solidFill>
                <a:latin typeface="UTM Avo" panose="02040603050506020204" pitchFamily="18" charset="0"/>
                <a:cs typeface="Arial" panose="020B0604020202020204" pitchFamily="34" charset="0"/>
              </a:rPr>
              <a:t>Trẻ em chưa làm ra tiền nên không cần phải quý trọng đồng tiền.</a:t>
            </a:r>
          </a:p>
        </p:txBody>
      </p:sp>
      <p:grpSp>
        <p:nvGrpSpPr>
          <p:cNvPr id="11" name="Group 10">
            <a:extLst>
              <a:ext uri="{FF2B5EF4-FFF2-40B4-BE49-F238E27FC236}">
                <a16:creationId xmlns:a16="http://schemas.microsoft.com/office/drawing/2014/main" id="{8FE50A99-4287-7F64-A286-6989F10BD21E}"/>
              </a:ext>
            </a:extLst>
          </p:cNvPr>
          <p:cNvGrpSpPr/>
          <p:nvPr/>
        </p:nvGrpSpPr>
        <p:grpSpPr>
          <a:xfrm>
            <a:off x="569686" y="1984769"/>
            <a:ext cx="10885715" cy="1346043"/>
            <a:chOff x="673284" y="2444044"/>
            <a:chExt cx="16328572" cy="2019064"/>
          </a:xfrm>
        </p:grpSpPr>
        <p:sp>
          <p:nvSpPr>
            <p:cNvPr id="13" name="TextBox 12">
              <a:extLst>
                <a:ext uri="{FF2B5EF4-FFF2-40B4-BE49-F238E27FC236}">
                  <a16:creationId xmlns:a16="http://schemas.microsoft.com/office/drawing/2014/main" id="{27BC61E5-FFC5-D587-C5E8-D71BE434D79B}"/>
                </a:ext>
              </a:extLst>
            </p:cNvPr>
            <p:cNvSpPr txBox="1"/>
            <p:nvPr/>
          </p:nvSpPr>
          <p:spPr>
            <a:xfrm>
              <a:off x="2551843" y="2444044"/>
              <a:ext cx="14450013" cy="1878067"/>
            </a:xfrm>
            <a:prstGeom prst="roundRect">
              <a:avLst/>
            </a:prstGeom>
            <a:solidFill>
              <a:srgbClr val="EBF6F9"/>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theo</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(4 HS/</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ý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kiến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1"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(SHS – tr.57)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bày</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tỏ</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quan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điểm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mình</a:t>
              </a:r>
              <a:endParaRPr kumimoji="0" lang="vi-VN" sz="2400" b="0" i="1"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4" name="Picture 9">
              <a:extLst>
                <a:ext uri="{FF2B5EF4-FFF2-40B4-BE49-F238E27FC236}">
                  <a16:creationId xmlns:a16="http://schemas.microsoft.com/office/drawing/2014/main" id="{0AB5F031-FBDD-3858-AE9D-19ED049E28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3284" y="2548065"/>
              <a:ext cx="1704388" cy="1915043"/>
            </a:xfrm>
            <a:prstGeom prst="rect">
              <a:avLst/>
            </a:prstGeom>
          </p:spPr>
        </p:pic>
      </p:grpSp>
    </p:spTree>
    <p:extLst>
      <p:ext uri="{BB962C8B-B14F-4D97-AF65-F5344CB8AC3E}">
        <p14:creationId xmlns:p14="http://schemas.microsoft.com/office/powerpoint/2010/main" val="214824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3B04A-5692-8402-9812-301C8FD0A159}"/>
              </a:ext>
            </a:extLst>
          </p:cNvPr>
          <p:cNvPicPr>
            <a:picLocks noChangeAspect="1"/>
          </p:cNvPicPr>
          <p:nvPr/>
        </p:nvPicPr>
        <p:blipFill>
          <a:blip r:embed="rId3"/>
          <a:stretch>
            <a:fillRect/>
          </a:stretch>
        </p:blipFill>
        <p:spPr>
          <a:xfrm>
            <a:off x="6906700" y="2651561"/>
            <a:ext cx="4738763" cy="2853141"/>
          </a:xfrm>
          <a:prstGeom prst="rect">
            <a:avLst/>
          </a:prstGeom>
        </p:spPr>
      </p:pic>
      <p:sp>
        <p:nvSpPr>
          <p:cNvPr id="5" name="TextBox 4">
            <a:extLst>
              <a:ext uri="{FF2B5EF4-FFF2-40B4-BE49-F238E27FC236}">
                <a16:creationId xmlns:a16="http://schemas.microsoft.com/office/drawing/2014/main" id="{8BE76F1C-D3CF-A521-EEBB-4E3E7447C0D8}"/>
              </a:ext>
            </a:extLst>
          </p:cNvPr>
          <p:cNvSpPr txBox="1"/>
          <p:nvPr/>
        </p:nvSpPr>
        <p:spPr>
          <a:xfrm>
            <a:off x="1156454" y="1633745"/>
            <a:ext cx="9879091" cy="523220"/>
          </a:xfrm>
          <a:prstGeom prst="rect">
            <a:avLst/>
          </a:prstGeom>
          <a:noFill/>
        </p:spPr>
        <p:txBody>
          <a:bodyPr wrap="square">
            <a:spAutoFit/>
          </a:bodyPr>
          <a:lstStyle/>
          <a:p>
            <a:pPr algn="ctr" defTabSz="609539"/>
            <a:r>
              <a:rPr lang="en-US" sz="2800" b="1" dirty="0" err="1">
                <a:solidFill>
                  <a:srgbClr val="C00000"/>
                </a:solidFill>
                <a:latin typeface="UTM Avo" panose="02040603050506020204" pitchFamily="18" charset="0"/>
                <a:cs typeface="Arial" panose="020B0604020202020204" pitchFamily="34" charset="0"/>
              </a:rPr>
              <a:t>Trò</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chơi</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Đoán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mệnh</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giá</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tiền</a:t>
            </a:r>
            <a:r>
              <a:rPr lang="en-US" sz="2800" b="1" dirty="0">
                <a:solidFill>
                  <a:srgbClr val="C00000"/>
                </a:solidFill>
                <a:latin typeface="UTM Avo" panose="02040603050506020204" pitchFamily="18" charset="0"/>
                <a:cs typeface="Arial" panose="020B0604020202020204" pitchFamily="34" charset="0"/>
              </a:rPr>
              <a:t>”</a:t>
            </a:r>
          </a:p>
        </p:txBody>
      </p:sp>
      <p:sp>
        <p:nvSpPr>
          <p:cNvPr id="6" name="TextBox 5">
            <a:extLst>
              <a:ext uri="{FF2B5EF4-FFF2-40B4-BE49-F238E27FC236}">
                <a16:creationId xmlns:a16="http://schemas.microsoft.com/office/drawing/2014/main" id="{48C3ADBB-7F9F-0AF7-AF7D-EEF062DC7B63}"/>
              </a:ext>
            </a:extLst>
          </p:cNvPr>
          <p:cNvSpPr txBox="1"/>
          <p:nvPr/>
        </p:nvSpPr>
        <p:spPr>
          <a:xfrm>
            <a:off x="183848" y="2409214"/>
            <a:ext cx="6226481" cy="3337837"/>
          </a:xfrm>
          <a:prstGeom prst="rect">
            <a:avLst/>
          </a:prstGeom>
          <a:noFill/>
        </p:spPr>
        <p:txBody>
          <a:bodyPr wrap="square">
            <a:spAutoFit/>
          </a:bodyPr>
          <a:lstStyle/>
          <a:p>
            <a:pPr algn="just" defTabSz="609539">
              <a:lnSpc>
                <a:spcPct val="150000"/>
              </a:lnSpc>
              <a:buClr>
                <a:prstClr val="black"/>
              </a:buClr>
            </a:pPr>
            <a:r>
              <a:rPr lang="vi-VN" sz="2400" b="1" dirty="0">
                <a:solidFill>
                  <a:prstClr val="black"/>
                </a:solidFill>
                <a:latin typeface="UTM Avo" panose="02040603050506020204" pitchFamily="18" charset="0"/>
                <a:ea typeface="Calibri" panose="020F0502020204030204" pitchFamily="34" charset="0"/>
                <a:cs typeface="Arial" panose="020B0604020202020204" pitchFamily="34" charset="0"/>
              </a:rPr>
              <a:t>Luật chơi: </a:t>
            </a:r>
          </a:p>
          <a:p>
            <a:pPr marL="457200" indent="-457200" algn="just" defTabSz="609539">
              <a:lnSpc>
                <a:spcPct val="150000"/>
              </a:lnSpc>
              <a:buClr>
                <a:prstClr val="black"/>
              </a:buClr>
              <a:buFont typeface="Arial" panose="020B0604020202020204" pitchFamily="34" charset="0"/>
              <a:buChar char="•"/>
            </a:pP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GV đựng các tờ tiền với các mệnh giá khác nhau trong phong bì.</a:t>
            </a:r>
          </a:p>
          <a:p>
            <a:pPr marL="457200" indent="-457200" algn="just" defTabSz="609539">
              <a:lnSpc>
                <a:spcPct val="150000"/>
              </a:lnSpc>
              <a:buClr>
                <a:prstClr val="black"/>
              </a:buClr>
              <a:buFont typeface="Arial" panose="020B0604020202020204" pitchFamily="34" charset="0"/>
              <a:buChar char="•"/>
            </a:pP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GV cho học sinh xem một góc nhỏ của tờ tiền và yêu cầu học sinh đoán mệnh giá của tờ tiền đó.</a:t>
            </a:r>
          </a:p>
        </p:txBody>
      </p:sp>
    </p:spTree>
    <p:extLst>
      <p:ext uri="{BB962C8B-B14F-4D97-AF65-F5344CB8AC3E}">
        <p14:creationId xmlns:p14="http://schemas.microsoft.com/office/powerpoint/2010/main" val="25816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F16FFE0-2BD8-903C-CC9F-46ED9B5FE624}"/>
            </a:ext>
          </a:extLst>
        </p:cNvPr>
        <p:cNvGrpSpPr/>
        <p:nvPr/>
      </p:nvGrpSpPr>
      <p:grpSpPr>
        <a:xfrm>
          <a:off x="0" y="0"/>
          <a:ext cx="0" cy="0"/>
          <a:chOff x="0" y="0"/>
          <a:chExt cx="0" cy="0"/>
        </a:xfrm>
      </p:grpSpPr>
      <p:sp>
        <p:nvSpPr>
          <p:cNvPr id="2" name="Plaque 1">
            <a:extLst>
              <a:ext uri="{FF2B5EF4-FFF2-40B4-BE49-F238E27FC236}">
                <a16:creationId xmlns:a16="http://schemas.microsoft.com/office/drawing/2014/main" id="{12741509-9B06-94A0-5EFA-905FAD151CC9}"/>
              </a:ext>
            </a:extLst>
          </p:cNvPr>
          <p:cNvSpPr/>
          <p:nvPr/>
        </p:nvSpPr>
        <p:spPr>
          <a:xfrm>
            <a:off x="5740402" y="3018972"/>
            <a:ext cx="5631792" cy="3272267"/>
          </a:xfrm>
          <a:prstGeom prst="plaque">
            <a:avLst>
              <a:gd name="adj" fmla="val 8958"/>
            </a:avLst>
          </a:prstGeom>
          <a:solidFill>
            <a:sysClr val="window" lastClr="FFFFFF"/>
          </a:solidFill>
          <a:ln w="38100" cap="flat" cmpd="sng" algn="ctr">
            <a:solidFill>
              <a:srgbClr val="4F81BD">
                <a:lumMod val="50000"/>
              </a:srgbClr>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Vì</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vi-VN"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mua sắm quần áo, đồ dùng, đồ chơi, quà bánh... đúng mức, phù hợp với hoàn cảnh gia đình chính là thể hiện việc quý trọng đồng tiền.</a:t>
            </a:r>
            <a:endPar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sp>
        <p:nvSpPr>
          <p:cNvPr id="3" name="Plaque 2">
            <a:extLst>
              <a:ext uri="{FF2B5EF4-FFF2-40B4-BE49-F238E27FC236}">
                <a16:creationId xmlns:a16="http://schemas.microsoft.com/office/drawing/2014/main" id="{09BDDCC5-C24F-E7FF-2483-E101B8D6B85A}"/>
              </a:ext>
            </a:extLst>
          </p:cNvPr>
          <p:cNvSpPr/>
          <p:nvPr/>
        </p:nvSpPr>
        <p:spPr>
          <a:xfrm>
            <a:off x="5740402" y="1370377"/>
            <a:ext cx="5631792" cy="907660"/>
          </a:xfrm>
          <a:prstGeom prst="plaque">
            <a:avLst/>
          </a:prstGeom>
          <a:solidFill>
            <a:sysClr val="window" lastClr="FFFFFF"/>
          </a:solidFill>
          <a:ln w="38100" cap="flat" cmpd="sng" algn="ctr">
            <a:solidFill>
              <a:srgbClr val="4F81B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ED01E208-E4A7-3149-20E4-686133F51047}"/>
              </a:ext>
            </a:extLst>
          </p:cNvPr>
          <p:cNvCxnSpPr>
            <a:cxnSpLocks/>
            <a:stCxn id="3" idx="2"/>
            <a:endCxn id="2" idx="0"/>
          </p:cNvCxnSpPr>
          <p:nvPr/>
        </p:nvCxnSpPr>
        <p:spPr>
          <a:xfrm>
            <a:off x="8556298" y="2278037"/>
            <a:ext cx="0" cy="740935"/>
          </a:xfrm>
          <a:prstGeom prst="straightConnector1">
            <a:avLst/>
          </a:prstGeom>
          <a:noFill/>
          <a:ln w="38100" cap="flat" cmpd="sng" algn="ctr">
            <a:solidFill>
              <a:srgbClr val="4F81BD">
                <a:lumMod val="50000"/>
              </a:srgbClr>
            </a:solidFill>
            <a:prstDash val="solid"/>
            <a:tailEnd type="triangle"/>
          </a:ln>
          <a:effectLst/>
        </p:spPr>
      </p:cxnSp>
      <p:grpSp>
        <p:nvGrpSpPr>
          <p:cNvPr id="5" name="Group 4">
            <a:extLst>
              <a:ext uri="{FF2B5EF4-FFF2-40B4-BE49-F238E27FC236}">
                <a16:creationId xmlns:a16="http://schemas.microsoft.com/office/drawing/2014/main" id="{F5F7B42A-8EEF-072C-5E5E-FAD5AD4F9461}"/>
              </a:ext>
            </a:extLst>
          </p:cNvPr>
          <p:cNvGrpSpPr/>
          <p:nvPr/>
        </p:nvGrpSpPr>
        <p:grpSpPr>
          <a:xfrm>
            <a:off x="356819" y="1622952"/>
            <a:ext cx="4437767" cy="1277031"/>
            <a:chOff x="307513" y="1454355"/>
            <a:chExt cx="6656650" cy="1915547"/>
          </a:xfrm>
        </p:grpSpPr>
        <p:sp>
          <p:nvSpPr>
            <p:cNvPr id="6" name="Rounded Rectangle 21">
              <a:extLst>
                <a:ext uri="{FF2B5EF4-FFF2-40B4-BE49-F238E27FC236}">
                  <a16:creationId xmlns:a16="http://schemas.microsoft.com/office/drawing/2014/main" id="{5C7D798B-9FD7-4709-4127-38C08C7B11DB}"/>
                </a:ext>
              </a:extLst>
            </p:cNvPr>
            <p:cNvSpPr/>
            <p:nvPr/>
          </p:nvSpPr>
          <p:spPr>
            <a:xfrm>
              <a:off x="807038" y="2008412"/>
              <a:ext cx="6157125" cy="1361490"/>
            </a:xfrm>
            <a:prstGeom prst="roundRect">
              <a:avLst/>
            </a:prstGeom>
            <a:solidFill>
              <a:srgbClr val="FDEDDF"/>
            </a:solidFill>
            <a:ln w="57150" cap="flat" cmpd="sng" algn="ctr">
              <a:solidFill>
                <a:srgbClr val="F7964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7" name="Picture 4">
              <a:extLst>
                <a:ext uri="{FF2B5EF4-FFF2-40B4-BE49-F238E27FC236}">
                  <a16:creationId xmlns:a16="http://schemas.microsoft.com/office/drawing/2014/main" id="{9AC5477A-B0B8-823B-73DA-0FCEE3DFEC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513" y="1454355"/>
              <a:ext cx="1273693" cy="1108112"/>
            </a:xfrm>
            <a:prstGeom prst="rect">
              <a:avLst/>
            </a:prstGeom>
          </p:spPr>
        </p:pic>
      </p:grpSp>
      <p:pic>
        <p:nvPicPr>
          <p:cNvPr id="8" name="Picture 4">
            <a:extLst>
              <a:ext uri="{FF2B5EF4-FFF2-40B4-BE49-F238E27FC236}">
                <a16:creationId xmlns:a16="http://schemas.microsoft.com/office/drawing/2014/main" id="{6519FB1B-B940-C6BB-9E45-A75C0DC0E3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8324" y="3429000"/>
            <a:ext cx="2419003" cy="3429000"/>
          </a:xfrm>
          <a:prstGeom prst="rect">
            <a:avLst/>
          </a:prstGeom>
        </p:spPr>
      </p:pic>
    </p:spTree>
    <p:extLst>
      <p:ext uri="{BB962C8B-B14F-4D97-AF65-F5344CB8AC3E}">
        <p14:creationId xmlns:p14="http://schemas.microsoft.com/office/powerpoint/2010/main" val="209318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03A8344-F972-E183-64DB-05887F5A10D8}"/>
            </a:ext>
          </a:extLst>
        </p:cNvPr>
        <p:cNvGrpSpPr/>
        <p:nvPr/>
      </p:nvGrpSpPr>
      <p:grpSpPr>
        <a:xfrm>
          <a:off x="0" y="0"/>
          <a:ext cx="0" cy="0"/>
          <a:chOff x="0" y="0"/>
          <a:chExt cx="0" cy="0"/>
        </a:xfrm>
      </p:grpSpPr>
      <p:sp>
        <p:nvSpPr>
          <p:cNvPr id="2" name="Plaque 1">
            <a:extLst>
              <a:ext uri="{FF2B5EF4-FFF2-40B4-BE49-F238E27FC236}">
                <a16:creationId xmlns:a16="http://schemas.microsoft.com/office/drawing/2014/main" id="{FA259603-E3E7-E9DD-4109-29648866A20F}"/>
              </a:ext>
            </a:extLst>
          </p:cNvPr>
          <p:cNvSpPr/>
          <p:nvPr/>
        </p:nvSpPr>
        <p:spPr>
          <a:xfrm>
            <a:off x="5740402" y="3912349"/>
            <a:ext cx="5631792" cy="2372835"/>
          </a:xfrm>
          <a:prstGeom prst="plaque">
            <a:avLst>
              <a:gd name="adj" fmla="val 9137"/>
            </a:avLst>
          </a:prstGeom>
          <a:solidFill>
            <a:sysClr val="window" lastClr="FFFFFF"/>
          </a:solidFill>
          <a:ln w="38100" cap="flat" cmpd="sng" algn="ctr">
            <a:solidFill>
              <a:srgbClr val="4F81BD">
                <a:lumMod val="50000"/>
              </a:srgbClr>
            </a:solidFill>
            <a:prstDash val="solid"/>
          </a:ln>
          <a:effectLst/>
        </p:spPr>
        <p:txBody>
          <a:bodyPr rtlCol="0" anchor="ctr"/>
          <a:lstStyle/>
          <a:p>
            <a:pPr lvl="0" algn="ctr" defTabSz="609539">
              <a:lnSpc>
                <a:spcPct val="150000"/>
              </a:lnSpc>
              <a:defRPr/>
            </a:pP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Vì</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biết</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bảo</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quản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đồ</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dùng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cá</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nhân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và</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gia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đình</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là</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biểu</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hiện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của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quý</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trọng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đồng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tiền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a:t>
            </a:r>
          </a:p>
        </p:txBody>
      </p:sp>
      <p:sp>
        <p:nvSpPr>
          <p:cNvPr id="3" name="Plaque 2">
            <a:extLst>
              <a:ext uri="{FF2B5EF4-FFF2-40B4-BE49-F238E27FC236}">
                <a16:creationId xmlns:a16="http://schemas.microsoft.com/office/drawing/2014/main" id="{1CF5D6FD-80AF-8159-D5BA-FEB9ED063E42}"/>
              </a:ext>
            </a:extLst>
          </p:cNvPr>
          <p:cNvSpPr/>
          <p:nvPr/>
        </p:nvSpPr>
        <p:spPr>
          <a:xfrm>
            <a:off x="5740402" y="2263754"/>
            <a:ext cx="5631792" cy="907660"/>
          </a:xfrm>
          <a:prstGeom prst="plaque">
            <a:avLst/>
          </a:prstGeom>
          <a:solidFill>
            <a:sysClr val="window" lastClr="FFFFFF"/>
          </a:solidFill>
          <a:ln w="38100" cap="flat" cmpd="sng" algn="ctr">
            <a:solidFill>
              <a:srgbClr val="4F81B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b: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FB492836-F6C0-BAFB-05EE-AEE7CC8CAFFD}"/>
              </a:ext>
            </a:extLst>
          </p:cNvPr>
          <p:cNvCxnSpPr>
            <a:cxnSpLocks/>
            <a:stCxn id="3" idx="2"/>
            <a:endCxn id="2" idx="0"/>
          </p:cNvCxnSpPr>
          <p:nvPr/>
        </p:nvCxnSpPr>
        <p:spPr>
          <a:xfrm>
            <a:off x="8556298" y="3171414"/>
            <a:ext cx="0" cy="740935"/>
          </a:xfrm>
          <a:prstGeom prst="straightConnector1">
            <a:avLst/>
          </a:prstGeom>
          <a:noFill/>
          <a:ln w="38100" cap="flat" cmpd="sng" algn="ctr">
            <a:solidFill>
              <a:srgbClr val="4F81BD">
                <a:lumMod val="50000"/>
              </a:srgbClr>
            </a:solidFill>
            <a:prstDash val="solid"/>
            <a:tailEnd type="triangle"/>
          </a:ln>
          <a:effectLst/>
        </p:spPr>
      </p:cxnSp>
      <p:grpSp>
        <p:nvGrpSpPr>
          <p:cNvPr id="5" name="Group 4">
            <a:extLst>
              <a:ext uri="{FF2B5EF4-FFF2-40B4-BE49-F238E27FC236}">
                <a16:creationId xmlns:a16="http://schemas.microsoft.com/office/drawing/2014/main" id="{E67553FA-F551-6A76-7822-DB7BCE659BA1}"/>
              </a:ext>
            </a:extLst>
          </p:cNvPr>
          <p:cNvGrpSpPr/>
          <p:nvPr/>
        </p:nvGrpSpPr>
        <p:grpSpPr>
          <a:xfrm>
            <a:off x="356819" y="1622952"/>
            <a:ext cx="4437767" cy="1277031"/>
            <a:chOff x="307513" y="1454355"/>
            <a:chExt cx="6656650" cy="1915547"/>
          </a:xfrm>
        </p:grpSpPr>
        <p:sp>
          <p:nvSpPr>
            <p:cNvPr id="6" name="Rounded Rectangle 21">
              <a:extLst>
                <a:ext uri="{FF2B5EF4-FFF2-40B4-BE49-F238E27FC236}">
                  <a16:creationId xmlns:a16="http://schemas.microsoft.com/office/drawing/2014/main" id="{A5BEBB13-95D1-DC68-DA2C-9866A37BB8D0}"/>
                </a:ext>
              </a:extLst>
            </p:cNvPr>
            <p:cNvSpPr/>
            <p:nvPr/>
          </p:nvSpPr>
          <p:spPr>
            <a:xfrm>
              <a:off x="807038" y="2008412"/>
              <a:ext cx="6157125" cy="1361490"/>
            </a:xfrm>
            <a:prstGeom prst="roundRect">
              <a:avLst/>
            </a:prstGeom>
            <a:solidFill>
              <a:srgbClr val="FDEDDF"/>
            </a:solidFill>
            <a:ln w="57150" cap="flat" cmpd="sng" algn="ctr">
              <a:solidFill>
                <a:srgbClr val="F7964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7" name="Picture 4">
              <a:extLst>
                <a:ext uri="{FF2B5EF4-FFF2-40B4-BE49-F238E27FC236}">
                  <a16:creationId xmlns:a16="http://schemas.microsoft.com/office/drawing/2014/main" id="{51515A76-DC7F-071A-B7FB-850117F4A56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513" y="1454355"/>
              <a:ext cx="1273693" cy="1108112"/>
            </a:xfrm>
            <a:prstGeom prst="rect">
              <a:avLst/>
            </a:prstGeom>
          </p:spPr>
        </p:pic>
      </p:grpSp>
      <p:pic>
        <p:nvPicPr>
          <p:cNvPr id="8" name="Picture 4">
            <a:extLst>
              <a:ext uri="{FF2B5EF4-FFF2-40B4-BE49-F238E27FC236}">
                <a16:creationId xmlns:a16="http://schemas.microsoft.com/office/drawing/2014/main" id="{B7D64333-D21B-A968-DE76-82FD37BE31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8324" y="3429000"/>
            <a:ext cx="2419003" cy="3429000"/>
          </a:xfrm>
          <a:prstGeom prst="rect">
            <a:avLst/>
          </a:prstGeom>
        </p:spPr>
      </p:pic>
    </p:spTree>
    <p:extLst>
      <p:ext uri="{BB962C8B-B14F-4D97-AF65-F5344CB8AC3E}">
        <p14:creationId xmlns:p14="http://schemas.microsoft.com/office/powerpoint/2010/main" val="12977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E3F35B6-CF1B-89B7-D95F-540171332387}"/>
            </a:ext>
          </a:extLst>
        </p:cNvPr>
        <p:cNvGrpSpPr/>
        <p:nvPr/>
      </p:nvGrpSpPr>
      <p:grpSpPr>
        <a:xfrm>
          <a:off x="0" y="0"/>
          <a:ext cx="0" cy="0"/>
          <a:chOff x="0" y="0"/>
          <a:chExt cx="0" cy="0"/>
        </a:xfrm>
      </p:grpSpPr>
      <p:sp>
        <p:nvSpPr>
          <p:cNvPr id="2" name="Plaque 1">
            <a:extLst>
              <a:ext uri="{FF2B5EF4-FFF2-40B4-BE49-F238E27FC236}">
                <a16:creationId xmlns:a16="http://schemas.microsoft.com/office/drawing/2014/main" id="{62F1F7C9-B44C-4389-0494-0DDFD732EEC6}"/>
              </a:ext>
            </a:extLst>
          </p:cNvPr>
          <p:cNvSpPr/>
          <p:nvPr/>
        </p:nvSpPr>
        <p:spPr>
          <a:xfrm>
            <a:off x="5740402" y="3912350"/>
            <a:ext cx="5631792" cy="1668644"/>
          </a:xfrm>
          <a:prstGeom prst="plaque">
            <a:avLst>
              <a:gd name="adj" fmla="val 9137"/>
            </a:avLst>
          </a:prstGeom>
          <a:solidFill>
            <a:sysClr val="window" lastClr="FFFFFF"/>
          </a:solidFill>
          <a:ln w="38100" cap="flat" cmpd="sng" algn="ctr">
            <a:solidFill>
              <a:srgbClr val="4F81BD">
                <a:lumMod val="50000"/>
              </a:srgbClr>
            </a:solidFill>
            <a:prstDash val="solid"/>
          </a:ln>
          <a:effectLst/>
        </p:spPr>
        <p:txBody>
          <a:bodyPr rtlCol="0" anchor="ctr"/>
          <a:lstStyle/>
          <a:p>
            <a:pPr lvl="0" algn="ctr" defTabSz="609539">
              <a:lnSpc>
                <a:spcPct val="150000"/>
              </a:lnSpc>
              <a:defRPr/>
            </a:pPr>
            <a:r>
              <a:rPr lang="en-US" sz="2400" kern="0">
                <a:solidFill>
                  <a:srgbClr val="000000"/>
                </a:solidFill>
                <a:latin typeface="UTM Avo" panose="02040603050506020204" pitchFamily="18" charset="0"/>
                <a:ea typeface="Calibri" panose="020F0502020204030204" pitchFamily="34" charset="0"/>
                <a:cs typeface="Arial" panose="020B0604020202020204" pitchFamily="34" charset="0"/>
              </a:rPr>
              <a:t>Vì tiết kiệm tiền chính là quý trọng đồng tiền.</a:t>
            </a:r>
            <a:endPar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sp>
        <p:nvSpPr>
          <p:cNvPr id="3" name="Plaque 2">
            <a:extLst>
              <a:ext uri="{FF2B5EF4-FFF2-40B4-BE49-F238E27FC236}">
                <a16:creationId xmlns:a16="http://schemas.microsoft.com/office/drawing/2014/main" id="{20E0C186-B55E-307A-E9B0-23056667856E}"/>
              </a:ext>
            </a:extLst>
          </p:cNvPr>
          <p:cNvSpPr/>
          <p:nvPr/>
        </p:nvSpPr>
        <p:spPr>
          <a:xfrm>
            <a:off x="5740402" y="2263754"/>
            <a:ext cx="5631792" cy="907660"/>
          </a:xfrm>
          <a:prstGeom prst="plaque">
            <a:avLst/>
          </a:prstGeom>
          <a:solidFill>
            <a:sysClr val="window" lastClr="FFFFFF"/>
          </a:solidFill>
          <a:ln w="38100" cap="flat" cmpd="sng" algn="ctr">
            <a:solidFill>
              <a:srgbClr val="4F81B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c: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A06C7F8F-D3FF-FF1B-5559-26487DC5A50E}"/>
              </a:ext>
            </a:extLst>
          </p:cNvPr>
          <p:cNvCxnSpPr>
            <a:cxnSpLocks/>
            <a:stCxn id="3" idx="2"/>
            <a:endCxn id="2" idx="0"/>
          </p:cNvCxnSpPr>
          <p:nvPr/>
        </p:nvCxnSpPr>
        <p:spPr>
          <a:xfrm>
            <a:off x="8556298" y="3171414"/>
            <a:ext cx="0" cy="740936"/>
          </a:xfrm>
          <a:prstGeom prst="straightConnector1">
            <a:avLst/>
          </a:prstGeom>
          <a:noFill/>
          <a:ln w="38100" cap="flat" cmpd="sng" algn="ctr">
            <a:solidFill>
              <a:srgbClr val="4F81BD">
                <a:lumMod val="50000"/>
              </a:srgbClr>
            </a:solidFill>
            <a:prstDash val="solid"/>
            <a:tailEnd type="triangle"/>
          </a:ln>
          <a:effectLst/>
        </p:spPr>
      </p:cxnSp>
      <p:grpSp>
        <p:nvGrpSpPr>
          <p:cNvPr id="5" name="Group 4">
            <a:extLst>
              <a:ext uri="{FF2B5EF4-FFF2-40B4-BE49-F238E27FC236}">
                <a16:creationId xmlns:a16="http://schemas.microsoft.com/office/drawing/2014/main" id="{831FE6D7-65AD-B14E-7C80-C29D494CADD7}"/>
              </a:ext>
            </a:extLst>
          </p:cNvPr>
          <p:cNvGrpSpPr/>
          <p:nvPr/>
        </p:nvGrpSpPr>
        <p:grpSpPr>
          <a:xfrm>
            <a:off x="356819" y="1622952"/>
            <a:ext cx="4437767" cy="1277031"/>
            <a:chOff x="307513" y="1454355"/>
            <a:chExt cx="6656650" cy="1915547"/>
          </a:xfrm>
        </p:grpSpPr>
        <p:sp>
          <p:nvSpPr>
            <p:cNvPr id="6" name="Rounded Rectangle 21">
              <a:extLst>
                <a:ext uri="{FF2B5EF4-FFF2-40B4-BE49-F238E27FC236}">
                  <a16:creationId xmlns:a16="http://schemas.microsoft.com/office/drawing/2014/main" id="{BB80C483-EC87-517C-D334-DF2D2DA771FD}"/>
                </a:ext>
              </a:extLst>
            </p:cNvPr>
            <p:cNvSpPr/>
            <p:nvPr/>
          </p:nvSpPr>
          <p:spPr>
            <a:xfrm>
              <a:off x="807038" y="2008412"/>
              <a:ext cx="6157125" cy="1361490"/>
            </a:xfrm>
            <a:prstGeom prst="roundRect">
              <a:avLst/>
            </a:prstGeom>
            <a:solidFill>
              <a:srgbClr val="FDEDDF"/>
            </a:solidFill>
            <a:ln w="57150" cap="flat" cmpd="sng" algn="ctr">
              <a:solidFill>
                <a:srgbClr val="F7964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7" name="Picture 4">
              <a:extLst>
                <a:ext uri="{FF2B5EF4-FFF2-40B4-BE49-F238E27FC236}">
                  <a16:creationId xmlns:a16="http://schemas.microsoft.com/office/drawing/2014/main" id="{C3A71195-8762-1B3F-6CCB-496D21096A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513" y="1454355"/>
              <a:ext cx="1273693" cy="1108112"/>
            </a:xfrm>
            <a:prstGeom prst="rect">
              <a:avLst/>
            </a:prstGeom>
          </p:spPr>
        </p:pic>
      </p:grpSp>
      <p:pic>
        <p:nvPicPr>
          <p:cNvPr id="8" name="Picture 4">
            <a:extLst>
              <a:ext uri="{FF2B5EF4-FFF2-40B4-BE49-F238E27FC236}">
                <a16:creationId xmlns:a16="http://schemas.microsoft.com/office/drawing/2014/main" id="{C822C198-38A0-DB25-C21E-1219EAEBE0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8324" y="3429000"/>
            <a:ext cx="2419003" cy="3429000"/>
          </a:xfrm>
          <a:prstGeom prst="rect">
            <a:avLst/>
          </a:prstGeom>
        </p:spPr>
      </p:pic>
    </p:spTree>
    <p:extLst>
      <p:ext uri="{BB962C8B-B14F-4D97-AF65-F5344CB8AC3E}">
        <p14:creationId xmlns:p14="http://schemas.microsoft.com/office/powerpoint/2010/main" val="370397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2435930-8EAF-3360-5FD2-D99C95332BD7}"/>
            </a:ext>
          </a:extLst>
        </p:cNvPr>
        <p:cNvGrpSpPr/>
        <p:nvPr/>
      </p:nvGrpSpPr>
      <p:grpSpPr>
        <a:xfrm>
          <a:off x="0" y="0"/>
          <a:ext cx="0" cy="0"/>
          <a:chOff x="0" y="0"/>
          <a:chExt cx="0" cy="0"/>
        </a:xfrm>
      </p:grpSpPr>
      <p:sp>
        <p:nvSpPr>
          <p:cNvPr id="2" name="Plaque 1">
            <a:extLst>
              <a:ext uri="{FF2B5EF4-FFF2-40B4-BE49-F238E27FC236}">
                <a16:creationId xmlns:a16="http://schemas.microsoft.com/office/drawing/2014/main" id="{5F9FE1B6-E426-B5FF-FF5D-A57158B1E00A}"/>
              </a:ext>
            </a:extLst>
          </p:cNvPr>
          <p:cNvSpPr/>
          <p:nvPr/>
        </p:nvSpPr>
        <p:spPr>
          <a:xfrm>
            <a:off x="5740402" y="3365813"/>
            <a:ext cx="5631792" cy="2945650"/>
          </a:xfrm>
          <a:prstGeom prst="plaque">
            <a:avLst>
              <a:gd name="adj" fmla="val 9137"/>
            </a:avLst>
          </a:prstGeom>
          <a:solidFill>
            <a:sysClr val="window" lastClr="FFFFFF"/>
          </a:solidFill>
          <a:ln w="38100" cap="flat" cmpd="sng" algn="ctr">
            <a:solidFill>
              <a:srgbClr val="4F81BD">
                <a:lumMod val="50000"/>
              </a:srgbClr>
            </a:solidFill>
            <a:prstDash val="solid"/>
          </a:ln>
          <a:effectLst/>
        </p:spPr>
        <p:txBody>
          <a:bodyPr rtlCol="0" anchor="ctr"/>
          <a:lstStyle/>
          <a:p>
            <a:pPr lvl="0" algn="ctr" defTabSz="609539">
              <a:lnSpc>
                <a:spcPct val="150000"/>
              </a:lnSpc>
              <a:defRPr/>
            </a:pPr>
            <a:r>
              <a:rPr lang="vi-VN" sz="2400" kern="0" dirty="0">
                <a:latin typeface="UTM Avo" panose="02040603050506020204" pitchFamily="18" charset="0"/>
                <a:ea typeface="Calibri" panose="020F0502020204030204" pitchFamily="34" charset="0"/>
                <a:cs typeface="Arial" panose="020B0604020202020204" pitchFamily="34" charset="0"/>
              </a:rPr>
              <a:t>Vì mặc dù trẻ em chưa làm ra tiền nhưng cũng phải biết quý trọng đồng tiền do tiền là công sức lao động vất vả của người thân làm ra.</a:t>
            </a:r>
          </a:p>
        </p:txBody>
      </p:sp>
      <p:sp>
        <p:nvSpPr>
          <p:cNvPr id="3" name="Plaque 2">
            <a:extLst>
              <a:ext uri="{FF2B5EF4-FFF2-40B4-BE49-F238E27FC236}">
                <a16:creationId xmlns:a16="http://schemas.microsoft.com/office/drawing/2014/main" id="{F6C39FE0-A93F-E4DC-8E5F-04AE0BE27DBC}"/>
              </a:ext>
            </a:extLst>
          </p:cNvPr>
          <p:cNvSpPr/>
          <p:nvPr/>
        </p:nvSpPr>
        <p:spPr>
          <a:xfrm>
            <a:off x="5740402" y="1717217"/>
            <a:ext cx="5631792" cy="907660"/>
          </a:xfrm>
          <a:prstGeom prst="plaque">
            <a:avLst/>
          </a:prstGeom>
          <a:solidFill>
            <a:sysClr val="window" lastClr="FFFFFF"/>
          </a:solidFill>
          <a:ln w="38100" cap="flat" cmpd="sng" algn="ctr">
            <a:solidFill>
              <a:srgbClr val="4F81BD">
                <a:lumMod val="50000"/>
              </a:srgbClr>
            </a:solidFill>
            <a:prstDash val="solid"/>
          </a:ln>
          <a:effectLst/>
        </p:spPr>
        <p:txBody>
          <a:bodyPr rtlCol="0" anchor="ctr"/>
          <a:lstStyle/>
          <a:p>
            <a:pPr lvl="0" algn="ctr" defTabSz="609539">
              <a:defRPr/>
            </a:pPr>
            <a:r>
              <a:rPr lang="en-US" sz="2400" b="1" kern="0">
                <a:latin typeface="UTM Avo" panose="02040603050506020204" pitchFamily="18" charset="0"/>
                <a:ea typeface="Calibri" panose="020F0502020204030204" pitchFamily="34" charset="0"/>
                <a:cs typeface="Arial" panose="020B0604020202020204" pitchFamily="34" charset="0"/>
              </a:rPr>
              <a:t>Ý kiến d: Không đồng tình</a:t>
            </a:r>
            <a:endParaRPr lang="en-US" sz="2400" b="1" kern="0" dirty="0">
              <a:latin typeface="UTM Avo" panose="02040603050506020204" pitchFamily="18"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82EBFE5B-4CF8-4CDE-A704-E8EB61A29977}"/>
              </a:ext>
            </a:extLst>
          </p:cNvPr>
          <p:cNvCxnSpPr>
            <a:cxnSpLocks/>
            <a:stCxn id="3" idx="2"/>
            <a:endCxn id="2" idx="0"/>
          </p:cNvCxnSpPr>
          <p:nvPr/>
        </p:nvCxnSpPr>
        <p:spPr>
          <a:xfrm>
            <a:off x="8556298" y="2624877"/>
            <a:ext cx="0" cy="740936"/>
          </a:xfrm>
          <a:prstGeom prst="straightConnector1">
            <a:avLst/>
          </a:prstGeom>
          <a:noFill/>
          <a:ln w="38100" cap="flat" cmpd="sng" algn="ctr">
            <a:solidFill>
              <a:srgbClr val="4F81BD">
                <a:lumMod val="50000"/>
              </a:srgbClr>
            </a:solidFill>
            <a:prstDash val="solid"/>
            <a:tailEnd type="triangle"/>
          </a:ln>
          <a:effectLst/>
        </p:spPr>
      </p:cxnSp>
      <p:grpSp>
        <p:nvGrpSpPr>
          <p:cNvPr id="5" name="Group 4">
            <a:extLst>
              <a:ext uri="{FF2B5EF4-FFF2-40B4-BE49-F238E27FC236}">
                <a16:creationId xmlns:a16="http://schemas.microsoft.com/office/drawing/2014/main" id="{733C0A65-9A8C-1641-2E76-A598075ABA79}"/>
              </a:ext>
            </a:extLst>
          </p:cNvPr>
          <p:cNvGrpSpPr/>
          <p:nvPr/>
        </p:nvGrpSpPr>
        <p:grpSpPr>
          <a:xfrm>
            <a:off x="356819" y="1622952"/>
            <a:ext cx="4437767" cy="1277031"/>
            <a:chOff x="307513" y="1454355"/>
            <a:chExt cx="6656650" cy="1915547"/>
          </a:xfrm>
        </p:grpSpPr>
        <p:sp>
          <p:nvSpPr>
            <p:cNvPr id="6" name="Rounded Rectangle 21">
              <a:extLst>
                <a:ext uri="{FF2B5EF4-FFF2-40B4-BE49-F238E27FC236}">
                  <a16:creationId xmlns:a16="http://schemas.microsoft.com/office/drawing/2014/main" id="{B264265F-F989-8369-4372-B2C9CCD159D6}"/>
                </a:ext>
              </a:extLst>
            </p:cNvPr>
            <p:cNvSpPr/>
            <p:nvPr/>
          </p:nvSpPr>
          <p:spPr>
            <a:xfrm>
              <a:off x="807038" y="2008412"/>
              <a:ext cx="6157125" cy="1361490"/>
            </a:xfrm>
            <a:prstGeom prst="roundRect">
              <a:avLst/>
            </a:prstGeom>
            <a:solidFill>
              <a:srgbClr val="FDEDDF"/>
            </a:solidFill>
            <a:ln w="57150" cap="flat" cmpd="sng" algn="ctr">
              <a:solidFill>
                <a:srgbClr val="F7964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7" name="Picture 4">
              <a:extLst>
                <a:ext uri="{FF2B5EF4-FFF2-40B4-BE49-F238E27FC236}">
                  <a16:creationId xmlns:a16="http://schemas.microsoft.com/office/drawing/2014/main" id="{C4AF9DC8-702E-73AD-F9FF-C992343AD0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513" y="1454355"/>
              <a:ext cx="1273693" cy="1108112"/>
            </a:xfrm>
            <a:prstGeom prst="rect">
              <a:avLst/>
            </a:prstGeom>
          </p:spPr>
        </p:pic>
      </p:grpSp>
      <p:pic>
        <p:nvPicPr>
          <p:cNvPr id="8" name="Picture 4">
            <a:extLst>
              <a:ext uri="{FF2B5EF4-FFF2-40B4-BE49-F238E27FC236}">
                <a16:creationId xmlns:a16="http://schemas.microsoft.com/office/drawing/2014/main" id="{8F314DD2-5B3D-E89D-9033-687A6FE6B7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8324" y="3429000"/>
            <a:ext cx="2419003" cy="3429000"/>
          </a:xfrm>
          <a:prstGeom prst="rect">
            <a:avLst/>
          </a:prstGeom>
        </p:spPr>
      </p:pic>
    </p:spTree>
    <p:extLst>
      <p:ext uri="{BB962C8B-B14F-4D97-AF65-F5344CB8AC3E}">
        <p14:creationId xmlns:p14="http://schemas.microsoft.com/office/powerpoint/2010/main" val="129964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51A1929-30FA-251E-3BAF-E057AC59F5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40E57E-B7F9-290E-2302-ACDA3D3AFFEA}"/>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8F338245-F668-D24C-0A8B-3033F3C47ECD}"/>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695A9A29-3FC4-2C75-58DD-D86601C96FED}"/>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dirty="0">
                <a:solidFill>
                  <a:prstClr val="black"/>
                </a:solidFill>
                <a:latin typeface="UTM Avo" panose="02040603050506020204" pitchFamily="18" charset="0"/>
                <a:cs typeface="Arial" panose="020B0604020202020204" pitchFamily="34" charset="0"/>
              </a:rPr>
              <a:t>HOẠT ĐỘNG 3: XỬ LÍ TÌNH HUỐNG </a:t>
            </a:r>
          </a:p>
        </p:txBody>
      </p:sp>
      <p:grpSp>
        <p:nvGrpSpPr>
          <p:cNvPr id="4" name="Group 3">
            <a:extLst>
              <a:ext uri="{FF2B5EF4-FFF2-40B4-BE49-F238E27FC236}">
                <a16:creationId xmlns:a16="http://schemas.microsoft.com/office/drawing/2014/main" id="{56EEB047-71E7-488E-CF08-31DAC5A1DCA0}"/>
              </a:ext>
            </a:extLst>
          </p:cNvPr>
          <p:cNvGrpSpPr/>
          <p:nvPr/>
        </p:nvGrpSpPr>
        <p:grpSpPr>
          <a:xfrm>
            <a:off x="414857" y="1969828"/>
            <a:ext cx="11362283" cy="1250201"/>
            <a:chOff x="-190356" y="2203525"/>
            <a:chExt cx="17043425" cy="1875302"/>
          </a:xfrm>
        </p:grpSpPr>
        <p:sp>
          <p:nvSpPr>
            <p:cNvPr id="5" name="TextBox 4">
              <a:extLst>
                <a:ext uri="{FF2B5EF4-FFF2-40B4-BE49-F238E27FC236}">
                  <a16:creationId xmlns:a16="http://schemas.microsoft.com/office/drawing/2014/main" id="{F46210C7-8E54-423D-BFB4-B977871E4E85}"/>
                </a:ext>
              </a:extLst>
            </p:cNvPr>
            <p:cNvSpPr txBox="1"/>
            <p:nvPr/>
          </p:nvSpPr>
          <p:spPr>
            <a:xfrm>
              <a:off x="1302531" y="2203525"/>
              <a:ext cx="15550538" cy="1875302"/>
            </a:xfrm>
            <a:prstGeom prst="roundRect">
              <a:avLst/>
            </a:prstGeom>
            <a:no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HOẠT ĐỘNG NHÓM: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tình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1"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huống</a:t>
              </a:r>
              <a:r>
                <a:rPr kumimoji="0" lang="en-US" sz="2400" b="0" i="1"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(SHS – tr.57),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thảo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luận và đưa ra lời khuyên, định hướng cách ứng xử phù hợp:</a:t>
              </a:r>
              <a:endParaRPr lang="vi-VN" sz="2400" kern="0" dirty="0">
                <a:solidFill>
                  <a:prstClr val="black"/>
                </a:solidFill>
                <a:cs typeface="Arial" panose="020B0604020202020204" pitchFamily="34" charset="0"/>
              </a:endParaRPr>
            </a:p>
          </p:txBody>
        </p:sp>
        <p:pic>
          <p:nvPicPr>
            <p:cNvPr id="6" name="Picture 9">
              <a:extLst>
                <a:ext uri="{FF2B5EF4-FFF2-40B4-BE49-F238E27FC236}">
                  <a16:creationId xmlns:a16="http://schemas.microsoft.com/office/drawing/2014/main" id="{BFF56463-16AD-B0CC-2005-AE2CE7086F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0356" y="2374357"/>
              <a:ext cx="1492887" cy="1677401"/>
            </a:xfrm>
            <a:prstGeom prst="rect">
              <a:avLst/>
            </a:prstGeom>
          </p:spPr>
        </p:pic>
      </p:grpSp>
      <p:sp>
        <p:nvSpPr>
          <p:cNvPr id="7" name="Rectangle: Rounded Corners 6">
            <a:extLst>
              <a:ext uri="{FF2B5EF4-FFF2-40B4-BE49-F238E27FC236}">
                <a16:creationId xmlns:a16="http://schemas.microsoft.com/office/drawing/2014/main" id="{CC2167E2-C4CD-EC2C-2F8D-F6276FFF2250}"/>
              </a:ext>
            </a:extLst>
          </p:cNvPr>
          <p:cNvSpPr/>
          <p:nvPr/>
        </p:nvSpPr>
        <p:spPr>
          <a:xfrm>
            <a:off x="1098905" y="3672701"/>
            <a:ext cx="10367026" cy="1934779"/>
          </a:xfrm>
          <a:prstGeom prst="roundRect">
            <a:avLst/>
          </a:prstGeom>
          <a:solidFill>
            <a:sysClr val="window" lastClr="FFFFFF"/>
          </a:solidFill>
          <a:ln w="38100" cap="flat" cmpd="sng" algn="ctr">
            <a:solidFill>
              <a:srgbClr val="FFC000"/>
            </a:solidFill>
            <a:prstDash val="solid"/>
          </a:ln>
          <a:effectLst/>
        </p:spPr>
        <p:txBody>
          <a:bodyPr rtlCol="0" anchor="ctr"/>
          <a:lstStyle/>
          <a:p>
            <a:pPr lvl="0"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Tình huống 1: </a:t>
            </a:r>
            <a:r>
              <a:rPr lang="vi-VN" sz="2400" kern="0" dirty="0">
                <a:solidFill>
                  <a:prstClr val="black"/>
                </a:solidFill>
                <a:latin typeface="UTM Avo" panose="02040603050506020204" pitchFamily="18" charset="0"/>
                <a:cs typeface="Arial" panose="020B0604020202020204" pitchFamily="34" charset="0"/>
              </a:rPr>
              <a:t>Hùng nói với em sẽ sử dụng tất cả số tiền được lì xì để chơi điện tử và mua đồ chơi mới, nếu còn chưa đủ thì sẽ xin thêm tiền bố mẹ.</a:t>
            </a:r>
          </a:p>
        </p:txBody>
      </p:sp>
      <p:grpSp>
        <p:nvGrpSpPr>
          <p:cNvPr id="8" name="Group 7">
            <a:extLst>
              <a:ext uri="{FF2B5EF4-FFF2-40B4-BE49-F238E27FC236}">
                <a16:creationId xmlns:a16="http://schemas.microsoft.com/office/drawing/2014/main" id="{4D826DB5-7676-7993-3875-70F60E059F17}"/>
              </a:ext>
            </a:extLst>
          </p:cNvPr>
          <p:cNvGrpSpPr/>
          <p:nvPr/>
        </p:nvGrpSpPr>
        <p:grpSpPr>
          <a:xfrm>
            <a:off x="2743200" y="5853789"/>
            <a:ext cx="6435349" cy="596900"/>
            <a:chOff x="844440" y="6004538"/>
            <a:chExt cx="9653023" cy="895350"/>
          </a:xfrm>
        </p:grpSpPr>
        <p:pic>
          <p:nvPicPr>
            <p:cNvPr id="9" name="Graphic 8" descr="Back with solid fill">
              <a:extLst>
                <a:ext uri="{FF2B5EF4-FFF2-40B4-BE49-F238E27FC236}">
                  <a16:creationId xmlns:a16="http://schemas.microsoft.com/office/drawing/2014/main" id="{26EC53EE-9C1E-8C03-715C-57E100402C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44440" y="6004538"/>
              <a:ext cx="1193800" cy="895350"/>
            </a:xfrm>
            <a:prstGeom prst="rect">
              <a:avLst/>
            </a:prstGeom>
          </p:spPr>
        </p:pic>
        <p:sp>
          <p:nvSpPr>
            <p:cNvPr id="10" name="TextBox 9">
              <a:extLst>
                <a:ext uri="{FF2B5EF4-FFF2-40B4-BE49-F238E27FC236}">
                  <a16:creationId xmlns:a16="http://schemas.microsoft.com/office/drawing/2014/main" id="{0524FEDC-F595-C769-F301-E9DB959908C6}"/>
                </a:ext>
              </a:extLst>
            </p:cNvPr>
            <p:cNvSpPr txBox="1"/>
            <p:nvPr/>
          </p:nvSpPr>
          <p:spPr>
            <a:xfrm>
              <a:off x="2180317" y="6129047"/>
              <a:ext cx="8317146" cy="692498"/>
            </a:xfrm>
            <a:prstGeom prst="rect">
              <a:avLst/>
            </a:prstGeom>
            <a:noFill/>
          </p:spPr>
          <p:txBody>
            <a:bodyPr wrap="square">
              <a:spAutoFit/>
            </a:bodyPr>
            <a:lstStyle/>
            <a:p>
              <a:pPr algn="just" defTabSz="609539"/>
              <a:r>
                <a:rPr lang="vi-VN" sz="2400" b="1" i="1" dirty="0">
                  <a:solidFill>
                    <a:prstClr val="black"/>
                  </a:solidFill>
                  <a:latin typeface="UTM Avo" panose="02040603050506020204" pitchFamily="18" charset="0"/>
                  <a:cs typeface="Arial" panose="020B0604020202020204" pitchFamily="34" charset="0"/>
                </a:rPr>
                <a:t>Em sẽ khuyên Hùng như thế nào?</a:t>
              </a:r>
            </a:p>
          </p:txBody>
        </p:sp>
      </p:grpSp>
    </p:spTree>
    <p:extLst>
      <p:ext uri="{BB962C8B-B14F-4D97-AF65-F5344CB8AC3E}">
        <p14:creationId xmlns:p14="http://schemas.microsoft.com/office/powerpoint/2010/main" val="32603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DFDC2D5-704F-416D-0387-9064BE1A53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012BD2-5982-8B53-41FF-66887480085B}"/>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1233E7CA-BF26-2B04-3A8C-C38A04857646}"/>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pic>
        <p:nvPicPr>
          <p:cNvPr id="11" name="Picture 14">
            <a:extLst>
              <a:ext uri="{FF2B5EF4-FFF2-40B4-BE49-F238E27FC236}">
                <a16:creationId xmlns:a16="http://schemas.microsoft.com/office/drawing/2014/main" id="{6A863C08-FCED-12A2-B01C-099F6D73BF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9" y="6150162"/>
            <a:ext cx="590065" cy="707838"/>
          </a:xfrm>
          <a:prstGeom prst="rect">
            <a:avLst/>
          </a:prstGeom>
        </p:spPr>
      </p:pic>
      <p:sp>
        <p:nvSpPr>
          <p:cNvPr id="13" name="Rectangle: Rounded Corners 12">
            <a:extLst>
              <a:ext uri="{FF2B5EF4-FFF2-40B4-BE49-F238E27FC236}">
                <a16:creationId xmlns:a16="http://schemas.microsoft.com/office/drawing/2014/main" id="{5A1252BF-CD54-FB9F-EA35-BCA11F467E37}"/>
              </a:ext>
            </a:extLst>
          </p:cNvPr>
          <p:cNvSpPr/>
          <p:nvPr/>
        </p:nvSpPr>
        <p:spPr>
          <a:xfrm>
            <a:off x="804916" y="1731647"/>
            <a:ext cx="10472683" cy="1274726"/>
          </a:xfrm>
          <a:prstGeom prst="round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a:solidFill>
                  <a:schemeClr val="tx1"/>
                </a:solidFill>
                <a:latin typeface="UTM Avo" panose="02040603050506020204" pitchFamily="18" charset="0"/>
                <a:cs typeface="Arial" panose="020B0604020202020204" pitchFamily="34" charset="0"/>
              </a:rPr>
              <a:t>Tình huống 2: </a:t>
            </a:r>
            <a:r>
              <a:rPr lang="vi-VN" sz="2400" dirty="0">
                <a:solidFill>
                  <a:schemeClr val="tx1"/>
                </a:solidFill>
                <a:latin typeface="UTM Avo" panose="02040603050506020204" pitchFamily="18" charset="0"/>
                <a:cs typeface="Arial" panose="020B0604020202020204" pitchFamily="34" charset="0"/>
              </a:rPr>
              <a:t>Kim kể với em là vừa được mẹ mua cho bộ quần áo mới, nhưng Kim lại không thích, nên sẽ xin mẹ mua bộ khác.</a:t>
            </a:r>
          </a:p>
        </p:txBody>
      </p:sp>
      <p:grpSp>
        <p:nvGrpSpPr>
          <p:cNvPr id="14" name="Group 13">
            <a:extLst>
              <a:ext uri="{FF2B5EF4-FFF2-40B4-BE49-F238E27FC236}">
                <a16:creationId xmlns:a16="http://schemas.microsoft.com/office/drawing/2014/main" id="{822E01FE-80A4-4AF9-F0E0-B9E8EB0CB85B}"/>
              </a:ext>
            </a:extLst>
          </p:cNvPr>
          <p:cNvGrpSpPr/>
          <p:nvPr/>
        </p:nvGrpSpPr>
        <p:grpSpPr>
          <a:xfrm>
            <a:off x="1034762" y="3059482"/>
            <a:ext cx="9615933" cy="596900"/>
            <a:chOff x="928844" y="6009042"/>
            <a:chExt cx="14423899" cy="895350"/>
          </a:xfrm>
        </p:grpSpPr>
        <p:pic>
          <p:nvPicPr>
            <p:cNvPr id="15" name="Graphic 14" descr="Back with solid fill">
              <a:extLst>
                <a:ext uri="{FF2B5EF4-FFF2-40B4-BE49-F238E27FC236}">
                  <a16:creationId xmlns:a16="http://schemas.microsoft.com/office/drawing/2014/main" id="{C4B34EBE-8C3B-66B1-2331-F54E98CBB2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928844" y="6009042"/>
              <a:ext cx="1193800" cy="895350"/>
            </a:xfrm>
            <a:prstGeom prst="rect">
              <a:avLst/>
            </a:prstGeom>
          </p:spPr>
        </p:pic>
        <p:sp>
          <p:nvSpPr>
            <p:cNvPr id="16" name="TextBox 15">
              <a:extLst>
                <a:ext uri="{FF2B5EF4-FFF2-40B4-BE49-F238E27FC236}">
                  <a16:creationId xmlns:a16="http://schemas.microsoft.com/office/drawing/2014/main" id="{E4BF4777-84C6-16A8-E070-31D5C4D6D0A0}"/>
                </a:ext>
              </a:extLst>
            </p:cNvPr>
            <p:cNvSpPr txBox="1"/>
            <p:nvPr/>
          </p:nvSpPr>
          <p:spPr>
            <a:xfrm>
              <a:off x="2122644" y="6149390"/>
              <a:ext cx="13230099" cy="692498"/>
            </a:xfrm>
            <a:prstGeom prst="rect">
              <a:avLst/>
            </a:prstGeom>
            <a:noFill/>
          </p:spPr>
          <p:txBody>
            <a:bodyPr wrap="square">
              <a:spAutoFit/>
            </a:bodyPr>
            <a:lstStyle/>
            <a:p>
              <a:pPr algn="just"/>
              <a:r>
                <a:rPr lang="vi-VN" sz="2400" b="1" i="1" dirty="0">
                  <a:latin typeface="UTM Avo" panose="02040603050506020204" pitchFamily="18" charset="0"/>
                  <a:cs typeface="Arial" panose="020B0604020202020204" pitchFamily="34" charset="0"/>
                </a:rPr>
                <a:t>Em sẽ khuyên Kim như thế nào?</a:t>
              </a:r>
            </a:p>
          </p:txBody>
        </p:sp>
      </p:grpSp>
      <p:sp>
        <p:nvSpPr>
          <p:cNvPr id="17" name="Rectangle: Rounded Corners 16">
            <a:extLst>
              <a:ext uri="{FF2B5EF4-FFF2-40B4-BE49-F238E27FC236}">
                <a16:creationId xmlns:a16="http://schemas.microsoft.com/office/drawing/2014/main" id="{7F1CB785-CFFE-021A-88AE-D72E67200908}"/>
              </a:ext>
            </a:extLst>
          </p:cNvPr>
          <p:cNvSpPr/>
          <p:nvPr/>
        </p:nvSpPr>
        <p:spPr>
          <a:xfrm>
            <a:off x="804917" y="3798518"/>
            <a:ext cx="10472683" cy="2206915"/>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err="1">
                <a:solidFill>
                  <a:schemeClr val="tx1"/>
                </a:solidFill>
                <a:latin typeface="UTM Avo" panose="02040603050506020204" pitchFamily="18" charset="0"/>
                <a:cs typeface="Arial" panose="020B0604020202020204" pitchFamily="34" charset="0"/>
              </a:rPr>
              <a:t>Tình</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huống</a:t>
            </a:r>
            <a:r>
              <a:rPr lang="en-US" sz="2400" b="1" dirty="0">
                <a:solidFill>
                  <a:schemeClr val="tx1"/>
                </a:solidFill>
                <a:latin typeface="UTM Avo" panose="02040603050506020204" pitchFamily="18" charset="0"/>
                <a:cs typeface="Arial" panose="020B0604020202020204" pitchFamily="34" charset="0"/>
              </a:rPr>
              <a:t> 3: </a:t>
            </a:r>
            <a:r>
              <a:rPr lang="en-US" sz="2400" dirty="0" err="1">
                <a:solidFill>
                  <a:schemeClr val="tx1"/>
                </a:solidFill>
                <a:latin typeface="UTM Avo" panose="02040603050506020204" pitchFamily="18" charset="0"/>
                <a:cs typeface="Arial" panose="020B0604020202020204" pitchFamily="34" charset="0"/>
              </a:rPr>
              <a:t>Mẹ</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hỏi</a:t>
            </a:r>
            <a:r>
              <a:rPr lang="en-US" sz="2400" dirty="0">
                <a:solidFill>
                  <a:schemeClr val="tx1"/>
                </a:solidFill>
                <a:latin typeface="UTM Avo" panose="02040603050506020204" pitchFamily="18" charset="0"/>
                <a:cs typeface="Arial" panose="020B0604020202020204" pitchFamily="34" charset="0"/>
              </a:rPr>
              <a:t> ý </a:t>
            </a:r>
            <a:r>
              <a:rPr lang="en-US" sz="2400" dirty="0" err="1">
                <a:solidFill>
                  <a:schemeClr val="tx1"/>
                </a:solidFill>
                <a:latin typeface="UTM Avo" panose="02040603050506020204" pitchFamily="18" charset="0"/>
                <a:cs typeface="Arial" panose="020B0604020202020204" pitchFamily="34" charset="0"/>
              </a:rPr>
              <a:t>em</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về</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việc</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mua</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thêm</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một</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cái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mũ</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đẹp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để</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dã</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ngoại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với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lớp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vào</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tuần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sau</a:t>
            </a:r>
            <a:r>
              <a:rPr lang="en-US" sz="2400" dirty="0">
                <a:solidFill>
                  <a:schemeClr val="tx1"/>
                </a:solidFill>
                <a:latin typeface="UTM Avo" panose="02040603050506020204" pitchFamily="18" charset="0"/>
                <a:cs typeface="Arial" panose="020B0604020202020204" pitchFamily="34" charset="0"/>
              </a:rPr>
              <a:t>. Trong </a:t>
            </a:r>
            <a:r>
              <a:rPr lang="en-US" sz="2400" dirty="0" err="1">
                <a:solidFill>
                  <a:schemeClr val="tx1"/>
                </a:solidFill>
                <a:latin typeface="UTM Avo" panose="02040603050506020204" pitchFamily="18" charset="0"/>
                <a:cs typeface="Arial" panose="020B0604020202020204" pitchFamily="34" charset="0"/>
              </a:rPr>
              <a:t>khi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đó</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em</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đã</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có</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hai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cái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mũ</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cũ</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và</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còn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dùng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tốt</a:t>
            </a:r>
            <a:r>
              <a:rPr lang="en-US" sz="2400" dirty="0">
                <a:solidFill>
                  <a:schemeClr val="tx1"/>
                </a:solidFill>
                <a:latin typeface="UTM Avo" panose="02040603050506020204" pitchFamily="18" charset="0"/>
                <a:cs typeface="Arial" panose="020B0604020202020204" pitchFamily="34" charset="0"/>
              </a:rPr>
              <a:t>.</a:t>
            </a:r>
          </a:p>
        </p:txBody>
      </p:sp>
      <p:grpSp>
        <p:nvGrpSpPr>
          <p:cNvPr id="18" name="Group 17">
            <a:extLst>
              <a:ext uri="{FF2B5EF4-FFF2-40B4-BE49-F238E27FC236}">
                <a16:creationId xmlns:a16="http://schemas.microsoft.com/office/drawing/2014/main" id="{051CFB2B-40EB-E5E4-D481-3F5F2A8B11BE}"/>
              </a:ext>
            </a:extLst>
          </p:cNvPr>
          <p:cNvGrpSpPr/>
          <p:nvPr/>
        </p:nvGrpSpPr>
        <p:grpSpPr>
          <a:xfrm>
            <a:off x="1034762" y="6010688"/>
            <a:ext cx="10907149" cy="596900"/>
            <a:chOff x="898364" y="5986012"/>
            <a:chExt cx="16360724" cy="895350"/>
          </a:xfrm>
        </p:grpSpPr>
        <p:pic>
          <p:nvPicPr>
            <p:cNvPr id="19" name="Graphic 18" descr="Back with solid fill">
              <a:extLst>
                <a:ext uri="{FF2B5EF4-FFF2-40B4-BE49-F238E27FC236}">
                  <a16:creationId xmlns:a16="http://schemas.microsoft.com/office/drawing/2014/main" id="{AA565B50-B4E0-50A0-534A-3BB8BF91FB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98364" y="5986012"/>
              <a:ext cx="1193800" cy="895350"/>
            </a:xfrm>
            <a:prstGeom prst="rect">
              <a:avLst/>
            </a:prstGeom>
          </p:spPr>
        </p:pic>
        <p:sp>
          <p:nvSpPr>
            <p:cNvPr id="20" name="TextBox 19">
              <a:extLst>
                <a:ext uri="{FF2B5EF4-FFF2-40B4-BE49-F238E27FC236}">
                  <a16:creationId xmlns:a16="http://schemas.microsoft.com/office/drawing/2014/main" id="{6207FDB1-C5B0-19CD-4A23-CEB31B64DE1F}"/>
                </a:ext>
              </a:extLst>
            </p:cNvPr>
            <p:cNvSpPr txBox="1"/>
            <p:nvPr/>
          </p:nvSpPr>
          <p:spPr>
            <a:xfrm>
              <a:off x="2092165" y="6126338"/>
              <a:ext cx="15166923" cy="692498"/>
            </a:xfrm>
            <a:prstGeom prst="rect">
              <a:avLst/>
            </a:prstGeom>
            <a:noFill/>
          </p:spPr>
          <p:txBody>
            <a:bodyPr wrap="square">
              <a:spAutoFit/>
            </a:bodyPr>
            <a:lstStyle/>
            <a:p>
              <a:pPr algn="just"/>
              <a:r>
                <a:rPr lang="vi-VN" sz="2400" b="1" i="1" dirty="0">
                  <a:latin typeface="UTM Avo" panose="02040603050506020204" pitchFamily="18" charset="0"/>
                  <a:cs typeface="Arial" panose="020B0604020202020204" pitchFamily="34" charset="0"/>
                </a:rPr>
                <a:t>Em sẽ làm gì trong trường hợp này?</a:t>
              </a:r>
            </a:p>
          </p:txBody>
        </p:sp>
      </p:grpSp>
    </p:spTree>
    <p:extLst>
      <p:ext uri="{BB962C8B-B14F-4D97-AF65-F5344CB8AC3E}">
        <p14:creationId xmlns:p14="http://schemas.microsoft.com/office/powerpoint/2010/main" val="320891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0CEE16-B5D5-7726-6208-FD80C2A536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D4788A-FC95-44D1-179A-0122F58BF483}"/>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0416C88F-1EB7-7296-EE93-89986CC451B2}"/>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2E29967E-B286-9675-2BFE-C8929A937148}"/>
              </a:ext>
            </a:extLst>
          </p:cNvPr>
          <p:cNvSpPr txBox="1"/>
          <p:nvPr/>
        </p:nvSpPr>
        <p:spPr>
          <a:xfrm>
            <a:off x="5351955" y="2531030"/>
            <a:ext cx="5641427" cy="3245504"/>
          </a:xfrm>
          <a:prstGeom prst="rect">
            <a:avLst/>
          </a:prstGeom>
        </p:spPr>
        <p:txBody>
          <a:bodyPr wrap="square" lIns="0" tIns="0" rIns="0" bIns="0" rtlCol="0" anchor="t">
            <a:spAutoFit/>
          </a:bodyPr>
          <a:lstStyle/>
          <a:p>
            <a:pPr marL="342900" indent="-342900" algn="just" defTabSz="609539">
              <a:lnSpc>
                <a:spcPct val="150000"/>
              </a:lnSpc>
              <a:buFont typeface="Arial" panose="020B0604020202020204" pitchFamily="34" charset="0"/>
              <a:buChar char="•"/>
            </a:pPr>
            <a:r>
              <a:rPr lang="en-US" sz="2400" dirty="0">
                <a:solidFill>
                  <a:prstClr val="black"/>
                </a:solidFill>
                <a:latin typeface="UTM Avo" panose="02040603050506020204" pitchFamily="18" charset="0"/>
                <a:cs typeface="Arial" panose="020B0604020202020204" pitchFamily="34" charset="0"/>
              </a:rPr>
              <a:t>Em </a:t>
            </a:r>
            <a:r>
              <a:rPr lang="en-US" sz="2400" dirty="0" err="1">
                <a:solidFill>
                  <a:prstClr val="black"/>
                </a:solidFill>
                <a:latin typeface="UTM Avo" panose="02040603050506020204" pitchFamily="18" charset="0"/>
                <a:cs typeface="Arial" panose="020B0604020202020204" pitchFamily="34" charset="0"/>
              </a:rPr>
              <a:t>sẽ</a:t>
            </a:r>
            <a:r>
              <a:rPr lang="en-US" sz="2400" dirty="0">
                <a:solidFill>
                  <a:prstClr val="black"/>
                </a:solidFill>
                <a:latin typeface="UTM Avo" panose="02040603050506020204" pitchFamily="18" charset="0"/>
                <a:cs typeface="Arial" panose="020B0604020202020204" pitchFamily="34" charset="0"/>
              </a:rPr>
              <a:t> k</a:t>
            </a:r>
            <a:r>
              <a:rPr lang="vi-VN" sz="2400" dirty="0">
                <a:solidFill>
                  <a:prstClr val="black"/>
                </a:solidFill>
                <a:latin typeface="UTM Avo" panose="02040603050506020204" pitchFamily="18" charset="0"/>
                <a:cs typeface="Arial" panose="020B0604020202020204" pitchFamily="34" charset="0"/>
              </a:rPr>
              <a:t>huyên Hùng không nên sử dụng tiền lì xì vào nhu cầu giải trí tại một thời điểm nhiều như vậy</a:t>
            </a:r>
            <a:r>
              <a:rPr lang="en-US" sz="2400" dirty="0">
                <a:solidFill>
                  <a:prstClr val="black"/>
                </a:solidFill>
                <a:latin typeface="UTM Avo" panose="02040603050506020204" pitchFamily="18" charset="0"/>
                <a:cs typeface="Arial" panose="020B0604020202020204" pitchFamily="34" charset="0"/>
              </a:rPr>
              <a:t>.</a:t>
            </a:r>
          </a:p>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Hùng nên chia nhỏ tiền lì xì vào các khoản cần thiết và nếu chưa cần thiết thì hãy tiết kiệm.</a:t>
            </a:r>
          </a:p>
        </p:txBody>
      </p:sp>
      <p:grpSp>
        <p:nvGrpSpPr>
          <p:cNvPr id="5" name="Group 4">
            <a:extLst>
              <a:ext uri="{FF2B5EF4-FFF2-40B4-BE49-F238E27FC236}">
                <a16:creationId xmlns:a16="http://schemas.microsoft.com/office/drawing/2014/main" id="{04BD1AF8-B14D-DC88-ACE1-DD175198DFDE}"/>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BE0C7B36-48BA-F7C3-C35B-D79298A859B8}"/>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69D542B5-1821-B350-F248-2997D4826F82}"/>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8" name="Group 7">
            <a:extLst>
              <a:ext uri="{FF2B5EF4-FFF2-40B4-BE49-F238E27FC236}">
                <a16:creationId xmlns:a16="http://schemas.microsoft.com/office/drawing/2014/main" id="{C0EDDB72-A298-F53A-22C8-061DA1531968}"/>
              </a:ext>
            </a:extLst>
          </p:cNvPr>
          <p:cNvGrpSpPr/>
          <p:nvPr/>
        </p:nvGrpSpPr>
        <p:grpSpPr>
          <a:xfrm>
            <a:off x="515137" y="2208009"/>
            <a:ext cx="4216400" cy="4060632"/>
            <a:chOff x="756941" y="2400300"/>
            <a:chExt cx="6324600" cy="7048702"/>
          </a:xfrm>
        </p:grpSpPr>
        <p:grpSp>
          <p:nvGrpSpPr>
            <p:cNvPr id="9" name="Group 8">
              <a:extLst>
                <a:ext uri="{FF2B5EF4-FFF2-40B4-BE49-F238E27FC236}">
                  <a16:creationId xmlns:a16="http://schemas.microsoft.com/office/drawing/2014/main" id="{C260DA57-8043-9F38-E224-E4B0D35AF5FA}"/>
                </a:ext>
              </a:extLst>
            </p:cNvPr>
            <p:cNvGrpSpPr/>
            <p:nvPr/>
          </p:nvGrpSpPr>
          <p:grpSpPr>
            <a:xfrm>
              <a:off x="756941" y="2400300"/>
              <a:ext cx="6324600" cy="7048702"/>
              <a:chOff x="812040" y="2102692"/>
              <a:chExt cx="6324600" cy="7048702"/>
            </a:xfrm>
          </p:grpSpPr>
          <p:sp>
            <p:nvSpPr>
              <p:cNvPr id="12" name="Freeform 7">
                <a:extLst>
                  <a:ext uri="{FF2B5EF4-FFF2-40B4-BE49-F238E27FC236}">
                    <a16:creationId xmlns:a16="http://schemas.microsoft.com/office/drawing/2014/main" id="{BE3ABF67-6CAD-DEDB-413E-45BC7C43736B}"/>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EE045350-52B7-2562-671D-65928DEE95D7}"/>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2937D376-D6FA-35E4-3FAD-F7B3F44DE27C}"/>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0D5DEEFB-FF29-0216-3933-BAF701BB65FE}"/>
                    </a:ext>
                  </a:extLst>
                </p:cNvPr>
                <p:cNvSpPr txBox="1"/>
                <p:nvPr/>
              </p:nvSpPr>
              <p:spPr>
                <a:xfrm>
                  <a:off x="1426698" y="3822113"/>
                  <a:ext cx="5733338" cy="815512"/>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1</a:t>
                  </a:r>
                </a:p>
              </p:txBody>
            </p:sp>
          </p:grpSp>
        </p:grpSp>
        <p:pic>
          <p:nvPicPr>
            <p:cNvPr id="10" name="Picture 9" descr="A cartoon of kids holding red envelopes&#10;&#10;Description automatically generated">
              <a:extLst>
                <a:ext uri="{FF2B5EF4-FFF2-40B4-BE49-F238E27FC236}">
                  <a16:creationId xmlns:a16="http://schemas.microsoft.com/office/drawing/2014/main" id="{7DE4D6DB-C927-55AC-B5D0-BFFB0B6C0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649" y="4325115"/>
              <a:ext cx="5484395" cy="5107094"/>
            </a:xfrm>
            <a:prstGeom prst="rect">
              <a:avLst/>
            </a:prstGeom>
          </p:spPr>
        </p:pic>
      </p:grpSp>
    </p:spTree>
    <p:extLst>
      <p:ext uri="{BB962C8B-B14F-4D97-AF65-F5344CB8AC3E}">
        <p14:creationId xmlns:p14="http://schemas.microsoft.com/office/powerpoint/2010/main" val="369204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4C9B3E4-036F-305C-0262-35E9D5EE1E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33B2BFF-2E1B-093D-EED2-6C418D44AAB8}"/>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4A59945F-1ABD-7ECF-D5B2-86F9B36584E0}"/>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F0027538-9D0E-4C3A-A7B5-7C5F9863F7A8}"/>
              </a:ext>
            </a:extLst>
          </p:cNvPr>
          <p:cNvSpPr txBox="1"/>
          <p:nvPr/>
        </p:nvSpPr>
        <p:spPr>
          <a:xfrm>
            <a:off x="5863269" y="3023552"/>
            <a:ext cx="5202834" cy="1583510"/>
          </a:xfrm>
          <a:prstGeom prst="rect">
            <a:avLst/>
          </a:prstGeom>
        </p:spPr>
        <p:txBody>
          <a:bodyPr wrap="square" lIns="0" tIns="0" rIns="0" bIns="0" rtlCol="0" anchor="t">
            <a:spAutoFit/>
          </a:bodyPr>
          <a:lstStyle/>
          <a:p>
            <a:pPr lvl="0" algn="just" defTabSz="609539">
              <a:lnSpc>
                <a:spcPct val="150000"/>
              </a:lnSpc>
              <a:spcBef>
                <a:spcPts val="67"/>
              </a:spcBef>
              <a:spcAft>
                <a:spcPts val="67"/>
              </a:spcAft>
              <a:defRPr/>
            </a:pP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Em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sẽ</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khuyên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Kim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không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nên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xin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mẹ</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mua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bộ</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khác</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vì</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bộ</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đồ</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mẹ</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mới</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mua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không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mặc</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sẽ</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gây</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lãng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phí</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a:t>
            </a:r>
          </a:p>
        </p:txBody>
      </p:sp>
      <p:grpSp>
        <p:nvGrpSpPr>
          <p:cNvPr id="5" name="Group 4">
            <a:extLst>
              <a:ext uri="{FF2B5EF4-FFF2-40B4-BE49-F238E27FC236}">
                <a16:creationId xmlns:a16="http://schemas.microsoft.com/office/drawing/2014/main" id="{8240F59B-2906-B36F-F368-4C7E7C045E09}"/>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B79F645E-41AB-C90E-7DD7-2E10D8BED626}"/>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5AE027BD-1A78-9884-BDFC-DF8E7C0A33E7}"/>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900E6A2F-D6DC-0D3B-DCE1-99676F3B9441}"/>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0B578FBD-FE02-8BF9-8058-B16F53E21418}"/>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894D30FC-E7A7-BD2C-2980-A5DF16DD61A0}"/>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B6332D9E-1982-9A90-6433-8BBD698E5CE0}"/>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06A4FBE0-AFDD-84A0-99D7-5E2F99075B77}"/>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2</a:t>
                </a:r>
              </a:p>
            </p:txBody>
          </p:sp>
        </p:grpSp>
      </p:grpSp>
      <p:pic>
        <p:nvPicPr>
          <p:cNvPr id="11" name="Picture 10" descr="A cartoon of a child holding a shirt and a backpack&#10;&#10;Description automatically generated">
            <a:extLst>
              <a:ext uri="{FF2B5EF4-FFF2-40B4-BE49-F238E27FC236}">
                <a16:creationId xmlns:a16="http://schemas.microsoft.com/office/drawing/2014/main" id="{ABCD0C2D-E34A-9E4C-34CC-F49B00C77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97" y="3538759"/>
            <a:ext cx="2994880" cy="2994880"/>
          </a:xfrm>
          <a:prstGeom prst="rect">
            <a:avLst/>
          </a:prstGeom>
        </p:spPr>
      </p:pic>
    </p:spTree>
    <p:extLst>
      <p:ext uri="{BB962C8B-B14F-4D97-AF65-F5344CB8AC3E}">
        <p14:creationId xmlns:p14="http://schemas.microsoft.com/office/powerpoint/2010/main" val="9138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95D6D2A-3F1B-35DB-0C6A-1C4CCE5E2B9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2634622-8516-B94B-5071-7D0608C88E50}"/>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FFE1D7B0-F17D-82A7-A7D9-07F99D817771}"/>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2EEB3732-879F-093F-F871-3F553F38655A}"/>
              </a:ext>
            </a:extLst>
          </p:cNvPr>
          <p:cNvSpPr txBox="1"/>
          <p:nvPr/>
        </p:nvSpPr>
        <p:spPr>
          <a:xfrm>
            <a:off x="5863269" y="3023552"/>
            <a:ext cx="5202834" cy="1583510"/>
          </a:xfrm>
          <a:prstGeom prst="rect">
            <a:avLst/>
          </a:prstGeom>
        </p:spPr>
        <p:txBody>
          <a:bodyPr wrap="square" lIns="0" tIns="0" rIns="0" bIns="0" rtlCol="0" anchor="t">
            <a:spAutoFit/>
          </a:bodyPr>
          <a:lstStyle/>
          <a:p>
            <a:pPr lvl="0" algn="just" defTabSz="609539">
              <a:lnSpc>
                <a:spcPct val="150000"/>
              </a:lnSpc>
              <a:spcBef>
                <a:spcPts val="67"/>
              </a:spcBef>
              <a:spcAft>
                <a:spcPts val="67"/>
              </a:spcAft>
              <a:defRPr/>
            </a:pPr>
            <a:r>
              <a:rPr lang="vi-VN"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Em sẽ nói với mẹ là em chưa cần tới vì em đã có hai cái mũ và vẫn còn dùng tốt.</a:t>
            </a:r>
          </a:p>
        </p:txBody>
      </p:sp>
      <p:grpSp>
        <p:nvGrpSpPr>
          <p:cNvPr id="5" name="Group 4">
            <a:extLst>
              <a:ext uri="{FF2B5EF4-FFF2-40B4-BE49-F238E27FC236}">
                <a16:creationId xmlns:a16="http://schemas.microsoft.com/office/drawing/2014/main" id="{9BC9E977-C732-4E7B-0C3D-1CF97AA38333}"/>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24D27B49-0E4B-7D15-F551-4DBEBE02CB3B}"/>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2740BE8B-EFAD-3218-C8AE-83D75586C7D9}"/>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0" name="Group 9">
            <a:extLst>
              <a:ext uri="{FF2B5EF4-FFF2-40B4-BE49-F238E27FC236}">
                <a16:creationId xmlns:a16="http://schemas.microsoft.com/office/drawing/2014/main" id="{076012EC-A0FD-C181-AC41-20BA4B9EB0AD}"/>
              </a:ext>
            </a:extLst>
          </p:cNvPr>
          <p:cNvGrpSpPr/>
          <p:nvPr/>
        </p:nvGrpSpPr>
        <p:grpSpPr>
          <a:xfrm>
            <a:off x="515137" y="2208009"/>
            <a:ext cx="4216400" cy="4060632"/>
            <a:chOff x="515137" y="2208009"/>
            <a:chExt cx="4216400" cy="4060632"/>
          </a:xfrm>
        </p:grpSpPr>
        <p:grpSp>
          <p:nvGrpSpPr>
            <p:cNvPr id="9" name="Group 8">
              <a:extLst>
                <a:ext uri="{FF2B5EF4-FFF2-40B4-BE49-F238E27FC236}">
                  <a16:creationId xmlns:a16="http://schemas.microsoft.com/office/drawing/2014/main" id="{F0A32974-C5B4-602D-75FE-7CCD70FADEC9}"/>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FD866DF0-52AC-48B4-76F5-4B723874BB15}"/>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87AF9669-AC7D-A51F-89B1-309FAB01A372}"/>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CBEE0F13-F9D3-914E-5A44-CC1EA82774FF}"/>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CD66FB34-2DFD-E9EA-12C4-AA67D9105B8E}"/>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3</a:t>
                  </a:r>
                </a:p>
              </p:txBody>
            </p:sp>
          </p:grpSp>
        </p:grpSp>
        <p:pic>
          <p:nvPicPr>
            <p:cNvPr id="8" name="Picture 7" descr="A couple of girls wearing red hats and coats&#10;&#10;Description automatically generated">
              <a:extLst>
                <a:ext uri="{FF2B5EF4-FFF2-40B4-BE49-F238E27FC236}">
                  <a16:creationId xmlns:a16="http://schemas.microsoft.com/office/drawing/2014/main" id="{74744634-BCF4-F738-9716-2E2FE0268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324" y="3654328"/>
              <a:ext cx="2445549" cy="2445549"/>
            </a:xfrm>
            <a:prstGeom prst="rect">
              <a:avLst/>
            </a:prstGeom>
            <a:solidFill>
              <a:schemeClr val="bg1"/>
            </a:solidFill>
            <a:ln>
              <a:solidFill>
                <a:schemeClr val="accent2">
                  <a:lumMod val="60000"/>
                  <a:lumOff val="40000"/>
                </a:schemeClr>
              </a:solidFill>
            </a:ln>
          </p:spPr>
        </p:pic>
      </p:grpSp>
    </p:spTree>
    <p:extLst>
      <p:ext uri="{BB962C8B-B14F-4D97-AF65-F5344CB8AC3E}">
        <p14:creationId xmlns:p14="http://schemas.microsoft.com/office/powerpoint/2010/main" val="274022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4DF2EE-5E96-6BB0-32C4-9912E370C54B}"/>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B4AD7D1D-41D5-4A05-3362-1CB77A51E7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20DDEC8F-D83B-1588-464E-111F513445D8}"/>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768833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FD65275-27B2-CCAF-5726-3995CA5CEC4D}"/>
            </a:ext>
          </a:extLst>
        </p:cNvPr>
        <p:cNvGrpSpPr/>
        <p:nvPr/>
      </p:nvGrpSpPr>
      <p:grpSpPr>
        <a:xfrm>
          <a:off x="0" y="0"/>
          <a:ext cx="0" cy="0"/>
          <a:chOff x="0" y="0"/>
          <a:chExt cx="0" cy="0"/>
        </a:xfrm>
      </p:grpSpPr>
      <p:pic>
        <p:nvPicPr>
          <p:cNvPr id="5" name="Picture 7">
            <a:extLst>
              <a:ext uri="{FF2B5EF4-FFF2-40B4-BE49-F238E27FC236}">
                <a16:creationId xmlns:a16="http://schemas.microsoft.com/office/drawing/2014/main" id="{0634A7D3-E92D-BC48-8FB3-99224183EE45}"/>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25478" y="1272169"/>
            <a:ext cx="6602741" cy="4134580"/>
          </a:xfrm>
          <a:prstGeom prst="rect">
            <a:avLst/>
          </a:prstGeom>
        </p:spPr>
      </p:pic>
      <p:sp>
        <p:nvSpPr>
          <p:cNvPr id="6" name="TextBox 5">
            <a:extLst>
              <a:ext uri="{FF2B5EF4-FFF2-40B4-BE49-F238E27FC236}">
                <a16:creationId xmlns:a16="http://schemas.microsoft.com/office/drawing/2014/main" id="{DA5A0BA2-226E-F319-2BEF-CF66198D62CF}"/>
              </a:ext>
            </a:extLst>
          </p:cNvPr>
          <p:cNvSpPr txBox="1"/>
          <p:nvPr/>
        </p:nvSpPr>
        <p:spPr>
          <a:xfrm>
            <a:off x="4411325" y="2110879"/>
            <a:ext cx="5031045" cy="1947393"/>
          </a:xfrm>
          <a:prstGeom prst="rect">
            <a:avLst/>
          </a:prstGeom>
          <a:noFill/>
        </p:spPr>
        <p:txBody>
          <a:bodyPr wrap="square" rtlCol="0">
            <a:spAutoFit/>
          </a:bodyPr>
          <a:lstStyle/>
          <a:p>
            <a:pPr algn="ctr">
              <a:lnSpc>
                <a:spcPct val="150000"/>
              </a:lnSpc>
            </a:pPr>
            <a:r>
              <a:rPr lang="en-US" sz="2800" b="1">
                <a:solidFill>
                  <a:srgbClr val="000000"/>
                </a:solidFill>
                <a:latin typeface="UTM Avo" panose="02040603050506020204" pitchFamily="18" charset="0"/>
                <a:ea typeface="Calibri" panose="020F0502020204030204" pitchFamily="34" charset="0"/>
                <a:cs typeface="Arial" panose="020B0604020202020204" pitchFamily="34" charset="0"/>
              </a:rPr>
              <a:t>Tờ tiền Việt Nam nào hiện nay có mệnh giá nhỏ nhất, lớn nhất?</a:t>
            </a:r>
          </a:p>
        </p:txBody>
      </p:sp>
      <p:pic>
        <p:nvPicPr>
          <p:cNvPr id="11" name="Picture 10" descr="A picture containing doll, toy&#10;&#10;Description automatically generated">
            <a:extLst>
              <a:ext uri="{FF2B5EF4-FFF2-40B4-BE49-F238E27FC236}">
                <a16:creationId xmlns:a16="http://schemas.microsoft.com/office/drawing/2014/main" id="{1E9C025F-D847-D6FE-DB8B-C2747FD99A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609" y="3276600"/>
            <a:ext cx="3581400" cy="3581400"/>
          </a:xfrm>
          <a:prstGeom prst="rect">
            <a:avLst/>
          </a:prstGeom>
        </p:spPr>
      </p:pic>
    </p:spTree>
    <p:extLst>
      <p:ext uri="{BB962C8B-B14F-4D97-AF65-F5344CB8AC3E}">
        <p14:creationId xmlns:p14="http://schemas.microsoft.com/office/powerpoint/2010/main" val="20466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01CA7-BF6F-7CDB-B87A-F75715D56222}"/>
              </a:ext>
            </a:extLst>
          </p:cNvPr>
          <p:cNvSpPr txBox="1"/>
          <p:nvPr/>
        </p:nvSpPr>
        <p:spPr>
          <a:xfrm>
            <a:off x="1358933" y="1384937"/>
            <a:ext cx="9474134" cy="1121846"/>
          </a:xfrm>
          <a:prstGeom prst="rect">
            <a:avLst/>
          </a:prstGeom>
          <a:noFill/>
        </p:spPr>
        <p:txBody>
          <a:bodyPr wrap="square">
            <a:spAutoFit/>
          </a:bodyPr>
          <a:lstStyle/>
          <a:p>
            <a:pPr algn="ctr" defTabSz="609539">
              <a:lnSpc>
                <a:spcPct val="150000"/>
              </a:lnSpc>
              <a:spcAft>
                <a:spcPts val="667"/>
              </a:spcAft>
            </a:pPr>
            <a:r>
              <a:rPr lang="vi-VN" sz="2400" b="1" kern="0">
                <a:solidFill>
                  <a:srgbClr val="000000"/>
                </a:solidFill>
                <a:latin typeface="UTM Avo" panose="02040603050506020204" pitchFamily="18" charset="0"/>
                <a:cs typeface="Arial" panose="020B0604020202020204" pitchFamily="34" charset="0"/>
              </a:rPr>
              <a:t>HOẠT ĐỘNG 1: EM HÃY SƯU TẦM VÀ KỂ MỘT CÂU CHUYỆN VỀ QUÝ TRỌNG TIỀN</a:t>
            </a:r>
            <a:endParaRPr lang="vi-VN" sz="2400" b="1" kern="0" dirty="0">
              <a:solidFill>
                <a:srgbClr val="000000"/>
              </a:solidFill>
              <a:latin typeface="UTM Avo" panose="02040603050506020204" pitchFamily="18" charset="0"/>
              <a:cs typeface="Arial" panose="020B0604020202020204" pitchFamily="34" charset="0"/>
            </a:endParaRPr>
          </a:p>
        </p:txBody>
      </p:sp>
      <p:grpSp>
        <p:nvGrpSpPr>
          <p:cNvPr id="24" name="Group 23">
            <a:extLst>
              <a:ext uri="{FF2B5EF4-FFF2-40B4-BE49-F238E27FC236}">
                <a16:creationId xmlns:a16="http://schemas.microsoft.com/office/drawing/2014/main" id="{9AAF6C0C-BC45-E092-1E41-7C6B3AC26FE9}"/>
              </a:ext>
            </a:extLst>
          </p:cNvPr>
          <p:cNvGrpSpPr/>
          <p:nvPr/>
        </p:nvGrpSpPr>
        <p:grpSpPr>
          <a:xfrm>
            <a:off x="150649" y="2072484"/>
            <a:ext cx="5588000" cy="3985334"/>
            <a:chOff x="203200" y="1399822"/>
            <a:chExt cx="5588000" cy="3985334"/>
          </a:xfrm>
        </p:grpSpPr>
        <p:grpSp>
          <p:nvGrpSpPr>
            <p:cNvPr id="8" name="Group 7">
              <a:extLst>
                <a:ext uri="{FF2B5EF4-FFF2-40B4-BE49-F238E27FC236}">
                  <a16:creationId xmlns:a16="http://schemas.microsoft.com/office/drawing/2014/main" id="{DD2CE8D6-CC3A-51BA-2C50-CF6FA696F797}"/>
                </a:ext>
              </a:extLst>
            </p:cNvPr>
            <p:cNvGrpSpPr/>
            <p:nvPr/>
          </p:nvGrpSpPr>
          <p:grpSpPr>
            <a:xfrm>
              <a:off x="517774" y="2033974"/>
              <a:ext cx="5273426" cy="3351182"/>
              <a:chOff x="2066616" y="3642045"/>
              <a:chExt cx="7162800" cy="5839306"/>
            </a:xfrm>
          </p:grpSpPr>
          <p:grpSp>
            <p:nvGrpSpPr>
              <p:cNvPr id="11" name="Group 4">
                <a:extLst>
                  <a:ext uri="{FF2B5EF4-FFF2-40B4-BE49-F238E27FC236}">
                    <a16:creationId xmlns:a16="http://schemas.microsoft.com/office/drawing/2014/main" id="{6A515A01-6B90-EB32-F3BF-32EAF2E98BD0}"/>
                  </a:ext>
                </a:extLst>
              </p:cNvPr>
              <p:cNvGrpSpPr/>
              <p:nvPr/>
            </p:nvGrpSpPr>
            <p:grpSpPr>
              <a:xfrm>
                <a:off x="2066616" y="3642045"/>
                <a:ext cx="7162800" cy="5839306"/>
                <a:chOff x="0" y="0"/>
                <a:chExt cx="1778058" cy="1677585"/>
              </a:xfrm>
            </p:grpSpPr>
            <p:sp>
              <p:nvSpPr>
                <p:cNvPr id="13" name="Freeform 5">
                  <a:extLst>
                    <a:ext uri="{FF2B5EF4-FFF2-40B4-BE49-F238E27FC236}">
                      <a16:creationId xmlns:a16="http://schemas.microsoft.com/office/drawing/2014/main" id="{53FC4187-B8B5-94EB-D7DF-0E35BCB8DB40}"/>
                    </a:ext>
                  </a:extLst>
                </p:cNvPr>
                <p:cNvSpPr/>
                <p:nvPr/>
              </p:nvSpPr>
              <p:spPr>
                <a:xfrm>
                  <a:off x="0" y="0"/>
                  <a:ext cx="1778059" cy="1677585"/>
                </a:xfrm>
                <a:custGeom>
                  <a:avLst/>
                  <a:gdLst/>
                  <a:ahLst/>
                  <a:cxnLst/>
                  <a:rect l="l" t="t" r="r" b="b"/>
                  <a:pathLst>
                    <a:path w="1778059" h="1677585">
                      <a:moveTo>
                        <a:pt x="58485" y="0"/>
                      </a:moveTo>
                      <a:lnTo>
                        <a:pt x="1719573" y="0"/>
                      </a:lnTo>
                      <a:cubicBezTo>
                        <a:pt x="1751874" y="0"/>
                        <a:pt x="1778059" y="26185"/>
                        <a:pt x="1778059" y="58485"/>
                      </a:cubicBezTo>
                      <a:lnTo>
                        <a:pt x="1778059" y="1619099"/>
                      </a:lnTo>
                      <a:cubicBezTo>
                        <a:pt x="1778059" y="1634611"/>
                        <a:pt x="1771897" y="1649487"/>
                        <a:pt x="1760929" y="1660455"/>
                      </a:cubicBezTo>
                      <a:cubicBezTo>
                        <a:pt x="1749960" y="1671423"/>
                        <a:pt x="1735085" y="1677585"/>
                        <a:pt x="1719573" y="1677585"/>
                      </a:cubicBezTo>
                      <a:lnTo>
                        <a:pt x="58485" y="1677585"/>
                      </a:lnTo>
                      <a:cubicBezTo>
                        <a:pt x="26185" y="1677585"/>
                        <a:pt x="0" y="1651400"/>
                        <a:pt x="0" y="1619099"/>
                      </a:cubicBezTo>
                      <a:lnTo>
                        <a:pt x="0" y="58485"/>
                      </a:lnTo>
                      <a:cubicBezTo>
                        <a:pt x="0" y="42974"/>
                        <a:pt x="6162" y="28098"/>
                        <a:pt x="17130" y="17130"/>
                      </a:cubicBezTo>
                      <a:cubicBezTo>
                        <a:pt x="28098" y="6162"/>
                        <a:pt x="42974" y="0"/>
                        <a:pt x="58485" y="0"/>
                      </a:cubicBezTo>
                      <a:close/>
                    </a:path>
                  </a:pathLst>
                </a:custGeom>
                <a:solidFill>
                  <a:schemeClr val="accent2">
                    <a:lumMod val="75000"/>
                  </a:schemeClr>
                </a:solidFill>
              </p:spPr>
              <p:txBody>
                <a:bodyPr/>
                <a:lstStyle/>
                <a:p>
                  <a:endParaRPr lang="en-US" sz="2400"/>
                </a:p>
              </p:txBody>
            </p:sp>
            <p:sp>
              <p:nvSpPr>
                <p:cNvPr id="14" name="TextBox 6">
                  <a:extLst>
                    <a:ext uri="{FF2B5EF4-FFF2-40B4-BE49-F238E27FC236}">
                      <a16:creationId xmlns:a16="http://schemas.microsoft.com/office/drawing/2014/main" id="{5E400A38-C7CD-ABA9-843C-FD1CC9C1E697}"/>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2400"/>
                </a:p>
              </p:txBody>
            </p:sp>
          </p:grpSp>
          <p:sp>
            <p:nvSpPr>
              <p:cNvPr id="12" name="Freeform 8">
                <a:extLst>
                  <a:ext uri="{FF2B5EF4-FFF2-40B4-BE49-F238E27FC236}">
                    <a16:creationId xmlns:a16="http://schemas.microsoft.com/office/drawing/2014/main" id="{FB5324DE-7628-D217-3FE4-4F0AE4DF1FE7}"/>
                  </a:ext>
                </a:extLst>
              </p:cNvPr>
              <p:cNvSpPr/>
              <p:nvPr/>
            </p:nvSpPr>
            <p:spPr>
              <a:xfrm>
                <a:off x="2175316" y="3736546"/>
                <a:ext cx="6945401" cy="5650304"/>
              </a:xfrm>
              <a:custGeom>
                <a:avLst/>
                <a:gdLst/>
                <a:ahLst/>
                <a:cxnLst/>
                <a:rect l="l" t="t" r="r" b="b"/>
                <a:pathLst>
                  <a:path w="1724092" h="1623286">
                    <a:moveTo>
                      <a:pt x="60316" y="0"/>
                    </a:moveTo>
                    <a:lnTo>
                      <a:pt x="1663776" y="0"/>
                    </a:lnTo>
                    <a:cubicBezTo>
                      <a:pt x="1679773" y="0"/>
                      <a:pt x="1695115" y="6355"/>
                      <a:pt x="1706426" y="17666"/>
                    </a:cubicBezTo>
                    <a:cubicBezTo>
                      <a:pt x="1717737" y="28978"/>
                      <a:pt x="1724092" y="44319"/>
                      <a:pt x="1724092" y="60316"/>
                    </a:cubicBezTo>
                    <a:lnTo>
                      <a:pt x="1724092" y="1562970"/>
                    </a:lnTo>
                    <a:cubicBezTo>
                      <a:pt x="1724092" y="1578967"/>
                      <a:pt x="1717737" y="1594308"/>
                      <a:pt x="1706426" y="1605620"/>
                    </a:cubicBezTo>
                    <a:cubicBezTo>
                      <a:pt x="1695115" y="1616931"/>
                      <a:pt x="1679773" y="1623286"/>
                      <a:pt x="1663776" y="1623286"/>
                    </a:cubicBezTo>
                    <a:lnTo>
                      <a:pt x="60316" y="1623286"/>
                    </a:lnTo>
                    <a:cubicBezTo>
                      <a:pt x="44319" y="1623286"/>
                      <a:pt x="28978" y="1616931"/>
                      <a:pt x="17666" y="1605620"/>
                    </a:cubicBezTo>
                    <a:cubicBezTo>
                      <a:pt x="6355" y="1594308"/>
                      <a:pt x="0" y="1578967"/>
                      <a:pt x="0" y="1562970"/>
                    </a:cubicBezTo>
                    <a:lnTo>
                      <a:pt x="0" y="60316"/>
                    </a:lnTo>
                    <a:cubicBezTo>
                      <a:pt x="0" y="44319"/>
                      <a:pt x="6355" y="28978"/>
                      <a:pt x="17666" y="17666"/>
                    </a:cubicBezTo>
                    <a:cubicBezTo>
                      <a:pt x="28978" y="6355"/>
                      <a:pt x="44319" y="0"/>
                      <a:pt x="60316" y="0"/>
                    </a:cubicBezTo>
                    <a:close/>
                  </a:path>
                </a:pathLst>
              </a:custGeom>
              <a:solidFill>
                <a:srgbClr val="FFFFFF"/>
              </a:solidFill>
            </p:spPr>
            <p:txBody>
              <a:bodyPr/>
              <a:lstStyle/>
              <a:p>
                <a:endParaRPr lang="en-US" sz="2400"/>
              </a:p>
            </p:txBody>
          </p:sp>
        </p:grpSp>
        <p:sp>
          <p:nvSpPr>
            <p:cNvPr id="9" name="TextBox 8">
              <a:extLst>
                <a:ext uri="{FF2B5EF4-FFF2-40B4-BE49-F238E27FC236}">
                  <a16:creationId xmlns:a16="http://schemas.microsoft.com/office/drawing/2014/main" id="{23DB35B7-F8EE-FE90-E6E3-1654EFF16C90}"/>
                </a:ext>
              </a:extLst>
            </p:cNvPr>
            <p:cNvSpPr txBox="1"/>
            <p:nvPr/>
          </p:nvSpPr>
          <p:spPr>
            <a:xfrm>
              <a:off x="978107" y="2248151"/>
              <a:ext cx="4438924" cy="2229841"/>
            </a:xfrm>
            <a:prstGeom prst="rect">
              <a:avLst/>
            </a:prstGeom>
            <a:noFill/>
          </p:spPr>
          <p:txBody>
            <a:bodyPr wrap="square">
              <a:spAutoFit/>
            </a:bodyPr>
            <a:lstStyle/>
            <a:p>
              <a:pPr algn="ctr">
                <a:lnSpc>
                  <a:spcPct val="150000"/>
                </a:lnSpc>
              </a:pP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Yêu</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cầu</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a:t>
              </a:r>
            </a:p>
            <a:p>
              <a:pPr algn="just">
                <a:lnSpc>
                  <a:spcPct val="150000"/>
                </a:lnSpc>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Các em hãy liệt kê các biểu hiện của quý trọng đồng tiền mà em đã được học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a:t>
              </a:r>
              <a:endPar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E28B4B8C-1CBB-233A-3792-7132A9E8DE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1399822"/>
              <a:ext cx="1315379" cy="1315379"/>
            </a:xfrm>
            <a:prstGeom prst="rect">
              <a:avLst/>
            </a:prstGeom>
          </p:spPr>
        </p:pic>
      </p:grpSp>
      <p:grpSp>
        <p:nvGrpSpPr>
          <p:cNvPr id="26" name="Group 25">
            <a:extLst>
              <a:ext uri="{FF2B5EF4-FFF2-40B4-BE49-F238E27FC236}">
                <a16:creationId xmlns:a16="http://schemas.microsoft.com/office/drawing/2014/main" id="{4092803D-25D7-4621-773F-28D403B0818E}"/>
              </a:ext>
            </a:extLst>
          </p:cNvPr>
          <p:cNvGrpSpPr/>
          <p:nvPr/>
        </p:nvGrpSpPr>
        <p:grpSpPr>
          <a:xfrm>
            <a:off x="6321828" y="2097944"/>
            <a:ext cx="5654669" cy="3924890"/>
            <a:chOff x="6374379" y="1425282"/>
            <a:chExt cx="5654669" cy="3924890"/>
          </a:xfrm>
        </p:grpSpPr>
        <p:grpSp>
          <p:nvGrpSpPr>
            <p:cNvPr id="16" name="Group 15">
              <a:extLst>
                <a:ext uri="{FF2B5EF4-FFF2-40B4-BE49-F238E27FC236}">
                  <a16:creationId xmlns:a16="http://schemas.microsoft.com/office/drawing/2014/main" id="{62C53539-5004-A714-ED23-1CBA60942382}"/>
                </a:ext>
              </a:extLst>
            </p:cNvPr>
            <p:cNvGrpSpPr/>
            <p:nvPr/>
          </p:nvGrpSpPr>
          <p:grpSpPr>
            <a:xfrm>
              <a:off x="6374379" y="1998990"/>
              <a:ext cx="5273426" cy="3351182"/>
              <a:chOff x="2066616" y="3642045"/>
              <a:chExt cx="7162800" cy="5839306"/>
            </a:xfrm>
          </p:grpSpPr>
          <p:grpSp>
            <p:nvGrpSpPr>
              <p:cNvPr id="19" name="Group 4">
                <a:extLst>
                  <a:ext uri="{FF2B5EF4-FFF2-40B4-BE49-F238E27FC236}">
                    <a16:creationId xmlns:a16="http://schemas.microsoft.com/office/drawing/2014/main" id="{82DA0690-D857-444E-69A5-F4887CC4FF3D}"/>
                  </a:ext>
                </a:extLst>
              </p:cNvPr>
              <p:cNvGrpSpPr/>
              <p:nvPr/>
            </p:nvGrpSpPr>
            <p:grpSpPr>
              <a:xfrm>
                <a:off x="2066616" y="3642045"/>
                <a:ext cx="7162800" cy="5839306"/>
                <a:chOff x="0" y="0"/>
                <a:chExt cx="1778058" cy="1677585"/>
              </a:xfrm>
            </p:grpSpPr>
            <p:sp>
              <p:nvSpPr>
                <p:cNvPr id="21" name="Freeform 5">
                  <a:extLst>
                    <a:ext uri="{FF2B5EF4-FFF2-40B4-BE49-F238E27FC236}">
                      <a16:creationId xmlns:a16="http://schemas.microsoft.com/office/drawing/2014/main" id="{2AB6B72C-4C2D-25CC-5C04-875C7DA4AE48}"/>
                    </a:ext>
                  </a:extLst>
                </p:cNvPr>
                <p:cNvSpPr/>
                <p:nvPr/>
              </p:nvSpPr>
              <p:spPr>
                <a:xfrm>
                  <a:off x="0" y="0"/>
                  <a:ext cx="1778059" cy="1677585"/>
                </a:xfrm>
                <a:custGeom>
                  <a:avLst/>
                  <a:gdLst/>
                  <a:ahLst/>
                  <a:cxnLst/>
                  <a:rect l="l" t="t" r="r" b="b"/>
                  <a:pathLst>
                    <a:path w="1778059" h="1677585">
                      <a:moveTo>
                        <a:pt x="58485" y="0"/>
                      </a:moveTo>
                      <a:lnTo>
                        <a:pt x="1719573" y="0"/>
                      </a:lnTo>
                      <a:cubicBezTo>
                        <a:pt x="1751874" y="0"/>
                        <a:pt x="1778059" y="26185"/>
                        <a:pt x="1778059" y="58485"/>
                      </a:cubicBezTo>
                      <a:lnTo>
                        <a:pt x="1778059" y="1619099"/>
                      </a:lnTo>
                      <a:cubicBezTo>
                        <a:pt x="1778059" y="1634611"/>
                        <a:pt x="1771897" y="1649487"/>
                        <a:pt x="1760929" y="1660455"/>
                      </a:cubicBezTo>
                      <a:cubicBezTo>
                        <a:pt x="1749960" y="1671423"/>
                        <a:pt x="1735085" y="1677585"/>
                        <a:pt x="1719573" y="1677585"/>
                      </a:cubicBezTo>
                      <a:lnTo>
                        <a:pt x="58485" y="1677585"/>
                      </a:lnTo>
                      <a:cubicBezTo>
                        <a:pt x="26185" y="1677585"/>
                        <a:pt x="0" y="1651400"/>
                        <a:pt x="0" y="1619099"/>
                      </a:cubicBezTo>
                      <a:lnTo>
                        <a:pt x="0" y="58485"/>
                      </a:lnTo>
                      <a:cubicBezTo>
                        <a:pt x="0" y="42974"/>
                        <a:pt x="6162" y="28098"/>
                        <a:pt x="17130" y="17130"/>
                      </a:cubicBezTo>
                      <a:cubicBezTo>
                        <a:pt x="28098" y="6162"/>
                        <a:pt x="42974" y="0"/>
                        <a:pt x="58485" y="0"/>
                      </a:cubicBezTo>
                      <a:close/>
                    </a:path>
                  </a:pathLst>
                </a:custGeom>
                <a:solidFill>
                  <a:schemeClr val="accent2">
                    <a:lumMod val="75000"/>
                  </a:schemeClr>
                </a:solidFill>
              </p:spPr>
              <p:txBody>
                <a:bodyPr/>
                <a:lstStyle/>
                <a:p>
                  <a:endParaRPr lang="en-US" sz="2400"/>
                </a:p>
              </p:txBody>
            </p:sp>
            <p:sp>
              <p:nvSpPr>
                <p:cNvPr id="22" name="TextBox 6">
                  <a:extLst>
                    <a:ext uri="{FF2B5EF4-FFF2-40B4-BE49-F238E27FC236}">
                      <a16:creationId xmlns:a16="http://schemas.microsoft.com/office/drawing/2014/main" id="{9B404FD5-1D7A-2DD2-DDCB-863DCBCD6058}"/>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2400"/>
                </a:p>
              </p:txBody>
            </p:sp>
          </p:grpSp>
          <p:sp>
            <p:nvSpPr>
              <p:cNvPr id="20" name="Freeform 8">
                <a:extLst>
                  <a:ext uri="{FF2B5EF4-FFF2-40B4-BE49-F238E27FC236}">
                    <a16:creationId xmlns:a16="http://schemas.microsoft.com/office/drawing/2014/main" id="{59AFADB7-3DFA-A8C5-2777-DD7D984C768C}"/>
                  </a:ext>
                </a:extLst>
              </p:cNvPr>
              <p:cNvSpPr/>
              <p:nvPr/>
            </p:nvSpPr>
            <p:spPr>
              <a:xfrm>
                <a:off x="2175317" y="3736546"/>
                <a:ext cx="6945402" cy="5650304"/>
              </a:xfrm>
              <a:custGeom>
                <a:avLst/>
                <a:gdLst/>
                <a:ahLst/>
                <a:cxnLst/>
                <a:rect l="l" t="t" r="r" b="b"/>
                <a:pathLst>
                  <a:path w="1724092" h="1623286">
                    <a:moveTo>
                      <a:pt x="60316" y="0"/>
                    </a:moveTo>
                    <a:lnTo>
                      <a:pt x="1663776" y="0"/>
                    </a:lnTo>
                    <a:cubicBezTo>
                      <a:pt x="1679773" y="0"/>
                      <a:pt x="1695115" y="6355"/>
                      <a:pt x="1706426" y="17666"/>
                    </a:cubicBezTo>
                    <a:cubicBezTo>
                      <a:pt x="1717737" y="28978"/>
                      <a:pt x="1724092" y="44319"/>
                      <a:pt x="1724092" y="60316"/>
                    </a:cubicBezTo>
                    <a:lnTo>
                      <a:pt x="1724092" y="1562970"/>
                    </a:lnTo>
                    <a:cubicBezTo>
                      <a:pt x="1724092" y="1578967"/>
                      <a:pt x="1717737" y="1594308"/>
                      <a:pt x="1706426" y="1605620"/>
                    </a:cubicBezTo>
                    <a:cubicBezTo>
                      <a:pt x="1695115" y="1616931"/>
                      <a:pt x="1679773" y="1623286"/>
                      <a:pt x="1663776" y="1623286"/>
                    </a:cubicBezTo>
                    <a:lnTo>
                      <a:pt x="60316" y="1623286"/>
                    </a:lnTo>
                    <a:cubicBezTo>
                      <a:pt x="44319" y="1623286"/>
                      <a:pt x="28978" y="1616931"/>
                      <a:pt x="17666" y="1605620"/>
                    </a:cubicBezTo>
                    <a:cubicBezTo>
                      <a:pt x="6355" y="1594308"/>
                      <a:pt x="0" y="1578967"/>
                      <a:pt x="0" y="1562970"/>
                    </a:cubicBezTo>
                    <a:lnTo>
                      <a:pt x="0" y="60316"/>
                    </a:lnTo>
                    <a:cubicBezTo>
                      <a:pt x="0" y="44319"/>
                      <a:pt x="6355" y="28978"/>
                      <a:pt x="17666" y="17666"/>
                    </a:cubicBezTo>
                    <a:cubicBezTo>
                      <a:pt x="28978" y="6355"/>
                      <a:pt x="44319" y="0"/>
                      <a:pt x="60316" y="0"/>
                    </a:cubicBezTo>
                    <a:close/>
                  </a:path>
                </a:pathLst>
              </a:custGeom>
              <a:solidFill>
                <a:srgbClr val="FFFFFF"/>
              </a:solidFill>
            </p:spPr>
            <p:txBody>
              <a:bodyPr/>
              <a:lstStyle/>
              <a:p>
                <a:endParaRPr lang="en-US" sz="2400"/>
              </a:p>
            </p:txBody>
          </p:sp>
        </p:grpSp>
        <p:sp>
          <p:nvSpPr>
            <p:cNvPr id="17" name="TextBox 16">
              <a:extLst>
                <a:ext uri="{FF2B5EF4-FFF2-40B4-BE49-F238E27FC236}">
                  <a16:creationId xmlns:a16="http://schemas.microsoft.com/office/drawing/2014/main" id="{C9F74166-D8EA-7615-14EB-FB1E8C37F302}"/>
                </a:ext>
              </a:extLst>
            </p:cNvPr>
            <p:cNvSpPr txBox="1"/>
            <p:nvPr/>
          </p:nvSpPr>
          <p:spPr>
            <a:xfrm>
              <a:off x="6728422" y="2377467"/>
              <a:ext cx="4565342" cy="2783839"/>
            </a:xfrm>
            <a:prstGeom prst="rect">
              <a:avLst/>
            </a:prstGeom>
            <a:noFill/>
          </p:spPr>
          <p:txBody>
            <a:bodyPr wrap="square">
              <a:spAutoFit/>
            </a:bodyPr>
            <a:lstStyle/>
            <a:p>
              <a:pPr algn="ctr">
                <a:lnSpc>
                  <a:spcPct val="150000"/>
                </a:lnSpc>
              </a:pP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Nhiệm</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vụ</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về</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nhà</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a:t>
              </a:r>
            </a:p>
            <a:p>
              <a:pPr algn="just">
                <a:lnSpc>
                  <a:spcPct val="150000"/>
                </a:lnSpc>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Các em sưu tầm những câu chuyện về quý trọng đồng tiền và kể về câu chuyện sưu tầm được vào tiết học sau.</a:t>
              </a:r>
            </a:p>
          </p:txBody>
        </p:sp>
        <p:pic>
          <p:nvPicPr>
            <p:cNvPr id="18" name="Picture 17" descr="Icon&#10;&#10;Description automatically generated">
              <a:extLst>
                <a:ext uri="{FF2B5EF4-FFF2-40B4-BE49-F238E27FC236}">
                  <a16:creationId xmlns:a16="http://schemas.microsoft.com/office/drawing/2014/main" id="{16F05196-8B99-0055-AE65-7FFD845C4B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3669" y="1425282"/>
              <a:ext cx="1315379" cy="1315379"/>
            </a:xfrm>
            <a:prstGeom prst="rect">
              <a:avLst/>
            </a:prstGeom>
          </p:spPr>
        </p:pic>
      </p:grpSp>
      <p:pic>
        <p:nvPicPr>
          <p:cNvPr id="23" name="Picture 16">
            <a:extLst>
              <a:ext uri="{FF2B5EF4-FFF2-40B4-BE49-F238E27FC236}">
                <a16:creationId xmlns:a16="http://schemas.microsoft.com/office/drawing/2014/main" id="{B5553A17-BE40-A04D-7907-A4C75D7D26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17615" y="5772983"/>
            <a:ext cx="2845945" cy="1085017"/>
          </a:xfrm>
          <a:prstGeom prst="rect">
            <a:avLst/>
          </a:prstGeom>
        </p:spPr>
      </p:pic>
    </p:spTree>
    <p:extLst>
      <p:ext uri="{BB962C8B-B14F-4D97-AF65-F5344CB8AC3E}">
        <p14:creationId xmlns:p14="http://schemas.microsoft.com/office/powerpoint/2010/main" val="17098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361A9DD-F48B-5FED-565C-34946C16575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07309C1-A75E-880C-FE93-F8E609480D8E}"/>
              </a:ext>
            </a:extLst>
          </p:cNvPr>
          <p:cNvGrpSpPr/>
          <p:nvPr/>
        </p:nvGrpSpPr>
        <p:grpSpPr>
          <a:xfrm>
            <a:off x="634605" y="1701040"/>
            <a:ext cx="8841668" cy="660628"/>
            <a:chOff x="457200" y="744271"/>
            <a:chExt cx="13262501" cy="990941"/>
          </a:xfrm>
        </p:grpSpPr>
        <p:sp>
          <p:nvSpPr>
            <p:cNvPr id="3" name="Line Callout 1 (Border and Accent Bar) 3">
              <a:extLst>
                <a:ext uri="{FF2B5EF4-FFF2-40B4-BE49-F238E27FC236}">
                  <a16:creationId xmlns:a16="http://schemas.microsoft.com/office/drawing/2014/main" id="{E6917064-E31F-B21D-4DDF-AFCDA45C9EEA}"/>
                </a:ext>
              </a:extLst>
            </p:cNvPr>
            <p:cNvSpPr/>
            <p:nvPr/>
          </p:nvSpPr>
          <p:spPr>
            <a:xfrm>
              <a:off x="457200" y="755834"/>
              <a:ext cx="12764092" cy="979378"/>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Gợi</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ý: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Một</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số</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biểu</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hiện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của</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quý</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trọng</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đồng</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tiền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a:t>
              </a:r>
            </a:p>
          </p:txBody>
        </p:sp>
        <p:pic>
          <p:nvPicPr>
            <p:cNvPr id="4" name="Picture 13">
              <a:extLst>
                <a:ext uri="{FF2B5EF4-FFF2-40B4-BE49-F238E27FC236}">
                  <a16:creationId xmlns:a16="http://schemas.microsoft.com/office/drawing/2014/main" id="{014751B7-9414-2E97-F3C3-85746094F1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722881" y="744271"/>
              <a:ext cx="996820" cy="979377"/>
            </a:xfrm>
            <a:prstGeom prst="rect">
              <a:avLst/>
            </a:prstGeom>
          </p:spPr>
        </p:pic>
      </p:grpSp>
      <p:sp>
        <p:nvSpPr>
          <p:cNvPr id="5" name="Speech Bubble: Rectangle with Corners Rounded 4">
            <a:extLst>
              <a:ext uri="{FF2B5EF4-FFF2-40B4-BE49-F238E27FC236}">
                <a16:creationId xmlns:a16="http://schemas.microsoft.com/office/drawing/2014/main" id="{A42E8138-E782-43C4-0DEF-AF2E04A6795A}"/>
              </a:ext>
            </a:extLst>
          </p:cNvPr>
          <p:cNvSpPr/>
          <p:nvPr/>
        </p:nvSpPr>
        <p:spPr>
          <a:xfrm>
            <a:off x="5000095" y="2478618"/>
            <a:ext cx="6671600" cy="2422438"/>
          </a:xfrm>
          <a:prstGeom prst="wedgeRoundRectCallout">
            <a:avLst>
              <a:gd name="adj1" fmla="val -58874"/>
              <a:gd name="adj2" fmla="val 46528"/>
              <a:gd name="adj3" fmla="val 16667"/>
            </a:avLst>
          </a:prstGeom>
          <a:solidFill>
            <a:srgbClr val="8064A2">
              <a:lumMod val="20000"/>
              <a:lumOff val="80000"/>
            </a:srgbClr>
          </a:solidFill>
          <a:ln w="25400" cap="flat" cmpd="sng" algn="ctr">
            <a:solidFill>
              <a:srgbClr val="8064A2">
                <a:lumMod val="20000"/>
                <a:lumOff val="80000"/>
              </a:srgbClr>
            </a:solidFill>
            <a:prstDash val="solid"/>
          </a:ln>
          <a:effectLst/>
        </p:spPr>
        <p:txBody>
          <a:bodyPr rtlCol="0" anchor="ctr"/>
          <a:lstStyle/>
          <a:p>
            <a:pPr lvl="0" algn="ctr" defTabSz="609539">
              <a:lnSpc>
                <a:spcPct val="150000"/>
              </a:lnSpc>
            </a:pPr>
            <a:r>
              <a:rPr lang="vi-VN" sz="2400" kern="0" dirty="0">
                <a:solidFill>
                  <a:prstClr val="black"/>
                </a:solidFill>
                <a:latin typeface="UTM Avo" panose="02040603050506020204" pitchFamily="18" charset="0"/>
                <a:cs typeface="Arial" panose="020B0604020202020204" pitchFamily="34" charset="0"/>
              </a:rPr>
              <a:t>Mua sắm quần áo, đồ dùng, đồ chơi, quà bánh... đúng mức, phù hợp với hoàn cảnh gia đình chính là thể hiện việc quý trọng đồng tiền.</a:t>
            </a:r>
          </a:p>
        </p:txBody>
      </p:sp>
      <p:pic>
        <p:nvPicPr>
          <p:cNvPr id="6" name="Picture 3">
            <a:extLst>
              <a:ext uri="{FF2B5EF4-FFF2-40B4-BE49-F238E27FC236}">
                <a16:creationId xmlns:a16="http://schemas.microsoft.com/office/drawing/2014/main" id="{2FBAD88F-991E-5036-4BB5-58C233B1B25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93892" y="3184349"/>
            <a:ext cx="2650092" cy="3500397"/>
          </a:xfrm>
          <a:prstGeom prst="rect">
            <a:avLst/>
          </a:prstGeom>
        </p:spPr>
      </p:pic>
      <p:sp>
        <p:nvSpPr>
          <p:cNvPr id="7" name="Speech Bubble: Rectangle with Corners Rounded 6">
            <a:extLst>
              <a:ext uri="{FF2B5EF4-FFF2-40B4-BE49-F238E27FC236}">
                <a16:creationId xmlns:a16="http://schemas.microsoft.com/office/drawing/2014/main" id="{D256CFA9-2236-0280-C800-43491D97B610}"/>
              </a:ext>
            </a:extLst>
          </p:cNvPr>
          <p:cNvSpPr/>
          <p:nvPr/>
        </p:nvSpPr>
        <p:spPr>
          <a:xfrm>
            <a:off x="5012737" y="5064825"/>
            <a:ext cx="6671600" cy="1619921"/>
          </a:xfrm>
          <a:prstGeom prst="wedgeRoundRectCallout">
            <a:avLst>
              <a:gd name="adj1" fmla="val -58298"/>
              <a:gd name="adj2" fmla="val -33875"/>
              <a:gd name="adj3" fmla="val 16667"/>
            </a:avLst>
          </a:prstGeom>
          <a:solidFill>
            <a:srgbClr val="9BBB59">
              <a:lumMod val="20000"/>
              <a:lumOff val="80000"/>
            </a:srgbClr>
          </a:solidFill>
          <a:ln w="25400" cap="flat" cmpd="sng" algn="ctr">
            <a:solidFill>
              <a:srgbClr val="9BBB59">
                <a:lumMod val="20000"/>
                <a:lumOff val="80000"/>
              </a:srgbClr>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Biết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bảo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quản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đồ</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dùng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nhân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đình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biểu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quý</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trọng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đồng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tiền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p:spTree>
    <p:extLst>
      <p:ext uri="{BB962C8B-B14F-4D97-AF65-F5344CB8AC3E}">
        <p14:creationId xmlns:p14="http://schemas.microsoft.com/office/powerpoint/2010/main" val="131397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34ED314-643D-8C70-AC18-92A4940A2B7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ED54C00E-CED7-0A73-9D58-283E0A5212FD}"/>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D969C5-C2F0-887F-1194-F2EFA446DEB5}"/>
              </a:ext>
            </a:extLst>
          </p:cNvPr>
          <p:cNvSpPr txBox="1"/>
          <p:nvPr/>
        </p:nvSpPr>
        <p:spPr>
          <a:xfrm>
            <a:off x="1485022" y="1365714"/>
            <a:ext cx="9221956" cy="1128386"/>
          </a:xfrm>
          <a:prstGeom prst="rect">
            <a:avLst/>
          </a:prstGeom>
          <a:noFill/>
        </p:spPr>
        <p:txBody>
          <a:bodyPr wrap="square">
            <a:spAutoFit/>
          </a:bodyPr>
          <a:lstStyle/>
          <a:p>
            <a:pPr algn="ctr" defTabSz="609539">
              <a:lnSpc>
                <a:spcPct val="150000"/>
              </a:lnSpc>
              <a:spcAft>
                <a:spcPts val="667"/>
              </a:spcAft>
            </a:pPr>
            <a:r>
              <a:rPr lang="vi-VN" sz="2400" b="1" kern="0" dirty="0">
                <a:solidFill>
                  <a:srgbClr val="000000"/>
                </a:solidFill>
                <a:latin typeface="UTM Avo" panose="02040603050506020204" pitchFamily="18" charset="0"/>
                <a:cs typeface="Arial" panose="020B0604020202020204" pitchFamily="34" charset="0"/>
              </a:rPr>
              <a:t>HOẠT ĐỘNG 2: CHIA SẺ NHỮNG VIỆC EM ĐÃ VÀ SẼ LÀM ĐỂ BẢO QUẢN, TIẾT KIỆM TIỀN</a:t>
            </a:r>
          </a:p>
        </p:txBody>
      </p:sp>
      <p:sp>
        <p:nvSpPr>
          <p:cNvPr id="16" name="TextBox 9">
            <a:extLst>
              <a:ext uri="{FF2B5EF4-FFF2-40B4-BE49-F238E27FC236}">
                <a16:creationId xmlns:a16="http://schemas.microsoft.com/office/drawing/2014/main" id="{FE313205-21A4-E3F7-CB91-CD9395907E1C}"/>
              </a:ext>
            </a:extLst>
          </p:cNvPr>
          <p:cNvSpPr txBox="1"/>
          <p:nvPr/>
        </p:nvSpPr>
        <p:spPr>
          <a:xfrm>
            <a:off x="5369220" y="2778179"/>
            <a:ext cx="6364140" cy="3806042"/>
          </a:xfrm>
          <a:prstGeom prst="rect">
            <a:avLst/>
          </a:prstGeom>
        </p:spPr>
        <p:txBody>
          <a:bodyPr wrap="square" lIns="0" tIns="0" rIns="0" bIns="0" rtlCol="0" anchor="t">
            <a:spAutoFit/>
          </a:bodyPr>
          <a:lstStyle/>
          <a:p>
            <a:pPr algn="just" defTabSz="609539">
              <a:lnSpc>
                <a:spcPct val="150000"/>
              </a:lnSpc>
            </a:pPr>
            <a:r>
              <a:rPr lang="vi-VN" sz="2400" b="1" kern="0" dirty="0">
                <a:solidFill>
                  <a:srgbClr val="000000"/>
                </a:solidFill>
                <a:latin typeface="UTM Avo" panose="02040603050506020204" pitchFamily="18" charset="0"/>
                <a:cs typeface="Arial" panose="020B0604020202020204" pitchFamily="34" charset="0"/>
              </a:rPr>
              <a:t>Luật chơi: </a:t>
            </a:r>
          </a:p>
          <a:p>
            <a:pPr marL="342900" indent="-342900" algn="just" defTabSz="609539">
              <a:lnSpc>
                <a:spcPct val="150000"/>
              </a:lnSpc>
              <a:buFont typeface="Arial" panose="020B0604020202020204" pitchFamily="34" charset="0"/>
              <a:buChar char="•"/>
            </a:pPr>
            <a:r>
              <a:rPr lang="vi-VN" sz="2400" kern="0" dirty="0">
                <a:solidFill>
                  <a:srgbClr val="000000"/>
                </a:solidFill>
                <a:latin typeface="UTM Avo" panose="02040603050506020204" pitchFamily="18" charset="0"/>
                <a:cs typeface="Arial" panose="020B0604020202020204" pitchFamily="34" charset="0"/>
              </a:rPr>
              <a:t>GV mở một bài hát, GV chuyền bóng theo bài hát.</a:t>
            </a:r>
          </a:p>
          <a:p>
            <a:pPr marL="342900" indent="-342900" algn="just" defTabSz="609539">
              <a:lnSpc>
                <a:spcPct val="150000"/>
              </a:lnSpc>
              <a:buFont typeface="Arial" panose="020B0604020202020204" pitchFamily="34" charset="0"/>
              <a:buChar char="•"/>
            </a:pPr>
            <a:r>
              <a:rPr lang="vi-VN" sz="2400" kern="0" dirty="0">
                <a:solidFill>
                  <a:srgbClr val="000000"/>
                </a:solidFill>
                <a:latin typeface="UTM Avo" panose="02040603050506020204" pitchFamily="18" charset="0"/>
                <a:cs typeface="Arial" panose="020B0604020202020204" pitchFamily="34" charset="0"/>
              </a:rPr>
              <a:t>Khi bài hát dừng lại, quả bóng dừng ở HS nào thì HS đó sẽ chia sẻ những việc bản thân đã và sẽ làm để bảo quản, tiết kiệm tiền.</a:t>
            </a:r>
          </a:p>
        </p:txBody>
      </p:sp>
      <p:grpSp>
        <p:nvGrpSpPr>
          <p:cNvPr id="17" name="Group 16">
            <a:extLst>
              <a:ext uri="{FF2B5EF4-FFF2-40B4-BE49-F238E27FC236}">
                <a16:creationId xmlns:a16="http://schemas.microsoft.com/office/drawing/2014/main" id="{697EF35F-D15B-0242-C91C-E2B459477AF9}"/>
              </a:ext>
            </a:extLst>
          </p:cNvPr>
          <p:cNvGrpSpPr/>
          <p:nvPr/>
        </p:nvGrpSpPr>
        <p:grpSpPr>
          <a:xfrm>
            <a:off x="458640" y="2573086"/>
            <a:ext cx="4216400" cy="3745575"/>
            <a:chOff x="855933" y="3720269"/>
            <a:chExt cx="6324600" cy="5618363"/>
          </a:xfrm>
        </p:grpSpPr>
        <p:grpSp>
          <p:nvGrpSpPr>
            <p:cNvPr id="18" name="Group 17">
              <a:extLst>
                <a:ext uri="{FF2B5EF4-FFF2-40B4-BE49-F238E27FC236}">
                  <a16:creationId xmlns:a16="http://schemas.microsoft.com/office/drawing/2014/main" id="{3E9F9D76-9839-C156-CA48-86CC35D0499C}"/>
                </a:ext>
              </a:extLst>
            </p:cNvPr>
            <p:cNvGrpSpPr/>
            <p:nvPr/>
          </p:nvGrpSpPr>
          <p:grpSpPr>
            <a:xfrm>
              <a:off x="855933" y="3720269"/>
              <a:ext cx="6324600" cy="5618363"/>
              <a:chOff x="812040" y="2840995"/>
              <a:chExt cx="6324600" cy="5618363"/>
            </a:xfrm>
          </p:grpSpPr>
          <p:sp>
            <p:nvSpPr>
              <p:cNvPr id="20" name="Freeform 7">
                <a:extLst>
                  <a:ext uri="{FF2B5EF4-FFF2-40B4-BE49-F238E27FC236}">
                    <a16:creationId xmlns:a16="http://schemas.microsoft.com/office/drawing/2014/main" id="{C0B22AA6-49AA-135D-3F55-E63F5C799E3A}"/>
                  </a:ext>
                </a:extLst>
              </p:cNvPr>
              <p:cNvSpPr/>
              <p:nvPr/>
            </p:nvSpPr>
            <p:spPr>
              <a:xfrm>
                <a:off x="812040" y="2840995"/>
                <a:ext cx="6324600" cy="561836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2" name="Freeform 10">
                <a:extLst>
                  <a:ext uri="{FF2B5EF4-FFF2-40B4-BE49-F238E27FC236}">
                    <a16:creationId xmlns:a16="http://schemas.microsoft.com/office/drawing/2014/main" id="{CE25F885-D3ED-93FA-3811-25FC13E01EDC}"/>
                  </a:ext>
                </a:extLst>
              </p:cNvPr>
              <p:cNvSpPr/>
              <p:nvPr/>
            </p:nvSpPr>
            <p:spPr>
              <a:xfrm>
                <a:off x="958773" y="3148635"/>
                <a:ext cx="6060825" cy="128387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nchor="ctr"/>
              <a:lstStyle/>
              <a:p>
                <a:pPr algn="ctr" defTabSz="609539"/>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Trò</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chơi</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Chuyền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bóng</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a:t>
                </a:r>
              </a:p>
            </p:txBody>
          </p:sp>
        </p:grpSp>
        <p:pic>
          <p:nvPicPr>
            <p:cNvPr id="19" name="Picture 18" descr="A group of children sitting in chairs&#10;&#10;Description automatically generated">
              <a:extLst>
                <a:ext uri="{FF2B5EF4-FFF2-40B4-BE49-F238E27FC236}">
                  <a16:creationId xmlns:a16="http://schemas.microsoft.com/office/drawing/2014/main" id="{DC83EFBC-BCDF-AD73-3356-EE4456D71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674" y="5619422"/>
              <a:ext cx="5570808" cy="3181678"/>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73007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48C8BA2-FDF9-2E4E-979A-6151D18EE3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B8F46B-9D79-EA1A-4FA6-B6BF673BA794}"/>
              </a:ext>
            </a:extLst>
          </p:cNvPr>
          <p:cNvSpPr txBox="1"/>
          <p:nvPr/>
        </p:nvSpPr>
        <p:spPr>
          <a:xfrm>
            <a:off x="1664316" y="1401260"/>
            <a:ext cx="8863368" cy="1128386"/>
          </a:xfrm>
          <a:prstGeom prst="rect">
            <a:avLst/>
          </a:prstGeom>
          <a:noFill/>
        </p:spPr>
        <p:txBody>
          <a:bodyPr wrap="square">
            <a:spAutoFit/>
          </a:bodyPr>
          <a:lstStyle/>
          <a:p>
            <a:pPr algn="ctr" defTabSz="609539">
              <a:lnSpc>
                <a:spcPct val="150000"/>
              </a:lnSpc>
              <a:spcAft>
                <a:spcPts val="667"/>
              </a:spcAft>
            </a:pPr>
            <a:r>
              <a:rPr lang="vi-VN" sz="2400" b="1" kern="0" dirty="0">
                <a:solidFill>
                  <a:srgbClr val="000000"/>
                </a:solidFill>
                <a:latin typeface="UTM Avo" panose="02040603050506020204" pitchFamily="18" charset="0"/>
                <a:cs typeface="Arial" panose="020B0604020202020204" pitchFamily="34" charset="0"/>
              </a:rPr>
              <a:t>HOẠT ĐỘNG 3: NÓI CHUYỆN VỚI BỐ MẸ ĐỂ HIỂU THÊM VỀ SỰ VẤT VẢ KHI KIẾM TIỀN</a:t>
            </a:r>
          </a:p>
        </p:txBody>
      </p:sp>
      <p:grpSp>
        <p:nvGrpSpPr>
          <p:cNvPr id="3" name="Group 2">
            <a:extLst>
              <a:ext uri="{FF2B5EF4-FFF2-40B4-BE49-F238E27FC236}">
                <a16:creationId xmlns:a16="http://schemas.microsoft.com/office/drawing/2014/main" id="{945E4128-87DB-469B-7AC1-479CBDDC2BA5}"/>
              </a:ext>
            </a:extLst>
          </p:cNvPr>
          <p:cNvGrpSpPr/>
          <p:nvPr/>
        </p:nvGrpSpPr>
        <p:grpSpPr>
          <a:xfrm>
            <a:off x="5918201" y="2685250"/>
            <a:ext cx="5596951" cy="4035556"/>
            <a:chOff x="8776821" y="2402270"/>
            <a:chExt cx="8395427" cy="6811730"/>
          </a:xfrm>
        </p:grpSpPr>
        <p:grpSp>
          <p:nvGrpSpPr>
            <p:cNvPr id="4" name="Group 4">
              <a:extLst>
                <a:ext uri="{FF2B5EF4-FFF2-40B4-BE49-F238E27FC236}">
                  <a16:creationId xmlns:a16="http://schemas.microsoft.com/office/drawing/2014/main" id="{BAE480F0-7C32-EE96-C1FB-50207F463257}"/>
                </a:ext>
              </a:extLst>
            </p:cNvPr>
            <p:cNvGrpSpPr/>
            <p:nvPr/>
          </p:nvGrpSpPr>
          <p:grpSpPr>
            <a:xfrm>
              <a:off x="8776821" y="3019373"/>
              <a:ext cx="8395427" cy="6194627"/>
              <a:chOff x="0" y="0"/>
              <a:chExt cx="2140210" cy="1631507"/>
            </a:xfrm>
          </p:grpSpPr>
          <p:sp>
            <p:nvSpPr>
              <p:cNvPr id="9" name="Freeform 5">
                <a:extLst>
                  <a:ext uri="{FF2B5EF4-FFF2-40B4-BE49-F238E27FC236}">
                    <a16:creationId xmlns:a16="http://schemas.microsoft.com/office/drawing/2014/main" id="{743AE468-2CB9-FE5C-F844-6F11E233AFE7}"/>
                  </a:ext>
                </a:extLst>
              </p:cNvPr>
              <p:cNvSpPr/>
              <p:nvPr/>
            </p:nvSpPr>
            <p:spPr>
              <a:xfrm>
                <a:off x="0" y="0"/>
                <a:ext cx="2140210" cy="1631507"/>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1">
                  <a:lumMod val="20000"/>
                  <a:lumOff val="80000"/>
                </a:schemeClr>
              </a:solidFill>
            </p:spPr>
            <p:txBody>
              <a:bodyPr/>
              <a:lstStyle/>
              <a:p>
                <a:endParaRPr lang="en-US" sz="800"/>
              </a:p>
            </p:txBody>
          </p:sp>
          <p:sp>
            <p:nvSpPr>
              <p:cNvPr id="10" name="TextBox 6">
                <a:extLst>
                  <a:ext uri="{FF2B5EF4-FFF2-40B4-BE49-F238E27FC236}">
                    <a16:creationId xmlns:a16="http://schemas.microsoft.com/office/drawing/2014/main" id="{E54B988A-8CC8-1396-C12A-E4DFA32B85A7}"/>
                  </a:ext>
                </a:extLst>
              </p:cNvPr>
              <p:cNvSpPr txBox="1"/>
              <p:nvPr/>
            </p:nvSpPr>
            <p:spPr>
              <a:xfrm>
                <a:off x="0" y="-76200"/>
                <a:ext cx="812800" cy="889000"/>
              </a:xfrm>
              <a:prstGeom prst="rect">
                <a:avLst/>
              </a:prstGeom>
            </p:spPr>
            <p:txBody>
              <a:bodyPr lIns="33867" tIns="33867" rIns="33867" bIns="33867" rtlCol="0" anchor="ctr"/>
              <a:lstStyle/>
              <a:p>
                <a:pPr algn="ctr">
                  <a:lnSpc>
                    <a:spcPts val="1773"/>
                  </a:lnSpc>
                </a:pPr>
                <a:endParaRPr sz="800"/>
              </a:p>
            </p:txBody>
          </p:sp>
        </p:grpSp>
        <p:grpSp>
          <p:nvGrpSpPr>
            <p:cNvPr id="5" name="Group 4">
              <a:extLst>
                <a:ext uri="{FF2B5EF4-FFF2-40B4-BE49-F238E27FC236}">
                  <a16:creationId xmlns:a16="http://schemas.microsoft.com/office/drawing/2014/main" id="{B091E7B1-C6C4-857A-3D54-17B1089FBC69}"/>
                </a:ext>
              </a:extLst>
            </p:cNvPr>
            <p:cNvGrpSpPr/>
            <p:nvPr/>
          </p:nvGrpSpPr>
          <p:grpSpPr>
            <a:xfrm>
              <a:off x="9336270" y="2402270"/>
              <a:ext cx="7276528" cy="1234207"/>
              <a:chOff x="5835776" y="665623"/>
              <a:chExt cx="7276528" cy="1234207"/>
            </a:xfrm>
          </p:grpSpPr>
          <p:pic>
            <p:nvPicPr>
              <p:cNvPr id="7" name="Picture 9">
                <a:extLst>
                  <a:ext uri="{FF2B5EF4-FFF2-40B4-BE49-F238E27FC236}">
                    <a16:creationId xmlns:a16="http://schemas.microsoft.com/office/drawing/2014/main" id="{BA1014C1-1F90-02B3-DBB3-B63C222721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81706" y="665623"/>
                <a:ext cx="6077314" cy="1234207"/>
              </a:xfrm>
              <a:prstGeom prst="rect">
                <a:avLst/>
              </a:prstGeom>
            </p:spPr>
          </p:pic>
          <p:sp>
            <p:nvSpPr>
              <p:cNvPr id="8" name="TextBox 7">
                <a:extLst>
                  <a:ext uri="{FF2B5EF4-FFF2-40B4-BE49-F238E27FC236}">
                    <a16:creationId xmlns:a16="http://schemas.microsoft.com/office/drawing/2014/main" id="{146810BD-291B-30AC-73F1-7FC54C71E1CD}"/>
                  </a:ext>
                </a:extLst>
              </p:cNvPr>
              <p:cNvSpPr txBox="1"/>
              <p:nvPr/>
            </p:nvSpPr>
            <p:spPr>
              <a:xfrm>
                <a:off x="5835776" y="745226"/>
                <a:ext cx="7276528" cy="815513"/>
              </a:xfrm>
              <a:prstGeom prst="rect">
                <a:avLst/>
              </a:prstGeom>
              <a:noFill/>
            </p:spPr>
            <p:txBody>
              <a:bodyPr wrap="square" rtlCol="0">
                <a:spAutoFit/>
              </a:bodyPr>
              <a:lstStyle/>
              <a:p>
                <a:pPr algn="ctr"/>
                <a:r>
                  <a:rPr lang="en-US" sz="2933" b="1" dirty="0" err="1">
                    <a:solidFill>
                      <a:schemeClr val="bg1"/>
                    </a:solidFill>
                    <a:latin typeface="UTM Avo" panose="02040603050506020204" pitchFamily="18" charset="0"/>
                    <a:cs typeface="Arial" panose="020B0604020202020204" pitchFamily="34" charset="0"/>
                  </a:rPr>
                  <a:t>Yêu</a:t>
                </a:r>
                <a:r>
                  <a:rPr lang="en-US" sz="2933" b="1" dirty="0">
                    <a:solidFill>
                      <a:schemeClr val="bg1"/>
                    </a:solidFill>
                    <a:latin typeface="UTM Avo" panose="02040603050506020204" pitchFamily="18" charset="0"/>
                    <a:cs typeface="Arial" panose="020B0604020202020204" pitchFamily="34" charset="0"/>
                  </a:rPr>
                  <a:t> </a:t>
                </a:r>
                <a:r>
                  <a:rPr lang="en-US" sz="2933" b="1" dirty="0" err="1">
                    <a:solidFill>
                      <a:schemeClr val="bg1"/>
                    </a:solidFill>
                    <a:latin typeface="UTM Avo" panose="02040603050506020204" pitchFamily="18" charset="0"/>
                    <a:cs typeface="Arial" panose="020B0604020202020204" pitchFamily="34" charset="0"/>
                  </a:rPr>
                  <a:t>cầu</a:t>
                </a:r>
                <a:endParaRPr lang="en-US" sz="2933" b="1" dirty="0">
                  <a:solidFill>
                    <a:schemeClr val="bg1"/>
                  </a:solidFill>
                  <a:latin typeface="UTM Avo" panose="02040603050506020204" pitchFamily="18" charset="0"/>
                  <a:cs typeface="Arial" panose="020B0604020202020204" pitchFamily="34" charset="0"/>
                </a:endParaRPr>
              </a:p>
            </p:txBody>
          </p:sp>
        </p:grpSp>
        <p:sp>
          <p:nvSpPr>
            <p:cNvPr id="6" name="TextBox 5">
              <a:extLst>
                <a:ext uri="{FF2B5EF4-FFF2-40B4-BE49-F238E27FC236}">
                  <a16:creationId xmlns:a16="http://schemas.microsoft.com/office/drawing/2014/main" id="{304767FC-34C6-8440-CC1C-B71E48856CCE}"/>
                </a:ext>
              </a:extLst>
            </p:cNvPr>
            <p:cNvSpPr txBox="1"/>
            <p:nvPr/>
          </p:nvSpPr>
          <p:spPr>
            <a:xfrm>
              <a:off x="9587409" y="3955285"/>
              <a:ext cx="6866895" cy="4175759"/>
            </a:xfrm>
            <a:prstGeom prst="rect">
              <a:avLst/>
            </a:prstGeom>
            <a:noFill/>
          </p:spPr>
          <p:txBody>
            <a:bodyPr wrap="square">
              <a:spAutoFit/>
            </a:bodyPr>
            <a:lstStyle/>
            <a:p>
              <a:pPr algn="just">
                <a:lnSpc>
                  <a:spcPct val="150000"/>
                </a:lnSpc>
              </a:pPr>
              <a:r>
                <a:rPr lang="vi-VN" sz="2400" dirty="0">
                  <a:latin typeface="UTM Avo" panose="02040603050506020204" pitchFamily="18" charset="0"/>
                  <a:cs typeface="Arial" panose="020B0604020202020204" pitchFamily="34" charset="0"/>
                </a:rPr>
                <a:t>Các em lắng nghe GV hướng dẫn về cách thức nói chuyện với bố mẹ để hiểu thêm về sự vất vả khi kiếm tiền và chia sẻ trước lớp</a:t>
              </a:r>
            </a:p>
          </p:txBody>
        </p:sp>
      </p:grpSp>
      <p:pic>
        <p:nvPicPr>
          <p:cNvPr id="13" name="Picture 12">
            <a:extLst>
              <a:ext uri="{FF2B5EF4-FFF2-40B4-BE49-F238E27FC236}">
                <a16:creationId xmlns:a16="http://schemas.microsoft.com/office/drawing/2014/main" id="{B6D28004-D531-57CA-2BDB-7C1F5D74E934}"/>
              </a:ext>
            </a:extLst>
          </p:cNvPr>
          <p:cNvPicPr>
            <a:picLocks noChangeAspect="1"/>
          </p:cNvPicPr>
          <p:nvPr/>
        </p:nvPicPr>
        <p:blipFill>
          <a:blip r:embed="rId5"/>
          <a:stretch>
            <a:fillRect/>
          </a:stretch>
        </p:blipFill>
        <p:spPr>
          <a:xfrm>
            <a:off x="508830" y="3356046"/>
            <a:ext cx="5007578" cy="2937331"/>
          </a:xfrm>
          <a:prstGeom prst="rect">
            <a:avLst/>
          </a:prstGeom>
        </p:spPr>
      </p:pic>
    </p:spTree>
    <p:extLst>
      <p:ext uri="{BB962C8B-B14F-4D97-AF65-F5344CB8AC3E}">
        <p14:creationId xmlns:p14="http://schemas.microsoft.com/office/powerpoint/2010/main" val="127544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A4EE92-54C5-3F03-7D57-EF8B4636CD86}"/>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B1D6273-4AE0-9B2F-CA01-19FA7EA94C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9C46B722-8D9E-F83C-D275-099BD8B8FE0A}"/>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846618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val Callout 1">
            <a:extLst>
              <a:ext uri="{FF2B5EF4-FFF2-40B4-BE49-F238E27FC236}">
                <a16:creationId xmlns:a16="http://schemas.microsoft.com/office/drawing/2014/main" id="{CAFF65A1-87CC-CBA8-C256-2628F7B8F858}"/>
              </a:ext>
            </a:extLst>
          </p:cNvPr>
          <p:cNvSpPr/>
          <p:nvPr/>
        </p:nvSpPr>
        <p:spPr>
          <a:xfrm>
            <a:off x="3045996" y="1731732"/>
            <a:ext cx="7672805" cy="3394537"/>
          </a:xfrm>
          <a:prstGeom prst="wedgeEllipseCallout">
            <a:avLst>
              <a:gd name="adj1" fmla="val -54167"/>
              <a:gd name="adj2" fmla="val 24515"/>
            </a:avLst>
          </a:prstGeom>
          <a:solidFill>
            <a:sysClr val="window" lastClr="FFFFFF"/>
          </a:solidFill>
          <a:ln w="28575" cap="flat" cmpd="sng" algn="ctr">
            <a:solidFill>
              <a:srgbClr val="4F81BD"/>
            </a:solidFill>
            <a:prstDash val="dash"/>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15FC2A35-0F00-81EC-428E-6156AAA4CB8E}"/>
              </a:ext>
            </a:extLst>
          </p:cNvPr>
          <p:cNvSpPr txBox="1"/>
          <p:nvPr/>
        </p:nvSpPr>
        <p:spPr>
          <a:xfrm>
            <a:off x="3350795" y="2085369"/>
            <a:ext cx="7063205" cy="2229841"/>
          </a:xfrm>
          <a:prstGeom prst="rect">
            <a:avLst/>
          </a:prstGeom>
          <a:noFill/>
        </p:spPr>
        <p:txBody>
          <a:bodyPr wrap="square">
            <a:spAutoFit/>
          </a:bodyPr>
          <a:lstStyle/>
          <a:p>
            <a:pPr algn="ctr" defTabSz="609539">
              <a:lnSpc>
                <a:spcPct val="150000"/>
              </a:lnSpc>
            </a:pPr>
            <a:r>
              <a:rPr lang="vi-VN" sz="2400" dirty="0">
                <a:solidFill>
                  <a:srgbClr val="000000"/>
                </a:solidFill>
                <a:latin typeface="UTM Avo" panose="02040603050506020204" pitchFamily="18"/>
              </a:rPr>
              <a:t>”</a:t>
            </a:r>
            <a:r>
              <a:rPr lang="en-US" sz="2400" dirty="0" err="1">
                <a:solidFill>
                  <a:srgbClr val="000000"/>
                </a:solidFill>
                <a:latin typeface="UTM Avo" panose="02040603050506020204" pitchFamily="18"/>
              </a:rPr>
              <a:t>Cơm</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ăn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áo</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mặc</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cửa</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nhà</a:t>
            </a:r>
            <a:endParaRPr lang="en-US" sz="2400" dirty="0">
              <a:solidFill>
                <a:srgbClr val="000000"/>
              </a:solidFill>
              <a:latin typeface="UTM Avo" panose="02040603050506020204" pitchFamily="18"/>
            </a:endParaRPr>
          </a:p>
          <a:p>
            <a:pPr algn="ctr" defTabSz="609539">
              <a:lnSpc>
                <a:spcPct val="150000"/>
              </a:lnSpc>
            </a:pPr>
            <a:r>
              <a:rPr lang="en-US" sz="2400" dirty="0" err="1">
                <a:solidFill>
                  <a:srgbClr val="000000"/>
                </a:solidFill>
                <a:latin typeface="UTM Avo" panose="02040603050506020204" pitchFamily="18"/>
              </a:rPr>
              <a:t>Đồng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tiền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mang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lại</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cho</a:t>
            </a:r>
            <a:r>
              <a:rPr lang="en-US" sz="2400" dirty="0">
                <a:solidFill>
                  <a:srgbClr val="000000"/>
                </a:solidFill>
                <a:latin typeface="UTM Avo" panose="02040603050506020204" pitchFamily="18"/>
              </a:rPr>
              <a:t> ta </a:t>
            </a:r>
            <a:r>
              <a:rPr lang="en-US" sz="2400" dirty="0" err="1">
                <a:solidFill>
                  <a:srgbClr val="000000"/>
                </a:solidFill>
                <a:latin typeface="UTM Avo" panose="02040603050506020204" pitchFamily="18"/>
              </a:rPr>
              <a:t>mỗi</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ngày</a:t>
            </a:r>
            <a:endParaRPr lang="en-US" sz="2400" dirty="0">
              <a:solidFill>
                <a:srgbClr val="000000"/>
              </a:solidFill>
              <a:latin typeface="UTM Avo" panose="02040603050506020204" pitchFamily="18"/>
            </a:endParaRPr>
          </a:p>
          <a:p>
            <a:pPr algn="ctr" defTabSz="609539">
              <a:lnSpc>
                <a:spcPct val="150000"/>
              </a:lnSpc>
            </a:pPr>
            <a:r>
              <a:rPr lang="en-US" sz="2400" dirty="0">
                <a:solidFill>
                  <a:srgbClr val="000000"/>
                </a:solidFill>
                <a:latin typeface="UTM Avo" panose="02040603050506020204" pitchFamily="18"/>
              </a:rPr>
              <a:t>Chi </a:t>
            </a:r>
            <a:r>
              <a:rPr lang="en-US" sz="2400" dirty="0" err="1">
                <a:solidFill>
                  <a:srgbClr val="000000"/>
                </a:solidFill>
                <a:latin typeface="UTM Avo" panose="02040603050506020204" pitchFamily="18"/>
              </a:rPr>
              <a:t>tiêu</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tiết</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kiếm</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làm</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ngay</a:t>
            </a:r>
            <a:endParaRPr lang="en-US" sz="2400" dirty="0">
              <a:solidFill>
                <a:srgbClr val="000000"/>
              </a:solidFill>
              <a:latin typeface="UTM Avo" panose="02040603050506020204" pitchFamily="18"/>
            </a:endParaRPr>
          </a:p>
          <a:p>
            <a:pPr algn="ctr" defTabSz="609539">
              <a:lnSpc>
                <a:spcPct val="150000"/>
              </a:lnSpc>
            </a:pPr>
            <a:r>
              <a:rPr lang="en-US" sz="2400" dirty="0" err="1">
                <a:solidFill>
                  <a:srgbClr val="000000"/>
                </a:solidFill>
                <a:latin typeface="UTM Avo" panose="02040603050506020204" pitchFamily="18"/>
              </a:rPr>
              <a:t>Quý</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trọng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bảo</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quản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chung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tay</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thực</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hành</a:t>
            </a:r>
            <a:r>
              <a:rPr lang="vi-VN" sz="2400" dirty="0">
                <a:solidFill>
                  <a:srgbClr val="000000"/>
                </a:solidFill>
                <a:latin typeface="UTM Avo" panose="02040603050506020204" pitchFamily="18"/>
              </a:rPr>
              <a:t>.”</a:t>
            </a:r>
            <a:endParaRPr lang="en-VN" sz="2400" dirty="0">
              <a:solidFill>
                <a:prstClr val="black"/>
              </a:solidFill>
              <a:latin typeface="UTM Avo" panose="02040603050506020204" pitchFamily="18"/>
            </a:endParaRPr>
          </a:p>
        </p:txBody>
      </p:sp>
      <p:pic>
        <p:nvPicPr>
          <p:cNvPr id="7" name="Picture 2" descr="Hình ảnh đồ họa Giáo viên PNG, 37000+ nguồn tải về miễn phí.">
            <a:extLst>
              <a:ext uri="{FF2B5EF4-FFF2-40B4-BE49-F238E27FC236}">
                <a16:creationId xmlns:a16="http://schemas.microsoft.com/office/drawing/2014/main" id="{E785CF40-7531-B49F-50F4-E7DCAFAC18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11" b="90000" l="10000" r="90000">
                        <a14:foregroundMark x1="34167" y1="8611" x2="34167" y2="8611"/>
                        <a14:foregroundMark x1="29722" y1="46111" x2="29722" y2="46111"/>
                        <a14:foregroundMark x1="43056" y1="48056" x2="43056" y2="48056"/>
                        <a14:foregroundMark x1="40833" y1="63889" x2="40833" y2="63889"/>
                        <a14:foregroundMark x1="39167" y1="61944" x2="39167" y2="61944"/>
                        <a14:foregroundMark x1="39722" y1="57222" x2="41389" y2="81389"/>
                      </a14:backgroundRemoval>
                    </a14:imgEffect>
                  </a14:imgLayer>
                </a14:imgProps>
              </a:ext>
              <a:ext uri="{28A0092B-C50C-407E-A947-70E740481C1C}">
                <a14:useLocalDpi xmlns:a14="http://schemas.microsoft.com/office/drawing/2010/main" val="0"/>
              </a:ext>
            </a:extLst>
          </a:blip>
          <a:srcRect/>
          <a:stretch>
            <a:fillRect/>
          </a:stretch>
        </p:blipFill>
        <p:spPr bwMode="auto">
          <a:xfrm>
            <a:off x="0" y="2839453"/>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84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439869-C4D5-6BA6-E657-01053E01490F}"/>
            </a:ext>
          </a:extLst>
        </p:cNvPr>
        <p:cNvGrpSpPr/>
        <p:nvPr/>
      </p:nvGrpSpPr>
      <p:grpSpPr>
        <a:xfrm>
          <a:off x="0" y="0"/>
          <a:ext cx="0" cy="0"/>
          <a:chOff x="0" y="0"/>
          <a:chExt cx="0" cy="0"/>
        </a:xfrm>
      </p:grpSpPr>
      <p:sp>
        <p:nvSpPr>
          <p:cNvPr id="18" name="TextBox 5">
            <a:extLst>
              <a:ext uri="{FF2B5EF4-FFF2-40B4-BE49-F238E27FC236}">
                <a16:creationId xmlns:a16="http://schemas.microsoft.com/office/drawing/2014/main" id="{891A00BB-F217-EB43-325C-3A681A629C12}"/>
              </a:ext>
            </a:extLst>
          </p:cNvPr>
          <p:cNvSpPr txBox="1"/>
          <p:nvPr/>
        </p:nvSpPr>
        <p:spPr>
          <a:xfrm>
            <a:off x="786959" y="311438"/>
            <a:ext cx="2197122" cy="751872"/>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nvGrpSpPr>
          <p:cNvPr id="23" name="Group 22">
            <a:extLst>
              <a:ext uri="{FF2B5EF4-FFF2-40B4-BE49-F238E27FC236}">
                <a16:creationId xmlns:a16="http://schemas.microsoft.com/office/drawing/2014/main" id="{504C7300-4052-D14C-A140-9489BDC49D8B}"/>
              </a:ext>
            </a:extLst>
          </p:cNvPr>
          <p:cNvGrpSpPr/>
          <p:nvPr/>
        </p:nvGrpSpPr>
        <p:grpSpPr>
          <a:xfrm>
            <a:off x="182726" y="1963818"/>
            <a:ext cx="3761317" cy="4936884"/>
            <a:chOff x="182726" y="1963818"/>
            <a:chExt cx="3761317" cy="4936884"/>
          </a:xfrm>
        </p:grpSpPr>
        <p:grpSp>
          <p:nvGrpSpPr>
            <p:cNvPr id="5" name="Group 6">
              <a:extLst>
                <a:ext uri="{FF2B5EF4-FFF2-40B4-BE49-F238E27FC236}">
                  <a16:creationId xmlns:a16="http://schemas.microsoft.com/office/drawing/2014/main" id="{C4CB84C7-BBAD-5BE3-2E71-96CAFC7D5626}"/>
                </a:ext>
              </a:extLst>
            </p:cNvPr>
            <p:cNvGrpSpPr/>
            <p:nvPr/>
          </p:nvGrpSpPr>
          <p:grpSpPr>
            <a:xfrm>
              <a:off x="182726" y="1999742"/>
              <a:ext cx="3761317" cy="3771877"/>
              <a:chOff x="0" y="0"/>
              <a:chExt cx="812800" cy="812800"/>
            </a:xfrm>
          </p:grpSpPr>
          <p:sp>
            <p:nvSpPr>
              <p:cNvPr id="12" name="Freeform 7">
                <a:extLst>
                  <a:ext uri="{FF2B5EF4-FFF2-40B4-BE49-F238E27FC236}">
                    <a16:creationId xmlns:a16="http://schemas.microsoft.com/office/drawing/2014/main" id="{11CA2BE0-45DE-38A7-48B5-77B4F79B0DB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3" name="TextBox 8">
                <a:extLst>
                  <a:ext uri="{FF2B5EF4-FFF2-40B4-BE49-F238E27FC236}">
                    <a16:creationId xmlns:a16="http://schemas.microsoft.com/office/drawing/2014/main" id="{ADEEFEE8-88CF-72B4-6C2F-B326F2F7D684}"/>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sp>
          <p:nvSpPr>
            <p:cNvPr id="15" name="TextBox 14">
              <a:extLst>
                <a:ext uri="{FF2B5EF4-FFF2-40B4-BE49-F238E27FC236}">
                  <a16:creationId xmlns:a16="http://schemas.microsoft.com/office/drawing/2014/main" id="{183DD5A0-3600-F17E-D8D1-4D928144C688}"/>
                </a:ext>
              </a:extLst>
            </p:cNvPr>
            <p:cNvSpPr txBox="1"/>
            <p:nvPr/>
          </p:nvSpPr>
          <p:spPr>
            <a:xfrm>
              <a:off x="387731" y="2948466"/>
              <a:ext cx="3351302" cy="1646476"/>
            </a:xfrm>
            <a:prstGeom prst="rect">
              <a:avLst/>
            </a:prstGeom>
            <a:noFill/>
            <a:ln>
              <a:noFill/>
            </a:ln>
          </p:spPr>
          <p:txBody>
            <a:bodyPr wrap="square" rtlCol="0">
              <a:spAutoFit/>
            </a:bodyPr>
            <a:lstStyle/>
            <a:p>
              <a:pPr algn="ctr" defTabSz="609539">
                <a:lnSpc>
                  <a:spcPct val="150000"/>
                </a:lnSpc>
              </a:pPr>
              <a:r>
                <a:rPr lang="en-US" sz="3600" b="1" dirty="0">
                  <a:solidFill>
                    <a:prstClr val="white"/>
                  </a:solidFill>
                  <a:latin typeface="UTM Avo" panose="02040603050506020204" pitchFamily="18" charset="0"/>
                  <a:cs typeface="Arial" panose="020B0604020202020204" pitchFamily="34" charset="0"/>
                </a:rPr>
                <a:t>HƯỚNG DẪN VỀ NHÀ</a:t>
              </a:r>
            </a:p>
          </p:txBody>
        </p:sp>
        <p:pic>
          <p:nvPicPr>
            <p:cNvPr id="16" name="Picture 5">
              <a:extLst>
                <a:ext uri="{FF2B5EF4-FFF2-40B4-BE49-F238E27FC236}">
                  <a16:creationId xmlns:a16="http://schemas.microsoft.com/office/drawing/2014/main" id="{5C90FA80-6775-6F7E-F798-A9D9E6C1394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5361" y="1963818"/>
              <a:ext cx="1155172" cy="1029153"/>
            </a:xfrm>
            <a:prstGeom prst="rect">
              <a:avLst/>
            </a:prstGeom>
          </p:spPr>
        </p:pic>
        <p:pic>
          <p:nvPicPr>
            <p:cNvPr id="19" name="Picture 13">
              <a:extLst>
                <a:ext uri="{FF2B5EF4-FFF2-40B4-BE49-F238E27FC236}">
                  <a16:creationId xmlns:a16="http://schemas.microsoft.com/office/drawing/2014/main" id="{4135883C-BED0-C6AA-09FA-7EA037A4E8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97527" y="4668419"/>
              <a:ext cx="1677003" cy="2232283"/>
            </a:xfrm>
            <a:prstGeom prst="rect">
              <a:avLst/>
            </a:prstGeom>
          </p:spPr>
        </p:pic>
      </p:grpSp>
      <p:grpSp>
        <p:nvGrpSpPr>
          <p:cNvPr id="22" name="Group 21">
            <a:extLst>
              <a:ext uri="{FF2B5EF4-FFF2-40B4-BE49-F238E27FC236}">
                <a16:creationId xmlns:a16="http://schemas.microsoft.com/office/drawing/2014/main" id="{68A454B9-0470-17DF-5971-5242BFC656A9}"/>
              </a:ext>
            </a:extLst>
          </p:cNvPr>
          <p:cNvGrpSpPr/>
          <p:nvPr/>
        </p:nvGrpSpPr>
        <p:grpSpPr>
          <a:xfrm>
            <a:off x="3739033" y="1339385"/>
            <a:ext cx="8376132" cy="4676037"/>
            <a:chOff x="3739033" y="1339385"/>
            <a:chExt cx="8376132" cy="4676037"/>
          </a:xfrm>
        </p:grpSpPr>
        <p:sp>
          <p:nvSpPr>
            <p:cNvPr id="2" name="Freeform 3">
              <a:extLst>
                <a:ext uri="{FF2B5EF4-FFF2-40B4-BE49-F238E27FC236}">
                  <a16:creationId xmlns:a16="http://schemas.microsoft.com/office/drawing/2014/main" id="{04C9AE74-731B-8832-4A65-2F5AC795AC88}"/>
                </a:ext>
              </a:extLst>
            </p:cNvPr>
            <p:cNvSpPr/>
            <p:nvPr/>
          </p:nvSpPr>
          <p:spPr>
            <a:xfrm>
              <a:off x="3739033" y="1999742"/>
              <a:ext cx="8184718" cy="4015680"/>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rgbClr val="F7964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pic>
          <p:nvPicPr>
            <p:cNvPr id="3" name="Picture 9">
              <a:extLst>
                <a:ext uri="{FF2B5EF4-FFF2-40B4-BE49-F238E27FC236}">
                  <a16:creationId xmlns:a16="http://schemas.microsoft.com/office/drawing/2014/main" id="{D6E42E87-54D4-3541-629D-0D761BE771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90288" y="1643673"/>
              <a:ext cx="3911600" cy="712137"/>
            </a:xfrm>
            <a:prstGeom prst="rect">
              <a:avLst/>
            </a:prstGeom>
          </p:spPr>
        </p:pic>
        <p:sp>
          <p:nvSpPr>
            <p:cNvPr id="4" name="TextBox 3">
              <a:extLst>
                <a:ext uri="{FF2B5EF4-FFF2-40B4-BE49-F238E27FC236}">
                  <a16:creationId xmlns:a16="http://schemas.microsoft.com/office/drawing/2014/main" id="{AA92462A-434B-E87B-4715-543409AE12BB}"/>
                </a:ext>
              </a:extLst>
            </p:cNvPr>
            <p:cNvSpPr txBox="1"/>
            <p:nvPr/>
          </p:nvSpPr>
          <p:spPr>
            <a:xfrm>
              <a:off x="4368803" y="2153089"/>
              <a:ext cx="7231437" cy="3670813"/>
            </a:xfrm>
            <a:prstGeom prst="rect">
              <a:avLst/>
            </a:prstGeom>
            <a:noFill/>
          </p:spPr>
          <p:txBody>
            <a:bodyPr wrap="square">
              <a:spAutoFit/>
            </a:bodyPr>
            <a:lstStyle/>
            <a:p>
              <a:pPr marL="342900" indent="-342900" algn="just" defTabSz="609539">
                <a:lnSpc>
                  <a:spcPct val="200000"/>
                </a:lnSpc>
                <a:buFont typeface="Arial" panose="020B0604020202020204" pitchFamily="34" charset="0"/>
                <a:buChar char="•"/>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Đọc lại bài học </a:t>
              </a: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Em quý trọng đồng tiền.</a:t>
              </a:r>
            </a:p>
            <a:p>
              <a:pPr marL="342900" indent="-342900" algn="just" defTabSz="609539">
                <a:lnSpc>
                  <a:spcPct val="200000"/>
                </a:lnSpc>
                <a:buFont typeface="Arial" panose="020B0604020202020204" pitchFamily="34" charset="0"/>
                <a:buChar char="•"/>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Nhắc nhở bạn bè, người thân biết quý trọng đồng tiền.</a:t>
              </a:r>
            </a:p>
            <a:p>
              <a:pPr marL="342900" indent="-342900" algn="just" defTabSz="609539">
                <a:lnSpc>
                  <a:spcPct val="200000"/>
                </a:lnSpc>
                <a:buFont typeface="Arial" panose="020B0604020202020204" pitchFamily="34" charset="0"/>
                <a:buChar char="•"/>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Đọc trước </a:t>
              </a: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Bài 12 – Em thực hiện quyền và bổn phận của trẻ em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(SHS – tr.59).</a:t>
              </a:r>
            </a:p>
          </p:txBody>
        </p:sp>
        <p:sp>
          <p:nvSpPr>
            <p:cNvPr id="20" name="Freeform 12">
              <a:extLst>
                <a:ext uri="{FF2B5EF4-FFF2-40B4-BE49-F238E27FC236}">
                  <a16:creationId xmlns:a16="http://schemas.microsoft.com/office/drawing/2014/main" id="{787CB2EC-77AA-7FE4-DB4A-6389BCC73514}"/>
                </a:ext>
              </a:extLst>
            </p:cNvPr>
            <p:cNvSpPr/>
            <p:nvPr/>
          </p:nvSpPr>
          <p:spPr>
            <a:xfrm rot="-3285353">
              <a:off x="11296293" y="1320510"/>
              <a:ext cx="799997" cy="837747"/>
            </a:xfrm>
            <a:custGeom>
              <a:avLst/>
              <a:gdLst/>
              <a:ahLst/>
              <a:cxnLst/>
              <a:rect l="l" t="t" r="r" b="b"/>
              <a:pathLst>
                <a:path w="3132080" h="3069439">
                  <a:moveTo>
                    <a:pt x="0" y="0"/>
                  </a:moveTo>
                  <a:lnTo>
                    <a:pt x="3132080" y="0"/>
                  </a:lnTo>
                  <a:lnTo>
                    <a:pt x="3132080" y="3069438"/>
                  </a:lnTo>
                  <a:lnTo>
                    <a:pt x="0" y="30694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15487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F83CAF-BF2E-FEC6-5D3B-15D716BFA7E9}"/>
            </a:ext>
          </a:extLst>
        </p:cNvPr>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21DB08F5-BE6A-1500-F546-29D0C363DD2E}"/>
              </a:ext>
            </a:extLst>
          </p:cNvPr>
          <p:cNvSpPr/>
          <p:nvPr/>
        </p:nvSpPr>
        <p:spPr>
          <a:xfrm>
            <a:off x="5488653" y="2697333"/>
            <a:ext cx="5636547" cy="1379788"/>
          </a:xfrm>
          <a:prstGeom prst="wedgeRoundRectCallout">
            <a:avLst>
              <a:gd name="adj1" fmla="val -57063"/>
              <a:gd name="adj2" fmla="val 47957"/>
              <a:gd name="adj3" fmla="val 16667"/>
            </a:avLst>
          </a:prstGeom>
          <a:solidFill>
            <a:srgbClr val="4BACC6">
              <a:lumMod val="20000"/>
              <a:lumOff val="80000"/>
            </a:srgbClr>
          </a:solidFill>
          <a:ln w="38100" cap="flat" cmpd="sng" algn="ctr">
            <a:solidFill>
              <a:srgbClr val="4BACC6">
                <a:lumMod val="60000"/>
                <a:lumOff val="40000"/>
              </a:srgbClr>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Tờ</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tiền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Nam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nay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có</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mệnh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giá</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nhỏ</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nhất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100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đồng</a:t>
            </a:r>
            <a:endParaRPr kumimoji="0" lang="vi-VN"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BDDD2FEB-1414-66D3-D113-EA34D94773CC}"/>
              </a:ext>
            </a:extLst>
          </p:cNvPr>
          <p:cNvSpPr/>
          <p:nvPr/>
        </p:nvSpPr>
        <p:spPr>
          <a:xfrm>
            <a:off x="5488653" y="5029878"/>
            <a:ext cx="5629715" cy="1379788"/>
          </a:xfrm>
          <a:prstGeom prst="wedgeRoundRectCallout">
            <a:avLst>
              <a:gd name="adj1" fmla="val -56081"/>
              <a:gd name="adj2" fmla="val -43313"/>
              <a:gd name="adj3" fmla="val 16667"/>
            </a:avLst>
          </a:prstGeom>
          <a:solidFill>
            <a:srgbClr val="9BBB59">
              <a:lumMod val="20000"/>
              <a:lumOff val="80000"/>
            </a:srgbClr>
          </a:solidFill>
          <a:ln w="38100" cap="flat" cmpd="sng" algn="ctr">
            <a:solidFill>
              <a:srgbClr val="9BBB59">
                <a:lumMod val="60000"/>
                <a:lumOff val="40000"/>
              </a:srgbClr>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vi-VN" sz="2400" kern="0" dirty="0">
                <a:solidFill>
                  <a:prstClr val="black"/>
                </a:solidFill>
                <a:latin typeface="UTM Avo" panose="02040603050506020204" pitchFamily="18" charset="0"/>
                <a:cs typeface="Arial" panose="020B0604020202020204" pitchFamily="34" charset="0"/>
              </a:rPr>
              <a:t>Tờ tiền Việt Nam hiện nay có mệnh giá lớn nhất là 500.000 đồng</a:t>
            </a:r>
            <a:endParaRPr lang="en-US" sz="2400" kern="0" dirty="0">
              <a:solidFill>
                <a:prstClr val="black"/>
              </a:solidFill>
              <a:latin typeface="UTM Avo" panose="02040603050506020204" pitchFamily="18" charset="0"/>
              <a:cs typeface="Arial" panose="020B0604020202020204" pitchFamily="34" charset="0"/>
            </a:endParaRPr>
          </a:p>
        </p:txBody>
      </p:sp>
      <p:pic>
        <p:nvPicPr>
          <p:cNvPr id="4" name="Picture 3" descr="A close up of a currency&#10;&#10;Description automatically generated">
            <a:extLst>
              <a:ext uri="{FF2B5EF4-FFF2-40B4-BE49-F238E27FC236}">
                <a16:creationId xmlns:a16="http://schemas.microsoft.com/office/drawing/2014/main" id="{B9ED881E-4B8B-7F34-5BEE-6FA978AE1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163" y="3016918"/>
            <a:ext cx="3616645" cy="1784211"/>
          </a:xfrm>
          <a:prstGeom prst="rect">
            <a:avLst/>
          </a:prstGeom>
        </p:spPr>
      </p:pic>
      <p:pic>
        <p:nvPicPr>
          <p:cNvPr id="5" name="Picture 8" descr="500 000 Đồng - Vietnam – Numista">
            <a:extLst>
              <a:ext uri="{FF2B5EF4-FFF2-40B4-BE49-F238E27FC236}">
                <a16:creationId xmlns:a16="http://schemas.microsoft.com/office/drawing/2014/main" id="{AC573D7F-F233-8A0E-649F-5621364972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7163" y="5029878"/>
            <a:ext cx="3601204" cy="1533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56E4589-15CA-51CB-DF4B-778A247BE1CF}"/>
              </a:ext>
            </a:extLst>
          </p:cNvPr>
          <p:cNvGrpSpPr/>
          <p:nvPr/>
        </p:nvGrpSpPr>
        <p:grpSpPr>
          <a:xfrm>
            <a:off x="0" y="1715286"/>
            <a:ext cx="4252343" cy="895162"/>
            <a:chOff x="0" y="1795952"/>
            <a:chExt cx="6378514" cy="1342743"/>
          </a:xfrm>
        </p:grpSpPr>
        <p:sp>
          <p:nvSpPr>
            <p:cNvPr id="7" name="Rectangle 6">
              <a:extLst>
                <a:ext uri="{FF2B5EF4-FFF2-40B4-BE49-F238E27FC236}">
                  <a16:creationId xmlns:a16="http://schemas.microsoft.com/office/drawing/2014/main" id="{63C16E56-A301-2056-9368-3504546C485F}"/>
                </a:ext>
              </a:extLst>
            </p:cNvPr>
            <p:cNvSpPr/>
            <p:nvPr/>
          </p:nvSpPr>
          <p:spPr>
            <a:xfrm>
              <a:off x="0" y="1822687"/>
              <a:ext cx="5401806" cy="1289273"/>
            </a:xfrm>
            <a:prstGeom prst="rect">
              <a:avLst/>
            </a:prstGeom>
            <a:solidFill>
              <a:sysClr val="window" lastClr="FFFFFF"/>
            </a:solidFill>
            <a:ln w="25400" cap="flat" cmpd="sng" algn="ctr">
              <a:solidFill>
                <a:srgbClr val="F79646">
                  <a:lumMod val="60000"/>
                  <a:lumOff val="4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GỢI Ý TRẢ LỜI</a:t>
              </a:r>
            </a:p>
          </p:txBody>
        </p:sp>
        <p:pic>
          <p:nvPicPr>
            <p:cNvPr id="8" name="Picture 103">
              <a:extLst>
                <a:ext uri="{FF2B5EF4-FFF2-40B4-BE49-F238E27FC236}">
                  <a16:creationId xmlns:a16="http://schemas.microsoft.com/office/drawing/2014/main" id="{2B38587C-D60D-AFE1-50E0-B5857927FC40}"/>
                </a:ext>
              </a:extLst>
            </p:cNvPr>
            <p:cNvPicPr>
              <a:picLocks noChangeAspect="1"/>
            </p:cNvPicPr>
            <p:nvPr/>
          </p:nvPicPr>
          <p:blipFill>
            <a:blip r:embed="rId5"/>
            <a:srcRect/>
            <a:stretch>
              <a:fillRect/>
            </a:stretch>
          </p:blipFill>
          <p:spPr>
            <a:xfrm rot="1376890">
              <a:off x="5011856" y="1795952"/>
              <a:ext cx="1366658" cy="1342743"/>
            </a:xfrm>
            <a:prstGeom prst="rect">
              <a:avLst/>
            </a:prstGeom>
          </p:spPr>
        </p:pic>
      </p:grpSp>
    </p:spTree>
    <p:extLst>
      <p:ext uri="{BB962C8B-B14F-4D97-AF65-F5344CB8AC3E}">
        <p14:creationId xmlns:p14="http://schemas.microsoft.com/office/powerpoint/2010/main" val="42735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5EFC4F-9B2C-7B75-42AF-536DFE5170DE}"/>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521F02C-62EF-8DBD-69C1-52AEB14C590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6EFFC924-547D-2759-6013-01F424C81B76}"/>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32119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20">
            <a:extLst>
              <a:ext uri="{FF2B5EF4-FFF2-40B4-BE49-F238E27FC236}">
                <a16:creationId xmlns:a16="http://schemas.microsoft.com/office/drawing/2014/main" id="{CB8BC479-1752-C1BD-14D0-B9B120EACC71}"/>
              </a:ext>
            </a:extLst>
          </p:cNvPr>
          <p:cNvSpPr txBox="1"/>
          <p:nvPr/>
        </p:nvSpPr>
        <p:spPr>
          <a:xfrm>
            <a:off x="1386280" y="1499009"/>
            <a:ext cx="9419439" cy="482055"/>
          </a:xfrm>
          <a:prstGeom prst="rect">
            <a:avLst/>
          </a:prstGeom>
        </p:spPr>
        <p:txBody>
          <a:bodyPr wrap="square" lIns="0" tIns="0" rIns="0" bIns="0" rtlCol="0" anchor="t">
            <a:spAutoFit/>
          </a:bodyPr>
          <a:lstStyle/>
          <a:p>
            <a:pPr algn="ctr">
              <a:lnSpc>
                <a:spcPct val="150000"/>
              </a:lnSpc>
            </a:pPr>
            <a:r>
              <a:rPr lang="vi-VN" sz="2400" b="1" dirty="0">
                <a:latin typeface="UTM Avo" panose="02040603050506020204" pitchFamily="18" charset="0"/>
                <a:ea typeface="Calibri" panose="020F0502020204030204" pitchFamily="34" charset="0"/>
                <a:cs typeface="Arial" panose="020B0604020202020204" pitchFamily="34" charset="0"/>
              </a:rPr>
              <a:t>HOẠT ĐỘNG 1: QUAN SÁT TRANH VÀ THỰC HIỆN YÊU CẦU</a:t>
            </a:r>
          </a:p>
        </p:txBody>
      </p:sp>
      <p:grpSp>
        <p:nvGrpSpPr>
          <p:cNvPr id="6" name="Group 5">
            <a:extLst>
              <a:ext uri="{FF2B5EF4-FFF2-40B4-BE49-F238E27FC236}">
                <a16:creationId xmlns:a16="http://schemas.microsoft.com/office/drawing/2014/main" id="{8ED01B14-8BA6-73C6-DD36-C77172BA4ABC}"/>
              </a:ext>
            </a:extLst>
          </p:cNvPr>
          <p:cNvGrpSpPr/>
          <p:nvPr/>
        </p:nvGrpSpPr>
        <p:grpSpPr>
          <a:xfrm>
            <a:off x="648336" y="2297844"/>
            <a:ext cx="3455891" cy="3176711"/>
            <a:chOff x="707136" y="1129900"/>
            <a:chExt cx="5183837" cy="4765067"/>
          </a:xfrm>
        </p:grpSpPr>
        <p:sp>
          <p:nvSpPr>
            <p:cNvPr id="7" name="Rectangle: Rounded Corners 6">
              <a:extLst>
                <a:ext uri="{FF2B5EF4-FFF2-40B4-BE49-F238E27FC236}">
                  <a16:creationId xmlns:a16="http://schemas.microsoft.com/office/drawing/2014/main" id="{B1A04CEF-8EF5-2F7C-4F53-40B6A78D0311}"/>
                </a:ext>
              </a:extLst>
            </p:cNvPr>
            <p:cNvSpPr/>
            <p:nvPr/>
          </p:nvSpPr>
          <p:spPr>
            <a:xfrm>
              <a:off x="707136" y="1475367"/>
              <a:ext cx="5183837" cy="4419600"/>
            </a:xfrm>
            <a:prstGeom prst="roundRect">
              <a:avLst/>
            </a:prstGeom>
            <a:solidFill>
              <a:srgbClr val="4BACC6">
                <a:lumMod val="20000"/>
                <a:lumOff val="80000"/>
              </a:srgbClr>
            </a:solidFill>
            <a:ln w="25400" cap="flat" cmpd="sng" algn="ctr">
              <a:no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lang="vi-VN" sz="2400" kern="0" dirty="0">
                  <a:solidFill>
                    <a:prstClr val="black"/>
                  </a:solidFill>
                  <a:latin typeface="UTM Avo" panose="02040603050506020204" pitchFamily="18" charset="0"/>
                  <a:cs typeface="Arial" panose="020B0604020202020204" pitchFamily="34" charset="0"/>
                </a:rPr>
                <a:t>Các em quan sát tranh và trả lời các câu hỏi đưa ra:</a:t>
              </a:r>
            </a:p>
          </p:txBody>
        </p:sp>
        <p:pic>
          <p:nvPicPr>
            <p:cNvPr id="8" name="Picture 6">
              <a:extLst>
                <a:ext uri="{FF2B5EF4-FFF2-40B4-BE49-F238E27FC236}">
                  <a16:creationId xmlns:a16="http://schemas.microsoft.com/office/drawing/2014/main" id="{2B71694B-6140-E62E-0BC7-97926AE059BA}"/>
                </a:ext>
              </a:extLst>
            </p:cNvPr>
            <p:cNvPicPr>
              <a:picLocks noChangeAspect="1"/>
            </p:cNvPicPr>
            <p:nvPr/>
          </p:nvPicPr>
          <p:blipFill>
            <a:blip r:embed="rId3">
              <a:duotone>
                <a:prstClr val="black"/>
                <a:srgbClr val="4F81BD">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26782" y="1129900"/>
              <a:ext cx="1641758" cy="1602767"/>
            </a:xfrm>
            <a:prstGeom prst="rect">
              <a:avLst/>
            </a:prstGeom>
          </p:spPr>
        </p:pic>
      </p:grpSp>
      <p:sp>
        <p:nvSpPr>
          <p:cNvPr id="9" name="Speech Bubble: Rectangle with Corners Rounded 8">
            <a:extLst>
              <a:ext uri="{FF2B5EF4-FFF2-40B4-BE49-F238E27FC236}">
                <a16:creationId xmlns:a16="http://schemas.microsoft.com/office/drawing/2014/main" id="{964C3F07-76F8-B22C-413D-5CF5D414786A}"/>
              </a:ext>
            </a:extLst>
          </p:cNvPr>
          <p:cNvSpPr/>
          <p:nvPr/>
        </p:nvSpPr>
        <p:spPr>
          <a:xfrm>
            <a:off x="4806584" y="2520042"/>
            <a:ext cx="6441205" cy="1612900"/>
          </a:xfrm>
          <a:prstGeom prst="wedgeRoundRectCallout">
            <a:avLst>
              <a:gd name="adj1" fmla="val -56037"/>
              <a:gd name="adj2" fmla="val 40457"/>
              <a:gd name="adj3" fmla="val 16667"/>
            </a:avLst>
          </a:prstGeom>
          <a:solidFill>
            <a:srgbClr val="F7964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en-US" sz="2667" kern="0" dirty="0">
                <a:solidFill>
                  <a:prstClr val="black"/>
                </a:solidFill>
                <a:latin typeface="UTM Avo" panose="02040603050506020204" pitchFamily="18" charset="0"/>
                <a:cs typeface="Arial" panose="020B0604020202020204" pitchFamily="34" charset="0"/>
              </a:rPr>
              <a:t>a. </a:t>
            </a:r>
            <a:r>
              <a:rPr lang="vi-VN" sz="2667" kern="0" dirty="0">
                <a:solidFill>
                  <a:prstClr val="black"/>
                </a:solidFill>
                <a:latin typeface="UTM Avo" panose="02040603050506020204" pitchFamily="18" charset="0"/>
                <a:cs typeface="Arial" panose="020B0604020202020204" pitchFamily="34" charset="0"/>
              </a:rPr>
              <a:t>Các nhân vật trong tranh đang sử dụng tiền để làm gì?</a:t>
            </a:r>
          </a:p>
        </p:txBody>
      </p:sp>
      <p:sp>
        <p:nvSpPr>
          <p:cNvPr id="10" name="Speech Bubble: Rectangle with Corners Rounded 9">
            <a:extLst>
              <a:ext uri="{FF2B5EF4-FFF2-40B4-BE49-F238E27FC236}">
                <a16:creationId xmlns:a16="http://schemas.microsoft.com/office/drawing/2014/main" id="{B16B3D82-585E-F305-91DF-D21F2A81403C}"/>
              </a:ext>
            </a:extLst>
          </p:cNvPr>
          <p:cNvSpPr/>
          <p:nvPr/>
        </p:nvSpPr>
        <p:spPr>
          <a:xfrm>
            <a:off x="4836396" y="4337958"/>
            <a:ext cx="6441205" cy="1612900"/>
          </a:xfrm>
          <a:prstGeom prst="wedgeRoundRectCallout">
            <a:avLst>
              <a:gd name="adj1" fmla="val -54597"/>
              <a:gd name="adj2" fmla="val -37664"/>
              <a:gd name="adj3" fmla="val 16667"/>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667"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a:t>
            </a:r>
            <a:r>
              <a:rPr kumimoji="0" lang="pt-BR" sz="2667"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Em hãy nêu vai trò của tiền.</a:t>
            </a:r>
            <a:endParaRPr kumimoji="0" lang="vi-VN" sz="2667"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52B0EAD7-3008-2E4C-52F3-D12E273471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21" y="4775201"/>
            <a:ext cx="2217163" cy="2217163"/>
          </a:xfrm>
          <a:prstGeom prst="rect">
            <a:avLst/>
          </a:prstGeom>
        </p:spPr>
      </p:pic>
    </p:spTree>
    <p:extLst>
      <p:ext uri="{BB962C8B-B14F-4D97-AF65-F5344CB8AC3E}">
        <p14:creationId xmlns:p14="http://schemas.microsoft.com/office/powerpoint/2010/main" val="39880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6C50306-D333-DD23-C17A-7298E68953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F3F2C7-AF65-BEBA-F49C-591E71AA9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450" y="1689857"/>
            <a:ext cx="11341100" cy="5053843"/>
          </a:xfrm>
          <a:prstGeom prst="rect">
            <a:avLst/>
          </a:prstGeom>
        </p:spPr>
      </p:pic>
    </p:spTree>
    <p:extLst>
      <p:ext uri="{BB962C8B-B14F-4D97-AF65-F5344CB8AC3E}">
        <p14:creationId xmlns:p14="http://schemas.microsoft.com/office/powerpoint/2010/main" val="368879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27DBA1C-5E84-DAB6-8930-AE84321E6D78}"/>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262498C7-A39A-032E-5BEB-A50625B9BDD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31EE823-9D64-ED0A-F75F-7D79F6D1EFCC}"/>
              </a:ext>
            </a:extLst>
          </p:cNvPr>
          <p:cNvGrpSpPr/>
          <p:nvPr/>
        </p:nvGrpSpPr>
        <p:grpSpPr>
          <a:xfrm>
            <a:off x="3911600" y="607213"/>
            <a:ext cx="4368799" cy="763064"/>
            <a:chOff x="5010864" y="-7"/>
            <a:chExt cx="7807228" cy="1086290"/>
          </a:xfrm>
        </p:grpSpPr>
        <p:sp>
          <p:nvSpPr>
            <p:cNvPr id="7" name="Round Same Side Corner Rectangle 11">
              <a:extLst>
                <a:ext uri="{FF2B5EF4-FFF2-40B4-BE49-F238E27FC236}">
                  <a16:creationId xmlns:a16="http://schemas.microsoft.com/office/drawing/2014/main" id="{0EC2F501-802A-A0D7-682D-8BD56DF8B020}"/>
                </a:ext>
              </a:extLst>
            </p:cNvPr>
            <p:cNvSpPr/>
            <p:nvPr/>
          </p:nvSpPr>
          <p:spPr>
            <a:xfrm flipV="1">
              <a:off x="5010864" y="-7"/>
              <a:ext cx="7807228" cy="1086290"/>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4004725C-103C-D012-1EED-A89DBB6B1BBE}"/>
                </a:ext>
              </a:extLst>
            </p:cNvPr>
            <p:cNvSpPr txBox="1"/>
            <p:nvPr/>
          </p:nvSpPr>
          <p:spPr>
            <a:xfrm>
              <a:off x="5531345" y="166933"/>
              <a:ext cx="6766264" cy="75240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C4A98C9D-D7CB-9382-3EFC-ECC9FB853F7C}"/>
              </a:ext>
            </a:extLst>
          </p:cNvPr>
          <p:cNvGrpSpPr/>
          <p:nvPr/>
        </p:nvGrpSpPr>
        <p:grpSpPr>
          <a:xfrm>
            <a:off x="0" y="1724929"/>
            <a:ext cx="9069343" cy="927217"/>
            <a:chOff x="0" y="2078488"/>
            <a:chExt cx="13604016" cy="1390826"/>
          </a:xfrm>
        </p:grpSpPr>
        <p:sp>
          <p:nvSpPr>
            <p:cNvPr id="10" name="Rectangle 9">
              <a:extLst>
                <a:ext uri="{FF2B5EF4-FFF2-40B4-BE49-F238E27FC236}">
                  <a16:creationId xmlns:a16="http://schemas.microsoft.com/office/drawing/2014/main" id="{BA6C4463-A5E8-6333-8BEF-B6ADF214FA3D}"/>
                </a:ext>
              </a:extLst>
            </p:cNvPr>
            <p:cNvSpPr/>
            <p:nvPr/>
          </p:nvSpPr>
          <p:spPr>
            <a:xfrm>
              <a:off x="0" y="2201603"/>
              <a:ext cx="12268200" cy="1144598"/>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Mục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đích</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sử</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dụng</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tiền</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trong</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các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tranh</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là</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a:t>
              </a:r>
            </a:p>
          </p:txBody>
        </p:sp>
        <p:pic>
          <p:nvPicPr>
            <p:cNvPr id="11" name="Picture 2">
              <a:extLst>
                <a:ext uri="{FF2B5EF4-FFF2-40B4-BE49-F238E27FC236}">
                  <a16:creationId xmlns:a16="http://schemas.microsoft.com/office/drawing/2014/main" id="{2F8D1414-07F8-63D7-E6CE-250163B02B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96343" y="2078488"/>
              <a:ext cx="1507673" cy="1390826"/>
            </a:xfrm>
            <a:prstGeom prst="rect">
              <a:avLst/>
            </a:prstGeom>
          </p:spPr>
        </p:pic>
      </p:grpSp>
      <p:sp>
        <p:nvSpPr>
          <p:cNvPr id="15" name="TextBox 14">
            <a:extLst>
              <a:ext uri="{FF2B5EF4-FFF2-40B4-BE49-F238E27FC236}">
                <a16:creationId xmlns:a16="http://schemas.microsoft.com/office/drawing/2014/main" id="{410BB8BE-75CC-8788-0EA3-04C5F6365A32}"/>
              </a:ext>
            </a:extLst>
          </p:cNvPr>
          <p:cNvSpPr txBox="1"/>
          <p:nvPr/>
        </p:nvSpPr>
        <p:spPr>
          <a:xfrm>
            <a:off x="6488173" y="5197124"/>
            <a:ext cx="5390941" cy="1187697"/>
          </a:xfrm>
          <a:prstGeom prst="rect">
            <a:avLst/>
          </a:prstGeom>
          <a:noFill/>
        </p:spPr>
        <p:txBody>
          <a:bodyPr wrap="square">
            <a:spAutoFit/>
          </a:bodyPr>
          <a:lstStyle/>
          <a:p>
            <a:pPr algn="ctr" defTabSz="609539">
              <a:lnSpc>
                <a:spcPct val="150000"/>
              </a:lnSpc>
              <a:spcBef>
                <a:spcPts val="67"/>
              </a:spcBef>
              <a:spcAft>
                <a:spcPts val="67"/>
              </a:spcAft>
            </a:pPr>
            <a:r>
              <a:rPr lang="nl-NL" sz="2533" b="1" dirty="0">
                <a:solidFill>
                  <a:srgbClr val="000000"/>
                </a:solidFill>
                <a:latin typeface="UTM Avo" panose="02040603050506020204" pitchFamily="18" charset="0"/>
                <a:ea typeface="Calibri" panose="020F0502020204030204" pitchFamily="34" charset="0"/>
                <a:cs typeface="Arial" panose="020B0604020202020204" pitchFamily="34" charset="0"/>
              </a:rPr>
              <a:t>Tranh 2: </a:t>
            </a:r>
            <a:r>
              <a:rPr lang="vi-VN" sz="2533" dirty="0">
                <a:solidFill>
                  <a:srgbClr val="000000"/>
                </a:solidFill>
                <a:latin typeface="UTM Avo" panose="02040603050506020204" pitchFamily="18" charset="0"/>
                <a:ea typeface="Calibri" panose="020F0502020204030204" pitchFamily="34" charset="0"/>
                <a:cs typeface="Arial" panose="020B0604020202020204" pitchFamily="34" charset="0"/>
              </a:rPr>
              <a:t>Để giúp đỡ người khác khi họ gặp khó khăn</a:t>
            </a:r>
            <a:endParaRPr lang="en-US" sz="2533"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BA4C33F-6225-8182-DFCC-0EA3ECA8305B}"/>
              </a:ext>
            </a:extLst>
          </p:cNvPr>
          <p:cNvSpPr txBox="1"/>
          <p:nvPr/>
        </p:nvSpPr>
        <p:spPr>
          <a:xfrm>
            <a:off x="490686" y="5197125"/>
            <a:ext cx="5390941" cy="1179041"/>
          </a:xfrm>
          <a:prstGeom prst="rect">
            <a:avLst/>
          </a:prstGeom>
          <a:noFill/>
        </p:spPr>
        <p:txBody>
          <a:bodyPr wrap="square">
            <a:spAutoFit/>
          </a:bodyPr>
          <a:lstStyle/>
          <a:p>
            <a:pPr algn="ctr" defTabSz="609539">
              <a:lnSpc>
                <a:spcPct val="150000"/>
              </a:lnSpc>
              <a:spcBef>
                <a:spcPts val="67"/>
              </a:spcBef>
              <a:spcAft>
                <a:spcPts val="67"/>
              </a:spcAft>
            </a:pPr>
            <a:r>
              <a:rPr lang="nl-NL" sz="2533" b="1" dirty="0">
                <a:solidFill>
                  <a:srgbClr val="000000"/>
                </a:solidFill>
                <a:latin typeface="UTM Avo" panose="02040603050506020204" pitchFamily="18" charset="0"/>
                <a:ea typeface="Calibri" panose="020F0502020204030204" pitchFamily="34" charset="0"/>
                <a:cs typeface="Arial" panose="020B0604020202020204" pitchFamily="34" charset="0"/>
              </a:rPr>
              <a:t>Tranh 1: </a:t>
            </a:r>
            <a:r>
              <a:rPr lang="nl-NL" sz="2533" dirty="0">
                <a:solidFill>
                  <a:srgbClr val="000000"/>
                </a:solidFill>
                <a:latin typeface="UTM Avo" panose="02040603050506020204" pitchFamily="18" charset="0"/>
                <a:ea typeface="Calibri" panose="020F0502020204030204" pitchFamily="34" charset="0"/>
                <a:cs typeface="Arial" panose="020B0604020202020204" pitchFamily="34" charset="0"/>
              </a:rPr>
              <a:t>Để mua các sản phẩm phục vụ nhu cầu cuộc sống</a:t>
            </a:r>
            <a:endParaRPr lang="en-US" sz="2533"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4AFD203C-3F71-50E4-275F-00F19B836A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2842"/>
          <a:stretch/>
        </p:blipFill>
        <p:spPr>
          <a:xfrm>
            <a:off x="361950" y="2822812"/>
            <a:ext cx="11341100" cy="2383277"/>
          </a:xfrm>
          <a:prstGeom prst="rect">
            <a:avLst/>
          </a:prstGeom>
        </p:spPr>
      </p:pic>
    </p:spTree>
    <p:extLst>
      <p:ext uri="{BB962C8B-B14F-4D97-AF65-F5344CB8AC3E}">
        <p14:creationId xmlns:p14="http://schemas.microsoft.com/office/powerpoint/2010/main" val="64865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docProps/app.xml><?xml version="1.0" encoding="utf-8"?>
<Properties xmlns="http://schemas.openxmlformats.org/officeDocument/2006/extended-properties" xmlns:vt="http://schemas.openxmlformats.org/officeDocument/2006/docPropsVTypes">
  <Template>Bài 10. Em nuôi dưỡng quan hệ bạn bè</Template>
  <TotalTime>92</TotalTime>
  <Words>1871</Words>
  <PresentationFormat>Widescreen</PresentationFormat>
  <Paragraphs>144</Paragraphs>
  <Slides>47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 Light</vt:lpstr>
      <vt:lpstr>UTM Avo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2024-02-21T15:13:58Z</dcterms:created>
  <dcterms:modified xsi:type="dcterms:W3CDTF">2024-03-10T04:01:31Z</dcterms:modified>
</cp:coreProperties>
</file>