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85" r:id="rId3"/>
    <p:sldId id="302" r:id="rId4"/>
    <p:sldId id="292" r:id="rId5"/>
    <p:sldId id="430" r:id="rId6"/>
    <p:sldId id="360" r:id="rId7"/>
    <p:sldId id="334" r:id="rId8"/>
    <p:sldId id="306" r:id="rId9"/>
    <p:sldId id="384" r:id="rId10"/>
    <p:sldId id="355" r:id="rId11"/>
    <p:sldId id="403" r:id="rId12"/>
    <p:sldId id="417" r:id="rId13"/>
    <p:sldId id="409" r:id="rId14"/>
    <p:sldId id="344" r:id="rId15"/>
    <p:sldId id="361" r:id="rId16"/>
    <p:sldId id="410" r:id="rId17"/>
    <p:sldId id="411" r:id="rId18"/>
    <p:sldId id="422" r:id="rId19"/>
    <p:sldId id="418" r:id="rId20"/>
    <p:sldId id="419" r:id="rId21"/>
    <p:sldId id="421" r:id="rId22"/>
    <p:sldId id="424" r:id="rId23"/>
    <p:sldId id="431" r:id="rId24"/>
    <p:sldId id="426" r:id="rId25"/>
    <p:sldId id="428" r:id="rId26"/>
    <p:sldId id="397" r:id="rId27"/>
    <p:sldId id="369" r:id="rId28"/>
    <p:sldId id="429" r:id="rId29"/>
    <p:sldId id="413" r:id="rId30"/>
    <p:sldId id="367" r:id="rId31"/>
    <p:sldId id="414" r:id="rId32"/>
    <p:sldId id="415" r:id="rId33"/>
    <p:sldId id="416" r:id="rId34"/>
    <p:sldId id="342"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112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154289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34</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2" name="TextBox 1">
            <a:extLst>
              <a:ext uri="{FF2B5EF4-FFF2-40B4-BE49-F238E27FC236}">
                <a16:creationId xmlns:a16="http://schemas.microsoft.com/office/drawing/2014/main" id="{A8F108D1-48E5-D74C-4EC2-038FCC2DC417}"/>
              </a:ext>
            </a:extLst>
          </p:cNvPr>
          <p:cNvSpPr txBox="1"/>
          <p:nvPr userDrawn="1"/>
        </p:nvSpPr>
        <p:spPr>
          <a:xfrm>
            <a:off x="165100" y="44450"/>
            <a:ext cx="63671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Unit 6</a:t>
            </a:r>
            <a:endParaRPr lang="en-US" sz="1400" dirty="0">
              <a:solidFill>
                <a:schemeClr val="bg1"/>
              </a:solidFill>
              <a:latin typeface="+mn-lt"/>
              <a:cs typeface="+mn-cs"/>
            </a:endParaRPr>
          </a:p>
        </p:txBody>
      </p:sp>
      <p:sp>
        <p:nvSpPr>
          <p:cNvPr id="4" name="TextBox 3">
            <a:extLst>
              <a:ext uri="{FF2B5EF4-FFF2-40B4-BE49-F238E27FC236}">
                <a16:creationId xmlns:a16="http://schemas.microsoft.com/office/drawing/2014/main" id="{7E7B0379-EC4C-432B-F76F-F82014F6CA25}"/>
              </a:ext>
            </a:extLst>
          </p:cNvPr>
          <p:cNvSpPr txBox="1"/>
          <p:nvPr userDrawn="1"/>
        </p:nvSpPr>
        <p:spPr>
          <a:xfrm>
            <a:off x="10269743" y="19248"/>
            <a:ext cx="1970348"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Lesson 6f – Skills </a:t>
            </a:r>
            <a:r>
              <a:rPr lang="en-US" sz="1400" b="1">
                <a:solidFill>
                  <a:schemeClr val="bg1"/>
                </a:solidFill>
                <a:latin typeface="+mn-lt"/>
                <a:cs typeface="+mn-cs"/>
              </a:rPr>
              <a:t>(Cont.)</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xml"/><Relationship Id="rId18"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30.png"/><Relationship Id="rId10" Type="http://schemas.openxmlformats.org/officeDocument/2006/relationships/audio" Target="../media/media5.mp3"/><Relationship Id="rId19" Type="http://schemas.openxmlformats.org/officeDocument/2006/relationships/image" Target="../media/image34.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3.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3.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xml"/><Relationship Id="rId18"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24.png"/><Relationship Id="rId10" Type="http://schemas.openxmlformats.org/officeDocument/2006/relationships/audio" Target="../media/media5.mp3"/><Relationship Id="rId19" Type="http://schemas.openxmlformats.org/officeDocument/2006/relationships/image" Target="../media/image28.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182926" y="2142230"/>
            <a:ext cx="6343650" cy="2308324"/>
          </a:xfrm>
          <a:prstGeom prst="rect">
            <a:avLst/>
          </a:prstGeom>
          <a:noFill/>
          <a:ln w="9525">
            <a:noFill/>
            <a:miter lim="800000"/>
            <a:headEnd/>
            <a:tailEnd/>
          </a:ln>
        </p:spPr>
        <p:txBody>
          <a:bodyPr>
            <a:spAutoFit/>
          </a:bodyPr>
          <a:lstStyle/>
          <a:p>
            <a:pPr algn="ctr"/>
            <a:r>
              <a:rPr lang="en-US" sz="4800" b="1" dirty="0">
                <a:solidFill>
                  <a:srgbClr val="FF0000"/>
                </a:solidFill>
                <a:latin typeface="Calibri" pitchFamily="34" charset="0"/>
              </a:rPr>
              <a:t>Unit 6: </a:t>
            </a:r>
            <a:r>
              <a:rPr lang="en-US" sz="4800" b="1">
                <a:solidFill>
                  <a:srgbClr val="FF0000"/>
                </a:solidFill>
                <a:latin typeface="Calibri" pitchFamily="34" charset="0"/>
              </a:rPr>
              <a:t>Be green</a:t>
            </a:r>
            <a:endParaRPr lang="en-US" sz="4800" b="1" dirty="0">
              <a:solidFill>
                <a:srgbClr val="FF0000"/>
              </a:solidFill>
              <a:latin typeface="Calibri" pitchFamily="34" charset="0"/>
            </a:endParaRPr>
          </a:p>
          <a:p>
            <a:pPr algn="ctr"/>
            <a:r>
              <a:rPr lang="en-US" sz="4800" b="1" dirty="0">
                <a:solidFill>
                  <a:srgbClr val="00B050"/>
                </a:solidFill>
                <a:latin typeface="Calibri" pitchFamily="34" charset="0"/>
              </a:rPr>
              <a:t>Lesson 6f: Skills (Cont.)</a:t>
            </a:r>
          </a:p>
          <a:p>
            <a:pPr algn="ctr"/>
            <a:r>
              <a:rPr lang="en-US" sz="4800" b="1" dirty="0">
                <a:solidFill>
                  <a:srgbClr val="0070C0"/>
                </a:solidFill>
                <a:latin typeface="Calibri" pitchFamily="34" charset="0"/>
              </a:rPr>
              <a:t>Page 105</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18EB9F-88E8-3C5A-9489-0862E4CB4A79}"/>
              </a:ext>
            </a:extLst>
          </p:cNvPr>
          <p:cNvSpPr/>
          <p:nvPr/>
        </p:nvSpPr>
        <p:spPr>
          <a:xfrm>
            <a:off x="357429" y="428277"/>
            <a:ext cx="9612817"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0000CC"/>
                </a:solidFill>
                <a:latin typeface="+mj-lt"/>
              </a:rPr>
              <a:t>Listen and repeat. </a:t>
            </a:r>
            <a:r>
              <a:rPr lang="en-US" sz="2800" b="1" i="1" dirty="0">
                <a:solidFill>
                  <a:srgbClr val="0000CC"/>
                </a:solidFill>
                <a:latin typeface="+mj-lt"/>
              </a:rPr>
              <a:t>Click each phrase to hear the sound.</a:t>
            </a:r>
            <a:r>
              <a:rPr lang="en-US" sz="4000" b="1" i="1" dirty="0">
                <a:solidFill>
                  <a:srgbClr val="0000CC"/>
                </a:solidFill>
                <a:latin typeface="+mj-lt"/>
              </a:rPr>
              <a:t> </a:t>
            </a:r>
          </a:p>
        </p:txBody>
      </p:sp>
      <p:sp>
        <p:nvSpPr>
          <p:cNvPr id="28" name="TextBox 27">
            <a:extLst>
              <a:ext uri="{FF2B5EF4-FFF2-40B4-BE49-F238E27FC236}">
                <a16:creationId xmlns:a16="http://schemas.microsoft.com/office/drawing/2014/main" id="{040EF25F-EC38-307A-DAC6-AB2E574F0CE4}"/>
              </a:ext>
            </a:extLst>
          </p:cNvPr>
          <p:cNvSpPr txBox="1"/>
          <p:nvPr/>
        </p:nvSpPr>
        <p:spPr>
          <a:xfrm>
            <a:off x="357429" y="1381993"/>
            <a:ext cx="1144414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pt-BR" sz="3200" i="1" dirty="0">
                <a:solidFill>
                  <a:srgbClr val="0070C0"/>
                </a:solidFill>
                <a:latin typeface="+mj-lt"/>
              </a:rPr>
              <a:t>set up tents</a:t>
            </a:r>
            <a:r>
              <a:rPr lang="pt-BR" sz="3200" dirty="0">
                <a:solidFill>
                  <a:srgbClr val="0070C0"/>
                </a:solidFill>
                <a:latin typeface="+mj-lt"/>
              </a:rPr>
              <a:t> </a:t>
            </a:r>
            <a:r>
              <a:rPr lang="en-US" sz="3200" dirty="0">
                <a:latin typeface="+mj-lt"/>
              </a:rPr>
              <a:t>(v </a:t>
            </a:r>
            <a:r>
              <a:rPr lang="en-US" sz="3200" dirty="0" err="1">
                <a:latin typeface="+mj-lt"/>
              </a:rPr>
              <a:t>phr</a:t>
            </a:r>
            <a:r>
              <a:rPr lang="en-US" sz="3200" dirty="0">
                <a:latin typeface="+mj-lt"/>
              </a:rPr>
              <a:t>)		          </a:t>
            </a:r>
            <a:r>
              <a:rPr lang="en-US" sz="3200" dirty="0" err="1">
                <a:solidFill>
                  <a:srgbClr val="00B050"/>
                </a:solidFill>
                <a:latin typeface="+mj-lt"/>
              </a:rPr>
              <a:t>dựng</a:t>
            </a:r>
            <a:r>
              <a:rPr lang="en-US" sz="3200" dirty="0">
                <a:solidFill>
                  <a:srgbClr val="00B050"/>
                </a:solidFill>
                <a:latin typeface="+mj-lt"/>
              </a:rPr>
              <a:t> </a:t>
            </a:r>
            <a:r>
              <a:rPr lang="en-US" sz="3200" dirty="0" err="1">
                <a:solidFill>
                  <a:srgbClr val="00B050"/>
                </a:solidFill>
                <a:latin typeface="+mj-lt"/>
              </a:rPr>
              <a:t>lều</a:t>
            </a:r>
            <a:r>
              <a:rPr lang="en-US" sz="3200" dirty="0">
                <a:solidFill>
                  <a:srgbClr val="00B050"/>
                </a:solidFill>
                <a:latin typeface="+mj-lt"/>
              </a:rPr>
              <a:t> </a:t>
            </a:r>
            <a:endParaRPr lang="en-US" sz="3200" i="1" dirty="0">
              <a:solidFill>
                <a:srgbClr val="00B050"/>
              </a:solidFill>
              <a:latin typeface="+mj-lt"/>
            </a:endParaRPr>
          </a:p>
        </p:txBody>
      </p:sp>
      <p:sp>
        <p:nvSpPr>
          <p:cNvPr id="18" name="TextBox 17">
            <a:extLst>
              <a:ext uri="{FF2B5EF4-FFF2-40B4-BE49-F238E27FC236}">
                <a16:creationId xmlns:a16="http://schemas.microsoft.com/office/drawing/2014/main" id="{CEBD67F2-4DBF-BBD0-A79F-E00AABEC5B5D}"/>
              </a:ext>
            </a:extLst>
          </p:cNvPr>
          <p:cNvSpPr txBox="1"/>
          <p:nvPr/>
        </p:nvSpPr>
        <p:spPr>
          <a:xfrm>
            <a:off x="357429" y="2115719"/>
            <a:ext cx="1144414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cs typeface="Arial" panose="020B0604020202020204" pitchFamily="34" charset="0"/>
              </a:rPr>
              <a:t>clear trails</a:t>
            </a:r>
            <a:r>
              <a:rPr lang="en-US" sz="3200" dirty="0">
                <a:solidFill>
                  <a:srgbClr val="0070C0"/>
                </a:solidFill>
                <a:latin typeface="+mj-lt"/>
                <a:cs typeface="Arial" panose="020B0604020202020204" pitchFamily="34" charset="0"/>
              </a:rPr>
              <a:t> </a:t>
            </a:r>
            <a:r>
              <a:rPr lang="en-US" sz="3200" dirty="0">
                <a:solidFill>
                  <a:schemeClr val="tx1">
                    <a:lumMod val="95000"/>
                    <a:lumOff val="5000"/>
                  </a:schemeClr>
                </a:solidFill>
                <a:latin typeface="+mj-lt"/>
                <a:cs typeface="Arial" panose="020B0604020202020204" pitchFamily="34" charset="0"/>
              </a:rPr>
              <a:t>(v </a:t>
            </a:r>
            <a:r>
              <a:rPr lang="en-US" sz="3200" dirty="0" err="1">
                <a:solidFill>
                  <a:schemeClr val="tx1">
                    <a:lumMod val="95000"/>
                    <a:lumOff val="5000"/>
                  </a:schemeClr>
                </a:solidFill>
                <a:latin typeface="+mj-lt"/>
                <a:cs typeface="Arial" panose="020B0604020202020204" pitchFamily="34" charset="0"/>
              </a:rPr>
              <a:t>phr</a:t>
            </a:r>
            <a:r>
              <a:rPr lang="en-US" sz="3200" dirty="0">
                <a:solidFill>
                  <a:schemeClr val="tx1">
                    <a:lumMod val="95000"/>
                    <a:lumOff val="5000"/>
                  </a:schemeClr>
                </a:solidFill>
                <a:latin typeface="+mj-lt"/>
                <a:cs typeface="Arial" panose="020B0604020202020204" pitchFamily="34" charset="0"/>
              </a:rPr>
              <a:t>) /</a:t>
            </a:r>
            <a:r>
              <a:rPr lang="en-US" sz="3200" dirty="0" err="1">
                <a:latin typeface="+mj-lt"/>
              </a:rPr>
              <a:t>klɪə</a:t>
            </a:r>
            <a:r>
              <a:rPr lang="en-US" sz="3200" dirty="0">
                <a:latin typeface="+mj-lt"/>
              </a:rPr>
              <a:t>(r) </a:t>
            </a:r>
            <a:r>
              <a:rPr lang="en-US" sz="3200" dirty="0" err="1">
                <a:latin typeface="+mj-lt"/>
              </a:rPr>
              <a:t>treɪlz</a:t>
            </a:r>
            <a:r>
              <a:rPr lang="en-US" sz="3200" dirty="0">
                <a:latin typeface="+mj-lt"/>
              </a:rPr>
              <a:t>/ </a:t>
            </a:r>
            <a:r>
              <a:rPr lang="en-US" sz="3200" dirty="0" err="1">
                <a:solidFill>
                  <a:srgbClr val="00B050"/>
                </a:solidFill>
                <a:latin typeface="+mj-lt"/>
              </a:rPr>
              <a:t>dọn</a:t>
            </a:r>
            <a:r>
              <a:rPr lang="en-US" sz="3200" dirty="0">
                <a:solidFill>
                  <a:srgbClr val="00B050"/>
                </a:solidFill>
                <a:latin typeface="+mj-lt"/>
              </a:rPr>
              <a:t> </a:t>
            </a:r>
            <a:r>
              <a:rPr lang="en-US" sz="3200" dirty="0" err="1">
                <a:solidFill>
                  <a:srgbClr val="00B050"/>
                </a:solidFill>
                <a:latin typeface="+mj-lt"/>
              </a:rPr>
              <a:t>lối</a:t>
            </a:r>
            <a:r>
              <a:rPr lang="en-US" sz="3200" dirty="0">
                <a:solidFill>
                  <a:srgbClr val="00B050"/>
                </a:solidFill>
                <a:latin typeface="+mj-lt"/>
              </a:rPr>
              <a:t> </a:t>
            </a:r>
            <a:r>
              <a:rPr lang="en-US" sz="3200" dirty="0" err="1">
                <a:solidFill>
                  <a:srgbClr val="00B050"/>
                </a:solidFill>
                <a:latin typeface="+mj-lt"/>
              </a:rPr>
              <a:t>đi</a:t>
            </a:r>
            <a:endParaRPr lang="en-US" sz="3200" dirty="0">
              <a:solidFill>
                <a:srgbClr val="00B050"/>
              </a:solidFill>
              <a:latin typeface="+mj-lt"/>
              <a:cs typeface="Arial" panose="020B0604020202020204" pitchFamily="34" charset="0"/>
            </a:endParaRPr>
          </a:p>
        </p:txBody>
      </p:sp>
      <p:sp>
        <p:nvSpPr>
          <p:cNvPr id="21" name="TextBox 20">
            <a:extLst>
              <a:ext uri="{FF2B5EF4-FFF2-40B4-BE49-F238E27FC236}">
                <a16:creationId xmlns:a16="http://schemas.microsoft.com/office/drawing/2014/main" id="{6A27035C-4BEA-5AF1-D1E4-1FD9A480B0B9}"/>
              </a:ext>
            </a:extLst>
          </p:cNvPr>
          <p:cNvSpPr txBox="1"/>
          <p:nvPr/>
        </p:nvSpPr>
        <p:spPr>
          <a:xfrm>
            <a:off x="357429" y="2843267"/>
            <a:ext cx="1144414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rPr>
              <a:t>do the washing-up</a:t>
            </a:r>
            <a:r>
              <a:rPr lang="en-US" sz="3200" dirty="0">
                <a:solidFill>
                  <a:srgbClr val="0070C0"/>
                </a:solidFill>
                <a:latin typeface="+mj-lt"/>
              </a:rPr>
              <a:t> </a:t>
            </a:r>
            <a:r>
              <a:rPr lang="en-US" sz="3200" dirty="0">
                <a:latin typeface="+mj-lt"/>
              </a:rPr>
              <a:t>(v </a:t>
            </a:r>
            <a:r>
              <a:rPr lang="en-US" sz="3200" dirty="0" err="1">
                <a:latin typeface="+mj-lt"/>
              </a:rPr>
              <a:t>phr</a:t>
            </a:r>
            <a:r>
              <a:rPr lang="en-US" sz="3200" dirty="0">
                <a:latin typeface="+mj-lt"/>
              </a:rPr>
              <a:t>)				  </a:t>
            </a:r>
            <a:r>
              <a:rPr lang="en-US" sz="3200" dirty="0" err="1">
                <a:solidFill>
                  <a:srgbClr val="00B050"/>
                </a:solidFill>
                <a:latin typeface="+mj-lt"/>
              </a:rPr>
              <a:t>rửa</a:t>
            </a:r>
            <a:r>
              <a:rPr lang="en-US" sz="3200" dirty="0">
                <a:solidFill>
                  <a:srgbClr val="00B050"/>
                </a:solidFill>
                <a:latin typeface="+mj-lt"/>
              </a:rPr>
              <a:t> </a:t>
            </a:r>
            <a:r>
              <a:rPr lang="en-US" sz="3200" dirty="0" err="1">
                <a:solidFill>
                  <a:srgbClr val="00B050"/>
                </a:solidFill>
                <a:latin typeface="+mj-lt"/>
              </a:rPr>
              <a:t>chén</a:t>
            </a:r>
            <a:r>
              <a:rPr lang="en-US" sz="3200" dirty="0">
                <a:solidFill>
                  <a:srgbClr val="00B050"/>
                </a:solidFill>
                <a:latin typeface="+mj-lt"/>
              </a:rPr>
              <a:t>, </a:t>
            </a:r>
            <a:r>
              <a:rPr lang="en-US" sz="3200" dirty="0" err="1">
                <a:solidFill>
                  <a:srgbClr val="00B050"/>
                </a:solidFill>
                <a:latin typeface="+mj-lt"/>
              </a:rPr>
              <a:t>rửa</a:t>
            </a:r>
            <a:r>
              <a:rPr lang="en-US" sz="3200" dirty="0">
                <a:solidFill>
                  <a:srgbClr val="00B050"/>
                </a:solidFill>
                <a:latin typeface="+mj-lt"/>
              </a:rPr>
              <a:t> </a:t>
            </a:r>
            <a:r>
              <a:rPr lang="en-US" sz="3200" dirty="0" err="1">
                <a:solidFill>
                  <a:srgbClr val="00B050"/>
                </a:solidFill>
                <a:latin typeface="+mj-lt"/>
              </a:rPr>
              <a:t>bát</a:t>
            </a:r>
            <a:r>
              <a:rPr lang="en-US" sz="3200" dirty="0">
                <a:solidFill>
                  <a:srgbClr val="00B050"/>
                </a:solidFill>
                <a:latin typeface="+mj-lt"/>
              </a:rPr>
              <a:t> </a:t>
            </a:r>
            <a:endParaRPr lang="en-US" sz="3200" i="1" dirty="0">
              <a:solidFill>
                <a:srgbClr val="00B050"/>
              </a:solidFill>
              <a:latin typeface="+mj-lt"/>
            </a:endParaRPr>
          </a:p>
        </p:txBody>
      </p:sp>
      <p:sp>
        <p:nvSpPr>
          <p:cNvPr id="22" name="TextBox 21">
            <a:extLst>
              <a:ext uri="{FF2B5EF4-FFF2-40B4-BE49-F238E27FC236}">
                <a16:creationId xmlns:a16="http://schemas.microsoft.com/office/drawing/2014/main" id="{65B18AC3-12AE-8FB5-C64E-4D27886F1392}"/>
              </a:ext>
            </a:extLst>
          </p:cNvPr>
          <p:cNvSpPr txBox="1"/>
          <p:nvPr/>
        </p:nvSpPr>
        <p:spPr>
          <a:xfrm>
            <a:off x="373930" y="3587970"/>
            <a:ext cx="1144414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rPr>
              <a:t>pick up litter </a:t>
            </a:r>
            <a:r>
              <a:rPr lang="en-US" sz="3200" dirty="0">
                <a:latin typeface="+mj-lt"/>
              </a:rPr>
              <a:t>(v </a:t>
            </a:r>
            <a:r>
              <a:rPr lang="en-US" sz="3200" dirty="0" err="1">
                <a:latin typeface="+mj-lt"/>
              </a:rPr>
              <a:t>phr</a:t>
            </a:r>
            <a:r>
              <a:rPr lang="en-US" sz="3200" dirty="0">
                <a:latin typeface="+mj-lt"/>
              </a:rPr>
              <a:t>)          	            </a:t>
            </a:r>
            <a:r>
              <a:rPr lang="en-US" sz="3200" dirty="0" err="1">
                <a:solidFill>
                  <a:srgbClr val="00B050"/>
                </a:solidFill>
                <a:latin typeface="+mj-lt"/>
              </a:rPr>
              <a:t>nhặt</a:t>
            </a:r>
            <a:r>
              <a:rPr lang="en-US" sz="3200" dirty="0">
                <a:solidFill>
                  <a:srgbClr val="00B050"/>
                </a:solidFill>
                <a:latin typeface="+mj-lt"/>
              </a:rPr>
              <a:t> </a:t>
            </a:r>
            <a:r>
              <a:rPr lang="en-US" sz="3200" dirty="0" err="1">
                <a:solidFill>
                  <a:srgbClr val="00B050"/>
                </a:solidFill>
                <a:latin typeface="+mj-lt"/>
              </a:rPr>
              <a:t>rác</a:t>
            </a:r>
            <a:endParaRPr lang="en-US" sz="3200" i="1" dirty="0">
              <a:solidFill>
                <a:srgbClr val="00B050"/>
              </a:solidFill>
              <a:latin typeface="+mj-lt"/>
            </a:endParaRPr>
          </a:p>
        </p:txBody>
      </p:sp>
      <p:sp>
        <p:nvSpPr>
          <p:cNvPr id="2" name="TextBox 1">
            <a:extLst>
              <a:ext uri="{FF2B5EF4-FFF2-40B4-BE49-F238E27FC236}">
                <a16:creationId xmlns:a16="http://schemas.microsoft.com/office/drawing/2014/main" id="{598FD1C0-6D98-ED27-BC5C-EFABBFD128A0}"/>
              </a:ext>
            </a:extLst>
          </p:cNvPr>
          <p:cNvSpPr txBox="1"/>
          <p:nvPr/>
        </p:nvSpPr>
        <p:spPr>
          <a:xfrm>
            <a:off x="357429" y="4311888"/>
            <a:ext cx="11444140"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rPr>
              <a:t>repair fences and signs</a:t>
            </a:r>
            <a:r>
              <a:rPr lang="en-US" sz="3200" dirty="0">
                <a:latin typeface="+mj-lt"/>
              </a:rPr>
              <a:t> (v </a:t>
            </a:r>
            <a:r>
              <a:rPr lang="en-US" sz="3200" dirty="0" err="1">
                <a:latin typeface="+mj-lt"/>
              </a:rPr>
              <a:t>phr</a:t>
            </a:r>
            <a:r>
              <a:rPr lang="en-US" sz="3200" dirty="0">
                <a:latin typeface="+mj-lt"/>
              </a:rPr>
              <a:t>) /</a:t>
            </a:r>
            <a:r>
              <a:rPr lang="en-US" sz="3200" dirty="0" err="1">
                <a:latin typeface="+mj-lt"/>
              </a:rPr>
              <a:t>rɪˈpeə</a:t>
            </a:r>
            <a:r>
              <a:rPr lang="en-US" sz="3200" dirty="0">
                <a:latin typeface="+mj-lt"/>
              </a:rPr>
              <a:t> </a:t>
            </a:r>
            <a:r>
              <a:rPr lang="en-US" sz="3200" dirty="0" err="1">
                <a:latin typeface="+mj-lt"/>
              </a:rPr>
              <a:t>fensiz</a:t>
            </a:r>
            <a:r>
              <a:rPr lang="en-US" sz="3200" dirty="0">
                <a:latin typeface="+mj-lt"/>
              </a:rPr>
              <a:t> </a:t>
            </a:r>
            <a:r>
              <a:rPr lang="en-US" sz="3200" dirty="0" err="1">
                <a:latin typeface="+mj-lt"/>
              </a:rPr>
              <a:t>ænd</a:t>
            </a:r>
            <a:r>
              <a:rPr lang="en-US" sz="3200" dirty="0">
                <a:latin typeface="+mj-lt"/>
              </a:rPr>
              <a:t> </a:t>
            </a:r>
            <a:r>
              <a:rPr lang="en-US" sz="3200" dirty="0" err="1">
                <a:latin typeface="+mj-lt"/>
              </a:rPr>
              <a:t>sainz</a:t>
            </a:r>
            <a:r>
              <a:rPr lang="en-US" sz="3200" dirty="0">
                <a:latin typeface="+mj-lt"/>
              </a:rPr>
              <a:t>/ </a:t>
            </a:r>
            <a:r>
              <a:rPr lang="en-US" sz="3200" dirty="0" err="1">
                <a:solidFill>
                  <a:srgbClr val="00B050"/>
                </a:solidFill>
                <a:latin typeface="+mj-lt"/>
              </a:rPr>
              <a:t>sửa</a:t>
            </a:r>
            <a:r>
              <a:rPr lang="en-US" sz="3200" dirty="0">
                <a:solidFill>
                  <a:srgbClr val="00B050"/>
                </a:solidFill>
                <a:latin typeface="+mj-lt"/>
              </a:rPr>
              <a:t> </a:t>
            </a:r>
            <a:r>
              <a:rPr lang="en-US" sz="3200" dirty="0" err="1">
                <a:solidFill>
                  <a:srgbClr val="00B050"/>
                </a:solidFill>
                <a:latin typeface="+mj-lt"/>
              </a:rPr>
              <a:t>hàng</a:t>
            </a:r>
            <a:r>
              <a:rPr lang="en-US" sz="3200" dirty="0">
                <a:solidFill>
                  <a:srgbClr val="00B050"/>
                </a:solidFill>
                <a:latin typeface="+mj-lt"/>
              </a:rPr>
              <a:t> </a:t>
            </a:r>
            <a:r>
              <a:rPr lang="en-US" sz="3200" dirty="0" err="1">
                <a:solidFill>
                  <a:srgbClr val="00B050"/>
                </a:solidFill>
                <a:latin typeface="+mj-lt"/>
              </a:rPr>
              <a:t>rào</a:t>
            </a:r>
            <a:r>
              <a:rPr lang="en-US" sz="3200" dirty="0">
                <a:solidFill>
                  <a:srgbClr val="00B050"/>
                </a:solidFill>
                <a:latin typeface="+mj-lt"/>
              </a:rPr>
              <a:t> </a:t>
            </a:r>
            <a:r>
              <a:rPr lang="en-US" sz="3200" dirty="0" err="1">
                <a:solidFill>
                  <a:srgbClr val="00B050"/>
                </a:solidFill>
                <a:latin typeface="+mj-lt"/>
              </a:rPr>
              <a:t>và</a:t>
            </a:r>
            <a:r>
              <a:rPr lang="en-US" sz="3200" dirty="0">
                <a:solidFill>
                  <a:srgbClr val="00B050"/>
                </a:solidFill>
                <a:latin typeface="+mj-lt"/>
              </a:rPr>
              <a:t> </a:t>
            </a:r>
            <a:r>
              <a:rPr lang="en-US" sz="3200" dirty="0" err="1">
                <a:solidFill>
                  <a:srgbClr val="00B050"/>
                </a:solidFill>
                <a:latin typeface="+mj-lt"/>
              </a:rPr>
              <a:t>biển</a:t>
            </a:r>
            <a:r>
              <a:rPr lang="en-US" sz="3200" dirty="0">
                <a:solidFill>
                  <a:srgbClr val="00B050"/>
                </a:solidFill>
                <a:latin typeface="+mj-lt"/>
              </a:rPr>
              <a:t> </a:t>
            </a:r>
            <a:r>
              <a:rPr lang="en-US" sz="3200" dirty="0" err="1">
                <a:solidFill>
                  <a:srgbClr val="00B050"/>
                </a:solidFill>
                <a:latin typeface="+mj-lt"/>
              </a:rPr>
              <a:t>chỉ</a:t>
            </a:r>
            <a:r>
              <a:rPr lang="en-US" sz="3200" dirty="0">
                <a:solidFill>
                  <a:srgbClr val="00B050"/>
                </a:solidFill>
                <a:latin typeface="+mj-lt"/>
              </a:rPr>
              <a:t> </a:t>
            </a:r>
            <a:r>
              <a:rPr lang="en-US" sz="3200" dirty="0" err="1">
                <a:solidFill>
                  <a:srgbClr val="00B050"/>
                </a:solidFill>
                <a:latin typeface="+mj-lt"/>
              </a:rPr>
              <a:t>dẫn</a:t>
            </a:r>
            <a:endParaRPr lang="en-US" sz="3200" i="1" dirty="0">
              <a:solidFill>
                <a:srgbClr val="00B050"/>
              </a:solidFill>
              <a:latin typeface="+mj-lt"/>
            </a:endParaRPr>
          </a:p>
        </p:txBody>
      </p:sp>
      <p:sp>
        <p:nvSpPr>
          <p:cNvPr id="3" name="TextBox 2">
            <a:extLst>
              <a:ext uri="{FF2B5EF4-FFF2-40B4-BE49-F238E27FC236}">
                <a16:creationId xmlns:a16="http://schemas.microsoft.com/office/drawing/2014/main" id="{63F5B119-520D-E85D-A732-958541BF8B60}"/>
              </a:ext>
            </a:extLst>
          </p:cNvPr>
          <p:cNvSpPr txBox="1"/>
          <p:nvPr/>
        </p:nvSpPr>
        <p:spPr>
          <a:xfrm>
            <a:off x="373930" y="5528249"/>
            <a:ext cx="11444140"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rPr>
              <a:t>do the laundry</a:t>
            </a:r>
            <a:r>
              <a:rPr lang="en-US" sz="3200" dirty="0">
                <a:latin typeface="+mj-lt"/>
              </a:rPr>
              <a:t> (v </a:t>
            </a:r>
            <a:r>
              <a:rPr lang="en-US" sz="3200" dirty="0" err="1">
                <a:latin typeface="+mj-lt"/>
              </a:rPr>
              <a:t>phr</a:t>
            </a:r>
            <a:r>
              <a:rPr lang="en-US" sz="3200" dirty="0">
                <a:latin typeface="+mj-lt"/>
              </a:rPr>
              <a:t>)   		           </a:t>
            </a:r>
            <a:r>
              <a:rPr lang="en-US" sz="3200" dirty="0" err="1">
                <a:solidFill>
                  <a:srgbClr val="00B050"/>
                </a:solidFill>
                <a:latin typeface="+mj-lt"/>
              </a:rPr>
              <a:t>giặt</a:t>
            </a:r>
            <a:r>
              <a:rPr lang="en-US" sz="3200" dirty="0">
                <a:solidFill>
                  <a:srgbClr val="00B050"/>
                </a:solidFill>
                <a:latin typeface="+mj-lt"/>
              </a:rPr>
              <a:t> </a:t>
            </a:r>
            <a:r>
              <a:rPr lang="en-US" sz="3200" dirty="0" err="1">
                <a:solidFill>
                  <a:srgbClr val="00B050"/>
                </a:solidFill>
                <a:latin typeface="+mj-lt"/>
              </a:rPr>
              <a:t>quần</a:t>
            </a:r>
            <a:r>
              <a:rPr lang="en-US" sz="3200" dirty="0">
                <a:solidFill>
                  <a:srgbClr val="00B050"/>
                </a:solidFill>
                <a:latin typeface="+mj-lt"/>
              </a:rPr>
              <a:t> </a:t>
            </a:r>
            <a:r>
              <a:rPr lang="en-US" sz="3200" dirty="0" err="1">
                <a:solidFill>
                  <a:srgbClr val="00B050"/>
                </a:solidFill>
                <a:latin typeface="+mj-lt"/>
              </a:rPr>
              <a:t>áo</a:t>
            </a:r>
            <a:r>
              <a:rPr lang="vi-VN" sz="3200" dirty="0">
                <a:solidFill>
                  <a:srgbClr val="00B050"/>
                </a:solidFill>
                <a:latin typeface="+mj-lt"/>
              </a:rPr>
              <a:t>                       </a:t>
            </a:r>
            <a:endParaRPr lang="en-US" sz="3200" i="1" dirty="0">
              <a:solidFill>
                <a:srgbClr val="00B050"/>
              </a:solidFill>
              <a:latin typeface="+mj-lt"/>
            </a:endParaRPr>
          </a:p>
        </p:txBody>
      </p:sp>
      <p:pic>
        <p:nvPicPr>
          <p:cNvPr id="9" name="Picture 8">
            <a:extLst>
              <a:ext uri="{FF2B5EF4-FFF2-40B4-BE49-F238E27FC236}">
                <a16:creationId xmlns:a16="http://schemas.microsoft.com/office/drawing/2014/main" id="{C4A793B3-1381-0F50-2B90-FE85F7AF2284}"/>
              </a:ext>
            </a:extLst>
          </p:cNvPr>
          <p:cNvPicPr>
            <a:picLocks noChangeAspect="1"/>
          </p:cNvPicPr>
          <p:nvPr/>
        </p:nvPicPr>
        <p:blipFill>
          <a:blip r:embed="rId15"/>
          <a:stretch>
            <a:fillRect/>
          </a:stretch>
        </p:blipFill>
        <p:spPr>
          <a:xfrm>
            <a:off x="4128559" y="5616956"/>
            <a:ext cx="2800350" cy="428625"/>
          </a:xfrm>
          <a:prstGeom prst="rect">
            <a:avLst/>
          </a:prstGeom>
        </p:spPr>
      </p:pic>
      <p:pic>
        <p:nvPicPr>
          <p:cNvPr id="11" name="Picture 10">
            <a:extLst>
              <a:ext uri="{FF2B5EF4-FFF2-40B4-BE49-F238E27FC236}">
                <a16:creationId xmlns:a16="http://schemas.microsoft.com/office/drawing/2014/main" id="{759DC86F-1900-F0E6-9CA8-3D9081754522}"/>
              </a:ext>
            </a:extLst>
          </p:cNvPr>
          <p:cNvPicPr>
            <a:picLocks noChangeAspect="1"/>
          </p:cNvPicPr>
          <p:nvPr/>
        </p:nvPicPr>
        <p:blipFill>
          <a:blip r:embed="rId16"/>
          <a:stretch>
            <a:fillRect/>
          </a:stretch>
        </p:blipFill>
        <p:spPr>
          <a:xfrm>
            <a:off x="4739265" y="2960209"/>
            <a:ext cx="2466975" cy="457200"/>
          </a:xfrm>
          <a:prstGeom prst="rect">
            <a:avLst/>
          </a:prstGeom>
        </p:spPr>
      </p:pic>
      <p:pic>
        <p:nvPicPr>
          <p:cNvPr id="13" name="Picture 12">
            <a:extLst>
              <a:ext uri="{FF2B5EF4-FFF2-40B4-BE49-F238E27FC236}">
                <a16:creationId xmlns:a16="http://schemas.microsoft.com/office/drawing/2014/main" id="{653E9708-9044-175F-CDF2-3CBD8BF2E54C}"/>
              </a:ext>
            </a:extLst>
          </p:cNvPr>
          <p:cNvPicPr>
            <a:picLocks noChangeAspect="1"/>
          </p:cNvPicPr>
          <p:nvPr/>
        </p:nvPicPr>
        <p:blipFill>
          <a:blip r:embed="rId17"/>
          <a:stretch>
            <a:fillRect/>
          </a:stretch>
        </p:blipFill>
        <p:spPr>
          <a:xfrm>
            <a:off x="7163708" y="2960209"/>
            <a:ext cx="781050" cy="447675"/>
          </a:xfrm>
          <a:prstGeom prst="rect">
            <a:avLst/>
          </a:prstGeom>
        </p:spPr>
      </p:pic>
      <p:pic>
        <p:nvPicPr>
          <p:cNvPr id="15" name="Picture 14">
            <a:extLst>
              <a:ext uri="{FF2B5EF4-FFF2-40B4-BE49-F238E27FC236}">
                <a16:creationId xmlns:a16="http://schemas.microsoft.com/office/drawing/2014/main" id="{AA23DC9D-E87C-CFA1-7F08-C8BED70C7B52}"/>
              </a:ext>
            </a:extLst>
          </p:cNvPr>
          <p:cNvPicPr>
            <a:picLocks noChangeAspect="1"/>
          </p:cNvPicPr>
          <p:nvPr/>
        </p:nvPicPr>
        <p:blipFill>
          <a:blip r:embed="rId18"/>
          <a:stretch>
            <a:fillRect/>
          </a:stretch>
        </p:blipFill>
        <p:spPr>
          <a:xfrm>
            <a:off x="3754022" y="3674776"/>
            <a:ext cx="2371725" cy="428625"/>
          </a:xfrm>
          <a:prstGeom prst="rect">
            <a:avLst/>
          </a:prstGeom>
        </p:spPr>
      </p:pic>
      <p:pic>
        <p:nvPicPr>
          <p:cNvPr id="19" name="Picture 18">
            <a:extLst>
              <a:ext uri="{FF2B5EF4-FFF2-40B4-BE49-F238E27FC236}">
                <a16:creationId xmlns:a16="http://schemas.microsoft.com/office/drawing/2014/main" id="{CD45A2FF-183B-72BF-17B1-FC6208A4AF22}"/>
              </a:ext>
            </a:extLst>
          </p:cNvPr>
          <p:cNvPicPr>
            <a:picLocks noChangeAspect="1"/>
          </p:cNvPicPr>
          <p:nvPr/>
        </p:nvPicPr>
        <p:blipFill>
          <a:blip r:embed="rId19"/>
          <a:stretch>
            <a:fillRect/>
          </a:stretch>
        </p:blipFill>
        <p:spPr>
          <a:xfrm>
            <a:off x="3680926" y="1469790"/>
            <a:ext cx="2200275" cy="466725"/>
          </a:xfrm>
          <a:prstGeom prst="rect">
            <a:avLst/>
          </a:prstGeom>
        </p:spPr>
      </p:pic>
      <p:pic>
        <p:nvPicPr>
          <p:cNvPr id="20" name="setuptents">
            <a:hlinkClick r:id="" action="ppaction://media"/>
            <a:extLst>
              <a:ext uri="{FF2B5EF4-FFF2-40B4-BE49-F238E27FC236}">
                <a16:creationId xmlns:a16="http://schemas.microsoft.com/office/drawing/2014/main" id="{B1BAB66B-0D41-4384-1519-734EC1DC63B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641649" y="654849"/>
            <a:ext cx="487363" cy="487363"/>
          </a:xfrm>
          <a:prstGeom prst="rect">
            <a:avLst/>
          </a:prstGeom>
        </p:spPr>
      </p:pic>
      <p:pic>
        <p:nvPicPr>
          <p:cNvPr id="23" name="clear trails">
            <a:hlinkClick r:id="" action="ppaction://media"/>
            <a:extLst>
              <a:ext uri="{FF2B5EF4-FFF2-40B4-BE49-F238E27FC236}">
                <a16:creationId xmlns:a16="http://schemas.microsoft.com/office/drawing/2014/main" id="{5EAECBC2-F8F1-281C-036E-6976A24537E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641649" y="634413"/>
            <a:ext cx="487363" cy="487363"/>
          </a:xfrm>
          <a:prstGeom prst="rect">
            <a:avLst/>
          </a:prstGeom>
        </p:spPr>
      </p:pic>
      <p:pic>
        <p:nvPicPr>
          <p:cNvPr id="24" name="do washing up">
            <a:hlinkClick r:id="" action="ppaction://media"/>
            <a:extLst>
              <a:ext uri="{FF2B5EF4-FFF2-40B4-BE49-F238E27FC236}">
                <a16:creationId xmlns:a16="http://schemas.microsoft.com/office/drawing/2014/main" id="{F5C9445B-61DD-29BF-319E-FA26F8131F9E}"/>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641648" y="654849"/>
            <a:ext cx="487363" cy="487363"/>
          </a:xfrm>
          <a:prstGeom prst="rect">
            <a:avLst/>
          </a:prstGeom>
        </p:spPr>
      </p:pic>
      <p:pic>
        <p:nvPicPr>
          <p:cNvPr id="25" name="pick up litter">
            <a:hlinkClick r:id="" action="ppaction://media"/>
            <a:extLst>
              <a:ext uri="{FF2B5EF4-FFF2-40B4-BE49-F238E27FC236}">
                <a16:creationId xmlns:a16="http://schemas.microsoft.com/office/drawing/2014/main" id="{13CBE457-06EF-8087-3A69-3DDB1D7D1BBD}"/>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641649" y="671340"/>
            <a:ext cx="487363" cy="487363"/>
          </a:xfrm>
          <a:prstGeom prst="rect">
            <a:avLst/>
          </a:prstGeom>
        </p:spPr>
      </p:pic>
      <p:pic>
        <p:nvPicPr>
          <p:cNvPr id="26" name="repair fence">
            <a:hlinkClick r:id="" action="ppaction://media"/>
            <a:extLst>
              <a:ext uri="{FF2B5EF4-FFF2-40B4-BE49-F238E27FC236}">
                <a16:creationId xmlns:a16="http://schemas.microsoft.com/office/drawing/2014/main" id="{644BF012-DDB3-7637-274B-442EF385B108}"/>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2641647" y="692233"/>
            <a:ext cx="487363" cy="487363"/>
          </a:xfrm>
          <a:prstGeom prst="rect">
            <a:avLst/>
          </a:prstGeom>
        </p:spPr>
      </p:pic>
      <p:pic>
        <p:nvPicPr>
          <p:cNvPr id="29" name="do laundry">
            <a:hlinkClick r:id="" action="ppaction://media"/>
            <a:extLst>
              <a:ext uri="{FF2B5EF4-FFF2-40B4-BE49-F238E27FC236}">
                <a16:creationId xmlns:a16="http://schemas.microsoft.com/office/drawing/2014/main" id="{8DC2331D-39E9-A89F-0A23-F6EB2BC07A44}"/>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2700078" y="693642"/>
            <a:ext cx="487363" cy="487363"/>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720" fill="hold"/>
                                        <p:tgtEl>
                                          <p:spTgt spid="20"/>
                                        </p:tgtEl>
                                      </p:cBhvr>
                                    </p:cmd>
                                  </p:childTnLst>
                                </p:cTn>
                              </p:par>
                            </p:childTnLst>
                          </p:cTn>
                        </p:par>
                      </p:childTnLst>
                    </p:cTn>
                  </p:par>
                </p:childTnLst>
              </p:cTn>
              <p:nextCondLst>
                <p:cond evt="onClick" delay="0">
                  <p:tgtEl>
                    <p:spTgt spid="28"/>
                  </p:tgtEl>
                </p:cond>
              </p:nextCondLst>
            </p:seq>
            <p:audio>
              <p:cMediaNode vol="80000">
                <p:cTn id="8" fill="hold" display="0">
                  <p:stCondLst>
                    <p:cond delay="indefinite"/>
                  </p:stCondLst>
                  <p:endCondLst>
                    <p:cond evt="onStopAudio" delay="0">
                      <p:tgtEl>
                        <p:sldTgt/>
                      </p:tgtEl>
                    </p:cond>
                  </p:endCondLst>
                </p:cTn>
                <p:tgtEl>
                  <p:spTgt spid="23"/>
                </p:tgtEl>
              </p:cMediaNode>
            </p:audio>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86" fill="hold"/>
                                        <p:tgtEl>
                                          <p:spTgt spid="23"/>
                                        </p:tgtEl>
                                      </p:cBhvr>
                                    </p:cmd>
                                  </p:childTnLst>
                                </p:cTn>
                              </p:par>
                            </p:childTnLst>
                          </p:cTn>
                        </p:par>
                      </p:childTnLst>
                    </p:cTn>
                  </p:par>
                </p:childTnLst>
              </p:cTn>
              <p:nextCondLst>
                <p:cond evt="onClick" delay="0">
                  <p:tgtEl>
                    <p:spTgt spid="18"/>
                  </p:tgtEl>
                </p:cond>
              </p:nextCondLst>
            </p:seq>
            <p:audio>
              <p:cMediaNode vol="80000">
                <p:cTn id="14" fill="hold" display="0">
                  <p:stCondLst>
                    <p:cond delay="indefinite"/>
                  </p:stCondLst>
                  <p:endCondLst>
                    <p:cond evt="onStopAudio" delay="0">
                      <p:tgtEl>
                        <p:sldTgt/>
                      </p:tgtEl>
                    </p:cond>
                  </p:endCondLst>
                </p:cTn>
                <p:tgtEl>
                  <p:spTgt spid="24"/>
                </p:tgtEl>
              </p:cMediaNode>
            </p:audio>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30" fill="hold"/>
                                        <p:tgtEl>
                                          <p:spTgt spid="24"/>
                                        </p:tgtEl>
                                      </p:cBhvr>
                                    </p:cmd>
                                  </p:childTnLst>
                                </p:cTn>
                              </p:par>
                            </p:childTnLst>
                          </p:cTn>
                        </p:par>
                      </p:childTnLst>
                    </p:cTn>
                  </p:par>
                </p:childTnLst>
              </p:cTn>
              <p:nextCondLst>
                <p:cond evt="onClick" delay="0">
                  <p:tgtEl>
                    <p:spTgt spid="21"/>
                  </p:tgtEl>
                </p:cond>
              </p:nextCondLst>
            </p:seq>
            <p:audio>
              <p:cMediaNode vol="80000">
                <p:cTn id="20" fill="hold" display="0">
                  <p:stCondLst>
                    <p:cond delay="indefinite"/>
                  </p:stCondLst>
                  <p:endCondLst>
                    <p:cond evt="onStopAudio" delay="0">
                      <p:tgtEl>
                        <p:sldTgt/>
                      </p:tgtEl>
                    </p:cond>
                  </p:endCondLst>
                </p:cTn>
                <p:tgtEl>
                  <p:spTgt spid="25"/>
                </p:tgtEl>
              </p:cMediaNode>
            </p:audio>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956" fill="hold"/>
                                        <p:tgtEl>
                                          <p:spTgt spid="25"/>
                                        </p:tgtEl>
                                      </p:cBhvr>
                                    </p:cmd>
                                  </p:childTnLst>
                                </p:cTn>
                              </p:par>
                            </p:childTnLst>
                          </p:cTn>
                        </p:par>
                      </p:childTnLst>
                    </p:cTn>
                  </p:par>
                </p:childTnLst>
              </p:cTn>
              <p:nextCondLst>
                <p:cond evt="onClick" delay="0">
                  <p:tgtEl>
                    <p:spTgt spid="22"/>
                  </p:tgtEl>
                </p:cond>
              </p:nextCondLst>
            </p:seq>
            <p:audio>
              <p:cMediaNode vol="80000">
                <p:cTn id="26" fill="hold" display="0">
                  <p:stCondLst>
                    <p:cond delay="indefinite"/>
                  </p:stCondLst>
                  <p:endCondLst>
                    <p:cond evt="onStopAudio" delay="0">
                      <p:tgtEl>
                        <p:sldTgt/>
                      </p:tgtEl>
                    </p:cond>
                  </p:endCondLst>
                </p:cTn>
                <p:tgtEl>
                  <p:spTgt spid="26"/>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156" fill="hold"/>
                                        <p:tgtEl>
                                          <p:spTgt spid="26"/>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9"/>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78" fill="hold"/>
                                        <p:tgtEl>
                                          <p:spTgt spid="29"/>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35" y="381473"/>
            <a:ext cx="11688565" cy="5750164"/>
          </a:xfrm>
          <a:prstGeom prst="rect">
            <a:avLst/>
          </a:prstGeom>
          <a:noFill/>
        </p:spPr>
        <p:txBody>
          <a:bodyPr wrap="square" rtlCol="0">
            <a:spAutoFit/>
          </a:bodyPr>
          <a:lstStyle/>
          <a:p>
            <a:pPr>
              <a:lnSpc>
                <a:spcPct val="150000"/>
              </a:lnSpc>
            </a:pPr>
            <a:r>
              <a:rPr lang="en-US" sz="2800" b="1" dirty="0">
                <a:solidFill>
                  <a:srgbClr val="0000CC"/>
                </a:solidFill>
                <a:latin typeface="+mj-lt"/>
              </a:rPr>
              <a:t>Match the words in the left column to the words/phrases in the right column.</a:t>
            </a:r>
          </a:p>
          <a:p>
            <a:pPr marL="1428750" lvl="2" indent="-514350">
              <a:lnSpc>
                <a:spcPct val="150000"/>
              </a:lnSpc>
              <a:buFont typeface="+mj-lt"/>
              <a:buAutoNum type="arabicPeriod"/>
            </a:pPr>
            <a:r>
              <a:rPr lang="en-US" sz="3200" dirty="0">
                <a:solidFill>
                  <a:srgbClr val="0070C0"/>
                </a:solidFill>
                <a:latin typeface="+mj-lt"/>
              </a:rPr>
              <a:t>set up</a:t>
            </a:r>
          </a:p>
          <a:p>
            <a:pPr marL="1428750" lvl="2" indent="-514350">
              <a:lnSpc>
                <a:spcPct val="150000"/>
              </a:lnSpc>
              <a:buFont typeface="+mj-lt"/>
              <a:buAutoNum type="arabicPeriod"/>
            </a:pPr>
            <a:r>
              <a:rPr lang="en-US" sz="3200" dirty="0">
                <a:solidFill>
                  <a:srgbClr val="0070C0"/>
                </a:solidFill>
                <a:latin typeface="+mj-lt"/>
              </a:rPr>
              <a:t>clear</a:t>
            </a:r>
          </a:p>
          <a:p>
            <a:pPr marL="1428750" lvl="2" indent="-514350">
              <a:lnSpc>
                <a:spcPct val="150000"/>
              </a:lnSpc>
              <a:buFont typeface="+mj-lt"/>
              <a:buAutoNum type="arabicPeriod"/>
            </a:pPr>
            <a:r>
              <a:rPr lang="en-US" sz="3200" dirty="0">
                <a:solidFill>
                  <a:srgbClr val="0070C0"/>
                </a:solidFill>
                <a:latin typeface="+mj-lt"/>
              </a:rPr>
              <a:t>do</a:t>
            </a:r>
          </a:p>
          <a:p>
            <a:pPr marL="1428750" lvl="2" indent="-514350">
              <a:lnSpc>
                <a:spcPct val="150000"/>
              </a:lnSpc>
              <a:buFont typeface="+mj-lt"/>
              <a:buAutoNum type="arabicPeriod"/>
            </a:pPr>
            <a:r>
              <a:rPr lang="en-US" sz="3200" dirty="0">
                <a:solidFill>
                  <a:srgbClr val="0070C0"/>
                </a:solidFill>
                <a:latin typeface="+mj-lt"/>
              </a:rPr>
              <a:t>pick up</a:t>
            </a:r>
          </a:p>
          <a:p>
            <a:pPr marL="1428750" lvl="2" indent="-514350">
              <a:lnSpc>
                <a:spcPct val="150000"/>
              </a:lnSpc>
              <a:buFont typeface="+mj-lt"/>
              <a:buAutoNum type="arabicPeriod"/>
            </a:pPr>
            <a:r>
              <a:rPr lang="en-US" sz="3200" dirty="0">
                <a:solidFill>
                  <a:srgbClr val="0070C0"/>
                </a:solidFill>
                <a:latin typeface="+mj-lt"/>
              </a:rPr>
              <a:t>repair</a:t>
            </a:r>
          </a:p>
          <a:p>
            <a:pPr marL="1428750" lvl="2" indent="-514350">
              <a:lnSpc>
                <a:spcPct val="150000"/>
              </a:lnSpc>
              <a:buFont typeface="+mj-lt"/>
              <a:buAutoNum type="arabicPeriod"/>
            </a:pPr>
            <a:r>
              <a:rPr lang="en-US" sz="3200" dirty="0">
                <a:solidFill>
                  <a:srgbClr val="0070C0"/>
                </a:solidFill>
                <a:latin typeface="+mj-lt"/>
              </a:rPr>
              <a:t>do</a:t>
            </a:r>
            <a:endParaRPr lang="en-US" sz="2800" dirty="0">
              <a:solidFill>
                <a:srgbClr val="0070C0"/>
              </a:solidFill>
              <a:latin typeface="+mj-lt"/>
            </a:endParaRPr>
          </a:p>
          <a:p>
            <a:pPr marL="514350" indent="-514350">
              <a:lnSpc>
                <a:spcPct val="150000"/>
              </a:lnSpc>
              <a:buFont typeface="+mj-lt"/>
              <a:buAutoNum type="arabicPeriod"/>
            </a:pPr>
            <a:endParaRPr lang="en-US" sz="2800" dirty="0">
              <a:solidFill>
                <a:schemeClr val="accent1"/>
              </a:solidFill>
              <a:latin typeface="+mj-lt"/>
            </a:endParaRPr>
          </a:p>
        </p:txBody>
      </p:sp>
      <p:sp>
        <p:nvSpPr>
          <p:cNvPr id="10" name="TextBox 9">
            <a:extLst>
              <a:ext uri="{FF2B5EF4-FFF2-40B4-BE49-F238E27FC236}">
                <a16:creationId xmlns:a16="http://schemas.microsoft.com/office/drawing/2014/main" id="{7AC2D824-EF2E-B1AA-FE2C-C122ACE64FC4}"/>
              </a:ext>
            </a:extLst>
          </p:cNvPr>
          <p:cNvSpPr txBox="1"/>
          <p:nvPr/>
        </p:nvSpPr>
        <p:spPr>
          <a:xfrm>
            <a:off x="6312304" y="1094175"/>
            <a:ext cx="4447845" cy="4288225"/>
          </a:xfrm>
          <a:prstGeom prst="rect">
            <a:avLst/>
          </a:pr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lang="en-US" sz="2800" b="1" dirty="0">
                <a:solidFill>
                  <a:srgbClr val="00B050"/>
                </a:solidFill>
                <a:latin typeface="+mj-lt"/>
              </a:rPr>
              <a:t>the w</a:t>
            </a:r>
            <a:r>
              <a:rPr lang="en-US" sz="2800" b="1" noProof="0" dirty="0" err="1">
                <a:solidFill>
                  <a:srgbClr val="00B050"/>
                </a:solidFill>
                <a:latin typeface="+mj-lt"/>
              </a:rPr>
              <a:t>ashing</a:t>
            </a:r>
            <a:r>
              <a:rPr lang="en-US" sz="2800" b="1" noProof="0" dirty="0">
                <a:solidFill>
                  <a:srgbClr val="00B050"/>
                </a:solidFill>
                <a:latin typeface="+mj-lt"/>
              </a:rPr>
              <a:t>-up</a:t>
            </a:r>
            <a:endParaRPr kumimoji="0" lang="en-US" sz="2800" b="1" i="0" u="none" strike="noStrike" kern="1200" cap="none" spc="0" normalizeH="0" baseline="0" noProof="0" dirty="0">
              <a:ln>
                <a:noFill/>
              </a:ln>
              <a:solidFill>
                <a:srgbClr val="00B050"/>
              </a:solidFill>
              <a:effectLst/>
              <a:uLnTx/>
              <a:uFillTx/>
              <a:latin typeface="+mj-lt"/>
              <a:ea typeface="+mn-ea"/>
              <a:cs typeface="+mn-cs"/>
            </a:endParaRPr>
          </a:p>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lang="en-US" sz="2800" b="1" dirty="0">
                <a:solidFill>
                  <a:srgbClr val="00B050"/>
                </a:solidFill>
                <a:latin typeface="+mj-lt"/>
                <a:cs typeface="+mn-cs"/>
              </a:rPr>
              <a:t>f</a:t>
            </a:r>
            <a:r>
              <a:rPr kumimoji="0" lang="en-US" sz="2800" b="1" i="0" u="none" strike="noStrike" kern="1200" cap="none" spc="0" normalizeH="0" baseline="0" noProof="0" dirty="0" err="1">
                <a:ln>
                  <a:noFill/>
                </a:ln>
                <a:solidFill>
                  <a:srgbClr val="00B050"/>
                </a:solidFill>
                <a:effectLst/>
                <a:uLnTx/>
                <a:uFillTx/>
                <a:latin typeface="+mj-lt"/>
                <a:ea typeface="+mn-ea"/>
                <a:cs typeface="+mn-cs"/>
              </a:rPr>
              <a:t>ences</a:t>
            </a:r>
            <a:r>
              <a:rPr kumimoji="0" lang="en-US" sz="2800" b="1" i="0" u="none" strike="noStrike" kern="1200" cap="none" spc="0" normalizeH="0" baseline="0" noProof="0" dirty="0">
                <a:ln>
                  <a:noFill/>
                </a:ln>
                <a:solidFill>
                  <a:srgbClr val="00B050"/>
                </a:solidFill>
                <a:effectLst/>
                <a:uLnTx/>
                <a:uFillTx/>
                <a:latin typeface="+mj-lt"/>
                <a:ea typeface="+mn-ea"/>
                <a:cs typeface="+mn-cs"/>
              </a:rPr>
              <a:t> and signs</a:t>
            </a:r>
          </a:p>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kumimoji="0" lang="en-US" sz="2800" b="1" i="0" u="none" strike="noStrike" kern="1200" cap="none" spc="0" normalizeH="0" baseline="0" noProof="0" dirty="0">
                <a:ln>
                  <a:noFill/>
                </a:ln>
                <a:solidFill>
                  <a:srgbClr val="00B050"/>
                </a:solidFill>
                <a:effectLst/>
                <a:uLnTx/>
                <a:uFillTx/>
                <a:latin typeface="+mj-lt"/>
                <a:ea typeface="+mn-ea"/>
                <a:cs typeface="+mn-cs"/>
              </a:rPr>
              <a:t>litter</a:t>
            </a:r>
          </a:p>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lang="en-US" sz="2800" b="1" dirty="0">
                <a:solidFill>
                  <a:srgbClr val="00B050"/>
                </a:solidFill>
                <a:latin typeface="+mj-lt"/>
                <a:cs typeface="+mn-cs"/>
              </a:rPr>
              <a:t>tents</a:t>
            </a:r>
            <a:endParaRPr kumimoji="0" lang="en-US" sz="2800" b="1" i="0" u="none" strike="noStrike" kern="1200" cap="none" spc="0" normalizeH="0" baseline="0" noProof="0" dirty="0">
              <a:ln>
                <a:noFill/>
              </a:ln>
              <a:solidFill>
                <a:srgbClr val="00B050"/>
              </a:solidFill>
              <a:effectLst/>
              <a:uLnTx/>
              <a:uFillTx/>
              <a:latin typeface="+mj-lt"/>
              <a:ea typeface="+mn-ea"/>
              <a:cs typeface="+mn-cs"/>
            </a:endParaRPr>
          </a:p>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lang="en-US" sz="2800" b="1" dirty="0">
                <a:solidFill>
                  <a:srgbClr val="00B050"/>
                </a:solidFill>
                <a:latin typeface="+mj-lt"/>
                <a:cs typeface="+mn-cs"/>
              </a:rPr>
              <a:t>the laundry</a:t>
            </a:r>
          </a:p>
          <a:p>
            <a:pPr marR="0" lvl="0" indent="-571500" algn="l" defTabSz="914400" rtl="0" eaLnBrk="1" fontAlgn="auto" latinLnBrk="0" hangingPunct="1">
              <a:lnSpc>
                <a:spcPct val="150000"/>
              </a:lnSpc>
              <a:spcBef>
                <a:spcPts val="600"/>
              </a:spcBef>
              <a:spcAft>
                <a:spcPts val="0"/>
              </a:spcAft>
              <a:buClrTx/>
              <a:buSzTx/>
              <a:buFont typeface="+mj-lt"/>
              <a:buAutoNum type="alphaLcParenR"/>
              <a:tabLst/>
              <a:defRPr/>
            </a:pPr>
            <a:r>
              <a:rPr kumimoji="0" lang="en-US" sz="2800" b="1" i="0" u="none" strike="noStrike" kern="1200" cap="none" spc="0" normalizeH="0" baseline="0" noProof="0" dirty="0">
                <a:ln>
                  <a:noFill/>
                </a:ln>
                <a:solidFill>
                  <a:srgbClr val="00B050"/>
                </a:solidFill>
                <a:effectLst/>
                <a:uLnTx/>
                <a:uFillTx/>
                <a:latin typeface="+mj-lt"/>
                <a:ea typeface="+mn-ea"/>
                <a:cs typeface="+mn-cs"/>
              </a:rPr>
              <a:t>trails</a:t>
            </a:r>
          </a:p>
        </p:txBody>
      </p:sp>
      <p:cxnSp>
        <p:nvCxnSpPr>
          <p:cNvPr id="5" name="Straight Arrow Connector 4">
            <a:extLst>
              <a:ext uri="{FF2B5EF4-FFF2-40B4-BE49-F238E27FC236}">
                <a16:creationId xmlns:a16="http://schemas.microsoft.com/office/drawing/2014/main" id="{00823344-B088-F5F8-CAD9-71293910937C}"/>
              </a:ext>
            </a:extLst>
          </p:cNvPr>
          <p:cNvCxnSpPr>
            <a:cxnSpLocks/>
          </p:cNvCxnSpPr>
          <p:nvPr/>
        </p:nvCxnSpPr>
        <p:spPr>
          <a:xfrm>
            <a:off x="3141296" y="1553066"/>
            <a:ext cx="3236996" cy="212338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2C90798D-154F-8F25-14C3-F6A612B18D50}"/>
              </a:ext>
            </a:extLst>
          </p:cNvPr>
          <p:cNvCxnSpPr>
            <a:cxnSpLocks/>
          </p:cNvCxnSpPr>
          <p:nvPr/>
        </p:nvCxnSpPr>
        <p:spPr>
          <a:xfrm>
            <a:off x="2854152" y="2286873"/>
            <a:ext cx="3524140" cy="2776195"/>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8D54B6E0-4D00-E40E-334C-EC2A7FA3BAF4}"/>
              </a:ext>
            </a:extLst>
          </p:cNvPr>
          <p:cNvCxnSpPr>
            <a:cxnSpLocks/>
          </p:cNvCxnSpPr>
          <p:nvPr/>
        </p:nvCxnSpPr>
        <p:spPr>
          <a:xfrm flipV="1">
            <a:off x="2507778" y="1587827"/>
            <a:ext cx="3839939" cy="1362761"/>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6454E6FA-C502-4A53-5BEE-B4087E386627}"/>
              </a:ext>
            </a:extLst>
          </p:cNvPr>
          <p:cNvCxnSpPr>
            <a:cxnSpLocks/>
          </p:cNvCxnSpPr>
          <p:nvPr/>
        </p:nvCxnSpPr>
        <p:spPr>
          <a:xfrm flipV="1">
            <a:off x="3250296" y="3018788"/>
            <a:ext cx="3097421" cy="68712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708B606A-8C97-A476-7EE0-166953F59CE3}"/>
              </a:ext>
            </a:extLst>
          </p:cNvPr>
          <p:cNvCxnSpPr>
            <a:cxnSpLocks/>
          </p:cNvCxnSpPr>
          <p:nvPr/>
        </p:nvCxnSpPr>
        <p:spPr>
          <a:xfrm flipV="1">
            <a:off x="3044858" y="2218673"/>
            <a:ext cx="3302859" cy="222797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29" name="Straight Arrow Connector 28">
            <a:extLst>
              <a:ext uri="{FF2B5EF4-FFF2-40B4-BE49-F238E27FC236}">
                <a16:creationId xmlns:a16="http://schemas.microsoft.com/office/drawing/2014/main" id="{CEB76065-4B1A-DA47-F0FE-059E2E084D71}"/>
              </a:ext>
            </a:extLst>
          </p:cNvPr>
          <p:cNvCxnSpPr>
            <a:cxnSpLocks/>
          </p:cNvCxnSpPr>
          <p:nvPr/>
        </p:nvCxnSpPr>
        <p:spPr>
          <a:xfrm flipV="1">
            <a:off x="2526137" y="4410261"/>
            <a:ext cx="3821580" cy="72100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249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35" y="287665"/>
            <a:ext cx="11688565" cy="5196166"/>
          </a:xfrm>
          <a:prstGeom prst="rect">
            <a:avLst/>
          </a:prstGeom>
          <a:noFill/>
        </p:spPr>
        <p:txBody>
          <a:bodyPr wrap="square" rtlCol="0">
            <a:spAutoFit/>
          </a:bodyPr>
          <a:lstStyle/>
          <a:p>
            <a:pPr>
              <a:lnSpc>
                <a:spcPct val="150000"/>
              </a:lnSpc>
            </a:pPr>
            <a:endParaRPr lang="en-US" sz="2800" dirty="0">
              <a:solidFill>
                <a:srgbClr val="0000CC"/>
              </a:solidFill>
              <a:latin typeface="+mj-lt"/>
            </a:endParaRPr>
          </a:p>
          <a:p>
            <a:pPr>
              <a:lnSpc>
                <a:spcPct val="150000"/>
              </a:lnSpc>
            </a:pPr>
            <a:endParaRPr lang="en-US" sz="2800" dirty="0">
              <a:solidFill>
                <a:srgbClr val="0000CC"/>
              </a:solidFill>
              <a:latin typeface="+mj-lt"/>
            </a:endParaRPr>
          </a:p>
          <a:p>
            <a:pPr>
              <a:lnSpc>
                <a:spcPct val="150000"/>
              </a:lnSpc>
            </a:pPr>
            <a:r>
              <a:rPr lang="en-US" sz="2800" dirty="0">
                <a:solidFill>
                  <a:srgbClr val="0000CC"/>
                </a:solidFill>
                <a:latin typeface="+mj-lt"/>
              </a:rPr>
              <a:t>Work in pairs. Student A says the first half of the phrase. Student B says the full phrase and then take your turns. Each student gets one point for every correct answer.  </a:t>
            </a:r>
          </a:p>
          <a:p>
            <a:pPr>
              <a:lnSpc>
                <a:spcPct val="150000"/>
              </a:lnSpc>
            </a:pPr>
            <a:endParaRPr lang="en-US" sz="2800" b="1" dirty="0">
              <a:solidFill>
                <a:srgbClr val="0000CC"/>
              </a:solidFill>
              <a:latin typeface="+mj-lt"/>
            </a:endParaRPr>
          </a:p>
          <a:p>
            <a:pPr>
              <a:lnSpc>
                <a:spcPct val="150000"/>
              </a:lnSpc>
            </a:pPr>
            <a:r>
              <a:rPr lang="en-US" sz="2800" b="1" dirty="0">
                <a:solidFill>
                  <a:srgbClr val="0000CC"/>
                </a:solidFill>
                <a:latin typeface="+mj-lt"/>
              </a:rPr>
              <a:t>e.g. </a:t>
            </a:r>
            <a:r>
              <a:rPr lang="en-US" sz="2800" b="1" dirty="0">
                <a:solidFill>
                  <a:srgbClr val="00B050"/>
                </a:solidFill>
                <a:latin typeface="+mj-lt"/>
              </a:rPr>
              <a:t>Student A: Do</a:t>
            </a:r>
          </a:p>
          <a:p>
            <a:pPr>
              <a:lnSpc>
                <a:spcPct val="150000"/>
              </a:lnSpc>
            </a:pPr>
            <a:r>
              <a:rPr lang="en-US" sz="2800" b="1" dirty="0">
                <a:solidFill>
                  <a:srgbClr val="0000CC"/>
                </a:solidFill>
                <a:latin typeface="+mj-lt"/>
              </a:rPr>
              <a:t>        </a:t>
            </a:r>
            <a:r>
              <a:rPr lang="en-US" sz="2800" b="1" dirty="0">
                <a:solidFill>
                  <a:srgbClr val="00B0F0"/>
                </a:solidFill>
                <a:latin typeface="+mj-lt"/>
              </a:rPr>
              <a:t>Student B: Do the laundry</a:t>
            </a:r>
            <a:endParaRPr lang="en-US" sz="2800" dirty="0">
              <a:solidFill>
                <a:schemeClr val="accent1"/>
              </a:solidFill>
              <a:latin typeface="+mj-lt"/>
            </a:endParaRPr>
          </a:p>
        </p:txBody>
      </p:sp>
      <p:sp>
        <p:nvSpPr>
          <p:cNvPr id="3" name="TextBox 2">
            <a:extLst>
              <a:ext uri="{FF2B5EF4-FFF2-40B4-BE49-F238E27FC236}">
                <a16:creationId xmlns:a16="http://schemas.microsoft.com/office/drawing/2014/main" id="{0B51B8E2-7426-A247-29BE-B7559D3350A1}"/>
              </a:ext>
            </a:extLst>
          </p:cNvPr>
          <p:cNvSpPr txBox="1"/>
          <p:nvPr/>
        </p:nvSpPr>
        <p:spPr>
          <a:xfrm>
            <a:off x="4123377" y="632145"/>
            <a:ext cx="4257052" cy="58477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200" b="1">
                <a:latin typeface="+mj-lt"/>
              </a:rPr>
              <a:t>CHALLENGE GAME</a:t>
            </a:r>
            <a:endParaRPr lang="en-US" sz="3200" b="1" dirty="0">
              <a:latin typeface="+mj-lt"/>
            </a:endParaRPr>
          </a:p>
        </p:txBody>
      </p:sp>
    </p:spTree>
    <p:extLst>
      <p:ext uri="{BB962C8B-B14F-4D97-AF65-F5344CB8AC3E}">
        <p14:creationId xmlns:p14="http://schemas.microsoft.com/office/powerpoint/2010/main" val="119504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0B1E26-1DD4-8337-99FA-52AA6E7EB969}"/>
              </a:ext>
            </a:extLst>
          </p:cNvPr>
          <p:cNvPicPr>
            <a:picLocks noChangeAspect="1"/>
          </p:cNvPicPr>
          <p:nvPr/>
        </p:nvPicPr>
        <p:blipFill>
          <a:blip r:embed="rId2"/>
          <a:stretch>
            <a:fillRect/>
          </a:stretch>
        </p:blipFill>
        <p:spPr>
          <a:xfrm>
            <a:off x="298517" y="727100"/>
            <a:ext cx="10972800" cy="2533650"/>
          </a:xfrm>
          <a:prstGeom prst="rect">
            <a:avLst/>
          </a:prstGeom>
        </p:spPr>
      </p:pic>
      <p:sp>
        <p:nvSpPr>
          <p:cNvPr id="6" name="TextBox 5">
            <a:extLst>
              <a:ext uri="{FF2B5EF4-FFF2-40B4-BE49-F238E27FC236}">
                <a16:creationId xmlns:a16="http://schemas.microsoft.com/office/drawing/2014/main" id="{5770D61A-C5CF-30BA-076F-AD0F74109DE8}"/>
              </a:ext>
            </a:extLst>
          </p:cNvPr>
          <p:cNvSpPr txBox="1"/>
          <p:nvPr/>
        </p:nvSpPr>
        <p:spPr>
          <a:xfrm>
            <a:off x="4779390" y="527901"/>
            <a:ext cx="3247662" cy="58477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200" b="1" dirty="0">
                <a:latin typeface="+mj-lt"/>
              </a:rPr>
              <a:t>PAIR-WORK</a:t>
            </a:r>
          </a:p>
        </p:txBody>
      </p:sp>
      <p:sp>
        <p:nvSpPr>
          <p:cNvPr id="10" name="TextBox 9">
            <a:extLst>
              <a:ext uri="{FF2B5EF4-FFF2-40B4-BE49-F238E27FC236}">
                <a16:creationId xmlns:a16="http://schemas.microsoft.com/office/drawing/2014/main" id="{7217B9A4-464A-1A47-3C34-127F2D5A6F6B}"/>
              </a:ext>
            </a:extLst>
          </p:cNvPr>
          <p:cNvSpPr txBox="1"/>
          <p:nvPr/>
        </p:nvSpPr>
        <p:spPr>
          <a:xfrm>
            <a:off x="523189" y="3425555"/>
            <a:ext cx="10523456" cy="2554545"/>
          </a:xfrm>
          <a:prstGeom prst="rect">
            <a:avLst/>
          </a:prstGeom>
          <a:noFill/>
        </p:spPr>
        <p:txBody>
          <a:bodyPr wrap="square">
            <a:spAutoFit/>
          </a:bodyPr>
          <a:lstStyle/>
          <a:p>
            <a:r>
              <a:rPr lang="en-US" sz="3200" dirty="0">
                <a:solidFill>
                  <a:srgbClr val="0070C0"/>
                </a:solidFill>
                <a:latin typeface="+mj-lt"/>
              </a:rPr>
              <a:t>A: </a:t>
            </a:r>
            <a:r>
              <a:rPr lang="en-US" sz="3200" b="1" dirty="0">
                <a:solidFill>
                  <a:srgbClr val="0000CC"/>
                </a:solidFill>
                <a:latin typeface="+mj-lt"/>
              </a:rPr>
              <a:t>Clearing trails </a:t>
            </a:r>
            <a:r>
              <a:rPr lang="en-US" sz="3200" dirty="0">
                <a:solidFill>
                  <a:srgbClr val="0070C0"/>
                </a:solidFill>
                <a:latin typeface="+mj-lt"/>
              </a:rPr>
              <a:t>helps the environment/wildlife.</a:t>
            </a:r>
          </a:p>
          <a:p>
            <a:r>
              <a:rPr lang="en-US" sz="3200" dirty="0">
                <a:solidFill>
                  <a:srgbClr val="0070C0"/>
                </a:solidFill>
                <a:latin typeface="+mj-lt"/>
              </a:rPr>
              <a:t>B: </a:t>
            </a:r>
            <a:r>
              <a:rPr lang="en-US" sz="3200" b="1" dirty="0">
                <a:solidFill>
                  <a:srgbClr val="0000CC"/>
                </a:solidFill>
                <a:latin typeface="+mj-lt"/>
              </a:rPr>
              <a:t>Doing the washing-up </a:t>
            </a:r>
            <a:r>
              <a:rPr lang="en-US" sz="3200" dirty="0">
                <a:solidFill>
                  <a:srgbClr val="0070C0"/>
                </a:solidFill>
                <a:latin typeface="+mj-lt"/>
              </a:rPr>
              <a:t>is a chore. </a:t>
            </a:r>
          </a:p>
          <a:p>
            <a:r>
              <a:rPr lang="en-US" sz="3200" dirty="0">
                <a:solidFill>
                  <a:srgbClr val="0070C0"/>
                </a:solidFill>
                <a:latin typeface="+mj-lt"/>
              </a:rPr>
              <a:t>A: </a:t>
            </a:r>
            <a:r>
              <a:rPr lang="en-US" sz="3200" b="1" dirty="0">
                <a:solidFill>
                  <a:srgbClr val="0000CC"/>
                </a:solidFill>
                <a:latin typeface="+mj-lt"/>
              </a:rPr>
              <a:t>Picking up litter </a:t>
            </a:r>
            <a:r>
              <a:rPr lang="en-US" sz="3200" dirty="0">
                <a:solidFill>
                  <a:srgbClr val="0070C0"/>
                </a:solidFill>
                <a:latin typeface="+mj-lt"/>
              </a:rPr>
              <a:t>helps the environment/wildlife. </a:t>
            </a:r>
          </a:p>
          <a:p>
            <a:r>
              <a:rPr lang="en-US" sz="3200" dirty="0">
                <a:solidFill>
                  <a:srgbClr val="0070C0"/>
                </a:solidFill>
                <a:latin typeface="+mj-lt"/>
              </a:rPr>
              <a:t>B: </a:t>
            </a:r>
            <a:r>
              <a:rPr lang="en-US" sz="3200" b="1" dirty="0">
                <a:solidFill>
                  <a:srgbClr val="0000CC"/>
                </a:solidFill>
                <a:latin typeface="+mj-lt"/>
              </a:rPr>
              <a:t>Repairing fences and signs</a:t>
            </a:r>
            <a:r>
              <a:rPr lang="en-US" sz="3200" dirty="0">
                <a:solidFill>
                  <a:srgbClr val="00B0F0"/>
                </a:solidFill>
                <a:latin typeface="+mj-lt"/>
              </a:rPr>
              <a:t> </a:t>
            </a:r>
            <a:r>
              <a:rPr lang="en-US" sz="3200" dirty="0">
                <a:solidFill>
                  <a:srgbClr val="0070C0"/>
                </a:solidFill>
                <a:latin typeface="+mj-lt"/>
              </a:rPr>
              <a:t>helps the environment/wildlife. </a:t>
            </a:r>
          </a:p>
          <a:p>
            <a:r>
              <a:rPr lang="en-US" sz="3200" dirty="0">
                <a:solidFill>
                  <a:srgbClr val="0070C0"/>
                </a:solidFill>
                <a:latin typeface="+mj-lt"/>
              </a:rPr>
              <a:t>A: </a:t>
            </a:r>
            <a:r>
              <a:rPr lang="en-US" sz="3200" b="1" dirty="0">
                <a:solidFill>
                  <a:srgbClr val="0000CC"/>
                </a:solidFill>
                <a:latin typeface="+mj-lt"/>
              </a:rPr>
              <a:t>Doing the laundry </a:t>
            </a:r>
            <a:r>
              <a:rPr lang="en-US" sz="3200" dirty="0">
                <a:solidFill>
                  <a:srgbClr val="0070C0"/>
                </a:solidFill>
                <a:latin typeface="+mj-lt"/>
              </a:rPr>
              <a:t>is a chore.</a:t>
            </a:r>
          </a:p>
        </p:txBody>
      </p:sp>
    </p:spTree>
    <p:extLst>
      <p:ext uri="{BB962C8B-B14F-4D97-AF65-F5344CB8AC3E}">
        <p14:creationId xmlns:p14="http://schemas.microsoft.com/office/powerpoint/2010/main" val="30753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984"/>
            <a:ext cx="10452848" cy="6923315"/>
          </a:xfrm>
          <a:prstGeom prst="rect">
            <a:avLst/>
          </a:prstGeom>
        </p:spPr>
      </p:pic>
      <p:sp>
        <p:nvSpPr>
          <p:cNvPr id="3" name="TextBox 2"/>
          <p:cNvSpPr txBox="1"/>
          <p:nvPr/>
        </p:nvSpPr>
        <p:spPr>
          <a:xfrm>
            <a:off x="3844211" y="3904842"/>
            <a:ext cx="3293707" cy="923330"/>
          </a:xfrm>
          <a:prstGeom prst="rect">
            <a:avLst/>
          </a:prstGeom>
          <a:noFill/>
        </p:spPr>
        <p:txBody>
          <a:bodyPr wrap="square" rtlCol="0">
            <a:spAutoFit/>
          </a:bodyPr>
          <a:lstStyle/>
          <a:p>
            <a:r>
              <a:rPr lang="en-US" sz="5400" dirty="0">
                <a:solidFill>
                  <a:schemeClr val="bg1"/>
                </a:solidFill>
                <a:latin typeface="+mj-lt"/>
              </a:rPr>
              <a:t>Listening</a:t>
            </a:r>
            <a:endParaRPr lang="en-US" sz="2400" dirty="0">
              <a:solidFill>
                <a:schemeClr val="bg1"/>
              </a:solidFill>
              <a:latin typeface="+mj-lt"/>
            </a:endParaRPr>
          </a:p>
        </p:txBody>
      </p:sp>
    </p:spTree>
    <p:extLst>
      <p:ext uri="{BB962C8B-B14F-4D97-AF65-F5344CB8AC3E}">
        <p14:creationId xmlns:p14="http://schemas.microsoft.com/office/powerpoint/2010/main" val="78430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Pre-Listening</a:t>
            </a:r>
          </a:p>
        </p:txBody>
      </p:sp>
      <p:sp>
        <p:nvSpPr>
          <p:cNvPr id="10" name="Rectangle 9">
            <a:extLst>
              <a:ext uri="{FF2B5EF4-FFF2-40B4-BE49-F238E27FC236}">
                <a16:creationId xmlns:a16="http://schemas.microsoft.com/office/drawing/2014/main" id="{2FBDF024-1765-D95D-F108-BBAE8B2B9BC8}"/>
              </a:ext>
            </a:extLst>
          </p:cNvPr>
          <p:cNvSpPr/>
          <p:nvPr/>
        </p:nvSpPr>
        <p:spPr>
          <a:xfrm>
            <a:off x="367003" y="1335091"/>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Read the instruction quickly. Underline the key words. </a:t>
            </a:r>
            <a:endParaRPr lang="en-US" sz="3600" i="1" dirty="0">
              <a:solidFill>
                <a:srgbClr val="FF0000"/>
              </a:solidFill>
              <a:latin typeface="+mj-lt"/>
            </a:endParaRPr>
          </a:p>
        </p:txBody>
      </p:sp>
      <p:cxnSp>
        <p:nvCxnSpPr>
          <p:cNvPr id="12" name="Straight Connector 11">
            <a:extLst>
              <a:ext uri="{FF2B5EF4-FFF2-40B4-BE49-F238E27FC236}">
                <a16:creationId xmlns:a16="http://schemas.microsoft.com/office/drawing/2014/main" id="{379A6CBD-5CE9-B18B-85CB-C8FE2457D112}"/>
              </a:ext>
            </a:extLst>
          </p:cNvPr>
          <p:cNvCxnSpPr>
            <a:cxnSpLocks/>
          </p:cNvCxnSpPr>
          <p:nvPr/>
        </p:nvCxnSpPr>
        <p:spPr>
          <a:xfrm>
            <a:off x="2592371" y="3843030"/>
            <a:ext cx="179109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295E01-6CB0-2C8D-2D4C-F53FBBCC380A}"/>
              </a:ext>
            </a:extLst>
          </p:cNvPr>
          <p:cNvCxnSpPr>
            <a:cxnSpLocks/>
          </p:cNvCxnSpPr>
          <p:nvPr/>
        </p:nvCxnSpPr>
        <p:spPr>
          <a:xfrm>
            <a:off x="4731418" y="3843030"/>
            <a:ext cx="88616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73BE2A-95E7-A249-DE56-F548A6FB48E2}"/>
              </a:ext>
            </a:extLst>
          </p:cNvPr>
          <p:cNvCxnSpPr>
            <a:cxnSpLocks/>
          </p:cNvCxnSpPr>
          <p:nvPr/>
        </p:nvCxnSpPr>
        <p:spPr>
          <a:xfrm>
            <a:off x="7013543" y="3830497"/>
            <a:ext cx="84841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D13DAC-0DD3-05D4-B8A5-BB6F1DBF30F7}"/>
              </a:ext>
            </a:extLst>
          </p:cNvPr>
          <p:cNvCxnSpPr>
            <a:cxnSpLocks/>
          </p:cNvCxnSpPr>
          <p:nvPr/>
        </p:nvCxnSpPr>
        <p:spPr>
          <a:xfrm>
            <a:off x="6289691" y="3830497"/>
            <a:ext cx="42012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2E741F5-A060-6EB1-4FFB-AF8445C29E86}"/>
              </a:ext>
            </a:extLst>
          </p:cNvPr>
          <p:cNvPicPr>
            <a:picLocks noChangeAspect="1"/>
          </p:cNvPicPr>
          <p:nvPr/>
        </p:nvPicPr>
        <p:blipFill>
          <a:blip r:embed="rId2"/>
          <a:stretch>
            <a:fillRect/>
          </a:stretch>
        </p:blipFill>
        <p:spPr>
          <a:xfrm>
            <a:off x="1099425" y="2383288"/>
            <a:ext cx="8406304" cy="3932817"/>
          </a:xfrm>
          <a:prstGeom prst="rect">
            <a:avLst/>
          </a:prstGeom>
        </p:spPr>
      </p:pic>
      <p:cxnSp>
        <p:nvCxnSpPr>
          <p:cNvPr id="16" name="Straight Connector 15">
            <a:extLst>
              <a:ext uri="{FF2B5EF4-FFF2-40B4-BE49-F238E27FC236}">
                <a16:creationId xmlns:a16="http://schemas.microsoft.com/office/drawing/2014/main" id="{42525AEA-30DF-235E-D464-A8B8DF4B8071}"/>
              </a:ext>
            </a:extLst>
          </p:cNvPr>
          <p:cNvCxnSpPr>
            <a:cxnSpLocks/>
          </p:cNvCxnSpPr>
          <p:nvPr/>
        </p:nvCxnSpPr>
        <p:spPr>
          <a:xfrm>
            <a:off x="7861955" y="2867453"/>
            <a:ext cx="80127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F8C6AEA-D0A8-BC0C-4DBB-D89A11CF5645}"/>
              </a:ext>
            </a:extLst>
          </p:cNvPr>
          <p:cNvCxnSpPr>
            <a:cxnSpLocks/>
          </p:cNvCxnSpPr>
          <p:nvPr/>
        </p:nvCxnSpPr>
        <p:spPr>
          <a:xfrm>
            <a:off x="1366886" y="3185147"/>
            <a:ext cx="78242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583395-7C40-FAAC-E0E9-22A44D7C58F3}"/>
              </a:ext>
            </a:extLst>
          </p:cNvPr>
          <p:cNvCxnSpPr>
            <a:cxnSpLocks/>
          </p:cNvCxnSpPr>
          <p:nvPr/>
        </p:nvCxnSpPr>
        <p:spPr>
          <a:xfrm>
            <a:off x="2201159" y="3639205"/>
            <a:ext cx="153185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399402-34AE-50E3-1A39-B802ED6A9265}"/>
              </a:ext>
            </a:extLst>
          </p:cNvPr>
          <p:cNvCxnSpPr>
            <a:cxnSpLocks/>
          </p:cNvCxnSpPr>
          <p:nvPr/>
        </p:nvCxnSpPr>
        <p:spPr>
          <a:xfrm>
            <a:off x="3800573" y="3639205"/>
            <a:ext cx="78242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FC8122-F779-D96E-E3EB-07B01B1F9736}"/>
              </a:ext>
            </a:extLst>
          </p:cNvPr>
          <p:cNvCxnSpPr>
            <a:cxnSpLocks/>
          </p:cNvCxnSpPr>
          <p:nvPr/>
        </p:nvCxnSpPr>
        <p:spPr>
          <a:xfrm>
            <a:off x="5313575" y="3639663"/>
            <a:ext cx="78242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815DA3-764C-7B5E-91A3-64AFB2BB5A43}"/>
              </a:ext>
            </a:extLst>
          </p:cNvPr>
          <p:cNvCxnSpPr>
            <a:cxnSpLocks/>
          </p:cNvCxnSpPr>
          <p:nvPr/>
        </p:nvCxnSpPr>
        <p:spPr>
          <a:xfrm>
            <a:off x="1856790" y="4387862"/>
            <a:ext cx="102781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74873F-95CF-DF13-5F60-EFD1511D787B}"/>
              </a:ext>
            </a:extLst>
          </p:cNvPr>
          <p:cNvCxnSpPr>
            <a:cxnSpLocks/>
          </p:cNvCxnSpPr>
          <p:nvPr/>
        </p:nvCxnSpPr>
        <p:spPr>
          <a:xfrm>
            <a:off x="2950590" y="4387862"/>
            <a:ext cx="66930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E453F8-A9DB-EB9F-A5D4-6060D965F242}"/>
              </a:ext>
            </a:extLst>
          </p:cNvPr>
          <p:cNvCxnSpPr>
            <a:cxnSpLocks/>
          </p:cNvCxnSpPr>
          <p:nvPr/>
        </p:nvCxnSpPr>
        <p:spPr>
          <a:xfrm>
            <a:off x="3948994" y="4387862"/>
            <a:ext cx="63400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098155-E86F-EC2C-2089-CA871BD3FA6F}"/>
              </a:ext>
            </a:extLst>
          </p:cNvPr>
          <p:cNvCxnSpPr>
            <a:cxnSpLocks/>
          </p:cNvCxnSpPr>
          <p:nvPr/>
        </p:nvCxnSpPr>
        <p:spPr>
          <a:xfrm>
            <a:off x="2282857" y="5137868"/>
            <a:ext cx="111079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8FEF1C6-32D1-1E7B-4CAA-2191E4E24E0D}"/>
              </a:ext>
            </a:extLst>
          </p:cNvPr>
          <p:cNvCxnSpPr>
            <a:cxnSpLocks/>
          </p:cNvCxnSpPr>
          <p:nvPr/>
        </p:nvCxnSpPr>
        <p:spPr>
          <a:xfrm>
            <a:off x="3483571" y="5137868"/>
            <a:ext cx="70821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D2F0279-D576-4339-6DB0-B914B447C3B2}"/>
              </a:ext>
            </a:extLst>
          </p:cNvPr>
          <p:cNvCxnSpPr>
            <a:cxnSpLocks/>
          </p:cNvCxnSpPr>
          <p:nvPr/>
        </p:nvCxnSpPr>
        <p:spPr>
          <a:xfrm>
            <a:off x="1809947" y="5873357"/>
            <a:ext cx="114064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45C550-E93F-ADAA-A54D-43F088332E28}"/>
              </a:ext>
            </a:extLst>
          </p:cNvPr>
          <p:cNvCxnSpPr>
            <a:cxnSpLocks/>
          </p:cNvCxnSpPr>
          <p:nvPr/>
        </p:nvCxnSpPr>
        <p:spPr>
          <a:xfrm>
            <a:off x="3042082" y="5873357"/>
            <a:ext cx="146393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71FA1E-F8E3-6FFA-5B6E-52C1ED41988C}"/>
              </a:ext>
            </a:extLst>
          </p:cNvPr>
          <p:cNvCxnSpPr>
            <a:cxnSpLocks/>
          </p:cNvCxnSpPr>
          <p:nvPr/>
        </p:nvCxnSpPr>
        <p:spPr>
          <a:xfrm>
            <a:off x="4594363" y="5873357"/>
            <a:ext cx="70821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416AD2-0B45-CCC0-DB53-D364B20AE80B}"/>
              </a:ext>
            </a:extLst>
          </p:cNvPr>
          <p:cNvSpPr/>
          <p:nvPr/>
        </p:nvSpPr>
        <p:spPr>
          <a:xfrm>
            <a:off x="111965" y="1502512"/>
            <a:ext cx="121951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and choose the correct answer. </a:t>
            </a:r>
            <a:r>
              <a:rPr lang="en-US" sz="3600" b="1" i="1" dirty="0">
                <a:solidFill>
                  <a:srgbClr val="0070C0"/>
                </a:solidFill>
                <a:highlight>
                  <a:srgbClr val="FFFF00"/>
                </a:highlight>
                <a:latin typeface="+mj-lt"/>
                <a:sym typeface="Wingdings" panose="05000000000000000000" pitchFamily="2" charset="2"/>
              </a:rPr>
              <a:t> </a:t>
            </a:r>
            <a:r>
              <a:rPr lang="en-US" sz="3600" b="1" i="1" dirty="0">
                <a:solidFill>
                  <a:srgbClr val="0070C0"/>
                </a:solidFill>
                <a:highlight>
                  <a:srgbClr val="FFFF00"/>
                </a:highlight>
                <a:latin typeface="+mj-lt"/>
              </a:rPr>
              <a:t>FIRST TIME</a:t>
            </a:r>
          </a:p>
        </p:txBody>
      </p:sp>
      <p:sp>
        <p:nvSpPr>
          <p:cNvPr id="21" name="TextBox 20">
            <a:extLst>
              <a:ext uri="{FF2B5EF4-FFF2-40B4-BE49-F238E27FC236}">
                <a16:creationId xmlns:a16="http://schemas.microsoft.com/office/drawing/2014/main" id="{89B2BDDA-D238-0E67-980A-D5F881AD0990}"/>
              </a:ext>
            </a:extLst>
          </p:cNvPr>
          <p:cNvSpPr txBox="1"/>
          <p:nvPr/>
        </p:nvSpPr>
        <p:spPr>
          <a:xfrm>
            <a:off x="764879" y="5212244"/>
            <a:ext cx="1722018"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WHY?</a:t>
            </a:r>
            <a:endParaRPr lang="en-US" sz="2800" dirty="0">
              <a:latin typeface="+mj-lt"/>
            </a:endParaRPr>
          </a:p>
        </p:txBody>
      </p:sp>
      <p:sp>
        <p:nvSpPr>
          <p:cNvPr id="23" name="Rectangle 22">
            <a:extLst>
              <a:ext uri="{FF2B5EF4-FFF2-40B4-BE49-F238E27FC236}">
                <a16:creationId xmlns:a16="http://schemas.microsoft.com/office/drawing/2014/main" id="{10883CA3-0376-AE65-3321-3F2B87DBB7BE}"/>
              </a:ext>
            </a:extLst>
          </p:cNvPr>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While-Listening</a:t>
            </a:r>
          </a:p>
        </p:txBody>
      </p:sp>
      <p:pic>
        <p:nvPicPr>
          <p:cNvPr id="4" name="Picture 3">
            <a:extLst>
              <a:ext uri="{FF2B5EF4-FFF2-40B4-BE49-F238E27FC236}">
                <a16:creationId xmlns:a16="http://schemas.microsoft.com/office/drawing/2014/main" id="{92CF62B0-D2AC-189C-8183-33109FECCE50}"/>
              </a:ext>
            </a:extLst>
          </p:cNvPr>
          <p:cNvPicPr>
            <a:picLocks noChangeAspect="1"/>
          </p:cNvPicPr>
          <p:nvPr/>
        </p:nvPicPr>
        <p:blipFill>
          <a:blip r:embed="rId4"/>
          <a:stretch>
            <a:fillRect/>
          </a:stretch>
        </p:blipFill>
        <p:spPr>
          <a:xfrm>
            <a:off x="2694298" y="2503691"/>
            <a:ext cx="9145768" cy="3344227"/>
          </a:xfrm>
          <a:prstGeom prst="rect">
            <a:avLst/>
          </a:prstGeom>
        </p:spPr>
      </p:pic>
      <p:sp>
        <p:nvSpPr>
          <p:cNvPr id="5" name="Oval 4">
            <a:extLst>
              <a:ext uri="{FF2B5EF4-FFF2-40B4-BE49-F238E27FC236}">
                <a16:creationId xmlns:a16="http://schemas.microsoft.com/office/drawing/2014/main" id="{EC18DC48-7426-B129-06DB-56272FD6598A}"/>
              </a:ext>
            </a:extLst>
          </p:cNvPr>
          <p:cNvSpPr/>
          <p:nvPr/>
        </p:nvSpPr>
        <p:spPr>
          <a:xfrm>
            <a:off x="3205113" y="2928797"/>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Oval 6">
            <a:extLst>
              <a:ext uri="{FF2B5EF4-FFF2-40B4-BE49-F238E27FC236}">
                <a16:creationId xmlns:a16="http://schemas.microsoft.com/office/drawing/2014/main" id="{76D515FE-165D-7FEA-4750-C6058F615594}"/>
              </a:ext>
            </a:extLst>
          </p:cNvPr>
          <p:cNvSpPr/>
          <p:nvPr/>
        </p:nvSpPr>
        <p:spPr>
          <a:xfrm>
            <a:off x="5978165" y="3758086"/>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Oval 8">
            <a:extLst>
              <a:ext uri="{FF2B5EF4-FFF2-40B4-BE49-F238E27FC236}">
                <a16:creationId xmlns:a16="http://schemas.microsoft.com/office/drawing/2014/main" id="{DD87278F-A284-41F9-7EA5-1BE5C59AEE83}"/>
              </a:ext>
            </a:extLst>
          </p:cNvPr>
          <p:cNvSpPr/>
          <p:nvPr/>
        </p:nvSpPr>
        <p:spPr>
          <a:xfrm>
            <a:off x="5942029" y="4594143"/>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Oval 9">
            <a:extLst>
              <a:ext uri="{FF2B5EF4-FFF2-40B4-BE49-F238E27FC236}">
                <a16:creationId xmlns:a16="http://schemas.microsoft.com/office/drawing/2014/main" id="{3D242395-03F3-5D13-5F97-A8E41A45456B}"/>
              </a:ext>
            </a:extLst>
          </p:cNvPr>
          <p:cNvSpPr/>
          <p:nvPr/>
        </p:nvSpPr>
        <p:spPr>
          <a:xfrm>
            <a:off x="8422850" y="5430200"/>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a:extLst>
              <a:ext uri="{FF2B5EF4-FFF2-40B4-BE49-F238E27FC236}">
                <a16:creationId xmlns:a16="http://schemas.microsoft.com/office/drawing/2014/main" id="{7BCBB967-148F-596D-B8E9-8B9E6AC68392}"/>
              </a:ext>
            </a:extLst>
          </p:cNvPr>
          <p:cNvPicPr>
            <a:picLocks noChangeAspect="1"/>
          </p:cNvPicPr>
          <p:nvPr/>
        </p:nvPicPr>
        <p:blipFill>
          <a:blip r:embed="rId5"/>
          <a:stretch>
            <a:fillRect/>
          </a:stretch>
        </p:blipFill>
        <p:spPr>
          <a:xfrm>
            <a:off x="9837508" y="533832"/>
            <a:ext cx="1095375" cy="476250"/>
          </a:xfrm>
          <a:prstGeom prst="rect">
            <a:avLst/>
          </a:prstGeom>
        </p:spPr>
      </p:pic>
      <p:pic>
        <p:nvPicPr>
          <p:cNvPr id="12" name="CD2 - TRACK 39">
            <a:hlinkClick r:id="" action="ppaction://media"/>
            <a:extLst>
              <a:ext uri="{FF2B5EF4-FFF2-40B4-BE49-F238E27FC236}">
                <a16:creationId xmlns:a16="http://schemas.microsoft.com/office/drawing/2014/main" id="{D9ADC489-D707-0CEE-01DF-FD0933DC8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1682" y="660301"/>
            <a:ext cx="487363" cy="487363"/>
          </a:xfrm>
          <a:prstGeom prst="rect">
            <a:avLst/>
          </a:prstGeom>
        </p:spPr>
      </p:pic>
    </p:spTree>
    <p:extLst>
      <p:ext uri="{BB962C8B-B14F-4D97-AF65-F5344CB8AC3E}">
        <p14:creationId xmlns:p14="http://schemas.microsoft.com/office/powerpoint/2010/main" val="182384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9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2"/>
                </p:tgtEl>
              </p:cMediaNode>
            </p:audio>
          </p:childTnLst>
        </p:cTn>
      </p:par>
    </p:tnLst>
    <p:bldLst>
      <p:bldP spid="21" grpId="0"/>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58508" y="3245119"/>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So, this summer, we’re </a:t>
            </a:r>
            <a:r>
              <a:rPr lang="en-US" sz="3200" dirty="0" err="1">
                <a:latin typeface="+mj-lt"/>
              </a:rPr>
              <a:t>organising</a:t>
            </a:r>
            <a:r>
              <a:rPr lang="en-US" sz="3200" dirty="0">
                <a:latin typeface="+mj-lt"/>
              </a:rPr>
              <a:t> </a:t>
            </a:r>
            <a:r>
              <a:rPr lang="en-US" sz="3200" dirty="0">
                <a:solidFill>
                  <a:srgbClr val="FF0000"/>
                </a:solidFill>
                <a:latin typeface="+mj-lt"/>
              </a:rPr>
              <a:t>volunteering holidays for teenagers between the ages of 14 and 18.</a:t>
            </a:r>
            <a:endParaRPr lang="en-US" sz="3200" b="1" i="1" dirty="0">
              <a:solidFill>
                <a:srgbClr val="FF0000"/>
              </a:solidFill>
              <a:latin typeface="+mj-lt"/>
            </a:endParaRPr>
          </a:p>
        </p:txBody>
      </p:sp>
      <p:pic>
        <p:nvPicPr>
          <p:cNvPr id="8" name="Picture 7">
            <a:extLst>
              <a:ext uri="{FF2B5EF4-FFF2-40B4-BE49-F238E27FC236}">
                <a16:creationId xmlns:a16="http://schemas.microsoft.com/office/drawing/2014/main" id="{6A228BE4-345E-DABF-DD76-503E477E301D}"/>
              </a:ext>
            </a:extLst>
          </p:cNvPr>
          <p:cNvPicPr>
            <a:picLocks noChangeAspect="1"/>
          </p:cNvPicPr>
          <p:nvPr/>
        </p:nvPicPr>
        <p:blipFill>
          <a:blip r:embed="rId4"/>
          <a:stretch>
            <a:fillRect/>
          </a:stretch>
        </p:blipFill>
        <p:spPr>
          <a:xfrm>
            <a:off x="3211104" y="3856824"/>
            <a:ext cx="8980896" cy="971550"/>
          </a:xfrm>
          <a:prstGeom prst="rect">
            <a:avLst/>
          </a:prstGeom>
        </p:spPr>
      </p:pic>
      <p:sp>
        <p:nvSpPr>
          <p:cNvPr id="14" name="Oval 13">
            <a:extLst>
              <a:ext uri="{FF2B5EF4-FFF2-40B4-BE49-F238E27FC236}">
                <a16:creationId xmlns:a16="http://schemas.microsoft.com/office/drawing/2014/main" id="{8A39D900-1C57-4627-C9A5-E89C3D806FCA}"/>
              </a:ext>
            </a:extLst>
          </p:cNvPr>
          <p:cNvSpPr/>
          <p:nvPr/>
        </p:nvSpPr>
        <p:spPr>
          <a:xfrm>
            <a:off x="3616275" y="4410656"/>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CD2 - TRACK 39">
            <a:hlinkClick r:id="" action="ppaction://media"/>
            <a:extLst>
              <a:ext uri="{FF2B5EF4-FFF2-40B4-BE49-F238E27FC236}">
                <a16:creationId xmlns:a16="http://schemas.microsoft.com/office/drawing/2014/main" id="{FEE36524-D6B6-FDFF-6FCC-EEE9C53DC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803" y="536123"/>
            <a:ext cx="487363" cy="487363"/>
          </a:xfrm>
          <a:prstGeom prst="rect">
            <a:avLst/>
          </a:prstGeom>
        </p:spPr>
      </p:pic>
    </p:spTree>
    <p:extLst>
      <p:ext uri="{BB962C8B-B14F-4D97-AF65-F5344CB8AC3E}">
        <p14:creationId xmlns:p14="http://schemas.microsoft.com/office/powerpoint/2010/main" val="20953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598"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5"/>
                </p:tgtEl>
              </p:cMediaNode>
            </p:audio>
          </p:childTnLst>
        </p:cTn>
      </p:par>
    </p:tnLst>
    <p:bldLst>
      <p:bldP spid="6"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C96FBA-17CF-DEEA-997A-03D3280DEF81}"/>
              </a:ext>
            </a:extLst>
          </p:cNvPr>
          <p:cNvPicPr>
            <a:picLocks noChangeAspect="1"/>
          </p:cNvPicPr>
          <p:nvPr/>
        </p:nvPicPr>
        <p:blipFill>
          <a:blip r:embed="rId4"/>
          <a:stretch>
            <a:fillRect/>
          </a:stretch>
        </p:blipFill>
        <p:spPr>
          <a:xfrm>
            <a:off x="2407853" y="4123218"/>
            <a:ext cx="8953500" cy="914400"/>
          </a:xfrm>
          <a:prstGeom prst="rect">
            <a:avLst/>
          </a:prstGeom>
        </p:spPr>
      </p:pic>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05274" y="3429000"/>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You’ll join a group of 15 other volunteers</a:t>
            </a:r>
            <a:r>
              <a:rPr lang="en-US" sz="3200" dirty="0">
                <a:solidFill>
                  <a:srgbClr val="FF0000"/>
                </a:solidFill>
                <a:latin typeface="+mj-lt"/>
              </a:rPr>
              <a:t>, and you’ll stay for five nights in tents </a:t>
            </a:r>
            <a:r>
              <a:rPr lang="en-US" sz="3200" dirty="0">
                <a:latin typeface="+mj-lt"/>
              </a:rPr>
              <a:t>in a campsite in the park.</a:t>
            </a:r>
            <a:endParaRPr lang="en-US" sz="3200" b="1" i="1" dirty="0">
              <a:solidFill>
                <a:srgbClr val="FF0000"/>
              </a:solidFill>
              <a:latin typeface="+mj-lt"/>
            </a:endParaRPr>
          </a:p>
        </p:txBody>
      </p:sp>
      <p:sp>
        <p:nvSpPr>
          <p:cNvPr id="14" name="Oval 13">
            <a:extLst>
              <a:ext uri="{FF2B5EF4-FFF2-40B4-BE49-F238E27FC236}">
                <a16:creationId xmlns:a16="http://schemas.microsoft.com/office/drawing/2014/main" id="{8A39D900-1C57-4627-C9A5-E89C3D806FCA}"/>
              </a:ext>
            </a:extLst>
          </p:cNvPr>
          <p:cNvSpPr/>
          <p:nvPr/>
        </p:nvSpPr>
        <p:spPr>
          <a:xfrm>
            <a:off x="6096000" y="4514351"/>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CD2 - TRACK 39">
            <a:hlinkClick r:id="" action="ppaction://media"/>
            <a:extLst>
              <a:ext uri="{FF2B5EF4-FFF2-40B4-BE49-F238E27FC236}">
                <a16:creationId xmlns:a16="http://schemas.microsoft.com/office/drawing/2014/main" id="{FEE36524-D6B6-FDFF-6FCC-EEE9C53DC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7671" y="413573"/>
            <a:ext cx="487363" cy="487363"/>
          </a:xfrm>
          <a:prstGeom prst="rect">
            <a:avLst/>
          </a:prstGeom>
        </p:spPr>
      </p:pic>
    </p:spTree>
    <p:extLst>
      <p:ext uri="{BB962C8B-B14F-4D97-AF65-F5344CB8AC3E}">
        <p14:creationId xmlns:p14="http://schemas.microsoft.com/office/powerpoint/2010/main" val="4970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6"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09961" y="3881505"/>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We’ll also provide three meals every day. Volunteers </a:t>
            </a:r>
            <a:r>
              <a:rPr lang="en-US" sz="3200" dirty="0">
                <a:solidFill>
                  <a:srgbClr val="FF0000"/>
                </a:solidFill>
                <a:latin typeface="+mj-lt"/>
              </a:rPr>
              <a:t>will repair fences and signs and pick up litter</a:t>
            </a:r>
            <a:r>
              <a:rPr lang="en-US" sz="3200" dirty="0">
                <a:latin typeface="+mj-lt"/>
              </a:rPr>
              <a:t> around the park. </a:t>
            </a:r>
            <a:endParaRPr lang="en-US" sz="3200" b="1" i="1" dirty="0">
              <a:solidFill>
                <a:srgbClr val="FF0000"/>
              </a:solidFill>
              <a:latin typeface="+mj-lt"/>
            </a:endParaRPr>
          </a:p>
        </p:txBody>
      </p:sp>
      <p:pic>
        <p:nvPicPr>
          <p:cNvPr id="12" name="Picture 11">
            <a:extLst>
              <a:ext uri="{FF2B5EF4-FFF2-40B4-BE49-F238E27FC236}">
                <a16:creationId xmlns:a16="http://schemas.microsoft.com/office/drawing/2014/main" id="{E3FA008E-EFF4-E5F1-B125-ECFB7637863F}"/>
              </a:ext>
            </a:extLst>
          </p:cNvPr>
          <p:cNvPicPr>
            <a:picLocks noChangeAspect="1"/>
          </p:cNvPicPr>
          <p:nvPr/>
        </p:nvPicPr>
        <p:blipFill>
          <a:blip r:embed="rId4"/>
          <a:stretch>
            <a:fillRect/>
          </a:stretch>
        </p:blipFill>
        <p:spPr>
          <a:xfrm>
            <a:off x="1291629" y="4834548"/>
            <a:ext cx="10668000" cy="1038225"/>
          </a:xfrm>
          <a:prstGeom prst="rect">
            <a:avLst/>
          </a:prstGeom>
        </p:spPr>
      </p:pic>
      <p:sp>
        <p:nvSpPr>
          <p:cNvPr id="14" name="Oval 13">
            <a:extLst>
              <a:ext uri="{FF2B5EF4-FFF2-40B4-BE49-F238E27FC236}">
                <a16:creationId xmlns:a16="http://schemas.microsoft.com/office/drawing/2014/main" id="{8A39D900-1C57-4627-C9A5-E89C3D806FCA}"/>
              </a:ext>
            </a:extLst>
          </p:cNvPr>
          <p:cNvSpPr/>
          <p:nvPr/>
        </p:nvSpPr>
        <p:spPr>
          <a:xfrm>
            <a:off x="5118754" y="5351979"/>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3" name="CD2 - TRACK 39">
            <a:hlinkClick r:id="" action="ppaction://media"/>
            <a:extLst>
              <a:ext uri="{FF2B5EF4-FFF2-40B4-BE49-F238E27FC236}">
                <a16:creationId xmlns:a16="http://schemas.microsoft.com/office/drawing/2014/main" id="{39FC44D9-DCB3-B7C9-61D0-95958273B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2784" y="382794"/>
            <a:ext cx="487363" cy="487363"/>
          </a:xfrm>
          <a:prstGeom prst="rect">
            <a:avLst/>
          </a:prstGeom>
        </p:spPr>
      </p:pic>
    </p:spTree>
    <p:extLst>
      <p:ext uri="{BB962C8B-B14F-4D97-AF65-F5344CB8AC3E}">
        <p14:creationId xmlns:p14="http://schemas.microsoft.com/office/powerpoint/2010/main" val="1434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6"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7938" y="1614488"/>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1113" y="2830513"/>
            <a:ext cx="3255962" cy="66198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a:t>
            </a:r>
            <a:endParaRPr lang="en-US" b="1" dirty="0"/>
          </a:p>
        </p:txBody>
      </p:sp>
      <p:sp>
        <p:nvSpPr>
          <p:cNvPr id="9" name="Rounded Rectangle 8"/>
          <p:cNvSpPr/>
          <p:nvPr/>
        </p:nvSpPr>
        <p:spPr>
          <a:xfrm>
            <a:off x="1284288" y="4102100"/>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168900"/>
            <a:ext cx="3255962" cy="661988"/>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6464057" y="494145"/>
            <a:ext cx="4227771" cy="5869710"/>
          </a:xfrm>
          <a:prstGeom prst="rect">
            <a:avLst/>
          </a:prstGeom>
          <a:effectLst>
            <a:outerShdw blurRad="63500" sx="102000" sy="102000" algn="ctr" rotWithShape="0">
              <a:prstClr val="black">
                <a:alpha val="40000"/>
              </a:prstClr>
            </a:outerShdw>
          </a:effectLst>
        </p:spPr>
      </p:pic>
    </p:spTree>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AC4A4A-29B3-532A-63A0-4FD9F9ABC47E}"/>
              </a:ext>
            </a:extLst>
          </p:cNvPr>
          <p:cNvPicPr>
            <a:picLocks noChangeAspect="1"/>
          </p:cNvPicPr>
          <p:nvPr/>
        </p:nvPicPr>
        <p:blipFill>
          <a:blip r:embed="rId4"/>
          <a:stretch>
            <a:fillRect/>
          </a:stretch>
        </p:blipFill>
        <p:spPr>
          <a:xfrm>
            <a:off x="1719665" y="4892512"/>
            <a:ext cx="9442505" cy="908904"/>
          </a:xfrm>
          <a:prstGeom prst="rect">
            <a:avLst/>
          </a:prstGeom>
        </p:spPr>
      </p:pic>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40471" y="4041731"/>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We’ll </a:t>
            </a:r>
            <a:r>
              <a:rPr lang="en-US" sz="3200" dirty="0">
                <a:solidFill>
                  <a:srgbClr val="FF0000"/>
                </a:solidFill>
                <a:latin typeface="+mj-lt"/>
              </a:rPr>
              <a:t>provide most of the things you’ll need – such as camping equipment – but bring walking boots and a raincoat. </a:t>
            </a:r>
            <a:endParaRPr lang="en-US" sz="3200" i="1" dirty="0">
              <a:solidFill>
                <a:srgbClr val="FF0000"/>
              </a:solidFill>
              <a:latin typeface="+mj-lt"/>
            </a:endParaRPr>
          </a:p>
        </p:txBody>
      </p:sp>
      <p:sp>
        <p:nvSpPr>
          <p:cNvPr id="14" name="Oval 13">
            <a:extLst>
              <a:ext uri="{FF2B5EF4-FFF2-40B4-BE49-F238E27FC236}">
                <a16:creationId xmlns:a16="http://schemas.microsoft.com/office/drawing/2014/main" id="{8A39D900-1C57-4627-C9A5-E89C3D806FCA}"/>
              </a:ext>
            </a:extLst>
          </p:cNvPr>
          <p:cNvSpPr/>
          <p:nvPr/>
        </p:nvSpPr>
        <p:spPr>
          <a:xfrm>
            <a:off x="7522589" y="5251723"/>
            <a:ext cx="386499" cy="417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CD2 - TRACK 39">
            <a:hlinkClick r:id="" action="ppaction://media"/>
            <a:extLst>
              <a:ext uri="{FF2B5EF4-FFF2-40B4-BE49-F238E27FC236}">
                <a16:creationId xmlns:a16="http://schemas.microsoft.com/office/drawing/2014/main" id="{301664CB-CEBA-45CC-C9BF-4E44FB795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2170" y="382794"/>
            <a:ext cx="487363" cy="487363"/>
          </a:xfrm>
          <a:prstGeom prst="rect">
            <a:avLst/>
          </a:prstGeom>
        </p:spPr>
      </p:pic>
    </p:spTree>
    <p:extLst>
      <p:ext uri="{BB962C8B-B14F-4D97-AF65-F5344CB8AC3E}">
        <p14:creationId xmlns:p14="http://schemas.microsoft.com/office/powerpoint/2010/main" val="61700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6"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Extra Task</a:t>
            </a:r>
          </a:p>
          <a:p>
            <a:pPr algn="ctr"/>
            <a:r>
              <a:rPr lang="en-US" sz="2000" b="1" dirty="0">
                <a:latin typeface="+mj-lt"/>
              </a:rPr>
              <a:t>Pre-listening</a:t>
            </a:r>
          </a:p>
        </p:txBody>
      </p:sp>
      <p:sp>
        <p:nvSpPr>
          <p:cNvPr id="10" name="Rectangle 9">
            <a:extLst>
              <a:ext uri="{FF2B5EF4-FFF2-40B4-BE49-F238E27FC236}">
                <a16:creationId xmlns:a16="http://schemas.microsoft.com/office/drawing/2014/main" id="{2FBDF024-1765-D95D-F108-BBAE8B2B9BC8}"/>
              </a:ext>
            </a:extLst>
          </p:cNvPr>
          <p:cNvSpPr/>
          <p:nvPr/>
        </p:nvSpPr>
        <p:spPr>
          <a:xfrm>
            <a:off x="2125746" y="472765"/>
            <a:ext cx="9879934"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latin typeface="+mj-lt"/>
              </a:rPr>
              <a:t>Read the instruction quickly. Underline the key words and the words before and after each gap. </a:t>
            </a:r>
            <a:endParaRPr lang="en-US" sz="2800" i="1" dirty="0">
              <a:solidFill>
                <a:srgbClr val="FF0000"/>
              </a:solidFill>
              <a:latin typeface="+mj-lt"/>
            </a:endParaRPr>
          </a:p>
        </p:txBody>
      </p:sp>
      <p:sp>
        <p:nvSpPr>
          <p:cNvPr id="5" name="TextBox 4">
            <a:extLst>
              <a:ext uri="{FF2B5EF4-FFF2-40B4-BE49-F238E27FC236}">
                <a16:creationId xmlns:a16="http://schemas.microsoft.com/office/drawing/2014/main" id="{53E52ECC-0D6D-C2FE-75A9-8E771700E8A4}"/>
              </a:ext>
            </a:extLst>
          </p:cNvPr>
          <p:cNvSpPr txBox="1"/>
          <p:nvPr/>
        </p:nvSpPr>
        <p:spPr>
          <a:xfrm>
            <a:off x="348791" y="1538893"/>
            <a:ext cx="11494418" cy="4401205"/>
          </a:xfrm>
          <a:prstGeom prst="rect">
            <a:avLst/>
          </a:prstGeom>
          <a:noFill/>
        </p:spPr>
        <p:txBody>
          <a:bodyPr wrap="square">
            <a:spAutoFit/>
          </a:bodyPr>
          <a:lstStyle/>
          <a:p>
            <a:r>
              <a:rPr lang="en-US" sz="2800" b="1" dirty="0">
                <a:solidFill>
                  <a:srgbClr val="0000CC"/>
                </a:solidFill>
                <a:latin typeface="+mj-lt"/>
              </a:rPr>
              <a:t>Listen and fill in the blanks with ONE WORD only.</a:t>
            </a:r>
          </a:p>
          <a:p>
            <a:endParaRPr lang="en-US" sz="2800" dirty="0">
              <a:latin typeface="+mj-lt"/>
            </a:endParaRPr>
          </a:p>
          <a:p>
            <a:r>
              <a:rPr lang="en-US" sz="2800" dirty="0">
                <a:latin typeface="+mj-lt"/>
              </a:rPr>
              <a:t>Jack Moon works as a ranger for the Lake District National Park, England’s most popular national park. This summer, they are </a:t>
            </a:r>
            <a:r>
              <a:rPr lang="en-US" sz="2800" dirty="0" err="1">
                <a:latin typeface="+mj-lt"/>
              </a:rPr>
              <a:t>organising</a:t>
            </a:r>
            <a:r>
              <a:rPr lang="en-US" sz="2800" dirty="0">
                <a:latin typeface="+mj-lt"/>
              </a:rPr>
              <a:t> (</a:t>
            </a:r>
            <a:r>
              <a:rPr lang="en-US" sz="2800" b="1" dirty="0">
                <a:latin typeface="+mj-lt"/>
              </a:rPr>
              <a:t>1</a:t>
            </a:r>
            <a:r>
              <a:rPr lang="en-US" sz="2800" dirty="0">
                <a:latin typeface="+mj-lt"/>
              </a:rPr>
              <a:t>) __________ holidays for teenagers aged between 14 and 18. There are 16 volunteers in a group and they’ll stay for five nights in (</a:t>
            </a:r>
            <a:r>
              <a:rPr lang="en-US" sz="2800" b="1" dirty="0">
                <a:latin typeface="+mj-lt"/>
              </a:rPr>
              <a:t>2</a:t>
            </a:r>
            <a:r>
              <a:rPr lang="en-US" sz="2800" dirty="0">
                <a:latin typeface="+mj-lt"/>
              </a:rPr>
              <a:t>) __________ in a campsite in the park. Three meals are provided every day. Volunteers will repair fences and signs and pick up (</a:t>
            </a:r>
            <a:r>
              <a:rPr lang="en-US" sz="2800" b="1" dirty="0">
                <a:latin typeface="+mj-lt"/>
              </a:rPr>
              <a:t>3</a:t>
            </a:r>
            <a:r>
              <a:rPr lang="en-US" sz="2800" dirty="0">
                <a:latin typeface="+mj-lt"/>
              </a:rPr>
              <a:t>) __________ around the park. Camping equipment and other necessary things are also provided. However, the volunteers are required to bring walking boots and a (</a:t>
            </a:r>
            <a:r>
              <a:rPr lang="en-US" sz="2800" b="1" dirty="0">
                <a:latin typeface="+mj-lt"/>
              </a:rPr>
              <a:t>4</a:t>
            </a:r>
            <a:r>
              <a:rPr lang="en-US" sz="2800" dirty="0">
                <a:latin typeface="+mj-lt"/>
              </a:rPr>
              <a:t>) __________. </a:t>
            </a:r>
          </a:p>
        </p:txBody>
      </p:sp>
      <p:cxnSp>
        <p:nvCxnSpPr>
          <p:cNvPr id="9" name="Straight Connector 8">
            <a:extLst>
              <a:ext uri="{FF2B5EF4-FFF2-40B4-BE49-F238E27FC236}">
                <a16:creationId xmlns:a16="http://schemas.microsoft.com/office/drawing/2014/main" id="{D388FE92-E3EF-3EAA-D971-0A5D81D8D48F}"/>
              </a:ext>
            </a:extLst>
          </p:cNvPr>
          <p:cNvCxnSpPr>
            <a:cxnSpLocks/>
          </p:cNvCxnSpPr>
          <p:nvPr/>
        </p:nvCxnSpPr>
        <p:spPr>
          <a:xfrm>
            <a:off x="494908" y="3687449"/>
            <a:ext cx="306699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3C3354-7259-E505-4D3E-0ECD0C301FF3}"/>
              </a:ext>
            </a:extLst>
          </p:cNvPr>
          <p:cNvCxnSpPr>
            <a:cxnSpLocks/>
          </p:cNvCxnSpPr>
          <p:nvPr/>
        </p:nvCxnSpPr>
        <p:spPr>
          <a:xfrm>
            <a:off x="1856790" y="4977467"/>
            <a:ext cx="106716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715BC4-8AE8-B5F2-C151-9A450436A17B}"/>
              </a:ext>
            </a:extLst>
          </p:cNvPr>
          <p:cNvCxnSpPr>
            <a:cxnSpLocks/>
          </p:cNvCxnSpPr>
          <p:nvPr/>
        </p:nvCxnSpPr>
        <p:spPr>
          <a:xfrm>
            <a:off x="5347629" y="4977467"/>
            <a:ext cx="231844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5CE84F-916C-A0D6-421C-58FAA449D537}"/>
              </a:ext>
            </a:extLst>
          </p:cNvPr>
          <p:cNvCxnSpPr>
            <a:cxnSpLocks/>
          </p:cNvCxnSpPr>
          <p:nvPr/>
        </p:nvCxnSpPr>
        <p:spPr>
          <a:xfrm>
            <a:off x="473642" y="5829275"/>
            <a:ext cx="245031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9D0B9E-9CDE-78CE-D131-3C2CAA4F9BBA}"/>
              </a:ext>
            </a:extLst>
          </p:cNvPr>
          <p:cNvCxnSpPr>
            <a:cxnSpLocks/>
          </p:cNvCxnSpPr>
          <p:nvPr/>
        </p:nvCxnSpPr>
        <p:spPr>
          <a:xfrm>
            <a:off x="4151301" y="4102984"/>
            <a:ext cx="179229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1E112C-B09D-BE58-B83E-E5D3E7675861}"/>
              </a:ext>
            </a:extLst>
          </p:cNvPr>
          <p:cNvCxnSpPr>
            <a:cxnSpLocks/>
          </p:cNvCxnSpPr>
          <p:nvPr/>
        </p:nvCxnSpPr>
        <p:spPr>
          <a:xfrm>
            <a:off x="2988922" y="5829275"/>
            <a:ext cx="288025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639E693-F1F0-2411-D031-5E0CB62D6B93}"/>
              </a:ext>
            </a:extLst>
          </p:cNvPr>
          <p:cNvCxnSpPr>
            <a:cxnSpLocks/>
          </p:cNvCxnSpPr>
          <p:nvPr/>
        </p:nvCxnSpPr>
        <p:spPr>
          <a:xfrm>
            <a:off x="7774757" y="3263009"/>
            <a:ext cx="153185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C46C5FF-08F2-6DD2-42C0-49A5F115ED2C}"/>
              </a:ext>
            </a:extLst>
          </p:cNvPr>
          <p:cNvCxnSpPr>
            <a:cxnSpLocks/>
          </p:cNvCxnSpPr>
          <p:nvPr/>
        </p:nvCxnSpPr>
        <p:spPr>
          <a:xfrm>
            <a:off x="8399593" y="4116524"/>
            <a:ext cx="18608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CD2 - TRACK 39">
            <a:hlinkClick r:id="" action="ppaction://media"/>
            <a:extLst>
              <a:ext uri="{FF2B5EF4-FFF2-40B4-BE49-F238E27FC236}">
                <a16:creationId xmlns:a16="http://schemas.microsoft.com/office/drawing/2014/main" id="{883AC8C8-BEC5-587A-D0B5-1F605946E6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2435" y="706136"/>
            <a:ext cx="487363" cy="487363"/>
          </a:xfrm>
          <a:prstGeom prst="rect">
            <a:avLst/>
          </a:prstGeom>
        </p:spPr>
      </p:pic>
      <p:sp>
        <p:nvSpPr>
          <p:cNvPr id="20" name="TextBox 19">
            <a:extLst>
              <a:ext uri="{FF2B5EF4-FFF2-40B4-BE49-F238E27FC236}">
                <a16:creationId xmlns:a16="http://schemas.microsoft.com/office/drawing/2014/main" id="{B0C624EF-43F2-32AB-47D5-C47C82EA2B51}"/>
              </a:ext>
            </a:extLst>
          </p:cNvPr>
          <p:cNvSpPr txBox="1"/>
          <p:nvPr/>
        </p:nvSpPr>
        <p:spPr>
          <a:xfrm>
            <a:off x="7320430" y="959663"/>
            <a:ext cx="2591685"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a:t>
            </a:r>
            <a:r>
              <a:rPr lang="en-US" sz="2800" b="1" i="1" dirty="0">
                <a:solidFill>
                  <a:srgbClr val="0070C0"/>
                </a:solidFill>
                <a:highlight>
                  <a:srgbClr val="FFFF00"/>
                </a:highlight>
                <a:latin typeface="+mj-lt"/>
              </a:rPr>
              <a:t>FIRST TIME</a:t>
            </a:r>
            <a:endParaRPr lang="en-GB" sz="2800" dirty="0"/>
          </a:p>
        </p:txBody>
      </p:sp>
    </p:spTree>
    <p:extLst>
      <p:ext uri="{BB962C8B-B14F-4D97-AF65-F5344CB8AC3E}">
        <p14:creationId xmlns:p14="http://schemas.microsoft.com/office/powerpoint/2010/main" val="37112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459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24412" y="3314696"/>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So, this summer, we’re </a:t>
            </a:r>
            <a:r>
              <a:rPr lang="en-US" sz="3200" dirty="0" err="1">
                <a:solidFill>
                  <a:srgbClr val="FF0000"/>
                </a:solidFill>
                <a:latin typeface="+mj-lt"/>
              </a:rPr>
              <a:t>organising</a:t>
            </a:r>
            <a:r>
              <a:rPr lang="en-US" sz="3200" dirty="0">
                <a:solidFill>
                  <a:srgbClr val="FF0000"/>
                </a:solidFill>
                <a:latin typeface="+mj-lt"/>
              </a:rPr>
              <a:t> volunteering holidays </a:t>
            </a:r>
            <a:r>
              <a:rPr lang="en-US" sz="3200" dirty="0">
                <a:solidFill>
                  <a:schemeClr val="tx1">
                    <a:lumMod val="95000"/>
                    <a:lumOff val="5000"/>
                  </a:schemeClr>
                </a:solidFill>
                <a:latin typeface="+mj-lt"/>
              </a:rPr>
              <a:t>for teenagers between the ages of 14 and 18.</a:t>
            </a:r>
            <a:endParaRPr lang="en-US" sz="3200" b="1" i="1" dirty="0">
              <a:solidFill>
                <a:schemeClr val="tx1">
                  <a:lumMod val="95000"/>
                  <a:lumOff val="5000"/>
                </a:schemeClr>
              </a:solidFill>
              <a:latin typeface="+mj-lt"/>
            </a:endParaRPr>
          </a:p>
        </p:txBody>
      </p:sp>
      <p:pic>
        <p:nvPicPr>
          <p:cNvPr id="15" name="CD2 - TRACK 39">
            <a:hlinkClick r:id="" action="ppaction://media"/>
            <a:extLst>
              <a:ext uri="{FF2B5EF4-FFF2-40B4-BE49-F238E27FC236}">
                <a16:creationId xmlns:a16="http://schemas.microsoft.com/office/drawing/2014/main" id="{FEE36524-D6B6-FDFF-6FCC-EEE9C53DC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4803" y="536123"/>
            <a:ext cx="487363" cy="487363"/>
          </a:xfrm>
          <a:prstGeom prst="rect">
            <a:avLst/>
          </a:prstGeom>
        </p:spPr>
      </p:pic>
      <p:sp>
        <p:nvSpPr>
          <p:cNvPr id="9" name="TextBox 8">
            <a:extLst>
              <a:ext uri="{FF2B5EF4-FFF2-40B4-BE49-F238E27FC236}">
                <a16:creationId xmlns:a16="http://schemas.microsoft.com/office/drawing/2014/main" id="{8C284C85-6F00-C893-4B96-5840857A1AE8}"/>
              </a:ext>
            </a:extLst>
          </p:cNvPr>
          <p:cNvSpPr txBox="1"/>
          <p:nvPr/>
        </p:nvSpPr>
        <p:spPr>
          <a:xfrm>
            <a:off x="3144796" y="4005781"/>
            <a:ext cx="8413424" cy="1815882"/>
          </a:xfrm>
          <a:prstGeom prst="rect">
            <a:avLst/>
          </a:prstGeom>
          <a:noFill/>
        </p:spPr>
        <p:txBody>
          <a:bodyPr wrap="square">
            <a:spAutoFit/>
          </a:bodyPr>
          <a:lstStyle/>
          <a:p>
            <a:r>
              <a:rPr lang="en-US" sz="2800" dirty="0">
                <a:latin typeface="+mj-lt"/>
              </a:rPr>
              <a:t>Jack Moon works as a ranger for the Lake District National Park, England’s most popular national park. This summer, they are </a:t>
            </a:r>
            <a:r>
              <a:rPr lang="en-US" sz="2800" dirty="0" err="1">
                <a:latin typeface="+mj-lt"/>
              </a:rPr>
              <a:t>organising</a:t>
            </a:r>
            <a:r>
              <a:rPr lang="en-US" sz="2800" dirty="0">
                <a:latin typeface="+mj-lt"/>
              </a:rPr>
              <a:t> (1) _____________ holidays for teenagers aged between 14 and 18. </a:t>
            </a:r>
          </a:p>
        </p:txBody>
      </p:sp>
      <p:sp>
        <p:nvSpPr>
          <p:cNvPr id="12" name="TextBox 11">
            <a:extLst>
              <a:ext uri="{FF2B5EF4-FFF2-40B4-BE49-F238E27FC236}">
                <a16:creationId xmlns:a16="http://schemas.microsoft.com/office/drawing/2014/main" id="{415E3BCC-E382-1192-EC9A-53CBA0ED0D7C}"/>
              </a:ext>
            </a:extLst>
          </p:cNvPr>
          <p:cNvSpPr txBox="1"/>
          <p:nvPr/>
        </p:nvSpPr>
        <p:spPr>
          <a:xfrm>
            <a:off x="7974556" y="4881823"/>
            <a:ext cx="2137005" cy="523220"/>
          </a:xfrm>
          <a:prstGeom prst="rect">
            <a:avLst/>
          </a:prstGeom>
          <a:noFill/>
        </p:spPr>
        <p:txBody>
          <a:bodyPr wrap="square">
            <a:spAutoFit/>
          </a:bodyPr>
          <a:lstStyle/>
          <a:p>
            <a:r>
              <a:rPr lang="en-US" sz="2800" dirty="0">
                <a:solidFill>
                  <a:srgbClr val="FF0000"/>
                </a:solidFill>
                <a:latin typeface="+mj-lt"/>
              </a:rPr>
              <a:t>volunteering</a:t>
            </a:r>
            <a:endParaRPr lang="en-US" sz="2800" dirty="0">
              <a:latin typeface="+mj-lt"/>
            </a:endParaRPr>
          </a:p>
        </p:txBody>
      </p:sp>
    </p:spTree>
    <p:extLst>
      <p:ext uri="{BB962C8B-B14F-4D97-AF65-F5344CB8AC3E}">
        <p14:creationId xmlns:p14="http://schemas.microsoft.com/office/powerpoint/2010/main" val="185682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5"/>
                </p:tgtEl>
              </p:cMediaNode>
            </p:audio>
          </p:childTnLst>
        </p:cTn>
      </p:par>
    </p:tnLst>
    <p:bldLst>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224412" y="3314696"/>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There are 16 volunteers in a group and they’ll </a:t>
            </a:r>
            <a:r>
              <a:rPr lang="en-US" sz="3200" dirty="0">
                <a:solidFill>
                  <a:srgbClr val="FF0000"/>
                </a:solidFill>
                <a:latin typeface="+mj-lt"/>
              </a:rPr>
              <a:t>stay for five nights in tents in a campsite</a:t>
            </a:r>
            <a:r>
              <a:rPr lang="en-US" sz="3200" dirty="0">
                <a:latin typeface="+mj-lt"/>
              </a:rPr>
              <a:t> in the park.</a:t>
            </a:r>
            <a:endParaRPr lang="en-US" sz="3200" b="1" i="1" dirty="0">
              <a:solidFill>
                <a:schemeClr val="tx1">
                  <a:lumMod val="95000"/>
                  <a:lumOff val="5000"/>
                </a:schemeClr>
              </a:solidFill>
              <a:latin typeface="+mj-lt"/>
            </a:endParaRPr>
          </a:p>
        </p:txBody>
      </p:sp>
      <p:pic>
        <p:nvPicPr>
          <p:cNvPr id="15" name="CD2 - TRACK 39">
            <a:hlinkClick r:id="" action="ppaction://media"/>
            <a:extLst>
              <a:ext uri="{FF2B5EF4-FFF2-40B4-BE49-F238E27FC236}">
                <a16:creationId xmlns:a16="http://schemas.microsoft.com/office/drawing/2014/main" id="{FEE36524-D6B6-FDFF-6FCC-EEE9C53DC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7212" y="382794"/>
            <a:ext cx="487363" cy="487363"/>
          </a:xfrm>
          <a:prstGeom prst="rect">
            <a:avLst/>
          </a:prstGeom>
        </p:spPr>
      </p:pic>
      <p:sp>
        <p:nvSpPr>
          <p:cNvPr id="12" name="TextBox 11">
            <a:extLst>
              <a:ext uri="{FF2B5EF4-FFF2-40B4-BE49-F238E27FC236}">
                <a16:creationId xmlns:a16="http://schemas.microsoft.com/office/drawing/2014/main" id="{415E3BCC-E382-1192-EC9A-53CBA0ED0D7C}"/>
              </a:ext>
            </a:extLst>
          </p:cNvPr>
          <p:cNvSpPr txBox="1"/>
          <p:nvPr/>
        </p:nvSpPr>
        <p:spPr>
          <a:xfrm>
            <a:off x="8803897" y="3880448"/>
            <a:ext cx="1243872" cy="523220"/>
          </a:xfrm>
          <a:prstGeom prst="rect">
            <a:avLst/>
          </a:prstGeom>
          <a:noFill/>
        </p:spPr>
        <p:txBody>
          <a:bodyPr wrap="square">
            <a:spAutoFit/>
          </a:bodyPr>
          <a:lstStyle/>
          <a:p>
            <a:r>
              <a:rPr lang="en-US" sz="2800" dirty="0">
                <a:solidFill>
                  <a:srgbClr val="FF0000"/>
                </a:solidFill>
                <a:latin typeface="+mj-lt"/>
              </a:rPr>
              <a:t>tents</a:t>
            </a:r>
            <a:endParaRPr lang="en-US" sz="2800" dirty="0">
              <a:latin typeface="+mj-lt"/>
            </a:endParaRPr>
          </a:p>
        </p:txBody>
      </p:sp>
      <p:sp>
        <p:nvSpPr>
          <p:cNvPr id="4" name="TextBox 3">
            <a:extLst>
              <a:ext uri="{FF2B5EF4-FFF2-40B4-BE49-F238E27FC236}">
                <a16:creationId xmlns:a16="http://schemas.microsoft.com/office/drawing/2014/main" id="{D35E169A-2D98-421A-5DF9-18B2F5D46650}"/>
              </a:ext>
            </a:extLst>
          </p:cNvPr>
          <p:cNvSpPr txBox="1"/>
          <p:nvPr/>
        </p:nvSpPr>
        <p:spPr>
          <a:xfrm>
            <a:off x="3934184" y="3429000"/>
            <a:ext cx="6499114" cy="1384995"/>
          </a:xfrm>
          <a:prstGeom prst="rect">
            <a:avLst/>
          </a:prstGeom>
          <a:noFill/>
        </p:spPr>
        <p:txBody>
          <a:bodyPr wrap="square">
            <a:spAutoFit/>
          </a:bodyPr>
          <a:lstStyle/>
          <a:p>
            <a:r>
              <a:rPr lang="en-US" sz="2800" dirty="0">
                <a:latin typeface="+mj-lt"/>
              </a:rPr>
              <a:t>There are 16 volunteers in a group and they’ll stay for five nights in (</a:t>
            </a:r>
            <a:r>
              <a:rPr lang="en-US" sz="2800" b="1" dirty="0">
                <a:latin typeface="+mj-lt"/>
              </a:rPr>
              <a:t>2</a:t>
            </a:r>
            <a:r>
              <a:rPr lang="en-US" sz="2800" dirty="0">
                <a:latin typeface="+mj-lt"/>
              </a:rPr>
              <a:t>) __________ in a campsite in the park. </a:t>
            </a:r>
          </a:p>
        </p:txBody>
      </p:sp>
    </p:spTree>
    <p:extLst>
      <p:ext uri="{BB962C8B-B14F-4D97-AF65-F5344CB8AC3E}">
        <p14:creationId xmlns:p14="http://schemas.microsoft.com/office/powerpoint/2010/main" val="277371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5"/>
                </p:tgtEl>
              </p:cMediaNode>
            </p:audio>
          </p:childTnLst>
        </p:cTn>
      </p:par>
    </p:tnLst>
    <p:bldLst>
      <p:bldP spid="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429968" y="3404320"/>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We’ll also provide three meals every day. Volunteers </a:t>
            </a:r>
            <a:r>
              <a:rPr lang="en-US" sz="3200" dirty="0">
                <a:solidFill>
                  <a:schemeClr val="tx1">
                    <a:lumMod val="95000"/>
                    <a:lumOff val="5000"/>
                  </a:schemeClr>
                </a:solidFill>
                <a:latin typeface="+mj-lt"/>
              </a:rPr>
              <a:t>will repair fences and signs and </a:t>
            </a:r>
            <a:r>
              <a:rPr lang="en-US" sz="3200" dirty="0">
                <a:solidFill>
                  <a:srgbClr val="FF0000"/>
                </a:solidFill>
                <a:latin typeface="+mj-lt"/>
              </a:rPr>
              <a:t>pick up litter</a:t>
            </a:r>
            <a:r>
              <a:rPr lang="en-US" sz="3200" dirty="0">
                <a:latin typeface="+mj-lt"/>
              </a:rPr>
              <a:t> </a:t>
            </a:r>
            <a:r>
              <a:rPr lang="en-US" sz="3200" dirty="0">
                <a:solidFill>
                  <a:schemeClr val="tx1">
                    <a:lumMod val="95000"/>
                    <a:lumOff val="5000"/>
                  </a:schemeClr>
                </a:solidFill>
                <a:latin typeface="+mj-lt"/>
              </a:rPr>
              <a:t>around the park. </a:t>
            </a:r>
            <a:endParaRPr lang="en-US" sz="3200" b="1" i="1" dirty="0">
              <a:solidFill>
                <a:schemeClr val="tx1">
                  <a:lumMod val="95000"/>
                  <a:lumOff val="5000"/>
                </a:schemeClr>
              </a:solidFill>
              <a:latin typeface="+mj-lt"/>
            </a:endParaRPr>
          </a:p>
        </p:txBody>
      </p:sp>
      <p:pic>
        <p:nvPicPr>
          <p:cNvPr id="13" name="CD2 - TRACK 39">
            <a:hlinkClick r:id="" action="ppaction://media"/>
            <a:extLst>
              <a:ext uri="{FF2B5EF4-FFF2-40B4-BE49-F238E27FC236}">
                <a16:creationId xmlns:a16="http://schemas.microsoft.com/office/drawing/2014/main" id="{39FC44D9-DCB3-B7C9-61D0-95958273B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8340" y="369947"/>
            <a:ext cx="487363" cy="487363"/>
          </a:xfrm>
          <a:prstGeom prst="rect">
            <a:avLst/>
          </a:prstGeom>
        </p:spPr>
      </p:pic>
      <p:sp>
        <p:nvSpPr>
          <p:cNvPr id="8" name="TextBox 7">
            <a:extLst>
              <a:ext uri="{FF2B5EF4-FFF2-40B4-BE49-F238E27FC236}">
                <a16:creationId xmlns:a16="http://schemas.microsoft.com/office/drawing/2014/main" id="{589D3224-034F-47FB-0486-3EDDF8379F69}"/>
              </a:ext>
            </a:extLst>
          </p:cNvPr>
          <p:cNvSpPr txBox="1"/>
          <p:nvPr/>
        </p:nvSpPr>
        <p:spPr>
          <a:xfrm>
            <a:off x="3309585" y="4018762"/>
            <a:ext cx="8158899" cy="954107"/>
          </a:xfrm>
          <a:prstGeom prst="rect">
            <a:avLst/>
          </a:prstGeom>
          <a:noFill/>
        </p:spPr>
        <p:txBody>
          <a:bodyPr wrap="square">
            <a:spAutoFit/>
          </a:bodyPr>
          <a:lstStyle/>
          <a:p>
            <a:r>
              <a:rPr lang="en-US" sz="2800" dirty="0">
                <a:latin typeface="+mj-lt"/>
              </a:rPr>
              <a:t>Volunteers will repair fences and signs and pick up (3) _________ around the park</a:t>
            </a:r>
          </a:p>
        </p:txBody>
      </p:sp>
      <p:sp>
        <p:nvSpPr>
          <p:cNvPr id="10" name="TextBox 9">
            <a:extLst>
              <a:ext uri="{FF2B5EF4-FFF2-40B4-BE49-F238E27FC236}">
                <a16:creationId xmlns:a16="http://schemas.microsoft.com/office/drawing/2014/main" id="{352CB1C8-7C43-FB9C-51B2-B7CF84DDC43F}"/>
              </a:ext>
            </a:extLst>
          </p:cNvPr>
          <p:cNvSpPr txBox="1"/>
          <p:nvPr/>
        </p:nvSpPr>
        <p:spPr>
          <a:xfrm>
            <a:off x="3690594" y="4449649"/>
            <a:ext cx="1189750" cy="523220"/>
          </a:xfrm>
          <a:prstGeom prst="rect">
            <a:avLst/>
          </a:prstGeom>
          <a:noFill/>
        </p:spPr>
        <p:txBody>
          <a:bodyPr wrap="square">
            <a:spAutoFit/>
          </a:bodyPr>
          <a:lstStyle/>
          <a:p>
            <a:r>
              <a:rPr lang="en-US" sz="2800" dirty="0">
                <a:solidFill>
                  <a:srgbClr val="FF0000"/>
                </a:solidFill>
                <a:latin typeface="+mj-lt"/>
              </a:rPr>
              <a:t>litter</a:t>
            </a:r>
            <a:endParaRPr lang="en-US" sz="2800" dirty="0">
              <a:latin typeface="+mj-lt"/>
            </a:endParaRPr>
          </a:p>
        </p:txBody>
      </p:sp>
    </p:spTree>
    <p:extLst>
      <p:ext uri="{BB962C8B-B14F-4D97-AF65-F5344CB8AC3E}">
        <p14:creationId xmlns:p14="http://schemas.microsoft.com/office/powerpoint/2010/main" val="269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1343D-F617-AB31-2D76-66C1EEA2FAC3}"/>
              </a:ext>
            </a:extLst>
          </p:cNvPr>
          <p:cNvSpPr/>
          <p:nvPr/>
        </p:nvSpPr>
        <p:spPr>
          <a:xfrm>
            <a:off x="2407853" y="334089"/>
            <a:ext cx="95517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Now listen again and check. </a:t>
            </a:r>
            <a:r>
              <a:rPr lang="en-US" sz="3200" b="1" i="1" dirty="0">
                <a:solidFill>
                  <a:srgbClr val="0070C0"/>
                </a:solidFill>
                <a:highlight>
                  <a:srgbClr val="FFFF00"/>
                </a:highlight>
                <a:latin typeface="+mj-lt"/>
                <a:sym typeface="Wingdings" panose="05000000000000000000" pitchFamily="2" charset="2"/>
              </a:rPr>
              <a:t> </a:t>
            </a:r>
            <a:r>
              <a:rPr lang="en-US" sz="3200" b="1" i="1" dirty="0">
                <a:solidFill>
                  <a:srgbClr val="0070C0"/>
                </a:solidFill>
                <a:highlight>
                  <a:srgbClr val="FFFF00"/>
                </a:highlight>
                <a:latin typeface="+mj-lt"/>
              </a:rPr>
              <a:t>SECOND TIME</a:t>
            </a:r>
          </a:p>
        </p:txBody>
      </p:sp>
      <p:sp>
        <p:nvSpPr>
          <p:cNvPr id="3" name="TextBox 2">
            <a:extLst>
              <a:ext uri="{FF2B5EF4-FFF2-40B4-BE49-F238E27FC236}">
                <a16:creationId xmlns:a16="http://schemas.microsoft.com/office/drawing/2014/main" id="{D102BCC7-6CA7-B905-8C97-189A80611E7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While - listening</a:t>
            </a:r>
          </a:p>
        </p:txBody>
      </p:sp>
      <p:sp>
        <p:nvSpPr>
          <p:cNvPr id="6" name="TextBox 5">
            <a:extLst>
              <a:ext uri="{FF2B5EF4-FFF2-40B4-BE49-F238E27FC236}">
                <a16:creationId xmlns:a16="http://schemas.microsoft.com/office/drawing/2014/main" id="{93B9B92D-B85F-C17C-7677-2B415B81218A}"/>
              </a:ext>
            </a:extLst>
          </p:cNvPr>
          <p:cNvSpPr txBox="1"/>
          <p:nvPr/>
        </p:nvSpPr>
        <p:spPr>
          <a:xfrm>
            <a:off x="378694" y="3500583"/>
            <a:ext cx="3260626"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THE ANSWER IS …</a:t>
            </a:r>
            <a:endParaRPr lang="en-US" sz="2800" dirty="0">
              <a:latin typeface="+mj-lt"/>
            </a:endParaRPr>
          </a:p>
        </p:txBody>
      </p:sp>
      <p:sp>
        <p:nvSpPr>
          <p:cNvPr id="7" name="Rectangle 6">
            <a:extLst>
              <a:ext uri="{FF2B5EF4-FFF2-40B4-BE49-F238E27FC236}">
                <a16:creationId xmlns:a16="http://schemas.microsoft.com/office/drawing/2014/main" id="{D315B525-E098-8438-0B63-8525F715D849}"/>
              </a:ext>
            </a:extLst>
          </p:cNvPr>
          <p:cNvSpPr/>
          <p:nvPr/>
        </p:nvSpPr>
        <p:spPr>
          <a:xfrm>
            <a:off x="153909" y="1297162"/>
            <a:ext cx="11884182"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latin typeface="+mj-lt"/>
              </a:rPr>
              <a:t>While you are listening, focus on what the speaker says. </a:t>
            </a:r>
          </a:p>
          <a:p>
            <a:r>
              <a:rPr lang="en-US" sz="3200" dirty="0">
                <a:latin typeface="+mj-lt"/>
              </a:rPr>
              <a:t>We’ll </a:t>
            </a:r>
            <a:r>
              <a:rPr lang="en-US" sz="3200" dirty="0">
                <a:solidFill>
                  <a:schemeClr val="tx1">
                    <a:lumMod val="95000"/>
                    <a:lumOff val="5000"/>
                  </a:schemeClr>
                </a:solidFill>
                <a:latin typeface="+mj-lt"/>
              </a:rPr>
              <a:t>provide most of the things you’ll need – such as camping equipment – but bring </a:t>
            </a:r>
            <a:r>
              <a:rPr lang="en-US" sz="3200" dirty="0">
                <a:solidFill>
                  <a:srgbClr val="FF0000"/>
                </a:solidFill>
                <a:latin typeface="+mj-lt"/>
              </a:rPr>
              <a:t>walking boots and a raincoat. </a:t>
            </a:r>
            <a:endParaRPr lang="en-US" sz="3200" i="1" dirty="0">
              <a:solidFill>
                <a:srgbClr val="FF0000"/>
              </a:solidFill>
              <a:latin typeface="+mj-lt"/>
            </a:endParaRPr>
          </a:p>
        </p:txBody>
      </p:sp>
      <p:pic>
        <p:nvPicPr>
          <p:cNvPr id="11" name="CD2 - TRACK 39">
            <a:hlinkClick r:id="" action="ppaction://media"/>
            <a:extLst>
              <a:ext uri="{FF2B5EF4-FFF2-40B4-BE49-F238E27FC236}">
                <a16:creationId xmlns:a16="http://schemas.microsoft.com/office/drawing/2014/main" id="{301664CB-CEBA-45CC-C9BF-4E44FB795F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3659" y="362136"/>
            <a:ext cx="487363" cy="487363"/>
          </a:xfrm>
          <a:prstGeom prst="rect">
            <a:avLst/>
          </a:prstGeom>
        </p:spPr>
      </p:pic>
      <p:sp>
        <p:nvSpPr>
          <p:cNvPr id="9" name="TextBox 8">
            <a:extLst>
              <a:ext uri="{FF2B5EF4-FFF2-40B4-BE49-F238E27FC236}">
                <a16:creationId xmlns:a16="http://schemas.microsoft.com/office/drawing/2014/main" id="{CE523A8C-C197-D07F-857D-89B94F153EAB}"/>
              </a:ext>
            </a:extLst>
          </p:cNvPr>
          <p:cNvSpPr txBox="1"/>
          <p:nvPr/>
        </p:nvSpPr>
        <p:spPr>
          <a:xfrm>
            <a:off x="3803715" y="4303341"/>
            <a:ext cx="7421088" cy="954107"/>
          </a:xfrm>
          <a:prstGeom prst="rect">
            <a:avLst/>
          </a:prstGeom>
          <a:noFill/>
        </p:spPr>
        <p:txBody>
          <a:bodyPr wrap="square">
            <a:spAutoFit/>
          </a:bodyPr>
          <a:lstStyle/>
          <a:p>
            <a:r>
              <a:rPr lang="en-US" sz="2800" dirty="0">
                <a:latin typeface="+mj-lt"/>
              </a:rPr>
              <a:t>However, the volunteers are required to bring walking boots and a (4) ________. </a:t>
            </a:r>
          </a:p>
        </p:txBody>
      </p:sp>
      <p:sp>
        <p:nvSpPr>
          <p:cNvPr id="12" name="TextBox 11">
            <a:extLst>
              <a:ext uri="{FF2B5EF4-FFF2-40B4-BE49-F238E27FC236}">
                <a16:creationId xmlns:a16="http://schemas.microsoft.com/office/drawing/2014/main" id="{C8E0FF40-B921-E923-B048-21E36853CC8D}"/>
              </a:ext>
            </a:extLst>
          </p:cNvPr>
          <p:cNvSpPr txBox="1"/>
          <p:nvPr/>
        </p:nvSpPr>
        <p:spPr>
          <a:xfrm>
            <a:off x="7309912" y="4734228"/>
            <a:ext cx="1398153" cy="523220"/>
          </a:xfrm>
          <a:prstGeom prst="rect">
            <a:avLst/>
          </a:prstGeom>
          <a:noFill/>
        </p:spPr>
        <p:txBody>
          <a:bodyPr wrap="square">
            <a:spAutoFit/>
          </a:bodyPr>
          <a:lstStyle/>
          <a:p>
            <a:r>
              <a:rPr lang="en-US" sz="2800" dirty="0">
                <a:solidFill>
                  <a:srgbClr val="FF0000"/>
                </a:solidFill>
                <a:latin typeface="+mj-lt"/>
              </a:rPr>
              <a:t>raincoat</a:t>
            </a:r>
            <a:endParaRPr lang="en-US" sz="2800" dirty="0">
              <a:latin typeface="+mj-lt"/>
            </a:endParaRPr>
          </a:p>
        </p:txBody>
      </p:sp>
    </p:spTree>
    <p:extLst>
      <p:ext uri="{BB962C8B-B14F-4D97-AF65-F5344CB8AC3E}">
        <p14:creationId xmlns:p14="http://schemas.microsoft.com/office/powerpoint/2010/main" val="149660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ABC9C-CCE3-DF29-FE21-0E57F1712E07}"/>
              </a:ext>
            </a:extLst>
          </p:cNvPr>
          <p:cNvSpPr txBox="1"/>
          <p:nvPr/>
        </p:nvSpPr>
        <p:spPr>
          <a:xfrm>
            <a:off x="127591" y="4661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Audio Scripts</a:t>
            </a:r>
          </a:p>
        </p:txBody>
      </p:sp>
      <p:sp>
        <p:nvSpPr>
          <p:cNvPr id="3" name="Rectangle 2">
            <a:extLst>
              <a:ext uri="{FF2B5EF4-FFF2-40B4-BE49-F238E27FC236}">
                <a16:creationId xmlns:a16="http://schemas.microsoft.com/office/drawing/2014/main" id="{33BAE89E-2263-4A00-3DFF-8E897A1F9052}"/>
              </a:ext>
            </a:extLst>
          </p:cNvPr>
          <p:cNvSpPr/>
          <p:nvPr/>
        </p:nvSpPr>
        <p:spPr>
          <a:xfrm>
            <a:off x="2403548" y="466112"/>
            <a:ext cx="783011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err="1">
                <a:solidFill>
                  <a:srgbClr val="0070C0"/>
                </a:solidFill>
                <a:latin typeface="+mj-lt"/>
              </a:rPr>
              <a:t>Practise</a:t>
            </a:r>
            <a:r>
              <a:rPr lang="en-US" sz="3200" i="1" dirty="0">
                <a:solidFill>
                  <a:srgbClr val="0070C0"/>
                </a:solidFill>
                <a:latin typeface="+mj-lt"/>
              </a:rPr>
              <a:t> the talk.</a:t>
            </a:r>
          </a:p>
        </p:txBody>
      </p:sp>
      <p:sp>
        <p:nvSpPr>
          <p:cNvPr id="4" name="Rectangle 3">
            <a:extLst>
              <a:ext uri="{FF2B5EF4-FFF2-40B4-BE49-F238E27FC236}">
                <a16:creationId xmlns:a16="http://schemas.microsoft.com/office/drawing/2014/main" id="{CF91AC43-F071-9376-7A26-905A6066EE25}"/>
              </a:ext>
            </a:extLst>
          </p:cNvPr>
          <p:cNvSpPr/>
          <p:nvPr/>
        </p:nvSpPr>
        <p:spPr>
          <a:xfrm>
            <a:off x="366603" y="1455154"/>
            <a:ext cx="11458793" cy="446705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en-US" sz="2400" dirty="0">
                <a:latin typeface="+mj-lt"/>
              </a:rPr>
              <a:t>My name’s Jack Moon and I work as a ranger for the Lake District National Park, England’s most popular national park. We’re doing our best to protect the park but we need your help. So, this summer, we’re </a:t>
            </a:r>
            <a:r>
              <a:rPr lang="en-US" sz="2400" dirty="0" err="1">
                <a:latin typeface="+mj-lt"/>
              </a:rPr>
              <a:t>organising</a:t>
            </a:r>
            <a:r>
              <a:rPr lang="en-US" sz="2400" dirty="0">
                <a:latin typeface="+mj-lt"/>
              </a:rPr>
              <a:t> volunteering holidays for teenagers between the ages of 14 and 18. You’ll join a group of 15 other volunteers, and you’ll stay for five nights in tents in a campsite in the park. We’ll also provide three meals every day. Volunteers will repair fences and signs and pick up litter around the park. We’ll provide most of the things you’ll need – such as camping equipment – but bring walking boots and a raincoat. To apply, email info@volunteers.org or call us at 0123-231-4162.</a:t>
            </a:r>
          </a:p>
        </p:txBody>
      </p:sp>
    </p:spTree>
    <p:extLst>
      <p:ext uri="{BB962C8B-B14F-4D97-AF65-F5344CB8AC3E}">
        <p14:creationId xmlns:p14="http://schemas.microsoft.com/office/powerpoint/2010/main" val="2233676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Post-Listening</a:t>
            </a:r>
          </a:p>
        </p:txBody>
      </p:sp>
      <p:pic>
        <p:nvPicPr>
          <p:cNvPr id="4" name="Picture 3">
            <a:extLst>
              <a:ext uri="{FF2B5EF4-FFF2-40B4-BE49-F238E27FC236}">
                <a16:creationId xmlns:a16="http://schemas.microsoft.com/office/drawing/2014/main" id="{F90C46C4-9F5B-8D94-5BB2-B4D67D3D9FBB}"/>
              </a:ext>
            </a:extLst>
          </p:cNvPr>
          <p:cNvPicPr>
            <a:picLocks noChangeAspect="1"/>
          </p:cNvPicPr>
          <p:nvPr/>
        </p:nvPicPr>
        <p:blipFill>
          <a:blip r:embed="rId2"/>
          <a:stretch>
            <a:fillRect/>
          </a:stretch>
        </p:blipFill>
        <p:spPr>
          <a:xfrm>
            <a:off x="2248095" y="644244"/>
            <a:ext cx="8721525" cy="1232303"/>
          </a:xfrm>
          <a:prstGeom prst="rect">
            <a:avLst/>
          </a:prstGeom>
        </p:spPr>
      </p:pic>
      <p:sp>
        <p:nvSpPr>
          <p:cNvPr id="5" name="TextBox 4">
            <a:extLst>
              <a:ext uri="{FF2B5EF4-FFF2-40B4-BE49-F238E27FC236}">
                <a16:creationId xmlns:a16="http://schemas.microsoft.com/office/drawing/2014/main" id="{4C63F163-5547-FB24-0F37-733E0E4F6718}"/>
              </a:ext>
            </a:extLst>
          </p:cNvPr>
          <p:cNvSpPr txBox="1"/>
          <p:nvPr/>
        </p:nvSpPr>
        <p:spPr>
          <a:xfrm>
            <a:off x="549897" y="2336255"/>
            <a:ext cx="4646359" cy="3108543"/>
          </a:xfrm>
          <a:prstGeom prst="rect">
            <a:avLst/>
          </a:prstGeom>
          <a:noFill/>
        </p:spPr>
        <p:txBody>
          <a:bodyPr wrap="square" rtlCol="0">
            <a:spAutoFit/>
          </a:bodyPr>
          <a:lstStyle/>
          <a:p>
            <a:r>
              <a:rPr lang="en-US" sz="2800" i="1" dirty="0">
                <a:solidFill>
                  <a:srgbClr val="0000CC"/>
                </a:solidFill>
                <a:latin typeface="+mj-lt"/>
              </a:rPr>
              <a:t>Suggested ideas</a:t>
            </a:r>
          </a:p>
          <a:p>
            <a:endParaRPr lang="en-US" sz="2800" i="1" dirty="0">
              <a:solidFill>
                <a:srgbClr val="0000CC"/>
              </a:solidFill>
              <a:latin typeface="+mj-lt"/>
            </a:endParaRPr>
          </a:p>
          <a:p>
            <a:pPr marL="514350" indent="-514350">
              <a:buFont typeface="+mj-lt"/>
              <a:buAutoNum type="arabicPeriod"/>
            </a:pPr>
            <a:r>
              <a:rPr lang="en-US" sz="2800" dirty="0">
                <a:solidFill>
                  <a:srgbClr val="FF0000"/>
                </a:solidFill>
                <a:latin typeface="+mj-lt"/>
              </a:rPr>
              <a:t>What is the park’s name?</a:t>
            </a:r>
          </a:p>
          <a:p>
            <a:pPr marL="514350" indent="-514350">
              <a:buFont typeface="+mj-lt"/>
              <a:buAutoNum type="arabicPeriod"/>
            </a:pPr>
            <a:r>
              <a:rPr lang="en-US" sz="2800" dirty="0">
                <a:solidFill>
                  <a:srgbClr val="FF0000"/>
                </a:solidFill>
                <a:latin typeface="+mj-lt"/>
              </a:rPr>
              <a:t>Where is it located?</a:t>
            </a:r>
          </a:p>
          <a:p>
            <a:pPr marL="514350" indent="-514350">
              <a:buFont typeface="+mj-lt"/>
              <a:buAutoNum type="arabicPeriod"/>
            </a:pPr>
            <a:r>
              <a:rPr lang="en-US" sz="2800" dirty="0">
                <a:solidFill>
                  <a:srgbClr val="FF0000"/>
                </a:solidFill>
                <a:latin typeface="+mj-lt"/>
              </a:rPr>
              <a:t>What did you do?</a:t>
            </a:r>
          </a:p>
          <a:p>
            <a:pPr marL="514350" indent="-514350">
              <a:buFont typeface="+mj-lt"/>
              <a:buAutoNum type="arabicPeriod"/>
            </a:pPr>
            <a:r>
              <a:rPr lang="en-US" sz="2800" dirty="0">
                <a:solidFill>
                  <a:srgbClr val="FF0000"/>
                </a:solidFill>
                <a:latin typeface="+mj-lt"/>
              </a:rPr>
              <a:t>What did you see?</a:t>
            </a:r>
          </a:p>
          <a:p>
            <a:pPr marL="514350" indent="-514350">
              <a:buFont typeface="+mj-lt"/>
              <a:buAutoNum type="arabicPeriod"/>
            </a:pPr>
            <a:r>
              <a:rPr lang="en-US" sz="2800" dirty="0">
                <a:solidFill>
                  <a:srgbClr val="FF0000"/>
                </a:solidFill>
                <a:latin typeface="+mj-lt"/>
              </a:rPr>
              <a:t>How did you feel?</a:t>
            </a:r>
          </a:p>
        </p:txBody>
      </p:sp>
      <p:pic>
        <p:nvPicPr>
          <p:cNvPr id="6" name="Picture 5">
            <a:extLst>
              <a:ext uri="{FF2B5EF4-FFF2-40B4-BE49-F238E27FC236}">
                <a16:creationId xmlns:a16="http://schemas.microsoft.com/office/drawing/2014/main" id="{7E7B5550-6CEC-6F3F-0D5C-54E0371EA312}"/>
              </a:ext>
            </a:extLst>
          </p:cNvPr>
          <p:cNvPicPr>
            <a:picLocks noChangeAspect="1"/>
          </p:cNvPicPr>
          <p:nvPr/>
        </p:nvPicPr>
        <p:blipFill>
          <a:blip r:embed="rId3"/>
          <a:stretch>
            <a:fillRect/>
          </a:stretch>
        </p:blipFill>
        <p:spPr>
          <a:xfrm>
            <a:off x="5428784" y="2336255"/>
            <a:ext cx="6213319" cy="3587806"/>
          </a:xfrm>
          <a:prstGeom prst="rect">
            <a:avLst/>
          </a:prstGeom>
        </p:spPr>
      </p:pic>
    </p:spTree>
    <p:extLst>
      <p:ext uri="{BB962C8B-B14F-4D97-AF65-F5344CB8AC3E}">
        <p14:creationId xmlns:p14="http://schemas.microsoft.com/office/powerpoint/2010/main" val="366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Post-Listening</a:t>
            </a:r>
          </a:p>
        </p:txBody>
      </p:sp>
      <p:pic>
        <p:nvPicPr>
          <p:cNvPr id="4" name="Picture 3">
            <a:extLst>
              <a:ext uri="{FF2B5EF4-FFF2-40B4-BE49-F238E27FC236}">
                <a16:creationId xmlns:a16="http://schemas.microsoft.com/office/drawing/2014/main" id="{F90C46C4-9F5B-8D94-5BB2-B4D67D3D9FBB}"/>
              </a:ext>
            </a:extLst>
          </p:cNvPr>
          <p:cNvPicPr>
            <a:picLocks noChangeAspect="1"/>
          </p:cNvPicPr>
          <p:nvPr/>
        </p:nvPicPr>
        <p:blipFill>
          <a:blip r:embed="rId2"/>
          <a:stretch>
            <a:fillRect/>
          </a:stretch>
        </p:blipFill>
        <p:spPr>
          <a:xfrm>
            <a:off x="2411531" y="531512"/>
            <a:ext cx="8721525" cy="1232303"/>
          </a:xfrm>
          <a:prstGeom prst="rect">
            <a:avLst/>
          </a:prstGeom>
        </p:spPr>
      </p:pic>
      <p:sp>
        <p:nvSpPr>
          <p:cNvPr id="5" name="TextBox 4">
            <a:extLst>
              <a:ext uri="{FF2B5EF4-FFF2-40B4-BE49-F238E27FC236}">
                <a16:creationId xmlns:a16="http://schemas.microsoft.com/office/drawing/2014/main" id="{4C63F163-5547-FB24-0F37-733E0E4F6718}"/>
              </a:ext>
            </a:extLst>
          </p:cNvPr>
          <p:cNvSpPr txBox="1"/>
          <p:nvPr/>
        </p:nvSpPr>
        <p:spPr>
          <a:xfrm>
            <a:off x="813676" y="1895148"/>
            <a:ext cx="10797077" cy="4524315"/>
          </a:xfrm>
          <a:prstGeom prst="rect">
            <a:avLst/>
          </a:prstGeom>
          <a:noFill/>
        </p:spPr>
        <p:txBody>
          <a:bodyPr wrap="square" rtlCol="0">
            <a:spAutoFit/>
          </a:bodyPr>
          <a:lstStyle/>
          <a:p>
            <a:r>
              <a:rPr lang="en-US" sz="3200" i="1" dirty="0">
                <a:solidFill>
                  <a:srgbClr val="0000CC"/>
                </a:solidFill>
                <a:latin typeface="+mj-lt"/>
              </a:rPr>
              <a:t>SAMPLE</a:t>
            </a:r>
          </a:p>
          <a:p>
            <a:endParaRPr lang="en-US" sz="3200" i="1" dirty="0">
              <a:solidFill>
                <a:srgbClr val="0000CC"/>
              </a:solidFill>
              <a:latin typeface="+mj-lt"/>
            </a:endParaRPr>
          </a:p>
          <a:p>
            <a:r>
              <a:rPr lang="en-US" sz="3200" i="1" dirty="0">
                <a:solidFill>
                  <a:srgbClr val="FF0000"/>
                </a:solidFill>
                <a:latin typeface="+mj-lt"/>
              </a:rPr>
              <a:t>Last weekend, I went to </a:t>
            </a:r>
            <a:r>
              <a:rPr lang="en-US" sz="3200" i="1" dirty="0" err="1">
                <a:solidFill>
                  <a:srgbClr val="FF0000"/>
                </a:solidFill>
                <a:latin typeface="+mj-lt"/>
              </a:rPr>
              <a:t>Howletts</a:t>
            </a:r>
            <a:r>
              <a:rPr lang="en-US" sz="3200" i="1" dirty="0">
                <a:solidFill>
                  <a:srgbClr val="FF0000"/>
                </a:solidFill>
                <a:latin typeface="+mj-lt"/>
              </a:rPr>
              <a:t> national park in Kent. It was amazing! I saw a lot of animals there, but my </a:t>
            </a:r>
            <a:r>
              <a:rPr lang="en-US" sz="3200" i="1" dirty="0" err="1">
                <a:solidFill>
                  <a:srgbClr val="FF0000"/>
                </a:solidFill>
                <a:latin typeface="+mj-lt"/>
              </a:rPr>
              <a:t>favourite</a:t>
            </a:r>
            <a:r>
              <a:rPr lang="en-US" sz="3200" i="1" dirty="0">
                <a:solidFill>
                  <a:srgbClr val="FF0000"/>
                </a:solidFill>
                <a:latin typeface="+mj-lt"/>
              </a:rPr>
              <a:t> animals were the giraffes. I knew giraffes are tall, but I was still surprised about how tall they actually were! I picked up litter and fed the animals. I had a wonderful time! I was sad when it was time to go home, but I felt happy that I went there and helped. I can’t wait to go again! </a:t>
            </a:r>
          </a:p>
        </p:txBody>
      </p:sp>
    </p:spTree>
    <p:extLst>
      <p:ext uri="{BB962C8B-B14F-4D97-AF65-F5344CB8AC3E}">
        <p14:creationId xmlns:p14="http://schemas.microsoft.com/office/powerpoint/2010/main" val="22357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2862322"/>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00CC"/>
                </a:solidFill>
                <a:latin typeface="Calibri" pitchFamily="34" charset="0"/>
              </a:rPr>
              <a:t>- to learn </a:t>
            </a:r>
            <a:r>
              <a:rPr lang="vi-VN" sz="3600" i="1" dirty="0">
                <a:solidFill>
                  <a:srgbClr val="0000CC"/>
                </a:solidFill>
                <a:latin typeface="Calibri" pitchFamily="34" charset="0"/>
              </a:rPr>
              <a:t>vocabulary</a:t>
            </a:r>
            <a:r>
              <a:rPr lang="en-US" sz="3600" i="1" dirty="0">
                <a:solidFill>
                  <a:srgbClr val="0000CC"/>
                </a:solidFill>
                <a:latin typeface="Calibri" pitchFamily="34" charset="0"/>
              </a:rPr>
              <a:t> for and talk about volunteer tasks.</a:t>
            </a:r>
          </a:p>
          <a:p>
            <a:r>
              <a:rPr lang="en-US" sz="3600" i="1" dirty="0">
                <a:solidFill>
                  <a:srgbClr val="0000CC"/>
                </a:solidFill>
                <a:latin typeface="Calibri" pitchFamily="34" charset="0"/>
              </a:rPr>
              <a:t>- to listen for key information.</a:t>
            </a:r>
          </a:p>
          <a:p>
            <a:r>
              <a:rPr lang="en-US" sz="3600" i="1" dirty="0">
                <a:solidFill>
                  <a:srgbClr val="0000CC"/>
                </a:solidFill>
                <a:latin typeface="Calibri" pitchFamily="34" charset="0"/>
              </a:rPr>
              <a:t>- to write a diary entry about a volunteering holiday. </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ED6BCC-E466-CE26-B290-0C6C06478FE6}"/>
              </a:ext>
            </a:extLst>
          </p:cNvPr>
          <p:cNvSpPr/>
          <p:nvPr/>
        </p:nvSpPr>
        <p:spPr>
          <a:xfrm>
            <a:off x="0" y="487838"/>
            <a:ext cx="10547738"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dirty="0">
                <a:solidFill>
                  <a:srgbClr val="FF0000"/>
                </a:solidFill>
                <a:latin typeface="+mj-lt"/>
                <a:ea typeface="Times New Roman" panose="02020603050405020304" pitchFamily="18" charset="0"/>
              </a:rPr>
              <a:t>Work in pairs and tell your partner about your imagined </a:t>
            </a:r>
            <a:r>
              <a:rPr lang="en-US" sz="2800" b="1">
                <a:solidFill>
                  <a:srgbClr val="FF0000"/>
                </a:solidFill>
                <a:latin typeface="+mj-lt"/>
                <a:ea typeface="Times New Roman" panose="02020603050405020304" pitchFamily="18" charset="0"/>
              </a:rPr>
              <a:t>volunteering holiday.</a:t>
            </a:r>
            <a:endParaRPr lang="en-US" sz="2800" b="1" dirty="0">
              <a:solidFill>
                <a:srgbClr val="FF0000"/>
              </a:solidFill>
              <a:latin typeface="+mj-lt"/>
            </a:endParaRPr>
          </a:p>
        </p:txBody>
      </p:sp>
      <p:sp>
        <p:nvSpPr>
          <p:cNvPr id="2" name="Rounded Rectangular Callout 4">
            <a:extLst>
              <a:ext uri="{FF2B5EF4-FFF2-40B4-BE49-F238E27FC236}">
                <a16:creationId xmlns:a16="http://schemas.microsoft.com/office/drawing/2014/main" id="{8C4017A1-A82E-54EE-B2D2-A994E06992BA}"/>
              </a:ext>
            </a:extLst>
          </p:cNvPr>
          <p:cNvSpPr/>
          <p:nvPr/>
        </p:nvSpPr>
        <p:spPr>
          <a:xfrm>
            <a:off x="468192" y="1769053"/>
            <a:ext cx="4793665" cy="1081310"/>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latin typeface="+mj-lt"/>
              </a:rPr>
              <a:t>What is the park’s name?</a:t>
            </a:r>
          </a:p>
        </p:txBody>
      </p:sp>
      <p:sp>
        <p:nvSpPr>
          <p:cNvPr id="3" name="Rounded Rectangular Callout 9">
            <a:extLst>
              <a:ext uri="{FF2B5EF4-FFF2-40B4-BE49-F238E27FC236}">
                <a16:creationId xmlns:a16="http://schemas.microsoft.com/office/drawing/2014/main" id="{1B3D1DD0-21C5-E205-C4C0-F421EEB817D4}"/>
              </a:ext>
            </a:extLst>
          </p:cNvPr>
          <p:cNvSpPr/>
          <p:nvPr/>
        </p:nvSpPr>
        <p:spPr>
          <a:xfrm>
            <a:off x="5926318" y="2752627"/>
            <a:ext cx="5656268" cy="1168924"/>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dirty="0">
                <a:solidFill>
                  <a:srgbClr val="C00000"/>
                </a:solidFill>
                <a:latin typeface="+mj-lt"/>
              </a:rPr>
              <a:t>It’s </a:t>
            </a:r>
            <a:r>
              <a:rPr lang="en-US" sz="3200" dirty="0" err="1">
                <a:solidFill>
                  <a:srgbClr val="C00000"/>
                </a:solidFill>
                <a:latin typeface="+mj-lt"/>
              </a:rPr>
              <a:t>Phong</a:t>
            </a:r>
            <a:r>
              <a:rPr lang="en-US" sz="3200" dirty="0">
                <a:solidFill>
                  <a:srgbClr val="C00000"/>
                </a:solidFill>
                <a:latin typeface="+mj-lt"/>
              </a:rPr>
              <a:t> </a:t>
            </a:r>
            <a:r>
              <a:rPr lang="en-US" sz="3200" dirty="0" err="1">
                <a:solidFill>
                  <a:srgbClr val="C00000"/>
                </a:solidFill>
                <a:latin typeface="+mj-lt"/>
              </a:rPr>
              <a:t>Nha</a:t>
            </a:r>
            <a:r>
              <a:rPr lang="en-US" sz="3200" dirty="0">
                <a:solidFill>
                  <a:srgbClr val="C00000"/>
                </a:solidFill>
                <a:latin typeface="+mj-lt"/>
              </a:rPr>
              <a:t> - </a:t>
            </a:r>
            <a:r>
              <a:rPr lang="en-US" sz="3200" dirty="0" err="1">
                <a:solidFill>
                  <a:srgbClr val="C00000"/>
                </a:solidFill>
                <a:latin typeface="+mj-lt"/>
              </a:rPr>
              <a:t>Kẻ</a:t>
            </a:r>
            <a:r>
              <a:rPr lang="en-US" sz="3200" dirty="0">
                <a:solidFill>
                  <a:srgbClr val="C00000"/>
                </a:solidFill>
                <a:latin typeface="+mj-lt"/>
              </a:rPr>
              <a:t> </a:t>
            </a:r>
            <a:r>
              <a:rPr lang="en-US" sz="3200" dirty="0" err="1">
                <a:solidFill>
                  <a:srgbClr val="C00000"/>
                </a:solidFill>
                <a:latin typeface="+mj-lt"/>
              </a:rPr>
              <a:t>Bàng</a:t>
            </a:r>
            <a:r>
              <a:rPr lang="en-US" sz="3200" dirty="0">
                <a:solidFill>
                  <a:srgbClr val="C00000"/>
                </a:solidFill>
                <a:latin typeface="+mj-lt"/>
              </a:rPr>
              <a:t> National Park.</a:t>
            </a:r>
          </a:p>
        </p:txBody>
      </p:sp>
      <p:sp>
        <p:nvSpPr>
          <p:cNvPr id="5" name="Rounded Rectangular Callout 4">
            <a:extLst>
              <a:ext uri="{FF2B5EF4-FFF2-40B4-BE49-F238E27FC236}">
                <a16:creationId xmlns:a16="http://schemas.microsoft.com/office/drawing/2014/main" id="{EC819D52-4885-F5DD-EFF9-28CE87D9FCA3}"/>
              </a:ext>
            </a:extLst>
          </p:cNvPr>
          <p:cNvSpPr/>
          <p:nvPr/>
        </p:nvSpPr>
        <p:spPr>
          <a:xfrm>
            <a:off x="468193" y="4007639"/>
            <a:ext cx="4793666" cy="1093834"/>
          </a:xfrm>
          <a:prstGeom prst="wedgeRoundRectCallout">
            <a:avLst>
              <a:gd name="adj1" fmla="val 44748"/>
              <a:gd name="adj2" fmla="val 61828"/>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latin typeface="+mj-lt"/>
              </a:rPr>
              <a:t>Where is it located?</a:t>
            </a:r>
          </a:p>
        </p:txBody>
      </p:sp>
      <p:sp>
        <p:nvSpPr>
          <p:cNvPr id="6" name="Rounded Rectangular Callout 9">
            <a:extLst>
              <a:ext uri="{FF2B5EF4-FFF2-40B4-BE49-F238E27FC236}">
                <a16:creationId xmlns:a16="http://schemas.microsoft.com/office/drawing/2014/main" id="{E73CCE3E-3733-3302-D724-3A5138998BBD}"/>
              </a:ext>
            </a:extLst>
          </p:cNvPr>
          <p:cNvSpPr/>
          <p:nvPr/>
        </p:nvSpPr>
        <p:spPr>
          <a:xfrm>
            <a:off x="5926318" y="4750597"/>
            <a:ext cx="5656268" cy="1168924"/>
          </a:xfrm>
          <a:prstGeom prst="wedgeRoundRectCallout">
            <a:avLst>
              <a:gd name="adj1" fmla="val -50678"/>
              <a:gd name="adj2" fmla="val 69724"/>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200" dirty="0">
                <a:solidFill>
                  <a:srgbClr val="C00000"/>
                </a:solidFill>
                <a:latin typeface="+mj-lt"/>
              </a:rPr>
              <a:t>Well, it is located in Quang </a:t>
            </a:r>
            <a:r>
              <a:rPr lang="en-US" sz="3200" dirty="0" err="1">
                <a:solidFill>
                  <a:srgbClr val="C00000"/>
                </a:solidFill>
                <a:latin typeface="+mj-lt"/>
              </a:rPr>
              <a:t>Binh</a:t>
            </a:r>
            <a:r>
              <a:rPr lang="en-US" sz="3200" dirty="0">
                <a:solidFill>
                  <a:srgbClr val="C00000"/>
                </a:solidFill>
                <a:latin typeface="+mj-lt"/>
              </a:rPr>
              <a:t>, Vietnam…</a:t>
            </a:r>
          </a:p>
        </p:txBody>
      </p:sp>
      <p:pic>
        <p:nvPicPr>
          <p:cNvPr id="7" name="Picture 2" descr="Free Speech bubble 1195466 PNG with Transparent Background">
            <a:extLst>
              <a:ext uri="{FF2B5EF4-FFF2-40B4-BE49-F238E27FC236}">
                <a16:creationId xmlns:a16="http://schemas.microsoft.com/office/drawing/2014/main" id="{C9808D4A-146C-6A8E-BFE9-B6B615BB78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7738" y="779348"/>
            <a:ext cx="1532082" cy="97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46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189" y="537678"/>
            <a:ext cx="5513978" cy="923330"/>
          </a:xfrm>
          <a:prstGeom prst="rect">
            <a:avLst/>
          </a:prstGeom>
        </p:spPr>
        <p:txBody>
          <a:bodyPr wrap="square">
            <a:spAutoFit/>
          </a:bodyPr>
          <a:lstStyle/>
          <a:p>
            <a:r>
              <a:rPr lang="en-US" sz="5400" b="1" dirty="0">
                <a:solidFill>
                  <a:srgbClr val="FF0000"/>
                </a:solidFill>
                <a:latin typeface="+mj-lt"/>
              </a:rPr>
              <a:t>Today’s lesson</a:t>
            </a:r>
          </a:p>
        </p:txBody>
      </p:sp>
      <p:sp>
        <p:nvSpPr>
          <p:cNvPr id="5" name="Rectangle 4"/>
          <p:cNvSpPr/>
          <p:nvPr/>
        </p:nvSpPr>
        <p:spPr>
          <a:xfrm>
            <a:off x="645619" y="1577932"/>
            <a:ext cx="5129117" cy="36009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mj-lt"/>
              </a:rPr>
              <a:t>Vocabulary</a:t>
            </a:r>
          </a:p>
          <a:p>
            <a:pPr marL="571500" indent="-571500">
              <a:buFont typeface="Arial" panose="020B0604020202020204" pitchFamily="34" charset="0"/>
              <a:buChar char="•"/>
            </a:pPr>
            <a:r>
              <a:rPr lang="en-US" sz="3200" i="1" dirty="0">
                <a:solidFill>
                  <a:srgbClr val="0070C0"/>
                </a:solidFill>
                <a:latin typeface="+mj-lt"/>
              </a:rPr>
              <a:t>set up tents</a:t>
            </a:r>
          </a:p>
          <a:p>
            <a:pPr marL="571500" indent="-571500">
              <a:buFont typeface="Arial" panose="020B0604020202020204" pitchFamily="34" charset="0"/>
              <a:buChar char="•"/>
            </a:pPr>
            <a:r>
              <a:rPr lang="en-US" sz="3200" i="1" dirty="0">
                <a:solidFill>
                  <a:srgbClr val="0070C0"/>
                </a:solidFill>
                <a:latin typeface="+mj-lt"/>
              </a:rPr>
              <a:t>clear trails </a:t>
            </a:r>
          </a:p>
          <a:p>
            <a:pPr marL="571500" indent="-571500">
              <a:buFont typeface="Arial" panose="020B0604020202020204" pitchFamily="34" charset="0"/>
              <a:buChar char="•"/>
            </a:pPr>
            <a:r>
              <a:rPr lang="en-US" sz="3200" i="1" dirty="0">
                <a:solidFill>
                  <a:srgbClr val="0070C0"/>
                </a:solidFill>
                <a:latin typeface="+mj-lt"/>
              </a:rPr>
              <a:t>do the washing-up </a:t>
            </a:r>
          </a:p>
          <a:p>
            <a:pPr marL="571500" indent="-571500">
              <a:buFont typeface="Arial" panose="020B0604020202020204" pitchFamily="34" charset="0"/>
              <a:buChar char="•"/>
            </a:pPr>
            <a:r>
              <a:rPr lang="en-US" sz="3200" i="1" dirty="0">
                <a:solidFill>
                  <a:srgbClr val="0070C0"/>
                </a:solidFill>
                <a:latin typeface="+mj-lt"/>
              </a:rPr>
              <a:t>pick up litter</a:t>
            </a:r>
          </a:p>
          <a:p>
            <a:pPr marL="571500" indent="-571500">
              <a:buFont typeface="Arial" panose="020B0604020202020204" pitchFamily="34" charset="0"/>
              <a:buChar char="•"/>
            </a:pPr>
            <a:r>
              <a:rPr lang="en-US" sz="3200" i="1" dirty="0">
                <a:solidFill>
                  <a:srgbClr val="0070C0"/>
                </a:solidFill>
                <a:latin typeface="+mj-lt"/>
              </a:rPr>
              <a:t>repair fences and signs </a:t>
            </a:r>
          </a:p>
          <a:p>
            <a:pPr marL="571500" indent="-571500">
              <a:buFont typeface="Arial" panose="020B0604020202020204" pitchFamily="34" charset="0"/>
              <a:buChar char="•"/>
            </a:pPr>
            <a:r>
              <a:rPr lang="en-US" sz="3200" i="1" dirty="0">
                <a:solidFill>
                  <a:srgbClr val="0070C0"/>
                </a:solidFill>
                <a:latin typeface="+mj-lt"/>
              </a:rPr>
              <a:t>do the laundry</a:t>
            </a:r>
          </a:p>
        </p:txBody>
      </p:sp>
      <p:sp>
        <p:nvSpPr>
          <p:cNvPr id="6" name="Rectangle 5"/>
          <p:cNvSpPr/>
          <p:nvPr/>
        </p:nvSpPr>
        <p:spPr>
          <a:xfrm>
            <a:off x="5967167" y="1577932"/>
            <a:ext cx="6136725"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mj-lt"/>
              </a:rPr>
              <a:t>Language skills</a:t>
            </a:r>
          </a:p>
          <a:p>
            <a:pPr marL="571500" indent="-571500">
              <a:buFont typeface="Arial" panose="020B0604020202020204" pitchFamily="34" charset="0"/>
              <a:buChar char="•"/>
            </a:pPr>
            <a:r>
              <a:rPr lang="en-US" sz="3600" i="1" dirty="0">
                <a:solidFill>
                  <a:srgbClr val="0070C0"/>
                </a:solidFill>
                <a:latin typeface="+mj-lt"/>
              </a:rPr>
              <a:t>Learn </a:t>
            </a:r>
            <a:r>
              <a:rPr lang="vi-VN" sz="3600" i="1" dirty="0">
                <a:solidFill>
                  <a:srgbClr val="0070C0"/>
                </a:solidFill>
                <a:latin typeface="Calibri" panose="020F0502020204030204" pitchFamily="34" charset="0"/>
                <a:cs typeface="Calibri" panose="020F0502020204030204" pitchFamily="34" charset="0"/>
              </a:rPr>
              <a:t>vocabulary</a:t>
            </a:r>
            <a:r>
              <a:rPr lang="en-US" sz="3600" i="1" dirty="0">
                <a:solidFill>
                  <a:srgbClr val="0070C0"/>
                </a:solidFill>
                <a:latin typeface="Calibri" panose="020F0502020204030204" pitchFamily="34" charset="0"/>
                <a:cs typeface="Calibri" panose="020F0502020204030204" pitchFamily="34" charset="0"/>
              </a:rPr>
              <a:t> </a:t>
            </a:r>
            <a:r>
              <a:rPr lang="en-US" sz="3600" i="1" dirty="0">
                <a:solidFill>
                  <a:srgbClr val="0070C0"/>
                </a:solidFill>
                <a:latin typeface="+mj-lt"/>
              </a:rPr>
              <a:t>for and talk about volunteer tasks.</a:t>
            </a:r>
          </a:p>
          <a:p>
            <a:pPr marL="571500" indent="-571500">
              <a:buFont typeface="Arial" panose="020B0604020202020204" pitchFamily="34" charset="0"/>
              <a:buChar char="•"/>
            </a:pPr>
            <a:r>
              <a:rPr lang="en-US" sz="3600" i="1" dirty="0">
                <a:solidFill>
                  <a:srgbClr val="0070C0"/>
                </a:solidFill>
                <a:latin typeface="+mj-lt"/>
              </a:rPr>
              <a:t>Listen for key information.</a:t>
            </a:r>
          </a:p>
          <a:p>
            <a:pPr marL="571500" indent="-571500">
              <a:buFont typeface="Arial" panose="020B0604020202020204" pitchFamily="34" charset="0"/>
              <a:buChar char="•"/>
            </a:pPr>
            <a:r>
              <a:rPr lang="en-US" sz="3600" i="1" dirty="0">
                <a:solidFill>
                  <a:srgbClr val="0070C0"/>
                </a:solidFill>
                <a:latin typeface="+mj-lt"/>
              </a:rPr>
              <a:t>Write a diary entry about a volunteering holiday.</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02738" y="1862807"/>
            <a:ext cx="1093347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latin typeface="+mj-lt"/>
              </a:rPr>
              <a:t>Prepare the next lesson (page 106 SB).</a:t>
            </a:r>
          </a:p>
          <a:p>
            <a:pPr marL="571500" indent="-571500">
              <a:buFontTx/>
              <a:buChar char="-"/>
            </a:pPr>
            <a:r>
              <a:rPr lang="en-US" sz="3600" i="1" dirty="0">
                <a:solidFill>
                  <a:srgbClr val="0070C0"/>
                </a:solidFill>
                <a:latin typeface="+mj-lt"/>
              </a:rPr>
              <a:t>Do the exercise in WB (page 53).</a:t>
            </a:r>
          </a:p>
          <a:p>
            <a:pPr marL="571500" indent="-571500">
              <a:buFontTx/>
              <a:buChar char="-"/>
            </a:pPr>
            <a:r>
              <a:rPr lang="en-US" sz="3600" i="1" dirty="0">
                <a:solidFill>
                  <a:srgbClr val="0070C0"/>
                </a:solidFill>
                <a:latin typeface="+mj-lt"/>
              </a:rPr>
              <a:t>Do the exercise in </a:t>
            </a:r>
            <a:r>
              <a:rPr lang="en-US" sz="3600" b="1" i="1" dirty="0">
                <a:solidFill>
                  <a:srgbClr val="0070C0"/>
                </a:solidFill>
                <a:latin typeface="+mj-lt"/>
              </a:rPr>
              <a:t>TA 7 Right on Notebook</a:t>
            </a:r>
            <a:r>
              <a:rPr lang="en-US" sz="3600" i="1" dirty="0">
                <a:solidFill>
                  <a:srgbClr val="0070C0"/>
                </a:solidFill>
                <a:latin typeface="+mj-lt"/>
              </a:rPr>
              <a:t> (page 49). </a:t>
            </a:r>
          </a:p>
          <a:p>
            <a:pPr marL="571500" indent="-571500">
              <a:buFontTx/>
              <a:buChar char="-"/>
            </a:pPr>
            <a:r>
              <a:rPr lang="en-US" sz="3600" i="1" dirty="0">
                <a:solidFill>
                  <a:srgbClr val="0070C0"/>
                </a:solidFill>
                <a:latin typeface="+mj-lt"/>
              </a:rPr>
              <a:t>Do </a:t>
            </a:r>
            <a:r>
              <a:rPr lang="en-US" sz="3600" i="1" dirty="0">
                <a:solidFill>
                  <a:srgbClr val="FF0000"/>
                </a:solidFill>
                <a:latin typeface="+mj-lt"/>
              </a:rPr>
              <a:t>Unit 6 Test 1</a:t>
            </a:r>
            <a:r>
              <a:rPr lang="en-US" sz="3600" i="1" dirty="0">
                <a:solidFill>
                  <a:srgbClr val="0070C0"/>
                </a:solidFill>
                <a:latin typeface="+mj-lt"/>
              </a:rPr>
              <a:t> in </a:t>
            </a:r>
            <a:r>
              <a:rPr lang="en-US" sz="3600" i="1" dirty="0" err="1">
                <a:solidFill>
                  <a:srgbClr val="FF0000"/>
                </a:solidFill>
                <a:latin typeface="+mj-lt"/>
              </a:rPr>
              <a:t>Bài</a:t>
            </a:r>
            <a:r>
              <a:rPr lang="en-US" sz="3600" i="1" dirty="0">
                <a:solidFill>
                  <a:srgbClr val="FF0000"/>
                </a:solidFill>
                <a:latin typeface="+mj-lt"/>
              </a:rPr>
              <a:t> </a:t>
            </a:r>
            <a:r>
              <a:rPr lang="en-US" sz="3600" i="1" dirty="0" err="1">
                <a:solidFill>
                  <a:srgbClr val="FF0000"/>
                </a:solidFill>
                <a:latin typeface="+mj-lt"/>
              </a:rPr>
              <a:t>Tập</a:t>
            </a:r>
            <a:r>
              <a:rPr lang="en-US" sz="3600" i="1" dirty="0">
                <a:solidFill>
                  <a:srgbClr val="FF0000"/>
                </a:solidFill>
                <a:latin typeface="+mj-lt"/>
              </a:rPr>
              <a:t> </a:t>
            </a:r>
            <a:r>
              <a:rPr lang="en-US" sz="3600" i="1" dirty="0" err="1">
                <a:solidFill>
                  <a:srgbClr val="FF0000"/>
                </a:solidFill>
                <a:latin typeface="+mj-lt"/>
              </a:rPr>
              <a:t>Bổ</a:t>
            </a:r>
            <a:r>
              <a:rPr lang="en-US" sz="3600" i="1" dirty="0">
                <a:solidFill>
                  <a:srgbClr val="FF0000"/>
                </a:solidFill>
                <a:latin typeface="+mj-lt"/>
              </a:rPr>
              <a:t> </a:t>
            </a:r>
            <a:r>
              <a:rPr lang="en-US" sz="3600" i="1" dirty="0" err="1">
                <a:solidFill>
                  <a:srgbClr val="FF0000"/>
                </a:solidFill>
                <a:latin typeface="+mj-lt"/>
              </a:rPr>
              <a:t>Trợ</a:t>
            </a:r>
            <a:r>
              <a:rPr lang="en-US" sz="3600" i="1" dirty="0">
                <a:solidFill>
                  <a:srgbClr val="FF0000"/>
                </a:solidFill>
                <a:latin typeface="+mj-lt"/>
              </a:rPr>
              <a:t> TA 7 Right on</a:t>
            </a:r>
            <a:r>
              <a:rPr lang="en-US" sz="3600" i="1" dirty="0">
                <a:solidFill>
                  <a:srgbClr val="0070C0"/>
                </a:solidFill>
                <a:latin typeface="+mj-lt"/>
              </a:rPr>
              <a:t> </a:t>
            </a:r>
          </a:p>
          <a:p>
            <a:r>
              <a:rPr lang="en-US" sz="3600" i="1" dirty="0">
                <a:solidFill>
                  <a:srgbClr val="0070C0"/>
                </a:solidFill>
                <a:latin typeface="+mj-lt"/>
              </a:rPr>
              <a:t>(pages 52 &amp; 53).</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5612528"/>
            <a:ext cx="375669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587" y="1650563"/>
            <a:ext cx="12055152" cy="4669612"/>
          </a:xfrm>
          <a:prstGeom prst="rect">
            <a:avLst/>
          </a:prstGeom>
        </p:spPr>
        <p:txBody>
          <a:bodyPr wrap="square">
            <a:spAutoFit/>
          </a:bodyPr>
          <a:lstStyle/>
          <a:p>
            <a:pPr marL="0" marR="0">
              <a:lnSpc>
                <a:spcPct val="120000"/>
              </a:lnSpc>
              <a:spcBef>
                <a:spcPts val="0"/>
              </a:spcBef>
              <a:spcAft>
                <a:spcPts val="0"/>
              </a:spcAft>
            </a:pPr>
            <a:r>
              <a:rPr lang="en-US" sz="3200" dirty="0">
                <a:solidFill>
                  <a:srgbClr val="0070C0"/>
                </a:solidFill>
                <a:latin typeface="+mj-lt"/>
                <a:ea typeface="Calibri" panose="020F0502020204030204" pitchFamily="34" charset="0"/>
                <a:cs typeface="Times New Roman" panose="02020603050405020304" pitchFamily="18" charset="0"/>
              </a:rPr>
              <a:t>1. A. solution	      B. gorilla		C. attraction	D. stadium</a:t>
            </a:r>
            <a:endParaRPr lang="en-US" sz="4000" dirty="0">
              <a:solidFill>
                <a:srgbClr val="0070C0"/>
              </a:solidFill>
              <a:latin typeface="+mj-lt"/>
              <a:ea typeface="Calibri" panose="020F0502020204030204" pitchFamily="34" charset="0"/>
              <a:cs typeface="Times New Roman" panose="02020603050405020304" pitchFamily="18" charset="0"/>
            </a:endParaRPr>
          </a:p>
          <a:p>
            <a:pPr>
              <a:lnSpc>
                <a:spcPct val="120000"/>
              </a:lnSpc>
            </a:pP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err="1">
                <a:solidFill>
                  <a:srgbClr val="FF0000"/>
                </a:solidFill>
                <a:latin typeface="+mj-lt"/>
              </a:rPr>
              <a:t>səˈluːʃən</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err="1">
                <a:solidFill>
                  <a:srgbClr val="FF0000"/>
                </a:solidFill>
                <a:latin typeface="+mj-lt"/>
              </a:rPr>
              <a:t>ɡəˈrɪlə</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err="1">
                <a:solidFill>
                  <a:srgbClr val="FF0000"/>
                </a:solidFill>
                <a:latin typeface="+mj-lt"/>
              </a:rPr>
              <a:t>əˈtrækʃən</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rPr>
              <a:t>ˈ</a:t>
            </a:r>
            <a:r>
              <a:rPr lang="en-US" sz="3200" dirty="0" err="1">
                <a:solidFill>
                  <a:srgbClr val="FF0000"/>
                </a:solidFill>
                <a:latin typeface="+mj-lt"/>
              </a:rPr>
              <a:t>steɪdiəm</a:t>
            </a:r>
            <a:r>
              <a:rPr lang="en-US" sz="3200" dirty="0">
                <a:solidFill>
                  <a:srgbClr val="FF0000"/>
                </a:solidFill>
                <a:latin typeface="+mj-lt"/>
                <a:ea typeface="Calibri" panose="020F0502020204030204" pitchFamily="34" charset="0"/>
                <a:cs typeface="Times New Roman" panose="02020603050405020304" pitchFamily="18" charset="0"/>
              </a:rPr>
              <a:t>/</a:t>
            </a:r>
          </a:p>
          <a:p>
            <a:pPr marL="0" marR="0">
              <a:lnSpc>
                <a:spcPct val="120000"/>
              </a:lnSpc>
              <a:spcBef>
                <a:spcPts val="0"/>
              </a:spcBef>
              <a:spcAft>
                <a:spcPts val="0"/>
              </a:spcAft>
            </a:pPr>
            <a:r>
              <a:rPr lang="en-US" sz="2800" dirty="0">
                <a:latin typeface="+mj-lt"/>
                <a:ea typeface="Calibri" panose="020F0502020204030204" pitchFamily="34" charset="0"/>
                <a:cs typeface="Times New Roman" panose="02020603050405020304" pitchFamily="18" charset="0"/>
              </a:rPr>
              <a:t>	</a:t>
            </a:r>
            <a:endParaRPr lang="en-US" sz="36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200" dirty="0">
                <a:solidFill>
                  <a:srgbClr val="0070C0"/>
                </a:solidFill>
                <a:latin typeface="+mj-lt"/>
                <a:ea typeface="Calibri" panose="020F0502020204030204" pitchFamily="34" charset="0"/>
                <a:cs typeface="Times New Roman" panose="02020603050405020304" pitchFamily="18" charset="0"/>
              </a:rPr>
              <a:t>2. A. promote          B. promise                C. return  		D. attend</a:t>
            </a:r>
            <a:endParaRPr lang="en-US" sz="4000" dirty="0">
              <a:solidFill>
                <a:srgbClr val="0070C0"/>
              </a:solidFill>
              <a:latin typeface="+mj-lt"/>
              <a:ea typeface="Calibri" panose="020F0502020204030204" pitchFamily="34" charset="0"/>
              <a:cs typeface="Times New Roman" panose="02020603050405020304" pitchFamily="18" charset="0"/>
            </a:endParaRPr>
          </a:p>
          <a:p>
            <a:pPr>
              <a:lnSpc>
                <a:spcPct val="120000"/>
              </a:lnSpc>
            </a:pPr>
            <a:r>
              <a:rPr lang="en-US" sz="3200" dirty="0">
                <a:solidFill>
                  <a:srgbClr val="00B05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ea typeface="Calibri" panose="020F0502020204030204" pitchFamily="34" charset="0"/>
                <a:cs typeface="Times New Roman" panose="02020603050405020304" pitchFamily="18" charset="0"/>
              </a:rPr>
              <a:t>/</a:t>
            </a:r>
            <a:r>
              <a:rPr lang="en-US" sz="3200" dirty="0" err="1">
                <a:solidFill>
                  <a:srgbClr val="FF0000"/>
                </a:solidFill>
                <a:latin typeface="+mj-lt"/>
              </a:rPr>
              <a:t>prəˈməʊt</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rPr>
              <a:t>ˈ</a:t>
            </a:r>
            <a:r>
              <a:rPr lang="en-US" sz="3200" dirty="0" err="1">
                <a:solidFill>
                  <a:srgbClr val="FF0000"/>
                </a:solidFill>
                <a:latin typeface="+mj-lt"/>
              </a:rPr>
              <a:t>prɒmɪs</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err="1">
                <a:solidFill>
                  <a:srgbClr val="FF0000"/>
                </a:solidFill>
                <a:latin typeface="+mj-lt"/>
              </a:rPr>
              <a:t>rɪˈtɜːn</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err="1">
                <a:solidFill>
                  <a:srgbClr val="FF0000"/>
                </a:solidFill>
                <a:latin typeface="+mj-lt"/>
              </a:rPr>
              <a:t>əˈtend</a:t>
            </a:r>
            <a:r>
              <a:rPr lang="en-US" sz="3200" dirty="0">
                <a:solidFill>
                  <a:srgbClr val="FF0000"/>
                </a:solidFill>
                <a:latin typeface="+mj-lt"/>
                <a:ea typeface="Calibri" panose="020F0502020204030204" pitchFamily="34" charset="0"/>
                <a:cs typeface="Times New Roman" panose="02020603050405020304" pitchFamily="18" charset="0"/>
              </a:rPr>
              <a:t>/</a:t>
            </a:r>
          </a:p>
          <a:p>
            <a:pPr marL="0" marR="0">
              <a:lnSpc>
                <a:spcPct val="120000"/>
              </a:lnSpc>
              <a:spcBef>
                <a:spcPts val="0"/>
              </a:spcBef>
              <a:spcAft>
                <a:spcPts val="0"/>
              </a:spcAft>
            </a:pPr>
            <a:r>
              <a:rPr lang="en-US" sz="3200" dirty="0">
                <a:latin typeface="+mj-lt"/>
                <a:ea typeface="Calibri" panose="020F0502020204030204" pitchFamily="34" charset="0"/>
                <a:cs typeface="Times New Roman" panose="02020603050405020304" pitchFamily="18" charset="0"/>
              </a:rPr>
              <a:t> </a:t>
            </a:r>
            <a:endParaRPr lang="en-US" sz="40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000" dirty="0">
                <a:solidFill>
                  <a:srgbClr val="0070C0"/>
                </a:solidFill>
                <a:latin typeface="+mj-lt"/>
                <a:ea typeface="Calibri" panose="020F0502020204030204" pitchFamily="34" charset="0"/>
                <a:cs typeface="Times New Roman" panose="02020603050405020304" pitchFamily="18" charset="0"/>
              </a:rPr>
              <a:t>3. A. electricity           B. </a:t>
            </a:r>
            <a:r>
              <a:rPr lang="en-US" sz="3000" dirty="0" err="1">
                <a:solidFill>
                  <a:srgbClr val="0070C0"/>
                </a:solidFill>
                <a:latin typeface="+mj-lt"/>
                <a:ea typeface="Calibri" panose="020F0502020204030204" pitchFamily="34" charset="0"/>
                <a:cs typeface="Times New Roman" panose="02020603050405020304" pitchFamily="18" charset="0"/>
              </a:rPr>
              <a:t>organisation</a:t>
            </a:r>
            <a:r>
              <a:rPr lang="en-US" sz="3000" dirty="0">
                <a:solidFill>
                  <a:srgbClr val="0070C0"/>
                </a:solidFill>
                <a:latin typeface="+mj-lt"/>
                <a:ea typeface="Calibri" panose="020F0502020204030204" pitchFamily="34" charset="0"/>
                <a:cs typeface="Times New Roman" panose="02020603050405020304" pitchFamily="18" charset="0"/>
              </a:rPr>
              <a:t>          C. deforestation  D. environmental</a:t>
            </a:r>
          </a:p>
          <a:p>
            <a:pPr>
              <a:lnSpc>
                <a:spcPct val="120000"/>
              </a:lnSpc>
            </a:pP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rPr>
              <a:t>ˌ</a:t>
            </a:r>
            <a:r>
              <a:rPr lang="en-US" sz="3200" dirty="0" err="1">
                <a:solidFill>
                  <a:srgbClr val="FF0000"/>
                </a:solidFill>
                <a:latin typeface="+mj-lt"/>
              </a:rPr>
              <a:t>elɪkˈtrɪsəti</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rPr>
              <a:t>ˌ</a:t>
            </a:r>
            <a:r>
              <a:rPr lang="en-US" sz="3200" dirty="0" err="1">
                <a:solidFill>
                  <a:srgbClr val="FF0000"/>
                </a:solidFill>
                <a:latin typeface="+mj-lt"/>
              </a:rPr>
              <a:t>ɔːɡənaɪˈzeɪʃən</a:t>
            </a:r>
            <a:r>
              <a:rPr lang="en-US" sz="3200" dirty="0">
                <a:solidFill>
                  <a:srgbClr val="FF0000"/>
                </a:solidFill>
                <a:latin typeface="+mj-lt"/>
                <a:ea typeface="Calibri" panose="020F0502020204030204" pitchFamily="34" charset="0"/>
                <a:cs typeface="Times New Roman" panose="02020603050405020304" pitchFamily="18" charset="0"/>
              </a:rPr>
              <a:t>/ /</a:t>
            </a:r>
            <a:r>
              <a:rPr lang="en-US" sz="3200" dirty="0">
                <a:solidFill>
                  <a:srgbClr val="FF0000"/>
                </a:solidFill>
                <a:latin typeface="+mj-lt"/>
              </a:rPr>
              <a:t>diːˌ</a:t>
            </a:r>
            <a:r>
              <a:rPr lang="en-US" sz="3200" dirty="0" err="1">
                <a:solidFill>
                  <a:srgbClr val="FF0000"/>
                </a:solidFill>
                <a:latin typeface="+mj-lt"/>
              </a:rPr>
              <a:t>fɒrɪˈsteɪʃən</a:t>
            </a:r>
            <a:r>
              <a:rPr lang="en-US" sz="3200" dirty="0">
                <a:solidFill>
                  <a:srgbClr val="FF0000"/>
                </a:solidFill>
                <a:latin typeface="+mj-lt"/>
                <a:ea typeface="Calibri" panose="020F0502020204030204" pitchFamily="34" charset="0"/>
                <a:cs typeface="Times New Roman" panose="02020603050405020304" pitchFamily="18" charset="0"/>
              </a:rPr>
              <a:t>//</a:t>
            </a:r>
            <a:r>
              <a:rPr lang="en-US" sz="3200" dirty="0" err="1">
                <a:solidFill>
                  <a:srgbClr val="FF0000"/>
                </a:solidFill>
                <a:latin typeface="+mj-lt"/>
              </a:rPr>
              <a:t>ɪnˌvaɪrənˈmentəl</a:t>
            </a:r>
            <a:r>
              <a:rPr lang="en-US" sz="3200" dirty="0">
                <a:solidFill>
                  <a:srgbClr val="FF0000"/>
                </a:solidFill>
                <a:latin typeface="+mj-lt"/>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B5A01092-4CCD-BC36-5E65-2B0B7F59D6D3}"/>
              </a:ext>
            </a:extLst>
          </p:cNvPr>
          <p:cNvSpPr txBox="1"/>
          <p:nvPr/>
        </p:nvSpPr>
        <p:spPr>
          <a:xfrm>
            <a:off x="337931" y="331255"/>
            <a:ext cx="11516138" cy="1200329"/>
          </a:xfrm>
          <a:prstGeom prst="rect">
            <a:avLst/>
          </a:prstGeom>
          <a:noFill/>
        </p:spPr>
        <p:txBody>
          <a:bodyPr wrap="square" rtlCol="0">
            <a:spAutoFit/>
          </a:bodyPr>
          <a:lstStyle/>
          <a:p>
            <a:r>
              <a:rPr lang="en-US" sz="3600" dirty="0">
                <a:latin typeface="+mj-lt"/>
              </a:rPr>
              <a:t>Choose the word whose main stress is placed differently from that of the others. </a:t>
            </a:r>
            <a:r>
              <a:rPr lang="en-US" sz="3600" dirty="0" err="1">
                <a:latin typeface="+mj-lt"/>
              </a:rPr>
              <a:t>Practise</a:t>
            </a:r>
            <a:r>
              <a:rPr lang="en-US" sz="3600" dirty="0">
                <a:latin typeface="+mj-lt"/>
              </a:rPr>
              <a:t> saying them.</a:t>
            </a:r>
            <a:endParaRPr lang="vi-VN" sz="3600" dirty="0">
              <a:latin typeface="+mj-lt"/>
            </a:endParaRPr>
          </a:p>
        </p:txBody>
      </p:sp>
      <p:sp>
        <p:nvSpPr>
          <p:cNvPr id="4" name="Oval 3">
            <a:extLst>
              <a:ext uri="{FF2B5EF4-FFF2-40B4-BE49-F238E27FC236}">
                <a16:creationId xmlns:a16="http://schemas.microsoft.com/office/drawing/2014/main" id="{52375572-4516-ABB6-8176-566A92236CCC}"/>
              </a:ext>
            </a:extLst>
          </p:cNvPr>
          <p:cNvSpPr/>
          <p:nvPr/>
        </p:nvSpPr>
        <p:spPr>
          <a:xfrm>
            <a:off x="9355394" y="1726559"/>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52375572-4516-ABB6-8176-566A92236CCC}"/>
              </a:ext>
            </a:extLst>
          </p:cNvPr>
          <p:cNvSpPr/>
          <p:nvPr/>
        </p:nvSpPr>
        <p:spPr>
          <a:xfrm>
            <a:off x="3377585" y="3437170"/>
            <a:ext cx="573516"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52375572-4516-ABB6-8176-566A92236CCC}"/>
              </a:ext>
            </a:extLst>
          </p:cNvPr>
          <p:cNvSpPr/>
          <p:nvPr/>
        </p:nvSpPr>
        <p:spPr>
          <a:xfrm>
            <a:off x="622964" y="5131946"/>
            <a:ext cx="525354" cy="553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35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3"/>
          <p:cNvSpPr txBox="1">
            <a:spLocks noChangeArrowheads="1"/>
          </p:cNvSpPr>
          <p:nvPr/>
        </p:nvSpPr>
        <p:spPr bwMode="auto">
          <a:xfrm>
            <a:off x="972236" y="303508"/>
            <a:ext cx="10755475" cy="1384995"/>
          </a:xfrm>
          <a:prstGeom prst="rect">
            <a:avLst/>
          </a:prstGeom>
          <a:noFill/>
          <a:ln w="9525">
            <a:noFill/>
            <a:miter lim="800000"/>
            <a:headEnd/>
            <a:tailEnd/>
          </a:ln>
        </p:spPr>
        <p:txBody>
          <a:bodyPr wrap="square">
            <a:spAutoFit/>
          </a:bodyPr>
          <a:lstStyle/>
          <a:p>
            <a:pPr>
              <a:spcBef>
                <a:spcPct val="50000"/>
              </a:spcBef>
            </a:pPr>
            <a:r>
              <a:rPr lang="en-US" sz="2800" dirty="0">
                <a:solidFill>
                  <a:srgbClr val="0070C0"/>
                </a:solidFill>
                <a:latin typeface="Calibri" pitchFamily="34" charset="0"/>
              </a:rPr>
              <a:t>Work in groups. Each group choose an icon to see the picture behind the box. The pictures refer to the key word. The first group with the correct key word wins.  </a:t>
            </a:r>
            <a:endParaRPr lang="en-US" sz="2800" i="1" dirty="0">
              <a:solidFill>
                <a:srgbClr val="0070C0"/>
              </a:solidFill>
              <a:latin typeface="Calibri" pitchFamily="34" charset="0"/>
            </a:endParaRPr>
          </a:p>
        </p:txBody>
      </p:sp>
      <p:pic>
        <p:nvPicPr>
          <p:cNvPr id="3" name="Picture 2">
            <a:extLst>
              <a:ext uri="{FF2B5EF4-FFF2-40B4-BE49-F238E27FC236}">
                <a16:creationId xmlns:a16="http://schemas.microsoft.com/office/drawing/2014/main" id="{FEF0BAA4-FEB0-E860-4987-29F6595D79BA}"/>
              </a:ext>
            </a:extLst>
          </p:cNvPr>
          <p:cNvPicPr>
            <a:picLocks noChangeAspect="1"/>
          </p:cNvPicPr>
          <p:nvPr/>
        </p:nvPicPr>
        <p:blipFill>
          <a:blip r:embed="rId2"/>
          <a:stretch>
            <a:fillRect/>
          </a:stretch>
        </p:blipFill>
        <p:spPr>
          <a:xfrm>
            <a:off x="2942439" y="2863829"/>
            <a:ext cx="2014538" cy="1652588"/>
          </a:xfrm>
          <a:prstGeom prst="rect">
            <a:avLst/>
          </a:prstGeom>
        </p:spPr>
      </p:pic>
      <p:pic>
        <p:nvPicPr>
          <p:cNvPr id="5" name="Picture 4">
            <a:extLst>
              <a:ext uri="{FF2B5EF4-FFF2-40B4-BE49-F238E27FC236}">
                <a16:creationId xmlns:a16="http://schemas.microsoft.com/office/drawing/2014/main" id="{33E0A07E-201D-4059-B0B5-D538FBE634C4}"/>
              </a:ext>
            </a:extLst>
          </p:cNvPr>
          <p:cNvPicPr>
            <a:picLocks noChangeAspect="1"/>
          </p:cNvPicPr>
          <p:nvPr/>
        </p:nvPicPr>
        <p:blipFill>
          <a:blip r:embed="rId3"/>
          <a:stretch>
            <a:fillRect/>
          </a:stretch>
        </p:blipFill>
        <p:spPr>
          <a:xfrm>
            <a:off x="5084435" y="2918809"/>
            <a:ext cx="2014538" cy="1560235"/>
          </a:xfrm>
          <a:prstGeom prst="rect">
            <a:avLst/>
          </a:prstGeom>
        </p:spPr>
      </p:pic>
      <p:pic>
        <p:nvPicPr>
          <p:cNvPr id="7" name="Picture 6">
            <a:extLst>
              <a:ext uri="{FF2B5EF4-FFF2-40B4-BE49-F238E27FC236}">
                <a16:creationId xmlns:a16="http://schemas.microsoft.com/office/drawing/2014/main" id="{5040D952-E445-60CB-A9B9-4F911438D9D0}"/>
              </a:ext>
            </a:extLst>
          </p:cNvPr>
          <p:cNvPicPr>
            <a:picLocks noChangeAspect="1"/>
          </p:cNvPicPr>
          <p:nvPr/>
        </p:nvPicPr>
        <p:blipFill>
          <a:blip r:embed="rId4"/>
          <a:stretch>
            <a:fillRect/>
          </a:stretch>
        </p:blipFill>
        <p:spPr>
          <a:xfrm>
            <a:off x="7098973" y="2955073"/>
            <a:ext cx="1889429" cy="1487705"/>
          </a:xfrm>
          <a:prstGeom prst="rect">
            <a:avLst/>
          </a:prstGeom>
        </p:spPr>
      </p:pic>
      <p:pic>
        <p:nvPicPr>
          <p:cNvPr id="9" name="Picture 8">
            <a:extLst>
              <a:ext uri="{FF2B5EF4-FFF2-40B4-BE49-F238E27FC236}">
                <a16:creationId xmlns:a16="http://schemas.microsoft.com/office/drawing/2014/main" id="{5D3B1551-E297-AFDC-A726-44EF49156FF3}"/>
              </a:ext>
            </a:extLst>
          </p:cNvPr>
          <p:cNvPicPr>
            <a:picLocks noChangeAspect="1"/>
          </p:cNvPicPr>
          <p:nvPr/>
        </p:nvPicPr>
        <p:blipFill>
          <a:blip r:embed="rId5"/>
          <a:stretch>
            <a:fillRect/>
          </a:stretch>
        </p:blipFill>
        <p:spPr>
          <a:xfrm>
            <a:off x="7288175" y="4914975"/>
            <a:ext cx="1846222" cy="1505656"/>
          </a:xfrm>
          <a:prstGeom prst="rect">
            <a:avLst/>
          </a:prstGeom>
        </p:spPr>
      </p:pic>
      <p:pic>
        <p:nvPicPr>
          <p:cNvPr id="11" name="Picture 10">
            <a:extLst>
              <a:ext uri="{FF2B5EF4-FFF2-40B4-BE49-F238E27FC236}">
                <a16:creationId xmlns:a16="http://schemas.microsoft.com/office/drawing/2014/main" id="{8C2E30F1-37A2-A392-DDC0-CE7979825F3F}"/>
              </a:ext>
            </a:extLst>
          </p:cNvPr>
          <p:cNvPicPr>
            <a:picLocks noChangeAspect="1"/>
          </p:cNvPicPr>
          <p:nvPr/>
        </p:nvPicPr>
        <p:blipFill>
          <a:blip r:embed="rId6"/>
          <a:stretch>
            <a:fillRect/>
          </a:stretch>
        </p:blipFill>
        <p:spPr>
          <a:xfrm>
            <a:off x="2942439" y="4785542"/>
            <a:ext cx="2014538" cy="1518720"/>
          </a:xfrm>
          <a:prstGeom prst="rect">
            <a:avLst/>
          </a:prstGeom>
        </p:spPr>
      </p:pic>
      <p:pic>
        <p:nvPicPr>
          <p:cNvPr id="13" name="Picture 12">
            <a:extLst>
              <a:ext uri="{FF2B5EF4-FFF2-40B4-BE49-F238E27FC236}">
                <a16:creationId xmlns:a16="http://schemas.microsoft.com/office/drawing/2014/main" id="{E90F2AC9-D394-E242-1E7C-447EE2F5415D}"/>
              </a:ext>
            </a:extLst>
          </p:cNvPr>
          <p:cNvPicPr>
            <a:picLocks noChangeAspect="1"/>
          </p:cNvPicPr>
          <p:nvPr/>
        </p:nvPicPr>
        <p:blipFill>
          <a:blip r:embed="rId7"/>
          <a:stretch>
            <a:fillRect/>
          </a:stretch>
        </p:blipFill>
        <p:spPr>
          <a:xfrm>
            <a:off x="5209543" y="4818591"/>
            <a:ext cx="1889430" cy="1532091"/>
          </a:xfrm>
          <a:prstGeom prst="rect">
            <a:avLst/>
          </a:prstGeom>
        </p:spPr>
      </p:pic>
      <p:pic>
        <p:nvPicPr>
          <p:cNvPr id="15" name="Picture 14">
            <a:extLst>
              <a:ext uri="{FF2B5EF4-FFF2-40B4-BE49-F238E27FC236}">
                <a16:creationId xmlns:a16="http://schemas.microsoft.com/office/drawing/2014/main" id="{7E6B0F28-2FB9-0A11-1B5C-B3DFE7E6AA3A}"/>
              </a:ext>
            </a:extLst>
          </p:cNvPr>
          <p:cNvPicPr>
            <a:picLocks noChangeAspect="1"/>
          </p:cNvPicPr>
          <p:nvPr/>
        </p:nvPicPr>
        <p:blipFill>
          <a:blip r:embed="rId8"/>
          <a:stretch>
            <a:fillRect/>
          </a:stretch>
        </p:blipFill>
        <p:spPr>
          <a:xfrm>
            <a:off x="7033987" y="2970297"/>
            <a:ext cx="2100410" cy="1508745"/>
          </a:xfrm>
          <a:prstGeom prst="rect">
            <a:avLst/>
          </a:prstGeom>
        </p:spPr>
      </p:pic>
      <p:pic>
        <p:nvPicPr>
          <p:cNvPr id="17" name="Picture 16">
            <a:extLst>
              <a:ext uri="{FF2B5EF4-FFF2-40B4-BE49-F238E27FC236}">
                <a16:creationId xmlns:a16="http://schemas.microsoft.com/office/drawing/2014/main" id="{B8FD6208-9AEF-1CD8-6F5A-88FBEE169A9D}"/>
              </a:ext>
            </a:extLst>
          </p:cNvPr>
          <p:cNvPicPr>
            <a:picLocks noChangeAspect="1"/>
          </p:cNvPicPr>
          <p:nvPr/>
        </p:nvPicPr>
        <p:blipFill>
          <a:blip r:embed="rId9"/>
          <a:stretch>
            <a:fillRect/>
          </a:stretch>
        </p:blipFill>
        <p:spPr>
          <a:xfrm>
            <a:off x="3076155" y="2772121"/>
            <a:ext cx="1905000" cy="1733550"/>
          </a:xfrm>
          <a:prstGeom prst="rect">
            <a:avLst/>
          </a:prstGeom>
        </p:spPr>
      </p:pic>
      <p:pic>
        <p:nvPicPr>
          <p:cNvPr id="19" name="Picture 18">
            <a:extLst>
              <a:ext uri="{FF2B5EF4-FFF2-40B4-BE49-F238E27FC236}">
                <a16:creationId xmlns:a16="http://schemas.microsoft.com/office/drawing/2014/main" id="{0E55E8CB-543F-4B91-E3EC-F839CF32125B}"/>
              </a:ext>
            </a:extLst>
          </p:cNvPr>
          <p:cNvPicPr>
            <a:picLocks noChangeAspect="1"/>
          </p:cNvPicPr>
          <p:nvPr/>
        </p:nvPicPr>
        <p:blipFill>
          <a:blip r:embed="rId10"/>
          <a:stretch>
            <a:fillRect/>
          </a:stretch>
        </p:blipFill>
        <p:spPr>
          <a:xfrm>
            <a:off x="7266571" y="4898580"/>
            <a:ext cx="1889429" cy="1625229"/>
          </a:xfrm>
          <a:prstGeom prst="rect">
            <a:avLst/>
          </a:prstGeom>
        </p:spPr>
      </p:pic>
      <p:pic>
        <p:nvPicPr>
          <p:cNvPr id="21" name="Picture 20">
            <a:extLst>
              <a:ext uri="{FF2B5EF4-FFF2-40B4-BE49-F238E27FC236}">
                <a16:creationId xmlns:a16="http://schemas.microsoft.com/office/drawing/2014/main" id="{CF20E7FF-023E-74B9-B1A6-553A53B6A288}"/>
              </a:ext>
            </a:extLst>
          </p:cNvPr>
          <p:cNvPicPr>
            <a:picLocks noChangeAspect="1"/>
          </p:cNvPicPr>
          <p:nvPr/>
        </p:nvPicPr>
        <p:blipFill>
          <a:blip r:embed="rId11"/>
          <a:stretch>
            <a:fillRect/>
          </a:stretch>
        </p:blipFill>
        <p:spPr>
          <a:xfrm>
            <a:off x="5104053" y="4861964"/>
            <a:ext cx="2100410" cy="1554149"/>
          </a:xfrm>
          <a:prstGeom prst="rect">
            <a:avLst/>
          </a:prstGeom>
        </p:spPr>
      </p:pic>
      <p:pic>
        <p:nvPicPr>
          <p:cNvPr id="23" name="Picture 22">
            <a:extLst>
              <a:ext uri="{FF2B5EF4-FFF2-40B4-BE49-F238E27FC236}">
                <a16:creationId xmlns:a16="http://schemas.microsoft.com/office/drawing/2014/main" id="{3D4D917B-99A8-3F72-0D24-E2FA5C87FF1F}"/>
              </a:ext>
            </a:extLst>
          </p:cNvPr>
          <p:cNvPicPr>
            <a:picLocks noChangeAspect="1"/>
          </p:cNvPicPr>
          <p:nvPr/>
        </p:nvPicPr>
        <p:blipFill>
          <a:blip r:embed="rId12"/>
          <a:stretch>
            <a:fillRect/>
          </a:stretch>
        </p:blipFill>
        <p:spPr>
          <a:xfrm>
            <a:off x="2966616" y="4830312"/>
            <a:ext cx="2014539" cy="1693497"/>
          </a:xfrm>
          <a:prstGeom prst="rect">
            <a:avLst/>
          </a:prstGeom>
        </p:spPr>
      </p:pic>
      <p:pic>
        <p:nvPicPr>
          <p:cNvPr id="25" name="Picture 24">
            <a:extLst>
              <a:ext uri="{FF2B5EF4-FFF2-40B4-BE49-F238E27FC236}">
                <a16:creationId xmlns:a16="http://schemas.microsoft.com/office/drawing/2014/main" id="{9B797DF3-1A61-7B1E-A41C-8E065F0CFA58}"/>
              </a:ext>
            </a:extLst>
          </p:cNvPr>
          <p:cNvPicPr>
            <a:picLocks noChangeAspect="1"/>
          </p:cNvPicPr>
          <p:nvPr/>
        </p:nvPicPr>
        <p:blipFill>
          <a:blip r:embed="rId13"/>
          <a:stretch>
            <a:fillRect/>
          </a:stretch>
        </p:blipFill>
        <p:spPr>
          <a:xfrm>
            <a:off x="4956977" y="2870314"/>
            <a:ext cx="2174077" cy="1657221"/>
          </a:xfrm>
          <a:prstGeom prst="rect">
            <a:avLst/>
          </a:prstGeom>
        </p:spPr>
      </p:pic>
      <p:sp>
        <p:nvSpPr>
          <p:cNvPr id="26" name="TextBox 25">
            <a:extLst>
              <a:ext uri="{FF2B5EF4-FFF2-40B4-BE49-F238E27FC236}">
                <a16:creationId xmlns:a16="http://schemas.microsoft.com/office/drawing/2014/main" id="{6FACE2CF-2920-6DF4-983A-AE12C0C88782}"/>
              </a:ext>
            </a:extLst>
          </p:cNvPr>
          <p:cNvSpPr txBox="1"/>
          <p:nvPr/>
        </p:nvSpPr>
        <p:spPr>
          <a:xfrm>
            <a:off x="2966616" y="1808366"/>
            <a:ext cx="6672902" cy="861774"/>
          </a:xfrm>
          <a:prstGeom prst="rect">
            <a:avLst/>
          </a:prstGeom>
          <a:noFill/>
        </p:spPr>
        <p:txBody>
          <a:bodyPr wrap="square" rtlCol="0">
            <a:spAutoFit/>
          </a:bodyPr>
          <a:lstStyle/>
          <a:p>
            <a:r>
              <a:rPr lang="en-US" sz="5000" b="1" dirty="0">
                <a:solidFill>
                  <a:srgbClr val="00B050"/>
                </a:solidFill>
              </a:rPr>
              <a:t>VOLUNTEER</a:t>
            </a:r>
          </a:p>
        </p:txBody>
      </p:sp>
      <p:sp>
        <p:nvSpPr>
          <p:cNvPr id="27" name="Rectangle: Rounded Corners 26">
            <a:extLst>
              <a:ext uri="{FF2B5EF4-FFF2-40B4-BE49-F238E27FC236}">
                <a16:creationId xmlns:a16="http://schemas.microsoft.com/office/drawing/2014/main" id="{72C71AA3-002C-3A7C-D22C-69111E54F23A}"/>
              </a:ext>
            </a:extLst>
          </p:cNvPr>
          <p:cNvSpPr/>
          <p:nvPr/>
        </p:nvSpPr>
        <p:spPr>
          <a:xfrm>
            <a:off x="2966616"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5F58317-582A-BF6E-4472-F5C186F16DC6}"/>
              </a:ext>
            </a:extLst>
          </p:cNvPr>
          <p:cNvSpPr/>
          <p:nvPr/>
        </p:nvSpPr>
        <p:spPr>
          <a:xfrm>
            <a:off x="3447260" y="1892081"/>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F45E013-734B-1E63-087E-BA5AC40CC966}"/>
              </a:ext>
            </a:extLst>
          </p:cNvPr>
          <p:cNvSpPr/>
          <p:nvPr/>
        </p:nvSpPr>
        <p:spPr>
          <a:xfrm>
            <a:off x="3927904"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212BD1C2-7CB7-50C7-6B30-8B6FADB9FA70}"/>
              </a:ext>
            </a:extLst>
          </p:cNvPr>
          <p:cNvSpPr/>
          <p:nvPr/>
        </p:nvSpPr>
        <p:spPr>
          <a:xfrm>
            <a:off x="4362567"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589D937-D3A0-45B2-3152-50095DFC62C6}"/>
              </a:ext>
            </a:extLst>
          </p:cNvPr>
          <p:cNvSpPr/>
          <p:nvPr/>
        </p:nvSpPr>
        <p:spPr>
          <a:xfrm>
            <a:off x="4797230"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01284C5-220E-B7F7-D63B-97C1FEB25518}"/>
              </a:ext>
            </a:extLst>
          </p:cNvPr>
          <p:cNvSpPr/>
          <p:nvPr/>
        </p:nvSpPr>
        <p:spPr>
          <a:xfrm>
            <a:off x="5209543"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53F981F-6D1F-2463-9A2E-4B3B96958D05}"/>
              </a:ext>
            </a:extLst>
          </p:cNvPr>
          <p:cNvSpPr/>
          <p:nvPr/>
        </p:nvSpPr>
        <p:spPr>
          <a:xfrm>
            <a:off x="5651183" y="1882192"/>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58DB20-91E1-E39F-E149-C0B04ACDBB2F}"/>
              </a:ext>
            </a:extLst>
          </p:cNvPr>
          <p:cNvSpPr/>
          <p:nvPr/>
        </p:nvSpPr>
        <p:spPr>
          <a:xfrm>
            <a:off x="6016764" y="1884351"/>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C642D1D5-A600-6565-B98B-8C4FFDBB3044}"/>
              </a:ext>
            </a:extLst>
          </p:cNvPr>
          <p:cNvSpPr/>
          <p:nvPr/>
        </p:nvSpPr>
        <p:spPr>
          <a:xfrm>
            <a:off x="6535639" y="1888467"/>
            <a:ext cx="526625" cy="6946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4" y="-90881"/>
            <a:ext cx="10506272" cy="6958861"/>
          </a:xfrm>
          <a:prstGeom prst="rect">
            <a:avLst/>
          </a:prstGeom>
        </p:spPr>
      </p:pic>
      <p:sp>
        <p:nvSpPr>
          <p:cNvPr id="6" name="Oval 5"/>
          <p:cNvSpPr/>
          <p:nvPr/>
        </p:nvSpPr>
        <p:spPr>
          <a:xfrm>
            <a:off x="1713722" y="711255"/>
            <a:ext cx="663070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dirty="0"/>
              <a:t>set up tents,</a:t>
            </a:r>
          </a:p>
          <a:p>
            <a:pPr algn="ctr"/>
            <a:r>
              <a:rPr lang="en-US" sz="3600" dirty="0"/>
              <a:t>clear trails, </a:t>
            </a:r>
          </a:p>
          <a:p>
            <a:pPr algn="ctr"/>
            <a:r>
              <a:rPr lang="en-US" sz="3600" dirty="0"/>
              <a:t>do the washing-up, </a:t>
            </a:r>
          </a:p>
          <a:p>
            <a:pPr algn="ctr"/>
            <a:r>
              <a:rPr lang="en-US" sz="3600" dirty="0"/>
              <a:t>pick up litter, </a:t>
            </a:r>
          </a:p>
          <a:p>
            <a:pPr algn="ctr"/>
            <a:r>
              <a:rPr lang="en-US" sz="3600" dirty="0"/>
              <a:t>repair fences and signs, </a:t>
            </a:r>
          </a:p>
          <a:p>
            <a:pPr algn="ctr"/>
            <a:r>
              <a:rPr lang="en-US" sz="3600" dirty="0"/>
              <a:t>do the laundry</a:t>
            </a:r>
            <a:endParaRPr lang="en-US" sz="3600" i="1" dirty="0"/>
          </a:p>
          <a:p>
            <a:pPr algn="ctr"/>
            <a:endParaRPr lang="en-US" i="1" dirty="0"/>
          </a:p>
        </p:txBody>
      </p:sp>
    </p:spTree>
    <p:extLst>
      <p:ext uri="{BB962C8B-B14F-4D97-AF65-F5344CB8AC3E}">
        <p14:creationId xmlns:p14="http://schemas.microsoft.com/office/powerpoint/2010/main" val="15872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304359-A28C-1DD1-9847-BF87AC144C97}"/>
              </a:ext>
            </a:extLst>
          </p:cNvPr>
          <p:cNvSpPr txBox="1"/>
          <p:nvPr/>
        </p:nvSpPr>
        <p:spPr>
          <a:xfrm>
            <a:off x="427207" y="479510"/>
            <a:ext cx="10937339" cy="954107"/>
          </a:xfrm>
          <a:prstGeom prst="rect">
            <a:avLst/>
          </a:prstGeom>
          <a:solidFill>
            <a:schemeClr val="bg1"/>
          </a:solidFill>
        </p:spPr>
        <p:txBody>
          <a:bodyPr wrap="square">
            <a:spAutoFit/>
          </a:bodyPr>
          <a:lstStyle/>
          <a:p>
            <a:pPr lvl="0"/>
            <a:r>
              <a:rPr kumimoji="0" lang="en-US" sz="2800" b="1" i="0" u="none" strike="noStrike" kern="1200" cap="none" spc="0" normalizeH="0" baseline="0" noProof="0" dirty="0">
                <a:ln>
                  <a:noFill/>
                </a:ln>
                <a:solidFill>
                  <a:srgbClr val="0070C0"/>
                </a:solidFill>
                <a:effectLst/>
                <a:uLnTx/>
                <a:uFillTx/>
                <a:latin typeface="+mj-lt"/>
                <a:cs typeface="+mn-cs"/>
              </a:rPr>
              <a:t>Work in pairs. </a:t>
            </a:r>
            <a:r>
              <a:rPr lang="en-US" sz="2800" b="1" dirty="0">
                <a:solidFill>
                  <a:srgbClr val="0070C0"/>
                </a:solidFill>
                <a:latin typeface="+mj-lt"/>
              </a:rPr>
              <a:t>Match the pictures with the correct words or phrases. Click on each phrase to hear the sound.</a:t>
            </a:r>
            <a:endParaRPr kumimoji="0" lang="en-US" sz="2800" b="0" i="1" u="none" strike="noStrike" kern="1200" cap="none" spc="0" normalizeH="0" baseline="0" noProof="0" dirty="0">
              <a:ln>
                <a:noFill/>
              </a:ln>
              <a:solidFill>
                <a:srgbClr val="0070C0"/>
              </a:solidFill>
              <a:effectLst/>
              <a:uLnTx/>
              <a:uFillTx/>
              <a:latin typeface="+mj-lt"/>
              <a:cs typeface="+mn-cs"/>
            </a:endParaRPr>
          </a:p>
        </p:txBody>
      </p:sp>
      <p:sp>
        <p:nvSpPr>
          <p:cNvPr id="9" name="TextBox 8">
            <a:extLst>
              <a:ext uri="{FF2B5EF4-FFF2-40B4-BE49-F238E27FC236}">
                <a16:creationId xmlns:a16="http://schemas.microsoft.com/office/drawing/2014/main" id="{8175B36D-8552-A2CE-916C-626A40B34C8B}"/>
              </a:ext>
            </a:extLst>
          </p:cNvPr>
          <p:cNvSpPr txBox="1"/>
          <p:nvPr/>
        </p:nvSpPr>
        <p:spPr>
          <a:xfrm>
            <a:off x="8553254" y="2090172"/>
            <a:ext cx="3638746" cy="2677656"/>
          </a:xfrm>
          <a:prstGeom prst="rect">
            <a:avLst/>
          </a:prstGeom>
          <a:noFill/>
        </p:spPr>
        <p:txBody>
          <a:bodyPr wrap="square">
            <a:spAutoFit/>
          </a:bodyPr>
          <a:lstStyle/>
          <a:p>
            <a:r>
              <a:rPr lang="en-US" sz="2800" dirty="0">
                <a:solidFill>
                  <a:srgbClr val="0000CC"/>
                </a:solidFill>
                <a:latin typeface="+mj-lt"/>
              </a:rPr>
              <a:t>set up tents</a:t>
            </a:r>
          </a:p>
          <a:p>
            <a:r>
              <a:rPr lang="en-US" sz="2800" dirty="0">
                <a:solidFill>
                  <a:srgbClr val="0000CC"/>
                </a:solidFill>
                <a:latin typeface="+mj-lt"/>
              </a:rPr>
              <a:t>clear trails </a:t>
            </a:r>
          </a:p>
          <a:p>
            <a:r>
              <a:rPr lang="en-US" sz="2800" dirty="0">
                <a:solidFill>
                  <a:srgbClr val="0000CC"/>
                </a:solidFill>
                <a:latin typeface="+mj-lt"/>
              </a:rPr>
              <a:t>do the washing-up </a:t>
            </a:r>
          </a:p>
          <a:p>
            <a:r>
              <a:rPr lang="en-US" sz="2800" dirty="0">
                <a:solidFill>
                  <a:srgbClr val="0000CC"/>
                </a:solidFill>
                <a:latin typeface="+mj-lt"/>
              </a:rPr>
              <a:t>pick up litter</a:t>
            </a:r>
          </a:p>
          <a:p>
            <a:r>
              <a:rPr lang="en-US" sz="2800" dirty="0">
                <a:solidFill>
                  <a:srgbClr val="0000CC"/>
                </a:solidFill>
                <a:latin typeface="+mj-lt"/>
              </a:rPr>
              <a:t>repair fences and signs</a:t>
            </a:r>
          </a:p>
          <a:p>
            <a:r>
              <a:rPr lang="en-US" sz="2800" dirty="0">
                <a:solidFill>
                  <a:srgbClr val="0000CC"/>
                </a:solidFill>
                <a:latin typeface="+mj-lt"/>
              </a:rPr>
              <a:t>do the laundry</a:t>
            </a:r>
            <a:endParaRPr lang="en-US" sz="2800" i="1" dirty="0">
              <a:solidFill>
                <a:srgbClr val="0000CC"/>
              </a:solidFill>
              <a:latin typeface="+mj-lt"/>
            </a:endParaRPr>
          </a:p>
        </p:txBody>
      </p:sp>
      <p:sp>
        <p:nvSpPr>
          <p:cNvPr id="10" name="Rectangle 9">
            <a:extLst>
              <a:ext uri="{FF2B5EF4-FFF2-40B4-BE49-F238E27FC236}">
                <a16:creationId xmlns:a16="http://schemas.microsoft.com/office/drawing/2014/main" id="{21C612C8-97F2-4B01-545E-6B961F7EDE58}"/>
              </a:ext>
            </a:extLst>
          </p:cNvPr>
          <p:cNvSpPr/>
          <p:nvPr/>
        </p:nvSpPr>
        <p:spPr>
          <a:xfrm>
            <a:off x="923827" y="3535052"/>
            <a:ext cx="1527142"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ectangle 10">
            <a:extLst>
              <a:ext uri="{FF2B5EF4-FFF2-40B4-BE49-F238E27FC236}">
                <a16:creationId xmlns:a16="http://schemas.microsoft.com/office/drawing/2014/main" id="{BD3B0723-FEEA-5E46-4F7E-A31A6A8FD4B2}"/>
              </a:ext>
            </a:extLst>
          </p:cNvPr>
          <p:cNvSpPr/>
          <p:nvPr/>
        </p:nvSpPr>
        <p:spPr>
          <a:xfrm>
            <a:off x="3749659" y="3517770"/>
            <a:ext cx="1623620"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a:extLst>
              <a:ext uri="{FF2B5EF4-FFF2-40B4-BE49-F238E27FC236}">
                <a16:creationId xmlns:a16="http://schemas.microsoft.com/office/drawing/2014/main" id="{F926EE09-2F78-3F19-A412-6684BA9DA27C}"/>
              </a:ext>
            </a:extLst>
          </p:cNvPr>
          <p:cNvSpPr/>
          <p:nvPr/>
        </p:nvSpPr>
        <p:spPr>
          <a:xfrm>
            <a:off x="6001094" y="3535052"/>
            <a:ext cx="2285656"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12">
            <a:extLst>
              <a:ext uri="{FF2B5EF4-FFF2-40B4-BE49-F238E27FC236}">
                <a16:creationId xmlns:a16="http://schemas.microsoft.com/office/drawing/2014/main" id="{53502189-AF4A-95BD-A257-29C85DAB6335}"/>
              </a:ext>
            </a:extLst>
          </p:cNvPr>
          <p:cNvSpPr/>
          <p:nvPr/>
        </p:nvSpPr>
        <p:spPr>
          <a:xfrm>
            <a:off x="723655" y="6024611"/>
            <a:ext cx="1981838"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Rectangle 14">
            <a:extLst>
              <a:ext uri="{FF2B5EF4-FFF2-40B4-BE49-F238E27FC236}">
                <a16:creationId xmlns:a16="http://schemas.microsoft.com/office/drawing/2014/main" id="{56059A6E-718D-BF2E-0069-05DF8D15F5FA}"/>
              </a:ext>
            </a:extLst>
          </p:cNvPr>
          <p:cNvSpPr/>
          <p:nvPr/>
        </p:nvSpPr>
        <p:spPr>
          <a:xfrm>
            <a:off x="3152456" y="6024611"/>
            <a:ext cx="2494200"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Rectangle 16">
            <a:extLst>
              <a:ext uri="{FF2B5EF4-FFF2-40B4-BE49-F238E27FC236}">
                <a16:creationId xmlns:a16="http://schemas.microsoft.com/office/drawing/2014/main" id="{D13BA4ED-DDE4-6658-DFD7-7F8C8C6D54DE}"/>
              </a:ext>
            </a:extLst>
          </p:cNvPr>
          <p:cNvSpPr/>
          <p:nvPr/>
        </p:nvSpPr>
        <p:spPr>
          <a:xfrm>
            <a:off x="6312007" y="6060747"/>
            <a:ext cx="2494200" cy="339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 name="setuptents">
            <a:hlinkClick r:id="" action="ppaction://media"/>
            <a:extLst>
              <a:ext uri="{FF2B5EF4-FFF2-40B4-BE49-F238E27FC236}">
                <a16:creationId xmlns:a16="http://schemas.microsoft.com/office/drawing/2014/main" id="{93E6F2A5-7779-D558-838A-BABD4617C9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77035" y="609404"/>
            <a:ext cx="487363" cy="487363"/>
          </a:xfrm>
          <a:prstGeom prst="rect">
            <a:avLst/>
          </a:prstGeom>
        </p:spPr>
      </p:pic>
      <p:pic>
        <p:nvPicPr>
          <p:cNvPr id="4" name="clear trails">
            <a:hlinkClick r:id="" action="ppaction://media"/>
            <a:extLst>
              <a:ext uri="{FF2B5EF4-FFF2-40B4-BE49-F238E27FC236}">
                <a16:creationId xmlns:a16="http://schemas.microsoft.com/office/drawing/2014/main" id="{E01AAB0A-CE67-0ABC-3BB5-2D049084628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77035" y="588968"/>
            <a:ext cx="487363" cy="487363"/>
          </a:xfrm>
          <a:prstGeom prst="rect">
            <a:avLst/>
          </a:prstGeom>
        </p:spPr>
      </p:pic>
      <p:pic>
        <p:nvPicPr>
          <p:cNvPr id="6" name="do washing up">
            <a:hlinkClick r:id="" action="ppaction://media"/>
            <a:extLst>
              <a:ext uri="{FF2B5EF4-FFF2-40B4-BE49-F238E27FC236}">
                <a16:creationId xmlns:a16="http://schemas.microsoft.com/office/drawing/2014/main" id="{5794F819-9E6F-410C-FA7C-FC32543C559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577034" y="609404"/>
            <a:ext cx="487363" cy="487363"/>
          </a:xfrm>
          <a:prstGeom prst="rect">
            <a:avLst/>
          </a:prstGeom>
        </p:spPr>
      </p:pic>
      <p:pic>
        <p:nvPicPr>
          <p:cNvPr id="7" name="pick up litter">
            <a:hlinkClick r:id="" action="ppaction://media"/>
            <a:extLst>
              <a:ext uri="{FF2B5EF4-FFF2-40B4-BE49-F238E27FC236}">
                <a16:creationId xmlns:a16="http://schemas.microsoft.com/office/drawing/2014/main" id="{827F37BB-05A7-0C69-30E5-B82B6E8EC73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577035" y="625895"/>
            <a:ext cx="487363" cy="487363"/>
          </a:xfrm>
          <a:prstGeom prst="rect">
            <a:avLst/>
          </a:prstGeom>
        </p:spPr>
      </p:pic>
      <p:pic>
        <p:nvPicPr>
          <p:cNvPr id="8" name="repair fence">
            <a:hlinkClick r:id="" action="ppaction://media"/>
            <a:extLst>
              <a:ext uri="{FF2B5EF4-FFF2-40B4-BE49-F238E27FC236}">
                <a16:creationId xmlns:a16="http://schemas.microsoft.com/office/drawing/2014/main" id="{70238AB4-72A4-5C10-2241-4C64A0399476}"/>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577033" y="646788"/>
            <a:ext cx="487363" cy="487363"/>
          </a:xfrm>
          <a:prstGeom prst="rect">
            <a:avLst/>
          </a:prstGeom>
        </p:spPr>
      </p:pic>
      <p:pic>
        <p:nvPicPr>
          <p:cNvPr id="18" name="Picture 17">
            <a:extLst>
              <a:ext uri="{FF2B5EF4-FFF2-40B4-BE49-F238E27FC236}">
                <a16:creationId xmlns:a16="http://schemas.microsoft.com/office/drawing/2014/main" id="{7E6DC4C1-0866-A3D8-1AA1-0952D714AC91}"/>
              </a:ext>
            </a:extLst>
          </p:cNvPr>
          <p:cNvPicPr>
            <a:picLocks noChangeAspect="1"/>
          </p:cNvPicPr>
          <p:nvPr/>
        </p:nvPicPr>
        <p:blipFill>
          <a:blip r:embed="rId15"/>
          <a:stretch>
            <a:fillRect/>
          </a:stretch>
        </p:blipFill>
        <p:spPr>
          <a:xfrm>
            <a:off x="923827" y="1912266"/>
            <a:ext cx="2124075" cy="1962150"/>
          </a:xfrm>
          <a:prstGeom prst="rect">
            <a:avLst/>
          </a:prstGeom>
        </p:spPr>
      </p:pic>
      <p:pic>
        <p:nvPicPr>
          <p:cNvPr id="14" name="do laundry">
            <a:hlinkClick r:id="" action="ppaction://media"/>
            <a:extLst>
              <a:ext uri="{FF2B5EF4-FFF2-40B4-BE49-F238E27FC236}">
                <a16:creationId xmlns:a16="http://schemas.microsoft.com/office/drawing/2014/main" id="{94EED9E8-C75F-20F2-FF30-FED0A1E9F61C}"/>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2635464" y="648197"/>
            <a:ext cx="487363" cy="487363"/>
          </a:xfrm>
          <a:prstGeom prst="rect">
            <a:avLst/>
          </a:prstGeom>
        </p:spPr>
      </p:pic>
      <p:pic>
        <p:nvPicPr>
          <p:cNvPr id="20" name="Picture 19">
            <a:extLst>
              <a:ext uri="{FF2B5EF4-FFF2-40B4-BE49-F238E27FC236}">
                <a16:creationId xmlns:a16="http://schemas.microsoft.com/office/drawing/2014/main" id="{D6A9EF36-01F5-3A5B-B95F-9C7A79486E04}"/>
              </a:ext>
            </a:extLst>
          </p:cNvPr>
          <p:cNvPicPr>
            <a:picLocks noChangeAspect="1"/>
          </p:cNvPicPr>
          <p:nvPr/>
        </p:nvPicPr>
        <p:blipFill>
          <a:blip r:embed="rId16"/>
          <a:stretch>
            <a:fillRect/>
          </a:stretch>
        </p:blipFill>
        <p:spPr>
          <a:xfrm>
            <a:off x="3477165" y="2054798"/>
            <a:ext cx="2257425" cy="1924050"/>
          </a:xfrm>
          <a:prstGeom prst="rect">
            <a:avLst/>
          </a:prstGeom>
        </p:spPr>
      </p:pic>
      <p:pic>
        <p:nvPicPr>
          <p:cNvPr id="22" name="Picture 21">
            <a:extLst>
              <a:ext uri="{FF2B5EF4-FFF2-40B4-BE49-F238E27FC236}">
                <a16:creationId xmlns:a16="http://schemas.microsoft.com/office/drawing/2014/main" id="{346B2CB8-CCB1-805C-F30E-0F7F0DF8E13A}"/>
              </a:ext>
            </a:extLst>
          </p:cNvPr>
          <p:cNvPicPr>
            <a:picLocks noChangeAspect="1"/>
          </p:cNvPicPr>
          <p:nvPr/>
        </p:nvPicPr>
        <p:blipFill>
          <a:blip r:embed="rId17"/>
          <a:stretch>
            <a:fillRect/>
          </a:stretch>
        </p:blipFill>
        <p:spPr>
          <a:xfrm>
            <a:off x="5895877" y="1995339"/>
            <a:ext cx="2524125" cy="2009775"/>
          </a:xfrm>
          <a:prstGeom prst="rect">
            <a:avLst/>
          </a:prstGeom>
        </p:spPr>
      </p:pic>
      <p:pic>
        <p:nvPicPr>
          <p:cNvPr id="24" name="Picture 23">
            <a:extLst>
              <a:ext uri="{FF2B5EF4-FFF2-40B4-BE49-F238E27FC236}">
                <a16:creationId xmlns:a16="http://schemas.microsoft.com/office/drawing/2014/main" id="{61D97A9D-D533-4256-6B65-9156F9C9F30A}"/>
              </a:ext>
            </a:extLst>
          </p:cNvPr>
          <p:cNvPicPr>
            <a:picLocks noChangeAspect="1"/>
          </p:cNvPicPr>
          <p:nvPr/>
        </p:nvPicPr>
        <p:blipFill>
          <a:blip r:embed="rId18"/>
          <a:stretch>
            <a:fillRect/>
          </a:stretch>
        </p:blipFill>
        <p:spPr>
          <a:xfrm>
            <a:off x="757275" y="3992794"/>
            <a:ext cx="2171700" cy="2076450"/>
          </a:xfrm>
          <a:prstGeom prst="rect">
            <a:avLst/>
          </a:prstGeom>
        </p:spPr>
      </p:pic>
      <p:pic>
        <p:nvPicPr>
          <p:cNvPr id="26" name="Picture 25">
            <a:extLst>
              <a:ext uri="{FF2B5EF4-FFF2-40B4-BE49-F238E27FC236}">
                <a16:creationId xmlns:a16="http://schemas.microsoft.com/office/drawing/2014/main" id="{A9878ABD-0EBA-9E2F-0DD9-5FA976C0DE84}"/>
              </a:ext>
            </a:extLst>
          </p:cNvPr>
          <p:cNvPicPr>
            <a:picLocks noChangeAspect="1"/>
          </p:cNvPicPr>
          <p:nvPr/>
        </p:nvPicPr>
        <p:blipFill>
          <a:blip r:embed="rId19"/>
          <a:stretch>
            <a:fillRect/>
          </a:stretch>
        </p:blipFill>
        <p:spPr>
          <a:xfrm>
            <a:off x="3276944" y="4251240"/>
            <a:ext cx="2724150" cy="2028825"/>
          </a:xfrm>
          <a:prstGeom prst="rect">
            <a:avLst/>
          </a:prstGeom>
        </p:spPr>
      </p:pic>
      <p:pic>
        <p:nvPicPr>
          <p:cNvPr id="28" name="Picture 27">
            <a:extLst>
              <a:ext uri="{FF2B5EF4-FFF2-40B4-BE49-F238E27FC236}">
                <a16:creationId xmlns:a16="http://schemas.microsoft.com/office/drawing/2014/main" id="{ECCF5A6C-EE21-6CE3-6366-E9A47B55542B}"/>
              </a:ext>
            </a:extLst>
          </p:cNvPr>
          <p:cNvPicPr>
            <a:picLocks noChangeAspect="1"/>
          </p:cNvPicPr>
          <p:nvPr/>
        </p:nvPicPr>
        <p:blipFill>
          <a:blip r:embed="rId20"/>
          <a:stretch>
            <a:fillRect/>
          </a:stretch>
        </p:blipFill>
        <p:spPr>
          <a:xfrm>
            <a:off x="5952905" y="4178134"/>
            <a:ext cx="2257425" cy="2019300"/>
          </a:xfrm>
          <a:prstGeom prst="rect">
            <a:avLst/>
          </a:prstGeom>
        </p:spPr>
      </p:pic>
      <p:sp>
        <p:nvSpPr>
          <p:cNvPr id="29" name="Rectangle 28">
            <a:extLst>
              <a:ext uri="{FF2B5EF4-FFF2-40B4-BE49-F238E27FC236}">
                <a16:creationId xmlns:a16="http://schemas.microsoft.com/office/drawing/2014/main" id="{6F85ADA7-BED3-B667-C8E5-BFA64859ECA2}"/>
              </a:ext>
            </a:extLst>
          </p:cNvPr>
          <p:cNvSpPr/>
          <p:nvPr/>
        </p:nvSpPr>
        <p:spPr>
          <a:xfrm>
            <a:off x="1187777" y="3535052"/>
            <a:ext cx="1741198"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ectangle 29">
            <a:extLst>
              <a:ext uri="{FF2B5EF4-FFF2-40B4-BE49-F238E27FC236}">
                <a16:creationId xmlns:a16="http://schemas.microsoft.com/office/drawing/2014/main" id="{3D270BA3-189C-5335-0A35-D40050CA16FB}"/>
              </a:ext>
            </a:extLst>
          </p:cNvPr>
          <p:cNvSpPr/>
          <p:nvPr/>
        </p:nvSpPr>
        <p:spPr>
          <a:xfrm>
            <a:off x="3793368" y="3704734"/>
            <a:ext cx="1741198"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ectangle 30">
            <a:extLst>
              <a:ext uri="{FF2B5EF4-FFF2-40B4-BE49-F238E27FC236}">
                <a16:creationId xmlns:a16="http://schemas.microsoft.com/office/drawing/2014/main" id="{35E75019-9935-F8CA-6A49-8C82F01D76DD}"/>
              </a:ext>
            </a:extLst>
          </p:cNvPr>
          <p:cNvSpPr/>
          <p:nvPr/>
        </p:nvSpPr>
        <p:spPr>
          <a:xfrm>
            <a:off x="5947663" y="3708343"/>
            <a:ext cx="2363843"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ectangle 31">
            <a:extLst>
              <a:ext uri="{FF2B5EF4-FFF2-40B4-BE49-F238E27FC236}">
                <a16:creationId xmlns:a16="http://schemas.microsoft.com/office/drawing/2014/main" id="{4188A1D7-0BB1-B7A1-8934-35314352352D}"/>
              </a:ext>
            </a:extLst>
          </p:cNvPr>
          <p:cNvSpPr/>
          <p:nvPr/>
        </p:nvSpPr>
        <p:spPr>
          <a:xfrm>
            <a:off x="643319" y="5733487"/>
            <a:ext cx="2285655"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ectangle 32">
            <a:extLst>
              <a:ext uri="{FF2B5EF4-FFF2-40B4-BE49-F238E27FC236}">
                <a16:creationId xmlns:a16="http://schemas.microsoft.com/office/drawing/2014/main" id="{2653E90B-C9F6-7065-1DA6-0AA4F300E091}"/>
              </a:ext>
            </a:extLst>
          </p:cNvPr>
          <p:cNvSpPr/>
          <p:nvPr/>
        </p:nvSpPr>
        <p:spPr>
          <a:xfrm>
            <a:off x="3095799" y="5881243"/>
            <a:ext cx="2800078"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ectangle 33">
            <a:extLst>
              <a:ext uri="{FF2B5EF4-FFF2-40B4-BE49-F238E27FC236}">
                <a16:creationId xmlns:a16="http://schemas.microsoft.com/office/drawing/2014/main" id="{84DF0673-20C1-1898-0DD2-3087EE507EA6}"/>
              </a:ext>
            </a:extLst>
          </p:cNvPr>
          <p:cNvSpPr/>
          <p:nvPr/>
        </p:nvSpPr>
        <p:spPr>
          <a:xfrm>
            <a:off x="6058122" y="5891272"/>
            <a:ext cx="2800078" cy="32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12544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4"/>
                </p:tgtEl>
              </p:cMediaNode>
            </p:audio>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720" fill="hold"/>
                                        <p:tgtEl>
                                          <p:spTgt spid="2"/>
                                        </p:tgtEl>
                                      </p:cBhvr>
                                    </p:cmd>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086" fill="hold"/>
                                        <p:tgtEl>
                                          <p:spTgt spid="4"/>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956" fill="hold"/>
                                        <p:tgtEl>
                                          <p:spTgt spid="7"/>
                                        </p:tgtEl>
                                      </p:cBhvr>
                                    </p:cmd>
                                  </p:childTnLst>
                                </p:cTn>
                              </p:par>
                            </p:childTnLst>
                          </p:cTn>
                        </p:par>
                      </p:childTnLst>
                    </p:cTn>
                  </p:par>
                </p:childTnLst>
              </p:cTn>
              <p:nextCondLst>
                <p:cond evt="onClick" delay="0">
                  <p:tgtEl>
                    <p:spTgt spid="24"/>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156" fill="hold"/>
                                        <p:tgtEl>
                                          <p:spTgt spid="8"/>
                                        </p:tgtEl>
                                      </p:cBhvr>
                                    </p:cmd>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878" fill="hold"/>
                                        <p:tgtEl>
                                          <p:spTgt spid="14"/>
                                        </p:tgtEl>
                                      </p:cBhvr>
                                    </p:cmd>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30" fill="hold"/>
                                        <p:tgtEl>
                                          <p:spTgt spid="6"/>
                                        </p:tgtEl>
                                      </p:cBhvr>
                                    </p:cmd>
                                  </p:childTnLst>
                                </p:cTn>
                              </p:par>
                            </p:childTnLst>
                          </p:cTn>
                        </p:par>
                      </p:childTnLst>
                    </p:cTn>
                  </p:par>
                </p:childTnLst>
              </p:cTn>
              <p:nextCondLst>
                <p:cond evt="onClick" delay="0">
                  <p:tgtEl>
                    <p:spTgt spid="22"/>
                  </p:tgtEl>
                </p:cond>
              </p:nextCondLst>
            </p:seq>
          </p:childTnLst>
        </p:cTn>
      </p:par>
    </p:tnLst>
    <p:bldLst>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10301</TotalTime>
  <Words>1659</Words>
  <Application>Microsoft Office PowerPoint</Application>
  <PresentationFormat>Widescreen</PresentationFormat>
  <Paragraphs>178</Paragraphs>
  <Slides>34</Slides>
  <Notes>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365</cp:revision>
  <dcterms:created xsi:type="dcterms:W3CDTF">2020-12-08T03:17:05Z</dcterms:created>
  <dcterms:modified xsi:type="dcterms:W3CDTF">2022-12-21T03:11:34Z</dcterms:modified>
</cp:coreProperties>
</file>