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7"/>
  </p:notesMasterIdLst>
  <p:sldIdLst>
    <p:sldId id="261" r:id="rId3"/>
    <p:sldId id="262" r:id="rId4"/>
    <p:sldId id="263" r:id="rId5"/>
    <p:sldId id="269" r:id="rId6"/>
    <p:sldId id="270" r:id="rId7"/>
    <p:sldId id="271" r:id="rId8"/>
    <p:sldId id="272" r:id="rId9"/>
    <p:sldId id="273" r:id="rId10"/>
    <p:sldId id="268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64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65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266" r:id="rId60"/>
    <p:sldId id="320" r:id="rId61"/>
    <p:sldId id="321" r:id="rId62"/>
    <p:sldId id="322" r:id="rId63"/>
    <p:sldId id="323" r:id="rId64"/>
    <p:sldId id="324" r:id="rId65"/>
    <p:sldId id="267" r:id="rId6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7DC13-6979-45A4-BC06-C0F2602CA17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ADC8-14B9-4816-8782-2506A744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276F5-5AAB-4020-9996-3A9DDABBE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10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76F5-5AAB-4020-9996-3A9DDABBE4B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63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76F5-5AAB-4020-9996-3A9DDABBE4B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3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76F5-5AAB-4020-9996-3A9DDABBE4B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276F5-5AAB-4020-9996-3A9DDABBE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0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276F5-5AAB-4020-9996-3A9DDABBE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66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276F5-5AAB-4020-9996-3A9DDABBE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1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276F5-5AAB-4020-9996-3A9DDABBE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7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276F5-5AAB-4020-9996-3A9DDABBE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333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276F5-5AAB-4020-9996-3A9DDABBE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36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76F5-5AAB-4020-9996-3A9DDABBE4B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1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76F5-5AAB-4020-9996-3A9DDABBE4B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8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D3AF-5F77-4652-9D16-20D89166E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401C-5CD5-435B-9DED-355E6CB18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1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D3AF-5F77-4652-9D16-20D89166E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401C-5CD5-435B-9DED-355E6CB18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3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D3AF-5F77-4652-9D16-20D89166E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401C-5CD5-435B-9DED-355E6CB18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D3AF-5F77-4652-9D16-20D89166E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401C-5CD5-435B-9DED-355E6CB18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1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D3AF-5F77-4652-9D16-20D89166E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401C-5CD5-435B-9DED-355E6CB18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5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D3AF-5F77-4652-9D16-20D89166E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401C-5CD5-435B-9DED-355E6CB18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39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D3AF-5F77-4652-9D16-20D89166E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401C-5CD5-435B-9DED-355E6CB18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1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D3AF-5F77-4652-9D16-20D89166E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401C-5CD5-435B-9DED-355E6CB18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74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D3AF-5F77-4652-9D16-20D89166E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401C-5CD5-435B-9DED-355E6CB18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1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D3AF-5F77-4652-9D16-20D89166E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401C-5CD5-435B-9DED-355E6CB18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76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D3AF-5F77-4652-9D16-20D89166E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401C-5CD5-435B-9DED-355E6CB18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0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6D3AF-5F77-4652-9D16-20D89166E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8401C-5CD5-435B-9DED-355E6CB18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5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slide" Target="slide3.xml"/><Relationship Id="rId7" Type="http://schemas.openxmlformats.org/officeDocument/2006/relationships/slide" Target="slide5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42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27.xml"/><Relationship Id="rId3" Type="http://schemas.openxmlformats.org/officeDocument/2006/relationships/slide" Target="slide38.xml"/><Relationship Id="rId7" Type="http://schemas.openxmlformats.org/officeDocument/2006/relationships/slide" Target="slide33.xml"/><Relationship Id="rId12" Type="http://schemas.openxmlformats.org/officeDocument/2006/relationships/slide" Target="slide28.xml"/><Relationship Id="rId17" Type="http://schemas.openxmlformats.org/officeDocument/2006/relationships/slide" Target="slide2.xml"/><Relationship Id="rId2" Type="http://schemas.openxmlformats.org/officeDocument/2006/relationships/slide" Target="slide37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29.xml"/><Relationship Id="rId5" Type="http://schemas.openxmlformats.org/officeDocument/2006/relationships/slide" Target="slide40.xml"/><Relationship Id="rId15" Type="http://schemas.openxmlformats.org/officeDocument/2006/relationships/slide" Target="slide31.xml"/><Relationship Id="rId10" Type="http://schemas.openxmlformats.org/officeDocument/2006/relationships/slide" Target="slide30.xml"/><Relationship Id="rId4" Type="http://schemas.openxmlformats.org/officeDocument/2006/relationships/slide" Target="slide39.xml"/><Relationship Id="rId9" Type="http://schemas.openxmlformats.org/officeDocument/2006/relationships/slide" Target="slide35.xml"/><Relationship Id="rId14" Type="http://schemas.openxmlformats.org/officeDocument/2006/relationships/slide" Target="slide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slide" Target="slide3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3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slide" Target="slide3.xml"/><Relationship Id="rId4" Type="http://schemas.openxmlformats.org/officeDocument/2006/relationships/slide" Target="slid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44.xml"/><Relationship Id="rId3" Type="http://schemas.openxmlformats.org/officeDocument/2006/relationships/slide" Target="slide55.xml"/><Relationship Id="rId7" Type="http://schemas.openxmlformats.org/officeDocument/2006/relationships/slide" Target="slide50.xml"/><Relationship Id="rId12" Type="http://schemas.openxmlformats.org/officeDocument/2006/relationships/slide" Target="slide45.xml"/><Relationship Id="rId17" Type="http://schemas.openxmlformats.org/officeDocument/2006/relationships/slide" Target="slide2.xml"/><Relationship Id="rId2" Type="http://schemas.openxmlformats.org/officeDocument/2006/relationships/slide" Target="slide54.xml"/><Relationship Id="rId16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46.xml"/><Relationship Id="rId5" Type="http://schemas.openxmlformats.org/officeDocument/2006/relationships/slide" Target="slide57.xml"/><Relationship Id="rId15" Type="http://schemas.openxmlformats.org/officeDocument/2006/relationships/slide" Target="slide48.xml"/><Relationship Id="rId10" Type="http://schemas.openxmlformats.org/officeDocument/2006/relationships/slide" Target="slide47.xml"/><Relationship Id="rId4" Type="http://schemas.openxmlformats.org/officeDocument/2006/relationships/slide" Target="slide56.xml"/><Relationship Id="rId9" Type="http://schemas.openxmlformats.org/officeDocument/2006/relationships/slide" Target="slide52.xml"/><Relationship Id="rId14" Type="http://schemas.openxmlformats.org/officeDocument/2006/relationships/slide" Target="slide5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slide" Target="slide3.xml"/><Relationship Id="rId10" Type="http://schemas.openxmlformats.org/officeDocument/2006/relationships/image" Target="../media/image77.png"/><Relationship Id="rId4" Type="http://schemas.openxmlformats.org/officeDocument/2006/relationships/slide" Target="slide42.xml"/><Relationship Id="rId9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7.wmf"/><Relationship Id="rId3" Type="http://schemas.openxmlformats.org/officeDocument/2006/relationships/image" Target="../media/image84.png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6.bin"/><Relationship Id="rId17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4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8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slide" Target="slide3.xml"/><Relationship Id="rId4" Type="http://schemas.openxmlformats.org/officeDocument/2006/relationships/slide" Target="slide4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1.png"/><Relationship Id="rId7" Type="http://schemas.openxmlformats.org/officeDocument/2006/relationships/slide" Target="slide4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00.png"/><Relationship Id="rId5" Type="http://schemas.openxmlformats.org/officeDocument/2006/relationships/image" Target="../media/image80.png"/><Relationship Id="rId10" Type="http://schemas.openxmlformats.org/officeDocument/2006/relationships/image" Target="../media/image93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1.png"/><Relationship Id="rId7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image" Target="../media/image92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7" Type="http://schemas.openxmlformats.org/officeDocument/2006/relationships/slide" Target="slide3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2.xml"/><Relationship Id="rId11" Type="http://schemas.openxmlformats.org/officeDocument/2006/relationships/image" Target="../media/image102.png"/><Relationship Id="rId5" Type="http://schemas.openxmlformats.org/officeDocument/2006/relationships/image" Target="../media/image960.png"/><Relationship Id="rId10" Type="http://schemas.openxmlformats.org/officeDocument/2006/relationships/image" Target="../media/image83.png"/><Relationship Id="rId9" Type="http://schemas.openxmlformats.org/officeDocument/2006/relationships/image" Target="../media/image8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7" Type="http://schemas.openxmlformats.org/officeDocument/2006/relationships/image" Target="../media/image10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5" Type="http://schemas.openxmlformats.org/officeDocument/2006/relationships/slide" Target="slide3.xml"/><Relationship Id="rId4" Type="http://schemas.openxmlformats.org/officeDocument/2006/relationships/slide" Target="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87.png"/><Relationship Id="rId7" Type="http://schemas.openxmlformats.org/officeDocument/2006/relationships/image" Target="../media/image10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image" Target="../media/image99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10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2.xml"/><Relationship Id="rId5" Type="http://schemas.openxmlformats.org/officeDocument/2006/relationships/image" Target="../media/image1010.png"/><Relationship Id="rId4" Type="http://schemas.openxmlformats.org/officeDocument/2006/relationships/image" Target="../media/image88.emf"/><Relationship Id="rId9" Type="http://schemas.openxmlformats.org/officeDocument/2006/relationships/image" Target="../media/image1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4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2.xml"/><Relationship Id="rId5" Type="http://schemas.openxmlformats.org/officeDocument/2006/relationships/image" Target="../media/image116.png"/><Relationship Id="rId4" Type="http://schemas.openxmlformats.org/officeDocument/2006/relationships/image" Target="../media/image89.emf"/><Relationship Id="rId9" Type="http://schemas.openxmlformats.org/officeDocument/2006/relationships/image" Target="../media/image11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90.png"/><Relationship Id="rId7" Type="http://schemas.openxmlformats.org/officeDocument/2006/relationships/image" Target="../media/image108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11" Type="http://schemas.openxmlformats.org/officeDocument/2006/relationships/image" Target="../media/image124.png"/><Relationship Id="rId5" Type="http://schemas.openxmlformats.org/officeDocument/2006/relationships/image" Target="../media/image121.png"/><Relationship Id="rId10" Type="http://schemas.openxmlformats.org/officeDocument/2006/relationships/image" Target="../media/image123.png"/><Relationship Id="rId4" Type="http://schemas.openxmlformats.org/officeDocument/2006/relationships/image" Target="../media/image95.png"/><Relationship Id="rId9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6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image" Target="../media/image109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01.pn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2.xml"/><Relationship Id="rId5" Type="http://schemas.openxmlformats.org/officeDocument/2006/relationships/image" Target="../media/image1120.png"/><Relationship Id="rId4" Type="http://schemas.openxmlformats.org/officeDocument/2006/relationships/image" Target="../media/image130.png"/><Relationship Id="rId9" Type="http://schemas.openxmlformats.org/officeDocument/2006/relationships/image" Target="../media/image132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slide" Target="slide42.xml"/><Relationship Id="rId18" Type="http://schemas.openxmlformats.org/officeDocument/2006/relationships/image" Target="../media/image102.wmf"/><Relationship Id="rId26" Type="http://schemas.openxmlformats.org/officeDocument/2006/relationships/image" Target="../media/image104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03.wmf"/><Relationship Id="rId12" Type="http://schemas.openxmlformats.org/officeDocument/2006/relationships/image" Target="../media/image1170.png"/><Relationship Id="rId17" Type="http://schemas.openxmlformats.org/officeDocument/2006/relationships/oleObject" Target="../embeddings/oleObject90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2.wmf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40.png"/><Relationship Id="rId1" Type="http://schemas.openxmlformats.org/officeDocument/2006/relationships/vmlDrawing" Target="../drawings/vmlDrawing4.vml"/><Relationship Id="rId24" Type="http://schemas.openxmlformats.org/officeDocument/2006/relationships/image" Target="../media/image139.png"/><Relationship Id="rId5" Type="http://schemas.openxmlformats.org/officeDocument/2006/relationships/image" Target="../media/image107.png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103.wmf"/><Relationship Id="rId28" Type="http://schemas.openxmlformats.org/officeDocument/2006/relationships/image" Target="../media/image104.wmf"/><Relationship Id="rId19" Type="http://schemas.openxmlformats.org/officeDocument/2006/relationships/image" Target="../media/image138.png"/><Relationship Id="rId4" Type="http://schemas.openxmlformats.org/officeDocument/2006/relationships/image" Target="../media/image136.png"/><Relationship Id="rId14" Type="http://schemas.openxmlformats.org/officeDocument/2006/relationships/slide" Target="slide3.xml"/><Relationship Id="rId22" Type="http://schemas.openxmlformats.org/officeDocument/2006/relationships/oleObject" Target="../embeddings/oleObject100.bin"/><Relationship Id="rId27" Type="http://schemas.openxmlformats.org/officeDocument/2006/relationships/oleObject" Target="../embeddings/oleObject110.bin"/><Relationship Id="rId30" Type="http://schemas.openxmlformats.org/officeDocument/2006/relationships/image" Target="../media/image14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1.png"/><Relationship Id="rId7" Type="http://schemas.openxmlformats.org/officeDocument/2006/relationships/slide" Target="slide4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0.png"/><Relationship Id="rId5" Type="http://schemas.openxmlformats.org/officeDocument/2006/relationships/image" Target="../media/image115.png"/><Relationship Id="rId10" Type="http://schemas.openxmlformats.org/officeDocument/2006/relationships/image" Target="../media/image146.png"/><Relationship Id="rId4" Type="http://schemas.openxmlformats.org/officeDocument/2006/relationships/image" Target="../media/image143.png"/><Relationship Id="rId9" Type="http://schemas.openxmlformats.org/officeDocument/2006/relationships/image" Target="../media/image14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7.png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8.xml"/><Relationship Id="rId5" Type="http://schemas.openxmlformats.org/officeDocument/2006/relationships/image" Target="../media/image149.png"/><Relationship Id="rId4" Type="http://schemas.openxmlformats.org/officeDocument/2006/relationships/image" Target="../media/image119.png"/><Relationship Id="rId9" Type="http://schemas.openxmlformats.org/officeDocument/2006/relationships/image" Target="../media/image1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52.png"/><Relationship Id="rId7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8.xml"/><Relationship Id="rId5" Type="http://schemas.openxmlformats.org/officeDocument/2006/relationships/image" Target="../media/image1240.png"/><Relationship Id="rId4" Type="http://schemas.openxmlformats.org/officeDocument/2006/relationships/image" Target="../media/image120.png"/><Relationship Id="rId9" Type="http://schemas.openxmlformats.org/officeDocument/2006/relationships/image" Target="../media/image15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2.png"/><Relationship Id="rId7" Type="http://schemas.openxmlformats.org/officeDocument/2006/relationships/slide" Target="slide5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0.png"/><Relationship Id="rId10" Type="http://schemas.openxmlformats.org/officeDocument/2006/relationships/image" Target="../media/image159.png"/><Relationship Id="rId4" Type="http://schemas.openxmlformats.org/officeDocument/2006/relationships/image" Target="../media/image129.png"/><Relationship Id="rId9" Type="http://schemas.openxmlformats.org/officeDocument/2006/relationships/image" Target="../media/image15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image" Target="../media/image160.png"/><Relationship Id="rId7" Type="http://schemas.openxmlformats.org/officeDocument/2006/relationships/image" Target="../media/image13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png"/><Relationship Id="rId11" Type="http://schemas.openxmlformats.org/officeDocument/2006/relationships/image" Target="../media/image165.png"/><Relationship Id="rId5" Type="http://schemas.openxmlformats.org/officeDocument/2006/relationships/image" Target="../media/image131.emf"/><Relationship Id="rId10" Type="http://schemas.openxmlformats.org/officeDocument/2006/relationships/image" Target="../media/image164.png"/><Relationship Id="rId4" Type="http://schemas.openxmlformats.org/officeDocument/2006/relationships/image" Target="../media/image130.emf"/><Relationship Id="rId9" Type="http://schemas.openxmlformats.org/officeDocument/2006/relationships/slide" Target="slide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66.png"/><Relationship Id="rId7" Type="http://schemas.openxmlformats.org/officeDocument/2006/relationships/slide" Target="slide58.xml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40.png"/><Relationship Id="rId11" Type="http://schemas.openxmlformats.org/officeDocument/2006/relationships/image" Target="../media/image171.png"/><Relationship Id="rId5" Type="http://schemas.openxmlformats.org/officeDocument/2006/relationships/image" Target="../media/image135.png"/><Relationship Id="rId10" Type="http://schemas.openxmlformats.org/officeDocument/2006/relationships/image" Target="../media/image170.png"/><Relationship Id="rId4" Type="http://schemas.openxmlformats.org/officeDocument/2006/relationships/image" Target="../media/image134.png"/><Relationship Id="rId9" Type="http://schemas.openxmlformats.org/officeDocument/2006/relationships/image" Target="../media/image16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1.xml"/><Relationship Id="rId3" Type="http://schemas.openxmlformats.org/officeDocument/2006/relationships/slide" Target="slide22.xml"/><Relationship Id="rId7" Type="http://schemas.openxmlformats.org/officeDocument/2006/relationships/slide" Target="slide17.xml"/><Relationship Id="rId12" Type="http://schemas.openxmlformats.org/officeDocument/2006/relationships/slide" Target="slide12.xml"/><Relationship Id="rId17" Type="http://schemas.openxmlformats.org/officeDocument/2006/relationships/slide" Target="slide2.xml"/><Relationship Id="rId2" Type="http://schemas.openxmlformats.org/officeDocument/2006/relationships/slide" Target="slide21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13.xml"/><Relationship Id="rId5" Type="http://schemas.openxmlformats.org/officeDocument/2006/relationships/slide" Target="slide24.xml"/><Relationship Id="rId15" Type="http://schemas.openxmlformats.org/officeDocument/2006/relationships/slide" Target="slide15.xml"/><Relationship Id="rId10" Type="http://schemas.openxmlformats.org/officeDocument/2006/relationships/slide" Target="slide14.xml"/><Relationship Id="rId4" Type="http://schemas.openxmlformats.org/officeDocument/2006/relationships/slide" Target="slide23.xml"/><Relationship Id="rId9" Type="http://schemas.openxmlformats.org/officeDocument/2006/relationships/slide" Target="slide19.xml"/><Relationship Id="rId1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361950"/>
                <a:ext cx="11410950" cy="5815013"/>
              </a:xfrm>
              <a:ln w="28575"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 marL="0" lvl="0" indent="0">
                  <a:buNone/>
                </a:pPr>
                <a:r>
                  <a:rPr lang="es-ES" sz="35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s-ES" sz="35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s-ES" sz="3500" dirty="0" err="1" smtClean="0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s-ES" sz="3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5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5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/>
                          </a:rPr>
                          <m:t>𝑎</m:t>
                        </m:r>
                        <m:r>
                          <a:rPr lang="en-US" sz="3500" i="1">
                            <a:latin typeface="Cambria Math"/>
                          </a:rPr>
                          <m:t>; </m:t>
                        </m:r>
                        <m:r>
                          <a:rPr lang="en-US" sz="35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/>
                      </a:rPr>
                      <m:t>𝑥</m:t>
                    </m:r>
                    <m:r>
                      <a:rPr lang="en-US" sz="3500" i="1">
                        <a:latin typeface="Cambria Math"/>
                      </a:rPr>
                      <m:t>=</m:t>
                    </m:r>
                    <m:r>
                      <a:rPr lang="en-US" sz="3500" i="1">
                        <a:latin typeface="Cambria Math"/>
                      </a:rPr>
                      <m:t>𝑎</m:t>
                    </m:r>
                  </m:oMath>
                </a14:m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/>
                      </a:rPr>
                      <m:t>𝑥</m:t>
                    </m:r>
                    <m:r>
                      <a:rPr lang="en-US" sz="3500" i="1">
                        <a:latin typeface="Cambria Math"/>
                      </a:rPr>
                      <m:t>=</m:t>
                    </m:r>
                    <m:r>
                      <a:rPr lang="en-US" sz="3500" i="1">
                        <a:latin typeface="Cambria Math"/>
                      </a:rPr>
                      <m:t>𝑏</m:t>
                    </m:r>
                  </m:oMath>
                </a14:m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tham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khảo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s-E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5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5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500" i="1" dirty="0" smtClean="0"/>
                  <a:t/>
                </a:r>
                <a:br>
                  <a:rPr lang="en-US" sz="3500" i="1" dirty="0" smtClean="0"/>
                </a:br>
                <a:r>
                  <a:rPr lang="en-US" sz="35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/>
                      </a:rPr>
                      <m:t>𝑆</m:t>
                    </m:r>
                    <m:r>
                      <a:rPr lang="en-US" sz="35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5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500" i="1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5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5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5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5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/>
                      </a:rPr>
                      <m:t>𝑆</m:t>
                    </m:r>
                    <m:r>
                      <a:rPr lang="en-US" sz="35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5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500" i="1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5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5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pPr marL="0" indent="0">
                  <a:buNone/>
                </a:pPr>
                <a:r>
                  <a:rPr lang="en-US" sz="35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/>
                      </a:rPr>
                      <m:t>𝑆</m:t>
                    </m:r>
                    <m:r>
                      <a:rPr lang="en-US" sz="35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5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500" i="1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5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5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5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5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/>
                      </a:rPr>
                      <m:t>𝑆</m:t>
                    </m:r>
                    <m:r>
                      <a:rPr lang="en-US" sz="35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5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500" i="1">
                            <a:latin typeface="Cambria Math"/>
                          </a:rPr>
                          <m:t>𝑏</m:t>
                        </m:r>
                      </m:sup>
                      <m:e>
                        <m:sSub>
                          <m:sSub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5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5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500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5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500" i="1">
                            <a:latin typeface="Cambria Math"/>
                          </a:rPr>
                          <m:t>𝑏</m:t>
                        </m:r>
                      </m:sup>
                      <m:e>
                        <m:sSub>
                          <m:sSub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5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5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3500" b="1" dirty="0" err="1"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b="1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5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5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</a:p>
              <a:p>
                <a:pPr marL="0" indent="0">
                  <a:buNone/>
                </a:pP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361950"/>
                <a:ext cx="11410950" cy="5815013"/>
              </a:xfrm>
              <a:blipFill>
                <a:blip r:embed="rId2"/>
                <a:stretch>
                  <a:fillRect l="-1335" t="-377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81163"/>
            <a:ext cx="5010150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550" y="381000"/>
                <a:ext cx="11106150" cy="5981700"/>
              </a:xfrm>
              <a:noFill/>
              <a:ln>
                <a:noFill/>
              </a:ln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2: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Diện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tích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của hình phẳng giới hạn bởi đồ thị hàm số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, trục hoành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, các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A.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=7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=8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Diện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tích hình phẳng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550" y="381000"/>
                <a:ext cx="11106150" cy="5981700"/>
              </a:xfrm>
              <a:blipFill>
                <a:blip r:embed="rId2"/>
                <a:stretch>
                  <a:fillRect l="-1427" t="-22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05864" y="1344503"/>
                <a:ext cx="2031325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A.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	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864" y="1344503"/>
                <a:ext cx="2031325" cy="788486"/>
              </a:xfrm>
              <a:prstGeom prst="rect">
                <a:avLst/>
              </a:prstGeom>
              <a:blipFill>
                <a:blip r:embed="rId5"/>
                <a:stretch>
                  <a:fillRect l="-3604" r="-901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5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50" y="304800"/>
                <a:ext cx="11220450" cy="6191250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3: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hình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phẳng giới hạn bởi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, trục hoành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hai đường thằng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&lt;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fr-FR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fr-FR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0" y="304800"/>
                <a:ext cx="11220450" cy="6191250"/>
              </a:xfrm>
              <a:blipFill>
                <a:blip r:embed="rId2"/>
                <a:stretch>
                  <a:fillRect l="-1358" t="-21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29589" y="2866409"/>
                <a:ext cx="3513911" cy="770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589" y="2866409"/>
                <a:ext cx="3513911" cy="770917"/>
              </a:xfrm>
              <a:prstGeom prst="rect">
                <a:avLst/>
              </a:prstGeom>
              <a:blipFill>
                <a:blip r:embed="rId5"/>
                <a:stretch>
                  <a:fillRect l="-4514" r="-3646" b="-14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8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8600"/>
                <a:ext cx="11468100" cy="64389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4: </a:t>
                </a:r>
                <a:r>
                  <a:rPr lang="fr-FR" sz="3200" dirty="0" err="1" smtClean="0">
                    <a:latin typeface="Times New Roman" pitchFamily="18" charset="0"/>
                    <a:cs typeface="Times New Roman" pitchFamily="18" charset="0"/>
                  </a:rPr>
                  <a:t>Kí</a:t>
                </a: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00FF"/>
                        </a:solidFill>
                        <a:latin typeface="Cambria Math"/>
                      </a:rPr>
                      <m:t>𝐀</m:t>
                    </m:r>
                    <m:r>
                      <a:rPr lang="en-US" sz="3200" b="1" i="0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</m:sup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C.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i="1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			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=−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8600"/>
                <a:ext cx="11468100" cy="6438900"/>
              </a:xfrm>
              <a:blipFill>
                <a:blip r:embed="rId2"/>
                <a:stretch>
                  <a:fillRect l="-1382" t="-2083" b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981201"/>
            <a:ext cx="4419599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09550"/>
                <a:ext cx="7234382" cy="641985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5: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9550"/>
                <a:ext cx="7234382" cy="6419850"/>
              </a:xfrm>
              <a:blipFill>
                <a:blip r:embed="rId2"/>
                <a:stretch>
                  <a:fillRect l="-2192" t="-2087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25" y="209550"/>
            <a:ext cx="38528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45562" y="3585310"/>
                <a:ext cx="5255494" cy="2289153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562" y="3585310"/>
                <a:ext cx="5255494" cy="2289153"/>
              </a:xfrm>
              <a:prstGeom prst="rect">
                <a:avLst/>
              </a:prstGeom>
              <a:blipFill>
                <a:blip r:embed="rId6"/>
                <a:stretch>
                  <a:fillRect l="-2778" t="-5556" b="-4762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3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52400"/>
                <a:ext cx="11620500" cy="640080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6: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hình phẳng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giới hạn bởi đường cong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, trục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	hoành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và các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 Khối tròn xoay tạo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	thành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khi quay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quanh trục hoành có thể tích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bằng bao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	nhiêu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</a:p>
              <a:p>
                <a:pPr marL="0" indent="0">
                  <a:buNone/>
                </a:pP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 C</a:t>
                </a:r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	Thể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tích khối tròn xoay cần tính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là:</a:t>
                </a:r>
              </a:p>
              <a:p>
                <a:pPr marL="0" indent="0">
                  <a:buNone/>
                </a:pP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52400"/>
                <a:ext cx="11620500" cy="6400800"/>
              </a:xfrm>
              <a:blipFill>
                <a:blip r:embed="rId2"/>
                <a:stretch>
                  <a:fillRect l="-1364" t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82744" y="2796038"/>
                <a:ext cx="2954655" cy="877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744" y="2796038"/>
                <a:ext cx="2954655" cy="877997"/>
              </a:xfrm>
              <a:prstGeom prst="rect">
                <a:avLst/>
              </a:prstGeom>
              <a:blipFill>
                <a:blip r:embed="rId5"/>
                <a:stretch>
                  <a:fillRect l="-5155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2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256311"/>
                <a:ext cx="11620500" cy="632460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7: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được giới hạn bới các đường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Thể tích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của khối tròn xoay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tạo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thành khi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xung quanh 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được tính theo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công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sup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pPr marL="457200" lvl="1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sup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sup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256311"/>
                <a:ext cx="11620500" cy="6324600"/>
              </a:xfrm>
              <a:blipFill>
                <a:blip r:embed="rId2"/>
                <a:stretch>
                  <a:fillRect l="-1312" t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38237" y="2035551"/>
                <a:ext cx="3990580" cy="717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sup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237" y="2035551"/>
                <a:ext cx="3990580" cy="717953"/>
              </a:xfrm>
              <a:prstGeom prst="rect">
                <a:avLst/>
              </a:prstGeom>
              <a:blipFill>
                <a:blip r:embed="rId5"/>
                <a:stretch>
                  <a:fillRect l="-3969" t="-3390" r="-2901" b="-1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1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381000"/>
                <a:ext cx="11601450" cy="615315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8: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381000"/>
                <a:ext cx="11601450" cy="6153150"/>
              </a:xfrm>
              <a:blipFill>
                <a:blip r:embed="rId2"/>
                <a:stretch>
                  <a:fillRect l="-1314" t="-2180" r="-1104"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24716" y="2255425"/>
                <a:ext cx="3877985" cy="703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716" y="2255425"/>
                <a:ext cx="3877985" cy="703078"/>
              </a:xfrm>
              <a:prstGeom prst="rect">
                <a:avLst/>
              </a:prstGeom>
              <a:blipFill>
                <a:blip r:embed="rId5"/>
                <a:stretch>
                  <a:fillRect l="-3931" t="-3478" r="-2987" b="-1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7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28600"/>
                <a:ext cx="11525250" cy="632460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9: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giới hạn bởi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Tính thể tích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của khối tròn xoay sinh ra khi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cho hình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quay quanh 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 D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Thể tích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của khối tròn xoay sinh ra khi 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quay quanh 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28600"/>
                <a:ext cx="11525250" cy="6324600"/>
              </a:xfrm>
              <a:blipFill rotWithShape="1">
                <a:blip r:embed="rId2"/>
                <a:stretch>
                  <a:fillRect l="-1322"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37998" y="1858361"/>
                <a:ext cx="1969385" cy="721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98" y="1858361"/>
                <a:ext cx="1969385" cy="721351"/>
              </a:xfrm>
              <a:prstGeom prst="rect">
                <a:avLst/>
              </a:prstGeom>
              <a:blipFill>
                <a:blip r:embed="rId5"/>
                <a:stretch>
                  <a:fillRect l="-8050" t="-5932" r="-7121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3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1500" y="361950"/>
                <a:ext cx="12382500" cy="611505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10: </a:t>
                </a:r>
                <a:r>
                  <a:rPr lang="vi-VN" sz="30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vi-VN" sz="3000" dirty="0">
                    <a:latin typeface="Times New Roman" pitchFamily="18" charset="0"/>
                    <a:cs typeface="Times New Roman" pitchFamily="18" charset="0"/>
                  </a:rPr>
                  <a:t>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sz="3000" dirty="0">
                    <a:latin typeface="Times New Roman" pitchFamily="18" charset="0"/>
                    <a:cs typeface="Times New Roman" pitchFamily="18" charset="0"/>
                  </a:rPr>
                  <a:t> giới hạn bởi đồ thị hàm số </a:t>
                </a:r>
                <a:endParaRPr lang="en-US" sz="3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𝑦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vi-VN" sz="3000" dirty="0">
                    <a:latin typeface="Times New Roman" pitchFamily="18" charset="0"/>
                    <a:cs typeface="Times New Roman" pitchFamily="18" charset="0"/>
                  </a:rPr>
                  <a:t> và trục hoành. Tính diện tích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𝑆</m:t>
                    </m:r>
                  </m:oMath>
                </a14:m>
                <a:r>
                  <a:rPr lang="vi-VN" sz="3000" dirty="0">
                    <a:latin typeface="Times New Roman" pitchFamily="18" charset="0"/>
                    <a:cs typeface="Times New Roman" pitchFamily="18" charset="0"/>
                  </a:rPr>
                  <a:t> của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sz="3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𝑆</m:t>
                    </m:r>
                    <m:r>
                      <a:rPr lang="en-US" sz="3000" i="1">
                        <a:latin typeface="Cambria Math"/>
                      </a:rPr>
                      <m:t>=0,05</m:t>
                    </m:r>
                  </m:oMath>
                </a14:m>
                <a:r>
                  <a:rPr lang="vi-VN" sz="3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vi-VN" sz="3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𝑆</m:t>
                    </m:r>
                    <m:r>
                      <a:rPr lang="en-US" sz="3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3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𝑆</m:t>
                    </m:r>
                    <m:r>
                      <a:rPr lang="en-US" sz="3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𝑆</m:t>
                    </m:r>
                    <m:r>
                      <a:rPr lang="en-US" sz="3000" i="1">
                        <a:latin typeface="Cambria Math"/>
                      </a:rPr>
                      <m:t>=0,5</m:t>
                    </m:r>
                  </m:oMath>
                </a14:m>
                <a:endParaRPr lang="en-US" sz="3000" dirty="0" smtClean="0">
                  <a:latin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nl-NL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nl-NL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 A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PTHĐGĐ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ấy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𝑆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e>
                        </m:d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000" i="1">
                        <a:latin typeface="Cambria Math"/>
                      </a:rPr>
                      <m:t>=−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000" i="1">
                        <a:latin typeface="Cambria Math"/>
                      </a:rPr>
                      <m:t>=−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000" i="1">
                        <a:latin typeface="Cambria Math"/>
                      </a:rPr>
                      <m:t>=−</m:t>
                    </m:r>
                    <m:sSubSup>
                      <m:sSub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0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3000" i="1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30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0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3000" i="1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0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3000" i="1">
                        <a:latin typeface="Cambria Math"/>
                      </a:rPr>
                      <m:t>=0,05</m:t>
                    </m:r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" y="361950"/>
                <a:ext cx="12382500" cy="6115050"/>
              </a:xfrm>
              <a:blipFill>
                <a:blip r:embed="rId2"/>
                <a:stretch>
                  <a:fillRect l="-1182" t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1500" y="1479893"/>
                <a:ext cx="218046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=0,05</m:t>
                    </m:r>
                  </m:oMath>
                </a14:m>
                <a:r>
                  <a:rPr lang="vi-VN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479893"/>
                <a:ext cx="2180469" cy="553998"/>
              </a:xfrm>
              <a:prstGeom prst="rect">
                <a:avLst/>
              </a:prstGeom>
              <a:blipFill>
                <a:blip r:embed="rId5"/>
                <a:stretch>
                  <a:fillRect l="-6723" t="-15385" r="-5602" b="-3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76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hlinkClick r:id="rId8" action="ppaction://hlinksldjump"/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xmlns="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xmlns="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CĐ_ỨNG DỤNG TÍCH PHÂN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5750" y="304800"/>
                <a:ext cx="11582400" cy="615315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11: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func>
                    <m:r>
                      <m:rPr>
                        <m:nor/>
                      </m:rPr>
                      <a:rPr lang="en-US" sz="3200">
                        <a:latin typeface="Times New Roman" pitchFamily="18" charset="0"/>
                        <a:cs typeface="Times New Roman" pitchFamily="18" charset="0"/>
                      </a:rPr>
                      <m:t>nx</m:t>
                    </m:r>
                    <m:r>
                      <a:rPr lang="en-US" sz="3200">
                        <a:latin typeface="Cambria Math"/>
                      </a:rPr>
                      <m:t>≥</m:t>
                    </m:r>
                    <m:r>
                      <a:rPr lang="en-US" sz="3200">
                        <a:latin typeface="Cambria Math"/>
                      </a:rPr>
                      <m:t>0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sup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304800"/>
                <a:ext cx="11582400" cy="6153150"/>
              </a:xfrm>
              <a:blipFill>
                <a:blip r:embed="rId2"/>
                <a:stretch>
                  <a:fillRect l="-1368" t="-2180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96494" y="1854568"/>
                <a:ext cx="20313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94" y="1854568"/>
                <a:ext cx="2031325" cy="584775"/>
              </a:xfrm>
              <a:prstGeom prst="rect">
                <a:avLst/>
              </a:prstGeom>
              <a:blipFill>
                <a:blip r:embed="rId5"/>
                <a:stretch>
                  <a:fillRect l="-750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9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49" y="323850"/>
                <a:ext cx="11738847" cy="62103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12: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giới hạn bởi đồ thị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m:rPr>
                        <m:nor/>
                      </m:rPr>
                      <a:rPr lang="en-US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 Tính thể tích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của khối tròn xoay sinh ra khi 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quay quanh trục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𝑂𝑥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+4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−8</m:t>
                        </m:r>
                      </m:e>
                    </m:d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−4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−8</m:t>
                        </m:r>
                      </m:e>
                    </m:d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+4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−8</m:t>
                        </m:r>
                      </m:e>
                    </m:d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−4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−8</m:t>
                        </m:r>
                      </m:e>
                    </m:d>
                  </m:oMath>
                </a14:m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nl-NL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nl-NL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 </a:t>
                </a:r>
                <a:endParaRPr lang="nl-NL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Chọn B: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cos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cos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Times New Roman" pitchFamily="18" charset="0"/>
                                <a:cs typeface="Times New Roman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−4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−8</m:t>
                        </m:r>
                      </m:e>
                    </m:d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49" y="323850"/>
                <a:ext cx="11738847" cy="6210300"/>
              </a:xfrm>
              <a:blipFill>
                <a:blip r:embed="rId2"/>
                <a:stretch>
                  <a:fillRect l="-1038" t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12517" y="1813690"/>
                <a:ext cx="4130298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−4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−8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17" y="1813690"/>
                <a:ext cx="4130298" cy="666529"/>
              </a:xfrm>
              <a:prstGeom prst="rect">
                <a:avLst/>
              </a:prstGeom>
              <a:blipFill>
                <a:blip r:embed="rId5"/>
                <a:stretch>
                  <a:fillRect l="-2950" t="-2752" r="-2065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3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650" y="228600"/>
                <a:ext cx="11563350" cy="628650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13: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tích khối tròn xoay tạo thành khi quay hình phẳng giới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hạn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bởi các đường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xung quanh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là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sz="32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sz="32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sz="32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sz="32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32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sz="32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228600"/>
                <a:ext cx="11563350" cy="6286500"/>
              </a:xfrm>
              <a:blipFill>
                <a:blip r:embed="rId2"/>
                <a:stretch>
                  <a:fillRect l="-1371" t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64067" y="2341949"/>
                <a:ext cx="3962688" cy="760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67" y="2341949"/>
                <a:ext cx="3962688" cy="760080"/>
              </a:xfrm>
              <a:prstGeom prst="rect">
                <a:avLst/>
              </a:prstGeom>
              <a:blipFill>
                <a:blip r:embed="rId5"/>
                <a:stretch>
                  <a:fillRect l="-4000" r="-3077"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3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5750" y="209550"/>
                <a:ext cx="11582400" cy="630555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14: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+1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fr-FR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+1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 B</a:t>
                </a:r>
                <a:endParaRPr lang="fr-FR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209550"/>
                <a:ext cx="11582400" cy="6305550"/>
              </a:xfrm>
              <a:blipFill rotWithShape="1">
                <a:blip r:embed="rId2"/>
                <a:stretch>
                  <a:fillRect l="-1368" t="-2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86235" y="2088378"/>
                <a:ext cx="4287456" cy="760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235" y="2088378"/>
                <a:ext cx="4287456" cy="760080"/>
              </a:xfrm>
              <a:prstGeom prst="rect">
                <a:avLst/>
              </a:prstGeom>
              <a:blipFill>
                <a:blip r:embed="rId5"/>
                <a:stretch>
                  <a:fillRect l="-3698" r="-270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4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5750" y="285750"/>
                <a:ext cx="11601450" cy="626745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15: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Viết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công thức tính thể tích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của phần vật thể giới hạn bởi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hai mặt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phẳng vuông góc với 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tại các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&lt;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có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diện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tích thiết diện bị cắt bởi mặt phẳng vuông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góc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với 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tại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điểm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có hoành độ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≤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≤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3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285750"/>
                <a:ext cx="11601450" cy="6267450"/>
              </a:xfrm>
              <a:blipFill>
                <a:blip r:embed="rId2"/>
                <a:stretch>
                  <a:fillRect l="-1366" t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89659" y="2119906"/>
                <a:ext cx="3652538" cy="770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659" y="2119906"/>
                <a:ext cx="3652538" cy="770917"/>
              </a:xfrm>
              <a:prstGeom prst="rect">
                <a:avLst/>
              </a:prstGeom>
              <a:blipFill>
                <a:blip r:embed="rId5"/>
                <a:stretch>
                  <a:fillRect l="-4167" r="-3333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4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17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2900" y="285750"/>
                <a:ext cx="11391900" cy="615315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1: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do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=0,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=1,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=4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21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𝑉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16</m:t>
                              </m:r>
                            </m:den>
                          </m:f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48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285750"/>
                <a:ext cx="11391900" cy="6153150"/>
              </a:xfrm>
              <a:blipFill>
                <a:blip r:embed="rId2"/>
                <a:stretch>
                  <a:fillRect l="-1338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90587" y="1442469"/>
                <a:ext cx="1338828" cy="721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587" y="1442469"/>
                <a:ext cx="1338828" cy="721864"/>
              </a:xfrm>
              <a:prstGeom prst="rect">
                <a:avLst/>
              </a:prstGeom>
              <a:blipFill>
                <a:blip r:embed="rId5"/>
                <a:stretch>
                  <a:fillRect l="-11872" t="-5932" r="-10959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8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09550"/>
                <a:ext cx="11544300" cy="64770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2: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:</m:t>
                    </m:r>
                    <m:r>
                      <a:rPr lang="en-US" sz="3000" i="1">
                        <a:latin typeface="Cambria Math"/>
                      </a:rPr>
                      <m:t>𝑦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/>
                      </a:rPr>
                      <m:t>−4</m:t>
                    </m:r>
                    <m:r>
                      <a:rPr lang="en-US" sz="3000" i="1">
                        <a:latin typeface="Cambria Math"/>
                      </a:rPr>
                      <m:t>𝑥</m:t>
                    </m:r>
                    <m:r>
                      <a:rPr lang="en-US" sz="3000" i="1">
                        <a:latin typeface="Cambria Math"/>
                      </a:rPr>
                      <m:t>+5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4;5</m:t>
                        </m:r>
                      </m:e>
                    </m:d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r>
                  <a:rPr lang="fr-FR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fr-FR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fr-FR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fr-FR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fr-FR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000" i="1">
                        <a:latin typeface="Cambria Math"/>
                      </a:rPr>
                      <m:t>=2</m:t>
                    </m:r>
                    <m:r>
                      <a:rPr lang="en-US" sz="3000" i="1">
                        <a:latin typeface="Cambria Math"/>
                      </a:rPr>
                      <m:t>𝑥</m:t>
                    </m:r>
                    <m:r>
                      <a:rPr lang="en-US" sz="3000" i="1">
                        <a:latin typeface="Cambria Math"/>
                      </a:rPr>
                      <m:t>−4</m:t>
                    </m:r>
                  </m:oMath>
                </a14:m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</m:t>
                    </m:r>
                  </m:oMath>
                </a14:m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𝐵</m:t>
                    </m:r>
                  </m:oMath>
                </a14:m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</a:p>
              <a:p>
                <a:pPr marL="0" indent="0">
                  <a:buNone/>
                </a:pPr>
                <a:r>
                  <a:rPr lang="fr-FR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𝑦</m:t>
                    </m:r>
                    <m:r>
                      <a:rPr lang="en-US" sz="3000" i="1">
                        <a:latin typeface="Cambria Math"/>
                      </a:rPr>
                      <m:t>=−2</m:t>
                    </m:r>
                    <m:r>
                      <a:rPr lang="en-US" sz="3000" i="1">
                        <a:latin typeface="Cambria Math"/>
                      </a:rPr>
                      <m:t>𝑥</m:t>
                    </m:r>
                    <m:r>
                      <a:rPr lang="en-US" sz="3000" i="1">
                        <a:latin typeface="Cambria Math"/>
                      </a:rPr>
                      <m:t>+4</m:t>
                    </m:r>
                  </m:oMath>
                </a14:m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𝑦</m:t>
                    </m:r>
                    <m:r>
                      <a:rPr lang="en-US" sz="3000" i="1">
                        <a:latin typeface="Cambria Math"/>
                      </a:rPr>
                      <m:t>=4</m:t>
                    </m:r>
                    <m:r>
                      <a:rPr lang="en-US" sz="3000" i="1">
                        <a:latin typeface="Cambria Math"/>
                      </a:rPr>
                      <m:t>𝑥</m:t>
                    </m:r>
                    <m:r>
                      <a:rPr lang="en-US" sz="3000" i="1">
                        <a:latin typeface="Cambria Math"/>
                      </a:rPr>
                      <m:t>−11</m:t>
                    </m:r>
                  </m:oMath>
                </a14:m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000" i="1">
                            <a:latin typeface="Cambria Math"/>
                          </a:rPr>
                          <m:t>;−1</m:t>
                        </m:r>
                      </m:e>
                    </m:d>
                  </m:oMath>
                </a14:m>
                <a:r>
                  <a:rPr lang="fr-FR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𝑆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/>
                              </a:rPr>
                              <m:t>−4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+5+2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−4</m:t>
                            </m:r>
                          </m:e>
                        </m:d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0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4</m:t>
                        </m:r>
                      </m:sup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/>
                              </a:rPr>
                              <m:t>−4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+5−4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+11</m:t>
                            </m:r>
                          </m:e>
                        </m:d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09550"/>
                <a:ext cx="11544300" cy="6477000"/>
              </a:xfrm>
              <a:blipFill>
                <a:blip r:embed="rId2"/>
                <a:stretch>
                  <a:fillRect l="-1268" t="-1881" r="-1109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409700"/>
            <a:ext cx="36861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2585" y="1116730"/>
                <a:ext cx="912429" cy="745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fr-FR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585" y="1116730"/>
                <a:ext cx="912429" cy="745269"/>
              </a:xfrm>
              <a:prstGeom prst="rect">
                <a:avLst/>
              </a:prstGeom>
              <a:blipFill>
                <a:blip r:embed="rId6"/>
                <a:stretch>
                  <a:fillRect l="-15333" r="-1466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04800"/>
                <a:ext cx="11353800" cy="622935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3: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PTHĐGĐ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ĐTHS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=0⇔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l-GR" sz="3200" b="0" i="1" smtClean="0">
                                  <a:latin typeface="Cambria Math"/>
                                </a:rPr>
                                <m:t>𝜋</m:t>
                              </m:r>
                              <m:nary>
                                <m:naryPr>
                                  <m:ctrlPr>
                                    <a:rPr lang="el-G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l-GR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l-GR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l-GR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200" b="0" i="1" smtClean="0">
                                                  <a:latin typeface="Cambria Math"/>
                                                </a:rPr>
                                                <m:t>𝑙𝑛𝑥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l-GR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3200" b="0" i="1" smtClean="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en-US" sz="3200" i="1">
                                  <a:latin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𝑙𝑛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04800"/>
                <a:ext cx="11353800" cy="6229350"/>
              </a:xfrm>
              <a:blipFill rotWithShape="1">
                <a:blip r:embed="rId2"/>
                <a:stretch>
                  <a:fillRect l="-1396" t="-587" r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36071" y="1937355"/>
                <a:ext cx="1773819" cy="748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071" y="1937355"/>
                <a:ext cx="1773819" cy="748090"/>
              </a:xfrm>
              <a:prstGeom prst="rect">
                <a:avLst/>
              </a:prstGeom>
              <a:blipFill>
                <a:blip r:embed="rId5"/>
                <a:stretch>
                  <a:fillRect l="-8591" t="-4065" r="-8247"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6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1950" y="247650"/>
                <a:ext cx="11430000" cy="622935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4: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Tích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gạch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sọc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247650"/>
                <a:ext cx="11430000" cy="6229350"/>
              </a:xfrm>
              <a:blipFill>
                <a:blip r:embed="rId2"/>
                <a:stretch>
                  <a:fillRect l="-1333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052513"/>
            <a:ext cx="4210050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03755" y="1257997"/>
                <a:ext cx="2031325" cy="721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755" y="1257997"/>
                <a:ext cx="2031325" cy="721351"/>
              </a:xfrm>
              <a:prstGeom prst="rect">
                <a:avLst/>
              </a:prstGeom>
              <a:blipFill>
                <a:blip r:embed="rId6"/>
                <a:stretch>
                  <a:fillRect l="-7508" t="-5882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7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9825" y="1952368"/>
            <a:ext cx="7513919" cy="14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45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45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45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45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28600"/>
                <a:ext cx="11487150" cy="630555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5: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Tính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+12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343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793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397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937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HĐGĐ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+12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⇔−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+12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=−3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−3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+12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+12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−3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−12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+12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937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28600"/>
                <a:ext cx="11487150" cy="6305550"/>
              </a:xfrm>
              <a:blipFill rotWithShape="1">
                <a:blip r:embed="rId2"/>
                <a:stretch>
                  <a:fillRect l="-1327" t="-2128" r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53551" y="1178119"/>
                <a:ext cx="1957972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937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551" y="1178119"/>
                <a:ext cx="1957972" cy="788742"/>
              </a:xfrm>
              <a:prstGeom prst="rect">
                <a:avLst/>
              </a:prstGeom>
              <a:blipFill>
                <a:blip r:embed="rId5"/>
                <a:stretch>
                  <a:fillRect l="-81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5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285750"/>
                <a:ext cx="11506200" cy="6362700"/>
              </a:xfrm>
            </p:spPr>
            <p:txBody>
              <a:bodyPr>
                <a:noAutofit/>
              </a:bodyPr>
              <a:lstStyle/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 6: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𝑦</m:t>
                    </m:r>
                    <m:r>
                      <a:rPr lang="en-US" sz="31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latin typeface="Cambria Math"/>
                      </a:rPr>
                      <m:t>+2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dirty="0" err="1" smtClean="0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 Quay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dirty="0" err="1" smtClean="0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1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496</m:t>
                        </m:r>
                        <m:r>
                          <a:rPr lang="en-US" sz="31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32</m:t>
                        </m:r>
                        <m:r>
                          <a:rPr lang="en-US" sz="31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4</m:t>
                        </m:r>
                        <m:r>
                          <a:rPr lang="en-US" sz="31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16</m:t>
                        </m:r>
                        <m:r>
                          <a:rPr lang="en-US" sz="31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31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1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3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PTHĐGĐ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 smtClean="0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latin typeface="Cambria Math"/>
                      </a:rPr>
                      <m:t>+2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en-US" sz="3100" i="1"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31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100" i="1">
                        <a:latin typeface="Cambria Math"/>
                      </a:rPr>
                      <m:t>𝑉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r>
                      <a:rPr lang="en-US" sz="31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100" i="1"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31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1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1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1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1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100" i="1">
                                <a:latin typeface="Cambria Math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1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100" i="1">
                                <a:latin typeface="Cambria Math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1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1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100" i="1">
                        <a:latin typeface="Cambria Math"/>
                      </a:rPr>
                      <m:t>=</m:t>
                    </m:r>
                    <m:r>
                      <a:rPr lang="en-US" sz="3100" i="1">
                        <a:latin typeface="Cambria Math"/>
                      </a:rPr>
                      <m:t>𝜋</m:t>
                    </m:r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31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31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3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16</m:t>
                        </m:r>
                        <m:r>
                          <a:rPr lang="en-US" sz="31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285750"/>
                <a:ext cx="11506200" cy="6362700"/>
              </a:xfrm>
              <a:blipFill>
                <a:blip r:embed="rId2"/>
                <a:stretch>
                  <a:fillRect l="-1325" t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15149" y="1877546"/>
                <a:ext cx="1304973" cy="702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149" y="1877546"/>
                <a:ext cx="1304973" cy="702115"/>
              </a:xfrm>
              <a:prstGeom prst="rect">
                <a:avLst/>
              </a:prstGeom>
              <a:blipFill>
                <a:blip r:embed="rId5"/>
                <a:stretch>
                  <a:fillRect l="-11163" t="-6087" r="-10233" b="-1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2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550" y="228600"/>
                <a:ext cx="11753850" cy="630555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7: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giới hạn bởi các đường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Thể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tích của khối tròn xoay được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xung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quanh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bằng: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32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64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 	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21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hương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trình hoành độ giao điểm: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hể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tích của khối tròn xoay là: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64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50" y="228600"/>
                <a:ext cx="11753850" cy="6305550"/>
              </a:xfrm>
              <a:blipFill rotWithShape="1">
                <a:blip r:embed="rId2"/>
                <a:stretch>
                  <a:fillRect l="-129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71748" y="1609040"/>
                <a:ext cx="1418978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pt-B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64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48" y="1609040"/>
                <a:ext cx="1418978" cy="791820"/>
              </a:xfrm>
              <a:prstGeom prst="rect">
                <a:avLst/>
              </a:prstGeom>
              <a:blipFill>
                <a:blip r:embed="rId5"/>
                <a:stretch>
                  <a:fillRect l="-10730" r="-98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9977" y="330197"/>
                <a:ext cx="10225809" cy="6305550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8: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Diện tích hình phẳng giới hạn bởi đồ thị các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34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18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17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9</m:t>
                    </m:r>
                  </m:oMath>
                </a14:m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endParaRPr lang="pt-BR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Phương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trình hoành độ giao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điểm:</a:t>
                </a:r>
              </a:p>
              <a:p>
                <a:pPr marL="0" indent="0">
                  <a:buNone/>
                </a:pP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6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Diện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tích hình phẳng giới hạn bởi hai đồ thị hàm số là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18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27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9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977" y="330197"/>
                <a:ext cx="10225809" cy="6305550"/>
              </a:xfrm>
              <a:blipFill>
                <a:blip r:embed="rId2"/>
                <a:stretch>
                  <a:fillRect l="-1550" t="-2899" r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29573" y="1150795"/>
                <a:ext cx="10166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pt-B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9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573" y="1150795"/>
                <a:ext cx="1016625" cy="584775"/>
              </a:xfrm>
              <a:prstGeom prst="rect">
                <a:avLst/>
              </a:prstGeom>
              <a:blipFill>
                <a:blip r:embed="rId5"/>
                <a:stretch>
                  <a:fillRect l="-14970" t="-15625" r="-1497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94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285750"/>
                <a:ext cx="11639550" cy="61722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9: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 hình phẳng giới hạn bởi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+1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trục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hoành, trục tung và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&gt;0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 Giá trị của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sao cho thể tích của khối tròn xoay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quanh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trục hoành 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57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=3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=5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=4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Thể tích của khối tròn xoay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quanh trục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Ox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là: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=57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+2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=57</m:t>
                    </m:r>
                  </m:oMath>
                </a14:m>
                <a:endParaRPr lang="en-US" sz="3200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−57=0⇔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=3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285750"/>
                <a:ext cx="11639550" cy="6172200"/>
              </a:xfrm>
              <a:blipFill rotWithShape="1">
                <a:blip r:embed="rId2"/>
                <a:stretch>
                  <a:fillRect l="-1362" t="-2174" r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83161" y="2129849"/>
                <a:ext cx="17900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pt-B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61" y="2129849"/>
                <a:ext cx="1790042" cy="584775"/>
              </a:xfrm>
              <a:prstGeom prst="rect">
                <a:avLst/>
              </a:prstGeom>
              <a:blipFill>
                <a:blip r:embed="rId5"/>
                <a:stretch>
                  <a:fillRect l="-8503" t="-15625" r="-816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9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0500"/>
                <a:ext cx="11563350" cy="626745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10: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−1≤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=4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=4.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0500"/>
                <a:ext cx="11563350" cy="6267450"/>
              </a:xfrm>
              <a:blipFill rotWithShape="1">
                <a:blip r:embed="rId2"/>
                <a:stretch>
                  <a:fillRect l="-1318" t="-2140" r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60180" y="2082034"/>
                <a:ext cx="1112805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180" y="2082034"/>
                <a:ext cx="1112805" cy="791242"/>
              </a:xfrm>
              <a:prstGeom prst="rect">
                <a:avLst/>
              </a:prstGeom>
              <a:blipFill>
                <a:blip r:embed="rId5"/>
                <a:stretch>
                  <a:fillRect l="-14286" r="-13187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5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247650"/>
                <a:ext cx="11620500" cy="6267450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11: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247650"/>
                <a:ext cx="11620500" cy="6267450"/>
              </a:xfrm>
              <a:blipFill>
                <a:blip r:embed="rId2"/>
                <a:stretch>
                  <a:fillRect l="-1364" t="-2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1" y="2786063"/>
            <a:ext cx="2419350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73685" y="1447539"/>
                <a:ext cx="1135247" cy="748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685" y="1447539"/>
                <a:ext cx="1135247" cy="748666"/>
              </a:xfrm>
              <a:prstGeom prst="rect">
                <a:avLst/>
              </a:prstGeom>
              <a:blipFill>
                <a:blip r:embed="rId6"/>
                <a:stretch>
                  <a:fillRect l="-13978" t="-4065" r="-12903"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66700"/>
                <a:ext cx="11563350" cy="621030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12: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5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4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3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PTHĐGĐ: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𝑣𝑛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i="1"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↔</m:t>
                        </m:r>
                      </m:e>
                    </m:fun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=−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</m:func>
                          </m:e>
                        </m:eqAr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↔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66700"/>
                <a:ext cx="11563350" cy="6210300"/>
              </a:xfrm>
              <a:blipFill>
                <a:blip r:embed="rId2"/>
                <a:stretch>
                  <a:fillRect l="-1054" r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05937" y="1726517"/>
                <a:ext cx="20313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37" y="1726517"/>
                <a:ext cx="2031325" cy="523220"/>
              </a:xfrm>
              <a:prstGeom prst="rect">
                <a:avLst/>
              </a:prstGeom>
              <a:blipFill>
                <a:blip r:embed="rId5"/>
                <a:stretch>
                  <a:fillRect l="-600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51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42900"/>
                <a:ext cx="11410950" cy="619125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13: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Diện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tích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hình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phẳng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giới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hạn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bởi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̣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+3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trục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hoành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các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&gt;1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bằng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trị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bằng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́: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+3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+3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+3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+3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−9=0⇔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=3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42900"/>
                <a:ext cx="11410950" cy="6191250"/>
              </a:xfrm>
              <a:blipFill>
                <a:blip r:embed="rId2"/>
                <a:stretch>
                  <a:fillRect l="-1335" t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05785" y="2028249"/>
                <a:ext cx="11079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785" y="2028249"/>
                <a:ext cx="1107996" cy="584775"/>
              </a:xfrm>
              <a:prstGeom prst="rect">
                <a:avLst/>
              </a:prstGeom>
              <a:blipFill>
                <a:blip r:embed="rId5"/>
                <a:stretch>
                  <a:fillRect l="-13736" t="-15625" r="-549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7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304800"/>
                <a:ext cx="11582400" cy="626745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1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14: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𝑦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latin typeface="Cambria Math"/>
                      </a:rPr>
                      <m:t>−2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</m:oMath>
                </a14:m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𝑦</m:t>
                    </m:r>
                    <m:r>
                      <a:rPr lang="en-US" sz="31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en-US" sz="3100" i="1">
                        <a:latin typeface="Cambria Math"/>
                      </a:rPr>
                      <m:t>=−10</m:t>
                    </m:r>
                  </m:oMath>
                </a14:m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en-US" sz="3100" i="1">
                        <a:latin typeface="Cambria Math"/>
                      </a:rPr>
                      <m:t>=10</m:t>
                    </m:r>
                  </m:oMath>
                </a14:m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fr-FR" sz="3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2000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fr-FR" sz="3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=2008</m:t>
                    </m:r>
                  </m:oMath>
                </a14:m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fr-FR" sz="3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2008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2000</m:t>
                    </m:r>
                  </m:oMath>
                </a14:m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1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1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100" dirty="0" smtClean="0">
                    <a:latin typeface="Times New Roman" pitchFamily="18" charset="0"/>
                    <a:cs typeface="Times New Roman" pitchFamily="18" charset="0"/>
                  </a:rPr>
                  <a:t>PTHĐGĐ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𝑦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latin typeface="Cambria Math"/>
                      </a:rPr>
                      <m:t>−2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</m:oMath>
                </a14:m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𝑦</m:t>
                    </m:r>
                    <m:r>
                      <a:rPr lang="en-US" sz="31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latin typeface="Cambria Math"/>
                      </a:rPr>
                      <m:t>−2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en-US" sz="3100" i="1"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1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31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 smtClean="0"/>
                  <a:t>Ta </a:t>
                </a:r>
                <a:r>
                  <a:rPr lang="en-US" sz="3100" dirty="0" err="1" smtClean="0"/>
                  <a:t>có</a:t>
                </a:r>
                <a:r>
                  <a:rPr lang="en-US" sz="31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latin typeface="Cambria Math"/>
                      </a:rPr>
                      <m:t>−2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en-US" sz="3100" i="1">
                        <a:latin typeface="Cambria Math"/>
                      </a:rPr>
                      <m:t>≥0</m:t>
                    </m:r>
                  </m:oMath>
                </a14:m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∀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en-US" sz="31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/>
                          </a:rPr>
                          <m:t>−10;0</m:t>
                        </m:r>
                      </m:e>
                    </m:d>
                  </m:oMath>
                </a14:m>
                <a:r>
                  <a:rPr lang="fr-FR" sz="31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/>
                          </a:rPr>
                          <m:t>2;10</m:t>
                        </m:r>
                      </m:e>
                    </m:d>
                    <m:r>
                      <a:rPr lang="en-US" sz="3100" b="0" i="0" smtClean="0">
                        <a:latin typeface="Cambria Math"/>
                      </a:rPr>
                      <m:t>; 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latin typeface="Cambria Math"/>
                      </a:rPr>
                      <m:t>−2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en-US" sz="3100" i="1">
                        <a:latin typeface="Cambria Math"/>
                      </a:rPr>
                      <m:t>≤0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∀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en-US" sz="31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100" i="1">
                            <a:latin typeface="Cambria Math"/>
                          </a:rPr>
                          <m:t>−10</m:t>
                        </m:r>
                      </m:sub>
                      <m:sup>
                        <m:r>
                          <a:rPr lang="en-US" sz="3100" i="1">
                            <a:latin typeface="Cambria Math"/>
                          </a:rPr>
                          <m:t>10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1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1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1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1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100" i="1">
                            <a:latin typeface="Cambria Math"/>
                          </a:rPr>
                          <m:t>−10</m:t>
                        </m:r>
                      </m:sub>
                      <m:sup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sup>
                      <m:e>
                        <m:d>
                          <m:d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1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1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1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100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1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1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1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1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100" i="1">
                            <a:latin typeface="Cambria Math"/>
                          </a:rPr>
                          <m:t>10</m:t>
                        </m:r>
                      </m:sup>
                      <m:e>
                        <m:d>
                          <m:d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1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1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1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2008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đvdt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304800"/>
                <a:ext cx="11582400" cy="6267450"/>
              </a:xfrm>
              <a:blipFill rotWithShape="1">
                <a:blip r:embed="rId2"/>
                <a:stretch>
                  <a:fillRect l="-1263" t="-1946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10483" y="1224780"/>
                <a:ext cx="2178160" cy="769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fr-FR" sz="31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2008</m:t>
                        </m:r>
                      </m:num>
                      <m:den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483" y="1224780"/>
                <a:ext cx="2178160" cy="769313"/>
              </a:xfrm>
              <a:prstGeom prst="rect">
                <a:avLst/>
              </a:prstGeom>
              <a:blipFill>
                <a:blip r:embed="rId5"/>
                <a:stretch>
                  <a:fillRect l="-6723" r="-6162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2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286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s-E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s-E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s-E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s-E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s-E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s-E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s-E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s-E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s-E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s-E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s-E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6723" y="1213486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</a:t>
            </a:r>
            <a:r>
              <a:rPr lang="es-E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s-E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s-E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" b="19740"/>
          <a:stretch/>
        </p:blipFill>
        <p:spPr bwMode="auto">
          <a:xfrm>
            <a:off x="1355437" y="3739210"/>
            <a:ext cx="9622422" cy="238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69473" y="1697166"/>
            <a:ext cx="8915400" cy="2749855"/>
            <a:chOff x="145473" y="1798260"/>
            <a:chExt cx="8915400" cy="2749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45473" y="1798260"/>
                  <a:ext cx="8915400" cy="2749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Wingdings 2"/>
                    </a:rPr>
                    <a:t></a:t>
                  </a:r>
                  <a:r>
                    <a:rPr lang="nl-NL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Diện tích hình phẳng giới hạn bởi đồ thị hàm số </a:t>
                  </a:r>
                  <a14:m>
                    <m:oMath xmlns:m="http://schemas.openxmlformats.org/officeDocument/2006/math"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liên tục trên đoạn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nl-NL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nl-NL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nl-NL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, trục hoành và hai đường thẳng </a:t>
                  </a:r>
                  <a14:m>
                    <m:oMath xmlns:m="http://schemas.openxmlformats.org/officeDocument/2006/math"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nl-NL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nl-NL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được xác định: </a:t>
                  </a:r>
                  <a:endParaRPr lang="en-US" sz="3200" i="1" dirty="0">
                    <a:solidFill>
                      <a:prstClr val="black"/>
                    </a:solidFill>
                    <a:latin typeface="Calibri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                 </m:t>
                      </m:r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nl-NL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nl-NL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nl-NL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nl-NL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nl-NL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a14:m>
                  <a:r>
                    <a:rPr lang="nl-NL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 </a:t>
                  </a:r>
                  <a:endPara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73" y="1798260"/>
                  <a:ext cx="8915400" cy="274985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778" t="-3104" r="-13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3124200" y="3315348"/>
              <a:ext cx="312420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285750"/>
                <a:ext cx="11753850" cy="624840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15: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6−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</a:rPr>
                          <m:t>≤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≤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đậm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=8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=8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22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=8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22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=4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22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285750"/>
                <a:ext cx="11753850" cy="6248400"/>
              </a:xfrm>
              <a:blipFill>
                <a:blip r:embed="rId2"/>
                <a:stretch>
                  <a:fillRect l="-1349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400300"/>
            <a:ext cx="51625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10224654" y="6262254"/>
            <a:ext cx="1256145" cy="651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LỜI GIẢI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24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5750" y="64084"/>
                <a:ext cx="11563350" cy="617220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3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000" dirty="0" err="1" smtClean="0"/>
                  <a:t>Cung</a:t>
                </a:r>
                <a:r>
                  <a:rPr lang="en-US" sz="3000" dirty="0" smtClean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khi</a:t>
                </a:r>
                <a:r>
                  <a:rPr lang="en-US" sz="3000" dirty="0"/>
                  <a:t> quay </a:t>
                </a:r>
                <a:r>
                  <a:rPr lang="en-US" sz="3000" dirty="0" err="1"/>
                  <a:t>quanh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tạo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thành</a:t>
                </a:r>
                <a:r>
                  <a:rPr lang="en-US" sz="3000" dirty="0"/>
                  <a:t> </a:t>
                </a:r>
                <a:r>
                  <a:rPr lang="en-US" sz="3000" dirty="0" err="1" smtClean="0"/>
                  <a:t>một</a:t>
                </a:r>
                <a:r>
                  <a:rPr lang="en-US" sz="3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000" dirty="0" err="1" smtClean="0"/>
                  <a:t>khối</a:t>
                </a:r>
                <a:r>
                  <a:rPr lang="en-US" sz="3000" dirty="0" smtClean="0"/>
                  <a:t> </a:t>
                </a:r>
                <a:r>
                  <a:rPr lang="en-US" sz="3000" dirty="0" err="1"/>
                  <a:t>cầu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thể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tích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𝑉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0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000" i="1">
                        <a:latin typeface="Cambria Math"/>
                      </a:rPr>
                      <m:t>=8</m:t>
                    </m:r>
                    <m:r>
                      <a:rPr lang="en-US" sz="30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000" dirty="0"/>
                  <a:t>.</a:t>
                </a:r>
              </a:p>
              <a:p>
                <a:pPr marL="0" indent="0">
                  <a:buNone/>
                </a:pPr>
                <a:r>
                  <a:rPr lang="en-US" sz="3000" dirty="0" err="1"/>
                  <a:t>Thể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tích</a:t>
                </a:r>
                <a:r>
                  <a:rPr lang="en-US" sz="3000" dirty="0"/>
                  <a:t> n</a:t>
                </a:r>
                <a:r>
                  <a:rPr lang="vi-VN" sz="3000" dirty="0"/>
                  <a:t>ử</a:t>
                </a:r>
                <a:r>
                  <a:rPr lang="en-US" sz="3000" dirty="0"/>
                  <a:t>a </a:t>
                </a:r>
                <a:r>
                  <a:rPr lang="en-US" sz="3000" dirty="0" err="1"/>
                  <a:t>khối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cầu</a:t>
                </a:r>
                <a:r>
                  <a:rPr lang="en-US" sz="3000" dirty="0"/>
                  <a:t> </a:t>
                </a:r>
                <a:r>
                  <a:rPr lang="vi-VN" sz="3000" dirty="0"/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=4</m:t>
                    </m:r>
                    <m:r>
                      <a:rPr lang="en-US" sz="30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000" dirty="0"/>
                  <a:t>.</a:t>
                </a:r>
              </a:p>
              <a:p>
                <a:pPr marL="0" indent="0">
                  <a:buNone/>
                </a:pPr>
                <a:r>
                  <a:rPr lang="en-US" sz="3000" dirty="0" err="1"/>
                  <a:t>Xét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phương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trình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/>
                          </a:rPr>
                          <m:t>6−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0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−6=0</m:t>
                            </m:r>
                          </m:e>
                        </m:eqArr>
                      </m:e>
                    </m:d>
                    <m:r>
                      <a:rPr lang="en-US" sz="3000" i="1">
                        <a:latin typeface="Cambria Math"/>
                      </a:rPr>
                      <m:t>⇔</m:t>
                    </m:r>
                    <m:r>
                      <a:rPr lang="en-US" sz="3000" i="1">
                        <a:latin typeface="Cambria Math"/>
                      </a:rPr>
                      <m:t>𝑥</m:t>
                    </m:r>
                    <m:r>
                      <a:rPr lang="en-US" sz="30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0" indent="0">
                  <a:buNone/>
                </a:pPr>
                <a:r>
                  <a:rPr lang="en-US" sz="3000" dirty="0" err="1"/>
                  <a:t>Thể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tích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khối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xoay</a:t>
                </a:r>
                <a:r>
                  <a:rPr lang="vi-VN" sz="3000" dirty="0"/>
                  <a:t> có được khi quay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giới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bởi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vi-VN" sz="3000" dirty="0"/>
                  <a:t>các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𝑦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000" dirty="0"/>
                  <a:t>, </a:t>
                </a:r>
                <a:r>
                  <a:rPr lang="en-US" sz="3000" dirty="0" err="1"/>
                  <a:t>cung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phương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trình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𝑦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/>
                          </a:rPr>
                          <m:t>6−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3000" dirty="0"/>
                  <a:t>, và hai đường thẳng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𝑥</m:t>
                    </m:r>
                    <m:r>
                      <a:rPr lang="en-US" sz="3000" i="1">
                        <a:latin typeface="Cambria Math"/>
                      </a:rPr>
                      <m:t>=0,</m:t>
                    </m:r>
                    <m:r>
                      <a:rPr lang="en-US" sz="3000" i="1">
                        <a:latin typeface="Cambria Math"/>
                      </a:rPr>
                      <m:t>𝑥</m:t>
                    </m:r>
                    <m:r>
                      <a:rPr lang="en-US" sz="30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quanh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000" dirty="0"/>
                  <a:t> </a:t>
                </a:r>
                <a:r>
                  <a:rPr lang="vi-VN" sz="3000" dirty="0"/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=</m:t>
                    </m:r>
                    <m:r>
                      <a:rPr lang="en-US" sz="30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6−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22</m:t>
                        </m:r>
                        <m:r>
                          <a:rPr lang="en-US" sz="3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/>
                  <a:t>.</a:t>
                </a:r>
              </a:p>
              <a:p>
                <a:pPr marL="0" indent="0">
                  <a:buNone/>
                </a:pPr>
                <a:r>
                  <a:rPr lang="en-US" sz="3000" dirty="0" err="1"/>
                  <a:t>Vậy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thể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tích</a:t>
                </a:r>
                <a:r>
                  <a:rPr lang="vi-VN" sz="3000" dirty="0"/>
                  <a:t> vật thể tròn xoay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cần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tìm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𝑉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=4</m:t>
                    </m:r>
                    <m:r>
                      <a:rPr lang="en-US" sz="30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en-US" sz="3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22</m:t>
                        </m:r>
                        <m:r>
                          <a:rPr lang="en-US" sz="3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/>
                  <a:t>.</a:t>
                </a:r>
              </a:p>
              <a:p>
                <a:pPr marL="0" indent="0">
                  <a:buNone/>
                </a:pP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64084"/>
                <a:ext cx="11563350" cy="6172200"/>
              </a:xfrm>
              <a:blipFill>
                <a:blip r:embed="rId2"/>
                <a:stretch>
                  <a:fillRect l="-1265" t="-1976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647700"/>
            <a:ext cx="37338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17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4229" y="83127"/>
                <a:ext cx="12180517" cy="827521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 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MĐ3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] Cho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−4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en-US" sz="2600" i="1"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+3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đậm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endParaRPr lang="vi-VN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229" y="83127"/>
                <a:ext cx="12180517" cy="827521"/>
              </a:xfrm>
              <a:blipFill>
                <a:blip r:embed="rId2"/>
                <a:stretch>
                  <a:fillRect l="-901" t="-11852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/>
          <a:stretch/>
        </p:blipFill>
        <p:spPr bwMode="auto">
          <a:xfrm>
            <a:off x="8220365" y="910648"/>
            <a:ext cx="286327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78597" y="1636499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Action Button: Back or Previous 10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ction Button: Forward or Next 12">
            <a:hlinkClick r:id="rId5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3976" y="910648"/>
                <a:ext cx="6685280" cy="664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109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      	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454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76" y="910648"/>
                <a:ext cx="6685280" cy="664093"/>
              </a:xfrm>
              <a:prstGeom prst="rect">
                <a:avLst/>
              </a:prstGeom>
              <a:blipFill>
                <a:blip r:embed="rId6"/>
                <a:stretch>
                  <a:fillRect l="-1916" t="-2752" r="-274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229" y="2258882"/>
                <a:ext cx="5395224" cy="1074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e>
                            </m:d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e>
                            </m:d>
                          </m:e>
                        </m:d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9" y="2258882"/>
                <a:ext cx="5395224" cy="1074910"/>
              </a:xfrm>
              <a:prstGeom prst="rect">
                <a:avLst/>
              </a:prstGeom>
              <a:blipFill>
                <a:blip r:embed="rId7"/>
                <a:stretch>
                  <a:fillRect l="-2034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1896" y="3328437"/>
                <a:ext cx="11176000" cy="781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+3−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−4</m:t>
                                  </m:r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d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96" y="3328437"/>
                <a:ext cx="11176000" cy="7818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2056" y="3989352"/>
                <a:ext cx="12265384" cy="273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  <m:e>
                          <m:eqArr>
                            <m:eqArrPr>
                              <m:ctrlP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sz="2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5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+3</m:t>
                                          </m:r>
                                        </m:e>
                                      </m:d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𝑑𝑥</m:t>
                                      </m:r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</m:e>
                                  </m:nary>
                                  <m:nary>
                                    <m:naryPr>
                                      <m:ctrlP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+3</m:t>
                                          </m:r>
                                        </m:e>
                                      </m:d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𝑑𝑥</m:t>
                                      </m:r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e>
                                  </m:nary>
                                  <m:nary>
                                    <m:naryPr>
                                      <m:ctrlP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+3</m:t>
                                          </m:r>
                                        </m:e>
                                      </m:d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𝑑𝑥</m:t>
                                      </m:r>
                                    </m:e>
                                  </m:nary>
                                </m:e>
                              </m:d>
                              <m:r>
                                <a:rPr lang="en-US" sz="2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  <m:r>
                        <a:rPr lang="en-US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5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sz="25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bSup>
                      <m:r>
                        <a:rPr lang="en-US" sz="25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  <m:sSup>
                                        <m:sSupPr>
                                          <m:ctrlP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  <m:sSup>
                                        <m:sSupPr>
                                          <m:ctrlP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sz="2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  <m:sSup>
                                        <m:sSupPr>
                                          <m:ctrlP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bSup>
                        </m:e>
                      </m:d>
                      <m:r>
                        <a:rPr lang="en-US" sz="2500" i="1">
                          <a:solidFill>
                            <a:prstClr val="black"/>
                          </a:solidFill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en-US" sz="25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5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55</m:t>
                        </m:r>
                      </m:num>
                      <m:den>
                        <m:r>
                          <a:rPr lang="en-US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5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5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109</m:t>
                        </m:r>
                      </m:num>
                      <m:den>
                        <m:r>
                          <a:rPr lang="en-US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5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5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56" y="3989352"/>
                <a:ext cx="12265384" cy="2735621"/>
              </a:xfrm>
              <a:prstGeom prst="rect">
                <a:avLst/>
              </a:prstGeom>
              <a:blipFill>
                <a:blip r:embed="rId9"/>
                <a:stretch>
                  <a:fillRect b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61896" y="1606677"/>
            <a:ext cx="2423077" cy="632997"/>
            <a:chOff x="1224541" y="6322796"/>
            <a:chExt cx="4643603" cy="371434"/>
          </a:xfrm>
        </p:grpSpPr>
        <p:sp>
          <p:nvSpPr>
            <p:cNvPr id="23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Round Diagonal Corner Rectangle 24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18399" y="867922"/>
                <a:ext cx="1141659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109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99" y="867922"/>
                <a:ext cx="1141659" cy="704295"/>
              </a:xfrm>
              <a:prstGeom prst="rect">
                <a:avLst/>
              </a:prstGeom>
              <a:blipFill>
                <a:blip r:embed="rId10"/>
                <a:stretch>
                  <a:fillRect l="-10695" r="-10695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8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5" grpId="0"/>
      <p:bldP spid="17" grpId="0"/>
      <p:bldP spid="19" grpId="0"/>
      <p:bldP spid="4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50104"/>
                <a:ext cx="12192000" cy="2893238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[MĐ3] Cho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B.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0104"/>
                <a:ext cx="12192000" cy="2893238"/>
              </a:xfrm>
              <a:blipFill>
                <a:blip r:embed="rId3"/>
                <a:stretch>
                  <a:fillRect l="-1000" t="-3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8432796" y="667674"/>
            <a:ext cx="3294743" cy="2701889"/>
            <a:chOff x="7469" y="11542"/>
            <a:chExt cx="2131" cy="2010"/>
          </a:xfrm>
        </p:grpSpPr>
        <p:sp>
          <p:nvSpPr>
            <p:cNvPr id="6" name="AutoShape 11"/>
            <p:cNvSpPr>
              <a:spLocks noChangeShapeType="1"/>
            </p:cNvSpPr>
            <p:nvPr/>
          </p:nvSpPr>
          <p:spPr bwMode="auto">
            <a:xfrm>
              <a:off x="7469" y="12855"/>
              <a:ext cx="213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AutoShape 10"/>
            <p:cNvSpPr>
              <a:spLocks noChangeShapeType="1"/>
            </p:cNvSpPr>
            <p:nvPr/>
          </p:nvSpPr>
          <p:spPr bwMode="auto">
            <a:xfrm flipV="1">
              <a:off x="8339" y="11611"/>
              <a:ext cx="1" cy="194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8114" y="12836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0" name="Equation" r:id="rId4" imgW="152400" imgH="177800" progId="Equation.DSMT4">
                    <p:embed/>
                  </p:oleObj>
                </mc:Choice>
                <mc:Fallback>
                  <p:oleObj name="Equation" r:id="rId4" imgW="152400" imgH="1778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4" y="12836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312" y="12824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9400" y="12566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1" name="Equation" r:id="rId6" imgW="127000" imgH="139700" progId="Equation.DSMT4">
                    <p:embed/>
                  </p:oleObj>
                </mc:Choice>
                <mc:Fallback>
                  <p:oleObj name="Equation" r:id="rId6" imgW="127000" imgH="1397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0" y="12566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8099" y="11542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2" name="Equation" r:id="rId8" imgW="139700" imgH="165100" progId="Equation.DSMT4">
                    <p:embed/>
                  </p:oleObj>
                </mc:Choice>
                <mc:Fallback>
                  <p:oleObj name="Equation" r:id="rId8" imgW="139700" imgH="16510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9" y="11542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7907" y="11611"/>
              <a:ext cx="1354" cy="1890"/>
            </a:xfrm>
            <a:custGeom>
              <a:avLst/>
              <a:gdLst>
                <a:gd name="T0" fmla="*/ 0 w 1354"/>
                <a:gd name="T1" fmla="*/ 0 h 1890"/>
                <a:gd name="T2" fmla="*/ 348 w 1354"/>
                <a:gd name="T3" fmla="*/ 1563 h 1890"/>
                <a:gd name="T4" fmla="*/ 1006 w 1354"/>
                <a:gd name="T5" fmla="*/ 236 h 1890"/>
                <a:gd name="T6" fmla="*/ 1354 w 1354"/>
                <a:gd name="T7" fmla="*/ 189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4" h="1890">
                  <a:moveTo>
                    <a:pt x="0" y="0"/>
                  </a:moveTo>
                  <a:cubicBezTo>
                    <a:pt x="90" y="762"/>
                    <a:pt x="180" y="1524"/>
                    <a:pt x="348" y="1563"/>
                  </a:cubicBezTo>
                  <a:cubicBezTo>
                    <a:pt x="516" y="1602"/>
                    <a:pt x="838" y="182"/>
                    <a:pt x="1006" y="236"/>
                  </a:cubicBezTo>
                  <a:cubicBezTo>
                    <a:pt x="1174" y="290"/>
                    <a:pt x="1264" y="1090"/>
                    <a:pt x="1354" y="1890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7859" y="12856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3" name="Equation" r:id="rId10" imgW="127000" imgH="139700" progId="Equation.DSMT4">
                    <p:embed/>
                  </p:oleObj>
                </mc:Choice>
                <mc:Fallback>
                  <p:oleObj name="Equation" r:id="rId10" imgW="127000" imgH="13970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9" y="12856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8469" y="12856"/>
            <a:ext cx="20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4" name="Equation" r:id="rId12" imgW="127000" imgH="177800" progId="Equation.DSMT4">
                    <p:embed/>
                  </p:oleObj>
                </mc:Choice>
                <mc:Fallback>
                  <p:oleObj name="Equation" r:id="rId12" imgW="127000" imgH="17780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9" y="12856"/>
                          <a:ext cx="20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9224" y="12856"/>
            <a:ext cx="18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Equation" r:id="rId14" imgW="114151" imgH="139518" progId="Equation.DSMT4">
                    <p:embed/>
                  </p:oleObj>
                </mc:Choice>
                <mc:Fallback>
                  <p:oleObj name="Equation" r:id="rId14" imgW="114151" imgH="139518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4" y="12856"/>
                          <a:ext cx="18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0" y="2984508"/>
            <a:ext cx="2423077" cy="632997"/>
            <a:chOff x="1224541" y="6322796"/>
            <a:chExt cx="4643603" cy="371434"/>
          </a:xfrm>
        </p:grpSpPr>
        <p:sp>
          <p:nvSpPr>
            <p:cNvPr id="17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ound Diagonal Corner Rectangle 18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36298" y="3125062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</a:t>
            </a:r>
          </a:p>
        </p:txBody>
      </p:sp>
      <p:sp>
        <p:nvSpPr>
          <p:cNvPr id="23" name="Action Button: Back or Previous 22">
            <a:hlinkClick r:id="rId16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ction Button: Forward or Next 23">
            <a:hlinkClick r:id="rId17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34676" y="3703883"/>
                <a:ext cx="11432204" cy="263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≤0,∀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endParaRPr lang="en-US" sz="2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≥0,∀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Do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)+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)−2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sz="2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−2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6" y="3703883"/>
                <a:ext cx="11432204" cy="2637645"/>
              </a:xfrm>
              <a:prstGeom prst="rect">
                <a:avLst/>
              </a:prstGeom>
              <a:blipFill>
                <a:blip r:embed="rId19"/>
                <a:stretch>
                  <a:fillRect l="-959" t="-3704" b="-5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1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80517" cy="180304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[MĐ3] Cho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𝑚𝑥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0&lt;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&lt;4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có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đô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Gọi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là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diện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tích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hình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phẳng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giới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hạn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bởi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trục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hoành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trục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phần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đậm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hình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ve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̃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dưới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́ trị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là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80517" cy="1803040"/>
              </a:xfrm>
              <a:blipFill>
                <a:blip r:embed="rId2"/>
                <a:stretch>
                  <a:fillRect l="-1001" t="-5743" b="-1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8" y="1204687"/>
            <a:ext cx="3033486" cy="29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0458" y="2038896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</a:t>
            </a:r>
          </a:p>
        </p:txBody>
      </p:sp>
      <p:sp>
        <p:nvSpPr>
          <p:cNvPr id="12" name="Action Button: Back or Previous 11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ction Button: Forward or Next 12">
            <a:hlinkClick r:id="rId5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2240" y="1929161"/>
            <a:ext cx="2423077" cy="632997"/>
            <a:chOff x="1224541" y="6322796"/>
            <a:chExt cx="4643603" cy="371434"/>
          </a:xfrm>
        </p:grpSpPr>
        <p:sp>
          <p:nvSpPr>
            <p:cNvPr id="15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Round Diagonal Corner Rectangle 16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92464" y="1234805"/>
                <a:ext cx="1640706" cy="7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464" y="1234805"/>
                <a:ext cx="1640706" cy="703782"/>
              </a:xfrm>
              <a:prstGeom prst="rect">
                <a:avLst/>
              </a:prstGeom>
              <a:blipFill>
                <a:blip r:embed="rId6"/>
                <a:stretch>
                  <a:fillRect l="-7807" r="-6691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0272" y="2756309"/>
                <a:ext cx="12370071" cy="3860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trình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hoành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đô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̣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điểm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trục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là: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𝑚𝑥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0&lt;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&lt;4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𝑚𝑥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𝑚𝑥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𝑚𝑥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b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−8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có: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⇔8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=0⇔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72" y="2756309"/>
                <a:ext cx="12370071" cy="3860480"/>
              </a:xfrm>
              <a:prstGeom prst="rect">
                <a:avLst/>
              </a:prstGeom>
              <a:blipFill>
                <a:blip r:embed="rId7"/>
                <a:stretch>
                  <a:fillRect l="-1035" t="-2686"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5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80517" cy="165832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[MĐ3] Cho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)=</m:t>
                    </m:r>
                    <m:r>
                      <a:rPr lang="en-US" sz="26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𝑐𝑥</m:t>
                    </m:r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𝑑</m:t>
                    </m:r>
                    <m:r>
                      <a:rPr lang="en-US" sz="26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𝑐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  <m:r>
                          <a:rPr lang="en-US" sz="2600" i="1">
                            <a:latin typeface="Cambria Math"/>
                          </a:rPr>
                          <m:t>∈</m:t>
                        </m:r>
                        <m:r>
                          <a:rPr lang="en-US" sz="2600" i="1">
                            <a:latin typeface="Cambria Math"/>
                          </a:rPr>
                          <m:t>ℝ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  <m:r>
                          <a:rPr lang="en-US" sz="2600" i="1">
                            <a:latin typeface="Cambria Math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gốc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r>
                      <a:rPr lang="en-US" sz="2600" i="1">
                        <a:latin typeface="Cambria Math"/>
                      </a:rPr>
                      <m:t>′(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𝐻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r>
                      <a:rPr lang="en-US" sz="2600" i="1">
                        <a:latin typeface="Cambria Math"/>
                      </a:rPr>
                      <m:t>(4)−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r>
                      <a:rPr lang="en-US" sz="2600" i="1">
                        <a:latin typeface="Cambria Math"/>
                      </a:rPr>
                      <m:t>(2)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80517" cy="1658320"/>
              </a:xfrm>
              <a:blipFill>
                <a:blip r:embed="rId3"/>
                <a:stretch>
                  <a:fillRect l="-901" t="-5515" r="-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9071424" y="899885"/>
          <a:ext cx="3004457" cy="268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Bitmap Image" r:id="rId4" imgW="4277322" imgH="6087325" progId="Paint.Picture">
                  <p:embed/>
                </p:oleObj>
              </mc:Choice>
              <mc:Fallback>
                <p:oleObj name="Bitmap Image" r:id="rId4" imgW="4277322" imgH="6087325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40000" contras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1424" y="899885"/>
                        <a:ext cx="3004457" cy="26851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768" y="1196655"/>
                <a:ext cx="7853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𝐻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𝐻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=64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𝐻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=51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D.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𝐻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=58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8" y="1196655"/>
                <a:ext cx="7853421" cy="461665"/>
              </a:xfrm>
              <a:prstGeom prst="rect">
                <a:avLst/>
              </a:prstGeom>
              <a:blipFill>
                <a:blip r:embed="rId6"/>
                <a:stretch>
                  <a:fillRect l="-116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86385" y="1825424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</a:t>
            </a:r>
          </a:p>
        </p:txBody>
      </p:sp>
      <p:sp>
        <p:nvSpPr>
          <p:cNvPr id="12" name="Action Button: Back or Previous 11">
            <a:hlinkClick r:id="rId7" action="ppaction://hlinksldjump" highlightClick="1"/>
          </p:cNvPr>
          <p:cNvSpPr/>
          <p:nvPr/>
        </p:nvSpPr>
        <p:spPr>
          <a:xfrm>
            <a:off x="11083636" y="6311668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ction Button: Forward or Next 12">
            <a:hlinkClick r:id="rId8" action="ppaction://hlinksldjump" highlightClick="1"/>
          </p:cNvPr>
          <p:cNvSpPr/>
          <p:nvPr/>
        </p:nvSpPr>
        <p:spPr>
          <a:xfrm>
            <a:off x="11563930" y="6320904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768" y="1755148"/>
            <a:ext cx="2423077" cy="632997"/>
            <a:chOff x="1224541" y="6322796"/>
            <a:chExt cx="4643603" cy="371434"/>
          </a:xfrm>
        </p:grpSpPr>
        <p:sp>
          <p:nvSpPr>
            <p:cNvPr id="15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Round Diagonal Corner Rectangle 16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767" y="2532826"/>
                <a:ext cx="11909929" cy="3922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𝑐𝑥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ℝ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en-US" sz="2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=4</m:t>
                            </m:r>
                          </m:e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=4</m:t>
                            </m:r>
                          </m:e>
                        </m:eqAr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=3</m:t>
                            </m:r>
                          </m:e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=4,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d>
                          <m:d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6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dx</m:t>
                        </m:r>
                      </m:e>
                    </m:nary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=58</m:t>
                    </m:r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nary>
                          <m:nary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6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dx</m:t>
                            </m:r>
                            <m:r>
                              <a:rPr lang="en-US" sz="26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bSup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=58</m:t>
                    </m:r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7" y="2532826"/>
                <a:ext cx="11909929" cy="3922420"/>
              </a:xfrm>
              <a:prstGeom prst="rect">
                <a:avLst/>
              </a:prstGeom>
              <a:blipFill>
                <a:blip r:embed="rId9"/>
                <a:stretch>
                  <a:fillRect l="-921" t="-2329" b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40825" y="1196655"/>
                <a:ext cx="16117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=58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25" y="1196655"/>
                <a:ext cx="1611788" cy="461665"/>
              </a:xfrm>
              <a:prstGeom prst="rect">
                <a:avLst/>
              </a:prstGeom>
              <a:blipFill>
                <a:blip r:embed="rId10"/>
                <a:stretch>
                  <a:fillRect l="-5660" t="-10526" r="-490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0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  <p:bldP spid="8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80517" cy="1976994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[MĐ3] </a:t>
                </a:r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;5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;3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cắt nhau tại hai điểm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sao cho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là một đường kính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;3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là hình phẳng được giới hạn bởi hai đường tròn (ở ngoài đường tròn lớn, phần được gạch chéo như hình vẽ).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quanh trục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ta được một khối tròn xoay. Tính thể tích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của khối tròn xoay được tạo </a:t>
                </a:r>
                <a:r>
                  <a:rPr lang="pt-BR" sz="2400" dirty="0" smtClean="0">
                    <a:latin typeface="Times New Roman" pitchFamily="18" charset="0"/>
                    <a:cs typeface="Times New Roman" pitchFamily="18" charset="0"/>
                  </a:rPr>
                  <a:t>thành.</a:t>
                </a:r>
                <a:endParaRPr lang="vi-VN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80517" cy="1976994"/>
              </a:xfrm>
              <a:blipFill>
                <a:blip r:embed="rId2"/>
                <a:stretch>
                  <a:fillRect l="-751" t="-4321" r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1325338"/>
            <a:ext cx="2629353" cy="208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2129" y="1330707"/>
                <a:ext cx="785342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=36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68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14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40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9" y="1330707"/>
                <a:ext cx="7853421" cy="616515"/>
              </a:xfrm>
              <a:prstGeom prst="rect">
                <a:avLst/>
              </a:prstGeom>
              <a:blipFill>
                <a:blip r:embed="rId4"/>
                <a:stretch>
                  <a:fillRect l="-1164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51279" y="2017498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</a:t>
            </a:r>
          </a:p>
        </p:txBody>
      </p:sp>
      <p:sp>
        <p:nvSpPr>
          <p:cNvPr id="12" name="Action Button: Back or Previous 11">
            <a:hlinkClick r:id="rId5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ction Button: Forward or Next 12">
            <a:hlinkClick r:id="rId6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2129" y="1947222"/>
            <a:ext cx="2423077" cy="632997"/>
            <a:chOff x="1224541" y="6322796"/>
            <a:chExt cx="4643603" cy="371434"/>
          </a:xfrm>
        </p:grpSpPr>
        <p:sp>
          <p:nvSpPr>
            <p:cNvPr id="15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Round Diagonal Corner Rectangle 16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" y="2694440"/>
                <a:ext cx="12208548" cy="4017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𝑂𝑦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=4⇒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=25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=9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Kí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+4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Khi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chính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trừ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=18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Lại </a:t>
                </a:r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25−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14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=18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14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40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694440"/>
                <a:ext cx="12208548" cy="4017254"/>
              </a:xfrm>
              <a:prstGeom prst="rect">
                <a:avLst/>
              </a:prstGeom>
              <a:blipFill>
                <a:blip r:embed="rId7"/>
                <a:stretch>
                  <a:fillRect l="-499" t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95525" y="1329000"/>
                <a:ext cx="1654171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525" y="1329000"/>
                <a:ext cx="1654171" cy="616515"/>
              </a:xfrm>
              <a:prstGeom prst="rect">
                <a:avLst/>
              </a:prstGeom>
              <a:blipFill>
                <a:blip r:embed="rId8"/>
                <a:stretch>
                  <a:fillRect l="-5904" r="-4797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29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80517" cy="68580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 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[MĐ3]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văn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trang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ra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miếng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bìa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mỏng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10</m:t>
                    </m:r>
                  </m:oMath>
                </a14:m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cm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khoét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𝐴𝐵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5</m:t>
                    </m:r>
                  </m:oMath>
                </a14:m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cm,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𝑂𝐻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4</m:t>
                    </m:r>
                  </m:oMath>
                </a14:m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cm.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bề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cs typeface="Times New Roman" pitchFamily="18" charset="0"/>
                  </a:rPr>
                  <a:t>văn</a:t>
                </a:r>
                <a:r>
                  <a:rPr lang="fr-FR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fr-FR" sz="2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80517" cy="6858000"/>
              </a:xfrm>
              <a:blipFill>
                <a:blip r:embed="rId2"/>
                <a:stretch>
                  <a:fillRect l="-90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792" y="1238238"/>
                <a:ext cx="785342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</a:t>
                </a:r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160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B.</a:t>
                </a:r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140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</a:t>
                </a:r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14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D.</a:t>
                </a:r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50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2" y="1238238"/>
                <a:ext cx="7853421" cy="616515"/>
              </a:xfrm>
              <a:prstGeom prst="rect">
                <a:avLst/>
              </a:prstGeom>
              <a:blipFill>
                <a:blip r:embed="rId5"/>
                <a:stretch>
                  <a:fillRect l="-1242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62466" y="1911625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Action Button: Back or Previous 12">
            <a:hlinkClick r:id="rId6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ction Button: Forward or Next 13">
            <a:hlinkClick r:id="rId7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792" y="1871099"/>
            <a:ext cx="2503674" cy="567160"/>
            <a:chOff x="1224541" y="6322796"/>
            <a:chExt cx="4643603" cy="371434"/>
          </a:xfrm>
        </p:grpSpPr>
        <p:sp>
          <p:nvSpPr>
            <p:cNvPr id="16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 Diagonal Corner Rectangle 17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2825" y="2438110"/>
                <a:ext cx="9508504" cy="437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25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khoét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160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100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bề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văn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100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160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140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5" y="2438110"/>
                <a:ext cx="9508504" cy="4372607"/>
              </a:xfrm>
              <a:prstGeom prst="rect">
                <a:avLst/>
              </a:prstGeom>
              <a:blipFill>
                <a:blip r:embed="rId8"/>
                <a:stretch>
                  <a:fillRect l="-962" t="-1953" b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26271" t="20077" r="51287" b="64182"/>
          <a:stretch/>
        </p:blipFill>
        <p:spPr>
          <a:xfrm>
            <a:off x="8430065" y="3558312"/>
            <a:ext cx="3127835" cy="2325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14" y="847732"/>
            <a:ext cx="2909800" cy="2613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92604" y="1238237"/>
                <a:ext cx="1579215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pt-BR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140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04" y="1238237"/>
                <a:ext cx="1579215" cy="616515"/>
              </a:xfrm>
              <a:prstGeom prst="rect">
                <a:avLst/>
              </a:prstGeom>
              <a:blipFill>
                <a:blip r:embed="rId11"/>
                <a:stretch>
                  <a:fillRect l="-5769" r="-500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55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80517" cy="1008736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3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3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[MĐ3] 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thủy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tinh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trụ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lòng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6</m:t>
                    </m:r>
                    <m:r>
                      <a:rPr lang="en-US" sz="2300" i="1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lòng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10</m:t>
                    </m:r>
                    <m:r>
                      <a:rPr lang="en-US" sz="2300" i="1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đang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đựng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nghiêng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vừa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lúc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chạm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miệng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mực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trùng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 smtClean="0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 smtClean="0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80517" cy="1008736"/>
              </a:xfrm>
              <a:blipFill>
                <a:blip r:embed="rId2"/>
                <a:stretch>
                  <a:fillRect l="-701" t="-7879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1515"/>
          <p:cNvGrpSpPr>
            <a:grpSpLocks/>
          </p:cNvGrpSpPr>
          <p:nvPr/>
        </p:nvGrpSpPr>
        <p:grpSpPr bwMode="auto">
          <a:xfrm>
            <a:off x="9289143" y="1105049"/>
            <a:ext cx="2454503" cy="1405922"/>
            <a:chOff x="0" y="0"/>
            <a:chExt cx="22589" cy="12003"/>
          </a:xfrm>
        </p:grpSpPr>
        <p:grpSp>
          <p:nvGrpSpPr>
            <p:cNvPr id="6" name="Group 1512"/>
            <p:cNvGrpSpPr>
              <a:grpSpLocks/>
            </p:cNvGrpSpPr>
            <p:nvPr/>
          </p:nvGrpSpPr>
          <p:grpSpPr bwMode="auto">
            <a:xfrm>
              <a:off x="0" y="0"/>
              <a:ext cx="6167" cy="11757"/>
              <a:chOff x="0" y="0"/>
              <a:chExt cx="6167" cy="11757"/>
            </a:xfrm>
          </p:grpSpPr>
          <p:sp>
            <p:nvSpPr>
              <p:cNvPr id="16" name="Can 1511"/>
              <p:cNvSpPr>
                <a:spLocks noChangeArrowheads="1"/>
              </p:cNvSpPr>
              <p:nvPr/>
            </p:nvSpPr>
            <p:spPr bwMode="auto">
              <a:xfrm>
                <a:off x="29" y="7644"/>
                <a:ext cx="6102" cy="3975"/>
              </a:xfrm>
              <a:prstGeom prst="can">
                <a:avLst>
                  <a:gd name="adj" fmla="val 36833"/>
                </a:avLst>
              </a:prstGeom>
              <a:solidFill>
                <a:srgbClr val="BDD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" name="Group 1502"/>
              <p:cNvGrpSpPr>
                <a:grpSpLocks/>
              </p:cNvGrpSpPr>
              <p:nvPr/>
            </p:nvGrpSpPr>
            <p:grpSpPr bwMode="auto">
              <a:xfrm>
                <a:off x="0" y="0"/>
                <a:ext cx="6167" cy="11757"/>
                <a:chOff x="0" y="0"/>
                <a:chExt cx="6167" cy="11757"/>
              </a:xfrm>
            </p:grpSpPr>
            <p:sp>
              <p:nvSpPr>
                <p:cNvPr id="18" name="Can 1498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6109" cy="11664"/>
                </a:xfrm>
                <a:prstGeom prst="can">
                  <a:avLst>
                    <a:gd name="adj" fmla="val 22081"/>
                  </a:avLst>
                </a:prstGeom>
                <a:noFill/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Arc 1499"/>
                <p:cNvSpPr>
                  <a:spLocks/>
                </p:cNvSpPr>
                <p:nvPr/>
              </p:nvSpPr>
              <p:spPr bwMode="auto">
                <a:xfrm>
                  <a:off x="29" y="7673"/>
                  <a:ext cx="6109" cy="1467"/>
                </a:xfrm>
                <a:custGeom>
                  <a:avLst/>
                  <a:gdLst>
                    <a:gd name="T0" fmla="*/ 218 w 610870"/>
                    <a:gd name="T1" fmla="*/ 70570 h 146685"/>
                    <a:gd name="T2" fmla="*/ 305982 w 610870"/>
                    <a:gd name="T3" fmla="*/ -1 h 146685"/>
                    <a:gd name="T4" fmla="*/ 610779 w 610870"/>
                    <a:gd name="T5" fmla="*/ 75129 h 1466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0870" h="146685" stroke="0">
                      <a:moveTo>
                        <a:pt x="218" y="70570"/>
                      </a:moveTo>
                      <a:cubicBezTo>
                        <a:pt x="6433" y="31120"/>
                        <a:pt x="141576" y="-71"/>
                        <a:pt x="305982" y="-1"/>
                      </a:cubicBezTo>
                      <a:cubicBezTo>
                        <a:pt x="477368" y="73"/>
                        <a:pt x="614954" y="33987"/>
                        <a:pt x="610779" y="75129"/>
                      </a:cubicBezTo>
                      <a:lnTo>
                        <a:pt x="305435" y="73343"/>
                      </a:lnTo>
                      <a:lnTo>
                        <a:pt x="218" y="70570"/>
                      </a:lnTo>
                      <a:close/>
                    </a:path>
                    <a:path w="610870" h="146685" fill="none">
                      <a:moveTo>
                        <a:pt x="218" y="70570"/>
                      </a:moveTo>
                      <a:cubicBezTo>
                        <a:pt x="6433" y="31120"/>
                        <a:pt x="141576" y="-71"/>
                        <a:pt x="305982" y="-1"/>
                      </a:cubicBezTo>
                      <a:cubicBezTo>
                        <a:pt x="477368" y="73"/>
                        <a:pt x="614954" y="33987"/>
                        <a:pt x="610779" y="75129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Arc 1500"/>
                <p:cNvSpPr>
                  <a:spLocks/>
                </p:cNvSpPr>
                <p:nvPr/>
              </p:nvSpPr>
              <p:spPr bwMode="auto">
                <a:xfrm flipV="1">
                  <a:off x="0" y="7703"/>
                  <a:ext cx="6108" cy="1467"/>
                </a:xfrm>
                <a:custGeom>
                  <a:avLst/>
                  <a:gdLst>
                    <a:gd name="T0" fmla="*/ 218 w 610870"/>
                    <a:gd name="T1" fmla="*/ 70570 h 146685"/>
                    <a:gd name="T2" fmla="*/ 305982 w 610870"/>
                    <a:gd name="T3" fmla="*/ -1 h 146685"/>
                    <a:gd name="T4" fmla="*/ 610779 w 610870"/>
                    <a:gd name="T5" fmla="*/ 75129 h 1466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0870" h="146685" stroke="0">
                      <a:moveTo>
                        <a:pt x="218" y="70570"/>
                      </a:moveTo>
                      <a:cubicBezTo>
                        <a:pt x="6433" y="31120"/>
                        <a:pt x="141576" y="-71"/>
                        <a:pt x="305982" y="-1"/>
                      </a:cubicBezTo>
                      <a:cubicBezTo>
                        <a:pt x="477368" y="73"/>
                        <a:pt x="614954" y="33987"/>
                        <a:pt x="610779" y="75129"/>
                      </a:cubicBezTo>
                      <a:lnTo>
                        <a:pt x="305435" y="73343"/>
                      </a:lnTo>
                      <a:lnTo>
                        <a:pt x="218" y="70570"/>
                      </a:lnTo>
                      <a:close/>
                    </a:path>
                    <a:path w="610870" h="146685" fill="none">
                      <a:moveTo>
                        <a:pt x="218" y="70570"/>
                      </a:moveTo>
                      <a:cubicBezTo>
                        <a:pt x="6433" y="31120"/>
                        <a:pt x="141576" y="-71"/>
                        <a:pt x="305982" y="-1"/>
                      </a:cubicBezTo>
                      <a:cubicBezTo>
                        <a:pt x="477368" y="73"/>
                        <a:pt x="614954" y="33987"/>
                        <a:pt x="610779" y="75129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Arc 1501"/>
                <p:cNvSpPr>
                  <a:spLocks/>
                </p:cNvSpPr>
                <p:nvPr/>
              </p:nvSpPr>
              <p:spPr bwMode="auto">
                <a:xfrm>
                  <a:off x="58" y="10290"/>
                  <a:ext cx="6109" cy="1467"/>
                </a:xfrm>
                <a:custGeom>
                  <a:avLst/>
                  <a:gdLst>
                    <a:gd name="T0" fmla="*/ 218 w 610870"/>
                    <a:gd name="T1" fmla="*/ 70570 h 146685"/>
                    <a:gd name="T2" fmla="*/ 305982 w 610870"/>
                    <a:gd name="T3" fmla="*/ -1 h 146685"/>
                    <a:gd name="T4" fmla="*/ 610779 w 610870"/>
                    <a:gd name="T5" fmla="*/ 75129 h 1466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0870" h="146685" stroke="0">
                      <a:moveTo>
                        <a:pt x="218" y="70570"/>
                      </a:moveTo>
                      <a:cubicBezTo>
                        <a:pt x="6433" y="31120"/>
                        <a:pt x="141576" y="-71"/>
                        <a:pt x="305982" y="-1"/>
                      </a:cubicBezTo>
                      <a:cubicBezTo>
                        <a:pt x="477368" y="73"/>
                        <a:pt x="614954" y="33987"/>
                        <a:pt x="610779" y="75129"/>
                      </a:cubicBezTo>
                      <a:lnTo>
                        <a:pt x="305435" y="73343"/>
                      </a:lnTo>
                      <a:lnTo>
                        <a:pt x="218" y="70570"/>
                      </a:lnTo>
                      <a:close/>
                    </a:path>
                    <a:path w="610870" h="146685" fill="none">
                      <a:moveTo>
                        <a:pt x="218" y="70570"/>
                      </a:moveTo>
                      <a:cubicBezTo>
                        <a:pt x="6433" y="31120"/>
                        <a:pt x="141576" y="-71"/>
                        <a:pt x="305982" y="-1"/>
                      </a:cubicBezTo>
                      <a:cubicBezTo>
                        <a:pt x="477368" y="73"/>
                        <a:pt x="614954" y="33987"/>
                        <a:pt x="610779" y="75129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" name="Group 1514"/>
            <p:cNvGrpSpPr>
              <a:grpSpLocks/>
            </p:cNvGrpSpPr>
            <p:nvPr/>
          </p:nvGrpSpPr>
          <p:grpSpPr bwMode="auto">
            <a:xfrm>
              <a:off x="10173" y="4998"/>
              <a:ext cx="12416" cy="7005"/>
              <a:chOff x="0" y="0"/>
              <a:chExt cx="12416" cy="7005"/>
            </a:xfrm>
          </p:grpSpPr>
          <p:sp>
            <p:nvSpPr>
              <p:cNvPr id="8" name="Freeform 1513"/>
              <p:cNvSpPr>
                <a:spLocks/>
              </p:cNvSpPr>
              <p:nvPr/>
            </p:nvSpPr>
            <p:spPr bwMode="auto">
              <a:xfrm>
                <a:off x="793" y="2646"/>
                <a:ext cx="10500" cy="4091"/>
              </a:xfrm>
              <a:custGeom>
                <a:avLst/>
                <a:gdLst/>
                <a:ahLst/>
                <a:cxnLst/>
                <a:rect l="0" t="0" r="r" b="b"/>
                <a:pathLst>
                  <a:path w="1049955" h="409115">
                    <a:moveTo>
                      <a:pt x="307" y="294447"/>
                    </a:moveTo>
                    <a:cubicBezTo>
                      <a:pt x="1777" y="299837"/>
                      <a:pt x="11408" y="301067"/>
                      <a:pt x="15007" y="306208"/>
                    </a:cubicBezTo>
                    <a:cubicBezTo>
                      <a:pt x="15010" y="306213"/>
                      <a:pt x="22357" y="328257"/>
                      <a:pt x="23828" y="332670"/>
                    </a:cubicBezTo>
                    <a:cubicBezTo>
                      <a:pt x="24808" y="335610"/>
                      <a:pt x="24577" y="339299"/>
                      <a:pt x="26768" y="341490"/>
                    </a:cubicBezTo>
                    <a:lnTo>
                      <a:pt x="32649" y="347371"/>
                    </a:lnTo>
                    <a:cubicBezTo>
                      <a:pt x="33629" y="350311"/>
                      <a:pt x="33398" y="354000"/>
                      <a:pt x="35589" y="356191"/>
                    </a:cubicBezTo>
                    <a:cubicBezTo>
                      <a:pt x="37780" y="358382"/>
                      <a:pt x="41752" y="357537"/>
                      <a:pt x="44409" y="359131"/>
                    </a:cubicBezTo>
                    <a:cubicBezTo>
                      <a:pt x="46786" y="360557"/>
                      <a:pt x="48125" y="363280"/>
                      <a:pt x="50290" y="365012"/>
                    </a:cubicBezTo>
                    <a:cubicBezTo>
                      <a:pt x="53049" y="367219"/>
                      <a:pt x="56351" y="368685"/>
                      <a:pt x="59110" y="370892"/>
                    </a:cubicBezTo>
                    <a:cubicBezTo>
                      <a:pt x="61275" y="372624"/>
                      <a:pt x="62614" y="375346"/>
                      <a:pt x="64991" y="376772"/>
                    </a:cubicBezTo>
                    <a:cubicBezTo>
                      <a:pt x="67648" y="378367"/>
                      <a:pt x="70871" y="378733"/>
                      <a:pt x="73811" y="379713"/>
                    </a:cubicBezTo>
                    <a:cubicBezTo>
                      <a:pt x="74791" y="382653"/>
                      <a:pt x="75157" y="385876"/>
                      <a:pt x="76752" y="388533"/>
                    </a:cubicBezTo>
                    <a:cubicBezTo>
                      <a:pt x="82362" y="397882"/>
                      <a:pt x="89543" y="395566"/>
                      <a:pt x="100273" y="397354"/>
                    </a:cubicBezTo>
                    <a:cubicBezTo>
                      <a:pt x="103213" y="399314"/>
                      <a:pt x="105865" y="401799"/>
                      <a:pt x="109094" y="403234"/>
                    </a:cubicBezTo>
                    <a:cubicBezTo>
                      <a:pt x="114758" y="405751"/>
                      <a:pt x="126735" y="409115"/>
                      <a:pt x="126735" y="409115"/>
                    </a:cubicBezTo>
                    <a:cubicBezTo>
                      <a:pt x="146336" y="408135"/>
                      <a:pt x="165981" y="407804"/>
                      <a:pt x="185539" y="406174"/>
                    </a:cubicBezTo>
                    <a:cubicBezTo>
                      <a:pt x="189566" y="405838"/>
                      <a:pt x="193355" y="404111"/>
                      <a:pt x="197299" y="403234"/>
                    </a:cubicBezTo>
                    <a:cubicBezTo>
                      <a:pt x="202177" y="402150"/>
                      <a:pt x="207179" y="401609"/>
                      <a:pt x="212000" y="400294"/>
                    </a:cubicBezTo>
                    <a:cubicBezTo>
                      <a:pt x="212062" y="400277"/>
                      <a:pt x="234021" y="392954"/>
                      <a:pt x="238462" y="391473"/>
                    </a:cubicBezTo>
                    <a:lnTo>
                      <a:pt x="247283" y="388533"/>
                    </a:lnTo>
                    <a:cubicBezTo>
                      <a:pt x="250223" y="387553"/>
                      <a:pt x="253046" y="386102"/>
                      <a:pt x="256103" y="385593"/>
                    </a:cubicBezTo>
                    <a:cubicBezTo>
                      <a:pt x="268019" y="383607"/>
                      <a:pt x="274543" y="383002"/>
                      <a:pt x="285505" y="379713"/>
                    </a:cubicBezTo>
                    <a:cubicBezTo>
                      <a:pt x="291442" y="377932"/>
                      <a:pt x="297266" y="375792"/>
                      <a:pt x="303146" y="373832"/>
                    </a:cubicBezTo>
                    <a:lnTo>
                      <a:pt x="320788" y="367952"/>
                    </a:lnTo>
                    <a:lnTo>
                      <a:pt x="329608" y="365012"/>
                    </a:lnTo>
                    <a:cubicBezTo>
                      <a:pt x="332548" y="364032"/>
                      <a:pt x="335422" y="362823"/>
                      <a:pt x="338429" y="362071"/>
                    </a:cubicBezTo>
                    <a:cubicBezTo>
                      <a:pt x="356912" y="357450"/>
                      <a:pt x="346189" y="359702"/>
                      <a:pt x="370771" y="356191"/>
                    </a:cubicBezTo>
                    <a:cubicBezTo>
                      <a:pt x="396011" y="347778"/>
                      <a:pt x="355827" y="360663"/>
                      <a:pt x="397233" y="350311"/>
                    </a:cubicBezTo>
                    <a:cubicBezTo>
                      <a:pt x="403246" y="348808"/>
                      <a:pt x="408994" y="346390"/>
                      <a:pt x="414874" y="344430"/>
                    </a:cubicBezTo>
                    <a:lnTo>
                      <a:pt x="450156" y="332670"/>
                    </a:lnTo>
                    <a:cubicBezTo>
                      <a:pt x="450166" y="332667"/>
                      <a:pt x="467786" y="326792"/>
                      <a:pt x="467797" y="326789"/>
                    </a:cubicBezTo>
                    <a:cubicBezTo>
                      <a:pt x="471717" y="325809"/>
                      <a:pt x="475607" y="324696"/>
                      <a:pt x="479558" y="323849"/>
                    </a:cubicBezTo>
                    <a:cubicBezTo>
                      <a:pt x="489331" y="321755"/>
                      <a:pt x="499478" y="321130"/>
                      <a:pt x="508960" y="317969"/>
                    </a:cubicBezTo>
                    <a:lnTo>
                      <a:pt x="526601" y="312088"/>
                    </a:lnTo>
                    <a:lnTo>
                      <a:pt x="535422" y="309148"/>
                    </a:lnTo>
                    <a:cubicBezTo>
                      <a:pt x="549399" y="299830"/>
                      <a:pt x="540892" y="304384"/>
                      <a:pt x="561883" y="297387"/>
                    </a:cubicBezTo>
                    <a:cubicBezTo>
                      <a:pt x="564823" y="296407"/>
                      <a:pt x="568125" y="296166"/>
                      <a:pt x="570704" y="294447"/>
                    </a:cubicBezTo>
                    <a:cubicBezTo>
                      <a:pt x="573644" y="292487"/>
                      <a:pt x="576364" y="290147"/>
                      <a:pt x="579525" y="288567"/>
                    </a:cubicBezTo>
                    <a:cubicBezTo>
                      <a:pt x="583749" y="286455"/>
                      <a:pt x="596330" y="283630"/>
                      <a:pt x="600106" y="282686"/>
                    </a:cubicBezTo>
                    <a:cubicBezTo>
                      <a:pt x="603046" y="280726"/>
                      <a:pt x="605697" y="278241"/>
                      <a:pt x="608926" y="276806"/>
                    </a:cubicBezTo>
                    <a:cubicBezTo>
                      <a:pt x="614591" y="274289"/>
                      <a:pt x="620490" y="272142"/>
                      <a:pt x="626568" y="270926"/>
                    </a:cubicBezTo>
                    <a:cubicBezTo>
                      <a:pt x="634957" y="269248"/>
                      <a:pt x="644728" y="267535"/>
                      <a:pt x="653029" y="265045"/>
                    </a:cubicBezTo>
                    <a:cubicBezTo>
                      <a:pt x="658966" y="263264"/>
                      <a:pt x="664790" y="261125"/>
                      <a:pt x="670671" y="259165"/>
                    </a:cubicBezTo>
                    <a:lnTo>
                      <a:pt x="688312" y="253284"/>
                    </a:lnTo>
                    <a:cubicBezTo>
                      <a:pt x="691252" y="252304"/>
                      <a:pt x="694075" y="250853"/>
                      <a:pt x="697132" y="250344"/>
                    </a:cubicBezTo>
                    <a:cubicBezTo>
                      <a:pt x="709048" y="248358"/>
                      <a:pt x="715572" y="247753"/>
                      <a:pt x="726534" y="244464"/>
                    </a:cubicBezTo>
                    <a:cubicBezTo>
                      <a:pt x="732471" y="242683"/>
                      <a:pt x="738295" y="240543"/>
                      <a:pt x="744175" y="238583"/>
                    </a:cubicBezTo>
                    <a:cubicBezTo>
                      <a:pt x="747115" y="237603"/>
                      <a:pt x="749928" y="236081"/>
                      <a:pt x="752996" y="235643"/>
                    </a:cubicBezTo>
                    <a:lnTo>
                      <a:pt x="773577" y="232703"/>
                    </a:lnTo>
                    <a:lnTo>
                      <a:pt x="791218" y="226823"/>
                    </a:lnTo>
                    <a:cubicBezTo>
                      <a:pt x="794158" y="225843"/>
                      <a:pt x="797460" y="225601"/>
                      <a:pt x="800039" y="223882"/>
                    </a:cubicBezTo>
                    <a:cubicBezTo>
                      <a:pt x="802979" y="221922"/>
                      <a:pt x="805539" y="219210"/>
                      <a:pt x="808860" y="218002"/>
                    </a:cubicBezTo>
                    <a:cubicBezTo>
                      <a:pt x="816455" y="215240"/>
                      <a:pt x="824714" y="214678"/>
                      <a:pt x="832381" y="212122"/>
                    </a:cubicBezTo>
                    <a:lnTo>
                      <a:pt x="850022" y="206241"/>
                    </a:lnTo>
                    <a:cubicBezTo>
                      <a:pt x="852962" y="205261"/>
                      <a:pt x="855836" y="204053"/>
                      <a:pt x="858843" y="203301"/>
                    </a:cubicBezTo>
                    <a:cubicBezTo>
                      <a:pt x="886178" y="196468"/>
                      <a:pt x="852175" y="204636"/>
                      <a:pt x="888245" y="197421"/>
                    </a:cubicBezTo>
                    <a:cubicBezTo>
                      <a:pt x="892208" y="196628"/>
                      <a:pt x="896120" y="195590"/>
                      <a:pt x="900006" y="194480"/>
                    </a:cubicBezTo>
                    <a:cubicBezTo>
                      <a:pt x="902986" y="193629"/>
                      <a:pt x="905801" y="192212"/>
                      <a:pt x="908826" y="191540"/>
                    </a:cubicBezTo>
                    <a:cubicBezTo>
                      <a:pt x="914645" y="190247"/>
                      <a:pt x="920684" y="190046"/>
                      <a:pt x="926467" y="188600"/>
                    </a:cubicBezTo>
                    <a:cubicBezTo>
                      <a:pt x="932480" y="187097"/>
                      <a:pt x="938228" y="184680"/>
                      <a:pt x="944108" y="182720"/>
                    </a:cubicBezTo>
                    <a:lnTo>
                      <a:pt x="961750" y="176839"/>
                    </a:lnTo>
                    <a:cubicBezTo>
                      <a:pt x="964690" y="175859"/>
                      <a:pt x="967991" y="175618"/>
                      <a:pt x="970570" y="173899"/>
                    </a:cubicBezTo>
                    <a:cubicBezTo>
                      <a:pt x="973510" y="171939"/>
                      <a:pt x="976110" y="169331"/>
                      <a:pt x="979391" y="168019"/>
                    </a:cubicBezTo>
                    <a:cubicBezTo>
                      <a:pt x="999689" y="159900"/>
                      <a:pt x="996539" y="164143"/>
                      <a:pt x="1014673" y="159198"/>
                    </a:cubicBezTo>
                    <a:cubicBezTo>
                      <a:pt x="1020653" y="157567"/>
                      <a:pt x="1026434" y="155278"/>
                      <a:pt x="1032314" y="153318"/>
                    </a:cubicBezTo>
                    <a:lnTo>
                      <a:pt x="1041135" y="150378"/>
                    </a:lnTo>
                    <a:lnTo>
                      <a:pt x="1049955" y="147437"/>
                    </a:lnTo>
                    <a:lnTo>
                      <a:pt x="1014673" y="135677"/>
                    </a:lnTo>
                    <a:cubicBezTo>
                      <a:pt x="1006057" y="132805"/>
                      <a:pt x="1000918" y="130684"/>
                      <a:pt x="991152" y="129796"/>
                    </a:cubicBezTo>
                    <a:cubicBezTo>
                      <a:pt x="974530" y="128285"/>
                      <a:pt x="957829" y="127836"/>
                      <a:pt x="941168" y="126856"/>
                    </a:cubicBezTo>
                    <a:cubicBezTo>
                      <a:pt x="937248" y="125876"/>
                      <a:pt x="933278" y="125077"/>
                      <a:pt x="929407" y="123916"/>
                    </a:cubicBezTo>
                    <a:cubicBezTo>
                      <a:pt x="914404" y="119415"/>
                      <a:pt x="913561" y="117806"/>
                      <a:pt x="900006" y="115095"/>
                    </a:cubicBezTo>
                    <a:cubicBezTo>
                      <a:pt x="894160" y="113926"/>
                      <a:pt x="888230" y="113221"/>
                      <a:pt x="882364" y="112155"/>
                    </a:cubicBezTo>
                    <a:cubicBezTo>
                      <a:pt x="877447" y="111261"/>
                      <a:pt x="872617" y="109875"/>
                      <a:pt x="867663" y="109215"/>
                    </a:cubicBezTo>
                    <a:cubicBezTo>
                      <a:pt x="857900" y="107913"/>
                      <a:pt x="848051" y="107363"/>
                      <a:pt x="838262" y="106275"/>
                    </a:cubicBezTo>
                    <a:cubicBezTo>
                      <a:pt x="830409" y="105402"/>
                      <a:pt x="822581" y="104315"/>
                      <a:pt x="814740" y="103335"/>
                    </a:cubicBezTo>
                    <a:cubicBezTo>
                      <a:pt x="811800" y="102355"/>
                      <a:pt x="808768" y="101615"/>
                      <a:pt x="805919" y="100394"/>
                    </a:cubicBezTo>
                    <a:cubicBezTo>
                      <a:pt x="801891" y="98667"/>
                      <a:pt x="798263" y="96053"/>
                      <a:pt x="794159" y="94514"/>
                    </a:cubicBezTo>
                    <a:cubicBezTo>
                      <a:pt x="777267" y="88180"/>
                      <a:pt x="784878" y="95753"/>
                      <a:pt x="764757" y="85693"/>
                    </a:cubicBezTo>
                    <a:cubicBezTo>
                      <a:pt x="750224" y="78427"/>
                      <a:pt x="757154" y="81199"/>
                      <a:pt x="744175" y="76873"/>
                    </a:cubicBezTo>
                    <a:cubicBezTo>
                      <a:pt x="734926" y="67623"/>
                      <a:pt x="740178" y="71330"/>
                      <a:pt x="723594" y="65112"/>
                    </a:cubicBezTo>
                    <a:cubicBezTo>
                      <a:pt x="716451" y="62434"/>
                      <a:pt x="710595" y="60917"/>
                      <a:pt x="703013" y="59232"/>
                    </a:cubicBezTo>
                    <a:cubicBezTo>
                      <a:pt x="698135" y="58148"/>
                      <a:pt x="693289" y="56743"/>
                      <a:pt x="688312" y="56291"/>
                    </a:cubicBezTo>
                    <a:cubicBezTo>
                      <a:pt x="671690" y="54780"/>
                      <a:pt x="654989" y="54331"/>
                      <a:pt x="638328" y="53351"/>
                    </a:cubicBezTo>
                    <a:cubicBezTo>
                      <a:pt x="605750" y="42492"/>
                      <a:pt x="649738" y="56257"/>
                      <a:pt x="561883" y="47471"/>
                    </a:cubicBezTo>
                    <a:cubicBezTo>
                      <a:pt x="554783" y="46761"/>
                      <a:pt x="548185" y="43467"/>
                      <a:pt x="541302" y="41590"/>
                    </a:cubicBezTo>
                    <a:cubicBezTo>
                      <a:pt x="537403" y="40527"/>
                      <a:pt x="533504" y="39442"/>
                      <a:pt x="529541" y="38650"/>
                    </a:cubicBezTo>
                    <a:cubicBezTo>
                      <a:pt x="505160" y="33774"/>
                      <a:pt x="507073" y="37040"/>
                      <a:pt x="476618" y="26889"/>
                    </a:cubicBezTo>
                    <a:cubicBezTo>
                      <a:pt x="470738" y="24929"/>
                      <a:pt x="465055" y="22225"/>
                      <a:pt x="458977" y="21009"/>
                    </a:cubicBezTo>
                    <a:cubicBezTo>
                      <a:pt x="429828" y="15180"/>
                      <a:pt x="449262" y="18401"/>
                      <a:pt x="400173" y="15129"/>
                    </a:cubicBezTo>
                    <a:cubicBezTo>
                      <a:pt x="341417" y="2071"/>
                      <a:pt x="399421" y="13278"/>
                      <a:pt x="291386" y="6308"/>
                    </a:cubicBezTo>
                    <a:cubicBezTo>
                      <a:pt x="288293" y="6108"/>
                      <a:pt x="285628" y="3839"/>
                      <a:pt x="282565" y="3368"/>
                    </a:cubicBezTo>
                    <a:cubicBezTo>
                      <a:pt x="272830" y="1870"/>
                      <a:pt x="262964" y="1408"/>
                      <a:pt x="253163" y="428"/>
                    </a:cubicBezTo>
                    <a:cubicBezTo>
                      <a:pt x="221801" y="1408"/>
                      <a:pt x="189877" y="-2621"/>
                      <a:pt x="159077" y="3368"/>
                    </a:cubicBezTo>
                    <a:cubicBezTo>
                      <a:pt x="152140" y="4717"/>
                      <a:pt x="154021" y="18774"/>
                      <a:pt x="147316" y="21009"/>
                    </a:cubicBezTo>
                    <a:lnTo>
                      <a:pt x="138496" y="23949"/>
                    </a:lnTo>
                    <a:cubicBezTo>
                      <a:pt x="137516" y="28849"/>
                      <a:pt x="137524" y="34057"/>
                      <a:pt x="135555" y="38650"/>
                    </a:cubicBezTo>
                    <a:cubicBezTo>
                      <a:pt x="134463" y="41198"/>
                      <a:pt x="130915" y="42052"/>
                      <a:pt x="129675" y="44531"/>
                    </a:cubicBezTo>
                    <a:cubicBezTo>
                      <a:pt x="126903" y="50075"/>
                      <a:pt x="125755" y="56292"/>
                      <a:pt x="123795" y="62172"/>
                    </a:cubicBezTo>
                    <a:lnTo>
                      <a:pt x="120854" y="70992"/>
                    </a:lnTo>
                    <a:cubicBezTo>
                      <a:pt x="119874" y="73932"/>
                      <a:pt x="119633" y="77234"/>
                      <a:pt x="117914" y="79813"/>
                    </a:cubicBezTo>
                    <a:cubicBezTo>
                      <a:pt x="110496" y="90941"/>
                      <a:pt x="114533" y="86135"/>
                      <a:pt x="106153" y="94514"/>
                    </a:cubicBezTo>
                    <a:cubicBezTo>
                      <a:pt x="105173" y="97454"/>
                      <a:pt x="104718" y="100626"/>
                      <a:pt x="103213" y="103335"/>
                    </a:cubicBezTo>
                    <a:cubicBezTo>
                      <a:pt x="94901" y="118298"/>
                      <a:pt x="94495" y="117934"/>
                      <a:pt x="85572" y="126856"/>
                    </a:cubicBezTo>
                    <a:cubicBezTo>
                      <a:pt x="83612" y="130776"/>
                      <a:pt x="81418" y="134588"/>
                      <a:pt x="79692" y="138617"/>
                    </a:cubicBezTo>
                    <a:cubicBezTo>
                      <a:pt x="78471" y="141465"/>
                      <a:pt x="78138" y="144665"/>
                      <a:pt x="76752" y="147437"/>
                    </a:cubicBezTo>
                    <a:cubicBezTo>
                      <a:pt x="75172" y="150598"/>
                      <a:pt x="72831" y="153318"/>
                      <a:pt x="70871" y="156258"/>
                    </a:cubicBezTo>
                    <a:cubicBezTo>
                      <a:pt x="63483" y="178424"/>
                      <a:pt x="73447" y="151108"/>
                      <a:pt x="62051" y="173899"/>
                    </a:cubicBezTo>
                    <a:cubicBezTo>
                      <a:pt x="60665" y="176671"/>
                      <a:pt x="60496" y="179948"/>
                      <a:pt x="59110" y="182720"/>
                    </a:cubicBezTo>
                    <a:cubicBezTo>
                      <a:pt x="55401" y="190137"/>
                      <a:pt x="52818" y="191952"/>
                      <a:pt x="47350" y="197421"/>
                    </a:cubicBezTo>
                    <a:cubicBezTo>
                      <a:pt x="44164" y="206978"/>
                      <a:pt x="41355" y="218174"/>
                      <a:pt x="35589" y="226823"/>
                    </a:cubicBezTo>
                    <a:cubicBezTo>
                      <a:pt x="34051" y="229130"/>
                      <a:pt x="31668" y="230743"/>
                      <a:pt x="29708" y="232703"/>
                    </a:cubicBezTo>
                    <a:cubicBezTo>
                      <a:pt x="19983" y="261881"/>
                      <a:pt x="36298" y="217316"/>
                      <a:pt x="17948" y="250344"/>
                    </a:cubicBezTo>
                    <a:cubicBezTo>
                      <a:pt x="1053" y="280754"/>
                      <a:pt x="20983" y="259067"/>
                      <a:pt x="6187" y="273866"/>
                    </a:cubicBezTo>
                    <a:cubicBezTo>
                      <a:pt x="2937" y="283616"/>
                      <a:pt x="-1163" y="289057"/>
                      <a:pt x="307" y="294447"/>
                    </a:cubicBezTo>
                    <a:close/>
                  </a:path>
                </a:pathLst>
              </a:custGeom>
              <a:solidFill>
                <a:srgbClr val="BDD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" name="Group 1510"/>
              <p:cNvGrpSpPr>
                <a:grpSpLocks/>
              </p:cNvGrpSpPr>
              <p:nvPr/>
            </p:nvGrpSpPr>
            <p:grpSpPr bwMode="auto">
              <a:xfrm>
                <a:off x="0" y="0"/>
                <a:ext cx="12416" cy="7005"/>
                <a:chOff x="0" y="0"/>
                <a:chExt cx="12416" cy="7005"/>
              </a:xfrm>
            </p:grpSpPr>
            <p:sp>
              <p:nvSpPr>
                <p:cNvPr id="10" name="Can 1503"/>
                <p:cNvSpPr>
                  <a:spLocks noChangeArrowheads="1"/>
                </p:cNvSpPr>
                <p:nvPr/>
              </p:nvSpPr>
              <p:spPr bwMode="auto">
                <a:xfrm rot="4396408">
                  <a:off x="3424" y="-3424"/>
                  <a:ext cx="5568" cy="12416"/>
                </a:xfrm>
                <a:prstGeom prst="can">
                  <a:avLst>
                    <a:gd name="adj" fmla="val 49584"/>
                  </a:avLst>
                </a:prstGeom>
                <a:noFill/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Arc 1505"/>
                <p:cNvSpPr>
                  <a:spLocks/>
                </p:cNvSpPr>
                <p:nvPr/>
              </p:nvSpPr>
              <p:spPr bwMode="auto">
                <a:xfrm rot="-988300">
                  <a:off x="175" y="1353"/>
                  <a:ext cx="2819" cy="5652"/>
                </a:xfrm>
                <a:custGeom>
                  <a:avLst/>
                  <a:gdLst>
                    <a:gd name="T0" fmla="*/ 142495 w 281940"/>
                    <a:gd name="T1" fmla="*/ 17 h 565150"/>
                    <a:gd name="T2" fmla="*/ 281936 w 281940"/>
                    <a:gd name="T3" fmla="*/ 280381 h 565150"/>
                    <a:gd name="T4" fmla="*/ 151269 w 281940"/>
                    <a:gd name="T5" fmla="*/ 564395 h 5651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1940" h="565150" stroke="0">
                      <a:moveTo>
                        <a:pt x="142495" y="17"/>
                      </a:moveTo>
                      <a:cubicBezTo>
                        <a:pt x="219325" y="1683"/>
                        <a:pt x="281339" y="126371"/>
                        <a:pt x="281936" y="280381"/>
                      </a:cubicBezTo>
                      <a:cubicBezTo>
                        <a:pt x="282513" y="429274"/>
                        <a:pt x="225352" y="553517"/>
                        <a:pt x="151269" y="564395"/>
                      </a:cubicBezTo>
                      <a:lnTo>
                        <a:pt x="140970" y="282575"/>
                      </a:lnTo>
                      <a:cubicBezTo>
                        <a:pt x="141478" y="188389"/>
                        <a:pt x="141987" y="94203"/>
                        <a:pt x="142495" y="17"/>
                      </a:cubicBezTo>
                      <a:close/>
                    </a:path>
                    <a:path w="281940" h="565150" fill="none">
                      <a:moveTo>
                        <a:pt x="142495" y="17"/>
                      </a:moveTo>
                      <a:cubicBezTo>
                        <a:pt x="219325" y="1683"/>
                        <a:pt x="281339" y="126371"/>
                        <a:pt x="281936" y="280381"/>
                      </a:cubicBezTo>
                      <a:cubicBezTo>
                        <a:pt x="282513" y="429274"/>
                        <a:pt x="225352" y="553517"/>
                        <a:pt x="151269" y="564395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Straight Connector 1506"/>
                <p:cNvSpPr>
                  <a:spLocks noChangeShapeType="1"/>
                </p:cNvSpPr>
                <p:nvPr/>
              </p:nvSpPr>
              <p:spPr bwMode="auto">
                <a:xfrm flipV="1">
                  <a:off x="704" y="2794"/>
                  <a:ext cx="1653" cy="2884"/>
                </a:xfrm>
                <a:prstGeom prst="line">
                  <a:avLst/>
                </a:prstGeom>
                <a:noFill/>
                <a:ln w="12700">
                  <a:solidFill>
                    <a:srgbClr val="0070C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Straight Connector 1507"/>
                <p:cNvSpPr>
                  <a:spLocks noChangeShapeType="1"/>
                </p:cNvSpPr>
                <p:nvPr/>
              </p:nvSpPr>
              <p:spPr bwMode="auto">
                <a:xfrm>
                  <a:off x="1556" y="4176"/>
                  <a:ext cx="9896" cy="0"/>
                </a:xfrm>
                <a:prstGeom prst="line">
                  <a:avLst/>
                </a:prstGeom>
                <a:noFill/>
                <a:ln w="12700">
                  <a:solidFill>
                    <a:srgbClr val="0070C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1508"/>
                <p:cNvSpPr>
                  <a:spLocks/>
                </p:cNvSpPr>
                <p:nvPr/>
              </p:nvSpPr>
              <p:spPr bwMode="auto">
                <a:xfrm>
                  <a:off x="2438" y="2706"/>
                  <a:ext cx="8968" cy="1441"/>
                </a:xfrm>
                <a:custGeom>
                  <a:avLst/>
                  <a:gdLst>
                    <a:gd name="T0" fmla="*/ 0 w 896758"/>
                    <a:gd name="T1" fmla="*/ 0 h 144070"/>
                    <a:gd name="T2" fmla="*/ 391045 w 896758"/>
                    <a:gd name="T3" fmla="*/ 29402 h 144070"/>
                    <a:gd name="T4" fmla="*/ 896758 w 896758"/>
                    <a:gd name="T5" fmla="*/ 144070 h 144070"/>
                    <a:gd name="T6" fmla="*/ 896758 w 896758"/>
                    <a:gd name="T7" fmla="*/ 144070 h 1440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6758" h="144070">
                      <a:moveTo>
                        <a:pt x="0" y="0"/>
                      </a:moveTo>
                      <a:cubicBezTo>
                        <a:pt x="120792" y="2695"/>
                        <a:pt x="241585" y="5390"/>
                        <a:pt x="391045" y="29402"/>
                      </a:cubicBezTo>
                      <a:cubicBezTo>
                        <a:pt x="540505" y="53414"/>
                        <a:pt x="896758" y="144070"/>
                        <a:pt x="896758" y="144070"/>
                      </a:cubicBezTo>
                      <a:lnTo>
                        <a:pt x="896758" y="144070"/>
                      </a:ln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1509"/>
                <p:cNvSpPr>
                  <a:spLocks/>
                </p:cNvSpPr>
                <p:nvPr/>
              </p:nvSpPr>
              <p:spPr bwMode="auto">
                <a:xfrm>
                  <a:off x="792" y="4735"/>
                  <a:ext cx="8527" cy="882"/>
                </a:xfrm>
                <a:custGeom>
                  <a:avLst/>
                  <a:gdLst>
                    <a:gd name="T0" fmla="*/ 0 w 852656"/>
                    <a:gd name="T1" fmla="*/ 88206 h 88206"/>
                    <a:gd name="T2" fmla="*/ 388105 w 852656"/>
                    <a:gd name="T3" fmla="*/ 73505 h 88206"/>
                    <a:gd name="T4" fmla="*/ 852656 w 852656"/>
                    <a:gd name="T5" fmla="*/ 0 h 88206"/>
                    <a:gd name="T6" fmla="*/ 852656 w 852656"/>
                    <a:gd name="T7" fmla="*/ 0 h 8820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52656" h="88206">
                      <a:moveTo>
                        <a:pt x="0" y="88206"/>
                      </a:moveTo>
                      <a:cubicBezTo>
                        <a:pt x="122998" y="88206"/>
                        <a:pt x="245996" y="88206"/>
                        <a:pt x="388105" y="73505"/>
                      </a:cubicBezTo>
                      <a:cubicBezTo>
                        <a:pt x="530214" y="58804"/>
                        <a:pt x="852656" y="0"/>
                        <a:pt x="852656" y="0"/>
                      </a:cubicBezTo>
                      <a:lnTo>
                        <a:pt x="852656" y="0"/>
                      </a:ln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1"/>
          <p:cNvGrpSpPr>
            <a:grpSpLocks noChangeAspect="1"/>
          </p:cNvGrpSpPr>
          <p:nvPr/>
        </p:nvGrpSpPr>
        <p:grpSpPr bwMode="auto">
          <a:xfrm>
            <a:off x="8109857" y="3081398"/>
            <a:ext cx="4033474" cy="2917070"/>
            <a:chOff x="0" y="0"/>
            <a:chExt cx="27964" cy="30505"/>
          </a:xfrm>
        </p:grpSpPr>
        <p:grpSp>
          <p:nvGrpSpPr>
            <p:cNvPr id="24" name="Group 2"/>
            <p:cNvGrpSpPr>
              <a:grpSpLocks/>
            </p:cNvGrpSpPr>
            <p:nvPr/>
          </p:nvGrpSpPr>
          <p:grpSpPr bwMode="auto">
            <a:xfrm>
              <a:off x="0" y="0"/>
              <a:ext cx="27964" cy="30505"/>
              <a:chOff x="0" y="0"/>
              <a:chExt cx="27964" cy="30505"/>
            </a:xfrm>
          </p:grpSpPr>
          <p:sp>
            <p:nvSpPr>
              <p:cNvPr id="27" name="Right Triangle 3"/>
              <p:cNvSpPr>
                <a:spLocks noChangeArrowheads="1"/>
              </p:cNvSpPr>
              <p:nvPr/>
            </p:nvSpPr>
            <p:spPr bwMode="auto">
              <a:xfrm>
                <a:off x="8298" y="11679"/>
                <a:ext cx="4256" cy="9798"/>
              </a:xfrm>
              <a:prstGeom prst="rtTriangle">
                <a:avLst/>
              </a:prstGeom>
              <a:pattFill prst="dkUpDiag">
                <a:fgClr>
                  <a:srgbClr val="5B9BD5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8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27964" cy="30505"/>
                <a:chOff x="0" y="0"/>
                <a:chExt cx="27964" cy="30505"/>
              </a:xfrm>
            </p:grpSpPr>
            <p:grpSp>
              <p:nvGrpSpPr>
                <p:cNvPr id="29" name="Group 6"/>
                <p:cNvGrpSpPr>
                  <a:grpSpLocks/>
                </p:cNvGrpSpPr>
                <p:nvPr/>
              </p:nvGrpSpPr>
              <p:grpSpPr bwMode="auto">
                <a:xfrm>
                  <a:off x="2382" y="922"/>
                  <a:ext cx="23548" cy="29030"/>
                  <a:chOff x="0" y="0"/>
                  <a:chExt cx="23548" cy="29030"/>
                </a:xfrm>
              </p:grpSpPr>
              <p:grpSp>
                <p:nvGrpSpPr>
                  <p:cNvPr id="615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3548" cy="29030"/>
                    <a:chOff x="0" y="0"/>
                    <a:chExt cx="23548" cy="29030"/>
                  </a:xfrm>
                </p:grpSpPr>
                <p:sp>
                  <p:nvSpPr>
                    <p:cNvPr id="6157" name="Arc 8"/>
                    <p:cNvSpPr>
                      <a:spLocks/>
                    </p:cNvSpPr>
                    <p:nvPr/>
                  </p:nvSpPr>
                  <p:spPr bwMode="auto">
                    <a:xfrm>
                      <a:off x="4484" y="15492"/>
                      <a:ext cx="13259" cy="6693"/>
                    </a:xfrm>
                    <a:custGeom>
                      <a:avLst/>
                      <a:gdLst>
                        <a:gd name="T0" fmla="*/ 5 w 1325880"/>
                        <a:gd name="T1" fmla="*/ 333386 h 669290"/>
                        <a:gd name="T2" fmla="*/ 663258 w 1325880"/>
                        <a:gd name="T3" fmla="*/ 0 h 669290"/>
                        <a:gd name="T4" fmla="*/ 1325880 w 1325880"/>
                        <a:gd name="T5" fmla="*/ 334645 h 66929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325880" h="669290" stroke="0">
                          <a:moveTo>
                            <a:pt x="5" y="333386"/>
                          </a:moveTo>
                          <a:cubicBezTo>
                            <a:pt x="1380" y="148997"/>
                            <a:pt x="297977" y="-88"/>
                            <a:pt x="663258" y="0"/>
                          </a:cubicBezTo>
                          <a:cubicBezTo>
                            <a:pt x="1029265" y="89"/>
                            <a:pt x="1325880" y="149888"/>
                            <a:pt x="1325880" y="334645"/>
                          </a:cubicBezTo>
                          <a:lnTo>
                            <a:pt x="662940" y="334645"/>
                          </a:lnTo>
                          <a:lnTo>
                            <a:pt x="5" y="333386"/>
                          </a:lnTo>
                          <a:close/>
                        </a:path>
                        <a:path w="1325880" h="669290" fill="none">
                          <a:moveTo>
                            <a:pt x="5" y="333386"/>
                          </a:moveTo>
                          <a:cubicBezTo>
                            <a:pt x="1380" y="148997"/>
                            <a:pt x="297977" y="-88"/>
                            <a:pt x="663258" y="0"/>
                          </a:cubicBezTo>
                          <a:cubicBezTo>
                            <a:pt x="1029265" y="89"/>
                            <a:pt x="1325880" y="149888"/>
                            <a:pt x="1325880" y="334645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70C0"/>
                      </a:solidFill>
                      <a:prstDash val="dash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615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3548" cy="29030"/>
                      <a:chOff x="0" y="0"/>
                      <a:chExt cx="23548" cy="29030"/>
                    </a:xfrm>
                  </p:grpSpPr>
                  <p:sp>
                    <p:nvSpPr>
                      <p:cNvPr id="6159" name="Straight Arrow Connector 1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42" y="0"/>
                        <a:ext cx="0" cy="18842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 type="stealth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60" name="Straight Arrow Connector 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18832"/>
                        <a:ext cx="4521" cy="10198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 type="stealth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61" name="Straight Connector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5" y="18832"/>
                        <a:ext cx="13259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62" name="Can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15" y="2405"/>
                        <a:ext cx="13259" cy="19488"/>
                      </a:xfrm>
                      <a:prstGeom prst="can">
                        <a:avLst>
                          <a:gd name="adj" fmla="val 50259"/>
                        </a:avLst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63" name="Straight Arrow Connector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788" y="18809"/>
                        <a:ext cx="5760" cy="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 type="stealth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64" name="Straight Connector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5" y="6103"/>
                        <a:ext cx="5156" cy="1557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65" name="Straight Connector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5" y="6103"/>
                        <a:ext cx="8072" cy="947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66" name="Straight Connector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6103"/>
                        <a:ext cx="6532" cy="1271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67" name="Straight Connector 1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665" y="15587"/>
                        <a:ext cx="2932" cy="608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68" name="Straight Connector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90" y="10641"/>
                        <a:ext cx="0" cy="995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69" name="Straight Connector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9" y="20598"/>
                        <a:ext cx="415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70" name="Straight Connector 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012" y="10618"/>
                        <a:ext cx="4152" cy="996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71" name="Straight Connector 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12" y="18832"/>
                        <a:ext cx="743" cy="176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72" name="Arc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75" y="17675"/>
                        <a:ext cx="2470" cy="2826"/>
                      </a:xfrm>
                      <a:custGeom>
                        <a:avLst/>
                        <a:gdLst>
                          <a:gd name="T0" fmla="*/ 2697 w 247015"/>
                          <a:gd name="T1" fmla="*/ 111923 h 282575"/>
                          <a:gd name="T2" fmla="*/ 93491 w 247015"/>
                          <a:gd name="T3" fmla="*/ 4235 h 282575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247015" h="282575" stroke="0">
                            <a:moveTo>
                              <a:pt x="2697" y="111923"/>
                            </a:moveTo>
                            <a:cubicBezTo>
                              <a:pt x="12501" y="59138"/>
                              <a:pt x="47733" y="17351"/>
                              <a:pt x="93491" y="4235"/>
                            </a:cubicBezTo>
                            <a:lnTo>
                              <a:pt x="123508" y="141288"/>
                            </a:lnTo>
                            <a:lnTo>
                              <a:pt x="2697" y="111923"/>
                            </a:lnTo>
                            <a:close/>
                          </a:path>
                          <a:path w="247015" h="282575" fill="none">
                            <a:moveTo>
                              <a:pt x="2697" y="111923"/>
                            </a:moveTo>
                            <a:cubicBezTo>
                              <a:pt x="12501" y="59138"/>
                              <a:pt x="47733" y="17351"/>
                              <a:pt x="93491" y="4235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73" name="Arc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35" y="19445"/>
                        <a:ext cx="2470" cy="2825"/>
                      </a:xfrm>
                      <a:custGeom>
                        <a:avLst/>
                        <a:gdLst>
                          <a:gd name="T0" fmla="*/ 2697 w 247015"/>
                          <a:gd name="T1" fmla="*/ 111923 h 282575"/>
                          <a:gd name="T2" fmla="*/ 93491 w 247015"/>
                          <a:gd name="T3" fmla="*/ 4235 h 282575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247015" h="282575" stroke="0">
                            <a:moveTo>
                              <a:pt x="2697" y="111923"/>
                            </a:moveTo>
                            <a:cubicBezTo>
                              <a:pt x="12501" y="59138"/>
                              <a:pt x="47733" y="17351"/>
                              <a:pt x="93491" y="4235"/>
                            </a:cubicBezTo>
                            <a:lnTo>
                              <a:pt x="123508" y="141288"/>
                            </a:lnTo>
                            <a:lnTo>
                              <a:pt x="2697" y="111923"/>
                            </a:lnTo>
                            <a:close/>
                          </a:path>
                          <a:path w="247015" h="282575" fill="none">
                            <a:moveTo>
                              <a:pt x="2697" y="111923"/>
                            </a:moveTo>
                            <a:cubicBezTo>
                              <a:pt x="12501" y="59138"/>
                              <a:pt x="47733" y="17351"/>
                              <a:pt x="93491" y="4235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6156" name="Straight Connector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14" y="20669"/>
                    <a:ext cx="217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7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27508"/>
                  <a:ext cx="4146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x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3817" y="16537"/>
                  <a:ext cx="4147" cy="3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y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4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303" y="0"/>
                  <a:ext cx="4146" cy="2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z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4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688" y="20055"/>
                  <a:ext cx="4146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x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4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226" y="18364"/>
                  <a:ext cx="4146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O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4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456" y="5609"/>
                  <a:ext cx="4147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h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5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070" y="10373"/>
                  <a:ext cx="4146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A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5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761" y="21515"/>
                  <a:ext cx="4147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B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5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448" y="20132"/>
                  <a:ext cx="4146" cy="2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C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5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0527" y="17077"/>
                  <a:ext cx="4146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α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5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451" y="19210"/>
                  <a:ext cx="4146" cy="2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α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5" name="Arc 133"/>
            <p:cNvSpPr>
              <a:spLocks/>
            </p:cNvSpPr>
            <p:nvPr/>
          </p:nvSpPr>
          <p:spPr bwMode="auto">
            <a:xfrm>
              <a:off x="4456" y="15291"/>
              <a:ext cx="5068" cy="2996"/>
            </a:xfrm>
            <a:custGeom>
              <a:avLst/>
              <a:gdLst>
                <a:gd name="T0" fmla="*/ 25531 w 506802"/>
                <a:gd name="T1" fmla="*/ 84289 h 299665"/>
                <a:gd name="T2" fmla="*/ 257077 w 506802"/>
                <a:gd name="T3" fmla="*/ 15 h 299665"/>
                <a:gd name="T4" fmla="*/ 488856 w 506802"/>
                <a:gd name="T5" fmla="*/ 94450 h 2996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6802" h="299665" stroke="0">
                  <a:moveTo>
                    <a:pt x="25531" y="84289"/>
                  </a:moveTo>
                  <a:cubicBezTo>
                    <a:pt x="68533" y="32019"/>
                    <a:pt x="158783" y="-828"/>
                    <a:pt x="257077" y="15"/>
                  </a:cubicBezTo>
                  <a:cubicBezTo>
                    <a:pt x="359519" y="894"/>
                    <a:pt x="450987" y="38161"/>
                    <a:pt x="488856" y="94450"/>
                  </a:cubicBezTo>
                  <a:lnTo>
                    <a:pt x="253401" y="149833"/>
                  </a:lnTo>
                  <a:lnTo>
                    <a:pt x="25531" y="84289"/>
                  </a:lnTo>
                  <a:close/>
                </a:path>
                <a:path w="506802" h="299665" fill="none">
                  <a:moveTo>
                    <a:pt x="25531" y="84289"/>
                  </a:moveTo>
                  <a:cubicBezTo>
                    <a:pt x="68533" y="32019"/>
                    <a:pt x="158783" y="-828"/>
                    <a:pt x="257077" y="15"/>
                  </a:cubicBezTo>
                  <a:cubicBezTo>
                    <a:pt x="359519" y="894"/>
                    <a:pt x="450987" y="38161"/>
                    <a:pt x="488856" y="94450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1152" y="15288"/>
              <a:ext cx="4944" cy="2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ea typeface="Times New Roman" pitchFamily="18" charset="0"/>
                  <a:cs typeface="Arial" pitchFamily="34" charset="0"/>
                </a:rPr>
                <a:t>S(x)</a:t>
              </a: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2129" y="1069455"/>
                <a:ext cx="7853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240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𝑐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B.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240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𝜋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𝑐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120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𝑐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120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𝜋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𝑐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9" y="1069455"/>
                <a:ext cx="7853421" cy="461665"/>
              </a:xfrm>
              <a:prstGeom prst="rect">
                <a:avLst/>
              </a:prstGeom>
              <a:blipFill>
                <a:blip r:embed="rId3"/>
                <a:stretch>
                  <a:fillRect l="-11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2421403" y="1650108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</a:t>
            </a:r>
          </a:p>
        </p:txBody>
      </p:sp>
      <p:sp>
        <p:nvSpPr>
          <p:cNvPr id="68" name="Action Button: Back or Previous 67">
            <a:hlinkClick r:id="rId4" action="ppaction://hlinksldjump" highlightClick="1"/>
          </p:cNvPr>
          <p:cNvSpPr/>
          <p:nvPr/>
        </p:nvSpPr>
        <p:spPr>
          <a:xfrm>
            <a:off x="11083636" y="6349154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Action Button: Forward or Next 68">
            <a:hlinkClick r:id="rId5" action="ppaction://hlinksldjump" highlightClick="1"/>
          </p:cNvPr>
          <p:cNvSpPr/>
          <p:nvPr/>
        </p:nvSpPr>
        <p:spPr>
          <a:xfrm>
            <a:off x="11563930" y="6358390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8346" y="1651487"/>
            <a:ext cx="2423077" cy="632997"/>
            <a:chOff x="1224541" y="6322796"/>
            <a:chExt cx="4643603" cy="371434"/>
          </a:xfrm>
        </p:grpSpPr>
        <p:sp>
          <p:nvSpPr>
            <p:cNvPr id="71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ound Diagonal Corner Rectangle 72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26322" y="2401833"/>
                <a:ext cx="8611278" cy="4243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3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=6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=10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Gán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tùy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ý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−6≤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≤6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</m:t>
                        </m:r>
                      </m:sub>
                    </m:sSub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en-US" sz="23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d>
                          <m:dPr>
                            <m:ctrlP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36−</m:t>
                            </m:r>
                            <m:sSup>
                              <m:sSupPr>
                                <m:ctrlPr>
                                  <a:rPr lang="en-US" sz="23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3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−6</m:t>
                        </m:r>
                      </m:sub>
                      <m:sup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p>
                      <m:e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   =</m:t>
                    </m:r>
                    <m:nary>
                      <m:nary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−6</m:t>
                        </m:r>
                      </m:sub>
                      <m:sup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  <m:d>
                              <m:dPr>
                                <m:ctrlPr>
                                  <a:rPr lang="en-US" sz="23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36−</m:t>
                                </m:r>
                                <m:sSup>
                                  <m:sSupPr>
                                    <m:ctrlPr>
                                      <a:rPr lang="en-US" sz="23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3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2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=240</m:t>
                        </m:r>
                      </m:e>
                    </m:nary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2" y="2401833"/>
                <a:ext cx="8611278" cy="4243213"/>
              </a:xfrm>
              <a:prstGeom prst="rect">
                <a:avLst/>
              </a:prstGeom>
              <a:blipFill>
                <a:blip r:embed="rId6"/>
                <a:stretch>
                  <a:fillRect l="-1062" t="-1868" b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938861" y="1062323"/>
                <a:ext cx="18699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240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61" y="1062323"/>
                <a:ext cx="1869935" cy="461665"/>
              </a:xfrm>
              <a:prstGeom prst="rect">
                <a:avLst/>
              </a:prstGeom>
              <a:blipFill>
                <a:blip r:embed="rId7"/>
                <a:stretch>
                  <a:fillRect l="-4886" t="-11842" r="-4235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37856" y="4114801"/>
                <a:ext cx="9043555" cy="3006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Chú ý:</a:t>
                </a:r>
                <a:endPara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Nếu trên đoạn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[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hàm số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không đổi dấu thì: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     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d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Nắm vững cách tính tích phân của hàm số có chứa giá trị tuyệt đối</a:t>
                </a:r>
                <a:endPara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Diện tích của hình phẳng giới hạn bởi các đường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hai đ.thẳng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được xác định: S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)−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56" y="4114801"/>
                <a:ext cx="9043555" cy="3006913"/>
              </a:xfrm>
              <a:prstGeom prst="rect">
                <a:avLst/>
              </a:prstGeom>
              <a:blipFill>
                <a:blip r:embed="rId2"/>
                <a:stretch>
                  <a:fillRect l="-1011" t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08001" y="52165"/>
            <a:ext cx="11554690" cy="1658432"/>
            <a:chOff x="76200" y="52164"/>
            <a:chExt cx="8686800" cy="1658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6200" y="52164"/>
                  <a:ext cx="8686800" cy="1651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Wingdings 2"/>
                    </a:rPr>
                    <a:t></a:t>
                  </a:r>
                  <a:r>
                    <a:rPr lang="nl-NL" sz="30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Diện </a:t>
                  </a:r>
                  <a:r>
                    <a:rPr lang="nl-NL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tích hình phẳng giới hạn bởi đồ thị hàm số </a:t>
                  </a:r>
                  <a14:m>
                    <m:oMath xmlns:m="http://schemas.openxmlformats.org/officeDocument/2006/math"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liên tục trên đoạn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nl-NL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nl-NL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nl-NL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và hai đường thẳng </a:t>
                  </a:r>
                  <a14:m>
                    <m:oMath xmlns:m="http://schemas.openxmlformats.org/officeDocument/2006/math"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nl-NL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nl-NL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được xác định: </a:t>
                  </a:r>
                  <a14:m>
                    <m:oMath xmlns:m="http://schemas.openxmlformats.org/officeDocument/2006/math">
                      <m:r>
                        <a:rPr lang="en-US" sz="300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  </m:t>
                      </m:r>
                      <m:r>
                        <a:rPr lang="en-US" sz="3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30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nl-NL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nl-NL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nl-NL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nl-NL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)−</m:t>
                              </m:r>
                              <m:r>
                                <a:rPr lang="nl-NL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nl-NL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nl-NL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nl-NL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2164"/>
                  <a:ext cx="8686800" cy="1651799"/>
                </a:xfrm>
                <a:prstGeom prst="rect">
                  <a:avLst/>
                </a:prstGeom>
                <a:blipFill>
                  <a:blip r:embed="rId3"/>
                  <a:stretch>
                    <a:fillRect l="-1213" t="-4797" r="-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2105276" y="963328"/>
              <a:ext cx="4114800" cy="7472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r="6910" b="1930"/>
          <a:stretch/>
        </p:blipFill>
        <p:spPr bwMode="auto">
          <a:xfrm>
            <a:off x="2580408" y="1884219"/>
            <a:ext cx="8087591" cy="251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9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80517" cy="68580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3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3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8</a:t>
                </a:r>
                <a:r>
                  <a:rPr lang="en-US" sz="23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[MĐ3] Cho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1 (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/>
                          </a:rPr>
                          <m:t>−</m:t>
                        </m:r>
                        <m:r>
                          <a:rPr lang="en-US" sz="2300" i="1">
                            <a:latin typeface="Cambria Math"/>
                          </a:rPr>
                          <m:t>1</m:t>
                        </m:r>
                        <m:r>
                          <a:rPr lang="en-US" sz="2300" i="1">
                            <a:latin typeface="Cambria Math"/>
                          </a:rPr>
                          <m:t>≤</m:t>
                        </m:r>
                        <m:r>
                          <a:rPr lang="en-US" sz="2300" i="1">
                            <a:latin typeface="Cambria Math"/>
                          </a:rPr>
                          <m:t>𝑥</m:t>
                        </m:r>
                        <m:r>
                          <a:rPr lang="en-US" sz="2300" i="1">
                            <a:latin typeface="Cambria Math"/>
                          </a:rPr>
                          <m:t>≤</m:t>
                        </m:r>
                        <m:r>
                          <a:rPr lang="en-US" sz="23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80517" cy="6858000"/>
              </a:xfrm>
              <a:blipFill>
                <a:blip r:embed="rId2"/>
                <a:stretch>
                  <a:fillRect l="-701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62" y="682172"/>
            <a:ext cx="3133368" cy="2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8193" y="1043359"/>
                <a:ext cx="7853421" cy="681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3</m:t>
                    </m:r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93" y="1043359"/>
                <a:ext cx="7853421" cy="681725"/>
              </a:xfrm>
              <a:prstGeom prst="rect">
                <a:avLst/>
              </a:prstGeom>
              <a:blipFill>
                <a:blip r:embed="rId4"/>
                <a:stretch>
                  <a:fillRect l="-124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82004" y="1850198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Action Button: Back or Previous 13">
            <a:hlinkClick r:id="rId5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Forward or Next 14">
            <a:hlinkClick r:id="rId6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120" y="1725084"/>
            <a:ext cx="2423077" cy="632997"/>
            <a:chOff x="1224541" y="6322796"/>
            <a:chExt cx="4643603" cy="371434"/>
          </a:xfrm>
        </p:grpSpPr>
        <p:sp>
          <p:nvSpPr>
            <p:cNvPr id="17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ound Diagonal Corner Rectangle 18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9095" y="2838476"/>
                <a:ext cx="9990241" cy="2116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nl-NL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 vị trí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nl-NL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đó tam giác thiết diện có diện tích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nl-NL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thể tích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vật thể là 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95" y="2838476"/>
                <a:ext cx="9990241" cy="2116285"/>
              </a:xfrm>
              <a:prstGeom prst="rect">
                <a:avLst/>
              </a:prstGeom>
              <a:blipFill>
                <a:blip r:embed="rId7"/>
                <a:stretch>
                  <a:fillRect l="-977" t="-4035" b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29050" y="1043358"/>
                <a:ext cx="1647823" cy="681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0" y="1043358"/>
                <a:ext cx="1647823" cy="681725"/>
              </a:xfrm>
              <a:prstGeom prst="rect">
                <a:avLst/>
              </a:prstGeom>
              <a:blipFill>
                <a:blip r:embed="rId8"/>
                <a:stretch>
                  <a:fillRect l="-5556" r="-518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60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80517" cy="68580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[MĐ3] </a:t>
                </a:r>
                <a:r>
                  <a:rPr lang="nl-NL" sz="2200" dirty="0">
                    <a:latin typeface="Times New Roman" pitchFamily="18" charset="0"/>
                    <a:cs typeface="Times New Roman" pitchFamily="18" charset="0"/>
                  </a:rPr>
                  <a:t>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nl-NL" sz="2200" dirty="0">
                    <a:latin typeface="Times New Roman" pitchFamily="18" charset="0"/>
                    <a:cs typeface="Times New Roman" pitchFamily="18" charset="0"/>
                  </a:rPr>
                  <a:t> giới hạn bởi parabol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200" dirty="0">
                    <a:latin typeface="Times New Roman" pitchFamily="18" charset="0"/>
                    <a:cs typeface="Times New Roman" pitchFamily="18" charset="0"/>
                  </a:rPr>
                  <a:t> và đường cong có phương trình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4−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nl-NL" sz="2200" dirty="0">
                    <a:latin typeface="Times New Roman" pitchFamily="18" charset="0"/>
                    <a:cs typeface="Times New Roman" pitchFamily="18" charset="0"/>
                  </a:rPr>
                  <a:t>. Diện tích của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nl-NL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200" dirty="0" smtClean="0">
                    <a:latin typeface="Times New Roman" pitchFamily="18" charset="0"/>
                    <a:cs typeface="Times New Roman" pitchFamily="18" charset="0"/>
                  </a:rPr>
                  <a:t>bằng: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80517" cy="6858000"/>
              </a:xfrm>
              <a:blipFill>
                <a:blip r:embed="rId3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07" y="678995"/>
            <a:ext cx="404653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933456"/>
                <a:ext cx="7853421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</a:t>
                </a:r>
                <a:r>
                  <a:rPr kumimoji="0" lang="nl-N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4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𝜋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𝜋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</m:rad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D.</a:t>
                </a: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𝜋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3456"/>
                <a:ext cx="7853421" cy="690895"/>
              </a:xfrm>
              <a:prstGeom prst="rect">
                <a:avLst/>
              </a:prstGeom>
              <a:blipFill>
                <a:blip r:embed="rId5"/>
                <a:stretch>
                  <a:fillRect l="-1165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55814" y="1743326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</a:t>
            </a:r>
          </a:p>
        </p:txBody>
      </p:sp>
      <p:sp>
        <p:nvSpPr>
          <p:cNvPr id="14" name="Action Button: Back or Previous 13">
            <a:hlinkClick r:id="rId6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Forward or Next 14">
            <a:hlinkClick r:id="rId7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" y="1667330"/>
            <a:ext cx="2510884" cy="509813"/>
            <a:chOff x="1224541" y="6322796"/>
            <a:chExt cx="4643603" cy="371434"/>
          </a:xfrm>
        </p:grpSpPr>
        <p:sp>
          <p:nvSpPr>
            <p:cNvPr id="17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ound Diagonal Corner Rectangle 18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2760" y="2113977"/>
                <a:ext cx="10605990" cy="4862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⇔4−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144</m:t>
                        </m:r>
                      </m:den>
                    </m:f>
                  </m:oMath>
                </a14:m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144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−4=0⇔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+36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−576=0⇔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=12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=−48</m:t>
                            </m:r>
                          </m:e>
                        </m:eqAr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=±2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16−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12</m:t>
                            </m:r>
                          </m:den>
                        </m:f>
                      </m:e>
                    </m:nary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16−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=−2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v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16−16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func>
                          </m:e>
                        </m:ra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.4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dt</m:t>
                        </m:r>
                      </m:e>
                    </m:nary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dt</m:t>
                        </m:r>
                      </m:e>
                    </m:nary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=8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dt</m:t>
                        </m:r>
                      </m:e>
                    </m:nary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8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b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+4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16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+4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36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b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24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+24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36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60" y="2113977"/>
                <a:ext cx="10605990" cy="4862998"/>
              </a:xfrm>
              <a:prstGeom prst="rect">
                <a:avLst/>
              </a:prstGeom>
              <a:blipFill>
                <a:blip r:embed="rId8"/>
                <a:stretch>
                  <a:fillRect l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10886" y="931790"/>
                <a:ext cx="1694631" cy="690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nl-NL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86" y="931790"/>
                <a:ext cx="1694631" cy="690895"/>
              </a:xfrm>
              <a:prstGeom prst="rect">
                <a:avLst/>
              </a:prstGeom>
              <a:blipFill>
                <a:blip r:embed="rId9"/>
                <a:stretch>
                  <a:fillRect l="-5396" r="-5036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7016" y="277089"/>
                <a:ext cx="11536218" cy="7969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[MĐ3]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7016" y="277089"/>
                <a:ext cx="11536218" cy="796940"/>
              </a:xfrm>
              <a:blipFill>
                <a:blip r:embed="rId3"/>
                <a:stretch>
                  <a:fillRect l="-846" t="-10687" r="-740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7015" y="462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7015" y="462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309415" y="1986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86" y="1821239"/>
            <a:ext cx="5445552" cy="446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7015" y="1058336"/>
                <a:ext cx="11045371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𝑆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3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𝑆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𝑆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𝑆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3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5" y="1058336"/>
                <a:ext cx="11045371" cy="614655"/>
              </a:xfrm>
              <a:prstGeom prst="rect">
                <a:avLst/>
              </a:prstGeom>
              <a:blipFill>
                <a:blip r:embed="rId5"/>
                <a:stretch>
                  <a:fillRect l="-8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813089" y="1930975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</a:t>
            </a:r>
          </a:p>
        </p:txBody>
      </p:sp>
      <p:sp>
        <p:nvSpPr>
          <p:cNvPr id="14" name="Action Button: Back or Previous 13">
            <a:hlinkClick r:id="rId6" action="ppaction://hlinksldjump" highlightClick="1"/>
          </p:cNvPr>
          <p:cNvSpPr/>
          <p:nvPr/>
        </p:nvSpPr>
        <p:spPr>
          <a:xfrm>
            <a:off x="11240651" y="6428509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Forward or Next 14">
            <a:hlinkClick r:id="rId7" action="ppaction://hlinksldjump" highlightClick="1"/>
          </p:cNvPr>
          <p:cNvSpPr/>
          <p:nvPr/>
        </p:nvSpPr>
        <p:spPr>
          <a:xfrm>
            <a:off x="11720945" y="6437745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9415" y="1821240"/>
            <a:ext cx="2423077" cy="632997"/>
            <a:chOff x="1224541" y="6322796"/>
            <a:chExt cx="4643603" cy="371434"/>
          </a:xfrm>
        </p:grpSpPr>
        <p:sp>
          <p:nvSpPr>
            <p:cNvPr id="17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ound Diagonal Corner Rectangle 18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1780" y="2828597"/>
                <a:ext cx="6096000" cy="31880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</m:nary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</m:nary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4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sup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𝑥𝑑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p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0" y="2828597"/>
                <a:ext cx="6096000" cy="3188052"/>
              </a:xfrm>
              <a:prstGeom prst="rect">
                <a:avLst/>
              </a:prstGeom>
              <a:blipFill>
                <a:blip r:embed="rId8"/>
                <a:stretch>
                  <a:fillRect l="-1600" t="-2677" b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7014" y="1048873"/>
                <a:ext cx="2031325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4" y="1048873"/>
                <a:ext cx="2031325" cy="614655"/>
              </a:xfrm>
              <a:prstGeom prst="rect">
                <a:avLst/>
              </a:prstGeom>
              <a:blipFill>
                <a:blip r:embed="rId9"/>
                <a:stretch>
                  <a:fillRect l="-4805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08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/>
          <a:stretch/>
        </p:blipFill>
        <p:spPr bwMode="auto">
          <a:xfrm>
            <a:off x="9104768" y="3592129"/>
            <a:ext cx="3087232" cy="248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46" y="303530"/>
            <a:ext cx="4135583" cy="253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80517" cy="96342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[MĐ3] </a:t>
                </a:r>
                <a:r>
                  <a:rPr lang="pt-BR" sz="2200" dirty="0"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200" dirty="0">
                    <a:latin typeface="Times New Roman" pitchFamily="18" charset="0"/>
                    <a:cs typeface="Times New Roman" pitchFamily="18" charset="0"/>
                  </a:rPr>
                  <a:t>. Đồ thị của hàm số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200" dirty="0">
                    <a:latin typeface="Times New Roman" pitchFamily="18" charset="0"/>
                    <a:cs typeface="Times New Roman" pitchFamily="18" charset="0"/>
                  </a:rPr>
                  <a:t> như hình vẽ bên. Đặt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𝑀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200" i="1">
                            <a:latin typeface="Cambria Math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−2;6</m:t>
                            </m:r>
                          </m:e>
                        </m:d>
                      </m:lim>
                    </m:limLow>
                    <m:r>
                      <a:rPr lang="en-US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𝑚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200" i="1">
                            <a:latin typeface="Cambria Math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−2;6</m:t>
                            </m:r>
                          </m:e>
                        </m:d>
                      </m:lim>
                    </m:limLow>
                    <m:r>
                      <a:rPr lang="en-US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𝑇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𝑀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𝑚</m:t>
                    </m:r>
                  </m:oMath>
                </a14:m>
                <a:r>
                  <a:rPr lang="pt-BR" sz="2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80517" cy="963427"/>
              </a:xfrm>
              <a:blipFill>
                <a:blip r:embed="rId5"/>
                <a:stretch>
                  <a:fillRect l="-651" t="-8228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86" y="4728859"/>
            <a:ext cx="6132937" cy="164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283" y="862081"/>
                <a:ext cx="78534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−2</m:t>
                        </m:r>
                      </m:e>
                    </m:d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B.</a:t>
                </a:r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−2</m:t>
                        </m:r>
                      </m:e>
                    </m:d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6</m:t>
                        </m:r>
                      </m:e>
                    </m:d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fr-F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</a:t>
                </a:r>
                <a:r>
                  <a:rPr kumimoji="0" lang="fr-F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</a:t>
                </a:r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3" y="862081"/>
                <a:ext cx="7853421" cy="830997"/>
              </a:xfrm>
              <a:prstGeom prst="rect">
                <a:avLst/>
              </a:prstGeom>
              <a:blipFill>
                <a:blip r:embed="rId7"/>
                <a:stretch>
                  <a:fillRect l="-1164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67863" y="1762732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</a:t>
            </a:r>
          </a:p>
        </p:txBody>
      </p:sp>
      <p:sp>
        <p:nvSpPr>
          <p:cNvPr id="16" name="Action Button: Back or Previous 15">
            <a:hlinkClick r:id="rId8" action="ppaction://hlinksldjump" highlightClick="1"/>
          </p:cNvPr>
          <p:cNvSpPr/>
          <p:nvPr/>
        </p:nvSpPr>
        <p:spPr>
          <a:xfrm>
            <a:off x="11083636" y="5859189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ction Button: Forward or Next 16">
            <a:hlinkClick r:id="rId9" action="ppaction://hlinksldjump" highlightClick="1"/>
          </p:cNvPr>
          <p:cNvSpPr/>
          <p:nvPr/>
        </p:nvSpPr>
        <p:spPr>
          <a:xfrm>
            <a:off x="11563930" y="5868425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400" y="1736909"/>
            <a:ext cx="2242457" cy="483777"/>
            <a:chOff x="1224541" y="6322796"/>
            <a:chExt cx="4643603" cy="371434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96330" y="6349326"/>
              <a:ext cx="3562427" cy="33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Round Diagonal Corner Rectangle 20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8687" y="2349248"/>
                <a:ext cx="12371655" cy="2897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fr-FR" sz="2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sSubSup>
                      <m:sSub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sSubSup>
                      <m:sSub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</m:sSub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p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fr-FR" sz="2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fr-FR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7" y="2349248"/>
                <a:ext cx="12371655" cy="2897909"/>
              </a:xfrm>
              <a:prstGeom prst="rect">
                <a:avLst/>
              </a:prstGeom>
              <a:blipFill>
                <a:blip r:embed="rId10"/>
                <a:stretch>
                  <a:fillRect l="-641" t="-231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8341" y="6261825"/>
                <a:ext cx="11142801" cy="524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Dựa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−2;6</m:t>
                            </m:r>
                          </m:e>
                        </m:d>
                      </m:lim>
                    </m:limLow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  <m:r>
                      <a:rPr lang="en-US" sz="2200">
                        <a:solidFill>
                          <a:prstClr val="black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41" y="6261825"/>
                <a:ext cx="11142801" cy="524695"/>
              </a:xfrm>
              <a:prstGeom prst="rect">
                <a:avLst/>
              </a:prstGeom>
              <a:blipFill>
                <a:blip r:embed="rId11"/>
                <a:stretch>
                  <a:fillRect l="-711" t="-1511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92653" y="855701"/>
                <a:ext cx="30142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fr-FR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fr-FR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53" y="855701"/>
                <a:ext cx="3014287" cy="461665"/>
              </a:xfrm>
              <a:prstGeom prst="rect">
                <a:avLst/>
              </a:prstGeom>
              <a:blipFill>
                <a:blip r:embed="rId12"/>
                <a:stretch>
                  <a:fillRect l="-3239" t="-10526" r="-22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8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  <p:bldP spid="11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80517" cy="1154136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[MĐ3] 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giới hạn bởi đồ thị hàm số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=</m:t>
                    </m:r>
                    <m:r>
                      <a:rPr lang="en-US" sz="2400" b="0" i="1">
                        <a:latin typeface="Cambria Math"/>
                      </a:rPr>
                      <m:t>𝑚𝑥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𝑚</m:t>
                    </m:r>
                    <m:r>
                      <a:rPr lang="en-US" sz="2400" b="0" i="1">
                        <a:latin typeface="Cambria Math"/>
                      </a:rPr>
                      <m:t>≠</m:t>
                    </m:r>
                    <m:r>
                      <a:rPr lang="en-US" sz="2400" b="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. Hỏi có bao nhiêu số nguyên dương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để diện tích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là số nhỏ hơn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20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80517" cy="1154136"/>
              </a:xfrm>
              <a:blipFill>
                <a:blip r:embed="rId3"/>
                <a:stretch>
                  <a:fillRect l="-751"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604" y="745493"/>
                <a:ext cx="92924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4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</a:t>
                </a: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B.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6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</a:t>
                </a: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</a:t>
                </a:r>
                <a:r>
                  <a:rPr kumimoji="0" lang="vi-VN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D.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04" y="745493"/>
                <a:ext cx="9292490" cy="461665"/>
              </a:xfrm>
              <a:prstGeom prst="rect">
                <a:avLst/>
              </a:prstGeom>
              <a:blipFill>
                <a:blip r:embed="rId4"/>
                <a:stretch>
                  <a:fillRect l="-105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907757" y="9943004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2164" y="1448681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</a:t>
            </a:r>
          </a:p>
        </p:txBody>
      </p:sp>
      <p:sp>
        <p:nvSpPr>
          <p:cNvPr id="14" name="Action Button: Back or Previous 13">
            <a:hlinkClick r:id="rId5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Forward or Next 14">
            <a:hlinkClick r:id="rId6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1280" y="1306531"/>
            <a:ext cx="2423077" cy="632997"/>
            <a:chOff x="1224541" y="6322796"/>
            <a:chExt cx="4643603" cy="371434"/>
          </a:xfrm>
        </p:grpSpPr>
        <p:sp>
          <p:nvSpPr>
            <p:cNvPr id="17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ound Diagonal Corner Rectangle 18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3604" y="2165611"/>
                <a:ext cx="11575729" cy="3807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có phương trình hoành độ giao điểm của hai đồ thị là 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𝑚𝑥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đó diện tích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là: </a:t>
                </a:r>
                <a:endParaRPr lang="en-US" sz="24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Theo đề bài: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20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20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120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9324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...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số nguyên dương nên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thỏa mãn.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04" y="2165611"/>
                <a:ext cx="11575729" cy="3807004"/>
              </a:xfrm>
              <a:prstGeom prst="rect">
                <a:avLst/>
              </a:prstGeom>
              <a:blipFill>
                <a:blip r:embed="rId7"/>
                <a:stretch>
                  <a:fillRect l="-843" b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3774" y="758184"/>
                <a:ext cx="808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74" y="758184"/>
                <a:ext cx="808235" cy="461665"/>
              </a:xfrm>
              <a:prstGeom prst="rect">
                <a:avLst/>
              </a:prstGeom>
              <a:blipFill>
                <a:blip r:embed="rId8"/>
                <a:stretch>
                  <a:fillRect l="-11278" t="-11842" r="-1127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8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"/>
          <a:stretch/>
        </p:blipFill>
        <p:spPr>
          <a:xfrm>
            <a:off x="8424641" y="267163"/>
            <a:ext cx="3548742" cy="2684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80517" cy="707571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[MĐ3] </a:t>
                </a:r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Diện tích hình phẳng giới hạn bởi 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và nửa trên của đường tròn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=1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bằng</a:t>
                </a:r>
                <a:r>
                  <a:rPr lang="pt-BR" sz="24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80517" cy="707571"/>
              </a:xfrm>
              <a:blipFill>
                <a:blip r:embed="rId4"/>
                <a:stretch>
                  <a:fillRect l="-751" t="-12069" r="-951" b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4025" y="549738"/>
                <a:ext cx="9292490" cy="548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</a:t>
                </a: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pt-BR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	</a:t>
                </a:r>
                <a:r>
                  <a:rPr kumimoji="0" lang="pt-BR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𝜋</m:t>
                        </m:r>
                        <m: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−1</m:t>
                        </m:r>
                      </m:num>
                      <m:den>
                        <m: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pt-BR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	</a:t>
                </a:r>
                <a:r>
                  <a:rPr kumimoji="0" lang="pt-BR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pt-BR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	</a:t>
                </a:r>
                <a:r>
                  <a:rPr kumimoji="0" lang="pt-BR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</a:t>
                </a:r>
                <a:r>
                  <a:rPr kumimoji="0" lang="pt-BR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r>
                  <a:rPr kumimoji="0" lang="pt-BR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vi-VN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25" y="549738"/>
                <a:ext cx="9292490" cy="548612"/>
              </a:xfrm>
              <a:prstGeom prst="rect">
                <a:avLst/>
              </a:prstGeom>
              <a:blipFill>
                <a:blip r:embed="rId5"/>
                <a:stretch>
                  <a:fillRect l="-78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032105" y="1173022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</a:t>
            </a:r>
          </a:p>
        </p:txBody>
      </p:sp>
      <p:sp>
        <p:nvSpPr>
          <p:cNvPr id="14" name="Action Button: Back or Previous 13">
            <a:hlinkClick r:id="rId6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Forward or Next 14">
            <a:hlinkClick r:id="rId7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0309" y="1138991"/>
            <a:ext cx="1901796" cy="476450"/>
            <a:chOff x="1224541" y="6322796"/>
            <a:chExt cx="4824277" cy="371434"/>
          </a:xfrm>
        </p:grpSpPr>
        <p:sp>
          <p:nvSpPr>
            <p:cNvPr id="17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602" y="6349326"/>
              <a:ext cx="4010216" cy="311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ound Diagonal Corner Rectangle 18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3394" y="1615441"/>
                <a:ext cx="11773727" cy="5347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2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≥1</m:t>
                            </m:r>
                          </m:e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&amp;1−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&lt;1</m:t>
                            </m:r>
                          </m:e>
                        </m:eqArr>
                      </m:e>
                    </m:d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=1⇔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pt-B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t-BR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pt-BR" sz="2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pt-B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chỉ tính nửa trên của đường tròn nên ta lấy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pt-B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nửa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2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Đổi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=0⇒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=1⇒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rad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 =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</m:fName>
                                      <m:e>
                                        <m: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func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94" y="1615441"/>
                <a:ext cx="11773727" cy="5347682"/>
              </a:xfrm>
              <a:prstGeom prst="rect">
                <a:avLst/>
              </a:prstGeom>
              <a:blipFill>
                <a:blip r:embed="rId8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085" y="549738"/>
                <a:ext cx="1150123" cy="548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21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5" y="549738"/>
                <a:ext cx="1150123" cy="548612"/>
              </a:xfrm>
              <a:prstGeom prst="rect">
                <a:avLst/>
              </a:prstGeom>
              <a:blipFill>
                <a:blip r:embed="rId9"/>
                <a:stretch>
                  <a:fillRect l="-6349" r="-529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4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80517" cy="6901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14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[MĐ3] </a:t>
                </a:r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có đạo hàm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và 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được cho như hình </a:t>
                </a:r>
                <a:r>
                  <a:rPr lang="pt-BR" sz="2400" dirty="0" smtClean="0">
                    <a:latin typeface="Times New Roman" pitchFamily="18" charset="0"/>
                    <a:cs typeface="Times New Roman" pitchFamily="18" charset="0"/>
                  </a:rPr>
                  <a:t>bên.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80517" cy="690125"/>
              </a:xfrm>
              <a:blipFill>
                <a:blip r:embed="rId4"/>
                <a:stretch>
                  <a:fillRect l="-651" t="-12389" b="-29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3"/>
          <a:stretch/>
        </p:blipFill>
        <p:spPr bwMode="auto">
          <a:xfrm>
            <a:off x="8796349" y="769253"/>
            <a:ext cx="3220113" cy="391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1464" y="769254"/>
                <a:ext cx="78534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	</a:t>
                </a:r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	</a:t>
                </a:r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64" y="769254"/>
                <a:ext cx="7853421" cy="830997"/>
              </a:xfrm>
              <a:prstGeom prst="rect">
                <a:avLst/>
              </a:prstGeom>
              <a:blipFill>
                <a:blip r:embed="rId12"/>
                <a:stretch>
                  <a:fillRect l="-1164" t="-5839" r="-465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764971" y="1804494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ction Button: Forward or Next 20">
            <a:hlinkClick r:id="rId1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679380"/>
            <a:ext cx="2423077" cy="632997"/>
            <a:chOff x="1224541" y="6322796"/>
            <a:chExt cx="4643603" cy="371434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Round Diagonal Corner Rectangle 25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1775" y="2635250"/>
            <a:ext cx="6874374" cy="998538"/>
            <a:chOff x="231775" y="2635250"/>
            <a:chExt cx="6874374" cy="99853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28241499"/>
                    </p:ext>
                  </p:extLst>
                </p:nvPr>
              </p:nvGraphicFramePr>
              <p:xfrm>
                <a:off x="231775" y="2635250"/>
                <a:ext cx="3638550" cy="9985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94" name="Equation" r:id="rId15" imgW="2628720" imgH="672840" progId="Equation.DSMT4">
                        <p:embed/>
                      </p:oleObj>
                    </mc:Choice>
                    <mc:Fallback>
                      <p:oleObj name="Equation" r:id="rId15" imgW="2628720" imgH="672840" progId="Equation.DSMT4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1775" y="2635250"/>
                              <a:ext cx="3638550" cy="99853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28241499"/>
                    </p:ext>
                  </p:extLst>
                </p:nvPr>
              </p:nvGraphicFramePr>
              <p:xfrm>
                <a:off x="231775" y="2635250"/>
                <a:ext cx="3638550" cy="9985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91" name="Equation" r:id="rId17" imgW="2628720" imgH="672840" progId="Equation.DSMT4">
                        <p:embed/>
                      </p:oleObj>
                    </mc:Choice>
                    <mc:Fallback>
                      <p:oleObj name="Equation" r:id="rId17" imgW="2628720" imgH="672840" progId="Equation.DSMT4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1775" y="2635250"/>
                              <a:ext cx="3638550" cy="99853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3876675" y="2804333"/>
                  <a:ext cx="322947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2800" dirty="0" smtClean="0">
                      <a:latin typeface="Times New Roman" pitchFamily="18" charset="0"/>
                      <a:cs typeface="Times New Roman" pitchFamily="18" charset="0"/>
                    </a:rPr>
                    <a:t>, do </a:t>
                  </a:r>
                  <a:r>
                    <a:rPr lang="fr-FR" sz="2800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fr-FR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&gt;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fr-FR" sz="28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675" y="2804333"/>
                  <a:ext cx="3229474" cy="523220"/>
                </a:xfrm>
                <a:prstGeom prst="rect">
                  <a:avLst/>
                </a:prstGeom>
                <a:blipFill>
                  <a:blip r:embed="rId19"/>
                  <a:stretch>
                    <a:fillRect l="-3962" t="-11628" r="-2830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25425" y="3627387"/>
            <a:ext cx="6880724" cy="1041400"/>
            <a:chOff x="225425" y="3627387"/>
            <a:chExt cx="6880724" cy="10414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23972792"/>
                    </p:ext>
                  </p:extLst>
                </p:nvPr>
              </p:nvGraphicFramePr>
              <p:xfrm>
                <a:off x="225425" y="3627387"/>
                <a:ext cx="3644900" cy="10414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95" name="Equation" r:id="rId20" imgW="2628720" imgH="672840" progId="Equation.DSMT4">
                        <p:embed/>
                      </p:oleObj>
                    </mc:Choice>
                    <mc:Fallback>
                      <p:oleObj name="Equation" r:id="rId20" imgW="2628720" imgH="672840" progId="Equation.DSMT4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5425" y="3627387"/>
                              <a:ext cx="3644900" cy="104140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23972792"/>
                    </p:ext>
                  </p:extLst>
                </p:nvPr>
              </p:nvGraphicFramePr>
              <p:xfrm>
                <a:off x="225425" y="3627387"/>
                <a:ext cx="3644900" cy="10414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92" name="Equation" r:id="rId22" imgW="2628720" imgH="672840" progId="Equation.DSMT4">
                        <p:embed/>
                      </p:oleObj>
                    </mc:Choice>
                    <mc:Fallback>
                      <p:oleObj name="Equation" r:id="rId22" imgW="2628720" imgH="672840" progId="Equation.DSMT4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5425" y="3627387"/>
                              <a:ext cx="3644900" cy="104140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3876675" y="3855414"/>
                  <a:ext cx="322947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smtClean="0">
                      <a:latin typeface="Times New Roman" pitchFamily="18" charset="0"/>
                      <a:cs typeface="Times New Roman" pitchFamily="18" charset="0"/>
                    </a:rPr>
                    <a:t>, do </a:t>
                  </a:r>
                  <a:r>
                    <a:rPr lang="fr-FR" sz="2800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fr-FR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675" y="3855414"/>
                  <a:ext cx="3229474" cy="523220"/>
                </a:xfrm>
                <a:prstGeom prst="rect">
                  <a:avLst/>
                </a:prstGeom>
                <a:blipFill>
                  <a:blip r:embed="rId24"/>
                  <a:stretch>
                    <a:fillRect l="-1132" t="-12791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80432" y="4625925"/>
            <a:ext cx="7217031" cy="1163638"/>
            <a:chOff x="180432" y="4625925"/>
            <a:chExt cx="7217031" cy="116363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20649249"/>
                    </p:ext>
                  </p:extLst>
                </p:nvPr>
              </p:nvGraphicFramePr>
              <p:xfrm>
                <a:off x="180432" y="4625925"/>
                <a:ext cx="4079875" cy="1163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96" name="Equation" r:id="rId25" imgW="2628720" imgH="672840" progId="Equation.DSMT4">
                        <p:embed/>
                      </p:oleObj>
                    </mc:Choice>
                    <mc:Fallback>
                      <p:oleObj name="Equation" r:id="rId25" imgW="2628720" imgH="672840" progId="Equation.DSMT4">
                        <p:embed/>
                        <p:pic>
                          <p:nvPicPr>
                            <p:cNvPr id="1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0432" y="4625925"/>
                              <a:ext cx="4079875" cy="116363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20649249"/>
                    </p:ext>
                  </p:extLst>
                </p:nvPr>
              </p:nvGraphicFramePr>
              <p:xfrm>
                <a:off x="180432" y="4625925"/>
                <a:ext cx="4079875" cy="1163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93" name="Equation" r:id="rId27" imgW="2628720" imgH="672840" progId="Equation.DSMT4">
                        <p:embed/>
                      </p:oleObj>
                    </mc:Choice>
                    <mc:Fallback>
                      <p:oleObj name="Equation" r:id="rId27" imgW="2628720" imgH="672840" progId="Equation.DSMT4">
                        <p:embed/>
                        <p:pic>
                          <p:nvPicPr>
                            <p:cNvPr id="1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0432" y="4625925"/>
                              <a:ext cx="4079875" cy="116363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167989" y="4876715"/>
                  <a:ext cx="322947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2800" dirty="0" smtClean="0">
                      <a:latin typeface="Times New Roman" pitchFamily="18" charset="0"/>
                      <a:cs typeface="Times New Roman" pitchFamily="18" charset="0"/>
                    </a:rPr>
                    <a:t>, do </a:t>
                  </a:r>
                  <a:r>
                    <a:rPr lang="fr-FR" sz="2800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fr-FR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989" y="4876715"/>
                  <a:ext cx="3229474" cy="523220"/>
                </a:xfrm>
                <a:prstGeom prst="rect">
                  <a:avLst/>
                </a:prstGeom>
                <a:blipFill>
                  <a:blip r:embed="rId29"/>
                  <a:stretch>
                    <a:fillRect l="-3970" t="-12791" r="-3025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48248" y="1141139"/>
                <a:ext cx="32548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fr-FR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8" y="1141139"/>
                <a:ext cx="3254865" cy="461665"/>
              </a:xfrm>
              <a:prstGeom prst="rect">
                <a:avLst/>
              </a:prstGeom>
              <a:blipFill>
                <a:blip r:embed="rId30"/>
                <a:stretch>
                  <a:fillRect l="-2809" t="-10526" r="-206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2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9" grpId="0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06" y="2852299"/>
            <a:ext cx="3693111" cy="3495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80517" cy="1066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15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[MĐ3]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viên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gạch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40</m:t>
                    </m:r>
                    <m:r>
                      <m:rPr>
                        <m:nor/>
                      </m:rPr>
                      <a:rPr lang="en-US" sz="2400"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kế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chung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viên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gạch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ra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cánh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mầu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sẫm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).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viên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gạch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80517" cy="1066800"/>
              </a:xfrm>
              <a:blipFill>
                <a:blip r:embed="rId4"/>
                <a:stretch>
                  <a:fillRect l="-751" t="-80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49" y="711200"/>
            <a:ext cx="1882322" cy="17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1791" y="941616"/>
                <a:ext cx="9292490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800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800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400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250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1" y="941616"/>
                <a:ext cx="9292490" cy="616515"/>
              </a:xfrm>
              <a:prstGeom prst="rect">
                <a:avLst/>
              </a:prstGeom>
              <a:blipFill>
                <a:blip r:embed="rId6"/>
                <a:stretch>
                  <a:fillRect l="-98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656074" y="1781235"/>
            <a:ext cx="149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Action Button: Back or Previous 17">
            <a:hlinkClick r:id="rId7" action="ppaction://hlinksldjump" highlightClick="1"/>
          </p:cNvPr>
          <p:cNvSpPr/>
          <p:nvPr/>
        </p:nvSpPr>
        <p:spPr>
          <a:xfrm>
            <a:off x="11174677" y="6266112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ction Button: Forward or Next 18">
            <a:hlinkClick r:id="rId8" action="ppaction://hlinksldjump" highlightClick="1"/>
          </p:cNvPr>
          <p:cNvSpPr/>
          <p:nvPr/>
        </p:nvSpPr>
        <p:spPr>
          <a:xfrm>
            <a:off x="11654971" y="6275348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" y="1578579"/>
            <a:ext cx="2423077" cy="632997"/>
            <a:chOff x="1224541" y="6322796"/>
            <a:chExt cx="4643603" cy="371434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ound Diagonal Corner Rectangle 23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5404" y="2305929"/>
                <a:ext cx="11825113" cy="3947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(1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10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phàn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400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04" y="2305929"/>
                <a:ext cx="11825113" cy="3947106"/>
              </a:xfrm>
              <a:prstGeom prst="rect">
                <a:avLst/>
              </a:prstGeom>
              <a:blipFill>
                <a:blip r:embed="rId9"/>
                <a:stretch>
                  <a:fillRect l="-77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00565" y="940142"/>
                <a:ext cx="159684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400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65" y="940142"/>
                <a:ext cx="1596847" cy="616515"/>
              </a:xfrm>
              <a:prstGeom prst="rect">
                <a:avLst/>
              </a:prstGeom>
              <a:blipFill>
                <a:blip r:embed="rId10"/>
                <a:stretch>
                  <a:fillRect l="-5725" r="-5344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2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6212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92000" cy="2229754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MĐ4] </a:t>
                </a:r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Cho các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thỏa mãn các điều kiện</a:t>
                </a:r>
                <a:r>
                  <a:rPr lang="pt-BR" sz="2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và các số dương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. Xét hàm </a:t>
                </a:r>
                <a:r>
                  <a:rPr lang="pt-BR" sz="2400" dirty="0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pt-BR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pt-BR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&gt;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có đồ thị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là diện tích hình phẳng giới hạn bởi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, trục hoành, 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,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là diện tích hình phẳng giới hạn bởi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, trục tung, 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,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là diện tích hình phẳng giới hạn bởi trục hoành, trục tung và hai 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. Khi so sánh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</m:t>
                    </m:r>
                  </m:oMath>
                </a14:m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 ta nhận được bất đẳng thức nào trong các bất đẳng thức dưới </a:t>
                </a:r>
                <a:r>
                  <a:rPr lang="pt-BR" sz="2400" dirty="0" smtClean="0">
                    <a:latin typeface="Times New Roman" pitchFamily="18" charset="0"/>
                    <a:cs typeface="Times New Roman" pitchFamily="18" charset="0"/>
                  </a:rPr>
                  <a:t>đây?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92000" cy="2229754"/>
              </a:xfrm>
              <a:blipFill>
                <a:blip r:embed="rId3"/>
                <a:stretch>
                  <a:fillRect l="-750" t="-820" r="-450" b="-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/>
          <a:stretch/>
        </p:blipFill>
        <p:spPr bwMode="auto">
          <a:xfrm>
            <a:off x="7901196" y="2485182"/>
            <a:ext cx="3662734" cy="435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2891446"/>
            <a:ext cx="2423077" cy="632997"/>
            <a:chOff x="1224541" y="6322796"/>
            <a:chExt cx="4643603" cy="371434"/>
          </a:xfrm>
        </p:grpSpPr>
        <p:sp>
          <p:nvSpPr>
            <p:cNvPr id="11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2182407"/>
                <a:ext cx="10546967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𝑎𝑏</m:t>
                    </m:r>
                  </m:oMath>
                </a14:m>
                <a:r>
                  <a:rPr lang="fr-FR" sz="20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20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r>
                  <a:rPr lang="fr-FR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≥</m:t>
                    </m:r>
                    <m:r>
                      <a:rPr lang="en-US" sz="2000" i="1">
                        <a:latin typeface="Cambria Math"/>
                      </a:rPr>
                      <m:t>𝑎𝑏</m:t>
                    </m:r>
                  </m:oMath>
                </a14:m>
                <a:r>
                  <a:rPr lang="fr-FR" sz="2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𝑎𝑏</m:t>
                    </m:r>
                  </m:oMath>
                </a14:m>
                <a:r>
                  <a:rPr lang="fr-FR" sz="2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≥</m:t>
                    </m:r>
                    <m:r>
                      <a:rPr lang="en-US" sz="2000" i="1">
                        <a:latin typeface="Cambria Math"/>
                      </a:rPr>
                      <m:t>𝑎𝑏</m:t>
                    </m:r>
                  </m:oMath>
                </a14:m>
                <a:r>
                  <a:rPr lang="fr-FR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82407"/>
                <a:ext cx="10546967" cy="605550"/>
              </a:xfrm>
              <a:prstGeom prst="rect">
                <a:avLst/>
              </a:prstGeom>
              <a:blipFill>
                <a:blip r:embed="rId5"/>
                <a:stretch>
                  <a:fillRect l="-578"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691359" y="3117465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ction Button: Back or Previous 16">
            <a:hlinkClick r:id="rId6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rId7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3004" y="3653751"/>
                <a:ext cx="7885082" cy="3056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fr-F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dy</m:t>
                        </m:r>
                      </m:e>
                    </m:nary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den>
                                        </m:f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den>
                                    </m:f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fr-FR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fr-F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den>
                        </m:f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fr-FR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𝑎𝑏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04" y="3653751"/>
                <a:ext cx="7885082" cy="3056606"/>
              </a:xfrm>
              <a:prstGeom prst="rect">
                <a:avLst/>
              </a:prstGeom>
              <a:blipFill>
                <a:blip r:embed="rId8"/>
                <a:stretch>
                  <a:fillRect l="-1159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320002" y="2195679"/>
                <a:ext cx="1949829" cy="592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fr-FR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𝑎𝑏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002" y="2195679"/>
                <a:ext cx="1949829" cy="592278"/>
              </a:xfrm>
              <a:prstGeom prst="rect">
                <a:avLst/>
              </a:prstGeom>
              <a:blipFill>
                <a:blip r:embed="rId9"/>
                <a:stretch>
                  <a:fillRect l="-3438" r="-2188"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0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7182" y="34637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72491" y="681097"/>
                <a:ext cx="883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1.Bài toán1: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(D)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=0;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à </m:t>
                    </m:r>
                  </m:oMath>
                </a14:m>
                <a:endParaRPr lang="en-US" sz="32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Ox.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491" y="681097"/>
                <a:ext cx="8839200" cy="1569660"/>
              </a:xfrm>
              <a:prstGeom prst="rect">
                <a:avLst/>
              </a:prstGeom>
              <a:blipFill>
                <a:blip r:embed="rId3"/>
                <a:stretch>
                  <a:fillRect l="-1793" t="-5447" r="-414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17517" y="3240851"/>
                <a:ext cx="9144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2.Bài </a:t>
                </a:r>
                <a:r>
                  <a:rPr lang="en-US" sz="3200" b="1" u="sng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b="1" u="sng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khi quay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Ox</a:t>
                </a:r>
              </a:p>
              <a:p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17" y="3240851"/>
                <a:ext cx="9144000" cy="2062103"/>
              </a:xfrm>
              <a:prstGeom prst="rect">
                <a:avLst/>
              </a:prstGeom>
              <a:blipFill>
                <a:blip r:embed="rId4"/>
                <a:stretch>
                  <a:fillRect l="-1667" t="-4142" r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697182" y="4772935"/>
            <a:ext cx="3602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en-US" sz="32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72492" y="5325958"/>
                <a:ext cx="9143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492" y="5325958"/>
                <a:ext cx="9143999" cy="584775"/>
              </a:xfrm>
              <a:prstGeom prst="rect">
                <a:avLst/>
              </a:prstGeom>
              <a:blipFill>
                <a:blip r:embed="rId5"/>
                <a:stretch>
                  <a:fillRect l="-173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1572491" y="2005380"/>
            <a:ext cx="8977745" cy="1304581"/>
            <a:chOff x="13855" y="1974453"/>
            <a:chExt cx="8977745" cy="1304581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9049876"/>
                </p:ext>
              </p:extLst>
            </p:nvPr>
          </p:nvGraphicFramePr>
          <p:xfrm>
            <a:off x="6774877" y="1974453"/>
            <a:ext cx="2209800" cy="1304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6" imgW="787400" imgH="469900" progId="Equation.DSMT4">
                    <p:embed/>
                  </p:oleObj>
                </mc:Choice>
                <mc:Fallback>
                  <p:oleObj name="Equation" r:id="rId6" imgW="787400" imgH="469900" progId="Equation.DSMT4">
                    <p:embed/>
                    <p:pic>
                      <p:nvPicPr>
                        <p:cNvPr id="3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4877" y="1974453"/>
                          <a:ext cx="2209800" cy="13045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" name="Group 36"/>
            <p:cNvGrpSpPr/>
            <p:nvPr/>
          </p:nvGrpSpPr>
          <p:grpSpPr>
            <a:xfrm>
              <a:off x="13855" y="2029690"/>
              <a:ext cx="8977745" cy="1149930"/>
              <a:chOff x="13855" y="2029690"/>
              <a:chExt cx="8977745" cy="1149930"/>
            </a:xfrm>
          </p:grpSpPr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13855" y="2250757"/>
                <a:ext cx="845473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i="1" u="sng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*</a:t>
                </a:r>
                <a:r>
                  <a:rPr lang="en-US" sz="3200" i="1" u="sng" dirty="0" err="1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Phương</a:t>
                </a:r>
                <a:r>
                  <a:rPr lang="en-US" sz="3200" i="1" u="sng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200" i="1" u="sng" dirty="0" err="1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pháp</a:t>
                </a:r>
                <a:r>
                  <a:rPr lang="en-US" sz="3200" i="1" u="sng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200" i="1" u="sng" dirty="0" err="1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giải</a:t>
                </a:r>
                <a:r>
                  <a:rPr lang="en-US" sz="3200" i="1" u="sng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Áp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dụng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: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774877" y="2029690"/>
                <a:ext cx="2216723" cy="114993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572492" y="5914767"/>
            <a:ext cx="9587345" cy="1263359"/>
            <a:chOff x="48491" y="5914766"/>
            <a:chExt cx="9587345" cy="12633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8491" y="5914766"/>
                  <a:ext cx="9587345" cy="1263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+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Khi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thể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cần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: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</m:oMath>
                  </a14:m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endPara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" y="5914766"/>
                  <a:ext cx="9587345" cy="126335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653" t="-4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/>
            <p:cNvSpPr/>
            <p:nvPr/>
          </p:nvSpPr>
          <p:spPr>
            <a:xfrm>
              <a:off x="4241223" y="5914766"/>
              <a:ext cx="4646468" cy="7146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5" name="Action Button: Back or Previous 14">
            <a:hlinkClick r:id="rId9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31" grpId="0"/>
      <p:bldP spid="32" grpId="0"/>
      <p:bldP spid="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92000" cy="957943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MĐ4] </a:t>
                </a:r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Cho khối trụ có hai đáy là hai hình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𝑂</m:t>
                        </m:r>
                        <m:r>
                          <a:rPr lang="en-US" sz="2000" i="1">
                            <a:latin typeface="Cambria Math"/>
                          </a:rPr>
                          <m:t>;</m:t>
                        </m:r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;</m:t>
                        </m:r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=4</m:t>
                    </m:r>
                    <m:r>
                      <a:rPr lang="en-US" sz="2000" i="1">
                        <a:latin typeface="Cambria Math"/>
                      </a:rPr>
                      <m:t>𝑅</m:t>
                    </m:r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. Trên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𝑂</m:t>
                        </m:r>
                        <m:r>
                          <a:rPr lang="en-US" sz="2000" i="1">
                            <a:latin typeface="Cambria Math"/>
                          </a:rPr>
                          <m:t>;</m:t>
                        </m:r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 lấy hai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latin typeface="Cambria Math"/>
                      </a:rPr>
                      <m:t>𝐵</m:t>
                    </m:r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𝐴𝐵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𝐵</m:t>
                    </m:r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 cắt đoạn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 và tạo với đáy một góc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60°</m:t>
                    </m:r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 cắt khối trụ theo thiết diện là một phần của elip. Diện tích thiết diện đó </a:t>
                </a:r>
                <a:r>
                  <a:rPr lang="nl-NL" sz="2000" dirty="0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92000" cy="957943"/>
              </a:xfrm>
              <a:blipFill>
                <a:blip r:embed="rId3"/>
                <a:stretch>
                  <a:fillRect l="-500" t="-6369" b="-9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22" y="714836"/>
            <a:ext cx="2740706" cy="25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4514" y="1457113"/>
            <a:ext cx="2043010" cy="405537"/>
            <a:chOff x="1224541" y="6322796"/>
            <a:chExt cx="4643603" cy="371434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96330" y="6349326"/>
              <a:ext cx="2756204" cy="270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Round Diagonal Corner Rectangle 20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832579"/>
                <a:ext cx="10546967" cy="944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2579"/>
                <a:ext cx="10546967" cy="944361"/>
              </a:xfrm>
              <a:prstGeom prst="rect">
                <a:avLst/>
              </a:prstGeom>
              <a:blipFill>
                <a:blip r:embed="rId5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016442" y="1413659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17" name="Action Button: Back or Previous 16">
            <a:hlinkClick r:id="rId6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Forward or Next 25">
            <a:hlinkClick r:id="rId7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033" y="1990278"/>
                <a:ext cx="9643183" cy="4714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𝐼𝐻𝑂</m:t>
                        </m:r>
                      </m:e>
                    </m:acc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=60°</m:t>
                    </m:r>
                  </m:oMath>
                </a14:m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𝑂𝐻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𝑂𝐼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𝑂𝐻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e>
                    </m:func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0°=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𝐼𝐻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𝑂𝐻</m:t>
                        </m:r>
                      </m:num>
                      <m:den>
                        <m:func>
                          <m:func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func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0°</m:t>
                        </m:r>
                      </m:den>
                    </m:f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𝐼𝑂𝐻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∼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𝐸𝐾𝐻</m:t>
                    </m:r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𝐼𝐸</m:t>
                        </m:r>
                      </m:num>
                      <m:den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𝐼𝐻</m:t>
                        </m:r>
                      </m:den>
                    </m:f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𝑂𝐾</m:t>
                        </m:r>
                      </m:num>
                      <m:den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𝑂𝐻</m:t>
                        </m:r>
                      </m:den>
                    </m:f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=2⇒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𝐼𝐸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𝐼𝑥𝑦</m:t>
                    </m:r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elip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𝐼𝐸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  <m:rad>
                              <m:radPr>
                                <m:degHide m:val="on"/>
                                <m:ctrlP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nary>
                      <m:nary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p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nary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nary>
                      <m:nary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m:rPr>
                            <m:nor/>
                          </m:rPr>
                          <a:rPr lang="en-US" sz="21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dx</m:t>
                        </m:r>
                      </m:e>
                    </m:nary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; 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1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1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</m:fName>
                                      <m:e>
                                        <m:r>
                                          <a:rPr lang="en-US" sz="21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func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33" y="1990278"/>
                <a:ext cx="9643183" cy="4714432"/>
              </a:xfrm>
              <a:prstGeom prst="rect">
                <a:avLst/>
              </a:prstGeom>
              <a:blipFill>
                <a:blip r:embed="rId8"/>
                <a:stretch>
                  <a:fillRect l="-759" t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0" y="833977"/>
                <a:ext cx="1924758" cy="636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977"/>
                <a:ext cx="1924758" cy="636585"/>
              </a:xfrm>
              <a:prstGeom prst="rect">
                <a:avLst/>
              </a:prstGeom>
              <a:blipFill>
                <a:blip r:embed="rId9"/>
                <a:stretch>
                  <a:fillRect l="-3165" r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9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1" grpId="0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9"/>
          <a:stretch/>
        </p:blipFill>
        <p:spPr bwMode="auto">
          <a:xfrm>
            <a:off x="53789" y="2168001"/>
            <a:ext cx="4945084" cy="448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EB5589-BCD2-4F0E-A74F-0ACF51F85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89794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MĐ4]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Một cốc rượu có hình dạng tròn xoay và kích thước như hình vẽ, thiết diện dọc của cốc (bổ dọc cốc thành 2 phần bằng nhau) là một đường Parabol. Tính thể tích tối đa mà cốc có thể chứa được (làm tròn 2 chữ số thập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phân)</a:t>
            </a:r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58" y="711199"/>
            <a:ext cx="2958413" cy="269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18025" y="1799776"/>
            <a:ext cx="2423077" cy="460711"/>
            <a:chOff x="1224541" y="6322796"/>
            <a:chExt cx="4643603" cy="371434"/>
          </a:xfrm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96330" y="6349326"/>
              <a:ext cx="3161710" cy="243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err="1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2100" b="1" dirty="0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100" b="1" dirty="0" err="1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lang="en-US" sz="2100" b="1" dirty="0">
                <a:solidFill>
                  <a:schemeClr val="accent6">
                    <a:lumMod val="50000"/>
                  </a:schemeClr>
                </a:solidFill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ound Diagonal Corner Rectangle 22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0402" y="1050345"/>
                <a:ext cx="92924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>
                        <a:latin typeface="Cambria Math"/>
                      </a:rPr>
                      <m:t>≈320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>
                        <a:latin typeface="Cambria Math"/>
                      </a:rPr>
                      <m:t>≈1005,31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>
                        <a:latin typeface="Cambria Math"/>
                      </a:rPr>
                      <m:t>≈251,33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>
                        <a:latin typeface="Cambria Math"/>
                      </a:rPr>
                      <m:t>≈502,65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2000" dirty="0"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2" y="1050345"/>
                <a:ext cx="9292490" cy="400110"/>
              </a:xfrm>
              <a:prstGeom prst="rect">
                <a:avLst/>
              </a:prstGeom>
              <a:blipFill>
                <a:blip r:embed="rId6"/>
                <a:stretch>
                  <a:fillRect l="-72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541103" y="1828017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ction Button: Back or Previous 17">
            <a:hlinkClick r:id="rId7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rId8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88800" y="3553794"/>
                <a:ext cx="6591400" cy="257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Parabol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≈251,33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00" y="3553794"/>
                <a:ext cx="6591400" cy="2576988"/>
              </a:xfrm>
              <a:prstGeom prst="rect">
                <a:avLst/>
              </a:prstGeom>
              <a:blipFill>
                <a:blip r:embed="rId9"/>
                <a:stretch>
                  <a:fillRect l="-1480"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25370" y="1066111"/>
                <a:ext cx="2358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≈251,33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70" y="1066111"/>
                <a:ext cx="2358979" cy="400110"/>
              </a:xfrm>
              <a:prstGeom prst="rect">
                <a:avLst/>
              </a:prstGeom>
              <a:blipFill>
                <a:blip r:embed="rId10"/>
                <a:stretch>
                  <a:fillRect l="-2584" t="-10606" r="-1809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7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8" grpId="0"/>
      <p:bldP spid="11" grpId="0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92000" cy="90409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MĐ4]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thủy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tinh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trụ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lòng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6</m:t>
                    </m:r>
                    <m:r>
                      <m:rPr>
                        <m:nor/>
                      </m:rPr>
                      <a:rPr lang="en-US" sz="2000"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lòng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10</m:t>
                    </m:r>
                    <m:r>
                      <m:rPr>
                        <m:nor/>
                      </m:rPr>
                      <a:rPr lang="en-US" sz="2000"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đang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đựng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nghiêng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vừa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lúc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chạm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miệng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mực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trùng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92000" cy="904095"/>
              </a:xfrm>
              <a:blipFill>
                <a:blip r:embed="rId3"/>
                <a:stretch>
                  <a:fillRect l="-500" t="-6757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8835921" y="720742"/>
            <a:ext cx="3016250" cy="1889125"/>
            <a:chOff x="4055" y="10530"/>
            <a:chExt cx="3860" cy="2297"/>
          </a:xfrm>
        </p:grpSpPr>
        <p:pic>
          <p:nvPicPr>
            <p:cNvPr id="1433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" y="10530"/>
              <a:ext cx="1263" cy="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" y="11219"/>
              <a:ext cx="2368" cy="1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788" y="3081675"/>
            <a:ext cx="3437212" cy="30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34641" y="1583787"/>
            <a:ext cx="2423077" cy="460711"/>
            <a:chOff x="1224541" y="6322796"/>
            <a:chExt cx="4643603" cy="371434"/>
          </a:xfrm>
        </p:grpSpPr>
        <p:sp>
          <p:nvSpPr>
            <p:cNvPr id="15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96330" y="6349326"/>
              <a:ext cx="3161710" cy="243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err="1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2100" b="1" dirty="0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100" b="1" dirty="0" err="1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lang="en-US" sz="2100" b="1" dirty="0">
                <a:solidFill>
                  <a:schemeClr val="accent6">
                    <a:lumMod val="50000"/>
                  </a:schemeClr>
                </a:solidFill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Round Diagonal Corner Rectangle 16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1005825"/>
                <a:ext cx="92924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240</m:t>
                    </m:r>
                    <m:r>
                      <m:rPr>
                        <m:nor/>
                      </m:rPr>
                      <a:rPr lang="en-US" sz="2000"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240</m:t>
                    </m:r>
                    <m:r>
                      <a:rPr lang="en-US" sz="2000" i="1">
                        <a:latin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sz="2000"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120</m:t>
                    </m:r>
                    <m:r>
                      <m:rPr>
                        <m:nor/>
                      </m:rPr>
                      <a:rPr lang="en-US" sz="2000"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120</m:t>
                    </m:r>
                    <m:r>
                      <a:rPr lang="en-US" sz="2000" i="1">
                        <a:latin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sz="2000"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05825"/>
                <a:ext cx="9292490" cy="400110"/>
              </a:xfrm>
              <a:prstGeom prst="rect">
                <a:avLst/>
              </a:prstGeom>
              <a:blipFill>
                <a:blip r:embed="rId7"/>
                <a:stretch>
                  <a:fillRect l="-656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557719" y="1684563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21" name="Action Button: Back or Previous 20">
            <a:hlinkClick r:id="rId8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rId9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4641" y="2513334"/>
                <a:ext cx="9592777" cy="315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thủy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tinh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:endParaRPr lang="en-US" sz="24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</m:func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d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=240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1" y="2513334"/>
                <a:ext cx="9592777" cy="3155223"/>
              </a:xfrm>
              <a:prstGeom prst="rect">
                <a:avLst/>
              </a:prstGeom>
              <a:blipFill>
                <a:blip r:embed="rId10"/>
                <a:stretch>
                  <a:fillRect l="-953" t="-2703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31615" y="1016873"/>
                <a:ext cx="15610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240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sz="20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615" y="1016873"/>
                <a:ext cx="1561068" cy="400110"/>
              </a:xfrm>
              <a:prstGeom prst="rect">
                <a:avLst/>
              </a:prstGeom>
              <a:blipFill>
                <a:blip r:embed="rId11"/>
                <a:stretch>
                  <a:fillRect l="-3891" t="-10769" r="-3113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2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3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92000" cy="6687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MĐ4] 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. Đồ thị của hàm số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như hình vẽ. 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=2</m:t>
                    </m:r>
                    <m:r>
                      <a:rPr lang="en-US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?  </a:t>
                </a:r>
                <a:endParaRPr lang="en-US" sz="22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92000" cy="668787"/>
              </a:xfrm>
              <a:blipFill>
                <a:blip r:embed="rId3"/>
                <a:stretch>
                  <a:fillRect l="-650" t="-1090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2" name="Picture 2" descr="geogeb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60" y="251850"/>
            <a:ext cx="4893956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geogeb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55" y="2854497"/>
            <a:ext cx="4678878" cy="215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85058" y="1603328"/>
            <a:ext cx="2431739" cy="519384"/>
            <a:chOff x="1224541" y="6322796"/>
            <a:chExt cx="4643603" cy="371434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rot="16200000" flipV="1">
              <a:off x="3646482" y="4472567"/>
              <a:ext cx="371434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96330" y="6349326"/>
              <a:ext cx="3557998" cy="27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  <a:latin typeface="Varpada"/>
                  <a:ea typeface="Tahoma" pitchFamily="34" charset="0"/>
                  <a:cs typeface="Tahoma" pitchFamily="34" charset="0"/>
                </a:rPr>
                <a:t>dẫn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Varpad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ound Diagonal Corner Rectangle 23"/>
            <p:cNvSpPr/>
            <p:nvPr/>
          </p:nvSpPr>
          <p:spPr>
            <a:xfrm flipV="1">
              <a:off x="1224541" y="6322799"/>
              <a:ext cx="903517" cy="37143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278261" y="6378164"/>
              <a:ext cx="670636" cy="30700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2400" y="681456"/>
                <a:ext cx="78534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81456"/>
                <a:ext cx="7853421" cy="830997"/>
              </a:xfrm>
              <a:prstGeom prst="rect">
                <a:avLst/>
              </a:prstGeom>
              <a:blipFill>
                <a:blip r:embed="rId6"/>
                <a:stretch>
                  <a:fillRect l="-116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584139" y="1661132"/>
            <a:ext cx="1494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9" name="Action Button: Back or Previous 18">
            <a:hlinkClick r:id="rId7" action="ppaction://hlinksldjump" highlightClick="1"/>
          </p:cNvPr>
          <p:cNvSpPr/>
          <p:nvPr/>
        </p:nvSpPr>
        <p:spPr>
          <a:xfrm>
            <a:off x="11083636" y="6255002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ction Button: Forward or Next 27">
            <a:hlinkClick r:id="rId8" action="ppaction://hlinksldjump" highlightClick="1"/>
          </p:cNvPr>
          <p:cNvSpPr/>
          <p:nvPr/>
        </p:nvSpPr>
        <p:spPr>
          <a:xfrm>
            <a:off x="11563930" y="6264238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590" y="2585808"/>
            <a:ext cx="73722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fr-F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= -1; x=3; x=5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1599" y="2234298"/>
                <a:ext cx="7638143" cy="397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" y="2234298"/>
                <a:ext cx="7638143" cy="397032"/>
              </a:xfrm>
              <a:prstGeom prst="rect">
                <a:avLst/>
              </a:prstGeom>
              <a:blipFill>
                <a:blip r:embed="rId9"/>
                <a:stretch>
                  <a:fillRect l="-1038" t="-18462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3043867"/>
            <a:ext cx="2910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699" y="4869485"/>
                <a:ext cx="11849507" cy="1637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Ngoài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&gt;−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⇔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" y="4869485"/>
                <a:ext cx="11849507" cy="1637051"/>
              </a:xfrm>
              <a:prstGeom prst="rect">
                <a:avLst/>
              </a:prstGeom>
              <a:blipFill>
                <a:blip r:embed="rId10"/>
                <a:stretch>
                  <a:fillRect l="-772" t="-5224" b="-7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7163038" y="874246"/>
            <a:ext cx="4870326" cy="5113241"/>
            <a:chOff x="7163038" y="874246"/>
            <a:chExt cx="4870326" cy="5113241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7163038" y="874246"/>
              <a:ext cx="4870326" cy="511324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9577554" y="1869618"/>
                  <a:ext cx="137499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7554" y="1869618"/>
                  <a:ext cx="1374992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803278" y="694207"/>
                <a:ext cx="3508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78" y="694207"/>
                <a:ext cx="3508012" cy="461665"/>
              </a:xfrm>
              <a:prstGeom prst="rect">
                <a:avLst/>
              </a:prstGeom>
              <a:blipFill>
                <a:blip r:embed="rId12"/>
                <a:stretch>
                  <a:fillRect l="-2783" t="-11842" r="-1739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4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4" grpId="0"/>
      <p:bldP spid="16" grpId="0"/>
      <p:bldP spid="35" grpId="0" build="allAtOnce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850" y="3086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995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3863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0" y="20963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6849" y="20963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9950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7188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2901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99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68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9925" y="10991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00" y="31051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1100" y="21154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2525" y="11181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55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5900" y="59816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2913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7550" y="49919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5899" y="49919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6238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51951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0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59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8975" y="3994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0150" y="60007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0150" y="50110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1575" y="40137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2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34836" y="487740"/>
                <a:ext cx="8991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3.Bài </a:t>
                </a:r>
                <a:r>
                  <a:rPr lang="en-US" sz="3200" b="1" u="sng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b="1" u="sng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3: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836" y="487740"/>
                <a:ext cx="8991600" cy="1569660"/>
              </a:xfrm>
              <a:prstGeom prst="rect">
                <a:avLst/>
              </a:prstGeom>
              <a:blipFill>
                <a:blip r:embed="rId2"/>
                <a:stretch>
                  <a:fillRect l="-1695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41318" y="3202288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4.Bài </a:t>
                </a:r>
                <a:r>
                  <a:rPr lang="en-US" sz="3200" b="1" u="sng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b="1" u="sng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4: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do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318" y="3202288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l="-1733" t="-5426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575954" y="2057400"/>
            <a:ext cx="9109364" cy="742324"/>
            <a:chOff x="34636" y="1066800"/>
            <a:chExt cx="9109364" cy="742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4636" y="1066800"/>
                  <a:ext cx="9109364" cy="728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*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pháp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giải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Áp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dụng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công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14:m>
                    <m:oMath xmlns:m="http://schemas.openxmlformats.org/officeDocument/2006/math">
                      <m:r>
                        <a:rPr lang="en-US" sz="3000">
                          <a:solidFill>
                            <a:prstClr val="black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𝑑𝑦</m:t>
                          </m:r>
                        </m:e>
                      </m:nary>
                    </m:oMath>
                  </a14:m>
                  <a:endPara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6" y="1066800"/>
                  <a:ext cx="9109364" cy="72846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06" b="-151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6317673" y="1080655"/>
              <a:ext cx="2701636" cy="7284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24000" y="4495800"/>
            <a:ext cx="8991600" cy="2587568"/>
            <a:chOff x="34636" y="2895600"/>
            <a:chExt cx="8991600" cy="25875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4636" y="2895600"/>
                  <a:ext cx="8991600" cy="2587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*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</a:t>
                  </a:r>
                  <a:r>
                    <a:rPr lang="vi-VN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ương pháp giải: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Áp dụng công thức: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3200" i="1" dirty="0">
                    <a:solidFill>
                      <a:prstClr val="black"/>
                    </a:solidFill>
                    <a:latin typeface="Cambria Math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𝑑𝑦</m:t>
                          </m:r>
                        </m:e>
                      </m:nary>
                    </m:oMath>
                  </a14:m>
                  <a:r>
                    <a:rPr lang="vi-VN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6" y="2895600"/>
                  <a:ext cx="8991600" cy="25875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/>
            <p:cNvSpPr/>
            <p:nvPr/>
          </p:nvSpPr>
          <p:spPr>
            <a:xfrm>
              <a:off x="1600200" y="3924008"/>
              <a:ext cx="5181600" cy="7311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Action Button: Back or Previous 9">
            <a:hlinkClick r:id="rId6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655" y="0"/>
                <a:ext cx="11175999" cy="6373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Bài toán 5: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Tính thể tích vật thể tròn xoay sinh bởi miền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giới hạn bởi một đường cong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kín.</a:t>
                </a:r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vi-VN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1/ Khi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vi-VN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quay quanh trục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vi-VN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</a:t>
                </a:r>
                <a:endParaRPr lang="en-US" sz="3200" i="1" dirty="0">
                  <a:solidFill>
                    <a:srgbClr val="FF0000"/>
                  </a:solidFill>
                  <a:latin typeface="Calibri"/>
                </a:endParaRP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a;b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]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                          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  <a:p>
                <a:r>
                  <a:rPr lang="en-US" sz="32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2/ </a:t>
                </a:r>
                <a:r>
                  <a:rPr lang="en-US" sz="320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32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quay </a:t>
                </a:r>
                <a:r>
                  <a:rPr lang="en-US" sz="320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3200" i="1">
                        <a:solidFill>
                          <a:srgbClr val="FF0000"/>
                        </a:solidFill>
                        <a:latin typeface="Cambria Math"/>
                      </a:rPr>
                      <m:t>𝑂𝑦</m:t>
                    </m:r>
                  </m:oMath>
                </a14:m>
                <a:r>
                  <a:rPr lang="en-US" sz="32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32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fr-FR" sz="3200" i="1">
                        <a:solidFill>
                          <a:prstClr val="black"/>
                        </a:solidFill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𝑑𝑦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5" y="0"/>
                <a:ext cx="11175999" cy="6373924"/>
              </a:xfrm>
              <a:prstGeom prst="rect">
                <a:avLst/>
              </a:prstGeom>
              <a:blipFill>
                <a:blip r:embed="rId2"/>
                <a:stretch>
                  <a:fillRect l="-1418" t="-1338" r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68982" y="2814776"/>
            <a:ext cx="4038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1382" y="5541811"/>
            <a:ext cx="3886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7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2085</Words>
  <PresentationFormat>Widescreen</PresentationFormat>
  <Paragraphs>622</Paragraphs>
  <Slides>64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8" baseType="lpstr">
      <vt:lpstr>Arial</vt:lpstr>
      <vt:lpstr>Calibri</vt:lpstr>
      <vt:lpstr>Calibri Light</vt:lpstr>
      <vt:lpstr>Cambria Math</vt:lpstr>
      <vt:lpstr>Palatino Linotype</vt:lpstr>
      <vt:lpstr>Tahoma</vt:lpstr>
      <vt:lpstr>Times New Roman</vt:lpstr>
      <vt:lpstr>Vani</vt:lpstr>
      <vt:lpstr>Varpada</vt:lpstr>
      <vt:lpstr>Wingdings 2</vt:lpstr>
      <vt:lpstr>Office Theme</vt:lpstr>
      <vt:lpstr>1_Office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2020-02-14T04:23:51Z</dcterms:modified>
</cp:coreProperties>
</file>