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Lst>
  <p:notesMasterIdLst>
    <p:notesMasterId r:id="rId27"/>
  </p:notesMasterIdLst>
  <p:sldIdLst>
    <p:sldId id="473" r:id="rId2"/>
    <p:sldId id="501" r:id="rId3"/>
    <p:sldId id="258" r:id="rId4"/>
    <p:sldId id="259" r:id="rId5"/>
    <p:sldId id="260" r:id="rId6"/>
    <p:sldId id="502" r:id="rId7"/>
    <p:sldId id="503" r:id="rId8"/>
    <p:sldId id="504" r:id="rId9"/>
    <p:sldId id="505" r:id="rId10"/>
    <p:sldId id="506" r:id="rId11"/>
    <p:sldId id="507" r:id="rId12"/>
    <p:sldId id="508" r:id="rId13"/>
    <p:sldId id="509" r:id="rId14"/>
    <p:sldId id="510" r:id="rId15"/>
    <p:sldId id="511" r:id="rId16"/>
    <p:sldId id="512" r:id="rId17"/>
    <p:sldId id="513" r:id="rId18"/>
    <p:sldId id="514" r:id="rId19"/>
    <p:sldId id="515" r:id="rId20"/>
    <p:sldId id="516" r:id="rId21"/>
    <p:sldId id="517" r:id="rId22"/>
    <p:sldId id="518" r:id="rId23"/>
    <p:sldId id="519" r:id="rId24"/>
    <p:sldId id="520" r:id="rId25"/>
    <p:sldId id="521" r:id="rId26"/>
  </p:sldIdLst>
  <p:sldSz cx="12195175" cy="6858000"/>
  <p:notesSz cx="6858000" cy="9144000"/>
  <p:embeddedFontLst>
    <p:embeddedFont>
      <p:font typeface="等线" panose="02010600030101010101" pitchFamily="2" charset="-122"/>
      <p:regular r:id="rId28"/>
    </p:embeddedFont>
    <p:embeddedFont>
      <p:font typeface="等线 Light" panose="02010600030101010101" pitchFamily="2" charset="-122"/>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Cambria Math" panose="02040503050406030204" pitchFamily="18" charset="0"/>
      <p:regular r:id="rId36"/>
    </p:embeddedFont>
    <p:embeddedFont>
      <p:font typeface="SimSun" panose="02010600030101010101" pitchFamily="2" charset="-122"/>
      <p:regular r:id="rId37"/>
    </p:embeddedFont>
  </p:embeddedFontLst>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697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0033CC"/>
    <a:srgbClr val="134E30"/>
    <a:srgbClr val="800000"/>
    <a:srgbClr val="ECB2C1"/>
    <a:srgbClr val="FF7C80"/>
    <a:srgbClr val="640000"/>
    <a:srgbClr val="2C4D38"/>
    <a:srgbClr val="FFF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4712" autoAdjust="0"/>
  </p:normalViewPr>
  <p:slideViewPr>
    <p:cSldViewPr showGuides="1">
      <p:cViewPr varScale="1">
        <p:scale>
          <a:sx n="65" d="100"/>
          <a:sy n="65" d="100"/>
        </p:scale>
        <p:origin x="906" y="60"/>
      </p:cViewPr>
      <p:guideLst>
        <p:guide orient="horz" pos="2115"/>
        <p:guide pos="6971"/>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1722"/>
    </p:cViewPr>
  </p:sorterViewPr>
  <p:notesViewPr>
    <p:cSldViewPr>
      <p:cViewPr varScale="1">
        <p:scale>
          <a:sx n="78" d="100"/>
          <a:sy n="78" d="100"/>
        </p:scale>
        <p:origin x="33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 Id="rId9"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23.476"/>
    </inkml:context>
    <inkml:brush xml:id="br0">
      <inkml:brushProperty name="width" value="0.05" units="cm"/>
      <inkml:brushProperty name="height" value="0.05" units="cm"/>
    </inkml:brush>
  </inkml:definitions>
  <inkml:trace contextRef="#ctx0" brushRef="#br0">1 0 24575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43.383"/>
    </inkml:context>
    <inkml:brush xml:id="br0">
      <inkml:brushProperty name="width" value="0.05" units="cm"/>
      <inkml:brushProperty name="height" value="0.05" units="cm"/>
    </inkml:brush>
  </inkml:definitions>
  <inkml:trace contextRef="#ctx0" brushRef="#br0">1 0 24575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43.775"/>
    </inkml:context>
    <inkml:brush xml:id="br0">
      <inkml:brushProperty name="width" value="0.05" units="cm"/>
      <inkml:brushProperty name="height" value="0.05" units="cm"/>
    </inkml:brush>
  </inkml:definitions>
  <inkml:trace contextRef="#ctx0" brushRef="#br0">1 0 24575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2:05.096"/>
    </inkml:context>
    <inkml:brush xml:id="br0">
      <inkml:brushProperty name="width" value="0.05" units="cm"/>
      <inkml:brushProperty name="height" value="0.05" units="cm"/>
    </inkml:brush>
  </inkml:definitions>
  <inkml:trace contextRef="#ctx0" brushRef="#br0">0 43 24575,'5'-9'0,"6"-4"0,20 2 0,5 1-8191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2:05.873"/>
    </inkml:context>
    <inkml:brush xml:id="br0">
      <inkml:brushProperty name="width" value="0.05" units="cm"/>
      <inkml:brushProperty name="height" value="0.05" units="cm"/>
    </inkml:brush>
  </inkml:definitions>
  <inkml:trace contextRef="#ctx0" brushRef="#br0">1 1 24575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2:06.248"/>
    </inkml:context>
    <inkml:brush xml:id="br0">
      <inkml:brushProperty name="width" value="0.05" units="cm"/>
      <inkml:brushProperty name="height" value="0.05" units="cm"/>
    </inkml:brush>
  </inkml:definitions>
  <inkml:trace contextRef="#ctx0" brushRef="#br0">1 1 24575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2:06.631"/>
    </inkml:context>
    <inkml:brush xml:id="br0">
      <inkml:brushProperty name="width" value="0.05" units="cm"/>
      <inkml:brushProperty name="height" value="0.05" units="cm"/>
    </inkml:brush>
  </inkml:definitions>
  <inkml:trace contextRef="#ctx0" brushRef="#br0">1 1 24575</inkml:trace>
  <inkml:trace contextRef="#ctx0" brushRef="#br0" timeOffset="1">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25.035"/>
    </inkml:context>
    <inkml:brush xml:id="br0">
      <inkml:brushProperty name="width" value="0.05" units="cm"/>
      <inkml:brushProperty name="height" value="0.05" units="cm"/>
    </inkml:brush>
  </inkml:definitions>
  <inkml:trace contextRef="#ctx0" brushRef="#br0">0 0 24575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25.665"/>
    </inkml:context>
    <inkml:brush xml:id="br0">
      <inkml:brushProperty name="width" value="0.05" units="cm"/>
      <inkml:brushProperty name="height" value="0.05" units="cm"/>
    </inkml:brush>
  </inkml:definitions>
  <inkml:trace contextRef="#ctx0" brushRef="#br0">1 5 24575,'0'-4'0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26.213"/>
    </inkml:context>
    <inkml:brush xml:id="br0">
      <inkml:brushProperty name="width" value="0.05" units="cm"/>
      <inkml:brushProperty name="height" value="0.05" units="cm"/>
    </inkml:brush>
  </inkml:definitions>
  <inkml:trace contextRef="#ctx0" brushRef="#br0">1 1 24575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36.158"/>
    </inkml:context>
    <inkml:brush xml:id="br0">
      <inkml:brushProperty name="width" value="0.05" units="cm"/>
      <inkml:brushProperty name="height" value="0.05" units="cm"/>
    </inkml:brush>
  </inkml:definitions>
  <inkml:trace contextRef="#ctx0" brushRef="#br0">0 0 24575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36.739"/>
    </inkml:context>
    <inkml:brush xml:id="br0">
      <inkml:brushProperty name="width" value="0.05" units="cm"/>
      <inkml:brushProperty name="height" value="0.05" units="cm"/>
    </inkml:brush>
  </inkml:definitions>
  <inkml:trace contextRef="#ctx0" brushRef="#br0">6 0 24575,'-5'0'0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37.419"/>
    </inkml:context>
    <inkml:brush xml:id="br0">
      <inkml:brushProperty name="width" value="0.05" units="cm"/>
      <inkml:brushProperty name="height" value="0.05" units="cm"/>
    </inkml:brush>
  </inkml:definitions>
  <inkml:trace contextRef="#ctx0" brushRef="#br0">1 1 24575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37.788"/>
    </inkml:context>
    <inkml:brush xml:id="br0">
      <inkml:brushProperty name="width" value="0.05" units="cm"/>
      <inkml:brushProperty name="height" value="0.05" units="cm"/>
    </inkml:brush>
  </inkml:definitions>
  <inkml:trace contextRef="#ctx0" brushRef="#br0">0 1 24575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7:41:42.879"/>
    </inkml:context>
    <inkml:brush xml:id="br0">
      <inkml:brushProperty name="width" value="0.05" units="cm"/>
      <inkml:brushProperty name="height" value="0.05" units="cm"/>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01A41-A85B-4BA3-A58B-5DF29B5ACF29}" type="datetimeFigureOut">
              <a:rPr lang="zh-CN" altLang="en-US" smtClean="0"/>
              <a:pPr/>
              <a:t>2022/9/16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788F8D-94BC-43CD-A0DF-0660451385C5}" type="slidenum">
              <a:rPr lang="zh-CN" altLang="en-US" smtClean="0"/>
              <a:pPr/>
              <a:t>‹#›</a:t>
            </a:fld>
            <a:endParaRPr lang="zh-CN" altLang="en-US"/>
          </a:p>
        </p:txBody>
      </p:sp>
    </p:spTree>
    <p:extLst>
      <p:ext uri="{BB962C8B-B14F-4D97-AF65-F5344CB8AC3E}">
        <p14:creationId xmlns:p14="http://schemas.microsoft.com/office/powerpoint/2010/main" val="916052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24B6-2D11-A4CD-8754-5F76130DDC58}"/>
              </a:ext>
            </a:extLst>
          </p:cNvPr>
          <p:cNvSpPr>
            <a:spLocks noGrp="1"/>
          </p:cNvSpPr>
          <p:nvPr>
            <p:ph type="ctrTitle"/>
          </p:nvPr>
        </p:nvSpPr>
        <p:spPr>
          <a:xfrm>
            <a:off x="1524397" y="1122363"/>
            <a:ext cx="9146381"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07F91C-1C56-041B-4799-D0D65B42D3C3}"/>
              </a:ext>
            </a:extLst>
          </p:cNvPr>
          <p:cNvSpPr>
            <a:spLocks noGrp="1"/>
          </p:cNvSpPr>
          <p:nvPr>
            <p:ph type="subTitle" idx="1"/>
          </p:nvPr>
        </p:nvSpPr>
        <p:spPr>
          <a:xfrm>
            <a:off x="1524397" y="3602038"/>
            <a:ext cx="91463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DE757F-8131-2BDB-FCA1-92B446706C51}"/>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5" name="Footer Placeholder 4">
            <a:extLst>
              <a:ext uri="{FF2B5EF4-FFF2-40B4-BE49-F238E27FC236}">
                <a16:creationId xmlns:a16="http://schemas.microsoft.com/office/drawing/2014/main" id="{900FD694-AA20-C067-43FB-8E13B2F16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F7F09-B130-3B23-0387-EAE9865F5B4F}"/>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442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88A31-EBBA-5602-1462-7784032569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6EA2EB-486F-FB5C-EAE2-052AE389A6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767BD-B8F5-1450-C85B-949FF132EB0F}"/>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5" name="Footer Placeholder 4">
            <a:extLst>
              <a:ext uri="{FF2B5EF4-FFF2-40B4-BE49-F238E27FC236}">
                <a16:creationId xmlns:a16="http://schemas.microsoft.com/office/drawing/2014/main" id="{82451959-3ECB-5E7E-F60A-524939E82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85D66-1F0A-46CA-020A-A00895AB640D}"/>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323483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6193CC-7D2F-18AD-EAAA-703E1B00A6BF}"/>
              </a:ext>
            </a:extLst>
          </p:cNvPr>
          <p:cNvSpPr>
            <a:spLocks noGrp="1"/>
          </p:cNvSpPr>
          <p:nvPr>
            <p:ph type="title" orient="vert"/>
          </p:nvPr>
        </p:nvSpPr>
        <p:spPr>
          <a:xfrm>
            <a:off x="8727172" y="365125"/>
            <a:ext cx="262958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C33957-B115-2E10-861F-372E4AB98E84}"/>
              </a:ext>
            </a:extLst>
          </p:cNvPr>
          <p:cNvSpPr>
            <a:spLocks noGrp="1"/>
          </p:cNvSpPr>
          <p:nvPr>
            <p:ph type="body" orient="vert" idx="1"/>
          </p:nvPr>
        </p:nvSpPr>
        <p:spPr>
          <a:xfrm>
            <a:off x="838418" y="365125"/>
            <a:ext cx="7736314"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9EE5F-84FF-9C85-1AD5-E69860B6352A}"/>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5" name="Footer Placeholder 4">
            <a:extLst>
              <a:ext uri="{FF2B5EF4-FFF2-40B4-BE49-F238E27FC236}">
                <a16:creationId xmlns:a16="http://schemas.microsoft.com/office/drawing/2014/main" id="{738E054C-0FFB-B510-3949-1B195A699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C33AF-243C-CD83-5390-21998473E19A}"/>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3823741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Janice作品">
    <p:spTree>
      <p:nvGrpSpPr>
        <p:cNvPr id="1" name=""/>
        <p:cNvGrpSpPr/>
        <p:nvPr/>
      </p:nvGrpSpPr>
      <p:grpSpPr>
        <a:xfrm>
          <a:off x="0" y="0"/>
          <a:ext cx="0" cy="0"/>
          <a:chOff x="0" y="0"/>
          <a:chExt cx="0" cy="0"/>
        </a:xfrm>
      </p:grpSpPr>
      <p:grpSp>
        <p:nvGrpSpPr>
          <p:cNvPr id="3" name="组合 2"/>
          <p:cNvGrpSpPr/>
          <p:nvPr userDrawn="1"/>
        </p:nvGrpSpPr>
        <p:grpSpPr>
          <a:xfrm>
            <a:off x="0" y="0"/>
            <a:ext cx="12190344" cy="6858000"/>
            <a:chOff x="0" y="0"/>
            <a:chExt cx="12190344" cy="6858000"/>
          </a:xfrm>
        </p:grpSpPr>
        <p:pic>
          <p:nvPicPr>
            <p:cNvPr id="2" name="图片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593532" cy="6858000"/>
            </a:xfrm>
            <a:prstGeom prst="rect">
              <a:avLst/>
            </a:prstGeom>
          </p:spPr>
        </p:pic>
        <p:pic>
          <p:nvPicPr>
            <p:cNvPr id="4" name="图片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596812" y="0"/>
              <a:ext cx="5593532" cy="6858000"/>
            </a:xfrm>
            <a:prstGeom prst="rect">
              <a:avLst/>
            </a:prstGeom>
          </p:spPr>
        </p:pic>
        <p:pic>
          <p:nvPicPr>
            <p:cNvPr id="5" name="图片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5593532" y="0"/>
              <a:ext cx="1008111" cy="6858000"/>
            </a:xfrm>
            <a:prstGeom prst="rect">
              <a:avLst/>
            </a:prstGeom>
          </p:spPr>
        </p:pic>
      </p:grpSp>
    </p:spTree>
    <p:extLst>
      <p:ext uri="{BB962C8B-B14F-4D97-AF65-F5344CB8AC3E}">
        <p14:creationId xmlns:p14="http://schemas.microsoft.com/office/powerpoint/2010/main" val="1050884383"/>
      </p:ext>
    </p:extLst>
  </p:cSld>
  <p:clrMapOvr>
    <a:masterClrMapping/>
  </p:clrMapOvr>
  <mc:AlternateContent xmlns:mc="http://schemas.openxmlformats.org/markup-compatibility/2006" xmlns:p14="http://schemas.microsoft.com/office/powerpoint/2010/main">
    <mc:Choice Requires="p14">
      <p:transition spd="slow" p14:dur="2000" advClick="0" advTm="3000">
        <p:randomBar dir="vert"/>
      </p:transition>
    </mc:Choice>
    <mc:Fallback xmlns="">
      <p:transition spd="slow" advClick="0" advTm="3000">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矩形 4"/>
          <p:cNvSpPr/>
          <p:nvPr userDrawn="1"/>
        </p:nvSpPr>
        <p:spPr>
          <a:xfrm rot="16200000">
            <a:off x="8752482" y="3298677"/>
            <a:ext cx="6741371" cy="144015"/>
          </a:xfrm>
          <a:prstGeom prst="rect">
            <a:avLst/>
          </a:prstGeom>
          <a:solidFill>
            <a:srgbClr val="64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rot="16200000" flipV="1">
            <a:off x="-3287723" y="3287721"/>
            <a:ext cx="6741371" cy="165924"/>
          </a:xfrm>
          <a:prstGeom prst="rect">
            <a:avLst/>
          </a:prstGeom>
          <a:solidFill>
            <a:srgbClr val="64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12195175" cy="188640"/>
          </a:xfrm>
          <a:prstGeom prst="rect">
            <a:avLst/>
          </a:prstGeom>
          <a:solidFill>
            <a:srgbClr val="64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0" y="6669360"/>
            <a:ext cx="12195175" cy="188640"/>
          </a:xfrm>
          <a:prstGeom prst="rect">
            <a:avLst/>
          </a:prstGeom>
          <a:solidFill>
            <a:srgbClr val="64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1963791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advClick="0" advTm="3000">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64945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advClick="0" advTm="3000">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26089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advClick="0" advTm="3000">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1963537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advClick="0" advTm="3000">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
        <p:nvSpPr>
          <p:cNvPr id="4" name="矩形 3"/>
          <p:cNvSpPr/>
          <p:nvPr userDrawn="1"/>
        </p:nvSpPr>
        <p:spPr>
          <a:xfrm>
            <a:off x="11420039" y="6545425"/>
            <a:ext cx="775136" cy="230832"/>
          </a:xfrm>
          <a:prstGeom prst="rect">
            <a:avLst/>
          </a:prstGeom>
        </p:spPr>
        <p:txBody>
          <a:bodyPr wrap="square">
            <a:spAutoFit/>
          </a:bodyPr>
          <a:lstStyle/>
          <a:p>
            <a:r>
              <a:rPr lang="en-US" altLang="zh-CN" sz="100" dirty="0">
                <a:solidFill>
                  <a:srgbClr val="134E30"/>
                </a:solidFill>
                <a:latin typeface="Calibri"/>
                <a:ea typeface="宋体"/>
              </a:rPr>
              <a:t>PPT</a:t>
            </a:r>
            <a:r>
              <a:rPr lang="zh-CN" altLang="en-US" sz="100" dirty="0">
                <a:solidFill>
                  <a:srgbClr val="134E30"/>
                </a:solidFill>
                <a:latin typeface="Calibri"/>
                <a:ea typeface="宋体"/>
              </a:rPr>
              <a:t>模板下载：</a:t>
            </a:r>
            <a:r>
              <a:rPr lang="en-US" altLang="zh-CN" sz="100" dirty="0">
                <a:solidFill>
                  <a:srgbClr val="134E30"/>
                </a:solidFill>
                <a:latin typeface="Calibri"/>
                <a:ea typeface="宋体"/>
              </a:rPr>
              <a:t>www.1ppt.com/moban/          </a:t>
            </a:r>
            <a:r>
              <a:rPr lang="zh-CN" altLang="en-US" sz="100" dirty="0">
                <a:solidFill>
                  <a:srgbClr val="134E30"/>
                </a:solidFill>
                <a:latin typeface="Calibri"/>
                <a:ea typeface="宋体"/>
              </a:rPr>
              <a:t>行业</a:t>
            </a:r>
            <a:r>
              <a:rPr lang="en-US" altLang="zh-CN" sz="100" dirty="0">
                <a:solidFill>
                  <a:srgbClr val="134E30"/>
                </a:solidFill>
                <a:latin typeface="Calibri"/>
                <a:ea typeface="宋体"/>
              </a:rPr>
              <a:t>PPT</a:t>
            </a:r>
            <a:r>
              <a:rPr lang="zh-CN" altLang="en-US" sz="100" dirty="0">
                <a:solidFill>
                  <a:srgbClr val="134E30"/>
                </a:solidFill>
                <a:latin typeface="Calibri"/>
                <a:ea typeface="宋体"/>
              </a:rPr>
              <a:t>模板：</a:t>
            </a:r>
            <a:r>
              <a:rPr lang="en-US" altLang="zh-CN" sz="100" dirty="0">
                <a:solidFill>
                  <a:srgbClr val="134E30"/>
                </a:solidFill>
                <a:latin typeface="Calibri"/>
                <a:ea typeface="宋体"/>
              </a:rPr>
              <a:t>www.1ppt.com/hangye/ </a:t>
            </a:r>
          </a:p>
          <a:p>
            <a:r>
              <a:rPr lang="zh-CN" altLang="en-US" sz="100" dirty="0">
                <a:solidFill>
                  <a:srgbClr val="134E30"/>
                </a:solidFill>
                <a:latin typeface="Calibri"/>
                <a:ea typeface="宋体"/>
              </a:rPr>
              <a:t>节日</a:t>
            </a:r>
            <a:r>
              <a:rPr lang="en-US" altLang="zh-CN" sz="100" dirty="0">
                <a:solidFill>
                  <a:srgbClr val="134E30"/>
                </a:solidFill>
                <a:latin typeface="Calibri"/>
                <a:ea typeface="宋体"/>
              </a:rPr>
              <a:t>PPT</a:t>
            </a:r>
            <a:r>
              <a:rPr lang="zh-CN" altLang="en-US" sz="100" dirty="0">
                <a:solidFill>
                  <a:srgbClr val="134E30"/>
                </a:solidFill>
                <a:latin typeface="Calibri"/>
                <a:ea typeface="宋体"/>
              </a:rPr>
              <a:t>模板：</a:t>
            </a:r>
            <a:r>
              <a:rPr lang="en-US" altLang="zh-CN" sz="100" dirty="0">
                <a:solidFill>
                  <a:srgbClr val="134E30"/>
                </a:solidFill>
                <a:latin typeface="Calibri"/>
                <a:ea typeface="宋体"/>
              </a:rPr>
              <a:t>www.1ppt.com/jieri/          PPT</a:t>
            </a:r>
            <a:r>
              <a:rPr lang="zh-CN" altLang="en-US" sz="100" dirty="0">
                <a:solidFill>
                  <a:srgbClr val="134E30"/>
                </a:solidFill>
                <a:latin typeface="Calibri"/>
                <a:ea typeface="宋体"/>
              </a:rPr>
              <a:t>素材：</a:t>
            </a:r>
            <a:r>
              <a:rPr lang="en-US" altLang="zh-CN" sz="100" dirty="0">
                <a:solidFill>
                  <a:srgbClr val="134E30"/>
                </a:solidFill>
                <a:latin typeface="Calibri"/>
                <a:ea typeface="宋体"/>
              </a:rPr>
              <a:t>www.1ppt.com/sucai/</a:t>
            </a:r>
          </a:p>
          <a:p>
            <a:r>
              <a:rPr lang="en-US" altLang="zh-CN" sz="100" dirty="0">
                <a:solidFill>
                  <a:srgbClr val="134E30"/>
                </a:solidFill>
                <a:latin typeface="Calibri"/>
                <a:ea typeface="宋体"/>
              </a:rPr>
              <a:t>PPT</a:t>
            </a:r>
            <a:r>
              <a:rPr lang="zh-CN" altLang="en-US" sz="100" dirty="0">
                <a:solidFill>
                  <a:srgbClr val="134E30"/>
                </a:solidFill>
                <a:latin typeface="Calibri"/>
                <a:ea typeface="宋体"/>
              </a:rPr>
              <a:t>背景图片：</a:t>
            </a:r>
            <a:r>
              <a:rPr lang="en-US" altLang="zh-CN" sz="100" dirty="0">
                <a:solidFill>
                  <a:srgbClr val="134E30"/>
                </a:solidFill>
                <a:latin typeface="Calibri"/>
                <a:ea typeface="宋体"/>
              </a:rPr>
              <a:t>www.1ppt.com/beijing/        PPT</a:t>
            </a:r>
            <a:r>
              <a:rPr lang="zh-CN" altLang="en-US" sz="100" dirty="0">
                <a:solidFill>
                  <a:srgbClr val="134E30"/>
                </a:solidFill>
                <a:latin typeface="Calibri"/>
                <a:ea typeface="宋体"/>
              </a:rPr>
              <a:t>图表：</a:t>
            </a:r>
            <a:r>
              <a:rPr lang="en-US" altLang="zh-CN" sz="100" dirty="0">
                <a:solidFill>
                  <a:srgbClr val="134E30"/>
                </a:solidFill>
                <a:latin typeface="Calibri"/>
                <a:ea typeface="宋体"/>
              </a:rPr>
              <a:t>www.1ppt.com/tubiao/      </a:t>
            </a:r>
          </a:p>
          <a:p>
            <a:r>
              <a:rPr lang="zh-CN" altLang="en-US" sz="100" dirty="0">
                <a:solidFill>
                  <a:srgbClr val="134E30"/>
                </a:solidFill>
                <a:latin typeface="Calibri"/>
                <a:ea typeface="宋体"/>
              </a:rPr>
              <a:t>精美</a:t>
            </a:r>
            <a:r>
              <a:rPr lang="en-US" altLang="zh-CN" sz="100" dirty="0">
                <a:solidFill>
                  <a:srgbClr val="134E30"/>
                </a:solidFill>
                <a:latin typeface="Calibri"/>
                <a:ea typeface="宋体"/>
              </a:rPr>
              <a:t>PPT</a:t>
            </a:r>
            <a:r>
              <a:rPr lang="zh-CN" altLang="en-US" sz="100" dirty="0">
                <a:solidFill>
                  <a:srgbClr val="134E30"/>
                </a:solidFill>
                <a:latin typeface="Calibri"/>
                <a:ea typeface="宋体"/>
              </a:rPr>
              <a:t>下载：</a:t>
            </a:r>
            <a:r>
              <a:rPr lang="en-US" altLang="zh-CN" sz="100" dirty="0">
                <a:solidFill>
                  <a:srgbClr val="134E30"/>
                </a:solidFill>
                <a:latin typeface="Calibri"/>
                <a:ea typeface="宋体"/>
              </a:rPr>
              <a:t>www.1ppt.com/xiazai/         PPT</a:t>
            </a:r>
            <a:r>
              <a:rPr lang="zh-CN" altLang="en-US" sz="100" dirty="0">
                <a:solidFill>
                  <a:srgbClr val="134E30"/>
                </a:solidFill>
                <a:latin typeface="Calibri"/>
                <a:ea typeface="宋体"/>
              </a:rPr>
              <a:t>教程： </a:t>
            </a:r>
            <a:r>
              <a:rPr lang="en-US" altLang="zh-CN" sz="100" dirty="0">
                <a:solidFill>
                  <a:srgbClr val="134E30"/>
                </a:solidFill>
                <a:latin typeface="Calibri"/>
                <a:ea typeface="宋体"/>
              </a:rPr>
              <a:t>www.1ppt.com/powerpoint/      </a:t>
            </a:r>
          </a:p>
          <a:p>
            <a:r>
              <a:rPr lang="en-US" altLang="zh-CN" sz="100" dirty="0">
                <a:solidFill>
                  <a:srgbClr val="134E30"/>
                </a:solidFill>
                <a:latin typeface="Calibri"/>
                <a:ea typeface="宋体"/>
              </a:rPr>
              <a:t>PPT</a:t>
            </a:r>
            <a:r>
              <a:rPr lang="zh-CN" altLang="en-US" sz="100" dirty="0">
                <a:solidFill>
                  <a:srgbClr val="134E30"/>
                </a:solidFill>
                <a:latin typeface="Calibri"/>
                <a:ea typeface="宋体"/>
              </a:rPr>
              <a:t>课件：</a:t>
            </a:r>
            <a:r>
              <a:rPr lang="en-US" altLang="zh-CN" sz="100" dirty="0">
                <a:solidFill>
                  <a:srgbClr val="134E30"/>
                </a:solidFill>
                <a:latin typeface="Calibri"/>
                <a:ea typeface="宋体"/>
              </a:rPr>
              <a:t>www.1ppt.com/kejian/             </a:t>
            </a:r>
            <a:r>
              <a:rPr lang="zh-CN" altLang="en-US" sz="100" dirty="0">
                <a:solidFill>
                  <a:srgbClr val="134E30"/>
                </a:solidFill>
                <a:latin typeface="Calibri"/>
                <a:ea typeface="宋体"/>
              </a:rPr>
              <a:t>字体下载：</a:t>
            </a:r>
            <a:r>
              <a:rPr lang="en-US" altLang="zh-CN" sz="100" dirty="0">
                <a:solidFill>
                  <a:srgbClr val="134E30"/>
                </a:solidFill>
                <a:latin typeface="Calibri"/>
                <a:ea typeface="宋体"/>
              </a:rPr>
              <a:t>www.1ppt.com/ziti/</a:t>
            </a:r>
          </a:p>
          <a:p>
            <a:r>
              <a:rPr lang="zh-CN" altLang="en-US" sz="100" dirty="0">
                <a:solidFill>
                  <a:srgbClr val="134E30"/>
                </a:solidFill>
                <a:latin typeface="Calibri"/>
                <a:ea typeface="宋体"/>
              </a:rPr>
              <a:t>工作总结</a:t>
            </a:r>
            <a:r>
              <a:rPr lang="en-US" altLang="zh-CN" sz="100" dirty="0">
                <a:solidFill>
                  <a:srgbClr val="134E30"/>
                </a:solidFill>
                <a:latin typeface="Calibri"/>
                <a:ea typeface="宋体"/>
              </a:rPr>
              <a:t>PPT</a:t>
            </a:r>
            <a:r>
              <a:rPr lang="zh-CN" altLang="en-US" sz="100" dirty="0">
                <a:solidFill>
                  <a:srgbClr val="134E30"/>
                </a:solidFill>
                <a:latin typeface="Calibri"/>
                <a:ea typeface="宋体"/>
              </a:rPr>
              <a:t>：</a:t>
            </a:r>
            <a:r>
              <a:rPr lang="en-US" altLang="zh-CN" sz="100" dirty="0">
                <a:solidFill>
                  <a:srgbClr val="134E30"/>
                </a:solidFill>
                <a:latin typeface="Calibri"/>
                <a:ea typeface="宋体"/>
              </a:rPr>
              <a:t>www.1ppt.com/xiazai/zongjie/ </a:t>
            </a:r>
            <a:r>
              <a:rPr lang="zh-CN" altLang="en-US" sz="100" dirty="0">
                <a:solidFill>
                  <a:srgbClr val="134E30"/>
                </a:solidFill>
                <a:latin typeface="Calibri"/>
                <a:ea typeface="宋体"/>
              </a:rPr>
              <a:t>工作计划：</a:t>
            </a:r>
            <a:r>
              <a:rPr lang="en-US" altLang="zh-CN" sz="100" dirty="0">
                <a:solidFill>
                  <a:srgbClr val="134E30"/>
                </a:solidFill>
                <a:latin typeface="Calibri"/>
                <a:ea typeface="宋体"/>
              </a:rPr>
              <a:t>www.1ppt.com/xiazai/jihua/</a:t>
            </a:r>
          </a:p>
          <a:p>
            <a:r>
              <a:rPr lang="zh-CN" altLang="en-US" sz="100" dirty="0">
                <a:solidFill>
                  <a:srgbClr val="134E30"/>
                </a:solidFill>
                <a:latin typeface="Calibri"/>
                <a:ea typeface="宋体"/>
              </a:rPr>
              <a:t>商务</a:t>
            </a:r>
            <a:r>
              <a:rPr lang="en-US" altLang="zh-CN" sz="100" dirty="0">
                <a:solidFill>
                  <a:srgbClr val="134E30"/>
                </a:solidFill>
                <a:latin typeface="Calibri"/>
                <a:ea typeface="宋体"/>
              </a:rPr>
              <a:t>PPT</a:t>
            </a:r>
            <a:r>
              <a:rPr lang="zh-CN" altLang="en-US" sz="100" dirty="0">
                <a:solidFill>
                  <a:srgbClr val="134E30"/>
                </a:solidFill>
                <a:latin typeface="Calibri"/>
                <a:ea typeface="宋体"/>
              </a:rPr>
              <a:t>模板：</a:t>
            </a:r>
            <a:r>
              <a:rPr lang="en-US" altLang="zh-CN" sz="100" dirty="0">
                <a:solidFill>
                  <a:srgbClr val="134E30"/>
                </a:solidFill>
                <a:latin typeface="Calibri"/>
                <a:ea typeface="宋体"/>
              </a:rPr>
              <a:t>www.1ppt.com/moban/shangwu/  </a:t>
            </a:r>
            <a:r>
              <a:rPr lang="zh-CN" altLang="en-US" sz="100" dirty="0">
                <a:solidFill>
                  <a:srgbClr val="134E30"/>
                </a:solidFill>
                <a:latin typeface="Calibri"/>
                <a:ea typeface="宋体"/>
              </a:rPr>
              <a:t>个人简历</a:t>
            </a:r>
            <a:r>
              <a:rPr lang="en-US" altLang="zh-CN" sz="100" dirty="0">
                <a:solidFill>
                  <a:srgbClr val="134E30"/>
                </a:solidFill>
                <a:latin typeface="Calibri"/>
                <a:ea typeface="宋体"/>
              </a:rPr>
              <a:t>PPT</a:t>
            </a:r>
            <a:r>
              <a:rPr lang="zh-CN" altLang="en-US" sz="100" dirty="0">
                <a:solidFill>
                  <a:srgbClr val="134E30"/>
                </a:solidFill>
                <a:latin typeface="Calibri"/>
                <a:ea typeface="宋体"/>
              </a:rPr>
              <a:t>：</a:t>
            </a:r>
            <a:r>
              <a:rPr lang="en-US" altLang="zh-CN" sz="100" dirty="0">
                <a:solidFill>
                  <a:srgbClr val="134E30"/>
                </a:solidFill>
                <a:latin typeface="Calibri"/>
                <a:ea typeface="宋体"/>
              </a:rPr>
              <a:t>www.1ppt.com/xiazai/jianli/  </a:t>
            </a:r>
          </a:p>
          <a:p>
            <a:r>
              <a:rPr lang="zh-CN" altLang="en-US" sz="100" dirty="0">
                <a:solidFill>
                  <a:srgbClr val="134E30"/>
                </a:solidFill>
                <a:latin typeface="Calibri"/>
                <a:ea typeface="宋体"/>
              </a:rPr>
              <a:t>毕业答辩</a:t>
            </a:r>
            <a:r>
              <a:rPr lang="en-US" altLang="zh-CN" sz="100" dirty="0">
                <a:solidFill>
                  <a:srgbClr val="134E30"/>
                </a:solidFill>
                <a:latin typeface="Calibri"/>
                <a:ea typeface="宋体"/>
              </a:rPr>
              <a:t>PPT</a:t>
            </a:r>
            <a:r>
              <a:rPr lang="zh-CN" altLang="en-US" sz="100" dirty="0">
                <a:solidFill>
                  <a:srgbClr val="134E30"/>
                </a:solidFill>
                <a:latin typeface="Calibri"/>
                <a:ea typeface="宋体"/>
              </a:rPr>
              <a:t>：</a:t>
            </a:r>
            <a:r>
              <a:rPr lang="en-US" altLang="zh-CN" sz="100" dirty="0">
                <a:solidFill>
                  <a:srgbClr val="134E30"/>
                </a:solidFill>
                <a:latin typeface="Calibri"/>
                <a:ea typeface="宋体"/>
              </a:rPr>
              <a:t>www.1ppt.com/xiazai/dabian/  </a:t>
            </a:r>
            <a:r>
              <a:rPr lang="zh-CN" altLang="en-US" sz="100" dirty="0">
                <a:solidFill>
                  <a:srgbClr val="134E30"/>
                </a:solidFill>
                <a:latin typeface="Calibri"/>
                <a:ea typeface="宋体"/>
              </a:rPr>
              <a:t>工作汇报</a:t>
            </a:r>
            <a:r>
              <a:rPr lang="en-US" altLang="zh-CN" sz="100" dirty="0">
                <a:solidFill>
                  <a:srgbClr val="134E30"/>
                </a:solidFill>
                <a:latin typeface="Calibri"/>
                <a:ea typeface="宋体"/>
              </a:rPr>
              <a:t>PPT</a:t>
            </a:r>
            <a:r>
              <a:rPr lang="zh-CN" altLang="en-US" sz="100" dirty="0">
                <a:solidFill>
                  <a:srgbClr val="134E30"/>
                </a:solidFill>
                <a:latin typeface="Calibri"/>
                <a:ea typeface="宋体"/>
              </a:rPr>
              <a:t>：</a:t>
            </a:r>
            <a:r>
              <a:rPr lang="en-US" altLang="zh-CN" sz="100" dirty="0">
                <a:solidFill>
                  <a:srgbClr val="134E30"/>
                </a:solidFill>
                <a:latin typeface="Calibri"/>
                <a:ea typeface="宋体"/>
              </a:rPr>
              <a:t>www.1ppt.com/xiazai/huibao/    </a:t>
            </a:r>
          </a:p>
          <a:p>
            <a:r>
              <a:rPr lang="en-US" altLang="zh-CN" sz="100" dirty="0">
                <a:solidFill>
                  <a:srgbClr val="134E30"/>
                </a:solidFill>
                <a:latin typeface="Calibri"/>
                <a:ea typeface="宋体"/>
              </a:rPr>
              <a:t> </a:t>
            </a:r>
          </a:p>
        </p:txBody>
      </p:sp>
      <p:grpSp>
        <p:nvGrpSpPr>
          <p:cNvPr id="5" name="组合 4"/>
          <p:cNvGrpSpPr/>
          <p:nvPr userDrawn="1"/>
        </p:nvGrpSpPr>
        <p:grpSpPr>
          <a:xfrm>
            <a:off x="0" y="0"/>
            <a:ext cx="12190344" cy="6858000"/>
            <a:chOff x="0" y="0"/>
            <a:chExt cx="12190344" cy="6858000"/>
          </a:xfrm>
        </p:grpSpPr>
        <p:pic>
          <p:nvPicPr>
            <p:cNvPr id="6" name="图片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593532" cy="6858000"/>
            </a:xfrm>
            <a:prstGeom prst="rect">
              <a:avLst/>
            </a:prstGeom>
          </p:spPr>
        </p:pic>
        <p:pic>
          <p:nvPicPr>
            <p:cNvPr id="7" name="图片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596812" y="0"/>
              <a:ext cx="5593532" cy="6858000"/>
            </a:xfrm>
            <a:prstGeom prst="rect">
              <a:avLst/>
            </a:prstGeom>
          </p:spPr>
        </p:pic>
        <p:pic>
          <p:nvPicPr>
            <p:cNvPr id="8" name="图片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5593532" y="0"/>
              <a:ext cx="1008111" cy="6858000"/>
            </a:xfrm>
            <a:prstGeom prst="rect">
              <a:avLst/>
            </a:prstGeom>
          </p:spPr>
        </p:pic>
      </p:grpSp>
    </p:spTree>
    <p:extLst>
      <p:ext uri="{BB962C8B-B14F-4D97-AF65-F5344CB8AC3E}">
        <p14:creationId xmlns:p14="http://schemas.microsoft.com/office/powerpoint/2010/main" val="295908672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advClick="0" advTm="3000">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578642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advClick="0" advTm="3000">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5975"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549521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advClick="0" advTm="300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396A-05C2-A1A6-F913-02D18ED7FA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4B5323-C5F2-2488-79EE-308AAF362C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951CFD-C1B8-C913-08C6-FBDEC7ADF96E}"/>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5" name="Footer Placeholder 4">
            <a:extLst>
              <a:ext uri="{FF2B5EF4-FFF2-40B4-BE49-F238E27FC236}">
                <a16:creationId xmlns:a16="http://schemas.microsoft.com/office/drawing/2014/main" id="{25424378-3D00-1819-EE09-FB50613CDB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B43C5-C280-6CFE-4465-C7ED69B1B096}"/>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280118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949D-661E-2F08-CEBF-21D6D1A5887E}"/>
              </a:ext>
            </a:extLst>
          </p:cNvPr>
          <p:cNvSpPr>
            <a:spLocks noGrp="1"/>
          </p:cNvSpPr>
          <p:nvPr>
            <p:ph type="title"/>
          </p:nvPr>
        </p:nvSpPr>
        <p:spPr>
          <a:xfrm>
            <a:off x="832067" y="1709739"/>
            <a:ext cx="10518338"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6CAA3B-3461-8C46-6AC7-4BCED1108B77}"/>
              </a:ext>
            </a:extLst>
          </p:cNvPr>
          <p:cNvSpPr>
            <a:spLocks noGrp="1"/>
          </p:cNvSpPr>
          <p:nvPr>
            <p:ph type="body" idx="1"/>
          </p:nvPr>
        </p:nvSpPr>
        <p:spPr>
          <a:xfrm>
            <a:off x="832067" y="4589464"/>
            <a:ext cx="105183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613AC1-7861-0F44-005B-79D320F99012}"/>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5" name="Footer Placeholder 4">
            <a:extLst>
              <a:ext uri="{FF2B5EF4-FFF2-40B4-BE49-F238E27FC236}">
                <a16:creationId xmlns:a16="http://schemas.microsoft.com/office/drawing/2014/main" id="{80F84B92-8ACC-25B0-C202-2BA9F5333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53AC5-5A33-362E-9A41-A3A0C70D09BF}"/>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75339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BB04-8E30-A55C-F95E-8539E94160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234A3D-B937-00FE-73FB-EA920CEEA49F}"/>
              </a:ext>
            </a:extLst>
          </p:cNvPr>
          <p:cNvSpPr>
            <a:spLocks noGrp="1"/>
          </p:cNvSpPr>
          <p:nvPr>
            <p:ph sz="half" idx="1"/>
          </p:nvPr>
        </p:nvSpPr>
        <p:spPr>
          <a:xfrm>
            <a:off x="838418" y="1825625"/>
            <a:ext cx="518294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5D3B60-1FAC-97E9-DD7C-37ADD348F069}"/>
              </a:ext>
            </a:extLst>
          </p:cNvPr>
          <p:cNvSpPr>
            <a:spLocks noGrp="1"/>
          </p:cNvSpPr>
          <p:nvPr>
            <p:ph sz="half" idx="2"/>
          </p:nvPr>
        </p:nvSpPr>
        <p:spPr>
          <a:xfrm>
            <a:off x="6173808" y="1825625"/>
            <a:ext cx="518294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7986D9-F461-63E1-DF82-B9FE00CD3D58}"/>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6" name="Footer Placeholder 5">
            <a:extLst>
              <a:ext uri="{FF2B5EF4-FFF2-40B4-BE49-F238E27FC236}">
                <a16:creationId xmlns:a16="http://schemas.microsoft.com/office/drawing/2014/main" id="{17DF2B49-49D4-A66E-B3F7-060939BA0A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2DD9B7-37A7-596F-955F-B1F1D0433BCD}"/>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1523166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C3EF-177D-5E28-3E2B-10D17402AA97}"/>
              </a:ext>
            </a:extLst>
          </p:cNvPr>
          <p:cNvSpPr>
            <a:spLocks noGrp="1"/>
          </p:cNvSpPr>
          <p:nvPr>
            <p:ph type="title"/>
          </p:nvPr>
        </p:nvSpPr>
        <p:spPr>
          <a:xfrm>
            <a:off x="840007" y="365126"/>
            <a:ext cx="1051833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2D037E-E985-AB70-6640-208896A87EAB}"/>
              </a:ext>
            </a:extLst>
          </p:cNvPr>
          <p:cNvSpPr>
            <a:spLocks noGrp="1"/>
          </p:cNvSpPr>
          <p:nvPr>
            <p:ph type="body" idx="1"/>
          </p:nvPr>
        </p:nvSpPr>
        <p:spPr>
          <a:xfrm>
            <a:off x="840007" y="1681163"/>
            <a:ext cx="51591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9D94DC-6DAB-1244-ACD6-A7C7EF610D9B}"/>
              </a:ext>
            </a:extLst>
          </p:cNvPr>
          <p:cNvSpPr>
            <a:spLocks noGrp="1"/>
          </p:cNvSpPr>
          <p:nvPr>
            <p:ph sz="half" idx="2"/>
          </p:nvPr>
        </p:nvSpPr>
        <p:spPr>
          <a:xfrm>
            <a:off x="840007" y="2505075"/>
            <a:ext cx="515913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4F0A7B-96DA-11BD-20DE-1E5A3A870416}"/>
              </a:ext>
            </a:extLst>
          </p:cNvPr>
          <p:cNvSpPr>
            <a:spLocks noGrp="1"/>
          </p:cNvSpPr>
          <p:nvPr>
            <p:ph type="body" sz="quarter" idx="3"/>
          </p:nvPr>
        </p:nvSpPr>
        <p:spPr>
          <a:xfrm>
            <a:off x="6173807" y="1681163"/>
            <a:ext cx="51845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E70BB1-8C11-6668-01E6-33D2B3A1E6C9}"/>
              </a:ext>
            </a:extLst>
          </p:cNvPr>
          <p:cNvSpPr>
            <a:spLocks noGrp="1"/>
          </p:cNvSpPr>
          <p:nvPr>
            <p:ph sz="quarter" idx="4"/>
          </p:nvPr>
        </p:nvSpPr>
        <p:spPr>
          <a:xfrm>
            <a:off x="6173807" y="2505075"/>
            <a:ext cx="51845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AE459B-CFD0-3CDD-867B-DC798E3CEF59}"/>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8" name="Footer Placeholder 7">
            <a:extLst>
              <a:ext uri="{FF2B5EF4-FFF2-40B4-BE49-F238E27FC236}">
                <a16:creationId xmlns:a16="http://schemas.microsoft.com/office/drawing/2014/main" id="{D0B08851-06D9-6647-0285-D10DF83EC9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FC0D9D-0FB0-1155-E603-E9C7C78D95AB}"/>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3844341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5FF23-1AC0-58D8-6F38-4C47CA1822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87952B-A12D-5B8A-F62B-6E080D08F7C3}"/>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4" name="Footer Placeholder 3">
            <a:extLst>
              <a:ext uri="{FF2B5EF4-FFF2-40B4-BE49-F238E27FC236}">
                <a16:creationId xmlns:a16="http://schemas.microsoft.com/office/drawing/2014/main" id="{9E2C2A3A-F505-868B-C045-84312AB50A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61D987-128F-7F58-8A0D-B3CC98226B1D}"/>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124199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5D89C6-4B61-29E7-4B9A-4CBFBEC6BED1}"/>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3" name="Footer Placeholder 2">
            <a:extLst>
              <a:ext uri="{FF2B5EF4-FFF2-40B4-BE49-F238E27FC236}">
                <a16:creationId xmlns:a16="http://schemas.microsoft.com/office/drawing/2014/main" id="{7D37AFE9-96C2-AAEA-F02A-225E010AE5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B42CDD-9800-C783-60EB-1926E268C4C4}"/>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302451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C75CF-4636-4B26-4A7E-27F33FA3D45F}"/>
              </a:ext>
            </a:extLst>
          </p:cNvPr>
          <p:cNvSpPr>
            <a:spLocks noGrp="1"/>
          </p:cNvSpPr>
          <p:nvPr>
            <p:ph type="title"/>
          </p:nvPr>
        </p:nvSpPr>
        <p:spPr>
          <a:xfrm>
            <a:off x="840007" y="457200"/>
            <a:ext cx="3933261"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8F1D2-86EF-ACF0-1219-7DE723936C95}"/>
              </a:ext>
            </a:extLst>
          </p:cNvPr>
          <p:cNvSpPr>
            <a:spLocks noGrp="1"/>
          </p:cNvSpPr>
          <p:nvPr>
            <p:ph idx="1"/>
          </p:nvPr>
        </p:nvSpPr>
        <p:spPr>
          <a:xfrm>
            <a:off x="5184538" y="987426"/>
            <a:ext cx="617380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C69580-DF9F-64EE-36F3-3BE0982764BA}"/>
              </a:ext>
            </a:extLst>
          </p:cNvPr>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5064A0-7828-3CF9-889D-D7133D236EE1}"/>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6" name="Footer Placeholder 5">
            <a:extLst>
              <a:ext uri="{FF2B5EF4-FFF2-40B4-BE49-F238E27FC236}">
                <a16:creationId xmlns:a16="http://schemas.microsoft.com/office/drawing/2014/main" id="{67FB15C0-6630-B99F-40E5-D0C4B8900B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E4B9E-D787-33E6-A296-7D2C8F5254F0}"/>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217461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1D65-77C6-F319-B60F-995F2A7E35A4}"/>
              </a:ext>
            </a:extLst>
          </p:cNvPr>
          <p:cNvSpPr>
            <a:spLocks noGrp="1"/>
          </p:cNvSpPr>
          <p:nvPr>
            <p:ph type="title"/>
          </p:nvPr>
        </p:nvSpPr>
        <p:spPr>
          <a:xfrm>
            <a:off x="840007" y="457200"/>
            <a:ext cx="3933261"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26ECED-479E-39DB-5B87-374EEB18BE02}"/>
              </a:ext>
            </a:extLst>
          </p:cNvPr>
          <p:cNvSpPr>
            <a:spLocks noGrp="1"/>
          </p:cNvSpPr>
          <p:nvPr>
            <p:ph type="pic" idx="1"/>
          </p:nvPr>
        </p:nvSpPr>
        <p:spPr>
          <a:xfrm>
            <a:off x="5184538" y="987426"/>
            <a:ext cx="617380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D08A78-2400-0463-F97A-01967B44F09C}"/>
              </a:ext>
            </a:extLst>
          </p:cNvPr>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3FB42A-788E-0B66-CD50-4A9BD6E4175D}"/>
              </a:ext>
            </a:extLst>
          </p:cNvPr>
          <p:cNvSpPr>
            <a:spLocks noGrp="1"/>
          </p:cNvSpPr>
          <p:nvPr>
            <p:ph type="dt" sz="half" idx="10"/>
          </p:nvPr>
        </p:nvSpPr>
        <p:spPr/>
        <p:txBody>
          <a:bodyPr/>
          <a:lstStyle/>
          <a:p>
            <a:fld id="{8B4005F6-201E-43F4-B403-B8FFFE8AC675}" type="datetimeFigureOut">
              <a:rPr lang="en-US" smtClean="0"/>
              <a:t>9/16/2022</a:t>
            </a:fld>
            <a:endParaRPr lang="en-US"/>
          </a:p>
        </p:txBody>
      </p:sp>
      <p:sp>
        <p:nvSpPr>
          <p:cNvPr id="6" name="Footer Placeholder 5">
            <a:extLst>
              <a:ext uri="{FF2B5EF4-FFF2-40B4-BE49-F238E27FC236}">
                <a16:creationId xmlns:a16="http://schemas.microsoft.com/office/drawing/2014/main" id="{4C4229DD-A26C-B3BC-A480-FFF9B1B3E6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50652-071D-373C-BCD4-C862FFB0F3CB}"/>
              </a:ext>
            </a:extLst>
          </p:cNvPr>
          <p:cNvSpPr>
            <a:spLocks noGrp="1"/>
          </p:cNvSpPr>
          <p:nvPr>
            <p:ph type="sldNum" sz="quarter" idx="12"/>
          </p:nvPr>
        </p:nvSpPr>
        <p:spPr/>
        <p:txBody>
          <a:bodyPr/>
          <a:lstStyle/>
          <a:p>
            <a:fld id="{B0A8C64B-9771-4AD0-B1FA-12275CB56657}" type="slidenum">
              <a:rPr lang="en-US" smtClean="0"/>
              <a:t>‹#›</a:t>
            </a:fld>
            <a:endParaRPr lang="en-US"/>
          </a:p>
        </p:txBody>
      </p:sp>
    </p:spTree>
    <p:extLst>
      <p:ext uri="{BB962C8B-B14F-4D97-AF65-F5344CB8AC3E}">
        <p14:creationId xmlns:p14="http://schemas.microsoft.com/office/powerpoint/2010/main" val="400496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C22988-1056-45F8-245B-9316BC05130F}"/>
              </a:ext>
            </a:extLst>
          </p:cNvPr>
          <p:cNvSpPr>
            <a:spLocks noGrp="1"/>
          </p:cNvSpPr>
          <p:nvPr>
            <p:ph type="title"/>
          </p:nvPr>
        </p:nvSpPr>
        <p:spPr>
          <a:xfrm>
            <a:off x="838419" y="365126"/>
            <a:ext cx="1051833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8C0D4F-72D8-2084-9B6D-7AFD4E89CB2F}"/>
              </a:ext>
            </a:extLst>
          </p:cNvPr>
          <p:cNvSpPr>
            <a:spLocks noGrp="1"/>
          </p:cNvSpPr>
          <p:nvPr>
            <p:ph type="body" idx="1"/>
          </p:nvPr>
        </p:nvSpPr>
        <p:spPr>
          <a:xfrm>
            <a:off x="838419" y="1825625"/>
            <a:ext cx="1051833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45FFE-729A-21EB-B247-02CE447DE149}"/>
              </a:ext>
            </a:extLst>
          </p:cNvPr>
          <p:cNvSpPr>
            <a:spLocks noGrp="1"/>
          </p:cNvSpPr>
          <p:nvPr>
            <p:ph type="dt" sz="half" idx="2"/>
          </p:nvPr>
        </p:nvSpPr>
        <p:spPr>
          <a:xfrm>
            <a:off x="838418" y="6356351"/>
            <a:ext cx="27439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005F6-201E-43F4-B403-B8FFFE8AC675}" type="datetimeFigureOut">
              <a:rPr lang="en-US" smtClean="0"/>
              <a:t>9/16/2022</a:t>
            </a:fld>
            <a:endParaRPr lang="en-US"/>
          </a:p>
        </p:txBody>
      </p:sp>
      <p:sp>
        <p:nvSpPr>
          <p:cNvPr id="5" name="Footer Placeholder 4">
            <a:extLst>
              <a:ext uri="{FF2B5EF4-FFF2-40B4-BE49-F238E27FC236}">
                <a16:creationId xmlns:a16="http://schemas.microsoft.com/office/drawing/2014/main" id="{A0F695B9-99A3-3BF4-3656-09DB9F11B4D2}"/>
              </a:ext>
            </a:extLst>
          </p:cNvPr>
          <p:cNvSpPr>
            <a:spLocks noGrp="1"/>
          </p:cNvSpPr>
          <p:nvPr>
            <p:ph type="ftr" sz="quarter" idx="3"/>
          </p:nvPr>
        </p:nvSpPr>
        <p:spPr>
          <a:xfrm>
            <a:off x="4039652" y="6356351"/>
            <a:ext cx="41158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47AF9C-09F6-9266-4D0A-4851C3505E5D}"/>
              </a:ext>
            </a:extLst>
          </p:cNvPr>
          <p:cNvSpPr>
            <a:spLocks noGrp="1"/>
          </p:cNvSpPr>
          <p:nvPr>
            <p:ph type="sldNum" sz="quarter" idx="4"/>
          </p:nvPr>
        </p:nvSpPr>
        <p:spPr>
          <a:xfrm>
            <a:off x="8612843" y="6356351"/>
            <a:ext cx="27439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8C64B-9771-4AD0-B1FA-12275CB56657}" type="slidenum">
              <a:rPr lang="en-US" smtClean="0"/>
              <a:t>‹#›</a:t>
            </a:fld>
            <a:endParaRPr lang="en-US"/>
          </a:p>
        </p:txBody>
      </p:sp>
    </p:spTree>
    <p:extLst>
      <p:ext uri="{BB962C8B-B14F-4D97-AF65-F5344CB8AC3E}">
        <p14:creationId xmlns:p14="http://schemas.microsoft.com/office/powerpoint/2010/main" val="42718397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656" r:id="rId13"/>
    <p:sldLayoutId id="2147483654" r:id="rId14"/>
    <p:sldLayoutId id="2147483658" r:id="rId15"/>
    <p:sldLayoutId id="2147483661" r:id="rId16"/>
    <p:sldLayoutId id="2147483662" r:id="rId17"/>
    <p:sldLayoutId id="2147483663" r:id="rId18"/>
    <p:sldLayoutId id="2147483660" r:id="rId19"/>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advClick="0" advTm="3000">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7.wmf"/><Relationship Id="rId18" Type="http://schemas.openxmlformats.org/officeDocument/2006/relationships/oleObject" Target="../embeddings/oleObject16.bin"/><Relationship Id="rId3" Type="http://schemas.openxmlformats.org/officeDocument/2006/relationships/image" Target="../media/image5.gif"/><Relationship Id="rId21" Type="http://schemas.openxmlformats.org/officeDocument/2006/relationships/image" Target="../media/image21.wmf"/><Relationship Id="rId7" Type="http://schemas.openxmlformats.org/officeDocument/2006/relationships/image" Target="../media/image14.wmf"/><Relationship Id="rId12" Type="http://schemas.openxmlformats.org/officeDocument/2006/relationships/oleObject" Target="../embeddings/oleObject13.bin"/><Relationship Id="rId17" Type="http://schemas.openxmlformats.org/officeDocument/2006/relationships/image" Target="../media/image19.wmf"/><Relationship Id="rId2" Type="http://schemas.openxmlformats.org/officeDocument/2006/relationships/slideLayout" Target="../slideLayouts/slideLayout2.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12.bin"/><Relationship Id="rId19" Type="http://schemas.openxmlformats.org/officeDocument/2006/relationships/image" Target="../media/image20.wmf"/><Relationship Id="rId4" Type="http://schemas.openxmlformats.org/officeDocument/2006/relationships/oleObject" Target="../embeddings/oleObject9.bin"/><Relationship Id="rId9" Type="http://schemas.openxmlformats.org/officeDocument/2006/relationships/image" Target="../media/image15.wmf"/><Relationship Id="rId1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6.wmf"/><Relationship Id="rId3" Type="http://schemas.openxmlformats.org/officeDocument/2006/relationships/image" Target="../media/image5.gif"/><Relationship Id="rId7" Type="http://schemas.openxmlformats.org/officeDocument/2006/relationships/image" Target="../media/image23.wmf"/><Relationship Id="rId12"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4.wmf"/></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5.gif"/><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4.bin"/><Relationship Id="rId5" Type="http://schemas.openxmlformats.org/officeDocument/2006/relationships/image" Target="../media/image27.wmf"/><Relationship Id="rId4" Type="http://schemas.openxmlformats.org/officeDocument/2006/relationships/oleObject" Target="../embeddings/oleObject23.bin"/><Relationship Id="rId9" Type="http://schemas.openxmlformats.org/officeDocument/2006/relationships/image" Target="../media/image29.wmf"/></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4.wmf"/><Relationship Id="rId3" Type="http://schemas.openxmlformats.org/officeDocument/2006/relationships/image" Target="../media/image5.gif"/><Relationship Id="rId7" Type="http://schemas.openxmlformats.org/officeDocument/2006/relationships/image" Target="../media/image31.w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7.bin"/><Relationship Id="rId11" Type="http://schemas.openxmlformats.org/officeDocument/2006/relationships/image" Target="../media/image33.wmf"/><Relationship Id="rId5" Type="http://schemas.openxmlformats.org/officeDocument/2006/relationships/image" Target="../media/image30.wmf"/><Relationship Id="rId15" Type="http://schemas.openxmlformats.org/officeDocument/2006/relationships/image" Target="../media/image35.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2.wmf"/><Relationship Id="rId14" Type="http://schemas.openxmlformats.org/officeDocument/2006/relationships/oleObject" Target="../embeddings/oleObject31.bin"/></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8.xml"/><Relationship Id="rId18" Type="http://schemas.openxmlformats.org/officeDocument/2006/relationships/image" Target="../media/image14.png"/><Relationship Id="rId21" Type="http://schemas.openxmlformats.org/officeDocument/2006/relationships/customXml" Target="../ink/ink15.xml"/><Relationship Id="rId7" Type="http://schemas.openxmlformats.org/officeDocument/2006/relationships/customXml" Target="../ink/ink2.xml"/><Relationship Id="rId12" Type="http://schemas.openxmlformats.org/officeDocument/2006/relationships/customXml" Target="../ink/ink7.xml"/><Relationship Id="rId17" Type="http://schemas.openxmlformats.org/officeDocument/2006/relationships/customXml" Target="../ink/ink12.xml"/><Relationship Id="rId2" Type="http://schemas.openxmlformats.org/officeDocument/2006/relationships/customXml" Target="../ink/ink1.xml"/><Relationship Id="rId16" Type="http://schemas.openxmlformats.org/officeDocument/2006/relationships/customXml" Target="../ink/ink11.xml"/><Relationship Id="rId20"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customXml" Target="../ink/ink6.xml"/><Relationship Id="rId15" Type="http://schemas.openxmlformats.org/officeDocument/2006/relationships/customXml" Target="../ink/ink10.xml"/><Relationship Id="rId10" Type="http://schemas.openxmlformats.org/officeDocument/2006/relationships/customXml" Target="../ink/ink5.xml"/><Relationship Id="rId19" Type="http://schemas.openxmlformats.org/officeDocument/2006/relationships/customXml" Target="../ink/ink13.xml"/><Relationship Id="rId9" Type="http://schemas.openxmlformats.org/officeDocument/2006/relationships/customXml" Target="../ink/ink4.xml"/><Relationship Id="rId14" Type="http://schemas.openxmlformats.org/officeDocument/2006/relationships/customXml" Target="../ink/ink9.xml"/><Relationship Id="rId22"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2.wmf"/><Relationship Id="rId3" Type="http://schemas.openxmlformats.org/officeDocument/2006/relationships/image" Target="../media/image5.gif"/><Relationship Id="rId7" Type="http://schemas.openxmlformats.org/officeDocument/2006/relationships/image" Target="../media/image10.wmf"/><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7.bin"/><Relationship Id="rId5" Type="http://schemas.openxmlformats.org/officeDocument/2006/relationships/image" Target="../media/image9.wmf"/><Relationship Id="rId10" Type="http://schemas.openxmlformats.org/officeDocument/2006/relationships/image" Target="../media/image11.wmf"/><Relationship Id="rId4" Type="http://schemas.openxmlformats.org/officeDocument/2006/relationships/oleObject" Target="../embeddings/oleObject3.bin"/><Relationship Id="rId9"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Trắng 2022 ❤️ 1001 Ảnh Nền Trắng Full HD Đẹp">
            <a:extLst>
              <a:ext uri="{FF2B5EF4-FFF2-40B4-BE49-F238E27FC236}">
                <a16:creationId xmlns:a16="http://schemas.microsoft.com/office/drawing/2014/main" id="{CD9E389B-3CD2-0981-0EFF-88FC01F06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47" y="-32595"/>
            <a:ext cx="12341621" cy="76290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75671" y="5738093"/>
            <a:ext cx="6537938" cy="1131848"/>
          </a:xfrm>
          <a:prstGeom prst="rect">
            <a:avLst/>
          </a:prstGeom>
        </p:spPr>
        <p:txBody>
          <a:bodyPr wrap="square">
            <a:spAutoFit/>
          </a:bodyPr>
          <a:lstStyle/>
          <a:p>
            <a:pPr lvl="0" algn="ctr">
              <a:lnSpc>
                <a:spcPct val="150000"/>
              </a:lnSpc>
            </a:pPr>
            <a:r>
              <a:rPr lang="en-US" sz="2400" b="1" dirty="0">
                <a:ln w="0"/>
                <a:solidFill>
                  <a:srgbClr val="0000CC"/>
                </a:solidFill>
                <a:effectLst>
                  <a:outerShdw blurRad="38100" dist="25400" dir="5400000" algn="ctr" rotWithShape="0">
                    <a:srgbClr val="6E747A">
                      <a:alpha val="43000"/>
                    </a:srgbClr>
                  </a:outerShdw>
                </a:effectLst>
                <a:latin typeface="Arial" panose="020B0604020202020204" pitchFamily="34" charset="0"/>
                <a:ea typeface="Cambria Math" panose="02040503050406030204" pitchFamily="18" charset="0"/>
                <a:cs typeface="Arial" panose="020B0604020202020204" pitchFamily="34" charset="0"/>
              </a:rPr>
              <a:t>GIÁO VIÊN: NGUYỄN THỊ NGỌC</a:t>
            </a:r>
          </a:p>
          <a:p>
            <a:pPr lvl="0" algn="ctr">
              <a:lnSpc>
                <a:spcPct val="150000"/>
              </a:lnSpc>
            </a:pPr>
            <a:r>
              <a:rPr lang="en-US" sz="2400" b="1" dirty="0" err="1">
                <a:ln w="0"/>
                <a:solidFill>
                  <a:srgbClr val="0000CC"/>
                </a:solidFill>
                <a:effectLst>
                  <a:outerShdw blurRad="38100" dist="25400" dir="5400000" algn="ctr" rotWithShape="0">
                    <a:srgbClr val="6E747A">
                      <a:alpha val="43000"/>
                    </a:srgbClr>
                  </a:outerShdw>
                </a:effectLst>
                <a:latin typeface="Arial" panose="020B0604020202020204" pitchFamily="34" charset="0"/>
                <a:ea typeface="Cambria Math" panose="02040503050406030204" pitchFamily="18" charset="0"/>
                <a:cs typeface="Arial" panose="020B0604020202020204" pitchFamily="34" charset="0"/>
              </a:rPr>
              <a:t>Trường</a:t>
            </a:r>
            <a:r>
              <a:rPr lang="en-US" sz="2400" b="1" dirty="0">
                <a:ln w="0"/>
                <a:solidFill>
                  <a:srgbClr val="0000CC"/>
                </a:solidFill>
                <a:effectLst>
                  <a:outerShdw blurRad="38100" dist="25400" dir="5400000" algn="ctr" rotWithShape="0">
                    <a:srgbClr val="6E747A">
                      <a:alpha val="43000"/>
                    </a:srgbClr>
                  </a:outerShdw>
                </a:effectLst>
                <a:latin typeface="Arial" panose="020B0604020202020204" pitchFamily="34" charset="0"/>
                <a:ea typeface="Cambria Math" panose="02040503050406030204" pitchFamily="18" charset="0"/>
                <a:cs typeface="Arial" panose="020B0604020202020204" pitchFamily="34" charset="0"/>
              </a:rPr>
              <a:t> THCS </a:t>
            </a:r>
            <a:r>
              <a:rPr lang="en-US" sz="2400" b="1" dirty="0" err="1">
                <a:ln w="0"/>
                <a:solidFill>
                  <a:srgbClr val="0000CC"/>
                </a:solidFill>
                <a:effectLst>
                  <a:outerShdw blurRad="38100" dist="25400" dir="5400000" algn="ctr" rotWithShape="0">
                    <a:srgbClr val="6E747A">
                      <a:alpha val="43000"/>
                    </a:srgbClr>
                  </a:outerShdw>
                </a:effectLst>
                <a:latin typeface="Arial" panose="020B0604020202020204" pitchFamily="34" charset="0"/>
                <a:ea typeface="Cambria Math" panose="02040503050406030204" pitchFamily="18" charset="0"/>
                <a:cs typeface="Arial" panose="020B0604020202020204" pitchFamily="34" charset="0"/>
              </a:rPr>
              <a:t>Lương</a:t>
            </a:r>
            <a:r>
              <a:rPr lang="en-US" sz="2400" b="1" dirty="0">
                <a:ln w="0"/>
                <a:solidFill>
                  <a:srgbClr val="0000CC"/>
                </a:solidFill>
                <a:effectLst>
                  <a:outerShdw blurRad="38100" dist="25400" dir="5400000" algn="ctr" rotWithShape="0">
                    <a:srgbClr val="6E747A">
                      <a:alpha val="43000"/>
                    </a:srgbClr>
                  </a:outerShdw>
                </a:effectLst>
                <a:latin typeface="Arial" panose="020B0604020202020204" pitchFamily="34" charset="0"/>
                <a:ea typeface="Cambria Math" panose="02040503050406030204" pitchFamily="18" charset="0"/>
                <a:cs typeface="Arial" panose="020B0604020202020204" pitchFamily="34" charset="0"/>
              </a:rPr>
              <a:t> </a:t>
            </a:r>
            <a:r>
              <a:rPr lang="en-US" sz="2400" b="1" dirty="0" err="1">
                <a:ln w="0"/>
                <a:solidFill>
                  <a:srgbClr val="0000CC"/>
                </a:solidFill>
                <a:effectLst>
                  <a:outerShdw blurRad="38100" dist="25400" dir="5400000" algn="ctr" rotWithShape="0">
                    <a:srgbClr val="6E747A">
                      <a:alpha val="43000"/>
                    </a:srgbClr>
                  </a:outerShdw>
                </a:effectLst>
                <a:latin typeface="Arial" panose="020B0604020202020204" pitchFamily="34" charset="0"/>
                <a:ea typeface="Cambria Math" panose="02040503050406030204" pitchFamily="18" charset="0"/>
                <a:cs typeface="Arial" panose="020B0604020202020204" pitchFamily="34" charset="0"/>
              </a:rPr>
              <a:t>Thế</a:t>
            </a:r>
            <a:r>
              <a:rPr lang="en-US" sz="2400" b="1" dirty="0">
                <a:ln w="0"/>
                <a:solidFill>
                  <a:srgbClr val="0000CC"/>
                </a:solidFill>
                <a:effectLst>
                  <a:outerShdw blurRad="38100" dist="25400" dir="5400000" algn="ctr" rotWithShape="0">
                    <a:srgbClr val="6E747A">
                      <a:alpha val="43000"/>
                    </a:srgbClr>
                  </a:outerShdw>
                </a:effectLst>
                <a:latin typeface="Arial" panose="020B0604020202020204" pitchFamily="34" charset="0"/>
                <a:ea typeface="Cambria Math" panose="02040503050406030204" pitchFamily="18" charset="0"/>
                <a:cs typeface="Arial" panose="020B0604020202020204" pitchFamily="34" charset="0"/>
              </a:rPr>
              <a:t> Vinh</a:t>
            </a:r>
          </a:p>
        </p:txBody>
      </p:sp>
      <p:pic>
        <p:nvPicPr>
          <p:cNvPr id="8" name="Picture 20" descr="Hình ảnh có liên qu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841557">
            <a:off x="9537243" y="534010"/>
            <a:ext cx="2852649" cy="2770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ình ảnh có liên qu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841557">
            <a:off x="41250" y="984245"/>
            <a:ext cx="1654029" cy="16062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a hướng dương GIF - Tải xuống và Chia sẻ trên PHONE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987" y="5304775"/>
            <a:ext cx="2303388" cy="14174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oa hướng dương GIF - Tải xuống và Chia sẻ trên PHONEK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32339" y="5330740"/>
            <a:ext cx="2303388" cy="14174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99877FC-B57C-2597-3B46-6EC581D0B7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1791" y="1484784"/>
            <a:ext cx="5870531" cy="3939723"/>
          </a:xfrm>
          <a:prstGeom prst="rect">
            <a:avLst/>
          </a:prstGeom>
        </p:spPr>
      </p:pic>
      <p:sp>
        <p:nvSpPr>
          <p:cNvPr id="6" name="TextBox 5">
            <a:extLst>
              <a:ext uri="{FF2B5EF4-FFF2-40B4-BE49-F238E27FC236}">
                <a16:creationId xmlns:a16="http://schemas.microsoft.com/office/drawing/2014/main" id="{F40CB3C1-A63D-A803-5050-859EBB90D9B4}"/>
              </a:ext>
            </a:extLst>
          </p:cNvPr>
          <p:cNvSpPr txBox="1"/>
          <p:nvPr/>
        </p:nvSpPr>
        <p:spPr>
          <a:xfrm>
            <a:off x="1231605" y="295053"/>
            <a:ext cx="9731963" cy="1077218"/>
          </a:xfrm>
          <a:prstGeom prst="rect">
            <a:avLst/>
          </a:prstGeom>
          <a:noFill/>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solidFill>
                  <a:srgbClr val="FF0000"/>
                </a:solidFill>
              </a:rPr>
              <a:t>BÁO CÁO TÓM TẮT GIẢI PHÁP NÂNG CAO CHẤT LƯỢNG DẠY HỌC MÔN TOÁN CẤP THCS</a:t>
            </a:r>
            <a:endParaRPr lang="vi-VN" sz="3200" dirty="0">
              <a:solidFill>
                <a:srgbClr val="FF0000"/>
              </a:solidFill>
            </a:endParaRPr>
          </a:p>
        </p:txBody>
      </p:sp>
    </p:spTree>
    <p:extLst>
      <p:ext uri="{BB962C8B-B14F-4D97-AF65-F5344CB8AC3E}">
        <p14:creationId xmlns:p14="http://schemas.microsoft.com/office/powerpoint/2010/main" val="3532891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3000">
        <p15:prstTrans prst="curtains"/>
      </p:transition>
    </mc:Choice>
    <mc:Fallback xmlns="">
      <p:transition spd="slow"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449272" cy="4338624"/>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3: </a:t>
            </a:r>
            <a:r>
              <a:rPr lang="en-US" sz="2800" b="1" u="sng" dirty="0">
                <a:solidFill>
                  <a:srgbClr val="FF0000"/>
                </a:solidFill>
                <a:latin typeface="Arial" panose="020B0604020202020204" pitchFamily="34" charset="0"/>
                <a:cs typeface="Arial" panose="020B0604020202020204" pitchFamily="34" charset="0"/>
              </a:rPr>
              <a:t>Xây dựng nội dung ôn tập</a:t>
            </a:r>
            <a:endParaRPr lang="vi-VN" sz="2800" u="sng" dirty="0">
              <a:solidFill>
                <a:srgbClr val="FF0000"/>
              </a:solidFill>
              <a:latin typeface="Arial" panose="020B0604020202020204" pitchFamily="34" charset="0"/>
              <a:cs typeface="Arial" panose="020B0604020202020204" pitchFamily="34" charset="0"/>
            </a:endParaRPr>
          </a:p>
          <a:p>
            <a:pPr algn="just">
              <a:lnSpc>
                <a:spcPct val="120000"/>
              </a:lnSpc>
              <a:spcAft>
                <a:spcPts val="1000"/>
              </a:spcAft>
            </a:pPr>
            <a:r>
              <a:rPr lang="en-US" sz="2800" b="1" i="1" dirty="0">
                <a:solidFill>
                  <a:srgbClr val="0000CC"/>
                </a:solidFill>
                <a:latin typeface="Arial" panose="020B0604020202020204" pitchFamily="34" charset="0"/>
                <a:cs typeface="Arial" panose="020B0604020202020204" pitchFamily="34" charset="0"/>
              </a:rPr>
              <a:t>2</a:t>
            </a:r>
            <a:r>
              <a:rPr lang="en-US" sz="2800" i="1" dirty="0">
                <a:solidFill>
                  <a:srgbClr val="0000CC"/>
                </a:solidFill>
                <a:latin typeface="Arial" panose="020B0604020202020204" pitchFamily="34" charset="0"/>
                <a:cs typeface="Arial" panose="020B0604020202020204" pitchFamily="34" charset="0"/>
              </a:rPr>
              <a:t>. </a:t>
            </a:r>
            <a:r>
              <a:rPr lang="en-US" sz="2800" b="1" i="1" dirty="0">
                <a:solidFill>
                  <a:srgbClr val="0000CC"/>
                </a:solidFill>
                <a:latin typeface="Arial" panose="020B0604020202020204" pitchFamily="34" charset="0"/>
                <a:cs typeface="Arial" panose="020B0604020202020204" pitchFamily="34" charset="0"/>
              </a:rPr>
              <a:t>Các dạng toán trọng tâm</a:t>
            </a:r>
            <a:endParaRPr lang="en-US" sz="2800" i="1" dirty="0">
              <a:solidFill>
                <a:srgbClr val="0000CC"/>
              </a:solidFill>
              <a:latin typeface="Arial" panose="020B0604020202020204" pitchFamily="34" charset="0"/>
              <a:cs typeface="Arial" panose="020B0604020202020204" pitchFamily="34" charset="0"/>
            </a:endParaRPr>
          </a:p>
          <a:p>
            <a:pPr algn="ctr"/>
            <a:r>
              <a:rPr lang="en-US" sz="2200" b="1" dirty="0">
                <a:latin typeface="Arial" panose="020B0604020202020204" pitchFamily="34" charset="0"/>
                <a:cs typeface="Arial" panose="020B0604020202020204" pitchFamily="34" charset="0"/>
              </a:rPr>
              <a:t>DẠNG 2: RÚT GỌN BIỂU THỨC  CHỨA BIẾN</a:t>
            </a:r>
          </a:p>
          <a:p>
            <a:pPr algn="ctr"/>
            <a:endParaRPr lang="en-US" sz="2200" b="1" dirty="0">
              <a:latin typeface="Arial" panose="020B0604020202020204" pitchFamily="34" charset="0"/>
              <a:cs typeface="Arial" panose="020B0604020202020204" pitchFamily="34" charset="0"/>
            </a:endParaRPr>
          </a:p>
          <a:p>
            <a:pPr algn="just"/>
            <a:r>
              <a:rPr lang="en-US" sz="2800" i="1" dirty="0">
                <a:latin typeface="Arial" panose="020B0604020202020204" pitchFamily="34" charset="0"/>
                <a:cs typeface="Arial" panose="020B0604020202020204" pitchFamily="34" charset="0"/>
              </a:rPr>
              <a:t>Phương pháp giải</a:t>
            </a:r>
            <a:r>
              <a:rPr lang="en-US" sz="2800" dirty="0">
                <a:latin typeface="Arial" panose="020B060402020202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 Bước 1: Tìm điều kiện xác định của biểu thức.</a:t>
            </a:r>
            <a:endParaRPr lang="vi-VN"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 Bước 2: Phân tích các biểu thức ở mẫu thành nhân tử, xác định mẫu chung, thực hiện quy đồng mẫu của các biểu thức (đổi dấu nếu cần).</a:t>
            </a:r>
            <a:endParaRPr lang="vi-VN"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 Bước 3: Thu gọn và kết luận</a:t>
            </a:r>
            <a:endParaRPr lang="vi-VN" sz="2800" dirty="0">
              <a:latin typeface="Arial" panose="020B0604020202020204" pitchFamily="34" charset="0"/>
              <a:cs typeface="Arial" panose="020B0604020202020204" pitchFamily="34" charset="0"/>
            </a:endParaRPr>
          </a:p>
          <a:p>
            <a:endParaRPr lang="vi-VN" sz="2200" dirty="0">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607" y="5949280"/>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0300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449272" cy="1845633"/>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3: </a:t>
            </a:r>
            <a:r>
              <a:rPr lang="en-US" sz="2800" b="1" u="sng" dirty="0">
                <a:solidFill>
                  <a:srgbClr val="FF0000"/>
                </a:solidFill>
                <a:latin typeface="Arial" panose="020B0604020202020204" pitchFamily="34" charset="0"/>
                <a:cs typeface="Arial" panose="020B0604020202020204" pitchFamily="34" charset="0"/>
              </a:rPr>
              <a:t>Xây dựng nội dung ôn tập</a:t>
            </a:r>
            <a:endParaRPr lang="vi-VN" sz="2800" u="sng" dirty="0">
              <a:solidFill>
                <a:srgbClr val="FF0000"/>
              </a:solidFill>
              <a:latin typeface="Arial" panose="020B0604020202020204" pitchFamily="34" charset="0"/>
              <a:cs typeface="Arial" panose="020B0604020202020204" pitchFamily="34" charset="0"/>
            </a:endParaRPr>
          </a:p>
          <a:p>
            <a:pPr algn="just">
              <a:lnSpc>
                <a:spcPct val="120000"/>
              </a:lnSpc>
              <a:spcAft>
                <a:spcPts val="1000"/>
              </a:spcAft>
            </a:pPr>
            <a:r>
              <a:rPr lang="en-US" sz="2800" b="1" i="1" dirty="0">
                <a:solidFill>
                  <a:srgbClr val="0000CC"/>
                </a:solidFill>
                <a:latin typeface="Arial" panose="020B0604020202020204" pitchFamily="34" charset="0"/>
                <a:cs typeface="Arial" panose="020B0604020202020204" pitchFamily="34" charset="0"/>
              </a:rPr>
              <a:t>2</a:t>
            </a:r>
            <a:r>
              <a:rPr lang="en-US" sz="2800" i="1" dirty="0">
                <a:solidFill>
                  <a:srgbClr val="0000CC"/>
                </a:solidFill>
                <a:latin typeface="Arial" panose="020B0604020202020204" pitchFamily="34" charset="0"/>
                <a:cs typeface="Arial" panose="020B0604020202020204" pitchFamily="34" charset="0"/>
              </a:rPr>
              <a:t>. </a:t>
            </a:r>
            <a:r>
              <a:rPr lang="en-US" sz="2800" b="1" i="1" dirty="0">
                <a:solidFill>
                  <a:srgbClr val="0000CC"/>
                </a:solidFill>
                <a:latin typeface="Arial" panose="020B0604020202020204" pitchFamily="34" charset="0"/>
                <a:cs typeface="Arial" panose="020B0604020202020204" pitchFamily="34" charset="0"/>
              </a:rPr>
              <a:t>Các dạng toán trọng tâm</a:t>
            </a:r>
            <a:endParaRPr lang="en-US" sz="2800" i="1" dirty="0">
              <a:solidFill>
                <a:srgbClr val="0000CC"/>
              </a:solidFill>
              <a:latin typeface="Arial" panose="020B0604020202020204" pitchFamily="34" charset="0"/>
              <a:cs typeface="Arial" panose="020B0604020202020204" pitchFamily="34" charset="0"/>
            </a:endParaRPr>
          </a:p>
          <a:p>
            <a:pPr algn="ctr"/>
            <a:r>
              <a:rPr lang="en-US" sz="2200" b="1" dirty="0">
                <a:latin typeface="Arial" panose="020B0604020202020204" pitchFamily="34" charset="0"/>
                <a:cs typeface="Arial" panose="020B0604020202020204" pitchFamily="34" charset="0"/>
              </a:rPr>
              <a:t>DẠNG 2: RÚT GỌN BIỂU THỨC  CHỨA BIẾN</a:t>
            </a:r>
          </a:p>
          <a:p>
            <a:endParaRPr lang="vi-VN" sz="2200" dirty="0">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607" y="5949280"/>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4" name="Rectangle 23"/>
          <p:cNvSpPr/>
          <p:nvPr/>
        </p:nvSpPr>
        <p:spPr>
          <a:xfrm>
            <a:off x="372951" y="1825660"/>
            <a:ext cx="4007828"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Ví dụ:</a:t>
            </a:r>
            <a:r>
              <a:rPr lang="en-US" sz="2800" dirty="0">
                <a:latin typeface="Times New Roman" panose="02020603050405020304" pitchFamily="18" charset="0"/>
                <a:ea typeface="Calibri" panose="020F0502020204030204" pitchFamily="34" charset="0"/>
              </a:rPr>
              <a:t> Rút gọn biểu thức: </a:t>
            </a:r>
            <a:endParaRPr lang="vi-VN" sz="2800" dirty="0"/>
          </a:p>
        </p:txBody>
      </p:sp>
      <p:sp>
        <p:nvSpPr>
          <p:cNvPr id="25" name="Rectangle 20"/>
          <p:cNvSpPr>
            <a:spLocks noChangeArrowheads="1"/>
          </p:cNvSpPr>
          <p:nvPr/>
        </p:nvSpPr>
        <p:spPr bwMode="auto">
          <a:xfrm>
            <a:off x="5017467" y="1985178"/>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26" name="Object 25"/>
          <p:cNvGraphicFramePr>
            <a:graphicFrameLocks noChangeAspect="1"/>
          </p:cNvGraphicFramePr>
          <p:nvPr>
            <p:extLst>
              <p:ext uri="{D42A27DB-BD31-4B8C-83A1-F6EECF244321}">
                <p14:modId xmlns:p14="http://schemas.microsoft.com/office/powerpoint/2010/main" val="1270003843"/>
              </p:ext>
            </p:extLst>
          </p:nvPr>
        </p:nvGraphicFramePr>
        <p:xfrm>
          <a:off x="4513411" y="1704635"/>
          <a:ext cx="3672408" cy="886443"/>
        </p:xfrm>
        <a:graphic>
          <a:graphicData uri="http://schemas.openxmlformats.org/presentationml/2006/ole">
            <mc:AlternateContent xmlns:mc="http://schemas.openxmlformats.org/markup-compatibility/2006">
              <mc:Choice xmlns:v="urn:schemas-microsoft-com:vml" Requires="v">
                <p:oleObj spid="_x0000_s13507" name="Equation" r:id="rId4" imgW="2209800" imgH="533400" progId="Equation.DSMT4">
                  <p:embed/>
                </p:oleObj>
              </mc:Choice>
              <mc:Fallback>
                <p:oleObj name="Equation" r:id="rId4" imgW="2209800" imgH="533400" progId="Equation.DSMT4">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411" y="1704635"/>
                        <a:ext cx="3672408" cy="886443"/>
                      </a:xfrm>
                      <a:prstGeom prst="rect">
                        <a:avLst/>
                      </a:prstGeom>
                      <a:noFill/>
                    </p:spPr>
                  </p:pic>
                </p:oleObj>
              </mc:Fallback>
            </mc:AlternateContent>
          </a:graphicData>
        </a:graphic>
      </p:graphicFrame>
      <p:sp>
        <p:nvSpPr>
          <p:cNvPr id="27" name="Rectangle 26"/>
          <p:cNvSpPr/>
          <p:nvPr/>
        </p:nvSpPr>
        <p:spPr>
          <a:xfrm>
            <a:off x="416049" y="3000548"/>
            <a:ext cx="4067139" cy="523220"/>
          </a:xfrm>
          <a:prstGeom prst="rect">
            <a:avLst/>
          </a:prstGeom>
        </p:spPr>
        <p:txBody>
          <a:bodyPr wrap="none">
            <a:spAutoFit/>
          </a:bodyPr>
          <a:lstStyle/>
          <a:p>
            <a:r>
              <a:rPr lang="en-US" sz="2800" i="1" u="sng" dirty="0">
                <a:latin typeface="Arial" panose="020B0604020202020204" pitchFamily="34" charset="0"/>
                <a:ea typeface="Calibri" panose="020F0502020204030204" pitchFamily="34" charset="0"/>
                <a:cs typeface="Arial" panose="020B0604020202020204" pitchFamily="34" charset="0"/>
              </a:rPr>
              <a:t>Định hướng</a:t>
            </a:r>
            <a:r>
              <a:rPr lang="en-US" sz="2800" dirty="0">
                <a:latin typeface="Arial" panose="020B0604020202020204" pitchFamily="34" charset="0"/>
                <a:ea typeface="Calibri" panose="020F0502020204030204" pitchFamily="34" charset="0"/>
                <a:cs typeface="Arial" panose="020B0604020202020204" pitchFamily="34" charset="0"/>
              </a:rPr>
              <a:t>:  Điều kiện: </a:t>
            </a:r>
            <a:endParaRPr lang="vi-VN" sz="2800" dirty="0">
              <a:latin typeface="Arial" panose="020B0604020202020204" pitchFamily="34" charset="0"/>
              <a:cs typeface="Arial" panose="020B0604020202020204" pitchFamily="34" charset="0"/>
            </a:endParaRPr>
          </a:p>
        </p:txBody>
      </p:sp>
      <p:graphicFrame>
        <p:nvGraphicFramePr>
          <p:cNvPr id="30" name="Object 29"/>
          <p:cNvGraphicFramePr>
            <a:graphicFrameLocks noChangeAspect="1"/>
          </p:cNvGraphicFramePr>
          <p:nvPr>
            <p:extLst>
              <p:ext uri="{D42A27DB-BD31-4B8C-83A1-F6EECF244321}">
                <p14:modId xmlns:p14="http://schemas.microsoft.com/office/powerpoint/2010/main" val="1176618520"/>
              </p:ext>
            </p:extLst>
          </p:nvPr>
        </p:nvGraphicFramePr>
        <p:xfrm>
          <a:off x="4380779" y="3068960"/>
          <a:ext cx="1541037" cy="437578"/>
        </p:xfrm>
        <a:graphic>
          <a:graphicData uri="http://schemas.openxmlformats.org/presentationml/2006/ole">
            <mc:AlternateContent xmlns:mc="http://schemas.openxmlformats.org/markup-compatibility/2006">
              <mc:Choice xmlns:v="urn:schemas-microsoft-com:vml" Requires="v">
                <p:oleObj spid="_x0000_s13508" name="Equation" r:id="rId6" imgW="774364" imgH="215806" progId="Equation.DSMT4">
                  <p:embed/>
                </p:oleObj>
              </mc:Choice>
              <mc:Fallback>
                <p:oleObj name="Equation" r:id="rId6" imgW="774364" imgH="215806" progId="Equation.DSMT4">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0779" y="3068960"/>
                        <a:ext cx="1541037" cy="437578"/>
                      </a:xfrm>
                      <a:prstGeom prst="rect">
                        <a:avLst/>
                      </a:prstGeom>
                      <a:noFill/>
                    </p:spPr>
                  </p:pic>
                </p:oleObj>
              </mc:Fallback>
            </mc:AlternateContent>
          </a:graphicData>
        </a:graphic>
      </p:graphicFrame>
      <p:sp>
        <p:nvSpPr>
          <p:cNvPr id="31" name="Rectangle 30"/>
          <p:cNvSpPr/>
          <p:nvPr/>
        </p:nvSpPr>
        <p:spPr>
          <a:xfrm>
            <a:off x="5809555" y="3000548"/>
            <a:ext cx="2536464" cy="523220"/>
          </a:xfrm>
          <a:prstGeom prst="rect">
            <a:avLst/>
          </a:prstGeom>
        </p:spPr>
        <p:txBody>
          <a:bodyPr wrap="none">
            <a:spAutoFit/>
          </a:bodyPr>
          <a:lstStyle/>
          <a:p>
            <a:r>
              <a:rPr lang="en-US" sz="2800" dirty="0">
                <a:latin typeface="Arial" panose="020B0604020202020204" pitchFamily="34" charset="0"/>
                <a:ea typeface="Calibri" panose="020F0502020204030204" pitchFamily="34" charset="0"/>
                <a:cs typeface="Arial" panose="020B0604020202020204" pitchFamily="34" charset="0"/>
              </a:rPr>
              <a:t>. Ta nhận thấy:</a:t>
            </a:r>
            <a:endParaRPr lang="vi-VN" sz="2800" dirty="0">
              <a:latin typeface="Arial" panose="020B0604020202020204" pitchFamily="34" charset="0"/>
              <a:cs typeface="Arial" panose="020B0604020202020204" pitchFamily="34" charset="0"/>
            </a:endParaRPr>
          </a:p>
        </p:txBody>
      </p:sp>
      <p:sp>
        <p:nvSpPr>
          <p:cNvPr id="32" name="Rectangle 26"/>
          <p:cNvSpPr>
            <a:spLocks noChangeArrowheads="1"/>
          </p:cNvSpPr>
          <p:nvPr/>
        </p:nvSpPr>
        <p:spPr bwMode="auto">
          <a:xfrm>
            <a:off x="596425" y="3821228"/>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33" name="Object 32"/>
          <p:cNvGraphicFramePr>
            <a:graphicFrameLocks noChangeAspect="1"/>
          </p:cNvGraphicFramePr>
          <p:nvPr>
            <p:extLst>
              <p:ext uri="{D42A27DB-BD31-4B8C-83A1-F6EECF244321}">
                <p14:modId xmlns:p14="http://schemas.microsoft.com/office/powerpoint/2010/main" val="2003408265"/>
              </p:ext>
            </p:extLst>
          </p:nvPr>
        </p:nvGraphicFramePr>
        <p:xfrm>
          <a:off x="596425" y="3645024"/>
          <a:ext cx="2836866" cy="489115"/>
        </p:xfrm>
        <a:graphic>
          <a:graphicData uri="http://schemas.openxmlformats.org/presentationml/2006/ole">
            <mc:AlternateContent xmlns:mc="http://schemas.openxmlformats.org/markup-compatibility/2006">
              <mc:Choice xmlns:v="urn:schemas-microsoft-com:vml" Requires="v">
                <p:oleObj spid="_x0000_s13509" name="Equation" r:id="rId8" imgW="1663700" imgH="279400" progId="Equation.DSMT4">
                  <p:embed/>
                </p:oleObj>
              </mc:Choice>
              <mc:Fallback>
                <p:oleObj name="Equation" r:id="rId8" imgW="1663700" imgH="279400" progId="Equation.DSMT4">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425" y="3645024"/>
                        <a:ext cx="2836866" cy="489115"/>
                      </a:xfrm>
                      <a:prstGeom prst="rect">
                        <a:avLst/>
                      </a:prstGeom>
                      <a:noFill/>
                    </p:spPr>
                  </p:pic>
                </p:oleObj>
              </mc:Fallback>
            </mc:AlternateContent>
          </a:graphicData>
        </a:graphic>
      </p:graphicFrame>
      <p:sp>
        <p:nvSpPr>
          <p:cNvPr id="34" name="Rectangle 33"/>
          <p:cNvSpPr/>
          <p:nvPr/>
        </p:nvSpPr>
        <p:spPr>
          <a:xfrm>
            <a:off x="3505299" y="3625860"/>
            <a:ext cx="564578" cy="523220"/>
          </a:xfrm>
          <a:prstGeom prst="rect">
            <a:avLst/>
          </a:prstGeom>
        </p:spPr>
        <p:txBody>
          <a:bodyPr wrap="none">
            <a:spAutoFit/>
          </a:bodyPr>
          <a:lstStyle/>
          <a:p>
            <a:r>
              <a:rPr lang="en-US" sz="2800" dirty="0">
                <a:latin typeface="Arial" panose="020B0604020202020204" pitchFamily="34" charset="0"/>
                <a:ea typeface="Calibri" panose="020F0502020204030204" pitchFamily="34" charset="0"/>
                <a:cs typeface="Arial" panose="020B0604020202020204" pitchFamily="34" charset="0"/>
              </a:rPr>
              <a:t>và</a:t>
            </a:r>
            <a:endParaRPr lang="vi-VN" sz="2800" dirty="0">
              <a:latin typeface="Arial" panose="020B0604020202020204" pitchFamily="34" charset="0"/>
              <a:cs typeface="Arial" panose="020B0604020202020204" pitchFamily="34" charset="0"/>
            </a:endParaRPr>
          </a:p>
        </p:txBody>
      </p:sp>
      <p:sp>
        <p:nvSpPr>
          <p:cNvPr id="35" name="Rectangle 31"/>
          <p:cNvSpPr>
            <a:spLocks noChangeArrowheads="1"/>
          </p:cNvSpPr>
          <p:nvPr/>
        </p:nvSpPr>
        <p:spPr bwMode="auto">
          <a:xfrm>
            <a:off x="4269754" y="3749245"/>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36" name="Object 35"/>
          <p:cNvGraphicFramePr>
            <a:graphicFrameLocks noChangeAspect="1"/>
          </p:cNvGraphicFramePr>
          <p:nvPr>
            <p:extLst>
              <p:ext uri="{D42A27DB-BD31-4B8C-83A1-F6EECF244321}">
                <p14:modId xmlns:p14="http://schemas.microsoft.com/office/powerpoint/2010/main" val="1326853968"/>
              </p:ext>
            </p:extLst>
          </p:nvPr>
        </p:nvGraphicFramePr>
        <p:xfrm>
          <a:off x="4069877" y="3648458"/>
          <a:ext cx="2619921" cy="500622"/>
        </p:xfrm>
        <a:graphic>
          <a:graphicData uri="http://schemas.openxmlformats.org/presentationml/2006/ole">
            <mc:AlternateContent xmlns:mc="http://schemas.openxmlformats.org/markup-compatibility/2006">
              <mc:Choice xmlns:v="urn:schemas-microsoft-com:vml" Requires="v">
                <p:oleObj spid="_x0000_s13510" name="Equation" r:id="rId10" imgW="1498600" imgH="279400" progId="Equation.DSMT4">
                  <p:embed/>
                </p:oleObj>
              </mc:Choice>
              <mc:Fallback>
                <p:oleObj name="Equation" r:id="rId10" imgW="1498600" imgH="279400" progId="Equation.DSMT4">
                  <p:embed/>
                  <p:pic>
                    <p:nvPicPr>
                      <p:cNvPr id="0" name="Object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9877" y="3648458"/>
                        <a:ext cx="2619921" cy="500622"/>
                      </a:xfrm>
                      <a:prstGeom prst="rect">
                        <a:avLst/>
                      </a:prstGeom>
                      <a:noFill/>
                    </p:spPr>
                  </p:pic>
                </p:oleObj>
              </mc:Fallback>
            </mc:AlternateContent>
          </a:graphicData>
        </a:graphic>
      </p:graphicFrame>
      <p:sp>
        <p:nvSpPr>
          <p:cNvPr id="37" name="Rectangle 36"/>
          <p:cNvSpPr/>
          <p:nvPr/>
        </p:nvSpPr>
        <p:spPr>
          <a:xfrm>
            <a:off x="6598779" y="3645024"/>
            <a:ext cx="1443024" cy="523220"/>
          </a:xfrm>
          <a:prstGeom prst="rect">
            <a:avLst/>
          </a:prstGeom>
        </p:spPr>
        <p:txBody>
          <a:bodyPr wrap="none">
            <a:spAutoFit/>
          </a:bodyPr>
          <a:lstStyle/>
          <a:p>
            <a:r>
              <a:rPr lang="en-US" sz="2800" dirty="0">
                <a:latin typeface="Arial" panose="020B0604020202020204" pitchFamily="34" charset="0"/>
                <a:ea typeface="Calibri" panose="020F0502020204030204" pitchFamily="34" charset="0"/>
                <a:cs typeface="Arial" panose="020B0604020202020204" pitchFamily="34" charset="0"/>
              </a:rPr>
              <a:t>, khi đó </a:t>
            </a:r>
            <a:endParaRPr lang="vi-VN" sz="2800" dirty="0">
              <a:latin typeface="Arial" panose="020B0604020202020204" pitchFamily="34" charset="0"/>
              <a:cs typeface="Arial" panose="020B0604020202020204" pitchFamily="34" charset="0"/>
            </a:endParaRPr>
          </a:p>
        </p:txBody>
      </p:sp>
      <p:sp>
        <p:nvSpPr>
          <p:cNvPr id="38" name="Rectangle 33"/>
          <p:cNvSpPr>
            <a:spLocks noChangeArrowheads="1"/>
          </p:cNvSpPr>
          <p:nvPr/>
        </p:nvSpPr>
        <p:spPr bwMode="auto">
          <a:xfrm>
            <a:off x="8656725" y="3664626"/>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39" name="Object 38"/>
          <p:cNvGraphicFramePr>
            <a:graphicFrameLocks noChangeAspect="1"/>
          </p:cNvGraphicFramePr>
          <p:nvPr>
            <p:extLst>
              <p:ext uri="{D42A27DB-BD31-4B8C-83A1-F6EECF244321}">
                <p14:modId xmlns:p14="http://schemas.microsoft.com/office/powerpoint/2010/main" val="3203565524"/>
              </p:ext>
            </p:extLst>
          </p:nvPr>
        </p:nvGraphicFramePr>
        <p:xfrm>
          <a:off x="8041803" y="3599697"/>
          <a:ext cx="825238" cy="741315"/>
        </p:xfrm>
        <a:graphic>
          <a:graphicData uri="http://schemas.openxmlformats.org/presentationml/2006/ole">
            <mc:AlternateContent xmlns:mc="http://schemas.openxmlformats.org/markup-compatibility/2006">
              <mc:Choice xmlns:v="urn:schemas-microsoft-com:vml" Requires="v">
                <p:oleObj spid="_x0000_s13511" name="Equation" r:id="rId12" imgW="558558" imgH="495085" progId="Equation.DSMT4">
                  <p:embed/>
                </p:oleObj>
              </mc:Choice>
              <mc:Fallback>
                <p:oleObj name="Equation" r:id="rId12" imgW="558558" imgH="495085" progId="Equation.DSMT4">
                  <p:embed/>
                  <p:pic>
                    <p:nvPicPr>
                      <p:cNvPr id="0" name="Object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41803" y="3599697"/>
                        <a:ext cx="825238" cy="741315"/>
                      </a:xfrm>
                      <a:prstGeom prst="rect">
                        <a:avLst/>
                      </a:prstGeom>
                      <a:noFill/>
                    </p:spPr>
                  </p:pic>
                </p:oleObj>
              </mc:Fallback>
            </mc:AlternateContent>
          </a:graphicData>
        </a:graphic>
      </p:graphicFrame>
      <p:sp>
        <p:nvSpPr>
          <p:cNvPr id="40" name="Rectangle 35"/>
          <p:cNvSpPr>
            <a:spLocks noChangeArrowheads="1"/>
          </p:cNvSpPr>
          <p:nvPr/>
        </p:nvSpPr>
        <p:spPr bwMode="auto">
          <a:xfrm>
            <a:off x="9163783" y="3814175"/>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1" name="Object 40"/>
          <p:cNvGraphicFramePr>
            <a:graphicFrameLocks noChangeAspect="1"/>
          </p:cNvGraphicFramePr>
          <p:nvPr>
            <p:extLst>
              <p:ext uri="{D42A27DB-BD31-4B8C-83A1-F6EECF244321}">
                <p14:modId xmlns:p14="http://schemas.microsoft.com/office/powerpoint/2010/main" val="1719061607"/>
              </p:ext>
            </p:extLst>
          </p:nvPr>
        </p:nvGraphicFramePr>
        <p:xfrm>
          <a:off x="9219925" y="3573016"/>
          <a:ext cx="829506" cy="829506"/>
        </p:xfrm>
        <a:graphic>
          <a:graphicData uri="http://schemas.openxmlformats.org/presentationml/2006/ole">
            <mc:AlternateContent xmlns:mc="http://schemas.openxmlformats.org/markup-compatibility/2006">
              <mc:Choice xmlns:v="urn:schemas-microsoft-com:vml" Requires="v">
                <p:oleObj spid="_x0000_s13512" name="Equation" r:id="rId14" imgW="520474" imgH="520474" progId="Equation.DSMT4">
                  <p:embed/>
                </p:oleObj>
              </mc:Choice>
              <mc:Fallback>
                <p:oleObj name="Equation" r:id="rId14" imgW="520474" imgH="520474" progId="Equation.DSMT4">
                  <p:embed/>
                  <p:pic>
                    <p:nvPicPr>
                      <p:cNvPr id="0"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19925" y="3573016"/>
                        <a:ext cx="829506" cy="829506"/>
                      </a:xfrm>
                      <a:prstGeom prst="rect">
                        <a:avLst/>
                      </a:prstGeom>
                      <a:noFill/>
                    </p:spPr>
                  </p:pic>
                </p:oleObj>
              </mc:Fallback>
            </mc:AlternateContent>
          </a:graphicData>
        </a:graphic>
      </p:graphicFrame>
      <p:sp>
        <p:nvSpPr>
          <p:cNvPr id="42" name="Rectangle 41"/>
          <p:cNvSpPr/>
          <p:nvPr/>
        </p:nvSpPr>
        <p:spPr>
          <a:xfrm>
            <a:off x="8848287" y="3769876"/>
            <a:ext cx="394660" cy="523220"/>
          </a:xfrm>
          <a:prstGeom prst="rect">
            <a:avLst/>
          </a:prstGeom>
        </p:spPr>
        <p:txBody>
          <a:bodyPr wrap="none">
            <a:spAutoFit/>
          </a:bodyPr>
          <a:lstStyle/>
          <a:p>
            <a:r>
              <a:rPr lang="en-US" sz="2800" dirty="0">
                <a:latin typeface="Arial" panose="020B0604020202020204" pitchFamily="34" charset="0"/>
                <a:ea typeface="Calibri" panose="020F050202020403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p:txBody>
      </p:sp>
      <p:sp>
        <p:nvSpPr>
          <p:cNvPr id="43" name="Rectangle 37"/>
          <p:cNvSpPr>
            <a:spLocks noChangeArrowheads="1"/>
          </p:cNvSpPr>
          <p:nvPr/>
        </p:nvSpPr>
        <p:spPr bwMode="auto">
          <a:xfrm>
            <a:off x="596425" y="473242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4" name="Object 43"/>
          <p:cNvGraphicFramePr>
            <a:graphicFrameLocks noChangeAspect="1"/>
          </p:cNvGraphicFramePr>
          <p:nvPr>
            <p:extLst>
              <p:ext uri="{D42A27DB-BD31-4B8C-83A1-F6EECF244321}">
                <p14:modId xmlns:p14="http://schemas.microsoft.com/office/powerpoint/2010/main" val="1143436556"/>
              </p:ext>
            </p:extLst>
          </p:nvPr>
        </p:nvGraphicFramePr>
        <p:xfrm>
          <a:off x="596424" y="4732419"/>
          <a:ext cx="4133011" cy="534441"/>
        </p:xfrm>
        <a:graphic>
          <a:graphicData uri="http://schemas.openxmlformats.org/presentationml/2006/ole">
            <mc:AlternateContent xmlns:mc="http://schemas.openxmlformats.org/markup-compatibility/2006">
              <mc:Choice xmlns:v="urn:schemas-microsoft-com:vml" Requires="v">
                <p:oleObj spid="_x0000_s13513" name="Equation" r:id="rId16" imgW="2209800" imgH="279400" progId="Equation.DSMT4">
                  <p:embed/>
                </p:oleObj>
              </mc:Choice>
              <mc:Fallback>
                <p:oleObj name="Equation" r:id="rId16" imgW="2209800" imgH="279400" progId="Equation.DSMT4">
                  <p:embed/>
                  <p:pic>
                    <p:nvPicPr>
                      <p:cNvPr id="0"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6424" y="4732419"/>
                        <a:ext cx="4133011" cy="534441"/>
                      </a:xfrm>
                      <a:prstGeom prst="rect">
                        <a:avLst/>
                      </a:prstGeom>
                      <a:noFill/>
                    </p:spPr>
                  </p:pic>
                </p:oleObj>
              </mc:Fallback>
            </mc:AlternateContent>
          </a:graphicData>
        </a:graphic>
      </p:graphicFrame>
      <p:sp>
        <p:nvSpPr>
          <p:cNvPr id="45" name="Rectangle 44"/>
          <p:cNvSpPr/>
          <p:nvPr/>
        </p:nvSpPr>
        <p:spPr>
          <a:xfrm>
            <a:off x="4585419" y="4777988"/>
            <a:ext cx="1443024" cy="523220"/>
          </a:xfrm>
          <a:prstGeom prst="rect">
            <a:avLst/>
          </a:prstGeom>
        </p:spPr>
        <p:txBody>
          <a:bodyPr wrap="none">
            <a:spAutoFit/>
          </a:bodyPr>
          <a:lstStyle/>
          <a:p>
            <a:r>
              <a:rPr lang="en-US" sz="2800" dirty="0">
                <a:latin typeface="Arial" panose="020B0604020202020204" pitchFamily="34" charset="0"/>
                <a:ea typeface="Calibri" panose="020F0502020204030204" pitchFamily="34" charset="0"/>
                <a:cs typeface="Arial" panose="020B0604020202020204" pitchFamily="34" charset="0"/>
              </a:rPr>
              <a:t>, khi đó </a:t>
            </a:r>
            <a:endParaRPr lang="vi-VN" sz="2800" dirty="0">
              <a:latin typeface="Arial" panose="020B0604020202020204" pitchFamily="34" charset="0"/>
              <a:cs typeface="Arial" panose="020B0604020202020204" pitchFamily="34" charset="0"/>
            </a:endParaRPr>
          </a:p>
        </p:txBody>
      </p:sp>
      <p:sp>
        <p:nvSpPr>
          <p:cNvPr id="46" name="Rectangle 39"/>
          <p:cNvSpPr>
            <a:spLocks noChangeArrowheads="1"/>
          </p:cNvSpPr>
          <p:nvPr/>
        </p:nvSpPr>
        <p:spPr bwMode="auto">
          <a:xfrm>
            <a:off x="6106252" y="4857129"/>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7" name="Object 46"/>
          <p:cNvGraphicFramePr>
            <a:graphicFrameLocks noChangeAspect="1"/>
          </p:cNvGraphicFramePr>
          <p:nvPr>
            <p:extLst>
              <p:ext uri="{D42A27DB-BD31-4B8C-83A1-F6EECF244321}">
                <p14:modId xmlns:p14="http://schemas.microsoft.com/office/powerpoint/2010/main" val="3569288275"/>
              </p:ext>
            </p:extLst>
          </p:nvPr>
        </p:nvGraphicFramePr>
        <p:xfrm>
          <a:off x="5882872" y="4698223"/>
          <a:ext cx="2148037" cy="918245"/>
        </p:xfrm>
        <a:graphic>
          <a:graphicData uri="http://schemas.openxmlformats.org/presentationml/2006/ole">
            <mc:AlternateContent xmlns:mc="http://schemas.openxmlformats.org/markup-compatibility/2006">
              <mc:Choice xmlns:v="urn:schemas-microsoft-com:vml" Requires="v">
                <p:oleObj spid="_x0000_s13514" name="Equation" r:id="rId18" imgW="1244600" imgH="533400" progId="Equation.DSMT4">
                  <p:embed/>
                </p:oleObj>
              </mc:Choice>
              <mc:Fallback>
                <p:oleObj name="Equation" r:id="rId18" imgW="1244600" imgH="533400" progId="Equation.DSMT4">
                  <p:embed/>
                  <p:pic>
                    <p:nvPicPr>
                      <p:cNvPr id="0" name="Object 3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82872" y="4698223"/>
                        <a:ext cx="2148037" cy="918245"/>
                      </a:xfrm>
                      <a:prstGeom prst="rect">
                        <a:avLst/>
                      </a:prstGeom>
                      <a:noFill/>
                    </p:spPr>
                  </p:pic>
                </p:oleObj>
              </mc:Fallback>
            </mc:AlternateContent>
          </a:graphicData>
        </a:graphic>
      </p:graphicFrame>
      <p:sp>
        <p:nvSpPr>
          <p:cNvPr id="48" name="Rectangle 47"/>
          <p:cNvSpPr/>
          <p:nvPr/>
        </p:nvSpPr>
        <p:spPr>
          <a:xfrm>
            <a:off x="7951359" y="4917943"/>
            <a:ext cx="394660" cy="523220"/>
          </a:xfrm>
          <a:prstGeom prst="rect">
            <a:avLst/>
          </a:prstGeom>
        </p:spPr>
        <p:txBody>
          <a:bodyPr wrap="none">
            <a:spAutoFit/>
          </a:bodyPr>
          <a:lstStyle/>
          <a:p>
            <a:r>
              <a:rPr lang="en-US" sz="2800" dirty="0">
                <a:latin typeface="Arial" panose="020B0604020202020204" pitchFamily="34" charset="0"/>
                <a:ea typeface="Calibri" panose="020F050202020403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p:txBody>
      </p:sp>
      <p:sp>
        <p:nvSpPr>
          <p:cNvPr id="49" name="Rectangle 41"/>
          <p:cNvSpPr>
            <a:spLocks noChangeArrowheads="1"/>
          </p:cNvSpPr>
          <p:nvPr/>
        </p:nvSpPr>
        <p:spPr bwMode="auto">
          <a:xfrm>
            <a:off x="8638001" y="486937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50" name="Object 49"/>
          <p:cNvGraphicFramePr>
            <a:graphicFrameLocks noChangeAspect="1"/>
          </p:cNvGraphicFramePr>
          <p:nvPr>
            <p:extLst>
              <p:ext uri="{D42A27DB-BD31-4B8C-83A1-F6EECF244321}">
                <p14:modId xmlns:p14="http://schemas.microsoft.com/office/powerpoint/2010/main" val="1801480355"/>
              </p:ext>
            </p:extLst>
          </p:nvPr>
        </p:nvGraphicFramePr>
        <p:xfrm>
          <a:off x="8352154" y="4725144"/>
          <a:ext cx="843962" cy="843962"/>
        </p:xfrm>
        <a:graphic>
          <a:graphicData uri="http://schemas.openxmlformats.org/presentationml/2006/ole">
            <mc:AlternateContent xmlns:mc="http://schemas.openxmlformats.org/markup-compatibility/2006">
              <mc:Choice xmlns:v="urn:schemas-microsoft-com:vml" Requires="v">
                <p:oleObj spid="_x0000_s13515" name="Equation" r:id="rId20" imgW="520474" imgH="520474" progId="Equation.DSMT4">
                  <p:embed/>
                </p:oleObj>
              </mc:Choice>
              <mc:Fallback>
                <p:oleObj name="Equation" r:id="rId20" imgW="520474" imgH="520474" progId="Equation.DSMT4">
                  <p:embed/>
                  <p:pic>
                    <p:nvPicPr>
                      <p:cNvPr id="0" name="Object 4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352154" y="4725144"/>
                        <a:ext cx="843962" cy="843962"/>
                      </a:xfrm>
                      <a:prstGeom prst="rect">
                        <a:avLst/>
                      </a:prstGeom>
                      <a:noFill/>
                    </p:spPr>
                  </p:pic>
                </p:oleObj>
              </mc:Fallback>
            </mc:AlternateContent>
          </a:graphicData>
        </a:graphic>
      </p:graphicFrame>
      <p:sp>
        <p:nvSpPr>
          <p:cNvPr id="51" name="Rectangle 50"/>
          <p:cNvSpPr/>
          <p:nvPr/>
        </p:nvSpPr>
        <p:spPr>
          <a:xfrm>
            <a:off x="1465411" y="5686914"/>
            <a:ext cx="9024664" cy="1078950"/>
          </a:xfrm>
          <a:prstGeom prst="rect">
            <a:avLst/>
          </a:prstGeom>
        </p:spPr>
        <p:txBody>
          <a:bodyPr wrap="square">
            <a:spAutoFit/>
          </a:bodyPr>
          <a:lstStyle/>
          <a:p>
            <a:pPr algn="just">
              <a:lnSpc>
                <a:spcPct val="120000"/>
              </a:lnSpc>
              <a:spcAft>
                <a:spcPts val="1000"/>
              </a:spcAft>
            </a:pP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Như vậy bằng việc phát hiện và rút gọn thừa số chung đã giúp việc rút gọn A trở nên đơn giản hơn.</a:t>
            </a:r>
            <a:endParaRPr lang="vi-VN" sz="2800" dirty="0">
              <a:solidFill>
                <a:srgbClr val="0000CC"/>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0572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449272" cy="2276521"/>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3: </a:t>
            </a:r>
            <a:r>
              <a:rPr lang="en-US" sz="2800" b="1" u="sng" dirty="0">
                <a:solidFill>
                  <a:srgbClr val="FF0000"/>
                </a:solidFill>
                <a:latin typeface="Arial" panose="020B0604020202020204" pitchFamily="34" charset="0"/>
                <a:cs typeface="Arial" panose="020B0604020202020204" pitchFamily="34" charset="0"/>
              </a:rPr>
              <a:t>Xây dựng nội dung ôn tập</a:t>
            </a:r>
            <a:endParaRPr lang="vi-VN" sz="2800" u="sng" dirty="0">
              <a:solidFill>
                <a:srgbClr val="FF0000"/>
              </a:solidFill>
              <a:latin typeface="Arial" panose="020B0604020202020204" pitchFamily="34" charset="0"/>
              <a:cs typeface="Arial" panose="020B0604020202020204" pitchFamily="34" charset="0"/>
            </a:endParaRPr>
          </a:p>
          <a:p>
            <a:pPr algn="just">
              <a:lnSpc>
                <a:spcPct val="120000"/>
              </a:lnSpc>
              <a:spcAft>
                <a:spcPts val="1000"/>
              </a:spcAft>
            </a:pPr>
            <a:r>
              <a:rPr lang="en-US" sz="2800" b="1" i="1" dirty="0">
                <a:solidFill>
                  <a:srgbClr val="0000CC"/>
                </a:solidFill>
                <a:latin typeface="Arial" panose="020B0604020202020204" pitchFamily="34" charset="0"/>
                <a:cs typeface="Arial" panose="020B0604020202020204" pitchFamily="34" charset="0"/>
              </a:rPr>
              <a:t>2</a:t>
            </a:r>
            <a:r>
              <a:rPr lang="en-US" sz="2800" i="1" dirty="0">
                <a:solidFill>
                  <a:srgbClr val="0000CC"/>
                </a:solidFill>
                <a:latin typeface="Arial" panose="020B0604020202020204" pitchFamily="34" charset="0"/>
                <a:cs typeface="Arial" panose="020B0604020202020204" pitchFamily="34" charset="0"/>
              </a:rPr>
              <a:t>. </a:t>
            </a:r>
            <a:r>
              <a:rPr lang="en-US" sz="2800" b="1" i="1" dirty="0">
                <a:solidFill>
                  <a:srgbClr val="0000CC"/>
                </a:solidFill>
                <a:latin typeface="Arial" panose="020B0604020202020204" pitchFamily="34" charset="0"/>
                <a:cs typeface="Arial" panose="020B0604020202020204" pitchFamily="34" charset="0"/>
              </a:rPr>
              <a:t>Các dạng toán trọng tâm</a:t>
            </a:r>
            <a:endParaRPr lang="en-US" sz="2800" i="1" dirty="0">
              <a:solidFill>
                <a:srgbClr val="0000CC"/>
              </a:solidFill>
              <a:latin typeface="Arial" panose="020B0604020202020204" pitchFamily="34" charset="0"/>
              <a:cs typeface="Arial" panose="020B0604020202020204" pitchFamily="34" charset="0"/>
            </a:endParaRPr>
          </a:p>
          <a:p>
            <a:pPr algn="ctr"/>
            <a:r>
              <a:rPr lang="en-US" sz="2200" b="1" dirty="0">
                <a:latin typeface="Arial" panose="020B0604020202020204" pitchFamily="34" charset="0"/>
                <a:cs typeface="Arial" panose="020B0604020202020204" pitchFamily="34" charset="0"/>
              </a:rPr>
              <a:t>DẠNG 2: RÚT GỌN BIỂU THỨC  CHỨA BIẾN</a:t>
            </a:r>
          </a:p>
          <a:p>
            <a:endParaRPr lang="en-US" sz="2200" dirty="0">
              <a:latin typeface="Arial" panose="020B0604020202020204" pitchFamily="34" charset="0"/>
              <a:cs typeface="Arial" panose="020B0604020202020204" pitchFamily="34" charset="0"/>
            </a:endParaRPr>
          </a:p>
          <a:p>
            <a:r>
              <a:rPr lang="en-US" sz="2800" b="1" i="1" dirty="0">
                <a:latin typeface="Arial" panose="020B0604020202020204" pitchFamily="34" charset="0"/>
                <a:cs typeface="Arial" panose="020B0604020202020204" pitchFamily="34" charset="0"/>
              </a:rPr>
              <a:t>Lời giải</a:t>
            </a:r>
            <a:r>
              <a:rPr lang="vi-VN"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Điều kiện</a:t>
            </a:r>
            <a:endParaRPr lang="vi-VN" sz="2800" dirty="0">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607" y="5949280"/>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5" name="Rectangle 20"/>
          <p:cNvSpPr>
            <a:spLocks noChangeArrowheads="1"/>
          </p:cNvSpPr>
          <p:nvPr/>
        </p:nvSpPr>
        <p:spPr bwMode="auto">
          <a:xfrm>
            <a:off x="5017467" y="1985178"/>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2" name="Rectangle 26"/>
          <p:cNvSpPr>
            <a:spLocks noChangeArrowheads="1"/>
          </p:cNvSpPr>
          <p:nvPr/>
        </p:nvSpPr>
        <p:spPr bwMode="auto">
          <a:xfrm>
            <a:off x="596425" y="3821228"/>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5" name="Rectangle 31"/>
          <p:cNvSpPr>
            <a:spLocks noChangeArrowheads="1"/>
          </p:cNvSpPr>
          <p:nvPr/>
        </p:nvSpPr>
        <p:spPr bwMode="auto">
          <a:xfrm>
            <a:off x="4269754" y="3749245"/>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8" name="Rectangle 33"/>
          <p:cNvSpPr>
            <a:spLocks noChangeArrowheads="1"/>
          </p:cNvSpPr>
          <p:nvPr/>
        </p:nvSpPr>
        <p:spPr bwMode="auto">
          <a:xfrm>
            <a:off x="8656725" y="3664626"/>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0" name="Rectangle 35"/>
          <p:cNvSpPr>
            <a:spLocks noChangeArrowheads="1"/>
          </p:cNvSpPr>
          <p:nvPr/>
        </p:nvSpPr>
        <p:spPr bwMode="auto">
          <a:xfrm>
            <a:off x="9163783" y="3814175"/>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3" name="Rectangle 37"/>
          <p:cNvSpPr>
            <a:spLocks noChangeArrowheads="1"/>
          </p:cNvSpPr>
          <p:nvPr/>
        </p:nvSpPr>
        <p:spPr bwMode="auto">
          <a:xfrm>
            <a:off x="596425" y="473242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6" name="Rectangle 39"/>
          <p:cNvSpPr>
            <a:spLocks noChangeArrowheads="1"/>
          </p:cNvSpPr>
          <p:nvPr/>
        </p:nvSpPr>
        <p:spPr bwMode="auto">
          <a:xfrm>
            <a:off x="6106252" y="4857129"/>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9" name="Rectangle 41"/>
          <p:cNvSpPr>
            <a:spLocks noChangeArrowheads="1"/>
          </p:cNvSpPr>
          <p:nvPr/>
        </p:nvSpPr>
        <p:spPr bwMode="auto">
          <a:xfrm>
            <a:off x="8638001" y="486937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3498229" y="210627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466556039"/>
              </p:ext>
            </p:extLst>
          </p:nvPr>
        </p:nvGraphicFramePr>
        <p:xfrm>
          <a:off x="3466106" y="1982192"/>
          <a:ext cx="1500669" cy="426116"/>
        </p:xfrm>
        <a:graphic>
          <a:graphicData uri="http://schemas.openxmlformats.org/presentationml/2006/ole">
            <mc:AlternateContent xmlns:mc="http://schemas.openxmlformats.org/markup-compatibility/2006">
              <mc:Choice xmlns:v="urn:schemas-microsoft-com:vml" Requires="v">
                <p:oleObj spid="_x0000_s15451" name="Equation" r:id="rId4" imgW="774364" imgH="215806" progId="Equation.DSMT4">
                  <p:embed/>
                </p:oleObj>
              </mc:Choice>
              <mc:Fallback>
                <p:oleObj name="Equation" r:id="rId4" imgW="774364" imgH="215806"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6106" y="1982192"/>
                        <a:ext cx="1500669" cy="426116"/>
                      </a:xfrm>
                      <a:prstGeom prst="rect">
                        <a:avLst/>
                      </a:prstGeom>
                      <a:noFill/>
                    </p:spPr>
                  </p:pic>
                </p:oleObj>
              </mc:Fallback>
            </mc:AlternateContent>
          </a:graphicData>
        </a:graphic>
      </p:graphicFrame>
      <p:sp>
        <p:nvSpPr>
          <p:cNvPr id="5" name="Rectangle 4"/>
          <p:cNvSpPr>
            <a:spLocks noChangeArrowheads="1"/>
          </p:cNvSpPr>
          <p:nvPr/>
        </p:nvSpPr>
        <p:spPr bwMode="auto">
          <a:xfrm>
            <a:off x="1165663" y="2668638"/>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6" name="Object 5"/>
          <p:cNvGraphicFramePr>
            <a:graphicFrameLocks noChangeAspect="1"/>
          </p:cNvGraphicFramePr>
          <p:nvPr>
            <p:extLst>
              <p:ext uri="{D42A27DB-BD31-4B8C-83A1-F6EECF244321}">
                <p14:modId xmlns:p14="http://schemas.microsoft.com/office/powerpoint/2010/main" val="1608007792"/>
              </p:ext>
            </p:extLst>
          </p:nvPr>
        </p:nvGraphicFramePr>
        <p:xfrm>
          <a:off x="1165662" y="2636912"/>
          <a:ext cx="8842075" cy="955900"/>
        </p:xfrm>
        <a:graphic>
          <a:graphicData uri="http://schemas.openxmlformats.org/presentationml/2006/ole">
            <mc:AlternateContent xmlns:mc="http://schemas.openxmlformats.org/markup-compatibility/2006">
              <mc:Choice xmlns:v="urn:schemas-microsoft-com:vml" Requires="v">
                <p:oleObj spid="_x0000_s15452" name="Equation" r:id="rId6" imgW="4914900" imgH="533400" progId="Equation.DSMT4">
                  <p:embed/>
                </p:oleObj>
              </mc:Choice>
              <mc:Fallback>
                <p:oleObj name="Equation" r:id="rId6" imgW="4914900" imgH="5334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5662" y="2636912"/>
                        <a:ext cx="8842075" cy="955900"/>
                      </a:xfrm>
                      <a:prstGeom prst="rect">
                        <a:avLst/>
                      </a:prstGeom>
                      <a:noFill/>
                    </p:spPr>
                  </p:pic>
                </p:oleObj>
              </mc:Fallback>
            </mc:AlternateContent>
          </a:graphicData>
        </a:graphic>
      </p:graphicFrame>
      <p:sp>
        <p:nvSpPr>
          <p:cNvPr id="7" name="Rectangle 6"/>
          <p:cNvSpPr>
            <a:spLocks noChangeArrowheads="1"/>
          </p:cNvSpPr>
          <p:nvPr/>
        </p:nvSpPr>
        <p:spPr bwMode="auto">
          <a:xfrm>
            <a:off x="1425100" y="3806296"/>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8" name="Object 7"/>
          <p:cNvGraphicFramePr>
            <a:graphicFrameLocks noChangeAspect="1"/>
          </p:cNvGraphicFramePr>
          <p:nvPr>
            <p:extLst>
              <p:ext uri="{D42A27DB-BD31-4B8C-83A1-F6EECF244321}">
                <p14:modId xmlns:p14="http://schemas.microsoft.com/office/powerpoint/2010/main" val="2462101074"/>
              </p:ext>
            </p:extLst>
          </p:nvPr>
        </p:nvGraphicFramePr>
        <p:xfrm>
          <a:off x="1425099" y="3806295"/>
          <a:ext cx="7409351" cy="894232"/>
        </p:xfrm>
        <a:graphic>
          <a:graphicData uri="http://schemas.openxmlformats.org/presentationml/2006/ole">
            <mc:AlternateContent xmlns:mc="http://schemas.openxmlformats.org/markup-compatibility/2006">
              <mc:Choice xmlns:v="urn:schemas-microsoft-com:vml" Requires="v">
                <p:oleObj spid="_x0000_s15453" name="Equation" r:id="rId8" imgW="4419600" imgH="533400" progId="Equation.DSMT4">
                  <p:embed/>
                </p:oleObj>
              </mc:Choice>
              <mc:Fallback>
                <p:oleObj name="Equation" r:id="rId8" imgW="4419600" imgH="5334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5099" y="3806295"/>
                        <a:ext cx="7409351" cy="894232"/>
                      </a:xfrm>
                      <a:prstGeom prst="rect">
                        <a:avLst/>
                      </a:prstGeom>
                      <a:noFill/>
                    </p:spPr>
                  </p:pic>
                </p:oleObj>
              </mc:Fallback>
            </mc:AlternateContent>
          </a:graphicData>
        </a:graphic>
      </p:graphicFrame>
      <p:sp>
        <p:nvSpPr>
          <p:cNvPr id="9" name="Rectangle 8"/>
          <p:cNvSpPr/>
          <p:nvPr/>
        </p:nvSpPr>
        <p:spPr>
          <a:xfrm>
            <a:off x="1553050" y="5230341"/>
            <a:ext cx="803425" cy="523220"/>
          </a:xfrm>
          <a:prstGeom prst="rect">
            <a:avLst/>
          </a:prstGeom>
        </p:spPr>
        <p:txBody>
          <a:bodyPr wrap="none">
            <a:spAutoFit/>
          </a:bodyPr>
          <a:lstStyle/>
          <a:p>
            <a:r>
              <a:rPr lang="en-US" sz="2800" dirty="0">
                <a:latin typeface="Arial" panose="020B0604020202020204" pitchFamily="34" charset="0"/>
                <a:ea typeface="Calibri" panose="020F0502020204030204" pitchFamily="34" charset="0"/>
                <a:cs typeface="Arial" panose="020B0604020202020204" pitchFamily="34" charset="0"/>
              </a:rPr>
              <a:t>Vậy</a:t>
            </a:r>
            <a:endParaRPr lang="vi-VN" sz="2800" dirty="0">
              <a:latin typeface="Arial" panose="020B0604020202020204" pitchFamily="34" charset="0"/>
              <a:cs typeface="Arial" panose="020B0604020202020204" pitchFamily="34" charset="0"/>
            </a:endParaRPr>
          </a:p>
        </p:txBody>
      </p:sp>
      <p:sp>
        <p:nvSpPr>
          <p:cNvPr id="10" name="Rectangle 8"/>
          <p:cNvSpPr>
            <a:spLocks noChangeArrowheads="1"/>
          </p:cNvSpPr>
          <p:nvPr/>
        </p:nvSpPr>
        <p:spPr bwMode="auto">
          <a:xfrm>
            <a:off x="2065139" y="5097963"/>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3" name="Object 12"/>
          <p:cNvGraphicFramePr>
            <a:graphicFrameLocks noChangeAspect="1"/>
          </p:cNvGraphicFramePr>
          <p:nvPr>
            <p:extLst>
              <p:ext uri="{D42A27DB-BD31-4B8C-83A1-F6EECF244321}">
                <p14:modId xmlns:p14="http://schemas.microsoft.com/office/powerpoint/2010/main" val="1883810586"/>
              </p:ext>
            </p:extLst>
          </p:nvPr>
        </p:nvGraphicFramePr>
        <p:xfrm>
          <a:off x="2425179" y="5200397"/>
          <a:ext cx="1368152" cy="820891"/>
        </p:xfrm>
        <a:graphic>
          <a:graphicData uri="http://schemas.openxmlformats.org/presentationml/2006/ole">
            <mc:AlternateContent xmlns:mc="http://schemas.openxmlformats.org/markup-compatibility/2006">
              <mc:Choice xmlns:v="urn:schemas-microsoft-com:vml" Requires="v">
                <p:oleObj spid="_x0000_s15454" name="Equation" r:id="rId10" imgW="812447" imgH="482391" progId="Equation.DSMT4">
                  <p:embed/>
                </p:oleObj>
              </mc:Choice>
              <mc:Fallback>
                <p:oleObj name="Equation" r:id="rId10" imgW="812447" imgH="482391"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5179" y="5200397"/>
                        <a:ext cx="1368152" cy="820891"/>
                      </a:xfrm>
                      <a:prstGeom prst="rect">
                        <a:avLst/>
                      </a:prstGeom>
                      <a:noFill/>
                    </p:spPr>
                  </p:pic>
                </p:oleObj>
              </mc:Fallback>
            </mc:AlternateContent>
          </a:graphicData>
        </a:graphic>
      </p:graphicFrame>
      <p:sp>
        <p:nvSpPr>
          <p:cNvPr id="14" name="Rectangle 13"/>
          <p:cNvSpPr/>
          <p:nvPr/>
        </p:nvSpPr>
        <p:spPr>
          <a:xfrm>
            <a:off x="4029398" y="5269429"/>
            <a:ext cx="679994" cy="523220"/>
          </a:xfrm>
          <a:prstGeom prst="rect">
            <a:avLst/>
          </a:prstGeom>
        </p:spPr>
        <p:txBody>
          <a:bodyPr wrap="none">
            <a:spAutoFit/>
          </a:bodyPr>
          <a:lstStyle/>
          <a:p>
            <a:r>
              <a:rPr lang="en-US" sz="2800" dirty="0">
                <a:latin typeface="Arial" panose="020B0604020202020204" pitchFamily="34" charset="0"/>
                <a:ea typeface="Calibri" panose="020F0502020204030204" pitchFamily="34" charset="0"/>
                <a:cs typeface="Arial" panose="020B0604020202020204" pitchFamily="34" charset="0"/>
              </a:rPr>
              <a:t>với</a:t>
            </a:r>
            <a:endParaRPr lang="vi-VN" sz="2800" dirty="0">
              <a:latin typeface="Arial" panose="020B0604020202020204" pitchFamily="34" charset="0"/>
              <a:cs typeface="Arial" panose="020B0604020202020204" pitchFamily="34" charset="0"/>
            </a:endParaRPr>
          </a:p>
        </p:txBody>
      </p:sp>
      <p:sp>
        <p:nvSpPr>
          <p:cNvPr id="15" name="Rectangle 10"/>
          <p:cNvSpPr>
            <a:spLocks noChangeArrowheads="1"/>
          </p:cNvSpPr>
          <p:nvPr/>
        </p:nvSpPr>
        <p:spPr bwMode="auto">
          <a:xfrm>
            <a:off x="4019406" y="5263031"/>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6" name="Object 15"/>
          <p:cNvGraphicFramePr>
            <a:graphicFrameLocks noChangeAspect="1"/>
          </p:cNvGraphicFramePr>
          <p:nvPr>
            <p:extLst>
              <p:ext uri="{D42A27DB-BD31-4B8C-83A1-F6EECF244321}">
                <p14:modId xmlns:p14="http://schemas.microsoft.com/office/powerpoint/2010/main" val="2573540133"/>
              </p:ext>
            </p:extLst>
          </p:nvPr>
        </p:nvGraphicFramePr>
        <p:xfrm>
          <a:off x="4955510" y="5284631"/>
          <a:ext cx="1646133" cy="467420"/>
        </p:xfrm>
        <a:graphic>
          <a:graphicData uri="http://schemas.openxmlformats.org/presentationml/2006/ole">
            <mc:AlternateContent xmlns:mc="http://schemas.openxmlformats.org/markup-compatibility/2006">
              <mc:Choice xmlns:v="urn:schemas-microsoft-com:vml" Requires="v">
                <p:oleObj spid="_x0000_s15455" name="Equation" r:id="rId12" imgW="774364" imgH="215806" progId="Equation.DSMT4">
                  <p:embed/>
                </p:oleObj>
              </mc:Choice>
              <mc:Fallback>
                <p:oleObj name="Equation" r:id="rId12" imgW="774364" imgH="215806" progId="Equation.DSMT4">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5510" y="5284631"/>
                        <a:ext cx="1646133" cy="467420"/>
                      </a:xfrm>
                      <a:prstGeom prst="rect">
                        <a:avLst/>
                      </a:prstGeom>
                      <a:noFill/>
                    </p:spPr>
                  </p:pic>
                </p:oleObj>
              </mc:Fallback>
            </mc:AlternateContent>
          </a:graphicData>
        </a:graphic>
      </p:graphicFrame>
    </p:spTree>
    <p:extLst>
      <p:ext uri="{BB962C8B-B14F-4D97-AF65-F5344CB8AC3E}">
        <p14:creationId xmlns:p14="http://schemas.microsoft.com/office/powerpoint/2010/main" val="3010374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449272" cy="6463308"/>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4: </a:t>
            </a:r>
            <a:r>
              <a:rPr lang="en-US" sz="2800" b="1" u="sng" dirty="0">
                <a:solidFill>
                  <a:srgbClr val="FF0000"/>
                </a:solidFill>
                <a:latin typeface="Arial" panose="020B0604020202020204" pitchFamily="34" charset="0"/>
                <a:cs typeface="Arial" panose="020B0604020202020204" pitchFamily="34" charset="0"/>
              </a:rPr>
              <a:t>Các giai đoạn tổ chức ôn tập</a:t>
            </a:r>
          </a:p>
          <a:p>
            <a:pPr algn="just"/>
            <a:r>
              <a:rPr lang="en-US" sz="2800" b="1" dirty="0">
                <a:latin typeface="Arial" panose="020B0604020202020204" pitchFamily="34" charset="0"/>
                <a:cs typeface="Arial" panose="020B0604020202020204" pitchFamily="34" charset="0"/>
              </a:rPr>
              <a:t>3.1. Giai đoạn 1</a:t>
            </a:r>
            <a:r>
              <a:rPr lang="en-US"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Chú trọng kiến thức </a:t>
            </a:r>
            <a:r>
              <a:rPr lang="en-US" sz="2800" dirty="0">
                <a:latin typeface="Arial" panose="020B0604020202020204" pitchFamily="34" charset="0"/>
                <a:cs typeface="Arial" panose="020B0604020202020204" pitchFamily="34" charset="0"/>
              </a:rPr>
              <a:t>liên quan </a:t>
            </a:r>
            <a:r>
              <a:rPr lang="vi-VN" sz="2800" dirty="0">
                <a:latin typeface="Arial" panose="020B0604020202020204" pitchFamily="34" charset="0"/>
                <a:cs typeface="Arial" panose="020B0604020202020204" pitchFamily="34" charset="0"/>
              </a:rPr>
              <a:t>từ lớp 6, 7, 8</a:t>
            </a:r>
            <a:r>
              <a:rPr lang="en-US" sz="2800" dirty="0">
                <a:latin typeface="Arial" panose="020B0604020202020204" pitchFamily="34" charset="0"/>
                <a:cs typeface="Arial" panose="020B0604020202020204" pitchFamily="34" charset="0"/>
              </a:rPr>
              <a:t>: Cần rèn ý thức học tập cho học sinh ngay từ lớp 6 (đọc kĩ đề bài, phân tích đề, tìm các cách giải khác nhau….  và chốt được các dạng toán trọng tâm có liên quan:</a:t>
            </a:r>
            <a:endParaRPr lang="vi-VN"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 Thực hiện thành thạo các phép tính trong tập hợp số nguyên, số hữu tỉ, đa thức.</a:t>
            </a:r>
            <a:endParaRPr lang="vi-VN"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 Nắm vững và vận dụng tốt 7 hằng đẳng thức đáng nhớ, đặc biệt là 3 hằng đẳng thức 1, 2, 3.</a:t>
            </a:r>
            <a:endParaRPr lang="vi-VN"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 Phân tích đa thức thành nhân tử một cách thành thạo bằng các phương pháp cơ bản: đặt nhân tử chung, dùng hằng đẳng thức, nhóm hạng tử, phối hợp nhiều phương pháp...</a:t>
            </a:r>
            <a:endParaRPr lang="vi-VN"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 Nắm vững quy tắc và thực hiện thành thạo các phép toán về phân thức đại số.</a:t>
            </a:r>
            <a:endParaRPr lang="vi-VN" sz="2800" dirty="0">
              <a:latin typeface="Arial" panose="020B0604020202020204" pitchFamily="34" charset="0"/>
              <a:cs typeface="Arial" panose="020B0604020202020204" pitchFamily="34" charset="0"/>
            </a:endParaRPr>
          </a:p>
          <a:p>
            <a:endParaRPr lang="vi-VN" sz="2200" dirty="0">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607" y="5949280"/>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2377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449272" cy="3877985"/>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4: </a:t>
            </a:r>
            <a:r>
              <a:rPr lang="en-US" sz="2800" b="1" u="sng" dirty="0">
                <a:solidFill>
                  <a:srgbClr val="FF0000"/>
                </a:solidFill>
                <a:latin typeface="Arial" panose="020B0604020202020204" pitchFamily="34" charset="0"/>
                <a:cs typeface="Arial" panose="020B0604020202020204" pitchFamily="34" charset="0"/>
              </a:rPr>
              <a:t>Các giai đoạn tổ chức ôn tập</a:t>
            </a:r>
          </a:p>
          <a:p>
            <a:endParaRPr lang="en-US" sz="2800" b="1" dirty="0"/>
          </a:p>
          <a:p>
            <a:r>
              <a:rPr lang="en-US" sz="2800" b="1" dirty="0"/>
              <a:t>3.2.</a:t>
            </a:r>
            <a:r>
              <a:rPr lang="en-US" sz="2800" dirty="0"/>
              <a:t> </a:t>
            </a:r>
            <a:r>
              <a:rPr lang="en-US" sz="2800" b="1" dirty="0"/>
              <a:t>Giai đoạn 2</a:t>
            </a:r>
            <a:r>
              <a:rPr lang="en-US" sz="2800" dirty="0"/>
              <a:t>: Trong năm học lớp 9:</a:t>
            </a:r>
            <a:endParaRPr lang="vi-VN" sz="2800" dirty="0"/>
          </a:p>
          <a:p>
            <a:pPr algn="just"/>
            <a:r>
              <a:rPr lang="en-US" sz="2800" dirty="0"/>
              <a:t>	Tiến hành song </a:t>
            </a:r>
            <a:r>
              <a:rPr lang="en-US" sz="2800" dirty="0" err="1"/>
              <a:t>song</a:t>
            </a:r>
            <a:r>
              <a:rPr lang="en-US" sz="2800" dirty="0"/>
              <a:t> với KHDH của trường là chương I – Căn bậc hai. Căn bậc 3, giáo viên đưa các bài toán có dạng rút gọn biểu thức và các kiến thức liên quan vào các tiết học nếu có thể (luôn bám sát vào cấu trúc đề thi vào 10).</a:t>
            </a:r>
            <a:endParaRPr lang="vi-VN" sz="2800" dirty="0"/>
          </a:p>
          <a:p>
            <a:pPr algn="just"/>
            <a:endParaRPr lang="vi-VN" sz="2800" dirty="0"/>
          </a:p>
          <a:p>
            <a:endParaRPr lang="vi-VN" sz="2200" dirty="0">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607" y="5949280"/>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4182157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629292" cy="6278642"/>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4: </a:t>
            </a:r>
            <a:r>
              <a:rPr lang="en-US" sz="2800" b="1" u="sng" dirty="0">
                <a:solidFill>
                  <a:srgbClr val="FF0000"/>
                </a:solidFill>
                <a:latin typeface="Arial" panose="020B0604020202020204" pitchFamily="34" charset="0"/>
                <a:cs typeface="Arial" panose="020B0604020202020204" pitchFamily="34" charset="0"/>
              </a:rPr>
              <a:t>Các giai đoạn tổ chức ôn tập</a:t>
            </a:r>
          </a:p>
          <a:p>
            <a:r>
              <a:rPr lang="en-US" sz="2600" b="1" dirty="0">
                <a:latin typeface="Arial" panose="020B0604020202020204" pitchFamily="34" charset="0"/>
                <a:cs typeface="Arial" panose="020B0604020202020204" pitchFamily="34" charset="0"/>
              </a:rPr>
              <a:t>3.2.</a:t>
            </a:r>
            <a:r>
              <a:rPr lang="en-US" sz="2600" dirty="0">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Giai đoạn 2</a:t>
            </a:r>
            <a:r>
              <a:rPr lang="en-US" sz="2600" dirty="0">
                <a:latin typeface="Arial" panose="020B0604020202020204" pitchFamily="34" charset="0"/>
                <a:cs typeface="Arial" panose="020B0604020202020204" pitchFamily="34" charset="0"/>
              </a:rPr>
              <a:t>: </a:t>
            </a:r>
          </a:p>
          <a:p>
            <a:r>
              <a:rPr lang="en-US" sz="2600" u="sng" dirty="0">
                <a:solidFill>
                  <a:srgbClr val="0000CC"/>
                </a:solidFill>
                <a:latin typeface="Arial" panose="020B0604020202020204" pitchFamily="34" charset="0"/>
                <a:cs typeface="Arial" panose="020B0604020202020204" pitchFamily="34" charset="0"/>
              </a:rPr>
              <a:t>Ví dụ 1</a:t>
            </a:r>
            <a:r>
              <a:rPr lang="en-US" sz="2600" dirty="0">
                <a:latin typeface="Arial" panose="020B0604020202020204" pitchFamily="34" charset="0"/>
                <a:cs typeface="Arial" panose="020B0604020202020204" pitchFamily="34" charset="0"/>
              </a:rPr>
              <a:t>: Sau khi dạy xong:</a:t>
            </a:r>
          </a:p>
          <a:p>
            <a:pPr algn="just">
              <a:lnSpc>
                <a:spcPts val="3600"/>
              </a:lnSpc>
            </a:pPr>
            <a:r>
              <a:rPr lang="en-US" sz="2600" dirty="0">
                <a:latin typeface="Arial" panose="020B0604020202020204" pitchFamily="34" charset="0"/>
                <a:cs typeface="Arial" panose="020B0604020202020204" pitchFamily="34" charset="0"/>
              </a:rPr>
              <a:t>	§2. Căn thức bậc hai và hằng đẳng thức</a:t>
            </a:r>
          </a:p>
          <a:p>
            <a:pPr>
              <a:lnSpc>
                <a:spcPts val="3600"/>
              </a:lnSpc>
            </a:pPr>
            <a:r>
              <a:rPr lang="en-US" sz="2600" dirty="0">
                <a:latin typeface="Arial" panose="020B0604020202020204" pitchFamily="34" charset="0"/>
                <a:cs typeface="Arial" panose="020B0604020202020204" pitchFamily="34" charset="0"/>
              </a:rPr>
              <a:t>	§3. Liên hệ giữa phép nhân và phép khai phương.</a:t>
            </a:r>
            <a:endParaRPr lang="vi-VN" sz="2600" dirty="0">
              <a:latin typeface="Arial" panose="020B0604020202020204" pitchFamily="34" charset="0"/>
              <a:cs typeface="Arial" panose="020B0604020202020204" pitchFamily="34" charset="0"/>
            </a:endParaRPr>
          </a:p>
          <a:p>
            <a:pPr>
              <a:lnSpc>
                <a:spcPts val="3600"/>
              </a:lnSpc>
            </a:pPr>
            <a:r>
              <a:rPr lang="en-US" sz="2600" dirty="0">
                <a:latin typeface="Arial" panose="020B0604020202020204" pitchFamily="34" charset="0"/>
                <a:cs typeface="Arial" panose="020B0604020202020204" pitchFamily="34" charset="0"/>
              </a:rPr>
              <a:t>	§4. Liên hệ giữa phép chia và phép khai phương.</a:t>
            </a:r>
            <a:endParaRPr lang="vi-VN" sz="2600" dirty="0">
              <a:latin typeface="Arial" panose="020B0604020202020204" pitchFamily="34" charset="0"/>
              <a:cs typeface="Arial" panose="020B0604020202020204" pitchFamily="34" charset="0"/>
            </a:endParaRPr>
          </a:p>
          <a:p>
            <a:pPr>
              <a:lnSpc>
                <a:spcPts val="3600"/>
              </a:lnSpc>
            </a:pPr>
            <a:r>
              <a:rPr lang="en-US" sz="2600" dirty="0">
                <a:latin typeface="Arial" panose="020B0604020202020204" pitchFamily="34" charset="0"/>
                <a:cs typeface="Arial" panose="020B0604020202020204" pitchFamily="34" charset="0"/>
              </a:rPr>
              <a:t> Học sinh phải được luyện tập thành thạo một số dạng toán trong đó có dạng:</a:t>
            </a:r>
            <a:endParaRPr lang="vi-VN" sz="2600" dirty="0">
              <a:latin typeface="Arial" panose="020B0604020202020204" pitchFamily="34" charset="0"/>
              <a:cs typeface="Arial" panose="020B0604020202020204" pitchFamily="34" charset="0"/>
            </a:endParaRPr>
          </a:p>
          <a:p>
            <a:pPr>
              <a:lnSpc>
                <a:spcPts val="3600"/>
              </a:lnSpc>
            </a:pPr>
            <a:r>
              <a:rPr lang="en-US" sz="2600" i="1" dirty="0">
                <a:solidFill>
                  <a:srgbClr val="0000CC"/>
                </a:solidFill>
                <a:latin typeface="Arial" panose="020B0604020202020204" pitchFamily="34" charset="0"/>
                <a:cs typeface="Arial" panose="020B0604020202020204" pitchFamily="34" charset="0"/>
              </a:rPr>
              <a:t>Dạng 1: Tìm điều kiện để biểu thức (ở dạng đơn giản) chứa căn thức có nghĩa.</a:t>
            </a:r>
            <a:endParaRPr lang="vi-VN" sz="2600" dirty="0">
              <a:solidFill>
                <a:srgbClr val="0000CC"/>
              </a:solidFill>
              <a:latin typeface="Arial" panose="020B0604020202020204" pitchFamily="34" charset="0"/>
              <a:cs typeface="Arial" panose="020B0604020202020204" pitchFamily="34" charset="0"/>
            </a:endParaRPr>
          </a:p>
          <a:p>
            <a:pPr>
              <a:lnSpc>
                <a:spcPts val="3600"/>
              </a:lnSpc>
            </a:pPr>
            <a:r>
              <a:rPr lang="en-US" sz="2600" i="1" dirty="0">
                <a:solidFill>
                  <a:srgbClr val="0000CC"/>
                </a:solidFill>
                <a:latin typeface="Arial" panose="020B0604020202020204" pitchFamily="34" charset="0"/>
                <a:cs typeface="Arial" panose="020B0604020202020204" pitchFamily="34" charset="0"/>
              </a:rPr>
              <a:t>Dạng 2: Phân tích đa thức thành nhân tử (các dạng hay gặp)</a:t>
            </a:r>
            <a:endParaRPr lang="vi-VN" sz="2600" dirty="0">
              <a:solidFill>
                <a:srgbClr val="0000CC"/>
              </a:solidFill>
              <a:latin typeface="Arial" panose="020B0604020202020204" pitchFamily="34" charset="0"/>
              <a:cs typeface="Arial" panose="020B0604020202020204" pitchFamily="34" charset="0"/>
            </a:endParaRPr>
          </a:p>
          <a:p>
            <a:pPr algn="just">
              <a:lnSpc>
                <a:spcPts val="3600"/>
              </a:lnSpc>
            </a:pPr>
            <a:r>
              <a:rPr lang="en-US" sz="2600" dirty="0">
                <a:latin typeface="Arial" panose="020B0604020202020204" pitchFamily="34" charset="0"/>
                <a:cs typeface="Arial" panose="020B0604020202020204" pitchFamily="34" charset="0"/>
              </a:rPr>
              <a:t>	</a:t>
            </a:r>
            <a:r>
              <a:rPr lang="en-US" sz="2600" u="sng" dirty="0">
                <a:latin typeface="Arial" panose="020B0604020202020204" pitchFamily="34" charset="0"/>
                <a:cs typeface="Arial" panose="020B0604020202020204" pitchFamily="34" charset="0"/>
              </a:rPr>
              <a:t>Phương pháp giải</a:t>
            </a:r>
            <a:r>
              <a:rPr lang="en-US" sz="2600" dirty="0">
                <a:latin typeface="Arial" panose="020B0604020202020204" pitchFamily="34" charset="0"/>
                <a:cs typeface="Arial" panose="020B0604020202020204" pitchFamily="34" charset="0"/>
              </a:rPr>
              <a:t>:  	+ Với             thì  </a:t>
            </a:r>
            <a:endParaRPr lang="vi-VN" sz="2600" dirty="0">
              <a:latin typeface="Arial" panose="020B0604020202020204" pitchFamily="34" charset="0"/>
              <a:cs typeface="Arial" panose="020B0604020202020204" pitchFamily="34" charset="0"/>
            </a:endParaRPr>
          </a:p>
          <a:p>
            <a:pPr>
              <a:lnSpc>
                <a:spcPts val="3600"/>
              </a:lnSpc>
            </a:pPr>
            <a:r>
              <a:rPr lang="en-US" sz="2600" dirty="0">
                <a:latin typeface="Arial" panose="020B0604020202020204" pitchFamily="34" charset="0"/>
                <a:cs typeface="Arial" panose="020B0604020202020204" pitchFamily="34" charset="0"/>
              </a:rPr>
              <a:t>						   		+ Áp dụng các hằng đẳng thức</a:t>
            </a:r>
            <a:endParaRPr lang="vi-VN" sz="2600" dirty="0">
              <a:latin typeface="Arial" panose="020B0604020202020204" pitchFamily="34" charset="0"/>
              <a:cs typeface="Arial" panose="020B0604020202020204" pitchFamily="34" charset="0"/>
            </a:endParaRPr>
          </a:p>
          <a:p>
            <a:pPr>
              <a:lnSpc>
                <a:spcPts val="3600"/>
              </a:lnSpc>
            </a:pPr>
            <a:r>
              <a:rPr lang="en-US" sz="2600" i="1" dirty="0">
                <a:solidFill>
                  <a:srgbClr val="0000CC"/>
                </a:solidFill>
                <a:latin typeface="Arial" panose="020B0604020202020204" pitchFamily="34" charset="0"/>
                <a:cs typeface="Arial" panose="020B0604020202020204" pitchFamily="34" charset="0"/>
              </a:rPr>
              <a:t>Dạng 3: Rút gọn biểu thức (ở dạng đơn giản)</a:t>
            </a:r>
            <a:endParaRPr lang="vi-VN" sz="2600" dirty="0">
              <a:solidFill>
                <a:srgbClr val="0000CC"/>
              </a:solidFill>
              <a:latin typeface="Arial" panose="020B0604020202020204" pitchFamily="34" charset="0"/>
              <a:cs typeface="Arial" panose="020B0604020202020204" pitchFamily="34" charset="0"/>
            </a:endParaRPr>
          </a:p>
          <a:p>
            <a:endParaRPr lang="vi-VN" sz="2200" dirty="0">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7" name="Object 6"/>
          <p:cNvGraphicFramePr>
            <a:graphicFrameLocks noChangeAspect="1"/>
          </p:cNvGraphicFramePr>
          <p:nvPr>
            <p:extLst>
              <p:ext uri="{D42A27DB-BD31-4B8C-83A1-F6EECF244321}">
                <p14:modId xmlns:p14="http://schemas.microsoft.com/office/powerpoint/2010/main" val="1108750021"/>
              </p:ext>
            </p:extLst>
          </p:nvPr>
        </p:nvGraphicFramePr>
        <p:xfrm>
          <a:off x="6673651" y="1341062"/>
          <a:ext cx="1417204" cy="607373"/>
        </p:xfrm>
        <a:graphic>
          <a:graphicData uri="http://schemas.openxmlformats.org/presentationml/2006/ole">
            <mc:AlternateContent xmlns:mc="http://schemas.openxmlformats.org/markup-compatibility/2006">
              <mc:Choice xmlns:v="urn:schemas-microsoft-com:vml" Requires="v">
                <p:oleObj spid="_x0000_s18479" name="Equation" r:id="rId4" imgW="723586" imgH="317362" progId="Equation.DSMT4">
                  <p:embed/>
                </p:oleObj>
              </mc:Choice>
              <mc:Fallback>
                <p:oleObj name="Equation" r:id="rId4" imgW="723586" imgH="31736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3651" y="1341062"/>
                        <a:ext cx="1417204" cy="607373"/>
                      </a:xfrm>
                      <a:prstGeom prst="rect">
                        <a:avLst/>
                      </a:prstGeom>
                      <a:noFill/>
                    </p:spPr>
                  </p:pic>
                </p:oleObj>
              </mc:Fallback>
            </mc:AlternateContent>
          </a:graphicData>
        </a:graphic>
      </p:graphicFrame>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2017654899"/>
              </p:ext>
            </p:extLst>
          </p:nvPr>
        </p:nvGraphicFramePr>
        <p:xfrm>
          <a:off x="5137258" y="4632177"/>
          <a:ext cx="816313" cy="398202"/>
        </p:xfrm>
        <a:graphic>
          <a:graphicData uri="http://schemas.openxmlformats.org/presentationml/2006/ole">
            <mc:AlternateContent xmlns:mc="http://schemas.openxmlformats.org/markup-compatibility/2006">
              <mc:Choice xmlns:v="urn:schemas-microsoft-com:vml" Requires="v">
                <p:oleObj spid="_x0000_s18480" name="Equation" r:id="rId6" imgW="393529" imgH="190417" progId="Equation.DSMT4">
                  <p:embed/>
                </p:oleObj>
              </mc:Choice>
              <mc:Fallback>
                <p:oleObj name="Equation" r:id="rId6" imgW="393529" imgH="190417"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7258" y="4632177"/>
                        <a:ext cx="816313" cy="398202"/>
                      </a:xfrm>
                      <a:prstGeom prst="rect">
                        <a:avLst/>
                      </a:prstGeom>
                      <a:noFill/>
                    </p:spPr>
                  </p:pic>
                </p:oleObj>
              </mc:Fallback>
            </mc:AlternateContent>
          </a:graphicData>
        </a:graphic>
      </p:graphicFrame>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8" name="Object 7"/>
          <p:cNvGraphicFramePr>
            <a:graphicFrameLocks noChangeAspect="1"/>
          </p:cNvGraphicFramePr>
          <p:nvPr>
            <p:extLst>
              <p:ext uri="{D42A27DB-BD31-4B8C-83A1-F6EECF244321}">
                <p14:modId xmlns:p14="http://schemas.microsoft.com/office/powerpoint/2010/main" val="2940906446"/>
              </p:ext>
            </p:extLst>
          </p:nvPr>
        </p:nvGraphicFramePr>
        <p:xfrm>
          <a:off x="6590207" y="4466182"/>
          <a:ext cx="1451596" cy="763018"/>
        </p:xfrm>
        <a:graphic>
          <a:graphicData uri="http://schemas.openxmlformats.org/presentationml/2006/ole">
            <mc:AlternateContent xmlns:mc="http://schemas.openxmlformats.org/markup-compatibility/2006">
              <mc:Choice xmlns:v="urn:schemas-microsoft-com:vml" Requires="v">
                <p:oleObj spid="_x0000_s18481" name="Equation" r:id="rId8" imgW="736280" imgH="393529" progId="Equation.DSMT4">
                  <p:embed/>
                </p:oleObj>
              </mc:Choice>
              <mc:Fallback>
                <p:oleObj name="Equation" r:id="rId8" imgW="736280" imgH="393529"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0207" y="4466182"/>
                        <a:ext cx="1451596" cy="763018"/>
                      </a:xfrm>
                      <a:prstGeom prst="rect">
                        <a:avLst/>
                      </a:prstGeom>
                      <a:noFill/>
                    </p:spPr>
                  </p:pic>
                </p:oleObj>
              </mc:Fallback>
            </mc:AlternateContent>
          </a:graphicData>
        </a:graphic>
      </p:graphicFrame>
    </p:spTree>
    <p:extLst>
      <p:ext uri="{BB962C8B-B14F-4D97-AF65-F5344CB8AC3E}">
        <p14:creationId xmlns:p14="http://schemas.microsoft.com/office/powerpoint/2010/main" val="1088843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629292" cy="5262979"/>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4: </a:t>
            </a:r>
            <a:r>
              <a:rPr lang="en-US" sz="2800" b="1" u="sng" dirty="0">
                <a:solidFill>
                  <a:srgbClr val="FF0000"/>
                </a:solidFill>
                <a:latin typeface="Arial" panose="020B0604020202020204" pitchFamily="34" charset="0"/>
                <a:cs typeface="Arial" panose="020B0604020202020204" pitchFamily="34" charset="0"/>
              </a:rPr>
              <a:t>Các giai đoạn tổ chức ôn tập</a:t>
            </a:r>
          </a:p>
          <a:p>
            <a:pPr algn="just"/>
            <a:r>
              <a:rPr lang="en-US" sz="2800" b="1" dirty="0">
                <a:latin typeface="Arial" panose="020B0604020202020204" pitchFamily="34" charset="0"/>
                <a:cs typeface="Arial" panose="020B0604020202020204" pitchFamily="34" charset="0"/>
              </a:rPr>
              <a:t>3.2.</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Giai đoạn 2</a:t>
            </a:r>
            <a:r>
              <a:rPr lang="en-US" sz="2800" dirty="0">
                <a:latin typeface="Arial" panose="020B0604020202020204" pitchFamily="34" charset="0"/>
                <a:cs typeface="Arial" panose="020B0604020202020204" pitchFamily="34" charset="0"/>
              </a:rPr>
              <a:t>: </a:t>
            </a:r>
          </a:p>
          <a:p>
            <a:pPr algn="just"/>
            <a:r>
              <a:rPr lang="en-US" sz="2800" u="sng" dirty="0">
                <a:solidFill>
                  <a:srgbClr val="0000CC"/>
                </a:solidFill>
              </a:rPr>
              <a:t>Ví dụ 2:</a:t>
            </a:r>
            <a:r>
              <a:rPr lang="en-US" sz="2800" dirty="0">
                <a:solidFill>
                  <a:srgbClr val="0000CC"/>
                </a:solidFill>
              </a:rPr>
              <a:t> </a:t>
            </a:r>
            <a:r>
              <a:rPr lang="en-US" sz="2800" dirty="0"/>
              <a:t>Sau khi dạy xong:</a:t>
            </a:r>
            <a:endParaRPr lang="vi-VN" sz="2800" dirty="0"/>
          </a:p>
          <a:p>
            <a:pPr algn="just"/>
            <a:r>
              <a:rPr lang="en-US" sz="2800" dirty="0"/>
              <a:t>		§6,7. Biến đổi đơn giản biểu thức chứa căn thức bậc hai</a:t>
            </a:r>
            <a:endParaRPr lang="vi-VN" sz="2800" dirty="0"/>
          </a:p>
          <a:p>
            <a:pPr algn="just"/>
            <a:r>
              <a:rPr lang="en-US" sz="2800" dirty="0"/>
              <a:t>		§8. Rút gọn biểu thức chứa căn thức bậc hai</a:t>
            </a:r>
            <a:endParaRPr lang="vi-VN" sz="2800" dirty="0"/>
          </a:p>
          <a:p>
            <a:pPr algn="just"/>
            <a:r>
              <a:rPr lang="en-US" sz="2800" dirty="0"/>
              <a:t>Yêu cầu học sinh nắm vững các phép biến đổi căn thức, học sinh phải được luyện tập thành thạo một số dạng toán trong đó có dạng phân tích đa thức thành nhân tử, rút gọn biểu thức</a:t>
            </a:r>
            <a:r>
              <a:rPr lang="vi-VN" sz="2800" dirty="0"/>
              <a:t> và làm các bài tập: </a:t>
            </a:r>
            <a:r>
              <a:rPr lang="en-US" sz="2800" dirty="0"/>
              <a:t>Bài 46 (</a:t>
            </a:r>
            <a:r>
              <a:rPr lang="en-US" sz="2800" dirty="0" err="1"/>
              <a:t>sgk</a:t>
            </a:r>
            <a:r>
              <a:rPr lang="en-US" sz="2800" dirty="0"/>
              <a:t> -tr27); Bài 58 (</a:t>
            </a:r>
            <a:r>
              <a:rPr lang="en-US" sz="2800" dirty="0" err="1"/>
              <a:t>sgk</a:t>
            </a:r>
            <a:r>
              <a:rPr lang="en-US" sz="2800" dirty="0"/>
              <a:t> -tr32); Bài 60 (</a:t>
            </a:r>
            <a:r>
              <a:rPr lang="en-US" sz="2800" dirty="0" err="1"/>
              <a:t>sgk</a:t>
            </a:r>
            <a:r>
              <a:rPr lang="en-US" sz="2800" dirty="0"/>
              <a:t> -tr32); Bài 59 (</a:t>
            </a:r>
            <a:r>
              <a:rPr lang="en-US" sz="2800" dirty="0" err="1"/>
              <a:t>sbt</a:t>
            </a:r>
            <a:r>
              <a:rPr lang="en-US" sz="2800" dirty="0"/>
              <a:t> -tr14); Bài 100 (</a:t>
            </a:r>
            <a:r>
              <a:rPr lang="en-US" sz="2800" dirty="0" err="1"/>
              <a:t>sbt</a:t>
            </a:r>
            <a:r>
              <a:rPr lang="en-US" sz="2800" dirty="0"/>
              <a:t> -</a:t>
            </a:r>
            <a:r>
              <a:rPr lang="en-US" sz="2800" dirty="0" err="1"/>
              <a:t>tr</a:t>
            </a:r>
            <a:r>
              <a:rPr lang="vi-VN" sz="2800" dirty="0"/>
              <a:t>22</a:t>
            </a:r>
            <a:r>
              <a:rPr lang="en-US" sz="2800" dirty="0"/>
              <a:t>)</a:t>
            </a:r>
            <a:r>
              <a:rPr lang="vi-VN" sz="2800" dirty="0"/>
              <a:t>; </a:t>
            </a:r>
            <a:r>
              <a:rPr lang="en-US" sz="2800" dirty="0"/>
              <a:t>Bài 58 (</a:t>
            </a:r>
            <a:r>
              <a:rPr lang="en-US" sz="2800" dirty="0" err="1"/>
              <a:t>sbt</a:t>
            </a:r>
            <a:r>
              <a:rPr lang="en-US" sz="2800" dirty="0"/>
              <a:t> -tr14)</a:t>
            </a:r>
            <a:r>
              <a:rPr lang="vi-VN" sz="2800" dirty="0"/>
              <a:t>; </a:t>
            </a:r>
            <a:r>
              <a:rPr lang="en-US" sz="2800" dirty="0"/>
              <a:t> Bài 70a, b (</a:t>
            </a:r>
            <a:r>
              <a:rPr lang="en-US" sz="2800" dirty="0" err="1"/>
              <a:t>sbt</a:t>
            </a:r>
            <a:r>
              <a:rPr lang="en-US" sz="2800" dirty="0"/>
              <a:t> -tr16</a:t>
            </a:r>
            <a:r>
              <a:rPr lang="vi-VN" sz="2800" dirty="0"/>
              <a:t>)</a:t>
            </a:r>
            <a:r>
              <a:rPr lang="en-US" sz="2800" dirty="0"/>
              <a:t>; Bài 75 (</a:t>
            </a:r>
            <a:r>
              <a:rPr lang="en-US" sz="2800" dirty="0" err="1"/>
              <a:t>sbt</a:t>
            </a:r>
            <a:r>
              <a:rPr lang="en-US" sz="2800" dirty="0"/>
              <a:t> -tr17) Bài 54 (</a:t>
            </a:r>
            <a:r>
              <a:rPr lang="en-US" sz="2800" dirty="0" err="1"/>
              <a:t>sgk</a:t>
            </a:r>
            <a:r>
              <a:rPr lang="en-US" sz="2800" dirty="0"/>
              <a:t> -tr30); Bài 59 (</a:t>
            </a:r>
            <a:r>
              <a:rPr lang="en-US" sz="2800" dirty="0" err="1"/>
              <a:t>sgk</a:t>
            </a:r>
            <a:r>
              <a:rPr lang="en-US" sz="2800" dirty="0"/>
              <a:t> -tr32); Bài 71 (</a:t>
            </a:r>
            <a:r>
              <a:rPr lang="en-US" sz="2800" dirty="0" err="1"/>
              <a:t>sgk</a:t>
            </a:r>
            <a:r>
              <a:rPr lang="en-US" sz="2800" dirty="0"/>
              <a:t> -tr40)</a:t>
            </a:r>
            <a:r>
              <a:rPr lang="vi-VN" sz="2800" dirty="0"/>
              <a:t>; </a:t>
            </a:r>
            <a:r>
              <a:rPr lang="en-US" sz="2800" dirty="0"/>
              <a:t>Bài </a:t>
            </a:r>
            <a:r>
              <a:rPr lang="vi-VN" sz="2800" dirty="0"/>
              <a:t>8</a:t>
            </a:r>
            <a:r>
              <a:rPr lang="en-US" sz="2800" dirty="0"/>
              <a:t>5 (</a:t>
            </a:r>
            <a:r>
              <a:rPr lang="en-US" sz="2800" dirty="0" err="1"/>
              <a:t>sbt</a:t>
            </a:r>
            <a:r>
              <a:rPr lang="en-US" sz="2800" dirty="0"/>
              <a:t> -tr1</a:t>
            </a:r>
            <a:r>
              <a:rPr lang="vi-VN" sz="2800" dirty="0"/>
              <a:t>9</a:t>
            </a:r>
            <a:r>
              <a:rPr lang="en-US" sz="2800" dirty="0"/>
              <a:t>)</a:t>
            </a:r>
            <a:r>
              <a:rPr lang="vi-VN" sz="2800" dirty="0"/>
              <a:t>; </a:t>
            </a:r>
            <a:r>
              <a:rPr lang="en-US" sz="2800" dirty="0"/>
              <a:t>Bài 6</a:t>
            </a:r>
            <a:r>
              <a:rPr lang="vi-VN" sz="2800" dirty="0"/>
              <a:t>5</a:t>
            </a:r>
            <a:r>
              <a:rPr lang="en-US" sz="2800" dirty="0"/>
              <a:t> (</a:t>
            </a:r>
            <a:r>
              <a:rPr lang="en-US" sz="2800" dirty="0" err="1"/>
              <a:t>sgk</a:t>
            </a:r>
            <a:r>
              <a:rPr lang="en-US" sz="2800" dirty="0"/>
              <a:t> -tr3</a:t>
            </a:r>
            <a:r>
              <a:rPr lang="vi-VN" sz="2800" dirty="0"/>
              <a:t>4</a:t>
            </a:r>
            <a:r>
              <a:rPr lang="en-US" sz="2800" dirty="0"/>
              <a:t>)</a:t>
            </a:r>
            <a:endParaRPr lang="vi-VN" sz="2800" dirty="0"/>
          </a:p>
          <a:p>
            <a:pPr algn="just"/>
            <a:endParaRPr lang="en-US" sz="2800" b="1" u="sng" dirty="0">
              <a:solidFill>
                <a:srgbClr val="FF0000"/>
              </a:solidFill>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1490292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629292" cy="3970318"/>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4: </a:t>
            </a:r>
            <a:r>
              <a:rPr lang="en-US" sz="2800" b="1" u="sng" dirty="0">
                <a:solidFill>
                  <a:srgbClr val="FF0000"/>
                </a:solidFill>
                <a:latin typeface="Arial" panose="020B0604020202020204" pitchFamily="34" charset="0"/>
                <a:cs typeface="Arial" panose="020B0604020202020204" pitchFamily="34" charset="0"/>
              </a:rPr>
              <a:t>Các giai đoạn tổ chức ôn tập</a:t>
            </a:r>
          </a:p>
          <a:p>
            <a:endParaRPr lang="en-US" sz="2800" b="1" u="sng" dirty="0">
              <a:solidFill>
                <a:srgbClr val="FF0000"/>
              </a:solidFill>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3.3. Giai đoạn 3</a:t>
            </a:r>
            <a:r>
              <a:rPr lang="en-US" sz="2800" dirty="0">
                <a:latin typeface="Arial" panose="020B0604020202020204" pitchFamily="34" charset="0"/>
                <a:cs typeface="Arial" panose="020B0604020202020204" pitchFamily="34" charset="0"/>
              </a:rPr>
              <a:t>: </a:t>
            </a:r>
          </a:p>
          <a:p>
            <a:pPr algn="just"/>
            <a:r>
              <a:rPr lang="en-US" sz="2800" dirty="0"/>
              <a:t>	</a:t>
            </a:r>
            <a:r>
              <a:rPr lang="en-US" sz="2800" dirty="0">
                <a:latin typeface="Arial" panose="020B0604020202020204" pitchFamily="34" charset="0"/>
                <a:cs typeface="Arial" panose="020B0604020202020204" pitchFamily="34" charset="0"/>
              </a:rPr>
              <a:t>Trong quá trình ôn thi: Dạng rút gọn biểu thức được ôn đầu tiên cùng  </a:t>
            </a:r>
            <a:r>
              <a:rPr lang="pt-BR" sz="2800" dirty="0">
                <a:latin typeface="Arial" panose="020B0604020202020204" pitchFamily="34" charset="0"/>
                <a:cs typeface="Arial" panose="020B0604020202020204" pitchFamily="34" charset="0"/>
              </a:rPr>
              <a:t>Chủ đề 1: Biến đổi các biểu thức chứa căn, sau đó dạng toán lại được ôn lặp lại trong quá trình luyện đề. </a:t>
            </a:r>
            <a:r>
              <a:rPr lang="vi-VN" sz="2800" dirty="0">
                <a:latin typeface="Arial" panose="020B0604020202020204" pitchFamily="34" charset="0"/>
                <a:cs typeface="Arial" panose="020B0604020202020204" pitchFamily="34" charset="0"/>
              </a:rPr>
              <a:t>Cho học sinh tự chuẩn bị ôn tập hệ thống kiến thức ở nhà, lên lớp trình bày báo cáo. Sau đó luyện tập các dạng toán trọng tâm. </a:t>
            </a:r>
            <a:r>
              <a:rPr lang="en-US" sz="2800" dirty="0">
                <a:latin typeface="Arial" panose="020B0604020202020204" pitchFamily="34" charset="0"/>
                <a:cs typeface="Arial" panose="020B0604020202020204" pitchFamily="34" charset="0"/>
              </a:rPr>
              <a:t>Trong cấu trúc đề thi toán những năm gần đây thường có 3 phần như:</a:t>
            </a:r>
            <a:endParaRPr lang="vi-VN" sz="2800" dirty="0">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2884354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629292" cy="5262979"/>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4: </a:t>
            </a:r>
            <a:r>
              <a:rPr lang="en-US" sz="2800" b="1" u="sng" dirty="0">
                <a:solidFill>
                  <a:srgbClr val="FF0000"/>
                </a:solidFill>
                <a:latin typeface="Arial" panose="020B0604020202020204" pitchFamily="34" charset="0"/>
                <a:cs typeface="Arial" panose="020B0604020202020204" pitchFamily="34" charset="0"/>
              </a:rPr>
              <a:t>Các giai đoạn tổ chức ôn tập</a:t>
            </a:r>
          </a:p>
          <a:p>
            <a:r>
              <a:rPr lang="en-US" sz="2800" b="1" dirty="0">
                <a:latin typeface="Arial" panose="020B0604020202020204" pitchFamily="34" charset="0"/>
                <a:cs typeface="Arial" panose="020B0604020202020204" pitchFamily="34" charset="0"/>
              </a:rPr>
              <a:t>3.3. Giai đoạn 3</a:t>
            </a:r>
            <a:r>
              <a:rPr lang="en-US" sz="2800" dirty="0">
                <a:latin typeface="Arial" panose="020B0604020202020204" pitchFamily="34" charset="0"/>
                <a:cs typeface="Arial" panose="020B0604020202020204" pitchFamily="34" charset="0"/>
              </a:rPr>
              <a:t>: </a:t>
            </a:r>
          </a:p>
          <a:p>
            <a:endParaRPr lang="en-US" sz="2800" b="1" u="sng" dirty="0">
              <a:solidFill>
                <a:srgbClr val="FF0000"/>
              </a:solidFill>
              <a:latin typeface="Arial" panose="020B0604020202020204" pitchFamily="34" charset="0"/>
              <a:cs typeface="Arial" panose="020B0604020202020204" pitchFamily="34" charset="0"/>
            </a:endParaRPr>
          </a:p>
          <a:p>
            <a:r>
              <a:rPr lang="nl-NL" sz="2800" b="1" dirty="0">
                <a:latin typeface="Arial" panose="020B0604020202020204" pitchFamily="34" charset="0"/>
                <a:cs typeface="Arial" panose="020B0604020202020204" pitchFamily="34" charset="0"/>
              </a:rPr>
              <a:t>Bài 1. </a:t>
            </a:r>
            <a:r>
              <a:rPr lang="nl-NL" sz="2800" dirty="0">
                <a:latin typeface="Arial" panose="020B0604020202020204" pitchFamily="34" charset="0"/>
                <a:cs typeface="Arial" panose="020B0604020202020204" pitchFamily="34" charset="0"/>
              </a:rPr>
              <a:t>Cho hai biểu thức                     và                                               </a:t>
            </a:r>
          </a:p>
          <a:p>
            <a:r>
              <a:rPr lang="nl-NL" sz="2800" dirty="0">
                <a:latin typeface="Arial" panose="020B0604020202020204" pitchFamily="34" charset="0"/>
                <a:cs typeface="Arial" panose="020B0604020202020204" pitchFamily="34" charset="0"/>
              </a:rPr>
              <a:t> </a:t>
            </a:r>
          </a:p>
          <a:p>
            <a:r>
              <a:rPr lang="nl-NL" sz="2800" dirty="0">
                <a:latin typeface="Arial" panose="020B0604020202020204" pitchFamily="34" charset="0"/>
                <a:cs typeface="Arial" panose="020B0604020202020204" pitchFamily="34" charset="0"/>
              </a:rPr>
              <a:t>Với </a:t>
            </a:r>
          </a:p>
          <a:p>
            <a:pPr marL="514350" indent="-514350" algn="just">
              <a:buAutoNum type="arabicParenR"/>
            </a:pPr>
            <a:r>
              <a:rPr lang="nl-NL" sz="2800" dirty="0">
                <a:latin typeface="Arial" panose="020B0604020202020204" pitchFamily="34" charset="0"/>
                <a:cs typeface="Arial" panose="020B0604020202020204" pitchFamily="34" charset="0"/>
              </a:rPr>
              <a:t>Tìm giá trị của biểu thức     khi  </a:t>
            </a:r>
          </a:p>
          <a:p>
            <a:pPr algn="just"/>
            <a:r>
              <a:rPr lang="nl-NL" sz="2800" dirty="0">
                <a:latin typeface="Arial" panose="020B0604020202020204" pitchFamily="34" charset="0"/>
                <a:cs typeface="Arial" panose="020B0604020202020204" pitchFamily="34" charset="0"/>
              </a:rPr>
              <a:t>2)   Rút gọn biểu thức  </a:t>
            </a:r>
          </a:p>
          <a:p>
            <a:pPr algn="just"/>
            <a:r>
              <a:rPr lang="vi-VN" sz="2800" dirty="0"/>
              <a:t>3)  Tìm tất cả các giá trị nguyên của x để biểu thức P =A.B đạt giá trị nguyên lớn nh</a:t>
            </a:r>
            <a:r>
              <a:rPr lang="en-US" sz="2800" dirty="0"/>
              <a:t>ất</a:t>
            </a:r>
            <a:r>
              <a:rPr lang="vi-VN" sz="2800" dirty="0"/>
              <a:t>.</a:t>
            </a:r>
            <a:r>
              <a:rPr lang="en-US" sz="2800" dirty="0"/>
              <a:t> (</a:t>
            </a:r>
            <a:r>
              <a:rPr lang="vi-VN" sz="2800" dirty="0"/>
              <a:t>đối với học sinh trung bình, yếu chỉ yêu cầu làm phần </a:t>
            </a:r>
            <a:r>
              <a:rPr lang="en-US" sz="2800" dirty="0"/>
              <a:t>1</a:t>
            </a:r>
            <a:r>
              <a:rPr lang="vi-VN" sz="2800" dirty="0"/>
              <a:t>, </a:t>
            </a:r>
            <a:r>
              <a:rPr lang="en-US" sz="2800" dirty="0"/>
              <a:t>2</a:t>
            </a:r>
            <a:r>
              <a:rPr lang="vi-VN" sz="2800" dirty="0"/>
              <a:t> còn học sinh khá giỏi sẽ làm tiếp đến phần </a:t>
            </a:r>
            <a:r>
              <a:rPr lang="en-US" sz="2800" dirty="0"/>
              <a:t>3).</a:t>
            </a:r>
            <a:endParaRPr lang="vi-VN" sz="2800" dirty="0"/>
          </a:p>
          <a:p>
            <a:endParaRPr lang="vi-VN" sz="2800" dirty="0">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7" name="Object 6"/>
          <p:cNvGraphicFramePr>
            <a:graphicFrameLocks noChangeAspect="1"/>
          </p:cNvGraphicFramePr>
          <p:nvPr>
            <p:extLst>
              <p:ext uri="{D42A27DB-BD31-4B8C-83A1-F6EECF244321}">
                <p14:modId xmlns:p14="http://schemas.microsoft.com/office/powerpoint/2010/main" val="2195966316"/>
              </p:ext>
            </p:extLst>
          </p:nvPr>
        </p:nvGraphicFramePr>
        <p:xfrm>
          <a:off x="4346990" y="1124744"/>
          <a:ext cx="1897623" cy="1008112"/>
        </p:xfrm>
        <a:graphic>
          <a:graphicData uri="http://schemas.openxmlformats.org/presentationml/2006/ole">
            <mc:AlternateContent xmlns:mc="http://schemas.openxmlformats.org/markup-compatibility/2006">
              <mc:Choice xmlns:v="urn:schemas-microsoft-com:vml" Requires="v">
                <p:oleObj spid="_x0000_s19535" name="Equation" r:id="rId4" imgW="914400" imgH="495300" progId="Equation.DSMT4">
                  <p:embed/>
                </p:oleObj>
              </mc:Choice>
              <mc:Fallback>
                <p:oleObj name="Equation" r:id="rId4" imgW="914400" imgH="495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990" y="1124744"/>
                        <a:ext cx="1897623" cy="1008112"/>
                      </a:xfrm>
                      <a:prstGeom prst="rect">
                        <a:avLst/>
                      </a:prstGeom>
                      <a:noFill/>
                    </p:spPr>
                  </p:pic>
                </p:oleObj>
              </mc:Fallback>
            </mc:AlternateContent>
          </a:graphicData>
        </a:graphic>
      </p:graphicFrame>
      <p:sp>
        <p:nvSpPr>
          <p:cNvPr id="8"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p:cNvGraphicFramePr>
            <a:graphicFrameLocks noChangeAspect="1"/>
          </p:cNvGraphicFramePr>
          <p:nvPr>
            <p:extLst>
              <p:ext uri="{D42A27DB-BD31-4B8C-83A1-F6EECF244321}">
                <p14:modId xmlns:p14="http://schemas.microsoft.com/office/powerpoint/2010/main" val="732839650"/>
              </p:ext>
            </p:extLst>
          </p:nvPr>
        </p:nvGraphicFramePr>
        <p:xfrm>
          <a:off x="6853430" y="1196752"/>
          <a:ext cx="4111729" cy="1042686"/>
        </p:xfrm>
        <a:graphic>
          <a:graphicData uri="http://schemas.openxmlformats.org/presentationml/2006/ole">
            <mc:AlternateContent xmlns:mc="http://schemas.openxmlformats.org/markup-compatibility/2006">
              <mc:Choice xmlns:v="urn:schemas-microsoft-com:vml" Requires="v">
                <p:oleObj spid="_x0000_s19536" name="Equation" r:id="rId6" imgW="2006600" imgH="508000" progId="Equation.DSMT4">
                  <p:embed/>
                </p:oleObj>
              </mc:Choice>
              <mc:Fallback>
                <p:oleObj name="Equation" r:id="rId6" imgW="2006600" imgH="5080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3430" y="1196752"/>
                        <a:ext cx="4111729" cy="1042686"/>
                      </a:xfrm>
                      <a:prstGeom prst="rect">
                        <a:avLst/>
                      </a:prstGeom>
                      <a:noFill/>
                    </p:spPr>
                  </p:pic>
                </p:oleObj>
              </mc:Fallback>
            </mc:AlternateContent>
          </a:graphicData>
        </a:graphic>
      </p:graphicFrame>
      <p:sp>
        <p:nvSpPr>
          <p:cNvPr id="14" name="Rectangle 6"/>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5" name="Object 14"/>
          <p:cNvGraphicFramePr>
            <a:graphicFrameLocks noChangeAspect="1"/>
          </p:cNvGraphicFramePr>
          <p:nvPr>
            <p:extLst>
              <p:ext uri="{D42A27DB-BD31-4B8C-83A1-F6EECF244321}">
                <p14:modId xmlns:p14="http://schemas.microsoft.com/office/powerpoint/2010/main" val="3810823556"/>
              </p:ext>
            </p:extLst>
          </p:nvPr>
        </p:nvGraphicFramePr>
        <p:xfrm>
          <a:off x="1129035" y="2311446"/>
          <a:ext cx="1771228" cy="469482"/>
        </p:xfrm>
        <a:graphic>
          <a:graphicData uri="http://schemas.openxmlformats.org/presentationml/2006/ole">
            <mc:AlternateContent xmlns:mc="http://schemas.openxmlformats.org/markup-compatibility/2006">
              <mc:Choice xmlns:v="urn:schemas-microsoft-com:vml" Requires="v">
                <p:oleObj spid="_x0000_s19537" name="Equation" r:id="rId8" imgW="787058" imgH="203112" progId="Equation.DSMT4">
                  <p:embed/>
                </p:oleObj>
              </mc:Choice>
              <mc:Fallback>
                <p:oleObj name="Equation" r:id="rId8" imgW="787058" imgH="203112"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9035" y="2311446"/>
                        <a:ext cx="1771228" cy="469482"/>
                      </a:xfrm>
                      <a:prstGeom prst="rect">
                        <a:avLst/>
                      </a:prstGeom>
                      <a:noFill/>
                    </p:spPr>
                  </p:pic>
                </p:oleObj>
              </mc:Fallback>
            </mc:AlternateContent>
          </a:graphicData>
        </a:graphic>
      </p:graphicFrame>
      <p:sp>
        <p:nvSpPr>
          <p:cNvPr id="16" name="Rectangle 8"/>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7" name="Object 16"/>
          <p:cNvGraphicFramePr>
            <a:graphicFrameLocks noChangeAspect="1"/>
          </p:cNvGraphicFramePr>
          <p:nvPr>
            <p:extLst>
              <p:ext uri="{D42A27DB-BD31-4B8C-83A1-F6EECF244321}">
                <p14:modId xmlns:p14="http://schemas.microsoft.com/office/powerpoint/2010/main" val="4200443144"/>
              </p:ext>
            </p:extLst>
          </p:nvPr>
        </p:nvGraphicFramePr>
        <p:xfrm>
          <a:off x="4844479" y="2780928"/>
          <a:ext cx="360040" cy="360040"/>
        </p:xfrm>
        <a:graphic>
          <a:graphicData uri="http://schemas.openxmlformats.org/presentationml/2006/ole">
            <mc:AlternateContent xmlns:mc="http://schemas.openxmlformats.org/markup-compatibility/2006">
              <mc:Choice xmlns:v="urn:schemas-microsoft-com:vml" Requires="v">
                <p:oleObj spid="_x0000_s19538" name="Equation" r:id="rId10" imgW="152268" imgH="164957" progId="Equation.DSMT4">
                  <p:embed/>
                </p:oleObj>
              </mc:Choice>
              <mc:Fallback>
                <p:oleObj name="Equation" r:id="rId10" imgW="152268" imgH="164957"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4479" y="2780928"/>
                        <a:ext cx="360040" cy="360040"/>
                      </a:xfrm>
                      <a:prstGeom prst="rect">
                        <a:avLst/>
                      </a:prstGeom>
                      <a:noFill/>
                    </p:spPr>
                  </p:pic>
                </p:oleObj>
              </mc:Fallback>
            </mc:AlternateContent>
          </a:graphicData>
        </a:graphic>
      </p:graphicFrame>
      <p:sp>
        <p:nvSpPr>
          <p:cNvPr id="18" name="Rectangle 10"/>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9" name="Object 18"/>
          <p:cNvGraphicFramePr>
            <a:graphicFrameLocks noChangeAspect="1"/>
          </p:cNvGraphicFramePr>
          <p:nvPr>
            <p:extLst>
              <p:ext uri="{D42A27DB-BD31-4B8C-83A1-F6EECF244321}">
                <p14:modId xmlns:p14="http://schemas.microsoft.com/office/powerpoint/2010/main" val="2467457297"/>
              </p:ext>
            </p:extLst>
          </p:nvPr>
        </p:nvGraphicFramePr>
        <p:xfrm>
          <a:off x="5874750" y="2785995"/>
          <a:ext cx="798901" cy="378427"/>
        </p:xfrm>
        <a:graphic>
          <a:graphicData uri="http://schemas.openxmlformats.org/presentationml/2006/ole">
            <mc:AlternateContent xmlns:mc="http://schemas.openxmlformats.org/markup-compatibility/2006">
              <mc:Choice xmlns:v="urn:schemas-microsoft-com:vml" Requires="v">
                <p:oleObj spid="_x0000_s19539" name="Equation" r:id="rId12" imgW="355138" imgH="177569" progId="Equation.DSMT4">
                  <p:embed/>
                </p:oleObj>
              </mc:Choice>
              <mc:Fallback>
                <p:oleObj name="Equation" r:id="rId12" imgW="355138" imgH="177569" progId="Equation.DSMT4">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74750" y="2785995"/>
                        <a:ext cx="798901" cy="378427"/>
                      </a:xfrm>
                      <a:prstGeom prst="rect">
                        <a:avLst/>
                      </a:prstGeom>
                      <a:noFill/>
                    </p:spPr>
                  </p:pic>
                </p:oleObj>
              </mc:Fallback>
            </mc:AlternateContent>
          </a:graphicData>
        </a:graphic>
      </p:graphicFrame>
      <p:sp>
        <p:nvSpPr>
          <p:cNvPr id="20" name="Rectangle 1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21" name="Object 20"/>
          <p:cNvGraphicFramePr>
            <a:graphicFrameLocks noChangeAspect="1"/>
          </p:cNvGraphicFramePr>
          <p:nvPr>
            <p:extLst>
              <p:ext uri="{D42A27DB-BD31-4B8C-83A1-F6EECF244321}">
                <p14:modId xmlns:p14="http://schemas.microsoft.com/office/powerpoint/2010/main" val="1713306375"/>
              </p:ext>
            </p:extLst>
          </p:nvPr>
        </p:nvGraphicFramePr>
        <p:xfrm>
          <a:off x="4009355" y="3205403"/>
          <a:ext cx="367613" cy="367613"/>
        </p:xfrm>
        <a:graphic>
          <a:graphicData uri="http://schemas.openxmlformats.org/presentationml/2006/ole">
            <mc:AlternateContent xmlns:mc="http://schemas.openxmlformats.org/markup-compatibility/2006">
              <mc:Choice xmlns:v="urn:schemas-microsoft-com:vml" Requires="v">
                <p:oleObj spid="_x0000_s19540" name="Equation" r:id="rId14" imgW="152268" imgH="164957" progId="Equation.DSMT4">
                  <p:embed/>
                </p:oleObj>
              </mc:Choice>
              <mc:Fallback>
                <p:oleObj name="Equation" r:id="rId14" imgW="152268" imgH="164957" progId="Equation.DSMT4">
                  <p:embed/>
                  <p:pic>
                    <p:nvPicPr>
                      <p:cNvPr id="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09355" y="3205403"/>
                        <a:ext cx="367613" cy="367613"/>
                      </a:xfrm>
                      <a:prstGeom prst="rect">
                        <a:avLst/>
                      </a:prstGeom>
                      <a:noFill/>
                    </p:spPr>
                  </p:pic>
                </p:oleObj>
              </mc:Fallback>
            </mc:AlternateContent>
          </a:graphicData>
        </a:graphic>
      </p:graphicFrame>
    </p:spTree>
    <p:extLst>
      <p:ext uri="{BB962C8B-B14F-4D97-AF65-F5344CB8AC3E}">
        <p14:creationId xmlns:p14="http://schemas.microsoft.com/office/powerpoint/2010/main" val="3439568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629292" cy="6124754"/>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4: </a:t>
            </a:r>
            <a:r>
              <a:rPr lang="en-US" sz="2800" b="1" u="sng" dirty="0">
                <a:solidFill>
                  <a:srgbClr val="FF0000"/>
                </a:solidFill>
                <a:latin typeface="Arial" panose="020B0604020202020204" pitchFamily="34" charset="0"/>
                <a:cs typeface="Arial" panose="020B0604020202020204" pitchFamily="34" charset="0"/>
              </a:rPr>
              <a:t>Các giai đoạn tổ chức ôn tập</a:t>
            </a:r>
          </a:p>
          <a:p>
            <a:r>
              <a:rPr lang="en-US" sz="2800" b="1" dirty="0">
                <a:latin typeface="Arial" panose="020B0604020202020204" pitchFamily="34" charset="0"/>
                <a:cs typeface="Arial" panose="020B0604020202020204" pitchFamily="34" charset="0"/>
              </a:rPr>
              <a:t>3.3. Giai đoạn 3</a:t>
            </a:r>
            <a:r>
              <a:rPr lang="en-US" sz="2800" dirty="0">
                <a:latin typeface="Arial" panose="020B0604020202020204" pitchFamily="34" charset="0"/>
                <a:cs typeface="Arial" panose="020B0604020202020204" pitchFamily="34" charset="0"/>
              </a:rPr>
              <a:t>: </a:t>
            </a:r>
          </a:p>
          <a:p>
            <a:pPr algn="just"/>
            <a:r>
              <a:rPr lang="en-US" sz="2800" dirty="0"/>
              <a:t>	</a:t>
            </a:r>
            <a:r>
              <a:rPr lang="en-US" sz="2800" dirty="0">
                <a:latin typeface="Arial" panose="020B0604020202020204" pitchFamily="34" charset="0"/>
                <a:cs typeface="Arial" panose="020B0604020202020204" pitchFamily="34" charset="0"/>
              </a:rPr>
              <a:t>* Chú ý: GV lưu ý với HS các sai lầm dễ mắc phải của HS trong quá trình làm bài (dầu sai dấu, quên đổi dấu, quên ngoặc, …)</a:t>
            </a:r>
            <a:endParaRPr lang="vi-VN"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Nguyên nhân trọng yếu nhất khiến học sinh hay mắc lỗi sai chính là việc không nắm rõ kiến thức nền từ lớp dưới, không nắm vững kiến thức về căn thức và biến đổi biểu thức chứa căn nên gặp khó khăn trong việc áp dụng vào bài tập, lạm dụng máy tính cầm tay, không đọc kỹ đề bài và trình bày bài một cách cẩu thả.</a:t>
            </a:r>
            <a:endParaRPr lang="vi-VN"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	Để khắc phục những lỗi sai trên, cần ôn lại những kiến thức cơ bản có liên quan, các em yếu phần nào, cố gắng bổ sung, giảng lại cho các em phần đó, trên lớp có thể không đủ thời gian thì có thể trao đổi với học sinh qua </a:t>
            </a:r>
            <a:r>
              <a:rPr lang="en-US" sz="2800" dirty="0" err="1">
                <a:latin typeface="Arial" panose="020B0604020202020204" pitchFamily="34" charset="0"/>
                <a:cs typeface="Arial" panose="020B0604020202020204" pitchFamily="34" charset="0"/>
              </a:rPr>
              <a:t>zalo</a:t>
            </a:r>
            <a:r>
              <a:rPr lang="en-US" sz="2800" dirty="0">
                <a:latin typeface="Arial" panose="020B0604020202020204" pitchFamily="34" charset="0"/>
                <a:cs typeface="Arial" panose="020B0604020202020204" pitchFamily="34" charset="0"/>
              </a:rPr>
              <a:t> khi về nhà.  Yêu cầu khi làm bài học sinh cần đọc kỹ đề, làm bài phải cẩn trọng, tỉ mỉ. </a:t>
            </a:r>
            <a:endParaRPr lang="vi-VN" sz="2800" dirty="0">
              <a:latin typeface="Arial" panose="020B060402020202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1708792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Trắng 2022 ❤️ 1001 Ảnh Nền Trắng Full HD Đẹp">
            <a:extLst>
              <a:ext uri="{FF2B5EF4-FFF2-40B4-BE49-F238E27FC236}">
                <a16:creationId xmlns:a16="http://schemas.microsoft.com/office/drawing/2014/main" id="{CD9E389B-3CD2-0981-0EFF-88FC01F06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47" y="-32595"/>
            <a:ext cx="12341621" cy="76290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0923" y="5140555"/>
            <a:ext cx="2303388" cy="14174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65939" y="5212181"/>
            <a:ext cx="2303388" cy="14174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0CB3C1-A63D-A803-5050-859EBB90D9B4}"/>
              </a:ext>
            </a:extLst>
          </p:cNvPr>
          <p:cNvSpPr txBox="1"/>
          <p:nvPr/>
        </p:nvSpPr>
        <p:spPr>
          <a:xfrm>
            <a:off x="336947" y="597597"/>
            <a:ext cx="11039771" cy="3671583"/>
          </a:xfrm>
          <a:prstGeom prst="rect">
            <a:avLst/>
          </a:prstGeom>
          <a:noFill/>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vi-VN" sz="4000" b="1" dirty="0">
                <a:solidFill>
                  <a:srgbClr val="FF0000"/>
                </a:solidFill>
              </a:rPr>
              <a:t>Rèn kĩ năng giải dạng </a:t>
            </a:r>
            <a:r>
              <a:rPr lang="vi-VN" sz="4000" b="1">
                <a:solidFill>
                  <a:srgbClr val="FF0000"/>
                </a:solidFill>
              </a:rPr>
              <a:t>toán </a:t>
            </a:r>
            <a:endParaRPr lang="en-US" sz="4000" b="1">
              <a:solidFill>
                <a:srgbClr val="FF0000"/>
              </a:solidFill>
            </a:endParaRPr>
          </a:p>
          <a:p>
            <a:pPr algn="ctr">
              <a:lnSpc>
                <a:spcPct val="150000"/>
              </a:lnSpc>
            </a:pPr>
            <a:r>
              <a:rPr lang="vi-VN" sz="4000" b="1">
                <a:solidFill>
                  <a:srgbClr val="FF0000"/>
                </a:solidFill>
              </a:rPr>
              <a:t>“</a:t>
            </a:r>
            <a:r>
              <a:rPr lang="vi-VN" sz="4000" b="1" dirty="0">
                <a:solidFill>
                  <a:srgbClr val="FF0000"/>
                </a:solidFill>
              </a:rPr>
              <a:t>Rút gọn biểu thức</a:t>
            </a:r>
            <a:r>
              <a:rPr lang="vi-VN" sz="4000" b="1">
                <a:solidFill>
                  <a:srgbClr val="FF0000"/>
                </a:solidFill>
              </a:rPr>
              <a:t>” </a:t>
            </a:r>
            <a:endParaRPr lang="en-US" sz="4000" b="1">
              <a:solidFill>
                <a:srgbClr val="FF0000"/>
              </a:solidFill>
            </a:endParaRPr>
          </a:p>
          <a:p>
            <a:pPr algn="ctr">
              <a:lnSpc>
                <a:spcPct val="150000"/>
              </a:lnSpc>
            </a:pPr>
            <a:r>
              <a:rPr lang="en-US" sz="4000" b="1">
                <a:solidFill>
                  <a:srgbClr val="FF0000"/>
                </a:solidFill>
              </a:rPr>
              <a:t>cho học sinh </a:t>
            </a:r>
            <a:r>
              <a:rPr lang="vi-VN" sz="4000" b="1">
                <a:solidFill>
                  <a:srgbClr val="FF0000"/>
                </a:solidFill>
              </a:rPr>
              <a:t>nhằm </a:t>
            </a:r>
            <a:r>
              <a:rPr lang="vi-VN" sz="4000" b="1" dirty="0">
                <a:solidFill>
                  <a:srgbClr val="FF0000"/>
                </a:solidFill>
              </a:rPr>
              <a:t>nâng </a:t>
            </a:r>
            <a:r>
              <a:rPr lang="vi-VN" sz="4000" b="1">
                <a:solidFill>
                  <a:srgbClr val="FF0000"/>
                </a:solidFill>
              </a:rPr>
              <a:t>cao </a:t>
            </a:r>
            <a:endParaRPr lang="en-US" sz="4000" b="1">
              <a:solidFill>
                <a:srgbClr val="FF0000"/>
              </a:solidFill>
            </a:endParaRPr>
          </a:p>
          <a:p>
            <a:pPr algn="ctr">
              <a:lnSpc>
                <a:spcPct val="150000"/>
              </a:lnSpc>
            </a:pPr>
            <a:r>
              <a:rPr lang="vi-VN" sz="4000" b="1">
                <a:solidFill>
                  <a:srgbClr val="FF0000"/>
                </a:solidFill>
              </a:rPr>
              <a:t>chất lượng ôn </a:t>
            </a:r>
            <a:r>
              <a:rPr lang="vi-VN" sz="4000" b="1" dirty="0">
                <a:solidFill>
                  <a:srgbClr val="FF0000"/>
                </a:solidFill>
              </a:rPr>
              <a:t>thi vào 10 THPT môn Toán</a:t>
            </a:r>
            <a:endParaRPr lang="vi-VN" sz="4000" dirty="0">
              <a:solidFill>
                <a:srgbClr val="FF0000"/>
              </a:solidFill>
            </a:endParaRPr>
          </a:p>
        </p:txBody>
      </p:sp>
    </p:spTree>
    <p:extLst>
      <p:ext uri="{BB962C8B-B14F-4D97-AF65-F5344CB8AC3E}">
        <p14:creationId xmlns:p14="http://schemas.microsoft.com/office/powerpoint/2010/main" val="3335077986"/>
      </p:ext>
    </p:extLst>
  </p:cSld>
  <p:clrMapOvr>
    <a:masterClrMapping/>
  </p:clrMapOvr>
  <p:transition spd="slow" advClick="0" advTm="3000">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629292" cy="3970318"/>
          </a:xfrm>
          <a:prstGeom prst="rect">
            <a:avLst/>
          </a:prstGeom>
        </p:spPr>
        <p:txBody>
          <a:bodyPr wrap="square">
            <a:spAutoFit/>
          </a:bodyPr>
          <a:lstStyle/>
          <a:p>
            <a:pPr algn="just"/>
            <a:r>
              <a:rPr lang="en-US" sz="2800" b="1" u="sng" dirty="0">
                <a:solidFill>
                  <a:srgbClr val="FF0000"/>
                </a:solidFill>
                <a:latin typeface="Arial" panose="020B0604020202020204" pitchFamily="34" charset="0"/>
                <a:cs typeface="Arial" panose="020B0604020202020204" pitchFamily="34" charset="0"/>
              </a:rPr>
              <a:t>Giải pháp 5. </a:t>
            </a:r>
            <a:r>
              <a:rPr lang="vi-VN" sz="2800" b="1" u="sng" dirty="0">
                <a:solidFill>
                  <a:srgbClr val="FF0000"/>
                </a:solidFill>
                <a:latin typeface="Arial" panose="020B0604020202020204" pitchFamily="34" charset="0"/>
                <a:cs typeface="Arial" panose="020B0604020202020204" pitchFamily="34" charset="0"/>
              </a:rPr>
              <a:t>Kiểm tra đánh giá thường xuyên.</a:t>
            </a:r>
          </a:p>
          <a:p>
            <a:pPr algn="just"/>
            <a:endParaRPr lang="vi-VN" sz="2800" dirty="0">
              <a:solidFill>
                <a:srgbClr val="FF0000"/>
              </a:solidFill>
              <a:latin typeface="Arial" panose="020B0604020202020204" pitchFamily="34" charset="0"/>
              <a:cs typeface="Arial" panose="020B0604020202020204" pitchFamily="34" charset="0"/>
            </a:endParaRPr>
          </a:p>
          <a:p>
            <a:pPr algn="just"/>
            <a:r>
              <a:rPr lang="vi-VN" sz="2800" dirty="0">
                <a:latin typeface="Arial" panose="020B0604020202020204" pitchFamily="34" charset="0"/>
                <a:cs typeface="Arial" panose="020B0604020202020204" pitchFamily="34" charset="0"/>
              </a:rPr>
              <a:t>- Cho học sinh thấy biểu điểm chấm câu rút gọn biểu thức trong đề thi năm trước, để tránh mất điểm đáng tiếc.</a:t>
            </a:r>
          </a:p>
          <a:p>
            <a:pPr algn="just"/>
            <a:r>
              <a:rPr lang="en-US" sz="2800" dirty="0">
                <a:latin typeface="Arial" panose="020B0604020202020204" pitchFamily="34" charset="0"/>
                <a:cs typeface="Arial" panose="020B0604020202020204" pitchFamily="34" charset="0"/>
              </a:rPr>
              <a:t>-Trong quá trình giảng dạy, GV thường xuyên kiểm tra , chấm chữa bài một cách cẩn thận ,tỉ mỉ.</a:t>
            </a:r>
            <a:endParaRPr lang="vi-VN" sz="2800" dirty="0">
              <a:latin typeface="Arial" panose="020B0604020202020204" pitchFamily="34" charset="0"/>
              <a:cs typeface="Arial" panose="020B0604020202020204" pitchFamily="34" charset="0"/>
            </a:endParaRPr>
          </a:p>
          <a:p>
            <a:pPr algn="just"/>
            <a:r>
              <a:rPr lang="vi-VN" sz="2800" dirty="0">
                <a:latin typeface="Arial" panose="020B0604020202020204" pitchFamily="34" charset="0"/>
                <a:cs typeface="Arial" panose="020B0604020202020204" pitchFamily="34" charset="0"/>
              </a:rPr>
              <a:t>- Dù học trực tuyến hay trực tiếp, mỗi tuần một đề ôn luyện, trong mỗi đề đều có dạng rút gọn biểu thức, kiến thức còn lại bám theo KHDH trên lớp. </a:t>
            </a:r>
            <a:r>
              <a:rPr lang="en-US" sz="2800" dirty="0">
                <a:latin typeface="Arial" panose="020B0604020202020204" pitchFamily="34" charset="0"/>
                <a:cs typeface="Arial" panose="020B0604020202020204" pitchFamily="34" charset="0"/>
              </a:rPr>
              <a:t>Nếu học trực tuyến thì g</a:t>
            </a:r>
            <a:r>
              <a:rPr lang="vi-VN" sz="2800" dirty="0">
                <a:latin typeface="Arial" panose="020B0604020202020204" pitchFamily="34" charset="0"/>
                <a:cs typeface="Arial" panose="020B0604020202020204" pitchFamily="34" charset="0"/>
              </a:rPr>
              <a:t>ửi bài trên azota.</a:t>
            </a: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3825158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629292" cy="3539430"/>
          </a:xfrm>
          <a:prstGeom prst="rect">
            <a:avLst/>
          </a:prstGeom>
        </p:spPr>
        <p:txBody>
          <a:bodyPr wrap="square">
            <a:spAutoFit/>
          </a:bodyPr>
          <a:lstStyle/>
          <a:p>
            <a:pPr algn="just"/>
            <a:r>
              <a:rPr lang="en-US" sz="2800" b="1" u="sng" dirty="0">
                <a:solidFill>
                  <a:srgbClr val="FF0000"/>
                </a:solidFill>
                <a:latin typeface="Arial" panose="020B0604020202020204" pitchFamily="34" charset="0"/>
                <a:cs typeface="Arial" panose="020B0604020202020204" pitchFamily="34" charset="0"/>
              </a:rPr>
              <a:t>Giải pháp 6. </a:t>
            </a:r>
            <a:r>
              <a:rPr lang="vi-VN" sz="2800" b="1" u="sng" dirty="0">
                <a:solidFill>
                  <a:srgbClr val="FF0000"/>
                </a:solidFill>
                <a:latin typeface="Arial" panose="020B0604020202020204" pitchFamily="34" charset="0"/>
                <a:cs typeface="Arial" panose="020B0604020202020204" pitchFamily="34" charset="0"/>
              </a:rPr>
              <a:t>Động viên, khích lệ học sinh:</a:t>
            </a:r>
          </a:p>
          <a:p>
            <a:pPr algn="just"/>
            <a:endParaRPr lang="vi-VN" sz="2800" dirty="0">
              <a:latin typeface="Arial" panose="020B0604020202020204" pitchFamily="34" charset="0"/>
              <a:cs typeface="Arial" panose="020B0604020202020204" pitchFamily="34" charset="0"/>
            </a:endParaRPr>
          </a:p>
          <a:p>
            <a:pPr algn="just"/>
            <a:r>
              <a:rPr lang="vi-VN" sz="2800" dirty="0">
                <a:latin typeface="Arial" panose="020B0604020202020204" pitchFamily="34" charset="0"/>
                <a:cs typeface="Arial" panose="020B0604020202020204" pitchFamily="34" charset="0"/>
              </a:rPr>
              <a:t>	Trong quá trình học và ôn tập luôn phát động các phong trào thi đua. Động viên, khen thưởng kịp thời các học sinh đạt kết quả cao, có tiến bộ trong các kì kiểm tra khảo sát. Luôn luôn gần gũi với học sinh, tạo động lực, là chỗ dựa tinh thần cho học sinh, tạo sự cởi mở với học sinh để học sinh sẵn sàng hỏi giáo viên khi gặp khó khăn trong giải Toán mà không còn sự e dè, khoảng cách.</a:t>
            </a: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677932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Rectangle 3"/>
          <p:cNvSpPr/>
          <p:nvPr/>
        </p:nvSpPr>
        <p:spPr>
          <a:xfrm>
            <a:off x="1803805" y="332656"/>
            <a:ext cx="8917826" cy="561885"/>
          </a:xfrm>
          <a:prstGeom prst="rect">
            <a:avLst/>
          </a:prstGeom>
        </p:spPr>
        <p:txBody>
          <a:bodyPr wrap="none">
            <a:spAutoFit/>
          </a:bodyPr>
          <a:lstStyle/>
          <a:p>
            <a:pPr algn="just">
              <a:lnSpc>
                <a:spcPct val="120000"/>
              </a:lnSpc>
              <a:spcBef>
                <a:spcPts val="600"/>
              </a:spcBef>
              <a:spcAft>
                <a:spcPts val="1000"/>
              </a:spcAft>
            </a:pPr>
            <a:r>
              <a:rPr lang="vi-VN" sz="2800" b="1" dirty="0">
                <a:solidFill>
                  <a:srgbClr val="FF0000"/>
                </a:solidFill>
                <a:ea typeface="Calibri" panose="020F0502020204030204" pitchFamily="34" charset="0"/>
                <a:cs typeface="Times New Roman" panose="02020603050405020304" pitchFamily="18" charset="0"/>
              </a:rPr>
              <a:t>C. KẾT QUẢ THỰC HIỆN CÓ SO SÁNH ĐỐI CHỨNG</a:t>
            </a:r>
            <a:endParaRPr lang="vi-VN" sz="2800" dirty="0">
              <a:solidFill>
                <a:srgbClr val="FF0000"/>
              </a:solidFill>
              <a:effectLst/>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59107540"/>
              </p:ext>
            </p:extLst>
          </p:nvPr>
        </p:nvGraphicFramePr>
        <p:xfrm>
          <a:off x="1633091" y="2939856"/>
          <a:ext cx="8568951" cy="3111307"/>
        </p:xfrm>
        <a:graphic>
          <a:graphicData uri="http://schemas.openxmlformats.org/drawingml/2006/table">
            <a:tbl>
              <a:tblPr bandRow="1">
                <a:tableStyleId>{5C22544A-7EE6-4342-B048-85BDC9FD1C3A}</a:tableStyleId>
              </a:tblPr>
              <a:tblGrid>
                <a:gridCol w="2363991">
                  <a:extLst>
                    <a:ext uri="{9D8B030D-6E8A-4147-A177-3AD203B41FA5}">
                      <a16:colId xmlns:a16="http://schemas.microsoft.com/office/drawing/2014/main" val="20000"/>
                    </a:ext>
                  </a:extLst>
                </a:gridCol>
                <a:gridCol w="1524441">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687383">
                  <a:extLst>
                    <a:ext uri="{9D8B030D-6E8A-4147-A177-3AD203B41FA5}">
                      <a16:colId xmlns:a16="http://schemas.microsoft.com/office/drawing/2014/main" val="20003"/>
                    </a:ext>
                  </a:extLst>
                </a:gridCol>
                <a:gridCol w="1624984">
                  <a:extLst>
                    <a:ext uri="{9D8B030D-6E8A-4147-A177-3AD203B41FA5}">
                      <a16:colId xmlns:a16="http://schemas.microsoft.com/office/drawing/2014/main" val="20004"/>
                    </a:ext>
                  </a:extLst>
                </a:gridCol>
              </a:tblGrid>
              <a:tr h="671190">
                <a:tc>
                  <a:txBody>
                    <a:bodyPr/>
                    <a:lstStyle/>
                    <a:p>
                      <a:pPr marL="0" marR="0" algn="just">
                        <a:lnSpc>
                          <a:spcPct val="120000"/>
                        </a:lnSpc>
                        <a:spcBef>
                          <a:spcPts val="0"/>
                        </a:spcBef>
                        <a:spcAft>
                          <a:spcPts val="0"/>
                        </a:spcAft>
                        <a:tabLst>
                          <a:tab pos="2971800" algn="ctr"/>
                          <a:tab pos="5943600" algn="r"/>
                        </a:tabLst>
                      </a:pPr>
                      <a:r>
                        <a:rPr lang="vi-VN" sz="2400" dirty="0">
                          <a:effectLst/>
                        </a:rPr>
                        <a:t>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ctr">
                        <a:lnSpc>
                          <a:spcPct val="120000"/>
                        </a:lnSpc>
                        <a:spcBef>
                          <a:spcPts val="0"/>
                        </a:spcBef>
                        <a:spcAft>
                          <a:spcPts val="0"/>
                        </a:spcAft>
                        <a:tabLst>
                          <a:tab pos="2971800" algn="ctr"/>
                          <a:tab pos="5943600" algn="r"/>
                        </a:tabLst>
                      </a:pPr>
                      <a:r>
                        <a:rPr lang="vi-VN" sz="2400" b="0" dirty="0">
                          <a:solidFill>
                            <a:srgbClr val="0000CC"/>
                          </a:solidFill>
                          <a:effectLst/>
                        </a:rPr>
                        <a:t>Trước khi thực hiện các giải pháp</a:t>
                      </a:r>
                      <a:endParaRPr lang="vi-VN" sz="2400" b="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tc gridSpan="2">
                  <a:txBody>
                    <a:bodyPr/>
                    <a:lstStyle/>
                    <a:p>
                      <a:pPr marL="0" marR="0" algn="ctr">
                        <a:lnSpc>
                          <a:spcPct val="120000"/>
                        </a:lnSpc>
                        <a:spcBef>
                          <a:spcPts val="0"/>
                        </a:spcBef>
                        <a:spcAft>
                          <a:spcPts val="0"/>
                        </a:spcAft>
                        <a:tabLst>
                          <a:tab pos="2971800" algn="ctr"/>
                          <a:tab pos="5943600" algn="r"/>
                        </a:tabLst>
                      </a:pPr>
                      <a:r>
                        <a:rPr lang="vi-VN" sz="2400" b="0" dirty="0">
                          <a:solidFill>
                            <a:srgbClr val="0000CC"/>
                          </a:solidFill>
                        </a:rPr>
                        <a:t>Sau khi thực hiện các giải pháp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a:p>
                  </a:txBody>
                  <a:tcPr/>
                </a:tc>
                <a:extLst>
                  <a:ext uri="{0D108BD9-81ED-4DB2-BD59-A6C34878D82A}">
                    <a16:rowId xmlns:a16="http://schemas.microsoft.com/office/drawing/2014/main" val="10000"/>
                  </a:ext>
                </a:extLst>
              </a:tr>
              <a:tr h="671190">
                <a:tc>
                  <a:txBody>
                    <a:bodyPr/>
                    <a:lstStyle/>
                    <a:p>
                      <a:pPr marL="0" marR="0" algn="just">
                        <a:lnSpc>
                          <a:spcPct val="120000"/>
                        </a:lnSpc>
                        <a:spcBef>
                          <a:spcPts val="0"/>
                        </a:spcBef>
                        <a:spcAft>
                          <a:spcPts val="0"/>
                        </a:spcAft>
                        <a:tabLst>
                          <a:tab pos="2971800" algn="ctr"/>
                          <a:tab pos="5943600" algn="r"/>
                        </a:tabLst>
                      </a:pPr>
                      <a:r>
                        <a:rPr lang="vi-VN" sz="2400">
                          <a:effectLst/>
                        </a:rPr>
                        <a:t>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Số lượng</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Tỉ lệ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a:effectLst/>
                        </a:rPr>
                        <a:t>Số lượng</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a:effectLst/>
                        </a:rPr>
                        <a:t>Tỉ lệ %</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0876">
                <a:tc>
                  <a:txBody>
                    <a:bodyPr/>
                    <a:lstStyle/>
                    <a:p>
                      <a:pPr marL="0" marR="0" algn="just">
                        <a:lnSpc>
                          <a:spcPct val="120000"/>
                        </a:lnSpc>
                        <a:spcBef>
                          <a:spcPts val="0"/>
                        </a:spcBef>
                        <a:spcAft>
                          <a:spcPts val="0"/>
                        </a:spcAft>
                        <a:tabLst>
                          <a:tab pos="2971800" algn="ctr"/>
                          <a:tab pos="5943600" algn="r"/>
                        </a:tabLst>
                      </a:pPr>
                      <a:r>
                        <a:rPr lang="vi-VN" sz="2400" b="0" dirty="0">
                          <a:effectLst/>
                        </a:rPr>
                        <a:t>Giỏi</a:t>
                      </a:r>
                      <a:endParaRPr lang="vi-VN"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1</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2,2</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25</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a:effectLst/>
                        </a:rPr>
                        <a:t>55,6</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0876">
                <a:tc>
                  <a:txBody>
                    <a:bodyPr/>
                    <a:lstStyle/>
                    <a:p>
                      <a:pPr marL="0" marR="0" algn="just">
                        <a:lnSpc>
                          <a:spcPct val="120000"/>
                        </a:lnSpc>
                        <a:spcBef>
                          <a:spcPts val="0"/>
                        </a:spcBef>
                        <a:spcAft>
                          <a:spcPts val="0"/>
                        </a:spcAft>
                        <a:tabLst>
                          <a:tab pos="2971800" algn="ctr"/>
                          <a:tab pos="5943600" algn="r"/>
                        </a:tabLst>
                      </a:pPr>
                      <a:r>
                        <a:rPr lang="vi-VN" sz="2400" b="0" dirty="0">
                          <a:effectLst/>
                        </a:rPr>
                        <a:t>Khá</a:t>
                      </a:r>
                      <a:endParaRPr lang="vi-VN"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a:effectLst/>
                        </a:rPr>
                        <a:t>5</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11,2</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20</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a:effectLst/>
                        </a:rPr>
                        <a:t>44,4</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41297">
                <a:tc>
                  <a:txBody>
                    <a:bodyPr/>
                    <a:lstStyle/>
                    <a:p>
                      <a:pPr marL="0" marR="0" algn="just">
                        <a:lnSpc>
                          <a:spcPct val="120000"/>
                        </a:lnSpc>
                        <a:spcBef>
                          <a:spcPts val="0"/>
                        </a:spcBef>
                        <a:spcAft>
                          <a:spcPts val="0"/>
                        </a:spcAft>
                        <a:tabLst>
                          <a:tab pos="2971800" algn="ctr"/>
                          <a:tab pos="5943600" algn="r"/>
                        </a:tabLst>
                      </a:pPr>
                      <a:r>
                        <a:rPr lang="vi-VN" sz="2400" b="0" dirty="0">
                          <a:effectLst/>
                        </a:rPr>
                        <a:t>Trung bình</a:t>
                      </a:r>
                      <a:endParaRPr lang="vi-VN"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25</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a:effectLst/>
                        </a:rPr>
                        <a:t>55,6</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0</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0</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50876">
                <a:tc>
                  <a:txBody>
                    <a:bodyPr/>
                    <a:lstStyle/>
                    <a:p>
                      <a:pPr marL="0" marR="0" algn="just">
                        <a:lnSpc>
                          <a:spcPct val="120000"/>
                        </a:lnSpc>
                        <a:spcBef>
                          <a:spcPts val="0"/>
                        </a:spcBef>
                        <a:spcAft>
                          <a:spcPts val="0"/>
                        </a:spcAft>
                        <a:tabLst>
                          <a:tab pos="2971800" algn="ctr"/>
                          <a:tab pos="5943600" algn="r"/>
                        </a:tabLst>
                      </a:pPr>
                      <a:r>
                        <a:rPr lang="vi-VN" sz="2400" b="0" dirty="0">
                          <a:effectLst/>
                        </a:rPr>
                        <a:t>Dưới trung bình</a:t>
                      </a:r>
                      <a:endParaRPr lang="vi-VN"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a:effectLst/>
                        </a:rPr>
                        <a:t>14</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a:effectLst/>
                        </a:rPr>
                        <a:t>31</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0</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20000"/>
                        </a:lnSpc>
                        <a:spcBef>
                          <a:spcPts val="0"/>
                        </a:spcBef>
                        <a:spcAft>
                          <a:spcPts val="0"/>
                        </a:spcAft>
                        <a:tabLst>
                          <a:tab pos="2971800" algn="ctr"/>
                          <a:tab pos="5943600" algn="r"/>
                        </a:tabLst>
                      </a:pPr>
                      <a:r>
                        <a:rPr lang="vi-VN" sz="2400" dirty="0">
                          <a:effectLst/>
                        </a:rPr>
                        <a:t>0</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Rectangle 1"/>
          <p:cNvSpPr>
            <a:spLocks noChangeArrowheads="1"/>
          </p:cNvSpPr>
          <p:nvPr/>
        </p:nvSpPr>
        <p:spPr bwMode="auto">
          <a:xfrm>
            <a:off x="985019" y="973448"/>
            <a:ext cx="9408446" cy="195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tab pos="2971800" algn="ctr"/>
                <a:tab pos="5943600" algn="r"/>
              </a:tabLst>
            </a:pPr>
            <a:r>
              <a:rPr kumimoji="0" lang="en-US" altLang="vi-VN" sz="2800" b="1" i="0" u="none" strike="noStrike" cap="none" normalizeH="0" baseline="0" dirty="0">
                <a:ln>
                  <a:noFill/>
                </a:ln>
                <a:solidFill>
                  <a:srgbClr val="000000"/>
                </a:solidFill>
                <a:effectLst/>
                <a:ea typeface="Calibri" panose="020F0502020204030204" pitchFamily="34" charset="0"/>
                <a:cs typeface="Arial" panose="020B0604020202020204" pitchFamily="34" charset="0"/>
              </a:rPr>
              <a:t>Đối tượng: Lớp 9D - Trường THCS Lương Thế Vinh</a:t>
            </a:r>
            <a:endParaRPr kumimoji="0" lang="vi-VN" altLang="vi-VN" sz="28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tab pos="2971800" algn="ctr"/>
                <a:tab pos="5943600" algn="r"/>
              </a:tabLst>
            </a:pPr>
            <a:r>
              <a:rPr kumimoji="0" lang="en-US" altLang="vi-VN" sz="2800" b="1" i="0" u="none" strike="noStrike" cap="none" normalizeH="0" baseline="0" dirty="0">
                <a:ln>
                  <a:noFill/>
                </a:ln>
                <a:solidFill>
                  <a:srgbClr val="000000"/>
                </a:solidFill>
                <a:effectLst/>
                <a:ea typeface="Calibri" panose="020F0502020204030204" pitchFamily="34" charset="0"/>
                <a:cs typeface="Arial" panose="020B0604020202020204" pitchFamily="34" charset="0"/>
              </a:rPr>
              <a:t>Năm học: 2021-2022</a:t>
            </a:r>
            <a:endParaRPr kumimoji="0" lang="vi-VN" altLang="vi-VN" sz="2800"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tab pos="2971800" algn="ctr"/>
                <a:tab pos="5943600" algn="r"/>
              </a:tabLst>
            </a:pPr>
            <a:r>
              <a:rPr kumimoji="0" lang="en-US" altLang="vi-VN" sz="2800" b="1" i="0" u="none" strike="noStrike" cap="none" normalizeH="0" baseline="0" dirty="0">
                <a:ln>
                  <a:noFill/>
                </a:ln>
                <a:solidFill>
                  <a:srgbClr val="000000"/>
                </a:solidFill>
                <a:effectLst/>
                <a:ea typeface="Calibri" panose="020F0502020204030204" pitchFamily="34" charset="0"/>
                <a:cs typeface="Arial" panose="020B0604020202020204" pitchFamily="34" charset="0"/>
              </a:rPr>
              <a:t>Số lượng HS: 45</a:t>
            </a:r>
            <a:endParaRPr kumimoji="0" lang="en-US" altLang="vi-VN" sz="28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80017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Rectangle 3"/>
          <p:cNvSpPr/>
          <p:nvPr/>
        </p:nvSpPr>
        <p:spPr>
          <a:xfrm>
            <a:off x="2854612" y="260648"/>
            <a:ext cx="5670142" cy="552202"/>
          </a:xfrm>
          <a:prstGeom prst="rect">
            <a:avLst/>
          </a:prstGeom>
        </p:spPr>
        <p:txBody>
          <a:bodyPr wrap="none">
            <a:spAutoFit/>
          </a:bodyPr>
          <a:lstStyle/>
          <a:p>
            <a:pPr algn="just">
              <a:lnSpc>
                <a:spcPct val="117000"/>
              </a:lnSpc>
              <a:spcAft>
                <a:spcPts val="1000"/>
              </a:spcAft>
              <a:tabLst>
                <a:tab pos="5760720" algn="r"/>
                <a:tab pos="5941060" algn="r"/>
              </a:tabLst>
            </a:pPr>
            <a:r>
              <a:rPr lang="vi-VN" sz="2800" b="1" dirty="0">
                <a:solidFill>
                  <a:srgbClr val="FF0000"/>
                </a:solidFill>
                <a:ea typeface="Calibri" panose="020F0502020204030204" pitchFamily="34" charset="0"/>
                <a:cs typeface="Times New Roman" panose="02020603050405020304" pitchFamily="18" charset="0"/>
              </a:rPr>
              <a:t>D. KẾT LUẬN VÀ KHUYẾN NGHỊ</a:t>
            </a:r>
            <a:endParaRPr lang="vi-VN" sz="2800" dirty="0">
              <a:solidFill>
                <a:srgbClr val="FF0000"/>
              </a:solidFill>
              <a:effectLst/>
              <a:ea typeface="Calibri" panose="020F0502020204030204" pitchFamily="34" charset="0"/>
              <a:cs typeface="Times New Roman" panose="02020603050405020304" pitchFamily="18" charset="0"/>
            </a:endParaRPr>
          </a:p>
        </p:txBody>
      </p:sp>
      <p:sp>
        <p:nvSpPr>
          <p:cNvPr id="7" name="Rectangle 6"/>
          <p:cNvSpPr/>
          <p:nvPr/>
        </p:nvSpPr>
        <p:spPr>
          <a:xfrm>
            <a:off x="552971" y="836712"/>
            <a:ext cx="11089232" cy="5576911"/>
          </a:xfrm>
          <a:prstGeom prst="rect">
            <a:avLst/>
          </a:prstGeom>
        </p:spPr>
        <p:txBody>
          <a:bodyPr wrap="square">
            <a:spAutoFit/>
          </a:bodyPr>
          <a:lstStyle/>
          <a:p>
            <a:pPr marL="514350" indent="-514350" algn="just">
              <a:lnSpc>
                <a:spcPct val="120000"/>
              </a:lnSpc>
              <a:buAutoNum type="arabicPeriod"/>
            </a:pPr>
            <a:r>
              <a:rPr lang="vi-VN" sz="2700" b="1" dirty="0">
                <a:solidFill>
                  <a:srgbClr val="000000"/>
                </a:solidFill>
                <a:latin typeface="Arial" panose="020B0604020202020204" pitchFamily="34" charset="0"/>
                <a:ea typeface="Calibri" panose="020F0502020204030204" pitchFamily="34" charset="0"/>
                <a:cs typeface="Arial" panose="020B0604020202020204" pitchFamily="34" charset="0"/>
              </a:rPr>
              <a:t>Kết luận</a:t>
            </a:r>
            <a:r>
              <a:rPr lang="vi-VN" sz="27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27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n-US" sz="2700" dirty="0">
                <a:solidFill>
                  <a:srgbClr val="000000"/>
                </a:solidFill>
                <a:latin typeface="Arial" panose="020B0604020202020204" pitchFamily="34" charset="0"/>
                <a:ea typeface="Calibri" panose="020F0502020204030204" pitchFamily="34" charset="0"/>
                <a:cs typeface="Arial" panose="020B0604020202020204" pitchFamily="34" charset="0"/>
              </a:rPr>
              <a:t>	Để học sinh đạt kết quả cao trong kì thi vào 10 THPT thì giáo viên cần nắm chắc cấu trúc ra đề hàng năm, phân loại các dạng bài tập thường gặp và có phương pháp dạy từng loại bài cụ thể, đồng thời phải kiểm tra đánh giá thường xuyên. Ngoài ra giáo viên cần phân loại học sinh, động viên, hướng dẫn học sinh thực hiện mục tiêu, kết hợp chặt chẽ với phụ huynh học sinh. </a:t>
            </a:r>
            <a:r>
              <a:rPr lang="vi-VN" sz="2700" dirty="0">
                <a:solidFill>
                  <a:srgbClr val="000000"/>
                </a:solidFill>
                <a:latin typeface="Arial" panose="020B0604020202020204" pitchFamily="34" charset="0"/>
                <a:ea typeface="Calibri" panose="020F0502020204030204" pitchFamily="34" charset="0"/>
                <a:cs typeface="Arial" panose="020B0604020202020204" pitchFamily="34" charset="0"/>
              </a:rPr>
              <a:t>Sau khi áp dụng các giải pháp trên, bản thân tôi thấy học sinh tự tin hơn khi giải dạng toán này, các em làm bài một cách bài bản, linh hoạt... kết quả thì chính xác, học sinh lớp 9</a:t>
            </a:r>
            <a:r>
              <a:rPr lang="en-US" sz="2700" dirty="0">
                <a:solidFill>
                  <a:srgbClr val="000000"/>
                </a:solidFill>
                <a:latin typeface="Arial" panose="020B0604020202020204" pitchFamily="34" charset="0"/>
                <a:ea typeface="Calibri" panose="020F0502020204030204" pitchFamily="34" charset="0"/>
                <a:cs typeface="Arial" panose="020B0604020202020204" pitchFamily="34" charset="0"/>
              </a:rPr>
              <a:t>D</a:t>
            </a:r>
            <a:r>
              <a:rPr lang="vi-VN" sz="2700" dirty="0">
                <a:solidFill>
                  <a:srgbClr val="000000"/>
                </a:solidFill>
                <a:latin typeface="Arial" panose="020B0604020202020204" pitchFamily="34" charset="0"/>
                <a:ea typeface="Calibri" panose="020F0502020204030204" pitchFamily="34" charset="0"/>
                <a:cs typeface="Arial" panose="020B0604020202020204" pitchFamily="34" charset="0"/>
              </a:rPr>
              <a:t> do tôi trực tiếp giảng dạy môn Toán, có kết quả cao trong kì thi vào lớp 10 THPT, thành phố Hà Nội năm học 202</a:t>
            </a:r>
            <a:r>
              <a:rPr lang="en-US" sz="2700" dirty="0">
                <a:solidFill>
                  <a:srgbClr val="000000"/>
                </a:solidFill>
                <a:latin typeface="Arial" panose="020B0604020202020204" pitchFamily="34" charset="0"/>
                <a:ea typeface="Calibri" panose="020F0502020204030204" pitchFamily="34" charset="0"/>
                <a:cs typeface="Arial" panose="020B0604020202020204" pitchFamily="34" charset="0"/>
              </a:rPr>
              <a:t>2</a:t>
            </a:r>
            <a:r>
              <a:rPr lang="vi-VN" sz="2700" dirty="0">
                <a:solidFill>
                  <a:srgbClr val="000000"/>
                </a:solidFill>
                <a:latin typeface="Arial" panose="020B0604020202020204" pitchFamily="34" charset="0"/>
                <a:ea typeface="Calibri" panose="020F0502020204030204" pitchFamily="34" charset="0"/>
                <a:cs typeface="Arial" panose="020B0604020202020204" pitchFamily="34" charset="0"/>
              </a:rPr>
              <a:t> - 202</a:t>
            </a:r>
            <a:r>
              <a:rPr lang="en-US" sz="2700" dirty="0">
                <a:solidFill>
                  <a:srgbClr val="000000"/>
                </a:solidFill>
                <a:latin typeface="Arial" panose="020B0604020202020204" pitchFamily="34" charset="0"/>
                <a:ea typeface="Calibri" panose="020F0502020204030204" pitchFamily="34" charset="0"/>
                <a:cs typeface="Arial" panose="020B0604020202020204" pitchFamily="34" charset="0"/>
              </a:rPr>
              <a:t>3</a:t>
            </a:r>
            <a:r>
              <a:rPr lang="vi-VN" sz="27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27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58130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038" y="6027838"/>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9" name="Rectangle 10"/>
          <p:cNvSpPr>
            <a:spLocks noChangeArrowheads="1"/>
          </p:cNvSpPr>
          <p:nvPr/>
        </p:nvSpPr>
        <p:spPr bwMode="auto">
          <a:xfrm>
            <a:off x="2137147" y="2694807"/>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 name="Rectangle 2"/>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5" name="Rectangle 4"/>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Rectangle 3"/>
          <p:cNvSpPr/>
          <p:nvPr/>
        </p:nvSpPr>
        <p:spPr>
          <a:xfrm>
            <a:off x="2854612" y="260648"/>
            <a:ext cx="5670142" cy="552202"/>
          </a:xfrm>
          <a:prstGeom prst="rect">
            <a:avLst/>
          </a:prstGeom>
        </p:spPr>
        <p:txBody>
          <a:bodyPr wrap="none">
            <a:spAutoFit/>
          </a:bodyPr>
          <a:lstStyle/>
          <a:p>
            <a:pPr algn="just">
              <a:lnSpc>
                <a:spcPct val="117000"/>
              </a:lnSpc>
              <a:spcAft>
                <a:spcPts val="1000"/>
              </a:spcAft>
              <a:tabLst>
                <a:tab pos="5760720" algn="r"/>
                <a:tab pos="5941060" algn="r"/>
              </a:tabLst>
            </a:pPr>
            <a:r>
              <a:rPr lang="vi-VN" sz="2800" b="1" dirty="0">
                <a:solidFill>
                  <a:srgbClr val="FF0000"/>
                </a:solidFill>
                <a:ea typeface="Calibri" panose="020F0502020204030204" pitchFamily="34" charset="0"/>
                <a:cs typeface="Times New Roman" panose="02020603050405020304" pitchFamily="18" charset="0"/>
              </a:rPr>
              <a:t>D. KẾT LUẬN VÀ KHUYẾN NGHỊ</a:t>
            </a:r>
            <a:endParaRPr lang="vi-VN" sz="2800" dirty="0">
              <a:solidFill>
                <a:srgbClr val="FF0000"/>
              </a:solidFill>
              <a:effectLst/>
              <a:ea typeface="Calibri" panose="020F0502020204030204" pitchFamily="34" charset="0"/>
              <a:cs typeface="Times New Roman" panose="02020603050405020304" pitchFamily="18" charset="0"/>
            </a:endParaRPr>
          </a:p>
        </p:txBody>
      </p:sp>
      <p:sp>
        <p:nvSpPr>
          <p:cNvPr id="7" name="Rectangle 6"/>
          <p:cNvSpPr/>
          <p:nvPr/>
        </p:nvSpPr>
        <p:spPr>
          <a:xfrm>
            <a:off x="552971" y="836712"/>
            <a:ext cx="11089232" cy="5262979"/>
          </a:xfrm>
          <a:prstGeom prst="rect">
            <a:avLst/>
          </a:prstGeom>
        </p:spPr>
        <p:txBody>
          <a:bodyPr wrap="square">
            <a:spAutoFit/>
          </a:bodyPr>
          <a:lstStyle/>
          <a:p>
            <a:pPr lvl="0" algn="just"/>
            <a:r>
              <a:rPr lang="vi-VN" sz="2800" b="1" dirty="0"/>
              <a:t>2. Khuyến nghị:</a:t>
            </a:r>
            <a:endParaRPr lang="vi-VN" sz="2800" dirty="0"/>
          </a:p>
          <a:p>
            <a:pPr algn="just"/>
            <a:r>
              <a:rPr lang="vi-VN" sz="2800" dirty="0"/>
              <a:t>	- Đối với giáo viên: Không ngừng học hỏi, tìm tòi tài liệu, trao đổi chuyên môn với đồng nghiệp, cập nhật các đề thi mới. Không cho học sinh đại trà ôn dạng này với mức độ quá khó, chỉ nên ôn tập các dạng cơ bản và bám sát cấu trúc đề thi vào 10 của thành phố Hà Nội.</a:t>
            </a:r>
          </a:p>
          <a:p>
            <a:pPr algn="just"/>
            <a:r>
              <a:rPr lang="vi-VN" sz="2800" dirty="0"/>
              <a:t>	- Đối với học sinh: Cần nắm chắc kiến thức liên quan. Có ý thức học tập tốt. Có mục tiêu, động cơ học tập rõ ràng.</a:t>
            </a:r>
          </a:p>
          <a:p>
            <a:pPr algn="just"/>
            <a:r>
              <a:rPr lang="vi-VN" sz="2800" dirty="0"/>
              <a:t>	- Đối với nhà trường: Mỗi tháng cho kiểm tra khảo sát 1 lần toàn khối 9, đề chung cả trường.Trên đây là một số giải pháp mà tôi đã áp dụng và cảm thấy học sinh học rất có hiệu quả, rất mong sự góp ý của ban giám hiệu nhà trường và tổ khoa học tự nhiên.</a:t>
            </a:r>
          </a:p>
        </p:txBody>
      </p:sp>
    </p:spTree>
    <p:extLst>
      <p:ext uri="{BB962C8B-B14F-4D97-AF65-F5344CB8AC3E}">
        <p14:creationId xmlns:p14="http://schemas.microsoft.com/office/powerpoint/2010/main" val="305700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0" descr="Hình ảnh có liên qu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41557">
            <a:off x="9537243" y="534010"/>
            <a:ext cx="2852649" cy="27702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Hình ảnh có liên qu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41557">
            <a:off x="41250" y="984245"/>
            <a:ext cx="1654029" cy="16062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87" y="5304775"/>
            <a:ext cx="2303388" cy="14174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32339" y="5330740"/>
            <a:ext cx="2303388" cy="14174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03310" y="2744275"/>
            <a:ext cx="7991291" cy="923330"/>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XIN CHÂN THÀNH CẢM ƠN</a:t>
            </a:r>
            <a:endParaRPr lang="vi-VN"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774731259"/>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B67B700-4414-9D77-42A7-A049D5CAE790}"/>
                  </a:ext>
                </a:extLst>
              </p14:cNvPr>
              <p14:cNvContentPartPr/>
              <p14:nvPr/>
            </p14:nvContentPartPr>
            <p14:xfrm>
              <a:off x="1848350" y="2394751"/>
              <a:ext cx="360" cy="360"/>
            </p14:xfrm>
          </p:contentPart>
        </mc:Choice>
        <mc:Fallback xmlns="">
          <p:pic>
            <p:nvPicPr>
              <p:cNvPr id="2" name="Ink 1">
                <a:extLst>
                  <a:ext uri="{FF2B5EF4-FFF2-40B4-BE49-F238E27FC236}">
                    <a16:creationId xmlns:a16="http://schemas.microsoft.com/office/drawing/2014/main" id="{3B67B700-4414-9D77-42A7-A049D5CAE790}"/>
                  </a:ext>
                </a:extLst>
              </p:cNvPr>
              <p:cNvPicPr/>
              <p:nvPr/>
            </p:nvPicPr>
            <p:blipFill>
              <a:blip r:embed="rId6"/>
              <a:stretch>
                <a:fillRect/>
              </a:stretch>
            </p:blipFill>
            <p:spPr>
              <a:xfrm>
                <a:off x="1839710" y="238575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9ECC8A3F-9D6C-E0DF-54E7-81A76A024755}"/>
                  </a:ext>
                </a:extLst>
              </p14:cNvPr>
              <p14:cNvContentPartPr/>
              <p14:nvPr/>
            </p14:nvContentPartPr>
            <p14:xfrm>
              <a:off x="7961150" y="2394751"/>
              <a:ext cx="360" cy="360"/>
            </p14:xfrm>
          </p:contentPart>
        </mc:Choice>
        <mc:Fallback xmlns="">
          <p:pic>
            <p:nvPicPr>
              <p:cNvPr id="5" name="Ink 4">
                <a:extLst>
                  <a:ext uri="{FF2B5EF4-FFF2-40B4-BE49-F238E27FC236}">
                    <a16:creationId xmlns:a16="http://schemas.microsoft.com/office/drawing/2014/main" id="{9ECC8A3F-9D6C-E0DF-54E7-81A76A024755}"/>
                  </a:ext>
                </a:extLst>
              </p:cNvPr>
              <p:cNvPicPr/>
              <p:nvPr/>
            </p:nvPicPr>
            <p:blipFill>
              <a:blip r:embed="rId6"/>
              <a:stretch>
                <a:fillRect/>
              </a:stretch>
            </p:blipFill>
            <p:spPr>
              <a:xfrm>
                <a:off x="7952150" y="238575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1EA1B43F-E669-54A4-6EA8-7337FB8FEEDC}"/>
                  </a:ext>
                </a:extLst>
              </p14:cNvPr>
              <p14:cNvContentPartPr/>
              <p14:nvPr/>
            </p14:nvContentPartPr>
            <p14:xfrm>
              <a:off x="7762070" y="2392951"/>
              <a:ext cx="360" cy="2160"/>
            </p14:xfrm>
          </p:contentPart>
        </mc:Choice>
        <mc:Fallback xmlns="">
          <p:pic>
            <p:nvPicPr>
              <p:cNvPr id="6" name="Ink 5">
                <a:extLst>
                  <a:ext uri="{FF2B5EF4-FFF2-40B4-BE49-F238E27FC236}">
                    <a16:creationId xmlns:a16="http://schemas.microsoft.com/office/drawing/2014/main" id="{1EA1B43F-E669-54A4-6EA8-7337FB8FEEDC}"/>
                  </a:ext>
                </a:extLst>
              </p:cNvPr>
              <p:cNvPicPr/>
              <p:nvPr/>
            </p:nvPicPr>
            <p:blipFill>
              <a:blip r:embed="rId6"/>
              <a:stretch>
                <a:fillRect/>
              </a:stretch>
            </p:blipFill>
            <p:spPr>
              <a:xfrm>
                <a:off x="7753430" y="2384311"/>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33002295-CD5A-68E9-E6DE-B264C231CF3F}"/>
                  </a:ext>
                </a:extLst>
              </p14:cNvPr>
              <p14:cNvContentPartPr/>
              <p14:nvPr/>
            </p14:nvContentPartPr>
            <p14:xfrm>
              <a:off x="9839630" y="4352791"/>
              <a:ext cx="360" cy="360"/>
            </p14:xfrm>
          </p:contentPart>
        </mc:Choice>
        <mc:Fallback xmlns="">
          <p:pic>
            <p:nvPicPr>
              <p:cNvPr id="8" name="Ink 7">
                <a:extLst>
                  <a:ext uri="{FF2B5EF4-FFF2-40B4-BE49-F238E27FC236}">
                    <a16:creationId xmlns:a16="http://schemas.microsoft.com/office/drawing/2014/main" id="{33002295-CD5A-68E9-E6DE-B264C231CF3F}"/>
                  </a:ext>
                </a:extLst>
              </p:cNvPr>
              <p:cNvPicPr/>
              <p:nvPr/>
            </p:nvPicPr>
            <p:blipFill>
              <a:blip r:embed="rId6"/>
              <a:stretch>
                <a:fillRect/>
              </a:stretch>
            </p:blipFill>
            <p:spPr>
              <a:xfrm>
                <a:off x="9830990" y="434415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F6D2411-7285-2431-76CB-587F609DE6D4}"/>
                  </a:ext>
                </a:extLst>
              </p14:cNvPr>
              <p14:cNvContentPartPr/>
              <p14:nvPr/>
            </p14:nvContentPartPr>
            <p14:xfrm>
              <a:off x="7891310" y="2931871"/>
              <a:ext cx="360" cy="360"/>
            </p14:xfrm>
          </p:contentPart>
        </mc:Choice>
        <mc:Fallback xmlns="">
          <p:pic>
            <p:nvPicPr>
              <p:cNvPr id="9" name="Ink 8">
                <a:extLst>
                  <a:ext uri="{FF2B5EF4-FFF2-40B4-BE49-F238E27FC236}">
                    <a16:creationId xmlns:a16="http://schemas.microsoft.com/office/drawing/2014/main" id="{DF6D2411-7285-2431-76CB-587F609DE6D4}"/>
                  </a:ext>
                </a:extLst>
              </p:cNvPr>
              <p:cNvPicPr/>
              <p:nvPr/>
            </p:nvPicPr>
            <p:blipFill>
              <a:blip r:embed="rId6"/>
              <a:stretch>
                <a:fillRect/>
              </a:stretch>
            </p:blipFill>
            <p:spPr>
              <a:xfrm>
                <a:off x="7882310" y="292287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013DAD71-A057-02A8-6CCB-1731C7905998}"/>
                  </a:ext>
                </a:extLst>
              </p14:cNvPr>
              <p14:cNvContentPartPr/>
              <p14:nvPr/>
            </p14:nvContentPartPr>
            <p14:xfrm>
              <a:off x="6915710" y="2235991"/>
              <a:ext cx="2160" cy="360"/>
            </p14:xfrm>
          </p:contentPart>
        </mc:Choice>
        <mc:Fallback xmlns="">
          <p:pic>
            <p:nvPicPr>
              <p:cNvPr id="10" name="Ink 9">
                <a:extLst>
                  <a:ext uri="{FF2B5EF4-FFF2-40B4-BE49-F238E27FC236}">
                    <a16:creationId xmlns:a16="http://schemas.microsoft.com/office/drawing/2014/main" id="{013DAD71-A057-02A8-6CCB-1731C7905998}"/>
                  </a:ext>
                </a:extLst>
              </p:cNvPr>
              <p:cNvPicPr/>
              <p:nvPr/>
            </p:nvPicPr>
            <p:blipFill>
              <a:blip r:embed="rId6"/>
              <a:stretch>
                <a:fillRect/>
              </a:stretch>
            </p:blipFill>
            <p:spPr>
              <a:xfrm>
                <a:off x="6907070" y="2226991"/>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F585160-DE56-4FE9-A819-B01797A7EED1}"/>
                  </a:ext>
                </a:extLst>
              </p14:cNvPr>
              <p14:cNvContentPartPr/>
              <p14:nvPr/>
            </p14:nvContentPartPr>
            <p14:xfrm>
              <a:off x="3428390" y="1967431"/>
              <a:ext cx="360" cy="360"/>
            </p14:xfrm>
          </p:contentPart>
        </mc:Choice>
        <mc:Fallback xmlns="">
          <p:pic>
            <p:nvPicPr>
              <p:cNvPr id="11" name="Ink 10">
                <a:extLst>
                  <a:ext uri="{FF2B5EF4-FFF2-40B4-BE49-F238E27FC236}">
                    <a16:creationId xmlns:a16="http://schemas.microsoft.com/office/drawing/2014/main" id="{FF585160-DE56-4FE9-A819-B01797A7EED1}"/>
                  </a:ext>
                </a:extLst>
              </p:cNvPr>
              <p:cNvPicPr/>
              <p:nvPr/>
            </p:nvPicPr>
            <p:blipFill>
              <a:blip r:embed="rId6"/>
              <a:stretch>
                <a:fillRect/>
              </a:stretch>
            </p:blipFill>
            <p:spPr>
              <a:xfrm>
                <a:off x="3419750" y="19587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2F33A436-E7B4-E9AD-5D18-B61664408D8A}"/>
                  </a:ext>
                </a:extLst>
              </p14:cNvPr>
              <p14:cNvContentPartPr/>
              <p14:nvPr/>
            </p14:nvContentPartPr>
            <p14:xfrm>
              <a:off x="3369350" y="1967431"/>
              <a:ext cx="360" cy="360"/>
            </p14:xfrm>
          </p:contentPart>
        </mc:Choice>
        <mc:Fallback xmlns="">
          <p:pic>
            <p:nvPicPr>
              <p:cNvPr id="12" name="Ink 11">
                <a:extLst>
                  <a:ext uri="{FF2B5EF4-FFF2-40B4-BE49-F238E27FC236}">
                    <a16:creationId xmlns:a16="http://schemas.microsoft.com/office/drawing/2014/main" id="{2F33A436-E7B4-E9AD-5D18-B61664408D8A}"/>
                  </a:ext>
                </a:extLst>
              </p:cNvPr>
              <p:cNvPicPr/>
              <p:nvPr/>
            </p:nvPicPr>
            <p:blipFill>
              <a:blip r:embed="rId6"/>
              <a:stretch>
                <a:fillRect/>
              </a:stretch>
            </p:blipFill>
            <p:spPr>
              <a:xfrm>
                <a:off x="3360350" y="19587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74D555CD-B632-7EB8-36AA-924BA60B98D3}"/>
                  </a:ext>
                </a:extLst>
              </p14:cNvPr>
              <p14:cNvContentPartPr/>
              <p14:nvPr/>
            </p14:nvContentPartPr>
            <p14:xfrm>
              <a:off x="3031310" y="2206111"/>
              <a:ext cx="360" cy="360"/>
            </p14:xfrm>
          </p:contentPart>
        </mc:Choice>
        <mc:Fallback xmlns="">
          <p:pic>
            <p:nvPicPr>
              <p:cNvPr id="13" name="Ink 12">
                <a:extLst>
                  <a:ext uri="{FF2B5EF4-FFF2-40B4-BE49-F238E27FC236}">
                    <a16:creationId xmlns:a16="http://schemas.microsoft.com/office/drawing/2014/main" id="{74D555CD-B632-7EB8-36AA-924BA60B98D3}"/>
                  </a:ext>
                </a:extLst>
              </p:cNvPr>
              <p:cNvPicPr/>
              <p:nvPr/>
            </p:nvPicPr>
            <p:blipFill>
              <a:blip r:embed="rId6"/>
              <a:stretch>
                <a:fillRect/>
              </a:stretch>
            </p:blipFill>
            <p:spPr>
              <a:xfrm>
                <a:off x="3022310" y="2197111"/>
                <a:ext cx="18000" cy="18000"/>
              </a:xfrm>
              <a:prstGeom prst="rect">
                <a:avLst/>
              </a:prstGeom>
            </p:spPr>
          </p:pic>
        </mc:Fallback>
      </mc:AlternateContent>
      <p:grpSp>
        <p:nvGrpSpPr>
          <p:cNvPr id="21" name="Group 20">
            <a:extLst>
              <a:ext uri="{FF2B5EF4-FFF2-40B4-BE49-F238E27FC236}">
                <a16:creationId xmlns:a16="http://schemas.microsoft.com/office/drawing/2014/main" id="{D4BFA1B8-E6AB-EBFE-B255-8825062BAD9A}"/>
              </a:ext>
            </a:extLst>
          </p:cNvPr>
          <p:cNvGrpSpPr/>
          <p:nvPr/>
        </p:nvGrpSpPr>
        <p:grpSpPr>
          <a:xfrm>
            <a:off x="2961110" y="2454511"/>
            <a:ext cx="360" cy="360"/>
            <a:chOff x="2961110" y="2454511"/>
            <a:chExt cx="360" cy="360"/>
          </a:xfrm>
        </p:grpSpPr>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A260FE5F-51C8-5FCE-F153-1A2DB94BEDA8}"/>
                    </a:ext>
                  </a:extLst>
                </p14:cNvPr>
                <p14:cNvContentPartPr/>
                <p14:nvPr/>
              </p14:nvContentPartPr>
              <p14:xfrm>
                <a:off x="2961110" y="2454511"/>
                <a:ext cx="360" cy="360"/>
              </p14:xfrm>
            </p:contentPart>
          </mc:Choice>
          <mc:Fallback xmlns="">
            <p:pic>
              <p:nvPicPr>
                <p:cNvPr id="14" name="Ink 13">
                  <a:extLst>
                    <a:ext uri="{FF2B5EF4-FFF2-40B4-BE49-F238E27FC236}">
                      <a16:creationId xmlns:a16="http://schemas.microsoft.com/office/drawing/2014/main" id="{A260FE5F-51C8-5FCE-F153-1A2DB94BEDA8}"/>
                    </a:ext>
                  </a:extLst>
                </p:cNvPr>
                <p:cNvPicPr/>
                <p:nvPr/>
              </p:nvPicPr>
              <p:blipFill>
                <a:blip r:embed="rId6"/>
                <a:stretch>
                  <a:fillRect/>
                </a:stretch>
              </p:blipFill>
              <p:spPr>
                <a:xfrm>
                  <a:off x="2952470" y="244551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B54A537B-556D-30CB-6C28-8135BD000ABE}"/>
                    </a:ext>
                  </a:extLst>
                </p14:cNvPr>
                <p14:cNvContentPartPr/>
                <p14:nvPr/>
              </p14:nvContentPartPr>
              <p14:xfrm>
                <a:off x="2961110" y="2454511"/>
                <a:ext cx="360" cy="360"/>
              </p14:xfrm>
            </p:contentPart>
          </mc:Choice>
          <mc:Fallback xmlns="">
            <p:pic>
              <p:nvPicPr>
                <p:cNvPr id="15" name="Ink 14">
                  <a:extLst>
                    <a:ext uri="{FF2B5EF4-FFF2-40B4-BE49-F238E27FC236}">
                      <a16:creationId xmlns:a16="http://schemas.microsoft.com/office/drawing/2014/main" id="{B54A537B-556D-30CB-6C28-8135BD000ABE}"/>
                    </a:ext>
                  </a:extLst>
                </p:cNvPr>
                <p:cNvPicPr/>
                <p:nvPr/>
              </p:nvPicPr>
              <p:blipFill>
                <a:blip r:embed="rId6"/>
                <a:stretch>
                  <a:fillRect/>
                </a:stretch>
              </p:blipFill>
              <p:spPr>
                <a:xfrm>
                  <a:off x="2952470" y="2445511"/>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93074A4E-6CE7-964D-B07A-8652EBAAA452}"/>
                  </a:ext>
                </a:extLst>
              </p14:cNvPr>
              <p14:cNvContentPartPr/>
              <p14:nvPr/>
            </p14:nvContentPartPr>
            <p14:xfrm>
              <a:off x="3995390" y="2160751"/>
              <a:ext cx="29880" cy="15840"/>
            </p14:xfrm>
          </p:contentPart>
        </mc:Choice>
        <mc:Fallback xmlns="">
          <p:pic>
            <p:nvPicPr>
              <p:cNvPr id="16" name="Ink 15">
                <a:extLst>
                  <a:ext uri="{FF2B5EF4-FFF2-40B4-BE49-F238E27FC236}">
                    <a16:creationId xmlns:a16="http://schemas.microsoft.com/office/drawing/2014/main" id="{93074A4E-6CE7-964D-B07A-8652EBAAA452}"/>
                  </a:ext>
                </a:extLst>
              </p:cNvPr>
              <p:cNvPicPr/>
              <p:nvPr/>
            </p:nvPicPr>
            <p:blipFill>
              <a:blip r:embed="rId18"/>
              <a:stretch>
                <a:fillRect/>
              </a:stretch>
            </p:blipFill>
            <p:spPr>
              <a:xfrm>
                <a:off x="3986390" y="2151751"/>
                <a:ext cx="47520" cy="33480"/>
              </a:xfrm>
              <a:prstGeom prst="rect">
                <a:avLst/>
              </a:prstGeom>
            </p:spPr>
          </p:pic>
        </mc:Fallback>
      </mc:AlternateContent>
      <p:grpSp>
        <p:nvGrpSpPr>
          <p:cNvPr id="20" name="Group 19">
            <a:extLst>
              <a:ext uri="{FF2B5EF4-FFF2-40B4-BE49-F238E27FC236}">
                <a16:creationId xmlns:a16="http://schemas.microsoft.com/office/drawing/2014/main" id="{F7AA0B94-4E32-F704-1ECB-FE50D1AD4DD5}"/>
              </a:ext>
            </a:extLst>
          </p:cNvPr>
          <p:cNvGrpSpPr/>
          <p:nvPr/>
        </p:nvGrpSpPr>
        <p:grpSpPr>
          <a:xfrm>
            <a:off x="8149790" y="2385031"/>
            <a:ext cx="360" cy="360"/>
            <a:chOff x="8149790" y="2385031"/>
            <a:chExt cx="360" cy="360"/>
          </a:xfrm>
        </p:grpSpPr>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5E3C84D0-ED8F-7244-5D03-931258D96B11}"/>
                    </a:ext>
                  </a:extLst>
                </p14:cNvPr>
                <p14:cNvContentPartPr/>
                <p14:nvPr/>
              </p14:nvContentPartPr>
              <p14:xfrm>
                <a:off x="8149790" y="2385031"/>
                <a:ext cx="360" cy="360"/>
              </p14:xfrm>
            </p:contentPart>
          </mc:Choice>
          <mc:Fallback xmlns="">
            <p:pic>
              <p:nvPicPr>
                <p:cNvPr id="17" name="Ink 16">
                  <a:extLst>
                    <a:ext uri="{FF2B5EF4-FFF2-40B4-BE49-F238E27FC236}">
                      <a16:creationId xmlns:a16="http://schemas.microsoft.com/office/drawing/2014/main" id="{5E3C84D0-ED8F-7244-5D03-931258D96B11}"/>
                    </a:ext>
                  </a:extLst>
                </p:cNvPr>
                <p:cNvPicPr/>
                <p:nvPr/>
              </p:nvPicPr>
              <p:blipFill>
                <a:blip r:embed="rId6"/>
                <a:stretch>
                  <a:fillRect/>
                </a:stretch>
              </p:blipFill>
              <p:spPr>
                <a:xfrm>
                  <a:off x="8141150" y="23763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5828B8A0-F22F-DA93-E58C-CD52BDCB4958}"/>
                    </a:ext>
                  </a:extLst>
                </p14:cNvPr>
                <p14:cNvContentPartPr/>
                <p14:nvPr/>
              </p14:nvContentPartPr>
              <p14:xfrm>
                <a:off x="8149790" y="2385031"/>
                <a:ext cx="360" cy="360"/>
              </p14:xfrm>
            </p:contentPart>
          </mc:Choice>
          <mc:Fallback xmlns="">
            <p:pic>
              <p:nvPicPr>
                <p:cNvPr id="18" name="Ink 17">
                  <a:extLst>
                    <a:ext uri="{FF2B5EF4-FFF2-40B4-BE49-F238E27FC236}">
                      <a16:creationId xmlns:a16="http://schemas.microsoft.com/office/drawing/2014/main" id="{5828B8A0-F22F-DA93-E58C-CD52BDCB4958}"/>
                    </a:ext>
                  </a:extLst>
                </p:cNvPr>
                <p:cNvPicPr/>
                <p:nvPr/>
              </p:nvPicPr>
              <p:blipFill>
                <a:blip r:embed="rId6"/>
                <a:stretch>
                  <a:fillRect/>
                </a:stretch>
              </p:blipFill>
              <p:spPr>
                <a:xfrm>
                  <a:off x="8141150" y="23763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26A5059C-442D-828C-E525-37185113BA3E}"/>
                    </a:ext>
                  </a:extLst>
                </p14:cNvPr>
                <p14:cNvContentPartPr/>
                <p14:nvPr/>
              </p14:nvContentPartPr>
              <p14:xfrm>
                <a:off x="8149790" y="2385031"/>
                <a:ext cx="360" cy="360"/>
              </p14:xfrm>
            </p:contentPart>
          </mc:Choice>
          <mc:Fallback xmlns="">
            <p:pic>
              <p:nvPicPr>
                <p:cNvPr id="19" name="Ink 18">
                  <a:extLst>
                    <a:ext uri="{FF2B5EF4-FFF2-40B4-BE49-F238E27FC236}">
                      <a16:creationId xmlns:a16="http://schemas.microsoft.com/office/drawing/2014/main" id="{26A5059C-442D-828C-E525-37185113BA3E}"/>
                    </a:ext>
                  </a:extLst>
                </p:cNvPr>
                <p:cNvPicPr/>
                <p:nvPr/>
              </p:nvPicPr>
              <p:blipFill>
                <a:blip r:embed="rId6"/>
                <a:stretch>
                  <a:fillRect/>
                </a:stretch>
              </p:blipFill>
              <p:spPr>
                <a:xfrm>
                  <a:off x="8141150" y="2376391"/>
                  <a:ext cx="18000" cy="18000"/>
                </a:xfrm>
                <a:prstGeom prst="rect">
                  <a:avLst/>
                </a:prstGeom>
              </p:spPr>
            </p:pic>
          </mc:Fallback>
        </mc:AlternateContent>
      </p:grpSp>
      <p:sp>
        <p:nvSpPr>
          <p:cNvPr id="22" name="Rectangle 21"/>
          <p:cNvSpPr/>
          <p:nvPr/>
        </p:nvSpPr>
        <p:spPr>
          <a:xfrm>
            <a:off x="552971" y="476672"/>
            <a:ext cx="11017224" cy="4954883"/>
          </a:xfrm>
          <a:prstGeom prst="rect">
            <a:avLst/>
          </a:prstGeom>
        </p:spPr>
        <p:txBody>
          <a:bodyPr wrap="square">
            <a:spAutoFit/>
          </a:bodyPr>
          <a:lstStyle/>
          <a:p>
            <a:pPr algn="ctr">
              <a:lnSpc>
                <a:spcPct val="120000"/>
              </a:lnSpc>
              <a:spcAft>
                <a:spcPts val="1000"/>
              </a:spcAft>
            </a:pP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A. ĐẶT VẤN ĐỀ</a:t>
            </a:r>
            <a:endParaRPr lang="vi-VN" sz="2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indent="457200" algn="just">
              <a:lnSpc>
                <a:spcPct val="120000"/>
              </a:lnSpc>
              <a:spcAft>
                <a:spcPts val="1000"/>
              </a:spcAft>
            </a:pPr>
            <a:r>
              <a:rPr lang="vi-VN" sz="2800" dirty="0">
                <a:latin typeface="Arial" panose="020B0604020202020204" pitchFamily="34" charset="0"/>
                <a:ea typeface="Calibri" panose="020F0502020204030204" pitchFamily="34" charset="0"/>
                <a:cs typeface="Arial" panose="020B0604020202020204" pitchFamily="34" charset="0"/>
              </a:rPr>
              <a:t>Trong  những năm gần đây, c</a:t>
            </a:r>
            <a:r>
              <a:rPr lang="en-US" sz="2800" dirty="0">
                <a:latin typeface="Arial" panose="020B0604020202020204" pitchFamily="34" charset="0"/>
                <a:ea typeface="Calibri" panose="020F0502020204030204" pitchFamily="34" charset="0"/>
                <a:cs typeface="Arial" panose="020B0604020202020204" pitchFamily="34" charset="0"/>
              </a:rPr>
              <a:t>ấu trúc </a:t>
            </a:r>
            <a:r>
              <a:rPr lang="vi-VN" sz="2800" dirty="0">
                <a:latin typeface="Arial" panose="020B0604020202020204" pitchFamily="34" charset="0"/>
                <a:ea typeface="Calibri" panose="020F0502020204030204" pitchFamily="34" charset="0"/>
                <a:cs typeface="Arial" panose="020B0604020202020204" pitchFamily="34" charset="0"/>
              </a:rPr>
              <a:t>đề thi vào lớp 10 THPT – môn Toán thường gồm 5 bài, trong đó luôn có </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Bài 1 :</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Bài toán liên quan đến biểu thức chứa căn bậc 2 </a:t>
            </a:r>
            <a:r>
              <a:rPr lang="vi-VN"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chiếm khoảng 2 điểm</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Phần rút gọn biểu thức thường chiếm 1 điểm.</a:t>
            </a:r>
            <a:endParaRPr lang="vi-VN" sz="2800" dirty="0">
              <a:latin typeface="Arial" panose="020B0604020202020204" pitchFamily="34" charset="0"/>
              <a:ea typeface="Calibri" panose="020F0502020204030204" pitchFamily="34" charset="0"/>
              <a:cs typeface="Arial" panose="020B0604020202020204" pitchFamily="34" charset="0"/>
            </a:endParaRPr>
          </a:p>
          <a:p>
            <a:pPr indent="457200" algn="just">
              <a:lnSpc>
                <a:spcPct val="120000"/>
              </a:lnSpc>
              <a:spcAft>
                <a:spcPts val="1000"/>
              </a:spcAft>
            </a:pPr>
            <a:r>
              <a:rPr lang="pt-BR" sz="2800" dirty="0">
                <a:solidFill>
                  <a:srgbClr val="000000"/>
                </a:solidFill>
                <a:latin typeface="Arial" panose="020B0604020202020204" pitchFamily="34" charset="0"/>
                <a:ea typeface="Calibri" panose="020F0502020204030204" pitchFamily="34" charset="0"/>
                <a:cs typeface="Arial" panose="020B0604020202020204" pitchFamily="34" charset="0"/>
              </a:rPr>
              <a:t>Với kinh nghiệm nhiều năm liên tục giảng dạy Toán 9,  tôi xin trình bày</a:t>
            </a:r>
            <a:r>
              <a:rPr lang="vi-VN"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2800" b="1" i="1" dirty="0">
                <a:solidFill>
                  <a:srgbClr val="000000"/>
                </a:solidFill>
                <a:latin typeface="Arial" panose="020B0604020202020204" pitchFamily="34" charset="0"/>
                <a:ea typeface="Calibri" panose="020F0502020204030204" pitchFamily="34" charset="0"/>
                <a:cs typeface="Arial" panose="020B0604020202020204" pitchFamily="34" charset="0"/>
              </a:rPr>
              <a:t>Rèn kĩ năng giải dạng toán: “Rút gọn biểu thức</a:t>
            </a:r>
            <a:r>
              <a:rPr lang="vi-VN" sz="2800" b="1" i="1">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b="1" i="1">
                <a:solidFill>
                  <a:srgbClr val="000000"/>
                </a:solidFill>
                <a:latin typeface="Arial" panose="020B0604020202020204" pitchFamily="34" charset="0"/>
                <a:ea typeface="Calibri" panose="020F0502020204030204" pitchFamily="34" charset="0"/>
                <a:cs typeface="Arial" panose="020B0604020202020204" pitchFamily="34" charset="0"/>
              </a:rPr>
              <a:t>cho học sinh </a:t>
            </a:r>
            <a:r>
              <a:rPr lang="vi-VN" sz="2800" b="1" i="1">
                <a:solidFill>
                  <a:srgbClr val="000000"/>
                </a:solidFill>
                <a:latin typeface="Arial" panose="020B0604020202020204" pitchFamily="34" charset="0"/>
                <a:ea typeface="Calibri" panose="020F0502020204030204" pitchFamily="34" charset="0"/>
                <a:cs typeface="Arial" panose="020B0604020202020204" pitchFamily="34" charset="0"/>
              </a:rPr>
              <a:t>nhằm </a:t>
            </a:r>
            <a:r>
              <a:rPr lang="vi-VN" sz="2800" b="1" i="1" dirty="0">
                <a:solidFill>
                  <a:srgbClr val="000000"/>
                </a:solidFill>
                <a:latin typeface="Arial" panose="020B0604020202020204" pitchFamily="34" charset="0"/>
                <a:ea typeface="Calibri" panose="020F0502020204030204" pitchFamily="34" charset="0"/>
                <a:cs typeface="Arial" panose="020B0604020202020204" pitchFamily="34" charset="0"/>
              </a:rPr>
              <a:t>nâng cao chất lượng ôn thi vào 10 THPT môn Toán</a:t>
            </a:r>
            <a:r>
              <a:rPr lang="vi-VN" sz="2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3" name="Picture 4" descr="hoa hướng dương GIF - Tải xuống và Chia sẻ trên PHONEKY"/>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7578" y="5331833"/>
            <a:ext cx="2303388" cy="14174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oa hướng dương GIF - Tải xuống và Chia sẻ trên PHONEKY"/>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9986019" y="5331833"/>
            <a:ext cx="2303388" cy="141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873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7307" y="332656"/>
            <a:ext cx="4680520" cy="523220"/>
          </a:xfrm>
          <a:prstGeom prst="rect">
            <a:avLst/>
          </a:prstGeom>
        </p:spPr>
        <p:txBody>
          <a:bodyPr wrap="square">
            <a:spAutoFit/>
          </a:bodyPr>
          <a:lstStyle/>
          <a:p>
            <a:pPr algn="ct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B. GIẢI PHÁP TIẾN HÀNH</a:t>
            </a:r>
            <a:endParaRPr lang="vi-VN" sz="2800"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841003" y="1124744"/>
            <a:ext cx="10657184" cy="4357090"/>
          </a:xfrm>
          <a:prstGeom prst="rect">
            <a:avLst/>
          </a:prstGeom>
        </p:spPr>
        <p:txBody>
          <a:bodyPr wrap="square">
            <a:spAutoFit/>
          </a:bodyPr>
          <a:lstStyle/>
          <a:p>
            <a:pPr algn="just">
              <a:lnSpc>
                <a:spcPct val="120000"/>
              </a:lnSpc>
              <a:spcAft>
                <a:spcPts val="1000"/>
              </a:spcAft>
            </a:pPr>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1: Kết hợp chặt chẽ với phụ huynh học sinh.</a:t>
            </a:r>
            <a:r>
              <a:rPr lang="en-US" sz="2800" u="sng"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vi-VN" sz="2800" u="sng"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indent="457200" algn="just">
              <a:lnSpc>
                <a:spcPct val="120000"/>
              </a:lnSpc>
              <a:spcAft>
                <a:spcPts val="1000"/>
              </a:spcAft>
            </a:pPr>
            <a:r>
              <a:rPr lang="en-US" sz="2800" dirty="0">
                <a:latin typeface="Arial" panose="020B0604020202020204" pitchFamily="34" charset="0"/>
                <a:ea typeface="Calibri" panose="020F0502020204030204" pitchFamily="34" charset="0"/>
                <a:cs typeface="Arial" panose="020B0604020202020204" pitchFamily="34" charset="0"/>
              </a:rPr>
              <a:t>Vai trò của phụ huynh là rất quan trọng trong suốt quá trình học tập của học sinh. Vậy nên, cần phối hợp chặt chẽ với phụ huynh học sinh. Ngay từ khi nhận lớp, giáo viên nên lấy danh sách số điện thoại của phụ huynh trong lớp mình dạy để tiện trao đổi về tình hình học tập của học sinh, để phụ huynh phối hợp với giáo viên động viên các em cố gắng học tập. Có được sự đồng hành của phụ huynh học sinh là một điều thật sự rất tốt.</a:t>
            </a:r>
            <a:endParaRPr lang="vi-VN"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78" y="5331833"/>
            <a:ext cx="2303388" cy="14174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28224" y="5331832"/>
            <a:ext cx="2303388" cy="141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7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541" y="188640"/>
            <a:ext cx="11449272" cy="5473293"/>
          </a:xfrm>
          <a:prstGeom prst="rect">
            <a:avLst/>
          </a:prstGeom>
        </p:spPr>
        <p:txBody>
          <a:bodyPr wrap="square">
            <a:spAutoFit/>
          </a:bodyPr>
          <a:lstStyle/>
          <a:p>
            <a:pPr algn="just">
              <a:spcAft>
                <a:spcPts val="1000"/>
              </a:spcAft>
            </a:pPr>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2: Phân loại học sinh</a:t>
            </a:r>
            <a:endParaRPr lang="vi-VN" sz="2800" u="sng"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indent="457200" algn="just">
              <a:spcAft>
                <a:spcPts val="1000"/>
              </a:spcAft>
            </a:pPr>
            <a:r>
              <a:rPr lang="en-US" sz="2800" dirty="0">
                <a:latin typeface="Arial" panose="020B0604020202020204" pitchFamily="34" charset="0"/>
                <a:ea typeface="Calibri" panose="020F0502020204030204" pitchFamily="34" charset="0"/>
                <a:cs typeface="Arial" panose="020B0604020202020204" pitchFamily="34" charset="0"/>
              </a:rPr>
              <a:t>Ngay từ đầu năm học, căn cứ vào kết quả học tập môn Toán của lớp 8 và bài khảo sát đầu năm ở lớp 9 tôi tiến hành phân loại đối tượng học sinh trong từng lớp, chia thành 4 đối tượng như sau:</a:t>
            </a:r>
            <a:endParaRPr lang="vi-VN" sz="2800" dirty="0">
              <a:latin typeface="Arial" panose="020B0604020202020204" pitchFamily="34" charset="0"/>
              <a:ea typeface="Calibri" panose="020F0502020204030204" pitchFamily="34" charset="0"/>
              <a:cs typeface="Arial" panose="020B0604020202020204" pitchFamily="34" charset="0"/>
            </a:endParaRPr>
          </a:p>
          <a:p>
            <a:pPr algn="just">
              <a:spcAft>
                <a:spcPts val="1000"/>
              </a:spcAft>
            </a:pPr>
            <a:r>
              <a:rPr lang="en-US" sz="2800" dirty="0">
                <a:latin typeface="Arial" panose="020B0604020202020204" pitchFamily="34" charset="0"/>
                <a:ea typeface="Calibri" panose="020F0502020204030204" pitchFamily="34" charset="0"/>
                <a:cs typeface="Arial" panose="020B0604020202020204" pitchFamily="34" charset="0"/>
              </a:rPr>
              <a:t>ĐT 1: Những học sinh đạt điểm Giỏi của môn Toán (từ 8,0 điểm trở lên)</a:t>
            </a:r>
            <a:endParaRPr lang="vi-VN" sz="2800" dirty="0">
              <a:latin typeface="Arial" panose="020B0604020202020204" pitchFamily="34" charset="0"/>
              <a:ea typeface="Calibri" panose="020F0502020204030204" pitchFamily="34" charset="0"/>
              <a:cs typeface="Arial" panose="020B0604020202020204" pitchFamily="34" charset="0"/>
            </a:endParaRPr>
          </a:p>
          <a:p>
            <a:pPr algn="just">
              <a:spcAft>
                <a:spcPts val="1000"/>
              </a:spcAft>
            </a:pPr>
            <a:r>
              <a:rPr lang="en-US" sz="2800" dirty="0">
                <a:latin typeface="Arial" panose="020B0604020202020204" pitchFamily="34" charset="0"/>
                <a:ea typeface="Calibri" panose="020F0502020204030204" pitchFamily="34" charset="0"/>
                <a:cs typeface="Arial" panose="020B0604020202020204" pitchFamily="34" charset="0"/>
              </a:rPr>
              <a:t>ĐT 2: Những học sinh đạt điểm Khá của môn Toán (từ 6,5 đến dưới 8,0 điểm).</a:t>
            </a:r>
            <a:endParaRPr lang="vi-VN" sz="2800" dirty="0">
              <a:latin typeface="Arial" panose="020B0604020202020204" pitchFamily="34" charset="0"/>
              <a:ea typeface="Calibri" panose="020F0502020204030204" pitchFamily="34" charset="0"/>
              <a:cs typeface="Arial" panose="020B0604020202020204" pitchFamily="34" charset="0"/>
            </a:endParaRPr>
          </a:p>
          <a:p>
            <a:pPr algn="just">
              <a:spcAft>
                <a:spcPts val="1000"/>
              </a:spcAft>
            </a:pPr>
            <a:r>
              <a:rPr lang="en-US" sz="2800" dirty="0">
                <a:latin typeface="Arial" panose="020B0604020202020204" pitchFamily="34" charset="0"/>
                <a:ea typeface="Calibri" panose="020F0502020204030204" pitchFamily="34" charset="0"/>
                <a:cs typeface="Arial" panose="020B0604020202020204" pitchFamily="34" charset="0"/>
              </a:rPr>
              <a:t>ĐT 3: Những học sinh đạt điểm TB của môn Toán (từ 5,0 đến dưới 6,5 điểm)</a:t>
            </a:r>
            <a:endParaRPr lang="vi-VN" sz="2800" dirty="0">
              <a:latin typeface="Arial" panose="020B0604020202020204" pitchFamily="34" charset="0"/>
              <a:ea typeface="Calibri" panose="020F0502020204030204" pitchFamily="34" charset="0"/>
              <a:cs typeface="Arial" panose="020B0604020202020204" pitchFamily="34" charset="0"/>
            </a:endParaRPr>
          </a:p>
          <a:p>
            <a:pPr algn="just">
              <a:spcAft>
                <a:spcPts val="1000"/>
              </a:spcAft>
            </a:pPr>
            <a:r>
              <a:rPr lang="en-US" sz="2800" dirty="0">
                <a:latin typeface="Arial" panose="020B0604020202020204" pitchFamily="34" charset="0"/>
                <a:ea typeface="Calibri" panose="020F0502020204030204" pitchFamily="34" charset="0"/>
                <a:cs typeface="Arial" panose="020B0604020202020204" pitchFamily="34" charset="0"/>
              </a:rPr>
              <a:t>ĐT 4: Những học sinh còn lại.</a:t>
            </a:r>
            <a:endParaRPr lang="vi-VN"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544203"/>
            <a:ext cx="2015356" cy="12402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58027" y="5469254"/>
            <a:ext cx="2137148" cy="131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57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48" y="0"/>
            <a:ext cx="11449272" cy="6380208"/>
          </a:xfrm>
          <a:prstGeom prst="rect">
            <a:avLst/>
          </a:prstGeom>
        </p:spPr>
        <p:txBody>
          <a:bodyPr wrap="square">
            <a:spAutoFit/>
          </a:bodyPr>
          <a:lstStyle/>
          <a:p>
            <a:pPr algn="just">
              <a:lnSpc>
                <a:spcPct val="120000"/>
              </a:lnSpc>
              <a:spcAft>
                <a:spcPts val="1000"/>
              </a:spcAft>
            </a:pPr>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2: Phân loại học sinh</a:t>
            </a:r>
          </a:p>
          <a:p>
            <a:pPr algn="just"/>
            <a:r>
              <a:rPr lang="vi-VN" sz="2800" dirty="0">
                <a:latin typeface="Arial" panose="020B0604020202020204" pitchFamily="34" charset="0"/>
                <a:cs typeface="Arial" panose="020B0604020202020204" pitchFamily="34" charset="0"/>
              </a:rPr>
              <a:t>	Sau khi phân loại, cho học sinh đặt mục tiêu cụ thể dựa trên bản đăng kí chỉ tiêu thi đua của học sinh để có hướng phấn đấu ngay từ đầu.</a:t>
            </a:r>
          </a:p>
          <a:p>
            <a:pPr algn="just"/>
            <a:r>
              <a:rPr lang="vi-VN" sz="2800" dirty="0">
                <a:latin typeface="Arial" panose="020B0604020202020204" pitchFamily="34" charset="0"/>
                <a:cs typeface="Arial" panose="020B0604020202020204" pitchFamily="34" charset="0"/>
              </a:rPr>
              <a:t>	Trong quá trình học và ôn, phân loại đối tượng học sinh theo các nhóm nhỏ để có biện pháp giáo dục phù hợp với từng đối tượng. Mỗi nhóm chọn 1 đến 2 học sinh khá, giỏi làm nhóm trưởng để hỗ trợ giáo viên trong quá trình giảng dạy các nhóm chưa đạt yêu cầu.</a:t>
            </a:r>
          </a:p>
          <a:p>
            <a:pPr algn="just"/>
            <a:r>
              <a:rPr lang="vi-VN" sz="2800" dirty="0">
                <a:latin typeface="Arial" panose="020B0604020202020204" pitchFamily="34" charset="0"/>
                <a:cs typeface="Arial" panose="020B0604020202020204" pitchFamily="34" charset="0"/>
              </a:rPr>
              <a:t>	Các nhóm ĐT1 và ĐT</a:t>
            </a:r>
            <a:r>
              <a:rPr lang="en-US" sz="28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 làm dạng toán 2 xong sẽ yêu cầu chuyển sang các bài toán liên quan dạng rút gọn biểu thức, còn đối với ĐT 3, 4 giáo viên cần hướng dẫn kĩ càng, cho luyện nhiều bài tập tương tự rèn kỹ năng thành thạo. Mục tiêu là 100% học sinh trong lớp phải làm được hết câu rút gọn biểu thức.</a:t>
            </a:r>
          </a:p>
          <a:p>
            <a:pPr algn="just">
              <a:lnSpc>
                <a:spcPct val="120000"/>
              </a:lnSpc>
              <a:spcAft>
                <a:spcPts val="1000"/>
              </a:spcAft>
            </a:pPr>
            <a:endParaRPr lang="vi-VN"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607" y="5819784"/>
            <a:ext cx="1667140" cy="10259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72751" y="5724225"/>
            <a:ext cx="1822424" cy="112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977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955" y="692696"/>
            <a:ext cx="11449272" cy="3625608"/>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3: </a:t>
            </a:r>
            <a:r>
              <a:rPr lang="en-US" sz="2800" b="1" u="sng" dirty="0">
                <a:solidFill>
                  <a:srgbClr val="FF0000"/>
                </a:solidFill>
                <a:latin typeface="Arial" panose="020B0604020202020204" pitchFamily="34" charset="0"/>
                <a:cs typeface="Arial" panose="020B0604020202020204" pitchFamily="34" charset="0"/>
              </a:rPr>
              <a:t>Xây dựng nội dung ôn tập</a:t>
            </a:r>
            <a:endParaRPr lang="vi-VN" sz="2800" u="sng" dirty="0">
              <a:solidFill>
                <a:srgbClr val="FF0000"/>
              </a:solidFill>
              <a:latin typeface="Arial" panose="020B0604020202020204" pitchFamily="34" charset="0"/>
              <a:cs typeface="Arial" panose="020B0604020202020204" pitchFamily="34" charset="0"/>
            </a:endParaRPr>
          </a:p>
          <a:p>
            <a:pPr>
              <a:lnSpc>
                <a:spcPct val="150000"/>
              </a:lnSpc>
            </a:pPr>
            <a:endParaRPr lang="en-US" sz="2800" b="1" dirty="0">
              <a:latin typeface="Arial" panose="020B0604020202020204" pitchFamily="34" charset="0"/>
              <a:cs typeface="Arial" panose="020B0604020202020204" pitchFamily="34" charset="0"/>
            </a:endParaRPr>
          </a:p>
          <a:p>
            <a:pPr>
              <a:lnSpc>
                <a:spcPct val="150000"/>
              </a:lnSpc>
            </a:pPr>
            <a:r>
              <a:rPr lang="en-US" sz="2800" b="1" i="1" dirty="0">
                <a:solidFill>
                  <a:srgbClr val="0000CC"/>
                </a:solidFill>
                <a:latin typeface="Arial" panose="020B0604020202020204" pitchFamily="34" charset="0"/>
                <a:cs typeface="Arial" panose="020B0604020202020204" pitchFamily="34" charset="0"/>
              </a:rPr>
              <a:t>1. Kiến thức cần nhớ</a:t>
            </a:r>
            <a:endParaRPr lang="vi-VN" sz="2800" i="1" dirty="0">
              <a:solidFill>
                <a:srgbClr val="0000CC"/>
              </a:solidFill>
              <a:latin typeface="Arial" panose="020B0604020202020204" pitchFamily="34" charset="0"/>
              <a:cs typeface="Arial" panose="020B0604020202020204" pitchFamily="34" charset="0"/>
            </a:endParaRPr>
          </a:p>
          <a:p>
            <a:pPr>
              <a:lnSpc>
                <a:spcPct val="150000"/>
              </a:lnSpc>
            </a:pPr>
            <a:r>
              <a:rPr lang="en-US" sz="2800" b="1" dirty="0">
                <a:latin typeface="Arial" panose="020B0604020202020204" pitchFamily="34" charset="0"/>
                <a:cs typeface="Arial" panose="020B0604020202020204" pitchFamily="34" charset="0"/>
              </a:rPr>
              <a:t>	1.1.Những hằng đẳng thức đáng nhớ</a:t>
            </a:r>
            <a:endParaRPr lang="vi-VN" sz="2800" dirty="0">
              <a:latin typeface="Arial" panose="020B0604020202020204" pitchFamily="34" charset="0"/>
              <a:cs typeface="Arial" panose="020B0604020202020204" pitchFamily="34" charset="0"/>
            </a:endParaRPr>
          </a:p>
          <a:p>
            <a:pPr>
              <a:lnSpc>
                <a:spcPct val="150000"/>
              </a:lnSpc>
            </a:pPr>
            <a:r>
              <a:rPr lang="en-US" sz="2800" b="1" dirty="0">
                <a:latin typeface="Arial" panose="020B0604020202020204" pitchFamily="34" charset="0"/>
                <a:cs typeface="Arial" panose="020B0604020202020204" pitchFamily="34" charset="0"/>
              </a:rPr>
              <a:t>	1.2.Các công thức biến đổi căn thức</a:t>
            </a:r>
            <a:endParaRPr lang="vi-VN" sz="2800" dirty="0">
              <a:latin typeface="Arial" panose="020B0604020202020204" pitchFamily="34" charset="0"/>
              <a:cs typeface="Arial" panose="020B0604020202020204" pitchFamily="34" charset="0"/>
            </a:endParaRPr>
          </a:p>
          <a:p>
            <a:pPr algn="just">
              <a:lnSpc>
                <a:spcPct val="120000"/>
              </a:lnSpc>
              <a:spcAft>
                <a:spcPts val="1000"/>
              </a:spcAft>
            </a:pPr>
            <a:endParaRPr lang="vi-VN"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607" y="5819784"/>
            <a:ext cx="1667140" cy="10259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72751" y="5724225"/>
            <a:ext cx="1822424" cy="112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08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955" y="692696"/>
            <a:ext cx="11449272" cy="5346079"/>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3: </a:t>
            </a:r>
            <a:r>
              <a:rPr lang="en-US" sz="2800" b="1" u="sng" dirty="0">
                <a:solidFill>
                  <a:srgbClr val="FF0000"/>
                </a:solidFill>
                <a:latin typeface="Arial" panose="020B0604020202020204" pitchFamily="34" charset="0"/>
                <a:cs typeface="Arial" panose="020B0604020202020204" pitchFamily="34" charset="0"/>
              </a:rPr>
              <a:t>Xây dựng nội dung ôn tập</a:t>
            </a:r>
            <a:endParaRPr lang="vi-VN" sz="2800" u="sng" dirty="0">
              <a:solidFill>
                <a:srgbClr val="FF0000"/>
              </a:solidFill>
              <a:latin typeface="Arial" panose="020B0604020202020204" pitchFamily="34" charset="0"/>
              <a:cs typeface="Arial" panose="020B0604020202020204" pitchFamily="34" charset="0"/>
            </a:endParaRPr>
          </a:p>
          <a:p>
            <a:pPr>
              <a:lnSpc>
                <a:spcPct val="150000"/>
              </a:lnSpc>
            </a:pPr>
            <a:endParaRPr lang="en-US" sz="2800" b="1" dirty="0">
              <a:latin typeface="Arial" panose="020B0604020202020204" pitchFamily="34" charset="0"/>
              <a:cs typeface="Arial" panose="020B0604020202020204" pitchFamily="34" charset="0"/>
            </a:endParaRPr>
          </a:p>
          <a:p>
            <a:pPr algn="just">
              <a:lnSpc>
                <a:spcPct val="120000"/>
              </a:lnSpc>
              <a:spcAft>
                <a:spcPts val="1000"/>
              </a:spcAft>
            </a:pPr>
            <a:r>
              <a:rPr lang="en-US" sz="2800" b="1" i="1" dirty="0">
                <a:solidFill>
                  <a:srgbClr val="0000CC"/>
                </a:solidFill>
                <a:latin typeface="Arial" panose="020B0604020202020204" pitchFamily="34" charset="0"/>
                <a:cs typeface="Arial" panose="020B0604020202020204" pitchFamily="34" charset="0"/>
              </a:rPr>
              <a:t>2</a:t>
            </a:r>
            <a:r>
              <a:rPr lang="en-US" sz="2800" i="1" dirty="0">
                <a:solidFill>
                  <a:srgbClr val="0000CC"/>
                </a:solidFill>
                <a:latin typeface="Arial" panose="020B0604020202020204" pitchFamily="34" charset="0"/>
                <a:cs typeface="Arial" panose="020B0604020202020204" pitchFamily="34" charset="0"/>
              </a:rPr>
              <a:t>. </a:t>
            </a:r>
            <a:r>
              <a:rPr lang="en-US" sz="2800" b="1" i="1" dirty="0">
                <a:solidFill>
                  <a:srgbClr val="0000CC"/>
                </a:solidFill>
                <a:latin typeface="Arial" panose="020B0604020202020204" pitchFamily="34" charset="0"/>
                <a:cs typeface="Arial" panose="020B0604020202020204" pitchFamily="34" charset="0"/>
              </a:rPr>
              <a:t>Các dạng toán trọng tâm</a:t>
            </a:r>
            <a:endParaRPr lang="en-US" sz="2800" i="1" dirty="0">
              <a:solidFill>
                <a:srgbClr val="0000CC"/>
              </a:solidFill>
              <a:latin typeface="Arial" panose="020B0604020202020204" pitchFamily="34" charset="0"/>
              <a:cs typeface="Arial" panose="020B0604020202020204" pitchFamily="34" charset="0"/>
            </a:endParaRPr>
          </a:p>
          <a:p>
            <a:pPr algn="ctr">
              <a:lnSpc>
                <a:spcPct val="120000"/>
              </a:lnSpc>
              <a:spcAft>
                <a:spcPts val="1000"/>
              </a:spcAft>
            </a:pPr>
            <a:r>
              <a:rPr lang="en-US" sz="2200" b="1" dirty="0">
                <a:latin typeface="Arial" panose="020B0604020202020204" pitchFamily="34" charset="0"/>
                <a:cs typeface="Arial" panose="020B0604020202020204" pitchFamily="34" charset="0"/>
              </a:rPr>
              <a:t>DẠNG 1: RÚT GỌN BIỂU THỨC KHÔNG CHỨA BIẾN</a:t>
            </a:r>
            <a:endParaRPr lang="vi-VN" sz="2200" dirty="0">
              <a:latin typeface="Arial" panose="020B0604020202020204" pitchFamily="34" charset="0"/>
              <a:cs typeface="Arial" panose="020B0604020202020204" pitchFamily="34" charset="0"/>
            </a:endParaRPr>
          </a:p>
          <a:p>
            <a:r>
              <a:rPr lang="en-US" sz="2800" i="1" dirty="0">
                <a:latin typeface="Arial" panose="020B0604020202020204" pitchFamily="34" charset="0"/>
                <a:cs typeface="Arial" panose="020B0604020202020204" pitchFamily="34" charset="0"/>
              </a:rPr>
              <a:t>Phương pháp giải</a:t>
            </a:r>
            <a:r>
              <a:rPr lang="en-US" sz="2800" dirty="0">
                <a:latin typeface="Arial" panose="020B060402020202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	Thực hiện các phép biến đổi đơn giản của căn thức bậc hai, căn bậc ba để làm xuất hiện căn thức đồng dạng hoặc bỏ được dấu căn.</a:t>
            </a:r>
            <a:endParaRPr lang="vi-VN" sz="2800" dirty="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	Cộng trừ các đơn thức đồng dạng.</a:t>
            </a:r>
            <a:endParaRPr lang="vi-VN" sz="2800" dirty="0">
              <a:latin typeface="Arial" panose="020B0604020202020204" pitchFamily="34" charset="0"/>
              <a:cs typeface="Arial" panose="020B0604020202020204" pitchFamily="34" charset="0"/>
            </a:endParaRPr>
          </a:p>
          <a:p>
            <a:pPr algn="just">
              <a:lnSpc>
                <a:spcPct val="120000"/>
              </a:lnSpc>
              <a:spcAft>
                <a:spcPts val="1000"/>
              </a:spcAft>
            </a:pPr>
            <a:endParaRPr lang="en-US"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1000"/>
              </a:spcAft>
            </a:pPr>
            <a:endParaRPr lang="vi-VN"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607" y="5819784"/>
            <a:ext cx="1667140" cy="10259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72751" y="5724225"/>
            <a:ext cx="1822424" cy="11214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6" name="Object 25"/>
          <p:cNvGraphicFramePr>
            <a:graphicFrameLocks noChangeAspect="1"/>
          </p:cNvGraphicFramePr>
          <p:nvPr>
            <p:extLst>
              <p:ext uri="{D42A27DB-BD31-4B8C-83A1-F6EECF244321}">
                <p14:modId xmlns:p14="http://schemas.microsoft.com/office/powerpoint/2010/main" val="3109186576"/>
              </p:ext>
            </p:extLst>
          </p:nvPr>
        </p:nvGraphicFramePr>
        <p:xfrm>
          <a:off x="7308261" y="4738569"/>
          <a:ext cx="2693974" cy="765238"/>
        </p:xfrm>
        <a:graphic>
          <a:graphicData uri="http://schemas.openxmlformats.org/presentationml/2006/ole">
            <mc:AlternateContent xmlns:mc="http://schemas.openxmlformats.org/markup-compatibility/2006">
              <mc:Choice xmlns:v="urn:schemas-microsoft-com:vml" Requires="v">
                <p:oleObj spid="_x0000_s9288" name="Equation" r:id="rId4" imgW="1295400" imgH="393700" progId="Equation.DSMT4">
                  <p:embed/>
                </p:oleObj>
              </mc:Choice>
              <mc:Fallback>
                <p:oleObj name="Equation" r:id="rId4" imgW="1295400" imgH="393700" progId="Equation.DSMT4">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261" y="4738569"/>
                        <a:ext cx="2693974" cy="765238"/>
                      </a:xfrm>
                      <a:prstGeom prst="rect">
                        <a:avLst/>
                      </a:prstGeom>
                      <a:noFill/>
                    </p:spPr>
                  </p:pic>
                </p:oleObj>
              </mc:Fallback>
            </mc:AlternateContent>
          </a:graphicData>
        </a:graphic>
      </p:graphicFrame>
      <p:sp>
        <p:nvSpPr>
          <p:cNvPr id="27" name="Rectangle 22"/>
          <p:cNvSpPr>
            <a:spLocks noChangeArrowheads="1"/>
          </p:cNvSpPr>
          <p:nvPr/>
        </p:nvSpPr>
        <p:spPr bwMode="auto">
          <a:xfrm>
            <a:off x="419392" y="4843647"/>
            <a:ext cx="40940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Áp dụng</a:t>
            </a:r>
            <a:r>
              <a:rPr kumimoji="0" lang="en-US" altLang="vi-VN"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Với biểu thức  </a:t>
            </a:r>
            <a:endParaRPr kumimoji="0" lang="en-US" altLang="vi-VN" sz="2800" b="0" i="0" u="none" strike="noStrike" cap="none" normalizeH="0" baseline="0" dirty="0">
              <a:ln>
                <a:noFill/>
              </a:ln>
              <a:solidFill>
                <a:schemeClr val="tx1"/>
              </a:solidFill>
              <a:effectLst/>
              <a:latin typeface="Arial" panose="020B0604020202020204" pitchFamily="34" charset="0"/>
            </a:endParaRPr>
          </a:p>
        </p:txBody>
      </p:sp>
      <p:sp>
        <p:nvSpPr>
          <p:cNvPr id="28" name="Rectangle 23"/>
          <p:cNvSpPr>
            <a:spLocks noChangeArrowheads="1"/>
          </p:cNvSpPr>
          <p:nvPr/>
        </p:nvSpPr>
        <p:spPr bwMode="auto">
          <a:xfrm>
            <a:off x="4550791" y="4860592"/>
            <a:ext cx="50328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không âm ta có: </a:t>
            </a:r>
            <a:endParaRPr kumimoji="0" lang="en-US" altLang="vi-VN" sz="2800" b="0" i="0" u="none" strike="noStrike" cap="none" normalizeH="0" baseline="0" dirty="0">
              <a:ln>
                <a:noFill/>
              </a:ln>
              <a:solidFill>
                <a:schemeClr val="tx1"/>
              </a:solidFill>
              <a:effectLst/>
              <a:latin typeface="Arial" panose="020B0604020202020204" pitchFamily="34" charset="0"/>
            </a:endParaRPr>
          </a:p>
        </p:txBody>
      </p:sp>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30" name="Object 29"/>
          <p:cNvGraphicFramePr>
            <a:graphicFrameLocks noChangeAspect="1"/>
          </p:cNvGraphicFramePr>
          <p:nvPr>
            <p:extLst>
              <p:ext uri="{D42A27DB-BD31-4B8C-83A1-F6EECF244321}">
                <p14:modId xmlns:p14="http://schemas.microsoft.com/office/powerpoint/2010/main" val="1652554138"/>
              </p:ext>
            </p:extLst>
          </p:nvPr>
        </p:nvGraphicFramePr>
        <p:xfrm>
          <a:off x="4308934" y="4941168"/>
          <a:ext cx="322141" cy="360040"/>
        </p:xfrm>
        <a:graphic>
          <a:graphicData uri="http://schemas.openxmlformats.org/presentationml/2006/ole">
            <mc:AlternateContent xmlns:mc="http://schemas.openxmlformats.org/markup-compatibility/2006">
              <mc:Choice xmlns:v="urn:schemas-microsoft-com:vml" Requires="v">
                <p:oleObj spid="_x0000_s9289" name="Equation" r:id="rId6" imgW="164814" imgH="177492" progId="Equation.DSMT4">
                  <p:embed/>
                </p:oleObj>
              </mc:Choice>
              <mc:Fallback>
                <p:oleObj name="Equation" r:id="rId6" imgW="164814" imgH="177492" progId="Equation.DSMT4">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8934" y="4941168"/>
                        <a:ext cx="322141" cy="360040"/>
                      </a:xfrm>
                      <a:prstGeom prst="rect">
                        <a:avLst/>
                      </a:prstGeom>
                      <a:noFill/>
                    </p:spPr>
                  </p:pic>
                </p:oleObj>
              </mc:Fallback>
            </mc:AlternateContent>
          </a:graphicData>
        </a:graphic>
      </p:graphicFrame>
    </p:spTree>
    <p:extLst>
      <p:ext uri="{BB962C8B-B14F-4D97-AF65-F5344CB8AC3E}">
        <p14:creationId xmlns:p14="http://schemas.microsoft.com/office/powerpoint/2010/main" val="3065546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51" y="139545"/>
            <a:ext cx="11449272" cy="3326039"/>
          </a:xfrm>
          <a:prstGeom prst="rect">
            <a:avLst/>
          </a:prstGeom>
        </p:spPr>
        <p:txBody>
          <a:bodyPr wrap="square">
            <a:spAutoFit/>
          </a:bodyPr>
          <a:lstStyle/>
          <a:p>
            <a:r>
              <a:rPr lang="en-US" sz="2800" b="1" u="sng" dirty="0">
                <a:solidFill>
                  <a:srgbClr val="FF0000"/>
                </a:solidFill>
                <a:latin typeface="Arial" panose="020B0604020202020204" pitchFamily="34" charset="0"/>
                <a:ea typeface="Calibri" panose="020F0502020204030204" pitchFamily="34" charset="0"/>
                <a:cs typeface="Arial" panose="020B0604020202020204" pitchFamily="34" charset="0"/>
              </a:rPr>
              <a:t>Giải pháp 3: </a:t>
            </a:r>
            <a:r>
              <a:rPr lang="en-US" sz="2800" b="1" u="sng" dirty="0">
                <a:solidFill>
                  <a:srgbClr val="FF0000"/>
                </a:solidFill>
                <a:latin typeface="Arial" panose="020B0604020202020204" pitchFamily="34" charset="0"/>
                <a:cs typeface="Arial" panose="020B0604020202020204" pitchFamily="34" charset="0"/>
              </a:rPr>
              <a:t>Xây dựng nội dung ôn tập</a:t>
            </a:r>
            <a:endParaRPr lang="vi-VN" sz="2800" u="sng" dirty="0">
              <a:solidFill>
                <a:srgbClr val="FF0000"/>
              </a:solidFill>
              <a:latin typeface="Arial" panose="020B0604020202020204" pitchFamily="34" charset="0"/>
              <a:cs typeface="Arial" panose="020B0604020202020204" pitchFamily="34" charset="0"/>
            </a:endParaRPr>
          </a:p>
          <a:p>
            <a:pPr algn="just">
              <a:lnSpc>
                <a:spcPct val="120000"/>
              </a:lnSpc>
              <a:spcAft>
                <a:spcPts val="1000"/>
              </a:spcAft>
            </a:pPr>
            <a:r>
              <a:rPr lang="en-US" sz="2800" b="1" i="1" dirty="0">
                <a:solidFill>
                  <a:srgbClr val="0000CC"/>
                </a:solidFill>
                <a:latin typeface="Arial" panose="020B0604020202020204" pitchFamily="34" charset="0"/>
                <a:cs typeface="Arial" panose="020B0604020202020204" pitchFamily="34" charset="0"/>
              </a:rPr>
              <a:t>2</a:t>
            </a:r>
            <a:r>
              <a:rPr lang="en-US" sz="2800" i="1" dirty="0">
                <a:solidFill>
                  <a:srgbClr val="0000CC"/>
                </a:solidFill>
                <a:latin typeface="Arial" panose="020B0604020202020204" pitchFamily="34" charset="0"/>
                <a:cs typeface="Arial" panose="020B0604020202020204" pitchFamily="34" charset="0"/>
              </a:rPr>
              <a:t>. </a:t>
            </a:r>
            <a:r>
              <a:rPr lang="en-US" sz="2800" b="1" i="1" dirty="0">
                <a:solidFill>
                  <a:srgbClr val="0000CC"/>
                </a:solidFill>
                <a:latin typeface="Arial" panose="020B0604020202020204" pitchFamily="34" charset="0"/>
                <a:cs typeface="Arial" panose="020B0604020202020204" pitchFamily="34" charset="0"/>
              </a:rPr>
              <a:t>Các dạng toán trọng tâm</a:t>
            </a:r>
            <a:endParaRPr lang="en-US" sz="2800" i="1" dirty="0">
              <a:solidFill>
                <a:srgbClr val="0000CC"/>
              </a:solidFill>
              <a:latin typeface="Arial" panose="020B0604020202020204" pitchFamily="34" charset="0"/>
              <a:cs typeface="Arial" panose="020B0604020202020204" pitchFamily="34" charset="0"/>
            </a:endParaRPr>
          </a:p>
          <a:p>
            <a:pPr algn="ctr">
              <a:lnSpc>
                <a:spcPct val="120000"/>
              </a:lnSpc>
              <a:spcAft>
                <a:spcPts val="1000"/>
              </a:spcAft>
            </a:pPr>
            <a:r>
              <a:rPr lang="en-US" sz="2200" b="1" dirty="0">
                <a:latin typeface="Arial" panose="020B0604020202020204" pitchFamily="34" charset="0"/>
                <a:cs typeface="Arial" panose="020B0604020202020204" pitchFamily="34" charset="0"/>
              </a:rPr>
              <a:t>DẠNG 1: RÚT GỌN BIỂU THỨC KHÔNG CHỨA BIẾN</a:t>
            </a:r>
          </a:p>
          <a:p>
            <a:pPr>
              <a:lnSpc>
                <a:spcPct val="120000"/>
              </a:lnSpc>
              <a:spcAft>
                <a:spcPts val="1000"/>
              </a:spcAft>
            </a:pPr>
            <a:r>
              <a:rPr lang="en-US" sz="2400" b="1" dirty="0">
                <a:latin typeface="Arial" panose="020B0604020202020204" pitchFamily="34" charset="0"/>
                <a:cs typeface="Arial" panose="020B0604020202020204" pitchFamily="34" charset="0"/>
              </a:rPr>
              <a:t>Ví dụ 1</a:t>
            </a:r>
            <a:r>
              <a:rPr lang="en-US" sz="2400" dirty="0">
                <a:latin typeface="Arial" panose="020B0604020202020204" pitchFamily="34" charset="0"/>
                <a:cs typeface="Arial" panose="020B0604020202020204" pitchFamily="34" charset="0"/>
              </a:rPr>
              <a:t>: Rút gọn các biểu thức sau:</a:t>
            </a:r>
            <a:endParaRPr lang="vi-VN" sz="2400" dirty="0">
              <a:latin typeface="Arial" panose="020B0604020202020204" pitchFamily="34" charset="0"/>
              <a:cs typeface="Arial" panose="020B0604020202020204" pitchFamily="34" charset="0"/>
            </a:endParaRPr>
          </a:p>
          <a:p>
            <a:pPr>
              <a:lnSpc>
                <a:spcPct val="120000"/>
              </a:lnSpc>
              <a:spcAft>
                <a:spcPts val="1000"/>
              </a:spcAft>
            </a:pPr>
            <a:endParaRPr lang="vi-VN" sz="2200" dirty="0">
              <a:latin typeface="Arial" panose="020B0604020202020204" pitchFamily="34" charset="0"/>
              <a:cs typeface="Arial" panose="020B0604020202020204" pitchFamily="34" charset="0"/>
            </a:endParaRPr>
          </a:p>
          <a:p>
            <a:pPr algn="just">
              <a:lnSpc>
                <a:spcPct val="120000"/>
              </a:lnSpc>
              <a:spcAft>
                <a:spcPts val="1000"/>
              </a:spcAft>
            </a:pPr>
            <a:endParaRPr lang="vi-VN" sz="28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607" y="5949280"/>
            <a:ext cx="1456707" cy="8964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oa hướng dương GIF - Tải xuống và Chia sẻ trên PHONEK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06099" y="5929362"/>
            <a:ext cx="1489076" cy="91635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5"/>
          <p:cNvSpPr>
            <a:spLocks noChangeArrowheads="1"/>
          </p:cNvSpPr>
          <p:nvPr/>
        </p:nvSpPr>
        <p:spPr bwMode="auto">
          <a:xfrm>
            <a:off x="0" y="0"/>
            <a:ext cx="12195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3" name="Object 2"/>
          <p:cNvGraphicFramePr>
            <a:graphicFrameLocks noChangeAspect="1"/>
          </p:cNvGraphicFramePr>
          <p:nvPr>
            <p:extLst>
              <p:ext uri="{D42A27DB-BD31-4B8C-83A1-F6EECF244321}">
                <p14:modId xmlns:p14="http://schemas.microsoft.com/office/powerpoint/2010/main" val="3911071251"/>
              </p:ext>
            </p:extLst>
          </p:nvPr>
        </p:nvGraphicFramePr>
        <p:xfrm>
          <a:off x="696987" y="2276872"/>
          <a:ext cx="4028800" cy="503600"/>
        </p:xfrm>
        <a:graphic>
          <a:graphicData uri="http://schemas.openxmlformats.org/presentationml/2006/ole">
            <mc:AlternateContent xmlns:mc="http://schemas.openxmlformats.org/markup-compatibility/2006">
              <mc:Choice xmlns:v="urn:schemas-microsoft-com:vml" Requires="v">
                <p:oleObj spid="_x0000_s12442" name="Equation" r:id="rId4" imgW="2133600" imgH="254000" progId="Equation.DSMT4">
                  <p:embed/>
                </p:oleObj>
              </mc:Choice>
              <mc:Fallback>
                <p:oleObj name="Equation" r:id="rId4" imgW="2133600" imgH="2540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987" y="2276872"/>
                        <a:ext cx="4028800" cy="50360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656152913"/>
              </p:ext>
            </p:extLst>
          </p:nvPr>
        </p:nvGraphicFramePr>
        <p:xfrm>
          <a:off x="6817667" y="2276872"/>
          <a:ext cx="4560506" cy="720080"/>
        </p:xfrm>
        <a:graphic>
          <a:graphicData uri="http://schemas.openxmlformats.org/presentationml/2006/ole">
            <mc:AlternateContent xmlns:mc="http://schemas.openxmlformats.org/markup-compatibility/2006">
              <mc:Choice xmlns:v="urn:schemas-microsoft-com:vml" Requires="v">
                <p:oleObj spid="_x0000_s12443" name="Equation" r:id="rId6" imgW="2349500" imgH="368300" progId="Equation.DSMT4">
                  <p:embed/>
                </p:oleObj>
              </mc:Choice>
              <mc:Fallback>
                <p:oleObj name="Equation" r:id="rId6" imgW="2349500" imgH="3683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7667" y="2276872"/>
                        <a:ext cx="4560506" cy="720080"/>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76218706"/>
              </p:ext>
            </p:extLst>
          </p:nvPr>
        </p:nvGraphicFramePr>
        <p:xfrm>
          <a:off x="408955" y="3657811"/>
          <a:ext cx="3930152" cy="491269"/>
        </p:xfrm>
        <a:graphic>
          <a:graphicData uri="http://schemas.openxmlformats.org/presentationml/2006/ole">
            <mc:AlternateContent xmlns:mc="http://schemas.openxmlformats.org/markup-compatibility/2006">
              <mc:Choice xmlns:v="urn:schemas-microsoft-com:vml" Requires="v">
                <p:oleObj spid="_x0000_s12444" name="Equation" r:id="rId8" imgW="2133600" imgH="254000" progId="Equation.DSMT4">
                  <p:embed/>
                </p:oleObj>
              </mc:Choice>
              <mc:Fallback>
                <p:oleObj name="Equation" r:id="rId8" imgW="2133600" imgH="2540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955" y="3657811"/>
                        <a:ext cx="3930152" cy="491269"/>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49138316"/>
              </p:ext>
            </p:extLst>
          </p:nvPr>
        </p:nvGraphicFramePr>
        <p:xfrm>
          <a:off x="728139" y="4174700"/>
          <a:ext cx="5153424" cy="1702572"/>
        </p:xfrm>
        <a:graphic>
          <a:graphicData uri="http://schemas.openxmlformats.org/presentationml/2006/ole">
            <mc:AlternateContent xmlns:mc="http://schemas.openxmlformats.org/markup-compatibility/2006">
              <mc:Choice xmlns:v="urn:schemas-microsoft-com:vml" Requires="v">
                <p:oleObj spid="_x0000_s12445" name="Equation" r:id="rId9" imgW="2793960" imgH="927000" progId="Equation.DSMT4">
                  <p:embed/>
                </p:oleObj>
              </mc:Choice>
              <mc:Fallback>
                <p:oleObj name="Equation" r:id="rId9" imgW="2793960" imgH="927000" progId="Equation.DSMT4">
                  <p:embed/>
                  <p:pic>
                    <p:nvPicPr>
                      <p:cNvPr id="0" name="Object 6"/>
                      <p:cNvPicPr>
                        <a:picLocks noChangeAspect="1" noChangeArrowheads="1"/>
                      </p:cNvPicPr>
                      <p:nvPr/>
                    </p:nvPicPr>
                    <p:blipFill>
                      <a:blip r:embed="rId10"/>
                      <a:srcRect/>
                      <a:stretch>
                        <a:fillRect/>
                      </a:stretch>
                    </p:blipFill>
                    <p:spPr bwMode="auto">
                      <a:xfrm>
                        <a:off x="728139" y="4174700"/>
                        <a:ext cx="5153424" cy="1702572"/>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42404501"/>
              </p:ext>
            </p:extLst>
          </p:nvPr>
        </p:nvGraphicFramePr>
        <p:xfrm>
          <a:off x="6876178" y="3573016"/>
          <a:ext cx="3973937" cy="627464"/>
        </p:xfrm>
        <a:graphic>
          <a:graphicData uri="http://schemas.openxmlformats.org/presentationml/2006/ole">
            <mc:AlternateContent xmlns:mc="http://schemas.openxmlformats.org/markup-compatibility/2006">
              <mc:Choice xmlns:v="urn:schemas-microsoft-com:vml" Requires="v">
                <p:oleObj spid="_x0000_s12446" name="Equation" r:id="rId11" imgW="2349500" imgH="368300" progId="Equation.DSMT4">
                  <p:embed/>
                </p:oleObj>
              </mc:Choice>
              <mc:Fallback>
                <p:oleObj name="Equation" r:id="rId11" imgW="2349500" imgH="3683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178" y="3573016"/>
                        <a:ext cx="3973937" cy="627464"/>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39732600"/>
              </p:ext>
            </p:extLst>
          </p:nvPr>
        </p:nvGraphicFramePr>
        <p:xfrm>
          <a:off x="7145755" y="4139900"/>
          <a:ext cx="4958559" cy="1728192"/>
        </p:xfrm>
        <a:graphic>
          <a:graphicData uri="http://schemas.openxmlformats.org/presentationml/2006/ole">
            <mc:AlternateContent xmlns:mc="http://schemas.openxmlformats.org/markup-compatibility/2006">
              <mc:Choice xmlns:v="urn:schemas-microsoft-com:vml" Requires="v">
                <p:oleObj spid="_x0000_s12447" name="Equation" r:id="rId12" imgW="2857320" imgH="990360" progId="Equation.DSMT4">
                  <p:embed/>
                </p:oleObj>
              </mc:Choice>
              <mc:Fallback>
                <p:oleObj name="Equation" r:id="rId12" imgW="2857320" imgH="990360" progId="Equation.DSMT4">
                  <p:embed/>
                  <p:pic>
                    <p:nvPicPr>
                      <p:cNvPr id="0" name="Object 4"/>
                      <p:cNvPicPr>
                        <a:picLocks noChangeAspect="1" noChangeArrowheads="1"/>
                      </p:cNvPicPr>
                      <p:nvPr/>
                    </p:nvPicPr>
                    <p:blipFill>
                      <a:blip r:embed="rId13"/>
                      <a:srcRect/>
                      <a:stretch>
                        <a:fillRect/>
                      </a:stretch>
                    </p:blipFill>
                    <p:spPr bwMode="auto">
                      <a:xfrm>
                        <a:off x="7145755" y="4139900"/>
                        <a:ext cx="4958559" cy="1728192"/>
                      </a:xfrm>
                      <a:prstGeom prst="rect">
                        <a:avLst/>
                      </a:prstGeom>
                      <a:noFill/>
                    </p:spPr>
                  </p:pic>
                </p:oleObj>
              </mc:Fallback>
            </mc:AlternateContent>
          </a:graphicData>
        </a:graphic>
      </p:graphicFrame>
      <p:sp>
        <p:nvSpPr>
          <p:cNvPr id="9" name="Rectangle 10"/>
          <p:cNvSpPr>
            <a:spLocks noChangeArrowheads="1"/>
          </p:cNvSpPr>
          <p:nvPr/>
        </p:nvSpPr>
        <p:spPr bwMode="auto">
          <a:xfrm>
            <a:off x="2137147" y="2504033"/>
            <a:ext cx="1219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264939" y="2817801"/>
            <a:ext cx="19298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800" b="0" i="1" u="sng"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Lời giải</a:t>
            </a:r>
            <a:r>
              <a:rPr kumimoji="0" lang="en-US" altLang="vi-VN"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vi-VN" altLang="vi-VN" sz="28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vi-VN"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en-US" altLang="vi-VN" sz="2800" b="0" i="0" u="none" strike="noStrike" cap="none" normalizeH="0" baseline="0" dirty="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6784407" y="3698596"/>
            <a:ext cx="528240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15" name="Rectangle 14"/>
          <p:cNvSpPr>
            <a:spLocks noChangeArrowheads="1"/>
          </p:cNvSpPr>
          <p:nvPr/>
        </p:nvSpPr>
        <p:spPr bwMode="auto">
          <a:xfrm>
            <a:off x="6608037" y="3121804"/>
            <a:ext cx="13617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vi-VN"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en-US" altLang="vi-VN" sz="2800" b="0" i="0" u="none" strike="noStrike" cap="none" normalizeH="0" baseline="0" dirty="0">
              <a:ln>
                <a:noFill/>
              </a:ln>
              <a:solidFill>
                <a:schemeClr val="tx1"/>
              </a:solidFill>
              <a:effectLst/>
              <a:latin typeface="Arial" panose="020B0604020202020204" pitchFamily="34" charset="0"/>
            </a:endParaRPr>
          </a:p>
        </p:txBody>
      </p:sp>
      <p:sp>
        <p:nvSpPr>
          <p:cNvPr id="17" name="TextBox 16"/>
          <p:cNvSpPr txBox="1"/>
          <p:nvPr/>
        </p:nvSpPr>
        <p:spPr>
          <a:xfrm>
            <a:off x="244534" y="2348880"/>
            <a:ext cx="688032"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a:t>
            </a:r>
            <a:endParaRPr lang="vi-VN" sz="2800" dirty="0">
              <a:latin typeface="Arial" panose="020B0604020202020204" pitchFamily="34" charset="0"/>
              <a:cs typeface="Arial" panose="020B0604020202020204" pitchFamily="34" charset="0"/>
            </a:endParaRPr>
          </a:p>
        </p:txBody>
      </p:sp>
      <p:sp>
        <p:nvSpPr>
          <p:cNvPr id="23" name="TextBox 22"/>
          <p:cNvSpPr txBox="1"/>
          <p:nvPr/>
        </p:nvSpPr>
        <p:spPr>
          <a:xfrm>
            <a:off x="6417667" y="2348880"/>
            <a:ext cx="688032"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b.</a:t>
            </a:r>
            <a:endParaRPr lang="vi-VN" sz="2800" dirty="0">
              <a:latin typeface="Arial" panose="020B0604020202020204" pitchFamily="34" charset="0"/>
              <a:cs typeface="Arial" panose="020B0604020202020204" pitchFamily="34" charset="0"/>
            </a:endParaRPr>
          </a:p>
        </p:txBody>
      </p:sp>
      <p:cxnSp>
        <p:nvCxnSpPr>
          <p:cNvPr id="19" name="Straight Connector 18"/>
          <p:cNvCxnSpPr/>
          <p:nvPr/>
        </p:nvCxnSpPr>
        <p:spPr>
          <a:xfrm>
            <a:off x="6025579" y="2276872"/>
            <a:ext cx="0" cy="3816424"/>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280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绿色手绘教师说课ppt模板"/>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6819</TotalTime>
  <Words>1262</Words>
  <Application>Microsoft Office PowerPoint</Application>
  <PresentationFormat>Custom</PresentationFormat>
  <Paragraphs>168</Paragraphs>
  <Slides>25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Arial</vt:lpstr>
      <vt:lpstr>Calibri Light</vt:lpstr>
      <vt:lpstr>Cambria Math</vt:lpstr>
      <vt:lpstr>SimSun</vt:lpstr>
      <vt:lpstr>Times New Roman</vt:lpstr>
      <vt:lpstr>Calibri</vt:lpstr>
      <vt:lpstr>等线</vt:lpstr>
      <vt:lpstr>等线 Light</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http://www.deepbbs.org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教师说课</dc:title>
  <dc:creator>第一PPT</dc:creator>
  <cp:keywords>www.1ppt.com</cp:keywords>
  <cp:lastModifiedBy>ismail - [2010]</cp:lastModifiedBy>
  <cp:revision>494</cp:revision>
  <dcterms:created xsi:type="dcterms:W3CDTF">2015-09-13T11:28:16Z</dcterms:created>
  <dcterms:modified xsi:type="dcterms:W3CDTF">2022-09-16T01:05:05Z</dcterms:modified>
</cp:coreProperties>
</file>