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4" roundtripDataSignature="AMtx7mhHkH39qWuwk8g8LATZ84p5Wl9I5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0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79" name="Google Shape;79;p20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80" name="Google Shape;80;p20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81" name="Google Shape;81;p20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82" name="Google Shape;82;p2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1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1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88" name="Google Shape;88;p2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28" name="Google Shape;28;p1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3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34" name="Google Shape;34;p13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35" name="Google Shape;35;p1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Text and Media Clip" type="txAndMedia">
  <p:cSld name="TEXT_AND_MEDIA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41" name="Google Shape;41;p14"/>
          <p:cNvSpPr/>
          <p:nvPr>
            <p:ph idx="2" type="media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1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54" name="Google Shape;54;p1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7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7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0" name="Google Shape;60;p17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61" name="Google Shape;61;p1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67" name="Google Shape;67;p1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68" name="Google Shape;68;p1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99FF"/>
            </a:gs>
            <a:gs pos="100000">
              <a:schemeClr val="lt1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9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jpg"/><Relationship Id="rId4" Type="http://schemas.openxmlformats.org/officeDocument/2006/relationships/image" Target="../media/image7.jpg"/><Relationship Id="rId5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/>
          <p:nvPr/>
        </p:nvSpPr>
        <p:spPr>
          <a:xfrm>
            <a:off x="533400" y="1600200"/>
            <a:ext cx="2057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3600"/>
              <a:buFont typeface="Times New Roman"/>
              <a:buNone/>
            </a:pPr>
            <a:r>
              <a:rPr b="1" i="0" lang="en-US" sz="3600" u="none" cap="none" strike="noStrike">
                <a:solidFill>
                  <a:srgbClr val="00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Tiết 1 :</a:t>
            </a:r>
            <a:endParaRPr/>
          </a:p>
        </p:txBody>
      </p:sp>
      <p:sp>
        <p:nvSpPr>
          <p:cNvPr id="96" name="Google Shape;96;p1"/>
          <p:cNvSpPr txBox="1"/>
          <p:nvPr/>
        </p:nvSpPr>
        <p:spPr>
          <a:xfrm>
            <a:off x="0" y="2362200"/>
            <a:ext cx="91440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400"/>
              <a:buFont typeface="Times New Roman"/>
              <a:buNone/>
            </a:pPr>
            <a:r>
              <a:rPr b="1" i="0" lang="en-US" sz="4400" u="none" cap="none" strike="noStrik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Giới thiệu môn học Âm nhạc ở trường Trung học cơ sở</a:t>
            </a:r>
            <a:endParaRPr/>
          </a:p>
        </p:txBody>
      </p:sp>
      <p:sp>
        <p:nvSpPr>
          <p:cNvPr id="97" name="Google Shape;97;p1"/>
          <p:cNvSpPr txBox="1"/>
          <p:nvPr/>
        </p:nvSpPr>
        <p:spPr>
          <a:xfrm>
            <a:off x="76200" y="4038600"/>
            <a:ext cx="60960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66"/>
              </a:buClr>
              <a:buSzPts val="4400"/>
              <a:buFont typeface="Times New Roman"/>
              <a:buNone/>
            </a:pPr>
            <a:r>
              <a:rPr b="1" i="0" lang="en-US" sz="4400" u="none" cap="none" strike="noStrike">
                <a:solidFill>
                  <a:srgbClr val="FF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Tập hát : Quốc ca</a:t>
            </a:r>
            <a:endParaRPr/>
          </a:p>
        </p:txBody>
      </p:sp>
      <p:sp>
        <p:nvSpPr>
          <p:cNvPr id="98" name="Google Shape;98;p1"/>
          <p:cNvSpPr txBox="1"/>
          <p:nvPr/>
        </p:nvSpPr>
        <p:spPr>
          <a:xfrm>
            <a:off x="2819400" y="457200"/>
            <a:ext cx="38862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buSzPts val="4400"/>
              <a:buFont typeface="Times New Roman"/>
              <a:buNone/>
            </a:pPr>
            <a:r>
              <a:rPr b="1" i="0" lang="en-US" sz="4400" u="none" cap="none" strike="noStrike">
                <a:solidFill>
                  <a:srgbClr val="CC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BÀI MỞ ĐẦU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"/>
          <p:cNvSpPr txBox="1"/>
          <p:nvPr/>
        </p:nvSpPr>
        <p:spPr>
          <a:xfrm>
            <a:off x="457200" y="685800"/>
            <a:ext cx="8229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Times New Roman"/>
              <a:buNone/>
            </a:pPr>
            <a:r>
              <a:rPr b="1" i="0" lang="en-US" sz="3600" u="sng" cap="none" strike="noStrik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Sơ lược về nghệ thuật Âm nhạc :</a:t>
            </a:r>
            <a:endParaRPr/>
          </a:p>
        </p:txBody>
      </p:sp>
      <p:grpSp>
        <p:nvGrpSpPr>
          <p:cNvPr id="104" name="Google Shape;104;p2"/>
          <p:cNvGrpSpPr/>
          <p:nvPr/>
        </p:nvGrpSpPr>
        <p:grpSpPr>
          <a:xfrm rot="-420000">
            <a:off x="1524000" y="1600200"/>
            <a:ext cx="4572000" cy="2057400"/>
            <a:chOff x="864" y="864"/>
            <a:chExt cx="2880" cy="864"/>
          </a:xfrm>
        </p:grpSpPr>
        <p:sp>
          <p:nvSpPr>
            <p:cNvPr id="105" name="Google Shape;105;p2"/>
            <p:cNvSpPr/>
            <p:nvPr/>
          </p:nvSpPr>
          <p:spPr>
            <a:xfrm>
              <a:off x="864" y="864"/>
              <a:ext cx="2880" cy="864"/>
            </a:xfrm>
            <a:prstGeom prst="wedgeEllipseCallout">
              <a:avLst>
                <a:gd fmla="val 23595" name="adj1"/>
                <a:gd fmla="val 38750" name="adj2"/>
              </a:avLst>
            </a:prstGeom>
            <a:solidFill>
              <a:schemeClr val="accen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" name="Google Shape;106;p2"/>
            <p:cNvSpPr txBox="1"/>
            <p:nvPr/>
          </p:nvSpPr>
          <p:spPr>
            <a:xfrm>
              <a:off x="1142" y="965"/>
              <a:ext cx="2235" cy="5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800"/>
                <a:buFont typeface="Times New Roman"/>
                <a:buNone/>
              </a:pPr>
              <a:r>
                <a:rPr b="1" i="0" lang="en-US" sz="2800" u="none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Các em đã được nghe </a:t>
              </a:r>
              <a:endParaRPr/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800"/>
                <a:buFont typeface="Times New Roman"/>
                <a:buNone/>
              </a:pPr>
              <a:r>
                <a:rPr b="1" i="0" lang="en-US" sz="2800" u="none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những loại hình Âm </a:t>
              </a:r>
              <a:endParaRPr/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800"/>
                <a:buFont typeface="Times New Roman"/>
                <a:buNone/>
              </a:pPr>
              <a:r>
                <a:rPr b="1" i="0" lang="en-US" sz="2800" u="none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nhạc nào?</a:t>
              </a:r>
              <a:endParaRPr/>
            </a:p>
          </p:txBody>
        </p:sp>
      </p:grpSp>
      <p:grpSp>
        <p:nvGrpSpPr>
          <p:cNvPr id="107" name="Google Shape;107;p2"/>
          <p:cNvGrpSpPr/>
          <p:nvPr/>
        </p:nvGrpSpPr>
        <p:grpSpPr>
          <a:xfrm>
            <a:off x="4572000" y="1828800"/>
            <a:ext cx="4572000" cy="2057400"/>
            <a:chOff x="2640" y="2640"/>
            <a:chExt cx="2880" cy="1296"/>
          </a:xfrm>
        </p:grpSpPr>
        <p:sp>
          <p:nvSpPr>
            <p:cNvPr id="108" name="Google Shape;108;p2"/>
            <p:cNvSpPr/>
            <p:nvPr/>
          </p:nvSpPr>
          <p:spPr>
            <a:xfrm>
              <a:off x="2640" y="2640"/>
              <a:ext cx="2880" cy="1296"/>
            </a:xfrm>
            <a:prstGeom prst="wedgeEllipseCallout">
              <a:avLst>
                <a:gd fmla="val -10425" name="adj1"/>
                <a:gd fmla="val 32300" name="adj2"/>
              </a:avLst>
            </a:prstGeom>
            <a:solidFill>
              <a:schemeClr val="accent1"/>
            </a:solidFill>
            <a:ln cap="flat" cmpd="sng" w="952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2"/>
            <p:cNvSpPr txBox="1"/>
            <p:nvPr/>
          </p:nvSpPr>
          <p:spPr>
            <a:xfrm rot="-420000">
              <a:off x="3016" y="2797"/>
              <a:ext cx="2033" cy="8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800"/>
                <a:buFont typeface="Times New Roman"/>
                <a:buNone/>
              </a:pPr>
              <a:r>
                <a:rPr b="1" i="0" lang="en-US" sz="2800" u="none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Muốn nghe và hiểu </a:t>
              </a:r>
              <a:endParaRPr/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800"/>
                <a:buFont typeface="Times New Roman"/>
                <a:buNone/>
              </a:pPr>
              <a:r>
                <a:rPr b="1" i="0" lang="en-US" sz="2800" u="none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được Âm nhạc các </a:t>
              </a:r>
              <a:endParaRPr/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800"/>
                <a:buFont typeface="Times New Roman"/>
                <a:buNone/>
              </a:pPr>
              <a:r>
                <a:rPr b="1" i="0" lang="en-US" sz="2800" u="none">
                  <a:solidFill>
                    <a:srgbClr val="FF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em cần phải làm gì?</a:t>
              </a:r>
              <a:endParaRPr/>
            </a:p>
          </p:txBody>
        </p:sp>
      </p:grpSp>
      <p:sp>
        <p:nvSpPr>
          <p:cNvPr id="110" name="Google Shape;110;p2"/>
          <p:cNvSpPr txBox="1"/>
          <p:nvPr/>
        </p:nvSpPr>
        <p:spPr>
          <a:xfrm>
            <a:off x="762000" y="1676400"/>
            <a:ext cx="3922712" cy="57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0021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rgbClr val="A5002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Nhạc hát và nhạc đàn</a:t>
            </a:r>
            <a:endParaRPr/>
          </a:p>
        </p:txBody>
      </p:sp>
      <p:sp>
        <p:nvSpPr>
          <p:cNvPr id="111" name="Google Shape;111;p2"/>
          <p:cNvSpPr txBox="1"/>
          <p:nvPr/>
        </p:nvSpPr>
        <p:spPr>
          <a:xfrm>
            <a:off x="762000" y="2667000"/>
            <a:ext cx="7507287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03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0021"/>
              </a:buClr>
              <a:buSzPts val="3200"/>
              <a:buFont typeface="Times New Roman"/>
              <a:buChar char="-"/>
            </a:pPr>
            <a:r>
              <a:rPr b="0" i="0" lang="en-US" sz="3200" u="none">
                <a:solidFill>
                  <a:srgbClr val="A5002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Cần phải học tập và tiếp xúc thường xuyên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0021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rgbClr val="A5002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với Âm nhạc</a:t>
            </a:r>
            <a:endParaRPr/>
          </a:p>
        </p:txBody>
      </p:sp>
      <p:sp>
        <p:nvSpPr>
          <p:cNvPr id="112" name="Google Shape;112;p2"/>
          <p:cNvSpPr txBox="1"/>
          <p:nvPr/>
        </p:nvSpPr>
        <p:spPr>
          <a:xfrm>
            <a:off x="569912" y="4084637"/>
            <a:ext cx="8439150" cy="15700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</a:t>
            </a:r>
            <a:r>
              <a:rPr b="0" i="0" lang="en-US" sz="3200" u="sng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Khái niệm về Âm nhạc</a:t>
            </a:r>
            <a:r>
              <a:rPr b="0" i="0" lang="en-US" sz="3200" u="none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: Âm nhạc là nghệ thuật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của những âm thanh đã được chọn lọc, dùng để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diễn tả toàn bộ thế giới tinh thần của con người.</a:t>
            </a:r>
            <a:endParaRPr/>
          </a:p>
        </p:txBody>
      </p:sp>
    </p:spTree>
  </p:cSld>
  <p:clrMapOvr>
    <a:masterClrMapping/>
  </p:clrMapOvr>
  <p:transition spd="slow">
    <p:blinds dir="vert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"/>
          <p:cNvSpPr txBox="1"/>
          <p:nvPr>
            <p:ph idx="1" type="body"/>
          </p:nvPr>
        </p:nvSpPr>
        <p:spPr>
          <a:xfrm>
            <a:off x="304800" y="546100"/>
            <a:ext cx="4419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609600" lvl="0" marL="609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900"/>
              <a:buFont typeface="Times New Roman"/>
              <a:buNone/>
            </a:pPr>
            <a:r>
              <a:rPr b="1" i="0" lang="en-US" sz="2900" u="sng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a) Học hát (thanh nhạc)</a:t>
            </a:r>
            <a:endParaRPr/>
          </a:p>
          <a:p>
            <a:pPr indent="-158750" lvl="0" marL="342900" rtl="0" algn="l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</a:pPr>
            <a:r>
              <a:t/>
            </a:r>
            <a:endParaRPr b="1" i="0" sz="2900" u="sng">
              <a:solidFill>
                <a:schemeClr val="accen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" name="Google Shape;118;p3"/>
          <p:cNvSpPr txBox="1"/>
          <p:nvPr/>
        </p:nvSpPr>
        <p:spPr>
          <a:xfrm>
            <a:off x="228600" y="-88900"/>
            <a:ext cx="82296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Times New Roman"/>
              <a:buNone/>
            </a:pPr>
            <a:r>
              <a:rPr b="1" i="0" lang="en-US" sz="3200" u="sng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Môn âm nhạc ở trường THCS :</a:t>
            </a:r>
            <a:endParaRPr/>
          </a:p>
        </p:txBody>
      </p:sp>
      <p:sp>
        <p:nvSpPr>
          <p:cNvPr id="119" name="Google Shape;119;p3"/>
          <p:cNvSpPr txBox="1"/>
          <p:nvPr/>
        </p:nvSpPr>
        <p:spPr>
          <a:xfrm>
            <a:off x="228600" y="1054100"/>
            <a:ext cx="84582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609600" lvl="0" marL="6096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Times New Roman"/>
              <a:buChar char="-"/>
            </a:pPr>
            <a:r>
              <a:rPr b="0" i="0" lang="en-US" sz="2800" u="non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Gồm những bài hát phù hợp dành cho lứa tuổi thiếu nhi, một số bài dân ca của các vùng miền, các bài hát nước ngoài.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accen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0" name="Google Shape;120;p3"/>
          <p:cNvSpPr txBox="1"/>
          <p:nvPr/>
        </p:nvSpPr>
        <p:spPr>
          <a:xfrm>
            <a:off x="228600" y="1765300"/>
            <a:ext cx="845820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609600" lvl="0" marL="6096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>
              <a:solidFill>
                <a:schemeClr val="accen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609600" lvl="0" marL="6096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Times New Roman"/>
              <a:buChar char="-"/>
            </a:pPr>
            <a:r>
              <a:rPr b="0" i="0" lang="en-US" sz="2800" u="non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Mỗi lớp học 8 bài hát, riêng lớp 9 học 4 bài. Thông qua việc học hát bước đầu giúp các em được làm quen với cách thể hiện và cảm thụ âm nhạc.</a:t>
            </a:r>
            <a:endParaRPr/>
          </a:p>
        </p:txBody>
      </p:sp>
      <p:sp>
        <p:nvSpPr>
          <p:cNvPr id="121" name="Google Shape;121;p3"/>
          <p:cNvSpPr txBox="1"/>
          <p:nvPr/>
        </p:nvSpPr>
        <p:spPr>
          <a:xfrm>
            <a:off x="228600" y="3378200"/>
            <a:ext cx="8458200" cy="87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609600" lvl="0" marL="6096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    Biết cách trình bày một bài hát với nhiều hình thức khác nhau.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accen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2" name="Google Shape;122;p3"/>
          <p:cNvSpPr txBox="1"/>
          <p:nvPr/>
        </p:nvSpPr>
        <p:spPr>
          <a:xfrm>
            <a:off x="838200" y="4138612"/>
            <a:ext cx="7562850" cy="43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CC3300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rgbClr val="CC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8 bài hát sẽ học trong chương trình âm nhạc 6:</a:t>
            </a:r>
            <a:endParaRPr/>
          </a:p>
        </p:txBody>
      </p:sp>
      <p:sp>
        <p:nvSpPr>
          <p:cNvPr id="123" name="Google Shape;123;p3"/>
          <p:cNvSpPr txBox="1"/>
          <p:nvPr/>
        </p:nvSpPr>
        <p:spPr>
          <a:xfrm>
            <a:off x="736600" y="4554537"/>
            <a:ext cx="4224337" cy="2227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</a:t>
            </a:r>
            <a:r>
              <a:rPr b="1" i="0" lang="en-US" sz="2800" u="non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HKI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2800"/>
              <a:buFont typeface="Times New Roman"/>
              <a:buNone/>
            </a:pPr>
            <a:r>
              <a:rPr b="1" i="1" lang="en-US" sz="2800" u="non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Tiếng chuông và ngọn cờ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2800"/>
              <a:buFont typeface="Times New Roman"/>
              <a:buNone/>
            </a:pPr>
            <a:r>
              <a:rPr b="1" i="1" lang="en-US" sz="2800" u="non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Vui bước trên đường xa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2800"/>
              <a:buFont typeface="Times New Roman"/>
              <a:buNone/>
            </a:pPr>
            <a:r>
              <a:rPr b="1" i="1" lang="en-US" sz="2800" u="non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Hành khúc tới trường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2800"/>
              <a:buFont typeface="Times New Roman"/>
              <a:buNone/>
            </a:pPr>
            <a:r>
              <a:rPr b="1" i="1" lang="en-US" sz="2800" u="non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Đi cấy</a:t>
            </a:r>
            <a:endParaRPr/>
          </a:p>
        </p:txBody>
      </p:sp>
      <p:sp>
        <p:nvSpPr>
          <p:cNvPr id="124" name="Google Shape;124;p3"/>
          <p:cNvSpPr txBox="1"/>
          <p:nvPr/>
        </p:nvSpPr>
        <p:spPr>
          <a:xfrm>
            <a:off x="5384800" y="4521200"/>
            <a:ext cx="3581400" cy="2227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</a:t>
            </a:r>
            <a:r>
              <a:rPr b="1" i="0" lang="en-US" sz="2800" u="non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HKII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2800"/>
              <a:buFont typeface="Times New Roman"/>
              <a:buNone/>
            </a:pPr>
            <a:r>
              <a:rPr b="1" i="1" lang="en-US" sz="2800" u="non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Niềm vui của em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2800"/>
              <a:buFont typeface="Times New Roman"/>
              <a:buNone/>
            </a:pPr>
            <a:r>
              <a:rPr b="1" i="1" lang="en-US" sz="2800" u="non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Ngày đầu tiên đi học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2800"/>
              <a:buFont typeface="Times New Roman"/>
              <a:buNone/>
            </a:pPr>
            <a:r>
              <a:rPr b="1" i="1" lang="en-US" sz="2800" u="non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Tia nắng hạt mưa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00"/>
              </a:buClr>
              <a:buSzPts val="2800"/>
              <a:buFont typeface="Times New Roman"/>
              <a:buNone/>
            </a:pPr>
            <a:r>
              <a:rPr b="1" i="1" lang="en-US" sz="2800" u="none">
                <a:solidFill>
                  <a:srgbClr val="00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Hô la hê, Hô la hô</a:t>
            </a:r>
            <a:endParaRPr/>
          </a:p>
        </p:txBody>
      </p:sp>
    </p:spTree>
  </p:cSld>
  <p:clrMapOvr>
    <a:masterClrMapping/>
  </p:clrMapOvr>
  <p:transition spd="slow">
    <p:blinds dir="vert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1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"/>
          <p:cNvSpPr txBox="1"/>
          <p:nvPr>
            <p:ph idx="1" type="subTitle"/>
          </p:nvPr>
        </p:nvSpPr>
        <p:spPr>
          <a:xfrm>
            <a:off x="381000" y="685800"/>
            <a:ext cx="8534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33400" lvl="0" marL="533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3200" u="sng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b. Nhạc lí và Tập đọc nhạc (TĐN)</a:t>
            </a:r>
            <a:endParaRPr/>
          </a:p>
        </p:txBody>
      </p:sp>
      <p:sp>
        <p:nvSpPr>
          <p:cNvPr id="130" name="Google Shape;130;p4"/>
          <p:cNvSpPr txBox="1"/>
          <p:nvPr/>
        </p:nvSpPr>
        <p:spPr>
          <a:xfrm>
            <a:off x="304800" y="3429000"/>
            <a:ext cx="8534400" cy="220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33400" lvl="0" marL="533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* </a:t>
            </a:r>
            <a:r>
              <a:rPr b="0" i="0" lang="en-US" sz="2800" u="sng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Tập đọc nhạc:</a:t>
            </a:r>
            <a:r>
              <a:rPr b="0" i="0" lang="en-US" sz="2800" u="non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Học 10 bài TĐN, đó là những trích đoạn của các bài hát quen thuộc, hoặc các bài TĐN ngắn gọn.</a:t>
            </a:r>
            <a:endParaRPr/>
          </a:p>
          <a:p>
            <a:pPr indent="-533400" lvl="0" marL="5334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Tập thể hiên các kí hiệu âm nhạc và bước đầu làm quen với cách đọc nhạc.</a:t>
            </a:r>
            <a:endParaRPr/>
          </a:p>
        </p:txBody>
      </p:sp>
      <p:sp>
        <p:nvSpPr>
          <p:cNvPr id="131" name="Google Shape;131;p4"/>
          <p:cNvSpPr txBox="1"/>
          <p:nvPr/>
        </p:nvSpPr>
        <p:spPr>
          <a:xfrm>
            <a:off x="609600" y="1676400"/>
            <a:ext cx="8534400" cy="14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33400" lvl="0" marL="533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r>
              <a:rPr b="0" i="0" lang="en-US" sz="2800" u="sng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Nhạc lí</a:t>
            </a:r>
            <a:r>
              <a:rPr b="0" i="0" lang="en-US" sz="2800" u="non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Là  những kiến thức âm nhạc đơn giản, giúp các em nắm vững và biết vận dụng vào những bài TĐN đơn giản.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3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3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"/>
          <p:cNvSpPr txBox="1"/>
          <p:nvPr>
            <p:ph idx="1" type="body"/>
          </p:nvPr>
        </p:nvSpPr>
        <p:spPr>
          <a:xfrm>
            <a:off x="0" y="762000"/>
            <a:ext cx="48006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Times New Roman"/>
              <a:buNone/>
            </a:pPr>
            <a:r>
              <a:rPr b="0" i="0" lang="en-US" sz="2500" u="non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Các em sẽ được cung cấp thông tin một số danh nhân âm nhạc</a:t>
            </a:r>
            <a:r>
              <a:rPr b="0" i="0" lang="en-US" sz="25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500" u="non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thế giới tiêu biểu qua các thời đại, một số nhạc sĩ Việt Nam đã có công đóng góp cho nền âm nhạc Cách mạng Việt Nam.</a:t>
            </a:r>
            <a:endParaRPr/>
          </a:p>
        </p:txBody>
      </p:sp>
      <p:sp>
        <p:nvSpPr>
          <p:cNvPr id="137" name="Google Shape;137;p5"/>
          <p:cNvSpPr txBox="1"/>
          <p:nvPr>
            <p:ph idx="1" type="body"/>
          </p:nvPr>
        </p:nvSpPr>
        <p:spPr>
          <a:xfrm>
            <a:off x="4495800" y="825500"/>
            <a:ext cx="48006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500"/>
              <a:buFont typeface="Times New Roman"/>
              <a:buNone/>
            </a:pPr>
            <a:r>
              <a:rPr b="0" i="0" lang="en-US" sz="2500" u="non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</a:t>
            </a:r>
            <a:r>
              <a:rPr b="0" i="0" lang="en-US" sz="2500" u="none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Đồng thời các em cũng được giới thiệu về dân ca và những sinh hoạt văn hóa âm nhạc của Việt Nam…</a:t>
            </a:r>
            <a:endParaRPr b="0" i="0" sz="2500" u="none">
              <a:solidFill>
                <a:schemeClr val="accent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84150" lvl="0" marL="3429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</a:pPr>
            <a:r>
              <a:t/>
            </a:r>
            <a:endParaRPr b="0" i="0" sz="2500" u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4150" lvl="0" marL="34290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</a:pPr>
            <a:r>
              <a:t/>
            </a:r>
            <a:endParaRPr b="0" i="0" sz="2500" u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5"/>
          <p:cNvSpPr txBox="1"/>
          <p:nvPr/>
        </p:nvSpPr>
        <p:spPr>
          <a:xfrm>
            <a:off x="0" y="6105525"/>
            <a:ext cx="2312987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None/>
            </a:pPr>
            <a:r>
              <a:rPr b="0" i="0" lang="en-US" sz="2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Thiên tài âm nhac Moza</a:t>
            </a:r>
            <a:endParaRPr/>
          </a:p>
        </p:txBody>
      </p:sp>
      <p:sp>
        <p:nvSpPr>
          <p:cNvPr id="139" name="Google Shape;139;p5"/>
          <p:cNvSpPr txBox="1"/>
          <p:nvPr/>
        </p:nvSpPr>
        <p:spPr>
          <a:xfrm>
            <a:off x="2578100" y="6202362"/>
            <a:ext cx="2222500" cy="4270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Times New Roman"/>
              <a:buNone/>
            </a:pPr>
            <a:r>
              <a:rPr b="0" i="0" lang="en-US" sz="2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Nhạc sỹ: Văn Cao</a:t>
            </a:r>
            <a:endParaRPr/>
          </a:p>
        </p:txBody>
      </p:sp>
      <p:pic>
        <p:nvPicPr>
          <p:cNvPr descr="db499ab3e194a170edc87835ae01206c" id="140" name="Google Shape;14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38700" y="3175000"/>
            <a:ext cx="4267200" cy="306070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5"/>
          <p:cNvSpPr txBox="1"/>
          <p:nvPr/>
        </p:nvSpPr>
        <p:spPr>
          <a:xfrm>
            <a:off x="5410200" y="6248400"/>
            <a:ext cx="32146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Hát Quan họ ở Bắc Ninh</a:t>
            </a:r>
            <a:endParaRPr/>
          </a:p>
        </p:txBody>
      </p:sp>
      <p:sp>
        <p:nvSpPr>
          <p:cNvPr id="142" name="Google Shape;142;p5"/>
          <p:cNvSpPr txBox="1"/>
          <p:nvPr/>
        </p:nvSpPr>
        <p:spPr>
          <a:xfrm>
            <a:off x="457200" y="152400"/>
            <a:ext cx="60198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Times New Roman"/>
              <a:buNone/>
            </a:pPr>
            <a:r>
              <a:rPr b="1" i="0" lang="en-US" sz="3200" u="sng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c. Âm nhạc thường thức (ÂNTT)</a:t>
            </a:r>
            <a:endParaRPr/>
          </a:p>
        </p:txBody>
      </p:sp>
      <p:cxnSp>
        <p:nvCxnSpPr>
          <p:cNvPr id="143" name="Google Shape;143;p5"/>
          <p:cNvCxnSpPr/>
          <p:nvPr/>
        </p:nvCxnSpPr>
        <p:spPr>
          <a:xfrm>
            <a:off x="4724400" y="762000"/>
            <a:ext cx="0" cy="60960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miter lim="800000"/>
            <a:headEnd len="med" w="med" type="none"/>
            <a:tailEnd len="med" w="med" type="none"/>
          </a:ln>
        </p:spPr>
      </p:cxnSp>
      <p:pic>
        <p:nvPicPr>
          <p:cNvPr descr="vancao" id="144" name="Google Shape;144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14600" y="3276600"/>
            <a:ext cx="2209800" cy="281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3500" y="3276600"/>
            <a:ext cx="2362200" cy="281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6"/>
          <p:cNvSpPr txBox="1"/>
          <p:nvPr/>
        </p:nvSpPr>
        <p:spPr>
          <a:xfrm>
            <a:off x="685800" y="0"/>
            <a:ext cx="41148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400"/>
              <a:buFont typeface="Times New Roman"/>
              <a:buNone/>
            </a:pPr>
            <a:r>
              <a:rPr b="1" i="0" lang="en-US" sz="3400" u="sng">
                <a:solidFill>
                  <a:schemeClr val="accent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Tập hát Quốc ca</a:t>
            </a:r>
            <a:endParaRPr/>
          </a:p>
        </p:txBody>
      </p:sp>
      <p:sp>
        <p:nvSpPr>
          <p:cNvPr id="151" name="Google Shape;151;p6"/>
          <p:cNvSpPr txBox="1"/>
          <p:nvPr/>
        </p:nvSpPr>
        <p:spPr>
          <a:xfrm>
            <a:off x="0" y="1524000"/>
            <a:ext cx="56261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- Bài hát </a:t>
            </a:r>
            <a:r>
              <a:rPr b="1" i="1" lang="en-US" sz="2800" u="none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Tiến quân ca</a:t>
            </a:r>
            <a:r>
              <a:rPr b="0" i="0" lang="en-US" sz="2800" u="none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được nhạc sĩ Văn Cao sáng tác năm 1944.</a:t>
            </a:r>
            <a:endParaRPr/>
          </a:p>
        </p:txBody>
      </p:sp>
      <p:pic>
        <p:nvPicPr>
          <p:cNvPr descr="grquocky" id="152" name="Google Shape;152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86400" y="0"/>
            <a:ext cx="3657600" cy="2667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6"/>
          <p:cNvSpPr txBox="1"/>
          <p:nvPr/>
        </p:nvSpPr>
        <p:spPr>
          <a:xfrm>
            <a:off x="0" y="2895600"/>
            <a:ext cx="9144000" cy="259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36600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- Cách mạng tháng Tám thành công, tại kì họp đâu tiên của Quốc hội khóa I nước Việt Nam Dân Chủ Cộng hòa, bài hát đã được Chủ Tịch Hồ Chí Minh đề nghị chọn làm </a:t>
            </a:r>
            <a:r>
              <a:rPr b="1" i="1" lang="en-US" sz="2800" u="none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Quốc ca</a:t>
            </a:r>
            <a:r>
              <a:rPr b="0" i="0" lang="en-US" sz="2800" u="none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Từ đó, bài </a:t>
            </a:r>
            <a:r>
              <a:rPr b="1" i="1" lang="en-US" sz="2800" u="none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Tiến quân ca</a:t>
            </a:r>
            <a:r>
              <a:rPr b="0" i="0" lang="en-US" sz="2800" u="none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đã trở thành </a:t>
            </a:r>
            <a:r>
              <a:rPr b="1" i="1" lang="en-US" sz="2800" u="none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Quốc ca</a:t>
            </a:r>
            <a:r>
              <a:rPr b="0" i="0" lang="en-US" sz="2800" u="none">
                <a:solidFill>
                  <a:srgbClr val="336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của nước Việt Nam.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5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5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Google Shape;158;p7"/>
          <p:cNvGrpSpPr/>
          <p:nvPr/>
        </p:nvGrpSpPr>
        <p:grpSpPr>
          <a:xfrm>
            <a:off x="0" y="0"/>
            <a:ext cx="9144000" cy="6858000"/>
            <a:chOff x="2304" y="816"/>
            <a:chExt cx="3456" cy="3504"/>
          </a:xfrm>
        </p:grpSpPr>
        <p:pic>
          <p:nvPicPr>
            <p:cNvPr id="159" name="Google Shape;159;p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304" y="816"/>
              <a:ext cx="3456" cy="278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0" name="Google Shape;160;p7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2304" y="3600"/>
              <a:ext cx="3456" cy="72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61" name="Google Shape;161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04800" y="228600"/>
            <a:ext cx="304800" cy="30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123" id="166" name="Google Shape;166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441325"/>
            <a:ext cx="9144000" cy="7589837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8"/>
          <p:cNvSpPr txBox="1"/>
          <p:nvPr/>
        </p:nvSpPr>
        <p:spPr>
          <a:xfrm>
            <a:off x="3352800" y="762000"/>
            <a:ext cx="4114800" cy="1006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000"/>
              <a:buFont typeface="Times New Roman"/>
              <a:buNone/>
            </a:pPr>
            <a:r>
              <a:rPr b="1" i="0" lang="en-US" sz="60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DẶN</a:t>
            </a: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0" lang="en-US" sz="60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DÒ</a:t>
            </a:r>
            <a:endParaRPr/>
          </a:p>
        </p:txBody>
      </p:sp>
      <p:sp>
        <p:nvSpPr>
          <p:cNvPr id="168" name="Google Shape;168;p8"/>
          <p:cNvSpPr txBox="1"/>
          <p:nvPr/>
        </p:nvSpPr>
        <p:spPr>
          <a:xfrm>
            <a:off x="2438400" y="1905000"/>
            <a:ext cx="579120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3600"/>
              <a:buFont typeface="Times New Roman"/>
              <a:buNone/>
            </a:pPr>
            <a:r>
              <a:rPr b="0" i="0" lang="en-US" sz="3600" u="none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Tập hát thuần thục bài Quốc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3600"/>
              <a:buFont typeface="Times New Roman"/>
              <a:buNone/>
            </a:pPr>
            <a:r>
              <a:rPr b="0" i="0" lang="en-US" sz="3600" u="none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ca (đúng giai điệu và tiết tấu).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3600"/>
              <a:buFont typeface="Times New Roman"/>
              <a:buNone/>
            </a:pPr>
            <a:r>
              <a:rPr b="0" i="0" lang="en-US" sz="3600" u="none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Chuẩn bị tiết 2 SKG Tr.7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6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2011-08-12T10:20:24Z</dcterms:created>
</cp:coreProperties>
</file>