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3" roundtripDataSignature="AMtx7mgZd8tS6oroqqEqNyPyFp1DZqYc8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5EA0E5D-B550-42C4-893E-F1C72DF66418}">
  <a:tblStyle styleId="{35EA0E5D-B550-42C4-893E-F1C72DF6641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3"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9" name="Google Shape;81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5" name="Google Shape;91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5" name="Google Shape;99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6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6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6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6"/>
          <p:cNvSpPr/>
          <p:nvPr>
            <p:ph idx="2" type="pic"/>
          </p:nvPr>
        </p:nvSpPr>
        <p:spPr>
          <a:xfrm>
            <a:off x="1792288" y="612775"/>
            <a:ext cx="5486400" cy="4114800"/>
          </a:xfrm>
          <a:prstGeom prst="rect">
            <a:avLst/>
          </a:prstGeom>
          <a:noFill/>
          <a:ln>
            <a:noFill/>
          </a:ln>
        </p:spPr>
      </p:sp>
      <p:sp>
        <p:nvSpPr>
          <p:cNvPr id="68" name="Google Shape;68;p6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47.png"/><Relationship Id="rId7" Type="http://schemas.openxmlformats.org/officeDocument/2006/relationships/image" Target="../media/image15.png"/><Relationship Id="rId8"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108.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7.png"/><Relationship Id="rId6"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4.png"/><Relationship Id="rId6"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50.png"/><Relationship Id="rId5" Type="http://schemas.openxmlformats.org/officeDocument/2006/relationships/image" Target="../media/image11.png"/><Relationship Id="rId6" Type="http://schemas.openxmlformats.org/officeDocument/2006/relationships/image" Target="../media/image53.png"/><Relationship Id="rId7"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50.png"/><Relationship Id="rId5" Type="http://schemas.openxmlformats.org/officeDocument/2006/relationships/image" Target="../media/image11.png"/><Relationship Id="rId6"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51.png"/><Relationship Id="rId6"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54.png"/><Relationship Id="rId6"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70.png"/><Relationship Id="rId6" Type="http://schemas.openxmlformats.org/officeDocument/2006/relationships/image" Target="../media/image56.png"/><Relationship Id="rId7"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70.png"/><Relationship Id="rId6" Type="http://schemas.openxmlformats.org/officeDocument/2006/relationships/image" Target="../media/image56.png"/><Relationship Id="rId7"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64.jpg"/><Relationship Id="rId7" Type="http://schemas.openxmlformats.org/officeDocument/2006/relationships/image" Target="../media/image63.jpg"/><Relationship Id="rId8" Type="http://schemas.openxmlformats.org/officeDocument/2006/relationships/image" Target="../media/image6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67.jpg"/><Relationship Id="rId7" Type="http://schemas.openxmlformats.org/officeDocument/2006/relationships/image" Target="../media/image72.jpg"/><Relationship Id="rId8" Type="http://schemas.openxmlformats.org/officeDocument/2006/relationships/image" Target="../media/image7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76.jpg"/><Relationship Id="rId7" Type="http://schemas.openxmlformats.org/officeDocument/2006/relationships/image" Target="../media/image98.jpg"/><Relationship Id="rId8" Type="http://schemas.openxmlformats.org/officeDocument/2006/relationships/image" Target="../media/image9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10.png"/><Relationship Id="rId5" Type="http://schemas.openxmlformats.org/officeDocument/2006/relationships/image" Target="../media/image74.png"/><Relationship Id="rId6" Type="http://schemas.openxmlformats.org/officeDocument/2006/relationships/image" Target="../media/image78.png"/><Relationship Id="rId7" Type="http://schemas.openxmlformats.org/officeDocument/2006/relationships/image" Target="../media/image8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10.png"/><Relationship Id="rId5" Type="http://schemas.openxmlformats.org/officeDocument/2006/relationships/image" Target="../media/image74.png"/><Relationship Id="rId6" Type="http://schemas.openxmlformats.org/officeDocument/2006/relationships/image" Target="../media/image78.png"/><Relationship Id="rId7" Type="http://schemas.openxmlformats.org/officeDocument/2006/relationships/image" Target="../media/image75.png"/><Relationship Id="rId8"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86.png"/><Relationship Id="rId6" Type="http://schemas.openxmlformats.org/officeDocument/2006/relationships/image" Target="../media/image84.jpg"/><Relationship Id="rId7" Type="http://schemas.openxmlformats.org/officeDocument/2006/relationships/image" Target="../media/image8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90.png"/><Relationship Id="rId6" Type="http://schemas.openxmlformats.org/officeDocument/2006/relationships/image" Target="../media/image82.jpg"/><Relationship Id="rId7" Type="http://schemas.openxmlformats.org/officeDocument/2006/relationships/image" Target="../media/image8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50.png"/><Relationship Id="rId5" Type="http://schemas.openxmlformats.org/officeDocument/2006/relationships/image" Target="../media/image11.png"/><Relationship Id="rId6"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50.png"/><Relationship Id="rId5" Type="http://schemas.openxmlformats.org/officeDocument/2006/relationships/image" Target="../media/image11.png"/><Relationship Id="rId6"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9.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100.png"/><Relationship Id="rId6"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9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88.png"/><Relationship Id="rId5" Type="http://schemas.openxmlformats.org/officeDocument/2006/relationships/image" Target="../media/image102.png"/><Relationship Id="rId6"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4.png"/><Relationship Id="rId6"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2.png"/><Relationship Id="rId6" Type="http://schemas.openxmlformats.org/officeDocument/2006/relationships/image" Target="../media/image96.png"/><Relationship Id="rId7" Type="http://schemas.openxmlformats.org/officeDocument/2006/relationships/image" Target="../media/image1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2.jpg"/><Relationship Id="rId7"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2.png"/><Relationship Id="rId6" Type="http://schemas.openxmlformats.org/officeDocument/2006/relationships/image" Target="../media/image105.png"/><Relationship Id="rId7" Type="http://schemas.openxmlformats.org/officeDocument/2006/relationships/image" Target="../media/image1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11.png"/><Relationship Id="rId11" Type="http://schemas.openxmlformats.org/officeDocument/2006/relationships/image" Target="../media/image104.png"/><Relationship Id="rId10" Type="http://schemas.openxmlformats.org/officeDocument/2006/relationships/image" Target="../media/image111.png"/><Relationship Id="rId9" Type="http://schemas.openxmlformats.org/officeDocument/2006/relationships/image" Target="../media/image133.png"/><Relationship Id="rId5" Type="http://schemas.openxmlformats.org/officeDocument/2006/relationships/image" Target="../media/image141.png"/><Relationship Id="rId6" Type="http://schemas.openxmlformats.org/officeDocument/2006/relationships/image" Target="../media/image97.png"/><Relationship Id="rId7" Type="http://schemas.openxmlformats.org/officeDocument/2006/relationships/image" Target="../media/image103.png"/><Relationship Id="rId8" Type="http://schemas.openxmlformats.org/officeDocument/2006/relationships/image" Target="../media/image10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11.png"/><Relationship Id="rId10" Type="http://schemas.openxmlformats.org/officeDocument/2006/relationships/image" Target="../media/image112.png"/><Relationship Id="rId9" Type="http://schemas.openxmlformats.org/officeDocument/2006/relationships/image" Target="../media/image119.png"/><Relationship Id="rId5" Type="http://schemas.openxmlformats.org/officeDocument/2006/relationships/image" Target="../media/image141.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114.png"/><Relationship Id="rId6" Type="http://schemas.openxmlformats.org/officeDocument/2006/relationships/image" Target="../media/image123.png"/><Relationship Id="rId7" Type="http://schemas.openxmlformats.org/officeDocument/2006/relationships/image" Target="../media/image11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114.png"/><Relationship Id="rId6" Type="http://schemas.openxmlformats.org/officeDocument/2006/relationships/image" Target="../media/image120.jpg"/><Relationship Id="rId7" Type="http://schemas.openxmlformats.org/officeDocument/2006/relationships/image" Target="../media/image116.jpg"/><Relationship Id="rId8" Type="http://schemas.openxmlformats.org/officeDocument/2006/relationships/image" Target="../media/image12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14.png"/><Relationship Id="rId6" Type="http://schemas.openxmlformats.org/officeDocument/2006/relationships/image" Target="../media/image121.png"/><Relationship Id="rId7" Type="http://schemas.openxmlformats.org/officeDocument/2006/relationships/image" Target="../media/image124.png"/><Relationship Id="rId8" Type="http://schemas.openxmlformats.org/officeDocument/2006/relationships/image" Target="../media/image1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14.png"/><Relationship Id="rId6" Type="http://schemas.openxmlformats.org/officeDocument/2006/relationships/image" Target="../media/image130.png"/><Relationship Id="rId7" Type="http://schemas.openxmlformats.org/officeDocument/2006/relationships/image" Target="../media/image125.png"/><Relationship Id="rId8" Type="http://schemas.openxmlformats.org/officeDocument/2006/relationships/image" Target="../media/image1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5.png"/><Relationship Id="rId6" Type="http://schemas.openxmlformats.org/officeDocument/2006/relationships/image" Target="../media/image132.png"/><Relationship Id="rId7" Type="http://schemas.openxmlformats.org/officeDocument/2006/relationships/image" Target="../media/image1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7.png"/><Relationship Id="rId6" Type="http://schemas.openxmlformats.org/officeDocument/2006/relationships/image" Target="../media/image129.png"/><Relationship Id="rId7" Type="http://schemas.openxmlformats.org/officeDocument/2006/relationships/image" Target="../media/image1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0.png"/><Relationship Id="rId4" Type="http://schemas.openxmlformats.org/officeDocument/2006/relationships/image" Target="../media/image131.png"/><Relationship Id="rId10" Type="http://schemas.openxmlformats.org/officeDocument/2006/relationships/image" Target="../media/image137.png"/><Relationship Id="rId9" Type="http://schemas.openxmlformats.org/officeDocument/2006/relationships/image" Target="../media/image134.png"/><Relationship Id="rId5" Type="http://schemas.openxmlformats.org/officeDocument/2006/relationships/image" Target="../media/image136.png"/><Relationship Id="rId6" Type="http://schemas.openxmlformats.org/officeDocument/2006/relationships/image" Target="../media/image7.png"/><Relationship Id="rId7" Type="http://schemas.openxmlformats.org/officeDocument/2006/relationships/image" Target="../media/image33.png"/><Relationship Id="rId8" Type="http://schemas.openxmlformats.org/officeDocument/2006/relationships/image" Target="../media/image1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6.png"/><Relationship Id="rId10" Type="http://schemas.openxmlformats.org/officeDocument/2006/relationships/image" Target="../media/image39.png"/><Relationship Id="rId9" Type="http://schemas.openxmlformats.org/officeDocument/2006/relationships/image" Target="../media/image143.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47.png"/><Relationship Id="rId8" Type="http://schemas.openxmlformats.org/officeDocument/2006/relationships/image" Target="../media/image1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2.png"/><Relationship Id="rId4" Type="http://schemas.openxmlformats.org/officeDocument/2006/relationships/image" Target="../media/image10.png"/><Relationship Id="rId5" Type="http://schemas.openxmlformats.org/officeDocument/2006/relationships/image" Target="../media/image145.png"/><Relationship Id="rId6" Type="http://schemas.openxmlformats.org/officeDocument/2006/relationships/image" Target="../media/image78.png"/><Relationship Id="rId7" Type="http://schemas.openxmlformats.org/officeDocument/2006/relationships/image" Target="../media/image1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8.png"/><Relationship Id="rId6" Type="http://schemas.openxmlformats.org/officeDocument/2006/relationships/image" Target="../media/image149.jpg"/><Relationship Id="rId7" Type="http://schemas.openxmlformats.org/officeDocument/2006/relationships/image" Target="../media/image14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0.jpg"/><Relationship Id="rId7" Type="http://schemas.openxmlformats.org/officeDocument/2006/relationships/image" Target="../media/image22.jpg"/><Relationship Id="rId8"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5.jpg"/><Relationship Id="rId7"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29.jpg"/><Relationship Id="rId7"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26.png"/><Relationship Id="rId6"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87" name="Shape 87"/>
        <p:cNvGrpSpPr/>
        <p:nvPr/>
      </p:nvGrpSpPr>
      <p:grpSpPr>
        <a:xfrm>
          <a:off x="0" y="0"/>
          <a:ext cx="0" cy="0"/>
          <a:chOff x="0" y="0"/>
          <a:chExt cx="0" cy="0"/>
        </a:xfrm>
      </p:grpSpPr>
      <p:sp>
        <p:nvSpPr>
          <p:cNvPr id="88" name="Google Shape;88;p1"/>
          <p:cNvSpPr/>
          <p:nvPr/>
        </p:nvSpPr>
        <p:spPr>
          <a:xfrm rot="-3142184">
            <a:off x="190911" y="57329"/>
            <a:ext cx="1447164" cy="918949"/>
          </a:xfrm>
          <a:custGeom>
            <a:rect b="b" l="l" r="r" t="t"/>
            <a:pathLst>
              <a:path extrusionOk="0" h="918949" w="1447164">
                <a:moveTo>
                  <a:pt x="0" y="0"/>
                </a:moveTo>
                <a:lnTo>
                  <a:pt x="1447164" y="0"/>
                </a:lnTo>
                <a:lnTo>
                  <a:pt x="1447164" y="918949"/>
                </a:lnTo>
                <a:lnTo>
                  <a:pt x="0" y="91894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16909328" y="9230629"/>
            <a:ext cx="1541998" cy="1073792"/>
          </a:xfrm>
          <a:custGeom>
            <a:rect b="b" l="l" r="r" t="t"/>
            <a:pathLst>
              <a:path extrusionOk="0" h="1073792" w="1541998">
                <a:moveTo>
                  <a:pt x="0" y="0"/>
                </a:moveTo>
                <a:lnTo>
                  <a:pt x="1541998" y="0"/>
                </a:lnTo>
                <a:lnTo>
                  <a:pt x="1541998" y="1073792"/>
                </a:lnTo>
                <a:lnTo>
                  <a:pt x="0" y="107379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flipH="1" rot="-328051">
            <a:off x="17463296" y="55536"/>
            <a:ext cx="554416" cy="1553825"/>
          </a:xfrm>
          <a:custGeom>
            <a:rect b="b" l="l" r="r" t="t"/>
            <a:pathLst>
              <a:path extrusionOk="0" h="1553825" w="554416">
                <a:moveTo>
                  <a:pt x="554416" y="0"/>
                </a:moveTo>
                <a:lnTo>
                  <a:pt x="0" y="0"/>
                </a:lnTo>
                <a:lnTo>
                  <a:pt x="0" y="1553825"/>
                </a:lnTo>
                <a:lnTo>
                  <a:pt x="554416" y="1553825"/>
                </a:lnTo>
                <a:lnTo>
                  <a:pt x="554416"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a:off x="108811" y="9129029"/>
            <a:ext cx="923682" cy="971367"/>
          </a:xfrm>
          <a:custGeom>
            <a:rect b="b" l="l" r="r" t="t"/>
            <a:pathLst>
              <a:path extrusionOk="0" h="971367" w="923682">
                <a:moveTo>
                  <a:pt x="0" y="0"/>
                </a:moveTo>
                <a:lnTo>
                  <a:pt x="923681" y="0"/>
                </a:lnTo>
                <a:lnTo>
                  <a:pt x="923681" y="971367"/>
                </a:lnTo>
                <a:lnTo>
                  <a:pt x="0" y="9713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txBox="1"/>
          <p:nvPr/>
        </p:nvSpPr>
        <p:spPr>
          <a:xfrm>
            <a:off x="828892" y="3216553"/>
            <a:ext cx="16630216" cy="3465179"/>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8000">
                <a:solidFill>
                  <a:schemeClr val="dk1"/>
                </a:solidFill>
                <a:latin typeface="Arial"/>
                <a:ea typeface="Arial"/>
                <a:cs typeface="Arial"/>
                <a:sym typeface="Arial"/>
              </a:rPr>
              <a:t>CHÀO MỪNG CÁC EM ĐẾN VỚI BÀI GIẢNG HÔM NAY!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500"/>
                                        <p:tgtEl>
                                          <p:spTgt spid="92"/>
                                        </p:tgtEl>
                                        <p:attrNameLst>
                                          <p:attrName>ppt_w</p:attrName>
                                        </p:attrNameLst>
                                      </p:cBhvr>
                                      <p:tavLst>
                                        <p:tav fmla="" tm="0">
                                          <p:val>
                                            <p:strVal val="0"/>
                                          </p:val>
                                        </p:tav>
                                        <p:tav fmla="" tm="100000">
                                          <p:val>
                                            <p:strVal val="#ppt_w"/>
                                          </p:val>
                                        </p:tav>
                                      </p:tavLst>
                                    </p:anim>
                                    <p:anim calcmode="lin" valueType="num">
                                      <p:cBhvr additive="base">
                                        <p:cTn dur="500"/>
                                        <p:tgtEl>
                                          <p:spTgt spid="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D5"/>
        </a:solidFill>
      </p:bgPr>
    </p:bg>
    <p:spTree>
      <p:nvGrpSpPr>
        <p:cNvPr id="216" name="Shape 216"/>
        <p:cNvGrpSpPr/>
        <p:nvPr/>
      </p:nvGrpSpPr>
      <p:grpSpPr>
        <a:xfrm>
          <a:off x="0" y="0"/>
          <a:ext cx="0" cy="0"/>
          <a:chOff x="0" y="0"/>
          <a:chExt cx="0" cy="0"/>
        </a:xfrm>
      </p:grpSpPr>
      <p:sp>
        <p:nvSpPr>
          <p:cNvPr id="217" name="Google Shape;217;p10"/>
          <p:cNvSpPr/>
          <p:nvPr/>
        </p:nvSpPr>
        <p:spPr>
          <a:xfrm>
            <a:off x="17534295" y="0"/>
            <a:ext cx="753705" cy="1080580"/>
          </a:xfrm>
          <a:custGeom>
            <a:rect b="b" l="l" r="r" t="t"/>
            <a:pathLst>
              <a:path extrusionOk="0" h="1080580" w="753705">
                <a:moveTo>
                  <a:pt x="0" y="0"/>
                </a:moveTo>
                <a:lnTo>
                  <a:pt x="753704" y="0"/>
                </a:lnTo>
                <a:lnTo>
                  <a:pt x="753704"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 name="Google Shape;218;p10"/>
          <p:cNvSpPr/>
          <p:nvPr/>
        </p:nvSpPr>
        <p:spPr>
          <a:xfrm rot="829632">
            <a:off x="-8078" y="77242"/>
            <a:ext cx="1050110" cy="1335076"/>
          </a:xfrm>
          <a:custGeom>
            <a:rect b="b" l="l" r="r" t="t"/>
            <a:pathLst>
              <a:path extrusionOk="0" h="1335076" w="1050110">
                <a:moveTo>
                  <a:pt x="0" y="0"/>
                </a:moveTo>
                <a:lnTo>
                  <a:pt x="1050110" y="0"/>
                </a:lnTo>
                <a:lnTo>
                  <a:pt x="1050110" y="1335076"/>
                </a:lnTo>
                <a:lnTo>
                  <a:pt x="0" y="13350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19" name="Google Shape;219;p10"/>
          <p:cNvGrpSpPr/>
          <p:nvPr/>
        </p:nvGrpSpPr>
        <p:grpSpPr>
          <a:xfrm>
            <a:off x="5981700" y="-28898"/>
            <a:ext cx="6324600" cy="1580477"/>
            <a:chOff x="5715000" y="-1"/>
            <a:chExt cx="6324600" cy="1563773"/>
          </a:xfrm>
        </p:grpSpPr>
        <p:sp>
          <p:nvSpPr>
            <p:cNvPr id="220" name="Google Shape;220;p10"/>
            <p:cNvSpPr/>
            <p:nvPr/>
          </p:nvSpPr>
          <p:spPr>
            <a:xfrm flipH="1" rot="10800000">
              <a:off x="5715000" y="-1"/>
              <a:ext cx="6324600" cy="1563773"/>
            </a:xfrm>
            <a:prstGeom prst="round2SameRect">
              <a:avLst>
                <a:gd fmla="val 37720" name="adj1"/>
                <a:gd fmla="val 0" name="adj2"/>
              </a:avLst>
            </a:prstGeom>
            <a:solidFill>
              <a:srgbClr val="E36C09"/>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 name="Google Shape;221;p10"/>
            <p:cNvSpPr txBox="1"/>
            <p:nvPr/>
          </p:nvSpPr>
          <p:spPr>
            <a:xfrm>
              <a:off x="6515100" y="285157"/>
              <a:ext cx="4724400" cy="10049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Arial"/>
                  <a:ea typeface="Arial"/>
                  <a:cs typeface="Arial"/>
                  <a:sym typeface="Arial"/>
                </a:rPr>
                <a:t>KHỞI ĐỘNG</a:t>
              </a:r>
              <a:endParaRPr/>
            </a:p>
          </p:txBody>
        </p:sp>
      </p:grpSp>
      <p:sp>
        <p:nvSpPr>
          <p:cNvPr id="222" name="Google Shape;222;p10"/>
          <p:cNvSpPr/>
          <p:nvPr/>
        </p:nvSpPr>
        <p:spPr>
          <a:xfrm>
            <a:off x="228600" y="2043123"/>
            <a:ext cx="7391400" cy="2390197"/>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0F243E"/>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0F243E"/>
                </a:solidFill>
                <a:latin typeface="Arial"/>
                <a:ea typeface="Arial"/>
                <a:cs typeface="Arial"/>
                <a:sym typeface="Arial"/>
              </a:rPr>
              <a:t>Nhiệm vụ 2: </a:t>
            </a:r>
            <a:endParaRPr b="1" sz="4000">
              <a:solidFill>
                <a:srgbClr val="0F243E"/>
              </a:solidFill>
              <a:latin typeface="Arial"/>
              <a:ea typeface="Arial"/>
              <a:cs typeface="Arial"/>
              <a:sym typeface="Arial"/>
            </a:endParaRPr>
          </a:p>
          <a:p>
            <a:pPr indent="0" lvl="0" marL="0" marR="0" rtl="0" algn="ctr">
              <a:lnSpc>
                <a:spcPct val="150000"/>
              </a:lnSpc>
              <a:spcBef>
                <a:spcPts val="0"/>
              </a:spcBef>
              <a:spcAft>
                <a:spcPts val="0"/>
              </a:spcAft>
              <a:buNone/>
            </a:pPr>
            <a:r>
              <a:rPr b="1" lang="en-US" sz="4000">
                <a:solidFill>
                  <a:srgbClr val="0F243E"/>
                </a:solidFill>
                <a:latin typeface="Arial"/>
                <a:ea typeface="Arial"/>
                <a:cs typeface="Arial"/>
                <a:sym typeface="Arial"/>
              </a:rPr>
              <a:t>Định hướng nội dung</a:t>
            </a:r>
            <a:endParaRPr b="1" i="1" sz="4000">
              <a:solidFill>
                <a:srgbClr val="0F243E"/>
              </a:solidFill>
              <a:latin typeface="Arial"/>
              <a:ea typeface="Arial"/>
              <a:cs typeface="Arial"/>
              <a:sym typeface="Arial"/>
            </a:endParaRPr>
          </a:p>
        </p:txBody>
      </p:sp>
      <p:sp>
        <p:nvSpPr>
          <p:cNvPr id="223" name="Google Shape;223;p10"/>
          <p:cNvSpPr/>
          <p:nvPr/>
        </p:nvSpPr>
        <p:spPr>
          <a:xfrm>
            <a:off x="8420096" y="2043122"/>
            <a:ext cx="9258304" cy="2770351"/>
          </a:xfrm>
          <a:prstGeom prst="roundRect">
            <a:avLst>
              <a:gd fmla="val 16667" name="adj"/>
            </a:avLst>
          </a:prstGeom>
          <a:solidFill>
            <a:srgbClr val="95373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600">
                <a:solidFill>
                  <a:schemeClr val="lt1"/>
                </a:solidFill>
                <a:latin typeface="Arial"/>
                <a:ea typeface="Arial"/>
                <a:cs typeface="Arial"/>
                <a:sym typeface="Arial"/>
              </a:rPr>
              <a:t>Các em thảo luận nhóm, đọc phần Định hướng nội dung </a:t>
            </a:r>
            <a:r>
              <a:rPr b="1" i="1" lang="en-US" sz="3600">
                <a:solidFill>
                  <a:schemeClr val="lt1"/>
                </a:solidFill>
                <a:latin typeface="Arial"/>
                <a:ea typeface="Arial"/>
                <a:cs typeface="Arial"/>
                <a:sym typeface="Arial"/>
              </a:rPr>
              <a:t>(SGK – tr.40) </a:t>
            </a:r>
            <a:r>
              <a:rPr b="1" lang="en-US" sz="3600">
                <a:solidFill>
                  <a:schemeClr val="lt1"/>
                </a:solidFill>
                <a:latin typeface="Arial"/>
                <a:ea typeface="Arial"/>
                <a:cs typeface="Arial"/>
                <a:sym typeface="Arial"/>
              </a:rPr>
              <a:t>và quan sát tranh </a:t>
            </a:r>
            <a:r>
              <a:rPr b="1" i="1" lang="en-US" sz="3600">
                <a:solidFill>
                  <a:schemeClr val="lt1"/>
                </a:solidFill>
                <a:latin typeface="Arial"/>
                <a:ea typeface="Arial"/>
                <a:cs typeface="Arial"/>
                <a:sym typeface="Arial"/>
              </a:rPr>
              <a:t>(SGK – tr.39) </a:t>
            </a:r>
            <a:r>
              <a:rPr b="1" lang="en-US" sz="3600">
                <a:solidFill>
                  <a:schemeClr val="lt1"/>
                </a:solidFill>
                <a:latin typeface="Arial"/>
                <a:ea typeface="Arial"/>
                <a:cs typeface="Arial"/>
                <a:sym typeface="Arial"/>
              </a:rPr>
              <a:t>để trả lời câu hỏi:</a:t>
            </a:r>
            <a:endParaRPr b="1" sz="3600">
              <a:solidFill>
                <a:schemeClr val="lt1"/>
              </a:solidFill>
              <a:latin typeface="Arial"/>
              <a:ea typeface="Arial"/>
              <a:cs typeface="Arial"/>
              <a:sym typeface="Arial"/>
            </a:endParaRPr>
          </a:p>
        </p:txBody>
      </p:sp>
      <p:sp>
        <p:nvSpPr>
          <p:cNvPr id="224" name="Google Shape;224;p10"/>
          <p:cNvSpPr/>
          <p:nvPr/>
        </p:nvSpPr>
        <p:spPr>
          <a:xfrm>
            <a:off x="8877297" y="7997796"/>
            <a:ext cx="8437495" cy="1652119"/>
          </a:xfrm>
          <a:prstGeom prst="roundRect">
            <a:avLst>
              <a:gd fmla="val 16667" name="adj"/>
            </a:avLst>
          </a:prstGeom>
          <a:solidFill>
            <a:schemeClr val="lt1"/>
          </a:solidFill>
          <a:ln cap="flat" cmpd="sng" w="57150">
            <a:solidFill>
              <a:srgbClr val="953734"/>
            </a:solidFill>
            <a:prstDash val="dash"/>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Mô tả bức tranh chủ đề</a:t>
            </a:r>
            <a:endParaRPr sz="3600">
              <a:solidFill>
                <a:schemeClr val="dk1"/>
              </a:solidFill>
              <a:latin typeface="Arial"/>
              <a:ea typeface="Arial"/>
              <a:cs typeface="Arial"/>
              <a:sym typeface="Arial"/>
            </a:endParaRPr>
          </a:p>
        </p:txBody>
      </p:sp>
      <p:sp>
        <p:nvSpPr>
          <p:cNvPr id="225" name="Google Shape;225;p10"/>
          <p:cNvSpPr/>
          <p:nvPr/>
        </p:nvSpPr>
        <p:spPr>
          <a:xfrm>
            <a:off x="8877298" y="5346872"/>
            <a:ext cx="8382002" cy="2117525"/>
          </a:xfrm>
          <a:prstGeom prst="roundRect">
            <a:avLst>
              <a:gd fmla="val 16667" name="adj"/>
            </a:avLst>
          </a:prstGeom>
          <a:solidFill>
            <a:schemeClr val="lt1"/>
          </a:solidFill>
          <a:ln cap="flat" cmpd="sng" w="57150">
            <a:solidFill>
              <a:srgbClr val="953734"/>
            </a:solidFill>
            <a:prstDash val="dash"/>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Em hãy nêu các hoạt động cần thực hiện trong chủ đề 5?</a:t>
            </a:r>
            <a:endParaRPr sz="3600">
              <a:solidFill>
                <a:schemeClr val="dk1"/>
              </a:solidFill>
              <a:latin typeface="Arial"/>
              <a:ea typeface="Arial"/>
              <a:cs typeface="Arial"/>
              <a:sym typeface="Arial"/>
            </a:endParaRPr>
          </a:p>
        </p:txBody>
      </p:sp>
      <p:cxnSp>
        <p:nvCxnSpPr>
          <p:cNvPr id="226" name="Google Shape;226;p10"/>
          <p:cNvCxnSpPr/>
          <p:nvPr/>
        </p:nvCxnSpPr>
        <p:spPr>
          <a:xfrm flipH="1" rot="-5400000">
            <a:off x="7209448" y="4403177"/>
            <a:ext cx="2878500" cy="457200"/>
          </a:xfrm>
          <a:prstGeom prst="bentConnector3">
            <a:avLst>
              <a:gd fmla="val 0" name="adj1"/>
            </a:avLst>
          </a:prstGeom>
          <a:noFill/>
          <a:ln cap="flat" cmpd="sng" w="38100">
            <a:solidFill>
              <a:srgbClr val="953734"/>
            </a:solidFill>
            <a:prstDash val="solid"/>
            <a:round/>
            <a:headEnd len="sm" w="sm" type="none"/>
            <a:tailEnd len="med" w="med" type="triangle"/>
          </a:ln>
        </p:spPr>
      </p:cxnSp>
      <p:cxnSp>
        <p:nvCxnSpPr>
          <p:cNvPr id="227" name="Google Shape;227;p10"/>
          <p:cNvCxnSpPr/>
          <p:nvPr/>
        </p:nvCxnSpPr>
        <p:spPr>
          <a:xfrm flipH="1" rot="-5400000">
            <a:off x="5938798" y="5673827"/>
            <a:ext cx="5419800" cy="457200"/>
          </a:xfrm>
          <a:prstGeom prst="bentConnector3">
            <a:avLst>
              <a:gd fmla="val 0" name="adj1"/>
            </a:avLst>
          </a:prstGeom>
          <a:noFill/>
          <a:ln cap="flat" cmpd="sng" w="38100">
            <a:solidFill>
              <a:srgbClr val="953734"/>
            </a:solidFill>
            <a:prstDash val="solid"/>
            <a:round/>
            <a:headEnd len="sm" w="sm" type="none"/>
            <a:tailEnd len="med" w="med" type="triangle"/>
          </a:ln>
        </p:spPr>
      </p:cxnSp>
      <p:pic>
        <p:nvPicPr>
          <p:cNvPr descr="A person talking to a person at a desk&#10;&#10;Description automatically generated" id="228" name="Google Shape;228;p10"/>
          <p:cNvPicPr preferRelativeResize="0"/>
          <p:nvPr/>
        </p:nvPicPr>
        <p:blipFill rotWithShape="1">
          <a:blip r:embed="rId5">
            <a:alphaModFix/>
          </a:blip>
          <a:srcRect b="0" l="0" r="0" t="0"/>
          <a:stretch/>
        </p:blipFill>
        <p:spPr>
          <a:xfrm>
            <a:off x="1186355" y="4935750"/>
            <a:ext cx="5644615" cy="4763149"/>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232" name="Shape 232"/>
        <p:cNvGrpSpPr/>
        <p:nvPr/>
      </p:nvGrpSpPr>
      <p:grpSpPr>
        <a:xfrm>
          <a:off x="0" y="0"/>
          <a:ext cx="0" cy="0"/>
          <a:chOff x="0" y="0"/>
          <a:chExt cx="0" cy="0"/>
        </a:xfrm>
      </p:grpSpPr>
      <p:sp>
        <p:nvSpPr>
          <p:cNvPr id="233" name="Google Shape;233;p11"/>
          <p:cNvSpPr/>
          <p:nvPr/>
        </p:nvSpPr>
        <p:spPr>
          <a:xfrm>
            <a:off x="-178619" y="0"/>
            <a:ext cx="1467215" cy="1962400"/>
          </a:xfrm>
          <a:custGeom>
            <a:rect b="b" l="l" r="r" t="t"/>
            <a:pathLst>
              <a:path extrusionOk="0" h="1553825" w="554416">
                <a:moveTo>
                  <a:pt x="0" y="0"/>
                </a:moveTo>
                <a:lnTo>
                  <a:pt x="554416" y="0"/>
                </a:lnTo>
                <a:lnTo>
                  <a:pt x="554416" y="1553825"/>
                </a:lnTo>
                <a:lnTo>
                  <a:pt x="0" y="155382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4" name="Google Shape;234;p11"/>
          <p:cNvSpPr/>
          <p:nvPr/>
        </p:nvSpPr>
        <p:spPr>
          <a:xfrm rot="-285952">
            <a:off x="17334104" y="31731"/>
            <a:ext cx="801971" cy="916910"/>
          </a:xfrm>
          <a:custGeom>
            <a:rect b="b" l="l" r="r" t="t"/>
            <a:pathLst>
              <a:path extrusionOk="0" h="678349" w="401922">
                <a:moveTo>
                  <a:pt x="0" y="0"/>
                </a:moveTo>
                <a:lnTo>
                  <a:pt x="401921" y="0"/>
                </a:lnTo>
                <a:lnTo>
                  <a:pt x="401921"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35" name="Google Shape;235;p11"/>
          <p:cNvPicPr preferRelativeResize="0"/>
          <p:nvPr/>
        </p:nvPicPr>
        <p:blipFill rotWithShape="1">
          <a:blip r:embed="rId5">
            <a:alphaModFix/>
          </a:blip>
          <a:srcRect b="0" l="0" r="0" t="0"/>
          <a:stretch/>
        </p:blipFill>
        <p:spPr>
          <a:xfrm>
            <a:off x="1523757" y="5813245"/>
            <a:ext cx="4246000" cy="4473755"/>
          </a:xfrm>
          <a:prstGeom prst="rect">
            <a:avLst/>
          </a:prstGeom>
          <a:noFill/>
          <a:ln>
            <a:noFill/>
          </a:ln>
        </p:spPr>
      </p:pic>
      <p:grpSp>
        <p:nvGrpSpPr>
          <p:cNvPr id="236" name="Google Shape;236;p11"/>
          <p:cNvGrpSpPr/>
          <p:nvPr/>
        </p:nvGrpSpPr>
        <p:grpSpPr>
          <a:xfrm>
            <a:off x="5446400" y="0"/>
            <a:ext cx="7583876" cy="1388058"/>
            <a:chOff x="4834930" y="84191"/>
            <a:chExt cx="7359542" cy="1232175"/>
          </a:xfrm>
        </p:grpSpPr>
        <p:sp>
          <p:nvSpPr>
            <p:cNvPr id="237" name="Google Shape;237;p11"/>
            <p:cNvSpPr/>
            <p:nvPr/>
          </p:nvSpPr>
          <p:spPr>
            <a:xfrm flipH="1" rot="10800000">
              <a:off x="4834930" y="84191"/>
              <a:ext cx="7359542" cy="1232175"/>
            </a:xfrm>
            <a:prstGeom prst="round2SameRect">
              <a:avLst>
                <a:gd fmla="val 37720" name="adj1"/>
                <a:gd fmla="val 0" name="adj2"/>
              </a:avLst>
            </a:prstGeom>
            <a:solidFill>
              <a:srgbClr val="953734"/>
            </a:solidFill>
            <a:ln cap="flat" cmpd="sng" w="2540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 name="Google Shape;238;p11"/>
            <p:cNvSpPr txBox="1"/>
            <p:nvPr/>
          </p:nvSpPr>
          <p:spPr>
            <a:xfrm>
              <a:off x="5313042" y="337067"/>
              <a:ext cx="6403317" cy="7923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200">
                  <a:solidFill>
                    <a:schemeClr val="lt1"/>
                  </a:solidFill>
                  <a:latin typeface="Arial"/>
                  <a:ea typeface="Arial"/>
                  <a:cs typeface="Arial"/>
                  <a:sym typeface="Arial"/>
                </a:rPr>
                <a:t>CÂU TRẢ LỜI</a:t>
              </a:r>
              <a:endParaRPr b="1" sz="5200">
                <a:solidFill>
                  <a:schemeClr val="lt1"/>
                </a:solidFill>
                <a:latin typeface="Arial"/>
                <a:ea typeface="Arial"/>
                <a:cs typeface="Arial"/>
                <a:sym typeface="Arial"/>
              </a:endParaRPr>
            </a:p>
          </p:txBody>
        </p:sp>
      </p:grpSp>
      <p:grpSp>
        <p:nvGrpSpPr>
          <p:cNvPr id="239" name="Google Shape;239;p11"/>
          <p:cNvGrpSpPr/>
          <p:nvPr/>
        </p:nvGrpSpPr>
        <p:grpSpPr>
          <a:xfrm>
            <a:off x="1075109" y="1694696"/>
            <a:ext cx="5290820" cy="3707201"/>
            <a:chOff x="858610" y="1522561"/>
            <a:chExt cx="5290820" cy="3707201"/>
          </a:xfrm>
        </p:grpSpPr>
        <p:sp>
          <p:nvSpPr>
            <p:cNvPr id="240" name="Google Shape;240;p11"/>
            <p:cNvSpPr/>
            <p:nvPr/>
          </p:nvSpPr>
          <p:spPr>
            <a:xfrm>
              <a:off x="858610" y="2019299"/>
              <a:ext cx="5290820" cy="3210463"/>
            </a:xfrm>
            <a:prstGeom prst="roundRect">
              <a:avLst>
                <a:gd fmla="val 16667" name="adj"/>
              </a:avLst>
            </a:prstGeom>
            <a:solidFill>
              <a:schemeClr val="lt1"/>
            </a:solidFill>
            <a:ln cap="flat" cmpd="sng" w="25400">
              <a:solidFill>
                <a:srgbClr val="C00000"/>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C00000"/>
                  </a:solidFill>
                  <a:latin typeface="Arial"/>
                  <a:ea typeface="Arial"/>
                  <a:cs typeface="Arial"/>
                  <a:sym typeface="Arial"/>
                </a:rPr>
                <a:t>Các nhiệm vụ cần thực hiện trong </a:t>
              </a:r>
              <a:r>
                <a:rPr b="1" i="1" lang="en-US" sz="4000">
                  <a:solidFill>
                    <a:srgbClr val="C00000"/>
                  </a:solidFill>
                  <a:latin typeface="Arial"/>
                  <a:ea typeface="Arial"/>
                  <a:cs typeface="Arial"/>
                  <a:sym typeface="Arial"/>
                </a:rPr>
                <a:t>Chủ đề 5 </a:t>
              </a:r>
              <a:r>
                <a:rPr b="1" lang="en-US" sz="4000">
                  <a:solidFill>
                    <a:srgbClr val="C00000"/>
                  </a:solidFill>
                  <a:latin typeface="Arial"/>
                  <a:ea typeface="Arial"/>
                  <a:cs typeface="Arial"/>
                  <a:sym typeface="Arial"/>
                </a:rPr>
                <a:t>là:</a:t>
              </a:r>
              <a:endParaRPr/>
            </a:p>
          </p:txBody>
        </p:sp>
        <p:pic>
          <p:nvPicPr>
            <p:cNvPr id="241" name="Google Shape;241;p11"/>
            <p:cNvPicPr preferRelativeResize="0"/>
            <p:nvPr/>
          </p:nvPicPr>
          <p:blipFill rotWithShape="1">
            <a:blip r:embed="rId6">
              <a:alphaModFix/>
            </a:blip>
            <a:srcRect b="0" l="0" r="0" t="0"/>
            <a:stretch/>
          </p:blipFill>
          <p:spPr>
            <a:xfrm>
              <a:off x="3124485" y="1522561"/>
              <a:ext cx="759069" cy="780351"/>
            </a:xfrm>
            <a:prstGeom prst="rect">
              <a:avLst/>
            </a:prstGeom>
            <a:noFill/>
            <a:ln>
              <a:noFill/>
            </a:ln>
          </p:spPr>
        </p:pic>
      </p:grpSp>
      <p:sp>
        <p:nvSpPr>
          <p:cNvPr id="242" name="Google Shape;242;p11"/>
          <p:cNvSpPr/>
          <p:nvPr/>
        </p:nvSpPr>
        <p:spPr>
          <a:xfrm>
            <a:off x="7877402" y="2191434"/>
            <a:ext cx="9335489" cy="2212987"/>
          </a:xfrm>
          <a:prstGeom prst="wedgeRoundRectCallout">
            <a:avLst>
              <a:gd fmla="val -57480" name="adj1"/>
              <a:gd fmla="val 43842" name="adj2"/>
              <a:gd fmla="val 16667" name="adj3"/>
            </a:avLst>
          </a:prstGeom>
          <a:solidFill>
            <a:srgbClr val="DAEEF3"/>
          </a:solidFill>
          <a:ln cap="flat" cmpd="sng" w="25400">
            <a:solidFill>
              <a:srgbClr val="DAEE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Tìm hiểu kế hoạch chi tiêu của cá nhân và gia đình</a:t>
            </a:r>
            <a:endParaRPr sz="3800">
              <a:solidFill>
                <a:schemeClr val="dk1"/>
              </a:solidFill>
              <a:latin typeface="Arial"/>
              <a:ea typeface="Arial"/>
              <a:cs typeface="Arial"/>
              <a:sym typeface="Arial"/>
            </a:endParaRPr>
          </a:p>
        </p:txBody>
      </p:sp>
      <p:sp>
        <p:nvSpPr>
          <p:cNvPr id="243" name="Google Shape;243;p11"/>
          <p:cNvSpPr/>
          <p:nvPr/>
        </p:nvSpPr>
        <p:spPr>
          <a:xfrm>
            <a:off x="7877401" y="4790923"/>
            <a:ext cx="9335489" cy="2212987"/>
          </a:xfrm>
          <a:prstGeom prst="wedgeRoundRectCallout">
            <a:avLst>
              <a:gd fmla="val -59585" name="adj1"/>
              <a:gd fmla="val -43335" name="adj2"/>
              <a:gd fmla="val 16667" name="adj3"/>
            </a:avLst>
          </a:prstGeom>
          <a:solidFill>
            <a:srgbClr val="FDE9D8"/>
          </a:solidFill>
          <a:ln cap="flat" cmpd="sng" w="25400">
            <a:solidFill>
              <a:srgbClr val="FDE9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Xây dựng kế hoạch chi tiêu của gia đình phù hợp với thu nhập của các thành viên</a:t>
            </a:r>
            <a:endParaRPr sz="3800">
              <a:solidFill>
                <a:schemeClr val="dk1"/>
              </a:solidFill>
              <a:latin typeface="Arial"/>
              <a:ea typeface="Arial"/>
              <a:cs typeface="Arial"/>
              <a:sym typeface="Arial"/>
            </a:endParaRPr>
          </a:p>
        </p:txBody>
      </p:sp>
      <p:sp>
        <p:nvSpPr>
          <p:cNvPr id="244" name="Google Shape;244;p11"/>
          <p:cNvSpPr/>
          <p:nvPr/>
        </p:nvSpPr>
        <p:spPr>
          <a:xfrm>
            <a:off x="7877401" y="7390412"/>
            <a:ext cx="9335489" cy="2212987"/>
          </a:xfrm>
          <a:prstGeom prst="wedgeRoundRectCallout">
            <a:avLst>
              <a:gd fmla="val -59236" name="adj1"/>
              <a:gd fmla="val -50160" name="adj2"/>
              <a:gd fmla="val 16667" name="adj3"/>
            </a:avLst>
          </a:prstGeom>
          <a:solidFill>
            <a:srgbClr val="F2DADA"/>
          </a:solidFill>
          <a:ln cap="flat" cmpd="sng" w="25400">
            <a:solidFill>
              <a:srgbClr val="F2DAD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Thực hiện mục tiêu tiết kiệm tài chính trong gia đình</a:t>
            </a:r>
            <a:endParaRPr sz="3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248" name="Shape 248"/>
        <p:cNvGrpSpPr/>
        <p:nvPr/>
      </p:nvGrpSpPr>
      <p:grpSpPr>
        <a:xfrm>
          <a:off x="0" y="0"/>
          <a:ext cx="0" cy="0"/>
          <a:chOff x="0" y="0"/>
          <a:chExt cx="0" cy="0"/>
        </a:xfrm>
      </p:grpSpPr>
      <p:sp>
        <p:nvSpPr>
          <p:cNvPr id="249" name="Google Shape;249;p12"/>
          <p:cNvSpPr/>
          <p:nvPr/>
        </p:nvSpPr>
        <p:spPr>
          <a:xfrm>
            <a:off x="-178619" y="0"/>
            <a:ext cx="1467215" cy="1962400"/>
          </a:xfrm>
          <a:custGeom>
            <a:rect b="b" l="l" r="r" t="t"/>
            <a:pathLst>
              <a:path extrusionOk="0" h="1553825" w="554416">
                <a:moveTo>
                  <a:pt x="0" y="0"/>
                </a:moveTo>
                <a:lnTo>
                  <a:pt x="554416" y="0"/>
                </a:lnTo>
                <a:lnTo>
                  <a:pt x="554416" y="1553825"/>
                </a:lnTo>
                <a:lnTo>
                  <a:pt x="0" y="155382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0" name="Google Shape;250;p12"/>
          <p:cNvSpPr/>
          <p:nvPr/>
        </p:nvSpPr>
        <p:spPr>
          <a:xfrm rot="-285952">
            <a:off x="17334104" y="31731"/>
            <a:ext cx="801971" cy="916910"/>
          </a:xfrm>
          <a:custGeom>
            <a:rect b="b" l="l" r="r" t="t"/>
            <a:pathLst>
              <a:path extrusionOk="0" h="678349" w="401922">
                <a:moveTo>
                  <a:pt x="0" y="0"/>
                </a:moveTo>
                <a:lnTo>
                  <a:pt x="401921" y="0"/>
                </a:lnTo>
                <a:lnTo>
                  <a:pt x="401921"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51" name="Google Shape;251;p12"/>
          <p:cNvPicPr preferRelativeResize="0"/>
          <p:nvPr/>
        </p:nvPicPr>
        <p:blipFill rotWithShape="1">
          <a:blip r:embed="rId5">
            <a:alphaModFix/>
          </a:blip>
          <a:srcRect b="0" l="0" r="0" t="0"/>
          <a:stretch/>
        </p:blipFill>
        <p:spPr>
          <a:xfrm>
            <a:off x="1523757" y="5813245"/>
            <a:ext cx="4246000" cy="4473755"/>
          </a:xfrm>
          <a:prstGeom prst="rect">
            <a:avLst/>
          </a:prstGeom>
          <a:noFill/>
          <a:ln>
            <a:noFill/>
          </a:ln>
        </p:spPr>
      </p:pic>
      <p:grpSp>
        <p:nvGrpSpPr>
          <p:cNvPr id="252" name="Google Shape;252;p12"/>
          <p:cNvGrpSpPr/>
          <p:nvPr/>
        </p:nvGrpSpPr>
        <p:grpSpPr>
          <a:xfrm>
            <a:off x="5446400" y="0"/>
            <a:ext cx="7583876" cy="1388058"/>
            <a:chOff x="4834930" y="84191"/>
            <a:chExt cx="7359542" cy="1232175"/>
          </a:xfrm>
        </p:grpSpPr>
        <p:sp>
          <p:nvSpPr>
            <p:cNvPr id="253" name="Google Shape;253;p12"/>
            <p:cNvSpPr/>
            <p:nvPr/>
          </p:nvSpPr>
          <p:spPr>
            <a:xfrm flipH="1" rot="10800000">
              <a:off x="4834930" y="84191"/>
              <a:ext cx="7359542" cy="1232175"/>
            </a:xfrm>
            <a:prstGeom prst="round2SameRect">
              <a:avLst>
                <a:gd fmla="val 37720" name="adj1"/>
                <a:gd fmla="val 0" name="adj2"/>
              </a:avLst>
            </a:prstGeom>
            <a:solidFill>
              <a:srgbClr val="953734"/>
            </a:solidFill>
            <a:ln cap="flat" cmpd="sng" w="25400">
              <a:solidFill>
                <a:srgbClr val="6324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 name="Google Shape;254;p12"/>
            <p:cNvSpPr txBox="1"/>
            <p:nvPr/>
          </p:nvSpPr>
          <p:spPr>
            <a:xfrm>
              <a:off x="5313042" y="337067"/>
              <a:ext cx="6403317" cy="7923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200">
                  <a:solidFill>
                    <a:schemeClr val="lt1"/>
                  </a:solidFill>
                  <a:latin typeface="Arial"/>
                  <a:ea typeface="Arial"/>
                  <a:cs typeface="Arial"/>
                  <a:sym typeface="Arial"/>
                </a:rPr>
                <a:t>CÂU TRẢ LỜI</a:t>
              </a:r>
              <a:endParaRPr b="1" sz="5200">
                <a:solidFill>
                  <a:schemeClr val="lt1"/>
                </a:solidFill>
                <a:latin typeface="Arial"/>
                <a:ea typeface="Arial"/>
                <a:cs typeface="Arial"/>
                <a:sym typeface="Arial"/>
              </a:endParaRPr>
            </a:p>
          </p:txBody>
        </p:sp>
      </p:grpSp>
      <p:grpSp>
        <p:nvGrpSpPr>
          <p:cNvPr id="255" name="Google Shape;255;p12"/>
          <p:cNvGrpSpPr/>
          <p:nvPr/>
        </p:nvGrpSpPr>
        <p:grpSpPr>
          <a:xfrm>
            <a:off x="1075109" y="1694696"/>
            <a:ext cx="5290820" cy="3707201"/>
            <a:chOff x="858610" y="1522561"/>
            <a:chExt cx="5290820" cy="3707201"/>
          </a:xfrm>
        </p:grpSpPr>
        <p:sp>
          <p:nvSpPr>
            <p:cNvPr id="256" name="Google Shape;256;p12"/>
            <p:cNvSpPr/>
            <p:nvPr/>
          </p:nvSpPr>
          <p:spPr>
            <a:xfrm>
              <a:off x="858610" y="2019299"/>
              <a:ext cx="5290820" cy="3210463"/>
            </a:xfrm>
            <a:prstGeom prst="roundRect">
              <a:avLst>
                <a:gd fmla="val 16667" name="adj"/>
              </a:avLst>
            </a:prstGeom>
            <a:solidFill>
              <a:schemeClr val="lt1"/>
            </a:solidFill>
            <a:ln cap="flat" cmpd="sng" w="25400">
              <a:solidFill>
                <a:srgbClr val="C00000"/>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C00000"/>
                  </a:solidFill>
                  <a:latin typeface="Arial"/>
                  <a:ea typeface="Arial"/>
                  <a:cs typeface="Arial"/>
                  <a:sym typeface="Arial"/>
                </a:rPr>
                <a:t>Các nhiệm vụ cần thực hiện trong </a:t>
              </a:r>
              <a:r>
                <a:rPr b="1" i="1" lang="en-US" sz="4000">
                  <a:solidFill>
                    <a:srgbClr val="C00000"/>
                  </a:solidFill>
                  <a:latin typeface="Arial"/>
                  <a:ea typeface="Arial"/>
                  <a:cs typeface="Arial"/>
                  <a:sym typeface="Arial"/>
                </a:rPr>
                <a:t>Chủ đề 5 </a:t>
              </a:r>
              <a:r>
                <a:rPr b="1" lang="en-US" sz="4000">
                  <a:solidFill>
                    <a:srgbClr val="C00000"/>
                  </a:solidFill>
                  <a:latin typeface="Arial"/>
                  <a:ea typeface="Arial"/>
                  <a:cs typeface="Arial"/>
                  <a:sym typeface="Arial"/>
                </a:rPr>
                <a:t>là:</a:t>
              </a:r>
              <a:endParaRPr/>
            </a:p>
          </p:txBody>
        </p:sp>
        <p:pic>
          <p:nvPicPr>
            <p:cNvPr id="257" name="Google Shape;257;p12"/>
            <p:cNvPicPr preferRelativeResize="0"/>
            <p:nvPr/>
          </p:nvPicPr>
          <p:blipFill rotWithShape="1">
            <a:blip r:embed="rId6">
              <a:alphaModFix/>
            </a:blip>
            <a:srcRect b="0" l="0" r="0" t="0"/>
            <a:stretch/>
          </p:blipFill>
          <p:spPr>
            <a:xfrm>
              <a:off x="3124485" y="1522561"/>
              <a:ext cx="759069" cy="780351"/>
            </a:xfrm>
            <a:prstGeom prst="rect">
              <a:avLst/>
            </a:prstGeom>
            <a:noFill/>
            <a:ln>
              <a:noFill/>
            </a:ln>
          </p:spPr>
        </p:pic>
      </p:grpSp>
      <p:sp>
        <p:nvSpPr>
          <p:cNvPr id="258" name="Google Shape;258;p12"/>
          <p:cNvSpPr/>
          <p:nvPr/>
        </p:nvSpPr>
        <p:spPr>
          <a:xfrm>
            <a:off x="7877402" y="2191434"/>
            <a:ext cx="9335489" cy="2212987"/>
          </a:xfrm>
          <a:prstGeom prst="wedgeRoundRectCallout">
            <a:avLst>
              <a:gd fmla="val -57480" name="adj1"/>
              <a:gd fmla="val 43842" name="adj2"/>
              <a:gd fmla="val 16667" name="adj3"/>
            </a:avLst>
          </a:prstGeom>
          <a:solidFill>
            <a:srgbClr val="EAF1DD"/>
          </a:solidFill>
          <a:ln cap="flat" cmpd="sng" w="25400">
            <a:solidFill>
              <a:srgbClr val="EAF1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Tham gia các hoạt động lao động trong gia đình</a:t>
            </a:r>
            <a:endParaRPr sz="3800">
              <a:solidFill>
                <a:schemeClr val="dk1"/>
              </a:solidFill>
              <a:latin typeface="Arial"/>
              <a:ea typeface="Arial"/>
              <a:cs typeface="Arial"/>
              <a:sym typeface="Arial"/>
            </a:endParaRPr>
          </a:p>
        </p:txBody>
      </p:sp>
      <p:sp>
        <p:nvSpPr>
          <p:cNvPr id="259" name="Google Shape;259;p12"/>
          <p:cNvSpPr/>
          <p:nvPr/>
        </p:nvSpPr>
        <p:spPr>
          <a:xfrm>
            <a:off x="7877401" y="4790923"/>
            <a:ext cx="9335489" cy="2212987"/>
          </a:xfrm>
          <a:prstGeom prst="wedgeRoundRectCallout">
            <a:avLst>
              <a:gd fmla="val -59585" name="adj1"/>
              <a:gd fmla="val -43335" name="adj2"/>
              <a:gd fmla="val 16667" name="adj3"/>
            </a:avLst>
          </a:prstGeom>
          <a:solidFill>
            <a:srgbClr val="E5DFEC"/>
          </a:solidFill>
          <a:ln cap="flat" cmpd="sng" w="25400">
            <a:solidFill>
              <a:srgbClr val="E5DF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Thực hiện kế hoạch tài chính cá nhân hợp lí</a:t>
            </a:r>
            <a:endParaRPr sz="3800">
              <a:solidFill>
                <a:schemeClr val="dk1"/>
              </a:solidFill>
              <a:latin typeface="Arial"/>
              <a:ea typeface="Arial"/>
              <a:cs typeface="Arial"/>
              <a:sym typeface="Arial"/>
            </a:endParaRPr>
          </a:p>
        </p:txBody>
      </p:sp>
      <p:sp>
        <p:nvSpPr>
          <p:cNvPr id="260" name="Google Shape;260;p12"/>
          <p:cNvSpPr/>
          <p:nvPr/>
        </p:nvSpPr>
        <p:spPr>
          <a:xfrm>
            <a:off x="7877401" y="7390412"/>
            <a:ext cx="9335489" cy="2212987"/>
          </a:xfrm>
          <a:prstGeom prst="wedgeRoundRectCallout">
            <a:avLst>
              <a:gd fmla="val -59236" name="adj1"/>
              <a:gd fmla="val -50160" name="adj2"/>
              <a:gd fmla="val 16667" name="adj3"/>
            </a:avLst>
          </a:prstGeom>
          <a:solidFill>
            <a:srgbClr val="DAE5F1"/>
          </a:solidFill>
          <a:ln cap="flat" cmpd="sng" w="25400">
            <a:solidFill>
              <a:srgbClr val="DAE5F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Tự đánh giá kết quả hoạt động</a:t>
            </a:r>
            <a:endParaRPr sz="3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264" name="Shape 264"/>
        <p:cNvGrpSpPr/>
        <p:nvPr/>
      </p:nvGrpSpPr>
      <p:grpSpPr>
        <a:xfrm>
          <a:off x="0" y="0"/>
          <a:ext cx="0" cy="0"/>
          <a:chOff x="0" y="0"/>
          <a:chExt cx="0" cy="0"/>
        </a:xfrm>
      </p:grpSpPr>
      <p:sp>
        <p:nvSpPr>
          <p:cNvPr id="265" name="Google Shape;265;p13"/>
          <p:cNvSpPr/>
          <p:nvPr/>
        </p:nvSpPr>
        <p:spPr>
          <a:xfrm flipH="1" rot="647847">
            <a:off x="16040568" y="179264"/>
            <a:ext cx="1966842" cy="561115"/>
          </a:xfrm>
          <a:custGeom>
            <a:rect b="b" l="l" r="r" t="t"/>
            <a:pathLst>
              <a:path extrusionOk="0" h="416882" w="1475688">
                <a:moveTo>
                  <a:pt x="1475688" y="0"/>
                </a:moveTo>
                <a:lnTo>
                  <a:pt x="0" y="0"/>
                </a:lnTo>
                <a:lnTo>
                  <a:pt x="0" y="416882"/>
                </a:lnTo>
                <a:lnTo>
                  <a:pt x="1475688" y="416882"/>
                </a:lnTo>
                <a:lnTo>
                  <a:pt x="1475688"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66" name="Google Shape;266;p13"/>
          <p:cNvPicPr preferRelativeResize="0"/>
          <p:nvPr/>
        </p:nvPicPr>
        <p:blipFill rotWithShape="1">
          <a:blip r:embed="rId4">
            <a:alphaModFix/>
          </a:blip>
          <a:srcRect b="0" l="0" r="0" t="0"/>
          <a:stretch/>
        </p:blipFill>
        <p:spPr>
          <a:xfrm rot="-207452">
            <a:off x="392262" y="446107"/>
            <a:ext cx="8771981" cy="9786067"/>
          </a:xfrm>
          <a:prstGeom prst="rect">
            <a:avLst/>
          </a:prstGeom>
          <a:noFill/>
          <a:ln>
            <a:noFill/>
          </a:ln>
        </p:spPr>
      </p:pic>
      <p:grpSp>
        <p:nvGrpSpPr>
          <p:cNvPr id="267" name="Google Shape;267;p13"/>
          <p:cNvGrpSpPr/>
          <p:nvPr/>
        </p:nvGrpSpPr>
        <p:grpSpPr>
          <a:xfrm>
            <a:off x="63403" y="317438"/>
            <a:ext cx="6869870" cy="1441876"/>
            <a:chOff x="181907" y="392459"/>
            <a:chExt cx="6869870" cy="1441876"/>
          </a:xfrm>
        </p:grpSpPr>
        <p:sp>
          <p:nvSpPr>
            <p:cNvPr id="268" name="Google Shape;268;p13"/>
            <p:cNvSpPr/>
            <p:nvPr/>
          </p:nvSpPr>
          <p:spPr>
            <a:xfrm rot="-143938">
              <a:off x="203132" y="534842"/>
              <a:ext cx="6827420" cy="1157110"/>
            </a:xfrm>
            <a:custGeom>
              <a:rect b="b" l="l" r="r" t="t"/>
              <a:pathLst>
                <a:path extrusionOk="0" h="848774" w="5761308">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9" name="Google Shape;269;p13"/>
            <p:cNvSpPr txBox="1"/>
            <p:nvPr/>
          </p:nvSpPr>
          <p:spPr>
            <a:xfrm rot="-140663">
              <a:off x="546080" y="800250"/>
              <a:ext cx="6141524" cy="59766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lang="en-US" sz="4000">
                  <a:solidFill>
                    <a:srgbClr val="FFFFFF"/>
                  </a:solidFill>
                  <a:latin typeface="Arial"/>
                  <a:ea typeface="Arial"/>
                  <a:cs typeface="Arial"/>
                  <a:sym typeface="Arial"/>
                </a:rPr>
                <a:t>Mô tả bức tranh chủ đề</a:t>
              </a:r>
              <a:endParaRPr b="1" sz="4000">
                <a:solidFill>
                  <a:srgbClr val="FFFFFF"/>
                </a:solidFill>
                <a:latin typeface="Arial"/>
                <a:ea typeface="Arial"/>
                <a:cs typeface="Arial"/>
                <a:sym typeface="Arial"/>
              </a:endParaRPr>
            </a:p>
          </p:txBody>
        </p:sp>
      </p:grpSp>
      <p:sp>
        <p:nvSpPr>
          <p:cNvPr id="270" name="Google Shape;270;p13"/>
          <p:cNvSpPr/>
          <p:nvPr/>
        </p:nvSpPr>
        <p:spPr>
          <a:xfrm>
            <a:off x="9296326" y="1779676"/>
            <a:ext cx="8382074" cy="6788812"/>
          </a:xfrm>
          <a:custGeom>
            <a:rect b="b" l="l" r="r" t="t"/>
            <a:pathLst>
              <a:path extrusionOk="0" h="1544802" w="2140210">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cap="flat" cmpd="sng" w="9525">
            <a:solidFill>
              <a:srgbClr val="0F243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1" name="Google Shape;271;p13"/>
          <p:cNvSpPr txBox="1"/>
          <p:nvPr/>
        </p:nvSpPr>
        <p:spPr>
          <a:xfrm>
            <a:off x="9715426" y="2112026"/>
            <a:ext cx="7543873" cy="612411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3800"/>
              <a:buFont typeface="Noto Sans Symbols"/>
              <a:buChar char="⮚"/>
            </a:pPr>
            <a:r>
              <a:rPr b="1" lang="en-US" sz="3800">
                <a:solidFill>
                  <a:srgbClr val="000000"/>
                </a:solidFill>
                <a:latin typeface="Arial"/>
                <a:ea typeface="Arial"/>
                <a:cs typeface="Arial"/>
                <a:sym typeface="Arial"/>
              </a:rPr>
              <a:t>Các bạn học sinh trong tranh đang lên kế hoạch chi tiêu phù hợp với bản thân:</a:t>
            </a:r>
            <a:endParaRPr/>
          </a:p>
          <a:p>
            <a:pPr indent="-571500" lvl="0" marL="571500" marR="0" rtl="0" algn="just">
              <a:lnSpc>
                <a:spcPct val="150000"/>
              </a:lnSpc>
              <a:spcBef>
                <a:spcPts val="0"/>
              </a:spcBef>
              <a:spcAft>
                <a:spcPts val="0"/>
              </a:spcAft>
              <a:buClr>
                <a:schemeClr val="dk1"/>
              </a:buClr>
              <a:buSzPts val="3800"/>
              <a:buFont typeface="Courier New"/>
              <a:buChar char="o"/>
            </a:pPr>
            <a:r>
              <a:rPr lang="en-US" sz="3800">
                <a:solidFill>
                  <a:schemeClr val="dk1"/>
                </a:solidFill>
                <a:latin typeface="Arial"/>
                <a:ea typeface="Arial"/>
                <a:cs typeface="Arial"/>
                <a:sym typeface="Arial"/>
              </a:rPr>
              <a:t>Bạn nam đang nghĩ đến việc đi du lịch với gia đình.</a:t>
            </a:r>
            <a:endParaRPr/>
          </a:p>
          <a:p>
            <a:pPr indent="-571500" lvl="0" marL="571500" marR="0" rtl="0" algn="just">
              <a:lnSpc>
                <a:spcPct val="150000"/>
              </a:lnSpc>
              <a:spcBef>
                <a:spcPts val="0"/>
              </a:spcBef>
              <a:spcAft>
                <a:spcPts val="0"/>
              </a:spcAft>
              <a:buClr>
                <a:schemeClr val="dk1"/>
              </a:buClr>
              <a:buSzPts val="3800"/>
              <a:buFont typeface="Courier New"/>
              <a:buChar char="o"/>
            </a:pPr>
            <a:r>
              <a:rPr lang="en-US" sz="3800">
                <a:solidFill>
                  <a:schemeClr val="dk1"/>
                </a:solidFill>
                <a:latin typeface="Arial"/>
                <a:ea typeface="Arial"/>
                <a:cs typeface="Arial"/>
                <a:sym typeface="Arial"/>
              </a:rPr>
              <a:t>Bạn nữ đang nghĩ đến việc mua máy tính mới. </a:t>
            </a:r>
            <a:endParaRPr/>
          </a:p>
        </p:txBody>
      </p:sp>
      <p:pic>
        <p:nvPicPr>
          <p:cNvPr descr="A cartoon of a child reading a book&#10;&#10;Description automatically generated" id="272" name="Google Shape;272;p13"/>
          <p:cNvPicPr preferRelativeResize="0"/>
          <p:nvPr/>
        </p:nvPicPr>
        <p:blipFill rotWithShape="1">
          <a:blip r:embed="rId5">
            <a:alphaModFix/>
          </a:blip>
          <a:srcRect b="0" l="0" r="0" t="0"/>
          <a:stretch/>
        </p:blipFill>
        <p:spPr>
          <a:xfrm>
            <a:off x="15374576" y="7659391"/>
            <a:ext cx="2913424" cy="3014296"/>
          </a:xfrm>
          <a:prstGeom prst="rect">
            <a:avLst/>
          </a:prstGeom>
          <a:noFill/>
          <a:ln>
            <a:noFill/>
          </a:ln>
        </p:spPr>
      </p:pic>
      <p:grpSp>
        <p:nvGrpSpPr>
          <p:cNvPr id="273" name="Google Shape;273;p13"/>
          <p:cNvGrpSpPr/>
          <p:nvPr/>
        </p:nvGrpSpPr>
        <p:grpSpPr>
          <a:xfrm>
            <a:off x="1073976" y="2764205"/>
            <a:ext cx="6869872" cy="6347565"/>
            <a:chOff x="1073976" y="2764205"/>
            <a:chExt cx="6869872" cy="6347565"/>
          </a:xfrm>
        </p:grpSpPr>
        <p:pic>
          <p:nvPicPr>
            <p:cNvPr descr="A person talking to a person at a desk&#10;&#10;Description automatically generated" id="274" name="Google Shape;274;p13"/>
            <p:cNvPicPr preferRelativeResize="0"/>
            <p:nvPr/>
          </p:nvPicPr>
          <p:blipFill rotWithShape="1">
            <a:blip r:embed="rId6">
              <a:alphaModFix/>
            </a:blip>
            <a:srcRect b="0" l="0" r="0" t="0"/>
            <a:stretch/>
          </p:blipFill>
          <p:spPr>
            <a:xfrm>
              <a:off x="1073976" y="3314700"/>
              <a:ext cx="6869872" cy="579707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Push pin " id="275" name="Google Shape;275;p13"/>
            <p:cNvPicPr preferRelativeResize="0"/>
            <p:nvPr/>
          </p:nvPicPr>
          <p:blipFill rotWithShape="1">
            <a:blip r:embed="rId7">
              <a:alphaModFix/>
            </a:blip>
            <a:srcRect b="0" l="0" r="0" t="0"/>
            <a:stretch/>
          </p:blipFill>
          <p:spPr>
            <a:xfrm rot="-1256012">
              <a:off x="4139522" y="2866629"/>
              <a:ext cx="703265" cy="703265"/>
            </a:xfrm>
            <a:prstGeom prst="rect">
              <a:avLst/>
            </a:prstGeom>
            <a:noFill/>
            <a:ln>
              <a:noFill/>
            </a:ln>
          </p:spPr>
        </p:pic>
      </p:grpSp>
      <p:sp>
        <p:nvSpPr>
          <p:cNvPr id="276" name="Google Shape;276;p13"/>
          <p:cNvSpPr/>
          <p:nvPr/>
        </p:nvSpPr>
        <p:spPr>
          <a:xfrm>
            <a:off x="8885384" y="8241303"/>
            <a:ext cx="1126089" cy="986540"/>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280" name="Shape 280"/>
        <p:cNvGrpSpPr/>
        <p:nvPr/>
      </p:nvGrpSpPr>
      <p:grpSpPr>
        <a:xfrm>
          <a:off x="0" y="0"/>
          <a:ext cx="0" cy="0"/>
          <a:chOff x="0" y="0"/>
          <a:chExt cx="0" cy="0"/>
        </a:xfrm>
      </p:grpSpPr>
      <p:sp>
        <p:nvSpPr>
          <p:cNvPr id="281" name="Google Shape;281;p14"/>
          <p:cNvSpPr/>
          <p:nvPr/>
        </p:nvSpPr>
        <p:spPr>
          <a:xfrm rot="-285952">
            <a:off x="17306073" y="36861"/>
            <a:ext cx="935462" cy="1157441"/>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14"/>
          <p:cNvSpPr/>
          <p:nvPr/>
        </p:nvSpPr>
        <p:spPr>
          <a:xfrm>
            <a:off x="636813" y="2563284"/>
            <a:ext cx="17068800" cy="7188468"/>
          </a:xfrm>
          <a:custGeom>
            <a:rect b="b" l="l" r="r" t="t"/>
            <a:pathLst>
              <a:path extrusionOk="0" h="6335005" w="14949872">
                <a:moveTo>
                  <a:pt x="0" y="0"/>
                </a:moveTo>
                <a:lnTo>
                  <a:pt x="14949872" y="0"/>
                </a:lnTo>
                <a:lnTo>
                  <a:pt x="14949872" y="6335005"/>
                </a:lnTo>
                <a:lnTo>
                  <a:pt x="0" y="6335005"/>
                </a:lnTo>
                <a:lnTo>
                  <a:pt x="0" y="0"/>
                </a:ln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 name="Google Shape;283;p14"/>
          <p:cNvSpPr txBox="1"/>
          <p:nvPr/>
        </p:nvSpPr>
        <p:spPr>
          <a:xfrm>
            <a:off x="6457121" y="3095462"/>
            <a:ext cx="10561869" cy="612411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3800"/>
              <a:buFont typeface="Noto Sans Symbols"/>
              <a:buChar char="▪"/>
            </a:pPr>
            <a:r>
              <a:rPr lang="en-US" sz="3800">
                <a:solidFill>
                  <a:srgbClr val="000000"/>
                </a:solidFill>
                <a:latin typeface="Arial"/>
                <a:ea typeface="Arial"/>
                <a:cs typeface="Arial"/>
                <a:sym typeface="Arial"/>
              </a:rPr>
              <a:t>Các mục tiêu của chủ đề không chỉ thực hiện trong giờ </a:t>
            </a:r>
            <a:r>
              <a:rPr i="1" lang="en-US" sz="3800">
                <a:solidFill>
                  <a:srgbClr val="000000"/>
                </a:solidFill>
                <a:latin typeface="Arial"/>
                <a:ea typeface="Arial"/>
                <a:cs typeface="Arial"/>
                <a:sym typeface="Arial"/>
              </a:rPr>
              <a:t>Hoạt động giáo dục </a:t>
            </a:r>
            <a:r>
              <a:rPr lang="en-US" sz="3800">
                <a:solidFill>
                  <a:srgbClr val="000000"/>
                </a:solidFill>
                <a:latin typeface="Arial"/>
                <a:ea typeface="Arial"/>
                <a:cs typeface="Arial"/>
                <a:sym typeface="Arial"/>
              </a:rPr>
              <a:t>mà còn được rèn luyện trong các giờ </a:t>
            </a:r>
            <a:r>
              <a:rPr i="1" lang="en-US" sz="3800">
                <a:solidFill>
                  <a:srgbClr val="000000"/>
                </a:solidFill>
                <a:latin typeface="Arial"/>
                <a:ea typeface="Arial"/>
                <a:cs typeface="Arial"/>
                <a:sym typeface="Arial"/>
              </a:rPr>
              <a:t>Sinh hoạt lớp</a:t>
            </a:r>
            <a:r>
              <a:rPr lang="en-US" sz="3800">
                <a:solidFill>
                  <a:srgbClr val="000000"/>
                </a:solidFill>
                <a:latin typeface="Arial"/>
                <a:ea typeface="Arial"/>
                <a:cs typeface="Arial"/>
                <a:sym typeface="Arial"/>
              </a:rPr>
              <a:t>, </a:t>
            </a:r>
            <a:r>
              <a:rPr i="1" lang="en-US" sz="3800">
                <a:solidFill>
                  <a:srgbClr val="000000"/>
                </a:solidFill>
                <a:latin typeface="Arial"/>
                <a:ea typeface="Arial"/>
                <a:cs typeface="Arial"/>
                <a:sym typeface="Arial"/>
              </a:rPr>
              <a:t>Sinh hoạt dưới cờ</a:t>
            </a:r>
            <a:r>
              <a:rPr lang="en-US" sz="3800">
                <a:solidFill>
                  <a:srgbClr val="000000"/>
                </a:solidFill>
                <a:latin typeface="Arial"/>
                <a:ea typeface="Arial"/>
                <a:cs typeface="Arial"/>
                <a:sym typeface="Arial"/>
              </a:rPr>
              <a:t> và hoạt động ngoại khóa khác. </a:t>
            </a:r>
            <a:endParaRPr sz="3800">
              <a:solidFill>
                <a:srgbClr val="000000"/>
              </a:solidFill>
              <a:latin typeface="Arial"/>
              <a:ea typeface="Arial"/>
              <a:cs typeface="Arial"/>
              <a:sym typeface="Arial"/>
            </a:endParaRPr>
          </a:p>
          <a:p>
            <a:pPr indent="-571500" lvl="0" marL="571500" marR="0" rtl="0" algn="just">
              <a:lnSpc>
                <a:spcPct val="150000"/>
              </a:lnSpc>
              <a:spcBef>
                <a:spcPts val="0"/>
              </a:spcBef>
              <a:spcAft>
                <a:spcPts val="0"/>
              </a:spcAft>
              <a:buClr>
                <a:srgbClr val="000000"/>
              </a:buClr>
              <a:buSzPts val="3800"/>
              <a:buFont typeface="Noto Sans Symbols"/>
              <a:buChar char="▪"/>
            </a:pPr>
            <a:r>
              <a:rPr lang="en-US" sz="3800">
                <a:solidFill>
                  <a:srgbClr val="000000"/>
                </a:solidFill>
                <a:latin typeface="Arial"/>
                <a:ea typeface="Arial"/>
                <a:cs typeface="Arial"/>
                <a:sym typeface="Arial"/>
              </a:rPr>
              <a:t>Các em cần tham gia đầy đủ, tích cực vào các hoạt động tập thể và vận dụng rèn luyện vào cuộc sống.</a:t>
            </a:r>
            <a:endParaRPr sz="3800">
              <a:solidFill>
                <a:schemeClr val="dk1"/>
              </a:solidFill>
              <a:latin typeface="Arial"/>
              <a:ea typeface="Arial"/>
              <a:cs typeface="Arial"/>
              <a:sym typeface="Arial"/>
            </a:endParaRPr>
          </a:p>
        </p:txBody>
      </p:sp>
      <p:sp>
        <p:nvSpPr>
          <p:cNvPr id="284" name="Google Shape;284;p14"/>
          <p:cNvSpPr/>
          <p:nvPr/>
        </p:nvSpPr>
        <p:spPr>
          <a:xfrm>
            <a:off x="381000" y="535248"/>
            <a:ext cx="12649200" cy="1484052"/>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5F497A"/>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400">
                <a:solidFill>
                  <a:srgbClr val="3F3151"/>
                </a:solidFill>
                <a:latin typeface="Arial"/>
                <a:ea typeface="Arial"/>
                <a:cs typeface="Arial"/>
                <a:sym typeface="Arial"/>
              </a:rPr>
              <a:t>Định hướng nội dung của Chủ đề 5</a:t>
            </a:r>
            <a:endParaRPr b="1" i="1" sz="4400">
              <a:solidFill>
                <a:srgbClr val="3F3151"/>
              </a:solidFill>
              <a:latin typeface="Arial"/>
              <a:ea typeface="Arial"/>
              <a:cs typeface="Arial"/>
              <a:sym typeface="Arial"/>
            </a:endParaRPr>
          </a:p>
        </p:txBody>
      </p:sp>
      <p:grpSp>
        <p:nvGrpSpPr>
          <p:cNvPr id="285" name="Google Shape;285;p14"/>
          <p:cNvGrpSpPr/>
          <p:nvPr/>
        </p:nvGrpSpPr>
        <p:grpSpPr>
          <a:xfrm>
            <a:off x="1301667" y="4230536"/>
            <a:ext cx="4658507" cy="3853963"/>
            <a:chOff x="1301667" y="4230536"/>
            <a:chExt cx="4658507" cy="3853963"/>
          </a:xfrm>
        </p:grpSpPr>
        <p:grpSp>
          <p:nvGrpSpPr>
            <p:cNvPr id="286" name="Google Shape;286;p14"/>
            <p:cNvGrpSpPr/>
            <p:nvPr/>
          </p:nvGrpSpPr>
          <p:grpSpPr>
            <a:xfrm>
              <a:off x="1301667" y="4230536"/>
              <a:ext cx="4658507" cy="3853963"/>
              <a:chOff x="0" y="0"/>
              <a:chExt cx="1100661" cy="893945"/>
            </a:xfrm>
          </p:grpSpPr>
          <p:sp>
            <p:nvSpPr>
              <p:cNvPr id="287" name="Google Shape;287;p14"/>
              <p:cNvSpPr/>
              <p:nvPr/>
            </p:nvSpPr>
            <p:spPr>
              <a:xfrm>
                <a:off x="0" y="0"/>
                <a:ext cx="1100661" cy="893945"/>
              </a:xfrm>
              <a:custGeom>
                <a:rect b="b" l="l" r="r" t="t"/>
                <a:pathLst>
                  <a:path extrusionOk="0" h="893945" w="1100661">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8" name="Google Shape;288;p14"/>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Arial"/>
                  <a:ea typeface="Arial"/>
                  <a:cs typeface="Arial"/>
                  <a:sym typeface="Arial"/>
                </a:endParaRPr>
              </a:p>
            </p:txBody>
          </p:sp>
        </p:grpSp>
        <p:pic>
          <p:nvPicPr>
            <p:cNvPr id="289" name="Google Shape;289;p14"/>
            <p:cNvPicPr preferRelativeResize="0"/>
            <p:nvPr/>
          </p:nvPicPr>
          <p:blipFill rotWithShape="1">
            <a:blip r:embed="rId4">
              <a:alphaModFix/>
            </a:blip>
            <a:srcRect b="0" l="0" r="0" t="0"/>
            <a:stretch/>
          </p:blipFill>
          <p:spPr>
            <a:xfrm>
              <a:off x="2078929" y="5132614"/>
              <a:ext cx="3103982" cy="2498706"/>
            </a:xfrm>
            <a:prstGeom prst="rect">
              <a:avLst/>
            </a:prstGeom>
            <a:noFill/>
            <a:ln>
              <a:noFill/>
            </a:ln>
          </p:spPr>
        </p:pic>
      </p:grpSp>
      <p:sp>
        <p:nvSpPr>
          <p:cNvPr id="290" name="Google Shape;290;p14"/>
          <p:cNvSpPr/>
          <p:nvPr/>
        </p:nvSpPr>
        <p:spPr>
          <a:xfrm>
            <a:off x="16630957" y="8523512"/>
            <a:ext cx="1020230" cy="1752601"/>
          </a:xfrm>
          <a:custGeom>
            <a:rect b="b" l="l" r="r" t="t"/>
            <a:pathLst>
              <a:path extrusionOk="0" h="1708382" w="609563">
                <a:moveTo>
                  <a:pt x="0" y="0"/>
                </a:moveTo>
                <a:lnTo>
                  <a:pt x="609563" y="0"/>
                </a:lnTo>
                <a:lnTo>
                  <a:pt x="609563" y="1708382"/>
                </a:lnTo>
                <a:lnTo>
                  <a:pt x="0" y="170838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animEffect filter="fade" transition="in">
                                      <p:cBhvr>
                                        <p:cTn dur="500"/>
                                        <p:tgtEl>
                                          <p:spTgt spid="2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1" st="1"/>
                                            </p:txEl>
                                          </p:spTgt>
                                        </p:tgtEl>
                                        <p:attrNameLst>
                                          <p:attrName>style.visibility</p:attrName>
                                        </p:attrNameLst>
                                      </p:cBhvr>
                                      <p:to>
                                        <p:strVal val="visible"/>
                                      </p:to>
                                    </p:set>
                                    <p:animEffect filter="fade" transition="in">
                                      <p:cBhvr>
                                        <p:cTn dur="500"/>
                                        <p:tgtEl>
                                          <p:spTgt spid="28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294" name="Shape 294"/>
        <p:cNvGrpSpPr/>
        <p:nvPr/>
      </p:nvGrpSpPr>
      <p:grpSpPr>
        <a:xfrm>
          <a:off x="0" y="0"/>
          <a:ext cx="0" cy="0"/>
          <a:chOff x="0" y="0"/>
          <a:chExt cx="0" cy="0"/>
        </a:xfrm>
      </p:grpSpPr>
      <p:pic>
        <p:nvPicPr>
          <p:cNvPr id="295" name="Google Shape;295;p15"/>
          <p:cNvPicPr preferRelativeResize="0"/>
          <p:nvPr/>
        </p:nvPicPr>
        <p:blipFill rotWithShape="1">
          <a:blip r:embed="rId3">
            <a:alphaModFix/>
          </a:blip>
          <a:srcRect b="0" l="0" r="0" t="0"/>
          <a:stretch/>
        </p:blipFill>
        <p:spPr>
          <a:xfrm rot="5326155">
            <a:off x="5105884" y="-3286583"/>
            <a:ext cx="8076231" cy="16860166"/>
          </a:xfrm>
          <a:prstGeom prst="rect">
            <a:avLst/>
          </a:prstGeom>
          <a:noFill/>
          <a:ln>
            <a:noFill/>
          </a:ln>
        </p:spPr>
      </p:pic>
      <p:sp>
        <p:nvSpPr>
          <p:cNvPr id="296" name="Google Shape;296;p15"/>
          <p:cNvSpPr txBox="1"/>
          <p:nvPr/>
        </p:nvSpPr>
        <p:spPr>
          <a:xfrm>
            <a:off x="1250000" y="2447902"/>
            <a:ext cx="15787998" cy="4994381"/>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7000">
                <a:solidFill>
                  <a:schemeClr val="dk1"/>
                </a:solidFill>
                <a:latin typeface="Arial"/>
                <a:ea typeface="Arial"/>
                <a:cs typeface="Arial"/>
                <a:sym typeface="Arial"/>
              </a:rPr>
              <a:t>Hoạt động giáo dục theo chủ đề</a:t>
            </a:r>
            <a:endParaRPr/>
          </a:p>
          <a:p>
            <a:pPr indent="0" lvl="0" marL="0" marR="0" rtl="0" algn="ctr">
              <a:lnSpc>
                <a:spcPct val="150000"/>
              </a:lnSpc>
              <a:spcBef>
                <a:spcPts val="0"/>
              </a:spcBef>
              <a:spcAft>
                <a:spcPts val="0"/>
              </a:spcAft>
              <a:buNone/>
            </a:pPr>
            <a:r>
              <a:rPr b="1" lang="en-US" sz="7600">
                <a:solidFill>
                  <a:srgbClr val="C00000"/>
                </a:solidFill>
                <a:latin typeface="Arial"/>
                <a:ea typeface="Arial"/>
                <a:cs typeface="Arial"/>
                <a:sym typeface="Arial"/>
              </a:rPr>
              <a:t>Chủ đề 5: Xây dựng và thực hiện kế hoạch chi tiêu phù hợp</a:t>
            </a:r>
            <a:endParaRPr b="1" sz="7600">
              <a:solidFill>
                <a:srgbClr val="C00000"/>
              </a:solidFill>
              <a:latin typeface="Arial"/>
              <a:ea typeface="Arial"/>
              <a:cs typeface="Arial"/>
              <a:sym typeface="Arial"/>
            </a:endParaRPr>
          </a:p>
        </p:txBody>
      </p:sp>
      <p:pic>
        <p:nvPicPr>
          <p:cNvPr id="297" name="Google Shape;297;p15"/>
          <p:cNvPicPr preferRelativeResize="0"/>
          <p:nvPr/>
        </p:nvPicPr>
        <p:blipFill rotWithShape="1">
          <a:blip r:embed="rId4">
            <a:alphaModFix/>
          </a:blip>
          <a:srcRect b="0" l="0" r="0" t="0"/>
          <a:stretch/>
        </p:blipFill>
        <p:spPr>
          <a:xfrm>
            <a:off x="4103950" y="7790544"/>
            <a:ext cx="10080099" cy="2746827"/>
          </a:xfrm>
          <a:prstGeom prst="rect">
            <a:avLst/>
          </a:prstGeom>
          <a:noFill/>
          <a:ln>
            <a:noFill/>
          </a:ln>
        </p:spPr>
      </p:pic>
      <p:sp>
        <p:nvSpPr>
          <p:cNvPr id="298" name="Google Shape;298;p15"/>
          <p:cNvSpPr/>
          <p:nvPr/>
        </p:nvSpPr>
        <p:spPr>
          <a:xfrm flipH="1">
            <a:off x="16544468" y="347031"/>
            <a:ext cx="987059" cy="1932124"/>
          </a:xfrm>
          <a:custGeom>
            <a:rect b="b" l="l" r="r" t="t"/>
            <a:pathLst>
              <a:path extrusionOk="0" h="1708382" w="609563">
                <a:moveTo>
                  <a:pt x="609563" y="0"/>
                </a:moveTo>
                <a:lnTo>
                  <a:pt x="0" y="0"/>
                </a:lnTo>
                <a:lnTo>
                  <a:pt x="0" y="1708381"/>
                </a:lnTo>
                <a:lnTo>
                  <a:pt x="609563" y="1708381"/>
                </a:lnTo>
                <a:lnTo>
                  <a:pt x="609563"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5"/>
          <p:cNvSpPr/>
          <p:nvPr/>
        </p:nvSpPr>
        <p:spPr>
          <a:xfrm flipH="1" rot="8291601">
            <a:off x="423169" y="42801"/>
            <a:ext cx="2044903" cy="2066937"/>
          </a:xfrm>
          <a:custGeom>
            <a:rect b="b" l="l" r="r" t="t"/>
            <a:pathLst>
              <a:path extrusionOk="0" h="1542990" w="1988444">
                <a:moveTo>
                  <a:pt x="1988444" y="0"/>
                </a:moveTo>
                <a:lnTo>
                  <a:pt x="0" y="0"/>
                </a:lnTo>
                <a:lnTo>
                  <a:pt x="0" y="1542989"/>
                </a:lnTo>
                <a:lnTo>
                  <a:pt x="1988444" y="1542989"/>
                </a:lnTo>
                <a:lnTo>
                  <a:pt x="1988444"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animEffect filter="fade" transition="in">
                                      <p:cBhvr>
                                        <p:cTn dur="500"/>
                                        <p:tgtEl>
                                          <p:spTgt spid="29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animEffect filter="fade" transition="in">
                                      <p:cBhvr>
                                        <p:cTn dur="500"/>
                                        <p:tgtEl>
                                          <p:spTgt spid="29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303" name="Shape 303"/>
        <p:cNvGrpSpPr/>
        <p:nvPr/>
      </p:nvGrpSpPr>
      <p:grpSpPr>
        <a:xfrm>
          <a:off x="0" y="0"/>
          <a:ext cx="0" cy="0"/>
          <a:chOff x="0" y="0"/>
          <a:chExt cx="0" cy="0"/>
        </a:xfrm>
      </p:grpSpPr>
      <p:sp>
        <p:nvSpPr>
          <p:cNvPr id="304" name="Google Shape;304;p16"/>
          <p:cNvSpPr/>
          <p:nvPr/>
        </p:nvSpPr>
        <p:spPr>
          <a:xfrm rot="517724">
            <a:off x="17045372" y="89835"/>
            <a:ext cx="1223622" cy="345673"/>
          </a:xfrm>
          <a:custGeom>
            <a:rect b="b" l="l" r="r" t="t"/>
            <a:pathLst>
              <a:path extrusionOk="0" h="345673" w="1223622">
                <a:moveTo>
                  <a:pt x="0" y="0"/>
                </a:moveTo>
                <a:lnTo>
                  <a:pt x="1223622" y="0"/>
                </a:lnTo>
                <a:lnTo>
                  <a:pt x="1223622" y="345674"/>
                </a:lnTo>
                <a:lnTo>
                  <a:pt x="0" y="3456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6"/>
          <p:cNvSpPr/>
          <p:nvPr/>
        </p:nvSpPr>
        <p:spPr>
          <a:xfrm rot="-2365282">
            <a:off x="233841" y="86943"/>
            <a:ext cx="1461430" cy="928008"/>
          </a:xfrm>
          <a:custGeom>
            <a:rect b="b" l="l" r="r" t="t"/>
            <a:pathLst>
              <a:path extrusionOk="0" h="928008" w="1461430">
                <a:moveTo>
                  <a:pt x="0" y="0"/>
                </a:moveTo>
                <a:lnTo>
                  <a:pt x="1461431" y="0"/>
                </a:lnTo>
                <a:lnTo>
                  <a:pt x="1461431" y="928008"/>
                </a:lnTo>
                <a:lnTo>
                  <a:pt x="0" y="9280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6"/>
          <p:cNvSpPr/>
          <p:nvPr/>
        </p:nvSpPr>
        <p:spPr>
          <a:xfrm rot="898632">
            <a:off x="17356485" y="9583691"/>
            <a:ext cx="868571" cy="601290"/>
          </a:xfrm>
          <a:custGeom>
            <a:rect b="b" l="l" r="r" t="t"/>
            <a:pathLst>
              <a:path extrusionOk="0" h="1335076" w="1050110">
                <a:moveTo>
                  <a:pt x="0" y="0"/>
                </a:moveTo>
                <a:lnTo>
                  <a:pt x="1050110" y="0"/>
                </a:lnTo>
                <a:lnTo>
                  <a:pt x="1050110" y="1335075"/>
                </a:lnTo>
                <a:lnTo>
                  <a:pt x="0" y="13350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07" name="Google Shape;307;p16"/>
          <p:cNvGrpSpPr/>
          <p:nvPr/>
        </p:nvGrpSpPr>
        <p:grpSpPr>
          <a:xfrm>
            <a:off x="3764530" y="0"/>
            <a:ext cx="10758940" cy="1644920"/>
            <a:chOff x="3677277" y="831974"/>
            <a:chExt cx="10758940" cy="1644920"/>
          </a:xfrm>
        </p:grpSpPr>
        <p:sp>
          <p:nvSpPr>
            <p:cNvPr id="308" name="Google Shape;308;p16"/>
            <p:cNvSpPr/>
            <p:nvPr/>
          </p:nvSpPr>
          <p:spPr>
            <a:xfrm>
              <a:off x="3677277" y="831974"/>
              <a:ext cx="10758940" cy="1644920"/>
            </a:xfrm>
            <a:custGeom>
              <a:rect b="b" l="l" r="r" t="t"/>
              <a:pathLst>
                <a:path extrusionOk="0" h="1991047" w="7315200">
                  <a:moveTo>
                    <a:pt x="0" y="0"/>
                  </a:moveTo>
                  <a:lnTo>
                    <a:pt x="7315200" y="0"/>
                  </a:lnTo>
                  <a:lnTo>
                    <a:pt x="7315200" y="1991046"/>
                  </a:lnTo>
                  <a:lnTo>
                    <a:pt x="0" y="1991046"/>
                  </a:lnTo>
                  <a:lnTo>
                    <a:pt x="0" y="0"/>
                  </a:lnTo>
                  <a:close/>
                </a:path>
              </a:pathLst>
            </a:custGeom>
            <a:blipFill rotWithShape="1">
              <a:blip r:embed="rId6">
                <a:alphaModFix/>
              </a:blip>
              <a:stretch>
                <a:fillRect b="-32861" l="0" r="0" t="-3430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6"/>
            <p:cNvSpPr txBox="1"/>
            <p:nvPr/>
          </p:nvSpPr>
          <p:spPr>
            <a:xfrm>
              <a:off x="4820277" y="1154556"/>
              <a:ext cx="847294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rgbClr val="C00000"/>
                  </a:solidFill>
                  <a:latin typeface="Arial"/>
                  <a:ea typeface="Arial"/>
                  <a:cs typeface="Arial"/>
                  <a:sym typeface="Arial"/>
                </a:rPr>
                <a:t>NỘI DUNG BÀI HỌC</a:t>
              </a:r>
              <a:endParaRPr b="1" sz="6000">
                <a:solidFill>
                  <a:srgbClr val="C00000"/>
                </a:solidFill>
                <a:latin typeface="Arial"/>
                <a:ea typeface="Arial"/>
                <a:cs typeface="Arial"/>
                <a:sym typeface="Arial"/>
              </a:endParaRPr>
            </a:p>
          </p:txBody>
        </p:sp>
      </p:grpSp>
      <p:grpSp>
        <p:nvGrpSpPr>
          <p:cNvPr id="310" name="Google Shape;310;p16"/>
          <p:cNvGrpSpPr/>
          <p:nvPr/>
        </p:nvGrpSpPr>
        <p:grpSpPr>
          <a:xfrm>
            <a:off x="838200" y="1941995"/>
            <a:ext cx="17068800" cy="861133"/>
            <a:chOff x="375454" y="2061213"/>
            <a:chExt cx="17068800" cy="861133"/>
          </a:xfrm>
        </p:grpSpPr>
        <p:sp>
          <p:nvSpPr>
            <p:cNvPr id="311" name="Google Shape;311;p16"/>
            <p:cNvSpPr txBox="1"/>
            <p:nvPr/>
          </p:nvSpPr>
          <p:spPr>
            <a:xfrm>
              <a:off x="1509628" y="2153225"/>
              <a:ext cx="1593462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Hoạt động 1: </a:t>
              </a:r>
              <a:r>
                <a:rPr lang="en-US" sz="4000">
                  <a:solidFill>
                    <a:schemeClr val="dk1"/>
                  </a:solidFill>
                  <a:latin typeface="Arial"/>
                  <a:ea typeface="Arial"/>
                  <a:cs typeface="Arial"/>
                  <a:sym typeface="Arial"/>
                </a:rPr>
                <a:t>Tìm hiểu kế hoạch chi tiêu của cá nhân và gia đình </a:t>
              </a:r>
              <a:endParaRPr sz="4000">
                <a:solidFill>
                  <a:schemeClr val="dk1"/>
                </a:solidFill>
                <a:latin typeface="Arial"/>
                <a:ea typeface="Arial"/>
                <a:cs typeface="Arial"/>
                <a:sym typeface="Arial"/>
              </a:endParaRPr>
            </a:p>
          </p:txBody>
        </p:sp>
        <p:sp>
          <p:nvSpPr>
            <p:cNvPr id="312" name="Google Shape;312;p16"/>
            <p:cNvSpPr/>
            <p:nvPr/>
          </p:nvSpPr>
          <p:spPr>
            <a:xfrm>
              <a:off x="375454" y="2061213"/>
              <a:ext cx="920924" cy="86113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1</a:t>
              </a:r>
              <a:endParaRPr/>
            </a:p>
          </p:txBody>
        </p:sp>
      </p:grpSp>
      <p:grpSp>
        <p:nvGrpSpPr>
          <p:cNvPr id="313" name="Google Shape;313;p16"/>
          <p:cNvGrpSpPr/>
          <p:nvPr/>
        </p:nvGrpSpPr>
        <p:grpSpPr>
          <a:xfrm>
            <a:off x="838200" y="5008680"/>
            <a:ext cx="16611600" cy="861133"/>
            <a:chOff x="375454" y="2061213"/>
            <a:chExt cx="16611600" cy="861133"/>
          </a:xfrm>
        </p:grpSpPr>
        <p:sp>
          <p:nvSpPr>
            <p:cNvPr id="314" name="Google Shape;314;p16"/>
            <p:cNvSpPr txBox="1"/>
            <p:nvPr/>
          </p:nvSpPr>
          <p:spPr>
            <a:xfrm>
              <a:off x="1509628" y="2153225"/>
              <a:ext cx="1547742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Hoạt động 3: </a:t>
              </a:r>
              <a:r>
                <a:rPr lang="en-US" sz="4000">
                  <a:solidFill>
                    <a:schemeClr val="dk1"/>
                  </a:solidFill>
                  <a:latin typeface="Arial"/>
                  <a:ea typeface="Arial"/>
                  <a:cs typeface="Arial"/>
                  <a:sym typeface="Arial"/>
                </a:rPr>
                <a:t>Thực hiện mục tiêu tiết kiệm tài chính trong gia đình</a:t>
              </a:r>
              <a:endParaRPr sz="4000">
                <a:solidFill>
                  <a:schemeClr val="dk1"/>
                </a:solidFill>
                <a:latin typeface="Arial"/>
                <a:ea typeface="Arial"/>
                <a:cs typeface="Arial"/>
                <a:sym typeface="Arial"/>
              </a:endParaRPr>
            </a:p>
          </p:txBody>
        </p:sp>
        <p:sp>
          <p:nvSpPr>
            <p:cNvPr id="315" name="Google Shape;315;p16"/>
            <p:cNvSpPr/>
            <p:nvPr/>
          </p:nvSpPr>
          <p:spPr>
            <a:xfrm>
              <a:off x="375454" y="2061213"/>
              <a:ext cx="920924" cy="86113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3</a:t>
              </a:r>
              <a:endParaRPr/>
            </a:p>
          </p:txBody>
        </p:sp>
      </p:grpSp>
      <p:grpSp>
        <p:nvGrpSpPr>
          <p:cNvPr id="316" name="Google Shape;316;p16"/>
          <p:cNvGrpSpPr/>
          <p:nvPr/>
        </p:nvGrpSpPr>
        <p:grpSpPr>
          <a:xfrm>
            <a:off x="838200" y="2925593"/>
            <a:ext cx="16836341" cy="1824923"/>
            <a:chOff x="375454" y="1787732"/>
            <a:chExt cx="16836341" cy="1824923"/>
          </a:xfrm>
        </p:grpSpPr>
        <p:sp>
          <p:nvSpPr>
            <p:cNvPr id="317" name="Google Shape;317;p16"/>
            <p:cNvSpPr txBox="1"/>
            <p:nvPr/>
          </p:nvSpPr>
          <p:spPr>
            <a:xfrm>
              <a:off x="1509628" y="1787732"/>
              <a:ext cx="15702167" cy="182492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4000">
                  <a:solidFill>
                    <a:schemeClr val="dk1"/>
                  </a:solidFill>
                  <a:latin typeface="Arial"/>
                  <a:ea typeface="Arial"/>
                  <a:cs typeface="Arial"/>
                  <a:sym typeface="Arial"/>
                </a:rPr>
                <a:t>Hoạt động 2: </a:t>
              </a:r>
              <a:r>
                <a:rPr lang="en-US" sz="4000">
                  <a:solidFill>
                    <a:schemeClr val="dk1"/>
                  </a:solidFill>
                  <a:latin typeface="Arial"/>
                  <a:ea typeface="Arial"/>
                  <a:cs typeface="Arial"/>
                  <a:sym typeface="Arial"/>
                </a:rPr>
                <a:t>Xây dựng kế hoạch chi tiêu của gia đình phù hợp với thu nhập của các thành viên </a:t>
              </a:r>
              <a:endParaRPr sz="4000">
                <a:solidFill>
                  <a:schemeClr val="dk1"/>
                </a:solidFill>
                <a:latin typeface="Arial"/>
                <a:ea typeface="Arial"/>
                <a:cs typeface="Arial"/>
                <a:sym typeface="Arial"/>
              </a:endParaRPr>
            </a:p>
          </p:txBody>
        </p:sp>
        <p:sp>
          <p:nvSpPr>
            <p:cNvPr id="318" name="Google Shape;318;p16"/>
            <p:cNvSpPr/>
            <p:nvPr/>
          </p:nvSpPr>
          <p:spPr>
            <a:xfrm>
              <a:off x="375454" y="2226313"/>
              <a:ext cx="920924" cy="86113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2</a:t>
              </a:r>
              <a:endParaRPr/>
            </a:p>
          </p:txBody>
        </p:sp>
      </p:grpSp>
      <p:grpSp>
        <p:nvGrpSpPr>
          <p:cNvPr id="319" name="Google Shape;319;p16"/>
          <p:cNvGrpSpPr/>
          <p:nvPr/>
        </p:nvGrpSpPr>
        <p:grpSpPr>
          <a:xfrm>
            <a:off x="838200" y="6325981"/>
            <a:ext cx="16188166" cy="861133"/>
            <a:chOff x="375454" y="2061213"/>
            <a:chExt cx="16188166" cy="861133"/>
          </a:xfrm>
        </p:grpSpPr>
        <p:sp>
          <p:nvSpPr>
            <p:cNvPr id="320" name="Google Shape;320;p16"/>
            <p:cNvSpPr txBox="1"/>
            <p:nvPr/>
          </p:nvSpPr>
          <p:spPr>
            <a:xfrm>
              <a:off x="1509628" y="2137836"/>
              <a:ext cx="1505399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Hoạt động 4: </a:t>
              </a:r>
              <a:r>
                <a:rPr lang="en-US" sz="4000">
                  <a:solidFill>
                    <a:schemeClr val="dk1"/>
                  </a:solidFill>
                  <a:latin typeface="Arial"/>
                  <a:ea typeface="Arial"/>
                  <a:cs typeface="Arial"/>
                  <a:sym typeface="Arial"/>
                </a:rPr>
                <a:t>Tham gia các hoạt động lao động trong gia đình </a:t>
              </a:r>
              <a:endParaRPr sz="4000">
                <a:solidFill>
                  <a:schemeClr val="dk1"/>
                </a:solidFill>
                <a:latin typeface="Arial"/>
                <a:ea typeface="Arial"/>
                <a:cs typeface="Arial"/>
                <a:sym typeface="Arial"/>
              </a:endParaRPr>
            </a:p>
          </p:txBody>
        </p:sp>
        <p:sp>
          <p:nvSpPr>
            <p:cNvPr id="321" name="Google Shape;321;p16"/>
            <p:cNvSpPr/>
            <p:nvPr/>
          </p:nvSpPr>
          <p:spPr>
            <a:xfrm>
              <a:off x="375454" y="2061213"/>
              <a:ext cx="920924" cy="86113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4</a:t>
              </a:r>
              <a:endParaRPr/>
            </a:p>
          </p:txBody>
        </p:sp>
      </p:grpSp>
      <p:grpSp>
        <p:nvGrpSpPr>
          <p:cNvPr id="322" name="Google Shape;322;p16"/>
          <p:cNvGrpSpPr/>
          <p:nvPr/>
        </p:nvGrpSpPr>
        <p:grpSpPr>
          <a:xfrm>
            <a:off x="838200" y="7722598"/>
            <a:ext cx="15011400" cy="861133"/>
            <a:chOff x="375454" y="2226313"/>
            <a:chExt cx="15011400" cy="861133"/>
          </a:xfrm>
        </p:grpSpPr>
        <p:sp>
          <p:nvSpPr>
            <p:cNvPr id="323" name="Google Shape;323;p16"/>
            <p:cNvSpPr txBox="1"/>
            <p:nvPr/>
          </p:nvSpPr>
          <p:spPr>
            <a:xfrm>
              <a:off x="1509628" y="2302936"/>
              <a:ext cx="1387722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Hoạt động 5: </a:t>
              </a:r>
              <a:r>
                <a:rPr lang="en-US" sz="4000">
                  <a:solidFill>
                    <a:schemeClr val="dk1"/>
                  </a:solidFill>
                  <a:latin typeface="Arial"/>
                  <a:ea typeface="Arial"/>
                  <a:cs typeface="Arial"/>
                  <a:sym typeface="Arial"/>
                </a:rPr>
                <a:t>Thực hiện kế hoạch tài chính cá nhân hợp lí</a:t>
              </a:r>
              <a:endParaRPr sz="4000">
                <a:solidFill>
                  <a:schemeClr val="dk1"/>
                </a:solidFill>
                <a:latin typeface="Arial"/>
                <a:ea typeface="Arial"/>
                <a:cs typeface="Arial"/>
                <a:sym typeface="Arial"/>
              </a:endParaRPr>
            </a:p>
          </p:txBody>
        </p:sp>
        <p:sp>
          <p:nvSpPr>
            <p:cNvPr id="324" name="Google Shape;324;p16"/>
            <p:cNvSpPr/>
            <p:nvPr/>
          </p:nvSpPr>
          <p:spPr>
            <a:xfrm>
              <a:off x="375454" y="2226313"/>
              <a:ext cx="920924" cy="86113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5</a:t>
              </a:r>
              <a:endParaRPr/>
            </a:p>
          </p:txBody>
        </p:sp>
      </p:grpSp>
      <p:grpSp>
        <p:nvGrpSpPr>
          <p:cNvPr id="325" name="Google Shape;325;p16"/>
          <p:cNvGrpSpPr/>
          <p:nvPr/>
        </p:nvGrpSpPr>
        <p:grpSpPr>
          <a:xfrm>
            <a:off x="838200" y="9045490"/>
            <a:ext cx="11887200" cy="861133"/>
            <a:chOff x="375454" y="2061213"/>
            <a:chExt cx="11887200" cy="861133"/>
          </a:xfrm>
        </p:grpSpPr>
        <p:sp>
          <p:nvSpPr>
            <p:cNvPr id="326" name="Google Shape;326;p16"/>
            <p:cNvSpPr txBox="1"/>
            <p:nvPr/>
          </p:nvSpPr>
          <p:spPr>
            <a:xfrm>
              <a:off x="1509628" y="2153225"/>
              <a:ext cx="1075302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Hoạt động 6: </a:t>
              </a:r>
              <a:r>
                <a:rPr lang="en-US" sz="4000">
                  <a:solidFill>
                    <a:schemeClr val="dk1"/>
                  </a:solidFill>
                  <a:latin typeface="Arial"/>
                  <a:ea typeface="Arial"/>
                  <a:cs typeface="Arial"/>
                  <a:sym typeface="Arial"/>
                </a:rPr>
                <a:t>Khảo sát kết quả hoạt động</a:t>
              </a:r>
              <a:endParaRPr sz="4000">
                <a:solidFill>
                  <a:schemeClr val="dk1"/>
                </a:solidFill>
                <a:latin typeface="Arial"/>
                <a:ea typeface="Arial"/>
                <a:cs typeface="Arial"/>
                <a:sym typeface="Arial"/>
              </a:endParaRPr>
            </a:p>
          </p:txBody>
        </p:sp>
        <p:sp>
          <p:nvSpPr>
            <p:cNvPr id="327" name="Google Shape;327;p16"/>
            <p:cNvSpPr/>
            <p:nvPr/>
          </p:nvSpPr>
          <p:spPr>
            <a:xfrm>
              <a:off x="375454" y="2061213"/>
              <a:ext cx="920924" cy="86113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6</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500"/>
                                        <p:tgtEl>
                                          <p:spTgt spid="31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500"/>
                                        <p:tgtEl>
                                          <p:spTgt spid="31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500"/>
                                        <p:tgtEl>
                                          <p:spTgt spid="31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500"/>
                                        <p:tgtEl>
                                          <p:spTgt spid="31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500"/>
                                        <p:tgtEl>
                                          <p:spTgt spid="32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500"/>
                                        <p:tgtEl>
                                          <p:spTgt spid="32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331" name="Shape 331"/>
        <p:cNvGrpSpPr/>
        <p:nvPr/>
      </p:nvGrpSpPr>
      <p:grpSpPr>
        <a:xfrm>
          <a:off x="0" y="0"/>
          <a:ext cx="0" cy="0"/>
          <a:chOff x="0" y="0"/>
          <a:chExt cx="0" cy="0"/>
        </a:xfrm>
      </p:grpSpPr>
      <p:sp>
        <p:nvSpPr>
          <p:cNvPr id="332" name="Google Shape;332;p17"/>
          <p:cNvSpPr/>
          <p:nvPr/>
        </p:nvSpPr>
        <p:spPr>
          <a:xfrm>
            <a:off x="-152400" y="0"/>
            <a:ext cx="1514656" cy="1841782"/>
          </a:xfrm>
          <a:custGeom>
            <a:rect b="b" l="l" r="r" t="t"/>
            <a:pathLst>
              <a:path extrusionOk="0" h="1018159" w="710166">
                <a:moveTo>
                  <a:pt x="0" y="0"/>
                </a:moveTo>
                <a:lnTo>
                  <a:pt x="710166" y="0"/>
                </a:lnTo>
                <a:lnTo>
                  <a:pt x="710166" y="1018159"/>
                </a:lnTo>
                <a:lnTo>
                  <a:pt x="0" y="1018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17"/>
          <p:cNvSpPr/>
          <p:nvPr/>
        </p:nvSpPr>
        <p:spPr>
          <a:xfrm rot="-285952">
            <a:off x="211766" y="8757521"/>
            <a:ext cx="1238468" cy="1480590"/>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17"/>
          <p:cNvSpPr/>
          <p:nvPr/>
        </p:nvSpPr>
        <p:spPr>
          <a:xfrm rot="898632">
            <a:off x="16482200" y="-27591"/>
            <a:ext cx="1464463" cy="1549901"/>
          </a:xfrm>
          <a:custGeom>
            <a:rect b="b" l="l" r="r" t="t"/>
            <a:pathLst>
              <a:path extrusionOk="0" h="1335076" w="1050110">
                <a:moveTo>
                  <a:pt x="0" y="0"/>
                </a:moveTo>
                <a:lnTo>
                  <a:pt x="1050110" y="0"/>
                </a:lnTo>
                <a:lnTo>
                  <a:pt x="1050110" y="1335076"/>
                </a:lnTo>
                <a:lnTo>
                  <a:pt x="0" y="13350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5" name="Google Shape;335;p17"/>
          <p:cNvGrpSpPr/>
          <p:nvPr/>
        </p:nvGrpSpPr>
        <p:grpSpPr>
          <a:xfrm rot="-5400000">
            <a:off x="3682214" y="-1613688"/>
            <a:ext cx="5943600" cy="13361976"/>
            <a:chOff x="0" y="-38100"/>
            <a:chExt cx="662484" cy="1443001"/>
          </a:xfrm>
        </p:grpSpPr>
        <p:sp>
          <p:nvSpPr>
            <p:cNvPr id="336" name="Google Shape;336;p17"/>
            <p:cNvSpPr/>
            <p:nvPr/>
          </p:nvSpPr>
          <p:spPr>
            <a:xfrm>
              <a:off x="0" y="0"/>
              <a:ext cx="662484" cy="1404901"/>
            </a:xfrm>
            <a:custGeom>
              <a:rect b="b" l="l" r="r" t="t"/>
              <a:pathLst>
                <a:path extrusionOk="0" h="1404901" w="662484">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7"/>
            <p:cNvSpPr txBox="1"/>
            <p:nvPr/>
          </p:nvSpPr>
          <p:spPr>
            <a:xfrm>
              <a:off x="0" y="-38100"/>
              <a:ext cx="660400" cy="723900"/>
            </a:xfrm>
            <a:prstGeom prst="rect">
              <a:avLst/>
            </a:prstGeom>
            <a:solidFill>
              <a:srgbClr val="DAEEF3"/>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38" name="Google Shape;338;p17"/>
          <p:cNvPicPr preferRelativeResize="0"/>
          <p:nvPr/>
        </p:nvPicPr>
        <p:blipFill rotWithShape="1">
          <a:blip r:embed="rId6">
            <a:alphaModFix/>
          </a:blip>
          <a:srcRect b="19805" l="0" r="11612" t="0"/>
          <a:stretch/>
        </p:blipFill>
        <p:spPr>
          <a:xfrm>
            <a:off x="10889539" y="4890634"/>
            <a:ext cx="7417799" cy="5396366"/>
          </a:xfrm>
          <a:prstGeom prst="rect">
            <a:avLst/>
          </a:prstGeom>
          <a:noFill/>
          <a:ln>
            <a:noFill/>
          </a:ln>
        </p:spPr>
      </p:pic>
      <p:sp>
        <p:nvSpPr>
          <p:cNvPr id="339" name="Google Shape;339;p17"/>
          <p:cNvSpPr txBox="1"/>
          <p:nvPr/>
        </p:nvSpPr>
        <p:spPr>
          <a:xfrm>
            <a:off x="627915" y="2666307"/>
            <a:ext cx="11123441" cy="4448654"/>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6600">
                <a:solidFill>
                  <a:srgbClr val="0F243E"/>
                </a:solidFill>
                <a:latin typeface="Arial"/>
                <a:ea typeface="Arial"/>
                <a:cs typeface="Arial"/>
                <a:sym typeface="Arial"/>
              </a:rPr>
              <a:t>Hoạt động 1: </a:t>
            </a:r>
            <a:endParaRPr b="1" sz="6600">
              <a:solidFill>
                <a:srgbClr val="0F243E"/>
              </a:solidFill>
              <a:latin typeface="Arial"/>
              <a:ea typeface="Arial"/>
              <a:cs typeface="Arial"/>
              <a:sym typeface="Arial"/>
            </a:endParaRPr>
          </a:p>
          <a:p>
            <a:pPr indent="0" lvl="0" marL="0" marR="0" rtl="0" algn="ctr">
              <a:lnSpc>
                <a:spcPct val="150000"/>
              </a:lnSpc>
              <a:spcBef>
                <a:spcPts val="0"/>
              </a:spcBef>
              <a:spcAft>
                <a:spcPts val="0"/>
              </a:spcAft>
              <a:buNone/>
            </a:pPr>
            <a:r>
              <a:rPr b="1" lang="en-US" sz="6600">
                <a:solidFill>
                  <a:srgbClr val="0F243E"/>
                </a:solidFill>
                <a:latin typeface="Arial"/>
                <a:ea typeface="Arial"/>
                <a:cs typeface="Arial"/>
                <a:sym typeface="Arial"/>
              </a:rPr>
              <a:t>Tìm hiểu kế hoạch chi tiêu của cá nhân và gia đình</a:t>
            </a:r>
            <a:endParaRPr sz="6600" u="none">
              <a:solidFill>
                <a:srgbClr val="0F243E"/>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500"/>
                                        <p:tgtEl>
                                          <p:spTgt spid="339"/>
                                        </p:tgtEl>
                                        <p:attrNameLst>
                                          <p:attrName>ppt_w</p:attrName>
                                        </p:attrNameLst>
                                      </p:cBhvr>
                                      <p:tavLst>
                                        <p:tav fmla="" tm="0">
                                          <p:val>
                                            <p:strVal val="0"/>
                                          </p:val>
                                        </p:tav>
                                        <p:tav fmla="" tm="100000">
                                          <p:val>
                                            <p:strVal val="#ppt_w"/>
                                          </p:val>
                                        </p:tav>
                                      </p:tavLst>
                                    </p:anim>
                                    <p:anim calcmode="lin" valueType="num">
                                      <p:cBhvr additive="base">
                                        <p:cTn dur="500"/>
                                        <p:tgtEl>
                                          <p:spTgt spid="33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343" name="Shape 343"/>
        <p:cNvGrpSpPr/>
        <p:nvPr/>
      </p:nvGrpSpPr>
      <p:grpSpPr>
        <a:xfrm>
          <a:off x="0" y="0"/>
          <a:ext cx="0" cy="0"/>
          <a:chOff x="0" y="0"/>
          <a:chExt cx="0" cy="0"/>
        </a:xfrm>
      </p:grpSpPr>
      <p:sp>
        <p:nvSpPr>
          <p:cNvPr id="344" name="Google Shape;344;p18"/>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345" name="Google Shape;345;p18"/>
          <p:cNvSpPr/>
          <p:nvPr/>
        </p:nvSpPr>
        <p:spPr>
          <a:xfrm>
            <a:off x="16935094" y="99504"/>
            <a:ext cx="1352906" cy="1550205"/>
          </a:xfrm>
          <a:custGeom>
            <a:rect b="b" l="l" r="r" t="t"/>
            <a:pathLst>
              <a:path extrusionOk="0" h="1550205" w="1352906">
                <a:moveTo>
                  <a:pt x="0" y="0"/>
                </a:moveTo>
                <a:lnTo>
                  <a:pt x="1352906" y="0"/>
                </a:lnTo>
                <a:lnTo>
                  <a:pt x="1352906" y="1550205"/>
                </a:lnTo>
                <a:lnTo>
                  <a:pt x="0" y="15502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6" name="Google Shape;346;p18"/>
          <p:cNvSpPr txBox="1"/>
          <p:nvPr/>
        </p:nvSpPr>
        <p:spPr>
          <a:xfrm>
            <a:off x="2710391" y="585691"/>
            <a:ext cx="12867217"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1: Tìm hiểu thực trạng chi tiêu của gia đình trong năm qua </a:t>
            </a:r>
            <a:endParaRPr sz="4400">
              <a:solidFill>
                <a:srgbClr val="C00000"/>
              </a:solidFill>
              <a:latin typeface="Arial"/>
              <a:ea typeface="Arial"/>
              <a:cs typeface="Arial"/>
              <a:sym typeface="Arial"/>
            </a:endParaRPr>
          </a:p>
        </p:txBody>
      </p:sp>
      <p:sp>
        <p:nvSpPr>
          <p:cNvPr id="347" name="Google Shape;347;p18"/>
          <p:cNvSpPr/>
          <p:nvPr/>
        </p:nvSpPr>
        <p:spPr>
          <a:xfrm rot="-8961680">
            <a:off x="16352337" y="8801365"/>
            <a:ext cx="1644187" cy="1594284"/>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348" name="Google Shape;348;p18"/>
          <p:cNvGrpSpPr/>
          <p:nvPr/>
        </p:nvGrpSpPr>
        <p:grpSpPr>
          <a:xfrm>
            <a:off x="7562494" y="3029606"/>
            <a:ext cx="9372600" cy="5847694"/>
            <a:chOff x="7687650" y="2658827"/>
            <a:chExt cx="9372600" cy="5847694"/>
          </a:xfrm>
        </p:grpSpPr>
        <p:sp>
          <p:nvSpPr>
            <p:cNvPr id="349" name="Google Shape;349;p18"/>
            <p:cNvSpPr/>
            <p:nvPr/>
          </p:nvSpPr>
          <p:spPr>
            <a:xfrm>
              <a:off x="7687650" y="3328737"/>
              <a:ext cx="9372600" cy="5177784"/>
            </a:xfrm>
            <a:prstGeom prst="wedgeRoundRectCallout">
              <a:avLst>
                <a:gd fmla="val -62040" name="adj1"/>
                <a:gd fmla="val 43187" name="adj2"/>
                <a:gd fmla="val 16667" name="adj3"/>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Các em hãy đọc thông tin</a:t>
              </a:r>
              <a:r>
                <a:rPr b="1" lang="en-US" sz="4000">
                  <a:solidFill>
                    <a:schemeClr val="dk1"/>
                  </a:solidFill>
                  <a:latin typeface="Arial"/>
                  <a:ea typeface="Arial"/>
                  <a:cs typeface="Arial"/>
                  <a:sym typeface="Arial"/>
                </a:rPr>
                <a:t> </a:t>
              </a:r>
              <a:r>
                <a:rPr b="1" i="1" lang="en-US" sz="4000">
                  <a:solidFill>
                    <a:schemeClr val="dk1"/>
                  </a:solidFill>
                  <a:latin typeface="Arial"/>
                  <a:ea typeface="Arial"/>
                  <a:cs typeface="Arial"/>
                  <a:sym typeface="Arial"/>
                </a:rPr>
                <a:t>Mục 1 </a:t>
              </a:r>
              <a:r>
                <a:rPr i="1" lang="en-US" sz="4000">
                  <a:solidFill>
                    <a:schemeClr val="dk1"/>
                  </a:solidFill>
                  <a:latin typeface="Arial"/>
                  <a:ea typeface="Arial"/>
                  <a:cs typeface="Arial"/>
                  <a:sym typeface="Arial"/>
                </a:rPr>
                <a:t>(SGK – tr.41) </a:t>
              </a:r>
              <a:r>
                <a:rPr lang="en-US" sz="4000">
                  <a:solidFill>
                    <a:schemeClr val="dk1"/>
                  </a:solidFill>
                  <a:latin typeface="Arial"/>
                  <a:ea typeface="Arial"/>
                  <a:cs typeface="Arial"/>
                  <a:sym typeface="Arial"/>
                </a:rPr>
                <a:t>và hoàn thiện bảng khảo sát về thực trạng chi tiêu của gia đình trong năm qua theo mẫu dưới đây.</a:t>
              </a:r>
              <a:endParaRPr sz="4000">
                <a:solidFill>
                  <a:schemeClr val="dk1"/>
                </a:solidFill>
                <a:latin typeface="Arial"/>
                <a:ea typeface="Arial"/>
                <a:cs typeface="Arial"/>
                <a:sym typeface="Arial"/>
              </a:endParaRPr>
            </a:p>
          </p:txBody>
        </p:sp>
        <p:pic>
          <p:nvPicPr>
            <p:cNvPr id="350" name="Google Shape;350;p18"/>
            <p:cNvPicPr preferRelativeResize="0"/>
            <p:nvPr/>
          </p:nvPicPr>
          <p:blipFill rotWithShape="1">
            <a:blip r:embed="rId6">
              <a:alphaModFix/>
            </a:blip>
            <a:srcRect b="0" l="0" r="0" t="0"/>
            <a:stretch/>
          </p:blipFill>
          <p:spPr>
            <a:xfrm rot="277704">
              <a:off x="12080667" y="2694800"/>
              <a:ext cx="942837" cy="1267875"/>
            </a:xfrm>
            <a:prstGeom prst="rect">
              <a:avLst/>
            </a:prstGeom>
            <a:noFill/>
            <a:ln>
              <a:noFill/>
            </a:ln>
          </p:spPr>
        </p:pic>
      </p:grpSp>
      <p:pic>
        <p:nvPicPr>
          <p:cNvPr id="351" name="Google Shape;351;p18"/>
          <p:cNvPicPr preferRelativeResize="0"/>
          <p:nvPr/>
        </p:nvPicPr>
        <p:blipFill rotWithShape="1">
          <a:blip r:embed="rId7">
            <a:alphaModFix/>
          </a:blip>
          <a:srcRect b="0" l="0" r="0" t="0"/>
          <a:stretch/>
        </p:blipFill>
        <p:spPr>
          <a:xfrm>
            <a:off x="2286000" y="5957339"/>
            <a:ext cx="3528674" cy="43296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355" name="Shape 355"/>
        <p:cNvGrpSpPr/>
        <p:nvPr/>
      </p:nvGrpSpPr>
      <p:grpSpPr>
        <a:xfrm>
          <a:off x="0" y="0"/>
          <a:ext cx="0" cy="0"/>
          <a:chOff x="0" y="0"/>
          <a:chExt cx="0" cy="0"/>
        </a:xfrm>
      </p:grpSpPr>
      <p:sp>
        <p:nvSpPr>
          <p:cNvPr id="356" name="Google Shape;356;p19"/>
          <p:cNvSpPr txBox="1"/>
          <p:nvPr/>
        </p:nvSpPr>
        <p:spPr>
          <a:xfrm>
            <a:off x="723900" y="647700"/>
            <a:ext cx="16840200"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400">
                <a:solidFill>
                  <a:srgbClr val="C00000"/>
                </a:solidFill>
                <a:latin typeface="Arial"/>
                <a:ea typeface="Arial"/>
                <a:cs typeface="Arial"/>
                <a:sym typeface="Arial"/>
              </a:rPr>
              <a:t>BẢNG KHẢO SÁT VỀ THỰC TRẠNG CHI TIÊU CỦA GIA ĐÌNH TRONG NĂM QUA</a:t>
            </a:r>
            <a:endParaRPr/>
          </a:p>
        </p:txBody>
      </p:sp>
      <p:graphicFrame>
        <p:nvGraphicFramePr>
          <p:cNvPr id="357" name="Google Shape;357;p19"/>
          <p:cNvGraphicFramePr/>
          <p:nvPr/>
        </p:nvGraphicFramePr>
        <p:xfrm>
          <a:off x="723900" y="1562100"/>
          <a:ext cx="3000000" cy="3000000"/>
        </p:xfrm>
        <a:graphic>
          <a:graphicData uri="http://schemas.openxmlformats.org/drawingml/2006/table">
            <a:tbl>
              <a:tblPr bandRow="1" firstRow="1">
                <a:noFill/>
                <a:tableStyleId>{35EA0E5D-B550-42C4-893E-F1C72DF66418}</a:tableStyleId>
              </a:tblPr>
              <a:tblGrid>
                <a:gridCol w="5106975"/>
                <a:gridCol w="5942025"/>
                <a:gridCol w="5791200"/>
              </a:tblGrid>
              <a:tr h="881775">
                <a:tc gridSpan="2">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Khoản chi tiêu</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EF3"/>
                    </a:solidFill>
                  </a:tcPr>
                </a:tc>
                <a:tc hMerge="1"/>
                <a:tc>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Mức chi phí thực tế (khoảng)</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AEEF3"/>
                    </a:solidFill>
                  </a:tcPr>
                </a:tc>
              </a:tr>
              <a:tr h="554375">
                <a:tc rowSpan="4">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Khoản chi thiết yếu</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ăn uống</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điện nước</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học hành</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rowSpan="5">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Khoản chi tiêu linh hoạt</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cho sức khỏe</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sửa chữa, trang trí nhà cửa</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hiếu, hỉ</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du lịch</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88150">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rowSpan="4">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Chi phí tiết kiệm</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Mua bảo hiểm</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Gửi ngân hàng</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4375">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Đầu tư</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61550">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D5"/>
        </a:solidFill>
      </p:bgPr>
    </p:bg>
    <p:spTree>
      <p:nvGrpSpPr>
        <p:cNvPr id="96" name="Shape 96"/>
        <p:cNvGrpSpPr/>
        <p:nvPr/>
      </p:nvGrpSpPr>
      <p:grpSpPr>
        <a:xfrm>
          <a:off x="0" y="0"/>
          <a:ext cx="0" cy="0"/>
          <a:chOff x="0" y="0"/>
          <a:chExt cx="0" cy="0"/>
        </a:xfrm>
      </p:grpSpPr>
      <p:sp>
        <p:nvSpPr>
          <p:cNvPr id="97" name="Google Shape;97;p2"/>
          <p:cNvSpPr/>
          <p:nvPr/>
        </p:nvSpPr>
        <p:spPr>
          <a:xfrm>
            <a:off x="838200" y="2171700"/>
            <a:ext cx="16611600" cy="7598589"/>
          </a:xfrm>
          <a:custGeom>
            <a:rect b="b" l="l" r="r" t="t"/>
            <a:pathLst>
              <a:path extrusionOk="0" h="5894776" w="14875164">
                <a:moveTo>
                  <a:pt x="0" y="0"/>
                </a:moveTo>
                <a:lnTo>
                  <a:pt x="14875164" y="0"/>
                </a:lnTo>
                <a:lnTo>
                  <a:pt x="14875164" y="5894776"/>
                </a:lnTo>
                <a:lnTo>
                  <a:pt x="0" y="5894776"/>
                </a:lnTo>
                <a:lnTo>
                  <a:pt x="0" y="0"/>
                </a:lnTo>
                <a:close/>
              </a:path>
            </a:pathLst>
          </a:custGeom>
          <a:solidFill>
            <a:srgbClr val="E2F1F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 name="Google Shape;98;p2"/>
          <p:cNvSpPr/>
          <p:nvPr/>
        </p:nvSpPr>
        <p:spPr>
          <a:xfrm>
            <a:off x="17534295" y="0"/>
            <a:ext cx="753705" cy="1080580"/>
          </a:xfrm>
          <a:custGeom>
            <a:rect b="b" l="l" r="r" t="t"/>
            <a:pathLst>
              <a:path extrusionOk="0" h="1080580" w="753705">
                <a:moveTo>
                  <a:pt x="0" y="0"/>
                </a:moveTo>
                <a:lnTo>
                  <a:pt x="753704" y="0"/>
                </a:lnTo>
                <a:lnTo>
                  <a:pt x="753704"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2"/>
          <p:cNvSpPr txBox="1"/>
          <p:nvPr/>
        </p:nvSpPr>
        <p:spPr>
          <a:xfrm>
            <a:off x="1371601" y="2597043"/>
            <a:ext cx="1554479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0F243E"/>
                </a:solidFill>
                <a:latin typeface="Arial"/>
                <a:ea typeface="Arial"/>
                <a:cs typeface="Arial"/>
                <a:sym typeface="Arial"/>
              </a:rPr>
              <a:t>Nhiệm vụ 1: Giới thiệu ý nghĩa chủ đề</a:t>
            </a:r>
            <a:endParaRPr b="1" sz="4800">
              <a:solidFill>
                <a:srgbClr val="0F243E"/>
              </a:solidFill>
              <a:latin typeface="Arial"/>
              <a:ea typeface="Arial"/>
              <a:cs typeface="Arial"/>
              <a:sym typeface="Arial"/>
            </a:endParaRPr>
          </a:p>
        </p:txBody>
      </p:sp>
      <p:grpSp>
        <p:nvGrpSpPr>
          <p:cNvPr id="100" name="Google Shape;100;p2"/>
          <p:cNvGrpSpPr/>
          <p:nvPr/>
        </p:nvGrpSpPr>
        <p:grpSpPr>
          <a:xfrm>
            <a:off x="5981700" y="-28898"/>
            <a:ext cx="6324600" cy="1580477"/>
            <a:chOff x="5715000" y="-1"/>
            <a:chExt cx="6324600" cy="1563773"/>
          </a:xfrm>
        </p:grpSpPr>
        <p:sp>
          <p:nvSpPr>
            <p:cNvPr id="101" name="Google Shape;101;p2"/>
            <p:cNvSpPr/>
            <p:nvPr/>
          </p:nvSpPr>
          <p:spPr>
            <a:xfrm flipH="1" rot="10800000">
              <a:off x="5715000" y="-1"/>
              <a:ext cx="6324600" cy="1563773"/>
            </a:xfrm>
            <a:prstGeom prst="round2SameRect">
              <a:avLst>
                <a:gd fmla="val 37720" name="adj1"/>
                <a:gd fmla="val 0" name="adj2"/>
              </a:avLst>
            </a:prstGeom>
            <a:solidFill>
              <a:srgbClr val="E36C09"/>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 name="Google Shape;102;p2"/>
            <p:cNvSpPr txBox="1"/>
            <p:nvPr/>
          </p:nvSpPr>
          <p:spPr>
            <a:xfrm>
              <a:off x="6515100" y="285157"/>
              <a:ext cx="4724400" cy="10049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Arial"/>
                  <a:ea typeface="Arial"/>
                  <a:cs typeface="Arial"/>
                  <a:sym typeface="Arial"/>
                </a:rPr>
                <a:t>KHỞI ĐỘNG</a:t>
              </a:r>
              <a:endParaRPr/>
            </a:p>
          </p:txBody>
        </p:sp>
      </p:grpSp>
      <p:sp>
        <p:nvSpPr>
          <p:cNvPr id="103" name="Google Shape;103;p2"/>
          <p:cNvSpPr/>
          <p:nvPr/>
        </p:nvSpPr>
        <p:spPr>
          <a:xfrm rot="829632">
            <a:off x="-8078" y="77242"/>
            <a:ext cx="1050110" cy="1335076"/>
          </a:xfrm>
          <a:custGeom>
            <a:rect b="b" l="l" r="r" t="t"/>
            <a:pathLst>
              <a:path extrusionOk="0" h="1335076" w="1050110">
                <a:moveTo>
                  <a:pt x="0" y="0"/>
                </a:moveTo>
                <a:lnTo>
                  <a:pt x="1050110" y="0"/>
                </a:lnTo>
                <a:lnTo>
                  <a:pt x="1050110" y="1335076"/>
                </a:lnTo>
                <a:lnTo>
                  <a:pt x="0" y="13350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oy, doll&#10;&#10;Description automatically generated" id="104" name="Google Shape;104;p2"/>
          <p:cNvPicPr preferRelativeResize="0"/>
          <p:nvPr/>
        </p:nvPicPr>
        <p:blipFill rotWithShape="1">
          <a:blip r:embed="rId5">
            <a:alphaModFix/>
          </a:blip>
          <a:srcRect b="0" l="0" r="0" t="0"/>
          <a:stretch/>
        </p:blipFill>
        <p:spPr>
          <a:xfrm>
            <a:off x="11506200" y="3772158"/>
            <a:ext cx="4572000" cy="5577813"/>
          </a:xfrm>
          <a:prstGeom prst="rect">
            <a:avLst/>
          </a:prstGeom>
          <a:noFill/>
          <a:ln>
            <a:noFill/>
          </a:ln>
        </p:spPr>
      </p:pic>
      <p:sp>
        <p:nvSpPr>
          <p:cNvPr id="105" name="Google Shape;105;p2"/>
          <p:cNvSpPr txBox="1"/>
          <p:nvPr/>
        </p:nvSpPr>
        <p:spPr>
          <a:xfrm>
            <a:off x="1600200" y="3619500"/>
            <a:ext cx="8763000" cy="551824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Cả lớp chia thành các nhóm (4 – 6 HS) và lần lượt tham gia thử thách </a:t>
            </a:r>
            <a:r>
              <a:rPr b="1" lang="en-US" sz="4000">
                <a:solidFill>
                  <a:srgbClr val="FF0000"/>
                </a:solidFill>
                <a:latin typeface="Arial"/>
                <a:ea typeface="Arial"/>
                <a:cs typeface="Arial"/>
                <a:sym typeface="Arial"/>
              </a:rPr>
              <a:t>“Bữa trưa vui vẻ”.</a:t>
            </a:r>
            <a:endParaRPr b="1" sz="4000">
              <a:solidFill>
                <a:srgbClr val="FF0000"/>
              </a:solidFill>
              <a:latin typeface="Arial"/>
              <a:ea typeface="Arial"/>
              <a:cs typeface="Arial"/>
              <a:sym typeface="Arial"/>
            </a:endParaRPr>
          </a:p>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Mỗi nhóm nhận 100 000 đồng (phiếu tiền giấy) để đi chợ và thực hiện các yêu cầu sau: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0" st="0"/>
                                            </p:txEl>
                                          </p:spTgt>
                                        </p:tgtEl>
                                        <p:attrNameLst>
                                          <p:attrName>style.visibility</p:attrName>
                                        </p:attrNameLst>
                                      </p:cBhvr>
                                      <p:to>
                                        <p:strVal val="visible"/>
                                      </p:to>
                                    </p:set>
                                    <p:animEffect filter="fade" transition="in">
                                      <p:cBhvr>
                                        <p:cTn dur="500"/>
                                        <p:tgtEl>
                                          <p:spTgt spid="1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1" st="1"/>
                                            </p:txEl>
                                          </p:spTgt>
                                        </p:tgtEl>
                                        <p:attrNameLst>
                                          <p:attrName>style.visibility</p:attrName>
                                        </p:attrNameLst>
                                      </p:cBhvr>
                                      <p:to>
                                        <p:strVal val="visible"/>
                                      </p:to>
                                    </p:set>
                                    <p:animEffect filter="fade" transition="in">
                                      <p:cBhvr>
                                        <p:cTn dur="500"/>
                                        <p:tgtEl>
                                          <p:spTgt spid="10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361" name="Shape 361"/>
        <p:cNvGrpSpPr/>
        <p:nvPr/>
      </p:nvGrpSpPr>
      <p:grpSpPr>
        <a:xfrm>
          <a:off x="0" y="0"/>
          <a:ext cx="0" cy="0"/>
          <a:chOff x="0" y="0"/>
          <a:chExt cx="0" cy="0"/>
        </a:xfrm>
      </p:grpSpPr>
      <p:sp>
        <p:nvSpPr>
          <p:cNvPr id="362" name="Google Shape;362;p20"/>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363" name="Google Shape;363;p20"/>
          <p:cNvSpPr/>
          <p:nvPr/>
        </p:nvSpPr>
        <p:spPr>
          <a:xfrm>
            <a:off x="16935094" y="99504"/>
            <a:ext cx="1352906" cy="1550205"/>
          </a:xfrm>
          <a:custGeom>
            <a:rect b="b" l="l" r="r" t="t"/>
            <a:pathLst>
              <a:path extrusionOk="0" h="1550205" w="1352906">
                <a:moveTo>
                  <a:pt x="0" y="0"/>
                </a:moveTo>
                <a:lnTo>
                  <a:pt x="1352906" y="0"/>
                </a:lnTo>
                <a:lnTo>
                  <a:pt x="1352906" y="1550205"/>
                </a:lnTo>
                <a:lnTo>
                  <a:pt x="0" y="15502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4" name="Google Shape;364;p20"/>
          <p:cNvSpPr txBox="1"/>
          <p:nvPr/>
        </p:nvSpPr>
        <p:spPr>
          <a:xfrm>
            <a:off x="2710391" y="585691"/>
            <a:ext cx="12867217"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1: Tìm hiểu thực trạng chi tiêu của gia đình trong năm qua </a:t>
            </a:r>
            <a:endParaRPr sz="4400">
              <a:solidFill>
                <a:srgbClr val="C00000"/>
              </a:solidFill>
              <a:latin typeface="Arial"/>
              <a:ea typeface="Arial"/>
              <a:cs typeface="Arial"/>
              <a:sym typeface="Arial"/>
            </a:endParaRPr>
          </a:p>
        </p:txBody>
      </p:sp>
      <p:sp>
        <p:nvSpPr>
          <p:cNvPr id="365" name="Google Shape;365;p20"/>
          <p:cNvSpPr/>
          <p:nvPr/>
        </p:nvSpPr>
        <p:spPr>
          <a:xfrm>
            <a:off x="7772401" y="2958825"/>
            <a:ext cx="9668720" cy="6778282"/>
          </a:xfrm>
          <a:custGeom>
            <a:rect b="b" l="l" r="r" t="t"/>
            <a:pathLst>
              <a:path extrusionOk="0" h="2069539" w="2644875">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6" name="Google Shape;366;p20"/>
          <p:cNvSpPr txBox="1"/>
          <p:nvPr/>
        </p:nvSpPr>
        <p:spPr>
          <a:xfrm>
            <a:off x="8458713" y="3635011"/>
            <a:ext cx="8296096" cy="5425909"/>
          </a:xfrm>
          <a:prstGeom prst="rect">
            <a:avLst/>
          </a:prstGeom>
          <a:noFill/>
          <a:ln>
            <a:noFill/>
          </a:ln>
        </p:spPr>
        <p:txBody>
          <a:bodyPr anchorCtr="0" anchor="t" bIns="0" lIns="0" spcFirstLastPara="1" rIns="0" wrap="square" tIns="0">
            <a:spAutoFit/>
          </a:bodyPr>
          <a:lstStyle/>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Sau khi hoàn thành bảng khảo sát, các em hãy chia sẻ trước lớp về những khoản chi tiêu thực tế trong gia đình mình.</a:t>
            </a:r>
            <a:endParaRPr/>
          </a:p>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Các bạn khác lắng nghe, nhận xét và bổ sung.</a:t>
            </a:r>
            <a:endParaRPr/>
          </a:p>
        </p:txBody>
      </p:sp>
      <p:sp>
        <p:nvSpPr>
          <p:cNvPr id="367" name="Google Shape;367;p20"/>
          <p:cNvSpPr/>
          <p:nvPr/>
        </p:nvSpPr>
        <p:spPr>
          <a:xfrm rot="-8961680">
            <a:off x="16352337" y="8801365"/>
            <a:ext cx="1644187" cy="1594284"/>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368" name="Google Shape;368;p20"/>
          <p:cNvGrpSpPr/>
          <p:nvPr/>
        </p:nvGrpSpPr>
        <p:grpSpPr>
          <a:xfrm>
            <a:off x="846880" y="2958825"/>
            <a:ext cx="6324600" cy="6778282"/>
            <a:chOff x="846880" y="2958825"/>
            <a:chExt cx="6324600" cy="6778282"/>
          </a:xfrm>
        </p:grpSpPr>
        <p:grpSp>
          <p:nvGrpSpPr>
            <p:cNvPr id="369" name="Google Shape;369;p20"/>
            <p:cNvGrpSpPr/>
            <p:nvPr/>
          </p:nvGrpSpPr>
          <p:grpSpPr>
            <a:xfrm>
              <a:off x="846880" y="2958825"/>
              <a:ext cx="6324600" cy="6778282"/>
              <a:chOff x="849062" y="2617120"/>
              <a:chExt cx="6324600" cy="6778282"/>
            </a:xfrm>
          </p:grpSpPr>
          <p:sp>
            <p:nvSpPr>
              <p:cNvPr id="370" name="Google Shape;370;p20"/>
              <p:cNvSpPr/>
              <p:nvPr/>
            </p:nvSpPr>
            <p:spPr>
              <a:xfrm>
                <a:off x="849062" y="2617120"/>
                <a:ext cx="6324600" cy="6778282"/>
              </a:xfrm>
              <a:custGeom>
                <a:rect b="b" l="l" r="r" t="t"/>
                <a:pathLst>
                  <a:path extrusionOk="0" h="2048682" w="1437726">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92C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371" name="Google Shape;371;p20"/>
              <p:cNvGrpSpPr/>
              <p:nvPr/>
            </p:nvGrpSpPr>
            <p:grpSpPr>
              <a:xfrm>
                <a:off x="1097992" y="3024002"/>
                <a:ext cx="5826740" cy="1390405"/>
                <a:chOff x="1411853" y="3221080"/>
                <a:chExt cx="5826740" cy="1390405"/>
              </a:xfrm>
            </p:grpSpPr>
            <p:sp>
              <p:nvSpPr>
                <p:cNvPr id="372" name="Google Shape;372;p20"/>
                <p:cNvSpPr/>
                <p:nvPr/>
              </p:nvSpPr>
              <p:spPr>
                <a:xfrm>
                  <a:off x="1411853" y="3221080"/>
                  <a:ext cx="5826740" cy="1390405"/>
                </a:xfrm>
                <a:custGeom>
                  <a:rect b="b" l="l" r="r" t="t"/>
                  <a:pathLst>
                    <a:path extrusionOk="0" h="335393" w="1329860">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3" name="Google Shape;373;p20"/>
                <p:cNvSpPr txBox="1"/>
                <p:nvPr/>
              </p:nvSpPr>
              <p:spPr>
                <a:xfrm>
                  <a:off x="1411853" y="3531561"/>
                  <a:ext cx="582674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0F243E"/>
                      </a:solidFill>
                      <a:latin typeface="Arial"/>
                      <a:ea typeface="Arial"/>
                      <a:cs typeface="Arial"/>
                      <a:sym typeface="Arial"/>
                    </a:rPr>
                    <a:t>Chia sẻ trước lớp</a:t>
                  </a:r>
                  <a:endParaRPr b="1" sz="4400">
                    <a:solidFill>
                      <a:srgbClr val="0F243E"/>
                    </a:solidFill>
                    <a:latin typeface="Arial"/>
                    <a:ea typeface="Arial"/>
                    <a:cs typeface="Arial"/>
                    <a:sym typeface="Arial"/>
                  </a:endParaRPr>
                </a:p>
              </p:txBody>
            </p:sp>
          </p:grpSp>
        </p:grpSp>
        <p:pic>
          <p:nvPicPr>
            <p:cNvPr descr="A group of people sitting at a table&#10;&#10;Description automatically generated" id="374" name="Google Shape;374;p20"/>
            <p:cNvPicPr preferRelativeResize="0"/>
            <p:nvPr/>
          </p:nvPicPr>
          <p:blipFill rotWithShape="1">
            <a:blip r:embed="rId6">
              <a:alphaModFix/>
            </a:blip>
            <a:srcRect b="0" l="0" r="0" t="0"/>
            <a:stretch/>
          </p:blipFill>
          <p:spPr>
            <a:xfrm>
              <a:off x="1452528" y="5188526"/>
              <a:ext cx="5201397" cy="41161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0" st="0"/>
                                            </p:txEl>
                                          </p:spTgt>
                                        </p:tgtEl>
                                        <p:attrNameLst>
                                          <p:attrName>style.visibility</p:attrName>
                                        </p:attrNameLst>
                                      </p:cBhvr>
                                      <p:to>
                                        <p:strVal val="visible"/>
                                      </p:to>
                                    </p:set>
                                    <p:animEffect filter="fade" transition="in">
                                      <p:cBhvr>
                                        <p:cTn dur="500"/>
                                        <p:tgtEl>
                                          <p:spTgt spid="3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1" st="1"/>
                                            </p:txEl>
                                          </p:spTgt>
                                        </p:tgtEl>
                                        <p:attrNameLst>
                                          <p:attrName>style.visibility</p:attrName>
                                        </p:attrNameLst>
                                      </p:cBhvr>
                                      <p:to>
                                        <p:strVal val="visible"/>
                                      </p:to>
                                    </p:set>
                                    <p:animEffect filter="fade" transition="in">
                                      <p:cBhvr>
                                        <p:cTn dur="500"/>
                                        <p:tgtEl>
                                          <p:spTgt spid="36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378" name="Shape 378"/>
        <p:cNvGrpSpPr/>
        <p:nvPr/>
      </p:nvGrpSpPr>
      <p:grpSpPr>
        <a:xfrm>
          <a:off x="0" y="0"/>
          <a:ext cx="0" cy="0"/>
          <a:chOff x="0" y="0"/>
          <a:chExt cx="0" cy="0"/>
        </a:xfrm>
      </p:grpSpPr>
      <p:sp>
        <p:nvSpPr>
          <p:cNvPr id="379" name="Google Shape;379;p21"/>
          <p:cNvSpPr/>
          <p:nvPr/>
        </p:nvSpPr>
        <p:spPr>
          <a:xfrm>
            <a:off x="-67730" y="8439975"/>
            <a:ext cx="1020230" cy="1752601"/>
          </a:xfrm>
          <a:custGeom>
            <a:rect b="b" l="l" r="r" t="t"/>
            <a:pathLst>
              <a:path extrusionOk="0" h="1708382" w="609563">
                <a:moveTo>
                  <a:pt x="0" y="0"/>
                </a:moveTo>
                <a:lnTo>
                  <a:pt x="609563" y="0"/>
                </a:lnTo>
                <a:lnTo>
                  <a:pt x="609563" y="1708382"/>
                </a:lnTo>
                <a:lnTo>
                  <a:pt x="0" y="17083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21"/>
          <p:cNvSpPr/>
          <p:nvPr/>
        </p:nvSpPr>
        <p:spPr>
          <a:xfrm rot="-285952">
            <a:off x="17483278" y="36861"/>
            <a:ext cx="935462" cy="1157441"/>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381" name="Google Shape;381;p21"/>
          <p:cNvPicPr preferRelativeResize="0"/>
          <p:nvPr/>
        </p:nvPicPr>
        <p:blipFill rotWithShape="1">
          <a:blip r:embed="rId5">
            <a:alphaModFix/>
          </a:blip>
          <a:srcRect b="0" l="0" r="0" t="0"/>
          <a:stretch/>
        </p:blipFill>
        <p:spPr>
          <a:xfrm>
            <a:off x="-189955" y="94424"/>
            <a:ext cx="1426810" cy="661521"/>
          </a:xfrm>
          <a:prstGeom prst="rect">
            <a:avLst/>
          </a:prstGeom>
          <a:noFill/>
          <a:ln>
            <a:noFill/>
          </a:ln>
        </p:spPr>
      </p:pic>
      <p:sp>
        <p:nvSpPr>
          <p:cNvPr id="382" name="Google Shape;382;p21"/>
          <p:cNvSpPr txBox="1"/>
          <p:nvPr/>
        </p:nvSpPr>
        <p:spPr>
          <a:xfrm>
            <a:off x="2076448" y="585259"/>
            <a:ext cx="14135100"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C00000"/>
                </a:solidFill>
                <a:latin typeface="Arial"/>
                <a:ea typeface="Arial"/>
                <a:cs typeface="Arial"/>
                <a:sym typeface="Arial"/>
              </a:rPr>
              <a:t>NHẬN XÉT VỀ THỰC TRẠNG CHI TIÊU CHUNG HIỆN NAY CỦA CÁC GIA ĐÌNH </a:t>
            </a:r>
            <a:endParaRPr sz="4000">
              <a:solidFill>
                <a:srgbClr val="C00000"/>
              </a:solidFill>
              <a:latin typeface="Arial"/>
              <a:ea typeface="Arial"/>
              <a:cs typeface="Arial"/>
              <a:sym typeface="Arial"/>
            </a:endParaRPr>
          </a:p>
        </p:txBody>
      </p:sp>
      <p:sp>
        <p:nvSpPr>
          <p:cNvPr id="383" name="Google Shape;383;p21"/>
          <p:cNvSpPr/>
          <p:nvPr/>
        </p:nvSpPr>
        <p:spPr>
          <a:xfrm>
            <a:off x="609598" y="2317115"/>
            <a:ext cx="17068800" cy="467185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Có rất nhiều những khoản phải chi tiêu liên quan đến nhu cầu thiết yếu trong cuộc sống với những khoản chi tiêu linh hoạt.</a:t>
            </a:r>
            <a:endParaRPr/>
          </a:p>
          <a:p>
            <a:pPr indent="-571500" lvl="0" marL="571500" marR="0" rtl="0" algn="just">
              <a:lnSpc>
                <a:spcPct val="150000"/>
              </a:lnSpc>
              <a:spcBef>
                <a:spcPts val="60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Hầu như các gia đình đã bắt đầu có ý thức hơn về việc tiết kiệm để phòng trừ những trường hợp rủi ro xảy ra, đặc biệt là trong cuộc sống nhiều biến động như dịch bệnh, thiên tai,… có thể xảy ra bất cứ lúc nào.</a:t>
            </a:r>
            <a:endParaRPr/>
          </a:p>
        </p:txBody>
      </p:sp>
      <p:pic>
        <p:nvPicPr>
          <p:cNvPr descr="Chỉ tiêu 30% thu nhập, sau 4 năm vợ chồng trẻ sắm nhà Hà Nội, còn tiết kiệm  được hơn 2 tỷ" id="384" name="Google Shape;384;p21"/>
          <p:cNvPicPr preferRelativeResize="0"/>
          <p:nvPr/>
        </p:nvPicPr>
        <p:blipFill rotWithShape="1">
          <a:blip r:embed="rId6">
            <a:alphaModFix/>
          </a:blip>
          <a:srcRect b="0" l="0" r="0" t="0"/>
          <a:stretch/>
        </p:blipFill>
        <p:spPr>
          <a:xfrm>
            <a:off x="13030199" y="7347680"/>
            <a:ext cx="5225457" cy="293932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2">
                                            <p:txEl>
                                              <p:pRg end="0" st="0"/>
                                            </p:txEl>
                                          </p:spTgt>
                                        </p:tgtEl>
                                        <p:attrNameLst>
                                          <p:attrName>style.visibility</p:attrName>
                                        </p:attrNameLst>
                                      </p:cBhvr>
                                      <p:to>
                                        <p:strVal val="visible"/>
                                      </p:to>
                                    </p:set>
                                    <p:animEffect filter="fade" transition="in">
                                      <p:cBhvr>
                                        <p:cTn dur="500"/>
                                        <p:tgtEl>
                                          <p:spTgt spid="3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xEl>
                                              <p:pRg end="0" st="0"/>
                                            </p:txEl>
                                          </p:spTgt>
                                        </p:tgtEl>
                                        <p:attrNameLst>
                                          <p:attrName>style.visibility</p:attrName>
                                        </p:attrNameLst>
                                      </p:cBhvr>
                                      <p:to>
                                        <p:strVal val="visible"/>
                                      </p:to>
                                    </p:set>
                                    <p:animEffect filter="fade" transition="in">
                                      <p:cBhvr>
                                        <p:cTn dur="500"/>
                                        <p:tgtEl>
                                          <p:spTgt spid="3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xEl>
                                              <p:pRg end="1" st="1"/>
                                            </p:txEl>
                                          </p:spTgt>
                                        </p:tgtEl>
                                        <p:attrNameLst>
                                          <p:attrName>style.visibility</p:attrName>
                                        </p:attrNameLst>
                                      </p:cBhvr>
                                      <p:to>
                                        <p:strVal val="visible"/>
                                      </p:to>
                                    </p:set>
                                    <p:animEffect filter="fade" transition="in">
                                      <p:cBhvr>
                                        <p:cTn dur="500"/>
                                        <p:tgtEl>
                                          <p:spTgt spid="38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388" name="Shape 388"/>
        <p:cNvGrpSpPr/>
        <p:nvPr/>
      </p:nvGrpSpPr>
      <p:grpSpPr>
        <a:xfrm>
          <a:off x="0" y="0"/>
          <a:ext cx="0" cy="0"/>
          <a:chOff x="0" y="0"/>
          <a:chExt cx="0" cy="0"/>
        </a:xfrm>
      </p:grpSpPr>
      <p:sp>
        <p:nvSpPr>
          <p:cNvPr id="389" name="Google Shape;389;p22"/>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390" name="Google Shape;390;p22"/>
          <p:cNvSpPr/>
          <p:nvPr/>
        </p:nvSpPr>
        <p:spPr>
          <a:xfrm rot="-8961680">
            <a:off x="16701753" y="90666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391" name="Google Shape;391;p22"/>
          <p:cNvSpPr/>
          <p:nvPr/>
        </p:nvSpPr>
        <p:spPr>
          <a:xfrm>
            <a:off x="16992600" y="0"/>
            <a:ext cx="1454825" cy="1219200"/>
          </a:xfrm>
          <a:custGeom>
            <a:rect b="b" l="l" r="r" t="t"/>
            <a:pathLst>
              <a:path extrusionOk="0" h="874019" w="1150025">
                <a:moveTo>
                  <a:pt x="0" y="0"/>
                </a:moveTo>
                <a:lnTo>
                  <a:pt x="1150025" y="0"/>
                </a:lnTo>
                <a:lnTo>
                  <a:pt x="1150025" y="874019"/>
                </a:lnTo>
                <a:lnTo>
                  <a:pt x="0" y="8740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2" name="Google Shape;392;p22"/>
          <p:cNvSpPr txBox="1"/>
          <p:nvPr/>
        </p:nvSpPr>
        <p:spPr>
          <a:xfrm>
            <a:off x="1621326" y="530855"/>
            <a:ext cx="15045348"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2: Chỉ ra những đóng góp của em vào việc thực hiện kế hoạch chi tiêu của gia đình trong năm qua</a:t>
            </a:r>
            <a:endParaRPr sz="4400">
              <a:solidFill>
                <a:srgbClr val="C00000"/>
              </a:solidFill>
              <a:latin typeface="Arial"/>
              <a:ea typeface="Arial"/>
              <a:cs typeface="Arial"/>
              <a:sym typeface="Arial"/>
            </a:endParaRPr>
          </a:p>
        </p:txBody>
      </p:sp>
      <p:sp>
        <p:nvSpPr>
          <p:cNvPr id="393" name="Google Shape;393;p22"/>
          <p:cNvSpPr/>
          <p:nvPr/>
        </p:nvSpPr>
        <p:spPr>
          <a:xfrm rot="10800000">
            <a:off x="6561084" y="2933697"/>
            <a:ext cx="10576889" cy="6824021"/>
          </a:xfrm>
          <a:custGeom>
            <a:rect b="b" l="l" r="r" t="t"/>
            <a:pathLst>
              <a:path extrusionOk="0" h="2167467" w="2816250">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2C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394" name="Google Shape;394;p22"/>
          <p:cNvSpPr/>
          <p:nvPr/>
        </p:nvSpPr>
        <p:spPr>
          <a:xfrm rot="10800000">
            <a:off x="1183328" y="2933696"/>
            <a:ext cx="4945207" cy="6824025"/>
          </a:xfrm>
          <a:custGeom>
            <a:rect b="b" l="l" r="r" t="t"/>
            <a:pathLst>
              <a:path extrusionOk="0" h="2167467" w="1302441">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538CD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395" name="Google Shape;395;p22"/>
          <p:cNvGrpSpPr/>
          <p:nvPr/>
        </p:nvGrpSpPr>
        <p:grpSpPr>
          <a:xfrm>
            <a:off x="8290412" y="3470867"/>
            <a:ext cx="7118236" cy="1174754"/>
            <a:chOff x="7683843" y="2053540"/>
            <a:chExt cx="7118236" cy="1174754"/>
          </a:xfrm>
        </p:grpSpPr>
        <p:sp>
          <p:nvSpPr>
            <p:cNvPr id="396" name="Google Shape;396;p22"/>
            <p:cNvSpPr/>
            <p:nvPr/>
          </p:nvSpPr>
          <p:spPr>
            <a:xfrm>
              <a:off x="7683843" y="2053540"/>
              <a:ext cx="7118236" cy="1174754"/>
            </a:xfrm>
            <a:custGeom>
              <a:rect b="b" l="l" r="r" t="t"/>
              <a:pathLst>
                <a:path extrusionOk="0" h="258118" w="1838701">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397" name="Google Shape;397;p22"/>
            <p:cNvSpPr txBox="1"/>
            <p:nvPr/>
          </p:nvSpPr>
          <p:spPr>
            <a:xfrm>
              <a:off x="8406996" y="2245902"/>
              <a:ext cx="5671926"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400"/>
                <a:buFont typeface="Arial"/>
                <a:buNone/>
              </a:pPr>
              <a:r>
                <a:rPr b="1" i="0" lang="en-US" sz="4400" u="none" cap="none" strike="noStrike">
                  <a:solidFill>
                    <a:srgbClr val="FFFFFF"/>
                  </a:solidFill>
                  <a:latin typeface="Arial"/>
                  <a:ea typeface="Arial"/>
                  <a:cs typeface="Arial"/>
                  <a:sym typeface="Arial"/>
                </a:rPr>
                <a:t>Làm việc nhóm đôi</a:t>
              </a:r>
              <a:endParaRPr b="1" i="0" sz="4400" u="none" cap="none" strike="noStrike">
                <a:solidFill>
                  <a:srgbClr val="FFFFFF"/>
                </a:solidFill>
                <a:latin typeface="Arial"/>
                <a:ea typeface="Arial"/>
                <a:cs typeface="Arial"/>
                <a:sym typeface="Arial"/>
              </a:endParaRPr>
            </a:p>
          </p:txBody>
        </p:sp>
      </p:grpSp>
      <p:sp>
        <p:nvSpPr>
          <p:cNvPr id="398" name="Google Shape;398;p22"/>
          <p:cNvSpPr txBox="1"/>
          <p:nvPr/>
        </p:nvSpPr>
        <p:spPr>
          <a:xfrm>
            <a:off x="7418344" y="4746991"/>
            <a:ext cx="8862367" cy="45949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rgbClr val="000000"/>
                </a:solidFill>
                <a:latin typeface="Arial"/>
                <a:ea typeface="Arial"/>
                <a:cs typeface="Arial"/>
                <a:sym typeface="Arial"/>
              </a:rPr>
              <a:t>Các em hãy chia sẻ với nhau về những đóng góp của bản thân cho việc thực hiện kế hoạch chi tiêu của gia đình trong năm qua dựa vào những lưu ý và gợi ý dưới đây</a:t>
            </a:r>
            <a:endParaRPr/>
          </a:p>
        </p:txBody>
      </p:sp>
      <p:pic>
        <p:nvPicPr>
          <p:cNvPr descr="A picture containing toy, doll&#10;&#10;Description automatically generated" id="399" name="Google Shape;399;p22"/>
          <p:cNvPicPr preferRelativeResize="0"/>
          <p:nvPr/>
        </p:nvPicPr>
        <p:blipFill rotWithShape="1">
          <a:blip r:embed="rId6">
            <a:alphaModFix/>
          </a:blip>
          <a:srcRect b="0" l="0" r="0" t="0"/>
          <a:stretch/>
        </p:blipFill>
        <p:spPr>
          <a:xfrm>
            <a:off x="1150027" y="4465327"/>
            <a:ext cx="4595139" cy="54142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0" st="0"/>
                                            </p:txEl>
                                          </p:spTgt>
                                        </p:tgtEl>
                                        <p:attrNameLst>
                                          <p:attrName>style.visibility</p:attrName>
                                        </p:attrNameLst>
                                      </p:cBhvr>
                                      <p:to>
                                        <p:strVal val="visible"/>
                                      </p:to>
                                    </p:set>
                                    <p:animEffect filter="fade" transition="in">
                                      <p:cBhvr>
                                        <p:cTn dur="500"/>
                                        <p:tgtEl>
                                          <p:spTgt spid="39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403" name="Shape 403"/>
        <p:cNvGrpSpPr/>
        <p:nvPr/>
      </p:nvGrpSpPr>
      <p:grpSpPr>
        <a:xfrm>
          <a:off x="0" y="0"/>
          <a:ext cx="0" cy="0"/>
          <a:chOff x="0" y="0"/>
          <a:chExt cx="0" cy="0"/>
        </a:xfrm>
      </p:grpSpPr>
      <p:sp>
        <p:nvSpPr>
          <p:cNvPr id="404" name="Google Shape;404;p23"/>
          <p:cNvSpPr/>
          <p:nvPr/>
        </p:nvSpPr>
        <p:spPr>
          <a:xfrm>
            <a:off x="-490905" y="8275557"/>
            <a:ext cx="1467215" cy="1962400"/>
          </a:xfrm>
          <a:custGeom>
            <a:rect b="b" l="l" r="r" t="t"/>
            <a:pathLst>
              <a:path extrusionOk="0" h="1553825" w="554416">
                <a:moveTo>
                  <a:pt x="0" y="0"/>
                </a:moveTo>
                <a:lnTo>
                  <a:pt x="554416" y="0"/>
                </a:lnTo>
                <a:lnTo>
                  <a:pt x="554416" y="1553825"/>
                </a:lnTo>
                <a:lnTo>
                  <a:pt x="0" y="155382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405" name="Google Shape;405;p23"/>
          <p:cNvSpPr/>
          <p:nvPr/>
        </p:nvSpPr>
        <p:spPr>
          <a:xfrm rot="-285952">
            <a:off x="17334104" y="31731"/>
            <a:ext cx="801971" cy="916910"/>
          </a:xfrm>
          <a:custGeom>
            <a:rect b="b" l="l" r="r" t="t"/>
            <a:pathLst>
              <a:path extrusionOk="0" h="678349" w="401922">
                <a:moveTo>
                  <a:pt x="0" y="0"/>
                </a:moveTo>
                <a:lnTo>
                  <a:pt x="401921" y="0"/>
                </a:lnTo>
                <a:lnTo>
                  <a:pt x="401921"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406" name="Google Shape;406;p23"/>
          <p:cNvSpPr/>
          <p:nvPr/>
        </p:nvSpPr>
        <p:spPr>
          <a:xfrm>
            <a:off x="17162860" y="9270123"/>
            <a:ext cx="1049146" cy="982735"/>
          </a:xfrm>
          <a:custGeom>
            <a:rect b="b" l="l" r="r" t="t"/>
            <a:pathLst>
              <a:path extrusionOk="0" h="682370" w="610148">
                <a:moveTo>
                  <a:pt x="0" y="0"/>
                </a:moveTo>
                <a:lnTo>
                  <a:pt x="610148" y="0"/>
                </a:lnTo>
                <a:lnTo>
                  <a:pt x="610148" y="682370"/>
                </a:lnTo>
                <a:lnTo>
                  <a:pt x="0" y="682370"/>
                </a:lnTo>
                <a:lnTo>
                  <a:pt x="0" y="0"/>
                </a:lnTo>
                <a:close/>
              </a:path>
            </a:pathLst>
          </a:custGeom>
          <a:blipFill rotWithShape="1">
            <a:blip r:embed="rId5">
              <a:alphaModFix/>
            </a:blip>
            <a:stretch>
              <a:fillRect b="-246308" l="-195046"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07" name="Google Shape;407;p23"/>
          <p:cNvGrpSpPr/>
          <p:nvPr/>
        </p:nvGrpSpPr>
        <p:grpSpPr>
          <a:xfrm>
            <a:off x="457200" y="366882"/>
            <a:ext cx="15818776" cy="2210510"/>
            <a:chOff x="506332" y="309627"/>
            <a:chExt cx="16124561" cy="2210510"/>
          </a:xfrm>
        </p:grpSpPr>
        <p:sp>
          <p:nvSpPr>
            <p:cNvPr id="408" name="Google Shape;408;p23"/>
            <p:cNvSpPr/>
            <p:nvPr/>
          </p:nvSpPr>
          <p:spPr>
            <a:xfrm>
              <a:off x="506332" y="742844"/>
              <a:ext cx="15784211" cy="1777293"/>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200">
                  <a:solidFill>
                    <a:srgbClr val="C00000"/>
                  </a:solidFill>
                  <a:latin typeface="Arial"/>
                  <a:ea typeface="Arial"/>
                  <a:cs typeface="Arial"/>
                  <a:sym typeface="Arial"/>
                </a:rPr>
                <a:t>Lưu ý: </a:t>
              </a:r>
              <a:r>
                <a:rPr lang="en-US" sz="4200">
                  <a:solidFill>
                    <a:srgbClr val="C00000"/>
                  </a:solidFill>
                  <a:latin typeface="Arial"/>
                  <a:ea typeface="Arial"/>
                  <a:cs typeface="Arial"/>
                  <a:sym typeface="Arial"/>
                </a:rPr>
                <a:t>Những đóng góp cụ thể cần dựa trên:</a:t>
              </a:r>
              <a:endParaRPr sz="4200">
                <a:solidFill>
                  <a:srgbClr val="C00000"/>
                </a:solidFill>
                <a:latin typeface="Arial"/>
                <a:ea typeface="Arial"/>
                <a:cs typeface="Arial"/>
                <a:sym typeface="Arial"/>
              </a:endParaRPr>
            </a:p>
          </p:txBody>
        </p:sp>
        <p:pic>
          <p:nvPicPr>
            <p:cNvPr id="409" name="Google Shape;409;p23"/>
            <p:cNvPicPr preferRelativeResize="0"/>
            <p:nvPr/>
          </p:nvPicPr>
          <p:blipFill rotWithShape="1">
            <a:blip r:embed="rId6">
              <a:alphaModFix/>
            </a:blip>
            <a:srcRect b="0" l="0" r="0" t="0"/>
            <a:stretch/>
          </p:blipFill>
          <p:spPr>
            <a:xfrm>
              <a:off x="15820969" y="309627"/>
              <a:ext cx="809924" cy="1321863"/>
            </a:xfrm>
            <a:prstGeom prst="rect">
              <a:avLst/>
            </a:prstGeom>
            <a:noFill/>
            <a:ln>
              <a:noFill/>
            </a:ln>
          </p:spPr>
        </p:pic>
      </p:grpSp>
      <p:sp>
        <p:nvSpPr>
          <p:cNvPr id="410" name="Google Shape;410;p23"/>
          <p:cNvSpPr/>
          <p:nvPr/>
        </p:nvSpPr>
        <p:spPr>
          <a:xfrm>
            <a:off x="7140980" y="3338776"/>
            <a:ext cx="9546820" cy="2795324"/>
          </a:xfrm>
          <a:prstGeom prst="wedgeRoundRectCallout">
            <a:avLst>
              <a:gd fmla="val -57063" name="adj1"/>
              <a:gd fmla="val 47957" name="adj2"/>
              <a:gd fmla="val 16667" name="adj3"/>
            </a:avLst>
          </a:prstGeom>
          <a:solidFill>
            <a:srgbClr val="EAF1DD"/>
          </a:solidFill>
          <a:ln cap="flat" cmpd="sng" w="381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Calibri"/>
                <a:ea typeface="Calibri"/>
                <a:cs typeface="Calibri"/>
                <a:sym typeface="Calibri"/>
              </a:rPr>
              <a:t>Giảm chi tiêu cá nhân và hạn chế xin tiền bố mẹ.</a:t>
            </a:r>
            <a:endParaRPr sz="4000">
              <a:solidFill>
                <a:schemeClr val="dk1"/>
              </a:solidFill>
              <a:latin typeface="Arial"/>
              <a:ea typeface="Arial"/>
              <a:cs typeface="Arial"/>
              <a:sym typeface="Arial"/>
            </a:endParaRPr>
          </a:p>
        </p:txBody>
      </p:sp>
      <p:sp>
        <p:nvSpPr>
          <p:cNvPr id="411" name="Google Shape;411;p23"/>
          <p:cNvSpPr/>
          <p:nvPr/>
        </p:nvSpPr>
        <p:spPr>
          <a:xfrm>
            <a:off x="7140980" y="6691578"/>
            <a:ext cx="9546820" cy="2795323"/>
          </a:xfrm>
          <a:prstGeom prst="wedgeRoundRectCallout">
            <a:avLst>
              <a:gd fmla="val -56081" name="adj1"/>
              <a:gd fmla="val -43313" name="adj2"/>
              <a:gd fmla="val 16667" name="adj3"/>
            </a:avLst>
          </a:prstGeom>
          <a:solidFill>
            <a:srgbClr val="FDE9D8"/>
          </a:solidFill>
          <a:ln cap="flat" cmpd="sng" w="381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Calibri"/>
                <a:ea typeface="Calibri"/>
                <a:cs typeface="Calibri"/>
                <a:sym typeface="Calibri"/>
              </a:rPr>
              <a:t>Tiết kiệm điện, nước bằng cách sử dụng hợp lí, vừa phải.</a:t>
            </a:r>
            <a:endParaRPr sz="4000">
              <a:solidFill>
                <a:schemeClr val="dk1"/>
              </a:solidFill>
              <a:latin typeface="Arial"/>
              <a:ea typeface="Arial"/>
              <a:cs typeface="Arial"/>
              <a:sym typeface="Arial"/>
            </a:endParaRPr>
          </a:p>
        </p:txBody>
      </p:sp>
      <p:pic>
        <p:nvPicPr>
          <p:cNvPr id="412" name="Google Shape;412;p23"/>
          <p:cNvPicPr preferRelativeResize="0"/>
          <p:nvPr/>
        </p:nvPicPr>
        <p:blipFill rotWithShape="1">
          <a:blip r:embed="rId7">
            <a:alphaModFix/>
          </a:blip>
          <a:srcRect b="0" l="0" r="0" t="0"/>
          <a:stretch/>
        </p:blipFill>
        <p:spPr>
          <a:xfrm>
            <a:off x="1478704" y="3467100"/>
            <a:ext cx="4091940" cy="681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417" name="Shape 417"/>
        <p:cNvGrpSpPr/>
        <p:nvPr/>
      </p:nvGrpSpPr>
      <p:grpSpPr>
        <a:xfrm>
          <a:off x="0" y="0"/>
          <a:ext cx="0" cy="0"/>
          <a:chOff x="0" y="0"/>
          <a:chExt cx="0" cy="0"/>
        </a:xfrm>
      </p:grpSpPr>
      <p:sp>
        <p:nvSpPr>
          <p:cNvPr id="418" name="Google Shape;418;p24"/>
          <p:cNvSpPr/>
          <p:nvPr/>
        </p:nvSpPr>
        <p:spPr>
          <a:xfrm>
            <a:off x="-490905" y="8275557"/>
            <a:ext cx="1467215" cy="1962400"/>
          </a:xfrm>
          <a:custGeom>
            <a:rect b="b" l="l" r="r" t="t"/>
            <a:pathLst>
              <a:path extrusionOk="0" h="1553825" w="554416">
                <a:moveTo>
                  <a:pt x="0" y="0"/>
                </a:moveTo>
                <a:lnTo>
                  <a:pt x="554416" y="0"/>
                </a:lnTo>
                <a:lnTo>
                  <a:pt x="554416" y="1553825"/>
                </a:lnTo>
                <a:lnTo>
                  <a:pt x="0" y="155382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419" name="Google Shape;419;p24"/>
          <p:cNvSpPr/>
          <p:nvPr/>
        </p:nvSpPr>
        <p:spPr>
          <a:xfrm rot="-285952">
            <a:off x="17334104" y="31731"/>
            <a:ext cx="801971" cy="916910"/>
          </a:xfrm>
          <a:custGeom>
            <a:rect b="b" l="l" r="r" t="t"/>
            <a:pathLst>
              <a:path extrusionOk="0" h="678349" w="401922">
                <a:moveTo>
                  <a:pt x="0" y="0"/>
                </a:moveTo>
                <a:lnTo>
                  <a:pt x="401921" y="0"/>
                </a:lnTo>
                <a:lnTo>
                  <a:pt x="401921"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420" name="Google Shape;420;p24"/>
          <p:cNvSpPr/>
          <p:nvPr/>
        </p:nvSpPr>
        <p:spPr>
          <a:xfrm>
            <a:off x="17162860" y="9270123"/>
            <a:ext cx="1049146" cy="982735"/>
          </a:xfrm>
          <a:custGeom>
            <a:rect b="b" l="l" r="r" t="t"/>
            <a:pathLst>
              <a:path extrusionOk="0" h="682370" w="610148">
                <a:moveTo>
                  <a:pt x="0" y="0"/>
                </a:moveTo>
                <a:lnTo>
                  <a:pt x="610148" y="0"/>
                </a:lnTo>
                <a:lnTo>
                  <a:pt x="610148" y="682370"/>
                </a:lnTo>
                <a:lnTo>
                  <a:pt x="0" y="682370"/>
                </a:lnTo>
                <a:lnTo>
                  <a:pt x="0" y="0"/>
                </a:lnTo>
                <a:close/>
              </a:path>
            </a:pathLst>
          </a:custGeom>
          <a:blipFill rotWithShape="1">
            <a:blip r:embed="rId5">
              <a:alphaModFix/>
            </a:blip>
            <a:stretch>
              <a:fillRect b="-246308" l="-195046"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21" name="Google Shape;421;p24"/>
          <p:cNvGrpSpPr/>
          <p:nvPr/>
        </p:nvGrpSpPr>
        <p:grpSpPr>
          <a:xfrm>
            <a:off x="457200" y="366882"/>
            <a:ext cx="15818776" cy="2210510"/>
            <a:chOff x="506332" y="309627"/>
            <a:chExt cx="16124561" cy="2210510"/>
          </a:xfrm>
        </p:grpSpPr>
        <p:sp>
          <p:nvSpPr>
            <p:cNvPr id="422" name="Google Shape;422;p24"/>
            <p:cNvSpPr/>
            <p:nvPr/>
          </p:nvSpPr>
          <p:spPr>
            <a:xfrm>
              <a:off x="506332" y="742844"/>
              <a:ext cx="15784211" cy="1777293"/>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200">
                  <a:solidFill>
                    <a:srgbClr val="C00000"/>
                  </a:solidFill>
                  <a:latin typeface="Arial"/>
                  <a:ea typeface="Arial"/>
                  <a:cs typeface="Arial"/>
                  <a:sym typeface="Arial"/>
                </a:rPr>
                <a:t>Lưu ý: </a:t>
              </a:r>
              <a:r>
                <a:rPr lang="en-US" sz="4200">
                  <a:solidFill>
                    <a:srgbClr val="C00000"/>
                  </a:solidFill>
                  <a:latin typeface="Arial"/>
                  <a:ea typeface="Arial"/>
                  <a:cs typeface="Arial"/>
                  <a:sym typeface="Arial"/>
                </a:rPr>
                <a:t>Những đóng góp cụ thể cần dựa trên:</a:t>
              </a:r>
              <a:endParaRPr sz="4200">
                <a:solidFill>
                  <a:srgbClr val="C00000"/>
                </a:solidFill>
                <a:latin typeface="Arial"/>
                <a:ea typeface="Arial"/>
                <a:cs typeface="Arial"/>
                <a:sym typeface="Arial"/>
              </a:endParaRPr>
            </a:p>
          </p:txBody>
        </p:sp>
        <p:pic>
          <p:nvPicPr>
            <p:cNvPr id="423" name="Google Shape;423;p24"/>
            <p:cNvPicPr preferRelativeResize="0"/>
            <p:nvPr/>
          </p:nvPicPr>
          <p:blipFill rotWithShape="1">
            <a:blip r:embed="rId6">
              <a:alphaModFix/>
            </a:blip>
            <a:srcRect b="0" l="0" r="0" t="0"/>
            <a:stretch/>
          </p:blipFill>
          <p:spPr>
            <a:xfrm>
              <a:off x="15820969" y="309627"/>
              <a:ext cx="809924" cy="1321863"/>
            </a:xfrm>
            <a:prstGeom prst="rect">
              <a:avLst/>
            </a:prstGeom>
            <a:noFill/>
            <a:ln>
              <a:noFill/>
            </a:ln>
          </p:spPr>
        </p:pic>
      </p:grpSp>
      <p:sp>
        <p:nvSpPr>
          <p:cNvPr id="424" name="Google Shape;424;p24"/>
          <p:cNvSpPr/>
          <p:nvPr/>
        </p:nvSpPr>
        <p:spPr>
          <a:xfrm>
            <a:off x="7140980" y="3338776"/>
            <a:ext cx="9546820" cy="2871524"/>
          </a:xfrm>
          <a:prstGeom prst="wedgeRoundRectCallout">
            <a:avLst>
              <a:gd fmla="val -57063" name="adj1"/>
              <a:gd fmla="val 47957" name="adj2"/>
              <a:gd fmla="val 16667" name="adj3"/>
            </a:avLst>
          </a:prstGeom>
          <a:solidFill>
            <a:srgbClr val="DAEEF3"/>
          </a:solidFill>
          <a:ln cap="flat" cmpd="sng" w="381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Calibri"/>
                <a:ea typeface="Calibri"/>
                <a:cs typeface="Calibri"/>
                <a:sym typeface="Calibri"/>
              </a:rPr>
              <a:t>Tham gia lao động để góp phần chi trả cho sinh hoạt cá nhân.</a:t>
            </a:r>
            <a:endParaRPr sz="4000">
              <a:solidFill>
                <a:schemeClr val="dk1"/>
              </a:solidFill>
              <a:latin typeface="Arial"/>
              <a:ea typeface="Arial"/>
              <a:cs typeface="Arial"/>
              <a:sym typeface="Arial"/>
            </a:endParaRPr>
          </a:p>
        </p:txBody>
      </p:sp>
      <p:sp>
        <p:nvSpPr>
          <p:cNvPr id="425" name="Google Shape;425;p24"/>
          <p:cNvSpPr/>
          <p:nvPr/>
        </p:nvSpPr>
        <p:spPr>
          <a:xfrm>
            <a:off x="7140980" y="6691578"/>
            <a:ext cx="9546820" cy="3023922"/>
          </a:xfrm>
          <a:prstGeom prst="wedgeRoundRectCallout">
            <a:avLst>
              <a:gd fmla="val -56081" name="adj1"/>
              <a:gd fmla="val -43313" name="adj2"/>
              <a:gd fmla="val 16667" name="adj3"/>
            </a:avLst>
          </a:prstGeom>
          <a:solidFill>
            <a:srgbClr val="E5DFEC"/>
          </a:solidFill>
          <a:ln cap="flat" cmpd="sng" w="38100">
            <a:solidFill>
              <a:srgbClr val="5F49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Calibri"/>
                <a:ea typeface="Calibri"/>
                <a:cs typeface="Calibri"/>
                <a:sym typeface="Calibri"/>
              </a:rPr>
              <a:t>Chuẩn bị đồ ăn, uống vừa phải, không quá nhiều tránh lãng phí và không đảm bảo an toàn sức khỏe.</a:t>
            </a:r>
            <a:endParaRPr sz="4000">
              <a:solidFill>
                <a:schemeClr val="dk1"/>
              </a:solidFill>
              <a:latin typeface="Arial"/>
              <a:ea typeface="Arial"/>
              <a:cs typeface="Arial"/>
              <a:sym typeface="Arial"/>
            </a:endParaRPr>
          </a:p>
        </p:txBody>
      </p:sp>
      <p:pic>
        <p:nvPicPr>
          <p:cNvPr id="426" name="Google Shape;426;p24"/>
          <p:cNvPicPr preferRelativeResize="0"/>
          <p:nvPr/>
        </p:nvPicPr>
        <p:blipFill rotWithShape="1">
          <a:blip r:embed="rId7">
            <a:alphaModFix/>
          </a:blip>
          <a:srcRect b="0" l="0" r="0" t="0"/>
          <a:stretch/>
        </p:blipFill>
        <p:spPr>
          <a:xfrm>
            <a:off x="1478704" y="3467100"/>
            <a:ext cx="4091940" cy="681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430" name="Shape 430"/>
        <p:cNvGrpSpPr/>
        <p:nvPr/>
      </p:nvGrpSpPr>
      <p:grpSpPr>
        <a:xfrm>
          <a:off x="0" y="0"/>
          <a:ext cx="0" cy="0"/>
          <a:chOff x="0" y="0"/>
          <a:chExt cx="0" cy="0"/>
        </a:xfrm>
      </p:grpSpPr>
      <p:sp>
        <p:nvSpPr>
          <p:cNvPr id="431" name="Google Shape;431;p25"/>
          <p:cNvSpPr/>
          <p:nvPr/>
        </p:nvSpPr>
        <p:spPr>
          <a:xfrm>
            <a:off x="17512524" y="1744"/>
            <a:ext cx="753705" cy="1080580"/>
          </a:xfrm>
          <a:custGeom>
            <a:rect b="b" l="l" r="r" t="t"/>
            <a:pathLst>
              <a:path extrusionOk="0" h="1080580" w="753705">
                <a:moveTo>
                  <a:pt x="0" y="0"/>
                </a:moveTo>
                <a:lnTo>
                  <a:pt x="753705" y="0"/>
                </a:lnTo>
                <a:lnTo>
                  <a:pt x="753705"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2" name="Google Shape;432;p25"/>
          <p:cNvSpPr/>
          <p:nvPr/>
        </p:nvSpPr>
        <p:spPr>
          <a:xfrm rot="-7797627">
            <a:off x="36335" y="9588546"/>
            <a:ext cx="1291710" cy="495289"/>
          </a:xfrm>
          <a:custGeom>
            <a:rect b="b" l="l" r="r" t="t"/>
            <a:pathLst>
              <a:path extrusionOk="0" h="1231460" w="1768415">
                <a:moveTo>
                  <a:pt x="0" y="0"/>
                </a:moveTo>
                <a:lnTo>
                  <a:pt x="1768416" y="0"/>
                </a:lnTo>
                <a:lnTo>
                  <a:pt x="1768416" y="1231460"/>
                </a:lnTo>
                <a:lnTo>
                  <a:pt x="0" y="1231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33" name="Google Shape;433;p25"/>
          <p:cNvGrpSpPr/>
          <p:nvPr/>
        </p:nvGrpSpPr>
        <p:grpSpPr>
          <a:xfrm>
            <a:off x="457201" y="140156"/>
            <a:ext cx="15230473" cy="2690149"/>
            <a:chOff x="236221" y="-407508"/>
            <a:chExt cx="15230473" cy="2690149"/>
          </a:xfrm>
        </p:grpSpPr>
        <p:sp>
          <p:nvSpPr>
            <p:cNvPr id="434" name="Google Shape;434;p25"/>
            <p:cNvSpPr/>
            <p:nvPr/>
          </p:nvSpPr>
          <p:spPr>
            <a:xfrm>
              <a:off x="236221" y="77778"/>
              <a:ext cx="14630398" cy="2204863"/>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632423"/>
                  </a:solidFill>
                  <a:latin typeface="Arial"/>
                  <a:ea typeface="Arial"/>
                  <a:cs typeface="Arial"/>
                  <a:sym typeface="Arial"/>
                </a:rPr>
                <a:t>Gợi ý: </a:t>
              </a:r>
              <a:r>
                <a:rPr lang="en-US" sz="4000">
                  <a:solidFill>
                    <a:srgbClr val="632423"/>
                  </a:solidFill>
                  <a:latin typeface="Arial"/>
                  <a:ea typeface="Arial"/>
                  <a:cs typeface="Arial"/>
                  <a:sym typeface="Arial"/>
                </a:rPr>
                <a:t>Những đóng góp vào việc thực hiện kế hoạch chi tiêu của gia đình có thể kể đến như:</a:t>
              </a:r>
              <a:endParaRPr sz="4000">
                <a:solidFill>
                  <a:srgbClr val="632423"/>
                </a:solidFill>
                <a:latin typeface="Arial"/>
                <a:ea typeface="Arial"/>
                <a:cs typeface="Arial"/>
                <a:sym typeface="Arial"/>
              </a:endParaRPr>
            </a:p>
          </p:txBody>
        </p:sp>
        <p:pic>
          <p:nvPicPr>
            <p:cNvPr descr="Icon&#10;&#10;Description automatically generated" id="435" name="Google Shape;435;p25"/>
            <p:cNvPicPr preferRelativeResize="0"/>
            <p:nvPr/>
          </p:nvPicPr>
          <p:blipFill rotWithShape="1">
            <a:blip r:embed="rId5">
              <a:alphaModFix/>
            </a:blip>
            <a:srcRect b="0" l="0" r="0" t="0"/>
            <a:stretch/>
          </p:blipFill>
          <p:spPr>
            <a:xfrm>
              <a:off x="14266544" y="-407508"/>
              <a:ext cx="1200150" cy="1200150"/>
            </a:xfrm>
            <a:prstGeom prst="rect">
              <a:avLst/>
            </a:prstGeom>
            <a:noFill/>
            <a:ln>
              <a:noFill/>
            </a:ln>
          </p:spPr>
        </p:pic>
      </p:grpSp>
      <p:sp>
        <p:nvSpPr>
          <p:cNvPr id="436" name="Google Shape;436;p25"/>
          <p:cNvSpPr/>
          <p:nvPr/>
        </p:nvSpPr>
        <p:spPr>
          <a:xfrm>
            <a:off x="457201" y="3315591"/>
            <a:ext cx="5521777"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Hạn chế khoản chi không cần thiết</a:t>
            </a:r>
            <a:endParaRPr sz="3600">
              <a:solidFill>
                <a:schemeClr val="dk1"/>
              </a:solidFill>
              <a:latin typeface="Arial"/>
              <a:ea typeface="Arial"/>
              <a:cs typeface="Arial"/>
              <a:sym typeface="Arial"/>
            </a:endParaRPr>
          </a:p>
        </p:txBody>
      </p:sp>
      <p:sp>
        <p:nvSpPr>
          <p:cNvPr id="437" name="Google Shape;437;p25"/>
          <p:cNvSpPr/>
          <p:nvPr/>
        </p:nvSpPr>
        <p:spPr>
          <a:xfrm>
            <a:off x="6383111" y="3310147"/>
            <a:ext cx="5521779"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Tham gia lao động để góp phần chi trả cho sinh hoạt cá nhân</a:t>
            </a:r>
            <a:endParaRPr/>
          </a:p>
        </p:txBody>
      </p:sp>
      <p:sp>
        <p:nvSpPr>
          <p:cNvPr id="438" name="Google Shape;438;p25"/>
          <p:cNvSpPr/>
          <p:nvPr/>
        </p:nvSpPr>
        <p:spPr>
          <a:xfrm>
            <a:off x="12309023" y="3310148"/>
            <a:ext cx="5521778"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So sánh giá trước khi mua hàng </a:t>
            </a:r>
            <a:endParaRPr/>
          </a:p>
        </p:txBody>
      </p:sp>
      <p:pic>
        <p:nvPicPr>
          <p:cNvPr descr="A picture containing outdoor, person, yellow, street&#10;&#10;Description automatically generated" id="439" name="Google Shape;439;p25"/>
          <p:cNvPicPr preferRelativeResize="0"/>
          <p:nvPr/>
        </p:nvPicPr>
        <p:blipFill rotWithShape="1">
          <a:blip r:embed="rId6">
            <a:alphaModFix/>
          </a:blip>
          <a:srcRect b="0" l="0" r="0" t="0"/>
          <a:stretch/>
        </p:blipFill>
        <p:spPr>
          <a:xfrm>
            <a:off x="6645729" y="6535150"/>
            <a:ext cx="4996542" cy="31264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person, indoor&#10;&#10;Description automatically generated" id="440" name="Google Shape;440;p25"/>
          <p:cNvPicPr preferRelativeResize="0"/>
          <p:nvPr/>
        </p:nvPicPr>
        <p:blipFill rotWithShape="1">
          <a:blip r:embed="rId7">
            <a:alphaModFix/>
          </a:blip>
          <a:srcRect b="0" l="0" r="0" t="0"/>
          <a:stretch/>
        </p:blipFill>
        <p:spPr>
          <a:xfrm>
            <a:off x="12634571" y="6535150"/>
            <a:ext cx="4906055" cy="31264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Kế hoạch quản lý chi tiêu hiệu quả cho người có thu nhập thấp" id="441" name="Google Shape;441;p25"/>
          <p:cNvPicPr preferRelativeResize="0"/>
          <p:nvPr/>
        </p:nvPicPr>
        <p:blipFill rotWithShape="1">
          <a:blip r:embed="rId8">
            <a:alphaModFix/>
          </a:blip>
          <a:srcRect b="0" l="0" r="0" t="0"/>
          <a:stretch/>
        </p:blipFill>
        <p:spPr>
          <a:xfrm>
            <a:off x="762343" y="6535150"/>
            <a:ext cx="4891091" cy="31264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445" name="Shape 445"/>
        <p:cNvGrpSpPr/>
        <p:nvPr/>
      </p:nvGrpSpPr>
      <p:grpSpPr>
        <a:xfrm>
          <a:off x="0" y="0"/>
          <a:ext cx="0" cy="0"/>
          <a:chOff x="0" y="0"/>
          <a:chExt cx="0" cy="0"/>
        </a:xfrm>
      </p:grpSpPr>
      <p:sp>
        <p:nvSpPr>
          <p:cNvPr id="446" name="Google Shape;446;p26"/>
          <p:cNvSpPr/>
          <p:nvPr/>
        </p:nvSpPr>
        <p:spPr>
          <a:xfrm>
            <a:off x="17512524" y="1744"/>
            <a:ext cx="753705" cy="1080580"/>
          </a:xfrm>
          <a:custGeom>
            <a:rect b="b" l="l" r="r" t="t"/>
            <a:pathLst>
              <a:path extrusionOk="0" h="1080580" w="753705">
                <a:moveTo>
                  <a:pt x="0" y="0"/>
                </a:moveTo>
                <a:lnTo>
                  <a:pt x="753705" y="0"/>
                </a:lnTo>
                <a:lnTo>
                  <a:pt x="753705"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7" name="Google Shape;447;p26"/>
          <p:cNvSpPr/>
          <p:nvPr/>
        </p:nvSpPr>
        <p:spPr>
          <a:xfrm rot="-7797627">
            <a:off x="36335" y="9588546"/>
            <a:ext cx="1291710" cy="495289"/>
          </a:xfrm>
          <a:custGeom>
            <a:rect b="b" l="l" r="r" t="t"/>
            <a:pathLst>
              <a:path extrusionOk="0" h="1231460" w="1768415">
                <a:moveTo>
                  <a:pt x="0" y="0"/>
                </a:moveTo>
                <a:lnTo>
                  <a:pt x="1768416" y="0"/>
                </a:lnTo>
                <a:lnTo>
                  <a:pt x="1768416" y="1231460"/>
                </a:lnTo>
                <a:lnTo>
                  <a:pt x="0" y="1231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48" name="Google Shape;448;p26"/>
          <p:cNvGrpSpPr/>
          <p:nvPr/>
        </p:nvGrpSpPr>
        <p:grpSpPr>
          <a:xfrm>
            <a:off x="457201" y="140156"/>
            <a:ext cx="15230473" cy="2690149"/>
            <a:chOff x="236221" y="-407508"/>
            <a:chExt cx="15230473" cy="2690149"/>
          </a:xfrm>
        </p:grpSpPr>
        <p:sp>
          <p:nvSpPr>
            <p:cNvPr id="449" name="Google Shape;449;p26"/>
            <p:cNvSpPr/>
            <p:nvPr/>
          </p:nvSpPr>
          <p:spPr>
            <a:xfrm>
              <a:off x="236221" y="77778"/>
              <a:ext cx="14630398" cy="2204863"/>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632423"/>
                  </a:solidFill>
                  <a:latin typeface="Arial"/>
                  <a:ea typeface="Arial"/>
                  <a:cs typeface="Arial"/>
                  <a:sym typeface="Arial"/>
                </a:rPr>
                <a:t>Gợi ý: </a:t>
              </a:r>
              <a:r>
                <a:rPr lang="en-US" sz="4000">
                  <a:solidFill>
                    <a:srgbClr val="632423"/>
                  </a:solidFill>
                  <a:latin typeface="Arial"/>
                  <a:ea typeface="Arial"/>
                  <a:cs typeface="Arial"/>
                  <a:sym typeface="Arial"/>
                </a:rPr>
                <a:t>Những đóng góp vào việc thực hiện kế hoạch chi tiêu của gia đình có thể kể đến như:</a:t>
              </a:r>
              <a:endParaRPr sz="4000">
                <a:solidFill>
                  <a:srgbClr val="632423"/>
                </a:solidFill>
                <a:latin typeface="Arial"/>
                <a:ea typeface="Arial"/>
                <a:cs typeface="Arial"/>
                <a:sym typeface="Arial"/>
              </a:endParaRPr>
            </a:p>
          </p:txBody>
        </p:sp>
        <p:pic>
          <p:nvPicPr>
            <p:cNvPr descr="Icon&#10;&#10;Description automatically generated" id="450" name="Google Shape;450;p26"/>
            <p:cNvPicPr preferRelativeResize="0"/>
            <p:nvPr/>
          </p:nvPicPr>
          <p:blipFill rotWithShape="1">
            <a:blip r:embed="rId5">
              <a:alphaModFix/>
            </a:blip>
            <a:srcRect b="0" l="0" r="0" t="0"/>
            <a:stretch/>
          </p:blipFill>
          <p:spPr>
            <a:xfrm>
              <a:off x="14266544" y="-407508"/>
              <a:ext cx="1200150" cy="1200150"/>
            </a:xfrm>
            <a:prstGeom prst="rect">
              <a:avLst/>
            </a:prstGeom>
            <a:noFill/>
            <a:ln>
              <a:noFill/>
            </a:ln>
          </p:spPr>
        </p:pic>
      </p:grpSp>
      <p:sp>
        <p:nvSpPr>
          <p:cNvPr id="451" name="Google Shape;451;p26"/>
          <p:cNvSpPr/>
          <p:nvPr/>
        </p:nvSpPr>
        <p:spPr>
          <a:xfrm>
            <a:off x="457201" y="3315591"/>
            <a:ext cx="5521777"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Tắt hết đèn điện trước khi ra khỏi nhà để tiết kiệm tiền điện</a:t>
            </a:r>
            <a:endParaRPr/>
          </a:p>
        </p:txBody>
      </p:sp>
      <p:sp>
        <p:nvSpPr>
          <p:cNvPr id="452" name="Google Shape;452;p26"/>
          <p:cNvSpPr/>
          <p:nvPr/>
        </p:nvSpPr>
        <p:spPr>
          <a:xfrm>
            <a:off x="6383111" y="3310147"/>
            <a:ext cx="5521779"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Ăn sáng ở nhà hoặc nấu đồ ăn trưa mang đi để tiết kiệm</a:t>
            </a:r>
            <a:endParaRPr/>
          </a:p>
        </p:txBody>
      </p:sp>
      <p:sp>
        <p:nvSpPr>
          <p:cNvPr id="453" name="Google Shape;453;p26"/>
          <p:cNvSpPr/>
          <p:nvPr/>
        </p:nvSpPr>
        <p:spPr>
          <a:xfrm>
            <a:off x="12309023" y="3310148"/>
            <a:ext cx="5521778"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Arial"/>
                <a:ea typeface="Arial"/>
                <a:cs typeface="Arial"/>
                <a:sym typeface="Arial"/>
              </a:rPr>
              <a:t>Làm cho mình một ống heo hoặc một chú heo đất để tiết kiệm tiền</a:t>
            </a:r>
            <a:endParaRPr/>
          </a:p>
        </p:txBody>
      </p:sp>
      <p:pic>
        <p:nvPicPr>
          <p:cNvPr descr="A picture containing jack, electronics&#10;&#10;Description automatically generated" id="454" name="Google Shape;454;p26"/>
          <p:cNvPicPr preferRelativeResize="0"/>
          <p:nvPr/>
        </p:nvPicPr>
        <p:blipFill rotWithShape="1">
          <a:blip r:embed="rId6">
            <a:alphaModFix/>
          </a:blip>
          <a:srcRect b="0" l="0" r="0" t="0"/>
          <a:stretch/>
        </p:blipFill>
        <p:spPr>
          <a:xfrm>
            <a:off x="842281" y="6624829"/>
            <a:ext cx="4751616" cy="3164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food, container, plastic, tray&#10;&#10;Description automatically generated" id="455" name="Google Shape;455;p26"/>
          <p:cNvPicPr preferRelativeResize="0"/>
          <p:nvPr/>
        </p:nvPicPr>
        <p:blipFill rotWithShape="1">
          <a:blip r:embed="rId7">
            <a:alphaModFix/>
          </a:blip>
          <a:srcRect b="0" l="0" r="0" t="0"/>
          <a:stretch/>
        </p:blipFill>
        <p:spPr>
          <a:xfrm>
            <a:off x="6987842" y="6624829"/>
            <a:ext cx="4312316" cy="3164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indoor, person, baby&#10;&#10;Description automatically generated" id="456" name="Google Shape;456;p26"/>
          <p:cNvPicPr preferRelativeResize="0"/>
          <p:nvPr/>
        </p:nvPicPr>
        <p:blipFill rotWithShape="1">
          <a:blip r:embed="rId8">
            <a:alphaModFix/>
          </a:blip>
          <a:srcRect b="0" l="0" r="0" t="0"/>
          <a:stretch/>
        </p:blipFill>
        <p:spPr>
          <a:xfrm>
            <a:off x="12377929" y="6624829"/>
            <a:ext cx="5383966" cy="3164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460" name="Shape 460"/>
        <p:cNvGrpSpPr/>
        <p:nvPr/>
      </p:nvGrpSpPr>
      <p:grpSpPr>
        <a:xfrm>
          <a:off x="0" y="0"/>
          <a:ext cx="0" cy="0"/>
          <a:chOff x="0" y="0"/>
          <a:chExt cx="0" cy="0"/>
        </a:xfrm>
      </p:grpSpPr>
      <p:sp>
        <p:nvSpPr>
          <p:cNvPr id="461" name="Google Shape;461;p27"/>
          <p:cNvSpPr/>
          <p:nvPr/>
        </p:nvSpPr>
        <p:spPr>
          <a:xfrm>
            <a:off x="17512524" y="1744"/>
            <a:ext cx="753705" cy="1080580"/>
          </a:xfrm>
          <a:custGeom>
            <a:rect b="b" l="l" r="r" t="t"/>
            <a:pathLst>
              <a:path extrusionOk="0" h="1080580" w="753705">
                <a:moveTo>
                  <a:pt x="0" y="0"/>
                </a:moveTo>
                <a:lnTo>
                  <a:pt x="753705" y="0"/>
                </a:lnTo>
                <a:lnTo>
                  <a:pt x="753705"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2" name="Google Shape;462;p27"/>
          <p:cNvSpPr/>
          <p:nvPr/>
        </p:nvSpPr>
        <p:spPr>
          <a:xfrm rot="-7797627">
            <a:off x="36335" y="9588546"/>
            <a:ext cx="1291710" cy="495289"/>
          </a:xfrm>
          <a:custGeom>
            <a:rect b="b" l="l" r="r" t="t"/>
            <a:pathLst>
              <a:path extrusionOk="0" h="1231460" w="1768415">
                <a:moveTo>
                  <a:pt x="0" y="0"/>
                </a:moveTo>
                <a:lnTo>
                  <a:pt x="1768416" y="0"/>
                </a:lnTo>
                <a:lnTo>
                  <a:pt x="1768416" y="1231460"/>
                </a:lnTo>
                <a:lnTo>
                  <a:pt x="0" y="1231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63" name="Google Shape;463;p27"/>
          <p:cNvGrpSpPr/>
          <p:nvPr/>
        </p:nvGrpSpPr>
        <p:grpSpPr>
          <a:xfrm>
            <a:off x="457201" y="140156"/>
            <a:ext cx="15230473" cy="2690149"/>
            <a:chOff x="236221" y="-407508"/>
            <a:chExt cx="15230473" cy="2690149"/>
          </a:xfrm>
        </p:grpSpPr>
        <p:sp>
          <p:nvSpPr>
            <p:cNvPr id="464" name="Google Shape;464;p27"/>
            <p:cNvSpPr/>
            <p:nvPr/>
          </p:nvSpPr>
          <p:spPr>
            <a:xfrm>
              <a:off x="236221" y="77778"/>
              <a:ext cx="14630398" cy="2204863"/>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chemeClr val="lt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632423"/>
                  </a:solidFill>
                  <a:latin typeface="Arial"/>
                  <a:ea typeface="Arial"/>
                  <a:cs typeface="Arial"/>
                  <a:sym typeface="Arial"/>
                </a:rPr>
                <a:t>Gợi ý: </a:t>
              </a:r>
              <a:r>
                <a:rPr lang="en-US" sz="4000">
                  <a:solidFill>
                    <a:srgbClr val="632423"/>
                  </a:solidFill>
                  <a:latin typeface="Arial"/>
                  <a:ea typeface="Arial"/>
                  <a:cs typeface="Arial"/>
                  <a:sym typeface="Arial"/>
                </a:rPr>
                <a:t>Những đóng góp vào việc thực hiện kế hoạch chi tiêu của gia đình có thể kể đến như:</a:t>
              </a:r>
              <a:endParaRPr sz="4000">
                <a:solidFill>
                  <a:srgbClr val="632423"/>
                </a:solidFill>
                <a:latin typeface="Arial"/>
                <a:ea typeface="Arial"/>
                <a:cs typeface="Arial"/>
                <a:sym typeface="Arial"/>
              </a:endParaRPr>
            </a:p>
          </p:txBody>
        </p:sp>
        <p:pic>
          <p:nvPicPr>
            <p:cNvPr descr="Icon&#10;&#10;Description automatically generated" id="465" name="Google Shape;465;p27"/>
            <p:cNvPicPr preferRelativeResize="0"/>
            <p:nvPr/>
          </p:nvPicPr>
          <p:blipFill rotWithShape="1">
            <a:blip r:embed="rId5">
              <a:alphaModFix/>
            </a:blip>
            <a:srcRect b="0" l="0" r="0" t="0"/>
            <a:stretch/>
          </p:blipFill>
          <p:spPr>
            <a:xfrm>
              <a:off x="14266544" y="-407508"/>
              <a:ext cx="1200150" cy="1200150"/>
            </a:xfrm>
            <a:prstGeom prst="rect">
              <a:avLst/>
            </a:prstGeom>
            <a:noFill/>
            <a:ln>
              <a:noFill/>
            </a:ln>
          </p:spPr>
        </p:pic>
      </p:grpSp>
      <p:sp>
        <p:nvSpPr>
          <p:cNvPr id="466" name="Google Shape;466;p27"/>
          <p:cNvSpPr/>
          <p:nvPr/>
        </p:nvSpPr>
        <p:spPr>
          <a:xfrm>
            <a:off x="685800" y="3315591"/>
            <a:ext cx="5293178"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Calibri"/>
                <a:ea typeface="Calibri"/>
                <a:cs typeface="Calibri"/>
                <a:sym typeface="Calibri"/>
              </a:rPr>
              <a:t>Khóa nước khi không sử dụng đến để tiết kiệm nước.</a:t>
            </a:r>
            <a:endParaRPr/>
          </a:p>
        </p:txBody>
      </p:sp>
      <p:sp>
        <p:nvSpPr>
          <p:cNvPr id="467" name="Google Shape;467;p27"/>
          <p:cNvSpPr/>
          <p:nvPr/>
        </p:nvSpPr>
        <p:spPr>
          <a:xfrm>
            <a:off x="6491969" y="3310147"/>
            <a:ext cx="5293177"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Calibri"/>
                <a:ea typeface="Calibri"/>
                <a:cs typeface="Calibri"/>
                <a:sym typeface="Calibri"/>
              </a:rPr>
              <a:t>Hạn chế ăn quà vặt ở cổng trường</a:t>
            </a:r>
            <a:endParaRPr/>
          </a:p>
        </p:txBody>
      </p:sp>
      <p:sp>
        <p:nvSpPr>
          <p:cNvPr id="468" name="Google Shape;468;p27"/>
          <p:cNvSpPr/>
          <p:nvPr/>
        </p:nvSpPr>
        <p:spPr>
          <a:xfrm>
            <a:off x="12309023" y="3310148"/>
            <a:ext cx="5293177" cy="2818509"/>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600">
                <a:solidFill>
                  <a:schemeClr val="dk1"/>
                </a:solidFill>
                <a:latin typeface="Calibri"/>
                <a:ea typeface="Calibri"/>
                <a:cs typeface="Calibri"/>
                <a:sym typeface="Calibri"/>
              </a:rPr>
              <a:t>Không mua và làm quá nhiều đồ ăn để tránh lãng phí</a:t>
            </a:r>
            <a:endParaRPr/>
          </a:p>
        </p:txBody>
      </p:sp>
      <p:pic>
        <p:nvPicPr>
          <p:cNvPr descr="A person pouring water from a faucet&#10;&#10;Description automatically generated with medium confidence" id="469" name="Google Shape;469;p27"/>
          <p:cNvPicPr preferRelativeResize="0"/>
          <p:nvPr/>
        </p:nvPicPr>
        <p:blipFill rotWithShape="1">
          <a:blip r:embed="rId6">
            <a:alphaModFix/>
          </a:blip>
          <a:srcRect b="0" l="0" r="0" t="0"/>
          <a:stretch/>
        </p:blipFill>
        <p:spPr>
          <a:xfrm>
            <a:off x="1001778" y="6581273"/>
            <a:ext cx="4661221" cy="30857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food, plate, table, wooden&#10;&#10;Description automatically generated" id="470" name="Google Shape;470;p27"/>
          <p:cNvPicPr preferRelativeResize="0"/>
          <p:nvPr/>
        </p:nvPicPr>
        <p:blipFill rotWithShape="1">
          <a:blip r:embed="rId7">
            <a:alphaModFix/>
          </a:blip>
          <a:srcRect b="0" l="0" r="0" t="0"/>
          <a:stretch/>
        </p:blipFill>
        <p:spPr>
          <a:xfrm>
            <a:off x="12616021" y="6583994"/>
            <a:ext cx="5068785" cy="30802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1" name="Google Shape;471;p27"/>
          <p:cNvPicPr preferRelativeResize="0"/>
          <p:nvPr/>
        </p:nvPicPr>
        <p:blipFill rotWithShape="1">
          <a:blip r:embed="rId8">
            <a:alphaModFix/>
          </a:blip>
          <a:srcRect b="0" l="0" r="0" t="0"/>
          <a:stretch/>
        </p:blipFill>
        <p:spPr>
          <a:xfrm>
            <a:off x="6493875" y="6581273"/>
            <a:ext cx="5291271" cy="30857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475" name="Shape 475"/>
        <p:cNvGrpSpPr/>
        <p:nvPr/>
      </p:nvGrpSpPr>
      <p:grpSpPr>
        <a:xfrm>
          <a:off x="0" y="0"/>
          <a:ext cx="0" cy="0"/>
          <a:chOff x="0" y="0"/>
          <a:chExt cx="0" cy="0"/>
        </a:xfrm>
      </p:grpSpPr>
      <p:sp>
        <p:nvSpPr>
          <p:cNvPr id="476" name="Google Shape;476;p28"/>
          <p:cNvSpPr/>
          <p:nvPr/>
        </p:nvSpPr>
        <p:spPr>
          <a:xfrm flipH="1" rot="647847">
            <a:off x="16040568" y="179264"/>
            <a:ext cx="1966842" cy="561115"/>
          </a:xfrm>
          <a:custGeom>
            <a:rect b="b" l="l" r="r" t="t"/>
            <a:pathLst>
              <a:path extrusionOk="0" h="416882" w="1475688">
                <a:moveTo>
                  <a:pt x="1475688" y="0"/>
                </a:moveTo>
                <a:lnTo>
                  <a:pt x="0" y="0"/>
                </a:lnTo>
                <a:lnTo>
                  <a:pt x="0" y="416882"/>
                </a:lnTo>
                <a:lnTo>
                  <a:pt x="1475688" y="416882"/>
                </a:lnTo>
                <a:lnTo>
                  <a:pt x="1475688"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7" name="Google Shape;477;p28"/>
          <p:cNvSpPr/>
          <p:nvPr/>
        </p:nvSpPr>
        <p:spPr>
          <a:xfrm>
            <a:off x="0" y="9300460"/>
            <a:ext cx="1126089" cy="986540"/>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78" name="Google Shape;478;p28"/>
          <p:cNvGrpSpPr/>
          <p:nvPr/>
        </p:nvGrpSpPr>
        <p:grpSpPr>
          <a:xfrm>
            <a:off x="1465896" y="1197164"/>
            <a:ext cx="15348462" cy="8238211"/>
            <a:chOff x="0" y="-47625"/>
            <a:chExt cx="4042393" cy="2088500"/>
          </a:xfrm>
        </p:grpSpPr>
        <p:sp>
          <p:nvSpPr>
            <p:cNvPr id="479" name="Google Shape;479;p28"/>
            <p:cNvSpPr/>
            <p:nvPr/>
          </p:nvSpPr>
          <p:spPr>
            <a:xfrm>
              <a:off x="0" y="6256"/>
              <a:ext cx="4042393" cy="2034619"/>
            </a:xfrm>
            <a:custGeom>
              <a:rect b="b" l="l" r="r" t="t"/>
              <a:pathLst>
                <a:path extrusionOk="0" h="1979773" w="404239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0" name="Google Shape;480;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sp>
        <p:nvSpPr>
          <p:cNvPr id="481" name="Google Shape;481;p28"/>
          <p:cNvSpPr/>
          <p:nvPr/>
        </p:nvSpPr>
        <p:spPr>
          <a:xfrm>
            <a:off x="2255352" y="6896100"/>
            <a:ext cx="13643219" cy="1824923"/>
          </a:xfrm>
          <a:prstGeom prst="rect">
            <a:avLst/>
          </a:prstGeom>
          <a:noFill/>
          <a:ln>
            <a:noFill/>
          </a:ln>
        </p:spPr>
        <p:txBody>
          <a:bodyPr anchorCtr="0" anchor="t" bIns="45700" lIns="91425" spcFirstLastPara="1" rIns="91425" wrap="square" tIns="45700">
            <a:spAutoFit/>
          </a:bodyPr>
          <a:lstStyle/>
          <a:p>
            <a:pPr indent="-571500" lvl="0" marL="571500" marR="0" rtl="0" algn="ctr">
              <a:lnSpc>
                <a:spcPct val="150000"/>
              </a:lnSpc>
              <a:spcBef>
                <a:spcPts val="0"/>
              </a:spcBef>
              <a:spcAft>
                <a:spcPts val="0"/>
              </a:spcAft>
              <a:buClr>
                <a:srgbClr val="4F6128"/>
              </a:buClr>
              <a:buSzPts val="4000"/>
              <a:buFont typeface="Noto Sans Symbols"/>
              <a:buChar char="⮚"/>
            </a:pPr>
            <a:r>
              <a:rPr b="1" lang="en-US" sz="4000">
                <a:solidFill>
                  <a:srgbClr val="4F6128"/>
                </a:solidFill>
                <a:latin typeface="Arial"/>
                <a:ea typeface="Arial"/>
                <a:cs typeface="Arial"/>
                <a:sym typeface="Arial"/>
              </a:rPr>
              <a:t>Các em hãy xem đoạn video trên để biết về 6 quy tắc chi tiêu thông minh và trả lời câu hỏi dưới đây:</a:t>
            </a:r>
            <a:endParaRPr/>
          </a:p>
        </p:txBody>
      </p:sp>
      <p:grpSp>
        <p:nvGrpSpPr>
          <p:cNvPr id="482" name="Google Shape;482;p28"/>
          <p:cNvGrpSpPr/>
          <p:nvPr/>
        </p:nvGrpSpPr>
        <p:grpSpPr>
          <a:xfrm>
            <a:off x="5801148" y="709267"/>
            <a:ext cx="6501512" cy="1400865"/>
            <a:chOff x="5843364" y="885741"/>
            <a:chExt cx="6501512" cy="1400865"/>
          </a:xfrm>
        </p:grpSpPr>
        <p:pic>
          <p:nvPicPr>
            <p:cNvPr id="483" name="Google Shape;483;p28"/>
            <p:cNvPicPr preferRelativeResize="0"/>
            <p:nvPr/>
          </p:nvPicPr>
          <p:blipFill rotWithShape="1">
            <a:blip r:embed="rId5">
              <a:alphaModFix/>
            </a:blip>
            <a:srcRect b="0" l="0" r="0" t="0"/>
            <a:stretch/>
          </p:blipFill>
          <p:spPr>
            <a:xfrm>
              <a:off x="5893481" y="885741"/>
              <a:ext cx="6451395" cy="1400865"/>
            </a:xfrm>
            <a:prstGeom prst="rect">
              <a:avLst/>
            </a:prstGeom>
            <a:noFill/>
            <a:ln>
              <a:noFill/>
            </a:ln>
          </p:spPr>
        </p:pic>
        <p:sp>
          <p:nvSpPr>
            <p:cNvPr id="484" name="Google Shape;484;p28"/>
            <p:cNvSpPr txBox="1"/>
            <p:nvPr/>
          </p:nvSpPr>
          <p:spPr>
            <a:xfrm>
              <a:off x="5843364" y="1078343"/>
              <a:ext cx="64770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Arial"/>
                  <a:ea typeface="Arial"/>
                  <a:cs typeface="Arial"/>
                  <a:sym typeface="Arial"/>
                </a:rPr>
                <a:t>MỞ RỘNG</a:t>
              </a:r>
              <a:endParaRPr b="1" sz="6000">
                <a:solidFill>
                  <a:schemeClr val="lt1"/>
                </a:solidFill>
                <a:latin typeface="Arial"/>
                <a:ea typeface="Arial"/>
                <a:cs typeface="Arial"/>
                <a:sym typeface="Arial"/>
              </a:endParaRPr>
            </a:p>
          </p:txBody>
        </p:sp>
      </p:grpSp>
      <p:sp>
        <p:nvSpPr>
          <p:cNvPr id="485" name="Google Shape;485;p28"/>
          <p:cNvSpPr/>
          <p:nvPr/>
        </p:nvSpPr>
        <p:spPr>
          <a:xfrm rot="9428046">
            <a:off x="208986" y="-300328"/>
            <a:ext cx="1608757" cy="2343259"/>
          </a:xfrm>
          <a:custGeom>
            <a:rect b="b" l="l" r="r" t="t"/>
            <a:pathLst>
              <a:path extrusionOk="0" h="3071470" w="1792971">
                <a:moveTo>
                  <a:pt x="1792970" y="3071470"/>
                </a:moveTo>
                <a:lnTo>
                  <a:pt x="0" y="3071470"/>
                </a:lnTo>
                <a:lnTo>
                  <a:pt x="0" y="0"/>
                </a:lnTo>
                <a:lnTo>
                  <a:pt x="1792970" y="0"/>
                </a:lnTo>
                <a:lnTo>
                  <a:pt x="1792970" y="307147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86" name="Google Shape;486;p28"/>
          <p:cNvPicPr preferRelativeResize="0"/>
          <p:nvPr/>
        </p:nvPicPr>
        <p:blipFill rotWithShape="1">
          <a:blip r:embed="rId7">
            <a:alphaModFix/>
          </a:blip>
          <a:srcRect b="0" l="0" r="0" t="0"/>
          <a:stretch/>
        </p:blipFill>
        <p:spPr>
          <a:xfrm>
            <a:off x="5901627" y="2902571"/>
            <a:ext cx="6477000" cy="36433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490" name="Shape 490"/>
        <p:cNvGrpSpPr/>
        <p:nvPr/>
      </p:nvGrpSpPr>
      <p:grpSpPr>
        <a:xfrm>
          <a:off x="0" y="0"/>
          <a:ext cx="0" cy="0"/>
          <a:chOff x="0" y="0"/>
          <a:chExt cx="0" cy="0"/>
        </a:xfrm>
      </p:grpSpPr>
      <p:sp>
        <p:nvSpPr>
          <p:cNvPr id="491" name="Google Shape;491;p29"/>
          <p:cNvSpPr/>
          <p:nvPr/>
        </p:nvSpPr>
        <p:spPr>
          <a:xfrm flipH="1" rot="647847">
            <a:off x="16040568" y="179264"/>
            <a:ext cx="1966842" cy="561115"/>
          </a:xfrm>
          <a:custGeom>
            <a:rect b="b" l="l" r="r" t="t"/>
            <a:pathLst>
              <a:path extrusionOk="0" h="416882" w="1475688">
                <a:moveTo>
                  <a:pt x="1475688" y="0"/>
                </a:moveTo>
                <a:lnTo>
                  <a:pt x="0" y="0"/>
                </a:lnTo>
                <a:lnTo>
                  <a:pt x="0" y="416882"/>
                </a:lnTo>
                <a:lnTo>
                  <a:pt x="1475688" y="416882"/>
                </a:lnTo>
                <a:lnTo>
                  <a:pt x="1475688"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2" name="Google Shape;492;p29"/>
          <p:cNvSpPr/>
          <p:nvPr/>
        </p:nvSpPr>
        <p:spPr>
          <a:xfrm>
            <a:off x="0" y="9300460"/>
            <a:ext cx="1126089" cy="986540"/>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93" name="Google Shape;493;p29"/>
          <p:cNvGrpSpPr/>
          <p:nvPr/>
        </p:nvGrpSpPr>
        <p:grpSpPr>
          <a:xfrm>
            <a:off x="1465896" y="1197164"/>
            <a:ext cx="15348462" cy="8238211"/>
            <a:chOff x="0" y="-47625"/>
            <a:chExt cx="4042393" cy="2088500"/>
          </a:xfrm>
        </p:grpSpPr>
        <p:sp>
          <p:nvSpPr>
            <p:cNvPr id="494" name="Google Shape;494;p29"/>
            <p:cNvSpPr/>
            <p:nvPr/>
          </p:nvSpPr>
          <p:spPr>
            <a:xfrm>
              <a:off x="0" y="6256"/>
              <a:ext cx="4042393" cy="2034619"/>
            </a:xfrm>
            <a:custGeom>
              <a:rect b="b" l="l" r="r" t="t"/>
              <a:pathLst>
                <a:path extrusionOk="0" h="1979773" w="404239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rgbClr val="EAF1D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5" name="Google Shape;495;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496" name="Google Shape;496;p29"/>
          <p:cNvGrpSpPr/>
          <p:nvPr/>
        </p:nvGrpSpPr>
        <p:grpSpPr>
          <a:xfrm>
            <a:off x="5801148" y="709267"/>
            <a:ext cx="6501512" cy="1400865"/>
            <a:chOff x="5843364" y="885741"/>
            <a:chExt cx="6501512" cy="1400865"/>
          </a:xfrm>
        </p:grpSpPr>
        <p:pic>
          <p:nvPicPr>
            <p:cNvPr id="497" name="Google Shape;497;p29"/>
            <p:cNvPicPr preferRelativeResize="0"/>
            <p:nvPr/>
          </p:nvPicPr>
          <p:blipFill rotWithShape="1">
            <a:blip r:embed="rId5">
              <a:alphaModFix/>
            </a:blip>
            <a:srcRect b="0" l="0" r="0" t="0"/>
            <a:stretch/>
          </p:blipFill>
          <p:spPr>
            <a:xfrm>
              <a:off x="5893481" y="885741"/>
              <a:ext cx="6451395" cy="1400865"/>
            </a:xfrm>
            <a:prstGeom prst="rect">
              <a:avLst/>
            </a:prstGeom>
            <a:noFill/>
            <a:ln>
              <a:noFill/>
            </a:ln>
          </p:spPr>
        </p:pic>
        <p:sp>
          <p:nvSpPr>
            <p:cNvPr id="498" name="Google Shape;498;p29"/>
            <p:cNvSpPr txBox="1"/>
            <p:nvPr/>
          </p:nvSpPr>
          <p:spPr>
            <a:xfrm>
              <a:off x="5843364" y="1078343"/>
              <a:ext cx="64770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Arial"/>
                  <a:ea typeface="Arial"/>
                  <a:cs typeface="Arial"/>
                  <a:sym typeface="Arial"/>
                </a:rPr>
                <a:t>MỞ RỘNG</a:t>
              </a:r>
              <a:endParaRPr b="1" sz="6000">
                <a:solidFill>
                  <a:schemeClr val="lt1"/>
                </a:solidFill>
                <a:latin typeface="Arial"/>
                <a:ea typeface="Arial"/>
                <a:cs typeface="Arial"/>
                <a:sym typeface="Arial"/>
              </a:endParaRPr>
            </a:p>
          </p:txBody>
        </p:sp>
      </p:grpSp>
      <p:sp>
        <p:nvSpPr>
          <p:cNvPr id="499" name="Google Shape;499;p29"/>
          <p:cNvSpPr/>
          <p:nvPr/>
        </p:nvSpPr>
        <p:spPr>
          <a:xfrm rot="9428046">
            <a:off x="208986" y="-300328"/>
            <a:ext cx="1608757" cy="2343259"/>
          </a:xfrm>
          <a:custGeom>
            <a:rect b="b" l="l" r="r" t="t"/>
            <a:pathLst>
              <a:path extrusionOk="0" h="3071470" w="1792971">
                <a:moveTo>
                  <a:pt x="1792970" y="3071470"/>
                </a:moveTo>
                <a:lnTo>
                  <a:pt x="0" y="3071470"/>
                </a:lnTo>
                <a:lnTo>
                  <a:pt x="0" y="0"/>
                </a:lnTo>
                <a:lnTo>
                  <a:pt x="1792970" y="0"/>
                </a:lnTo>
                <a:lnTo>
                  <a:pt x="1792970" y="307147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00" name="Google Shape;500;p29"/>
          <p:cNvGrpSpPr/>
          <p:nvPr/>
        </p:nvGrpSpPr>
        <p:grpSpPr>
          <a:xfrm>
            <a:off x="7772400" y="2912401"/>
            <a:ext cx="8233019" cy="4889908"/>
            <a:chOff x="1056400" y="2402160"/>
            <a:chExt cx="8233019" cy="4889908"/>
          </a:xfrm>
        </p:grpSpPr>
        <p:sp>
          <p:nvSpPr>
            <p:cNvPr id="501" name="Google Shape;501;p29"/>
            <p:cNvSpPr/>
            <p:nvPr/>
          </p:nvSpPr>
          <p:spPr>
            <a:xfrm>
              <a:off x="1056400" y="3238500"/>
              <a:ext cx="8233019" cy="4053568"/>
            </a:xfrm>
            <a:prstGeom prst="roundRect">
              <a:avLst>
                <a:gd fmla="val 16667" name="adj"/>
              </a:avLst>
            </a:prstGeom>
            <a:solidFill>
              <a:srgbClr val="FDE9D8"/>
            </a:solidFill>
            <a:ln cap="flat" cmpd="sng" w="25400">
              <a:solidFill>
                <a:srgbClr val="FDE9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Trong video đã nhắc đến 6 quy tắc chi tiêu thông minh, em hãy liệt kê những quy tắc đó.</a:t>
              </a:r>
              <a:endParaRPr/>
            </a:p>
          </p:txBody>
        </p:sp>
        <p:pic>
          <p:nvPicPr>
            <p:cNvPr id="502" name="Google Shape;502;p29"/>
            <p:cNvPicPr preferRelativeResize="0"/>
            <p:nvPr/>
          </p:nvPicPr>
          <p:blipFill rotWithShape="1">
            <a:blip r:embed="rId7">
              <a:alphaModFix/>
            </a:blip>
            <a:srcRect b="0" l="0" r="0" t="0"/>
            <a:stretch/>
          </p:blipFill>
          <p:spPr>
            <a:xfrm>
              <a:off x="4485400" y="2402160"/>
              <a:ext cx="1713371" cy="1672680"/>
            </a:xfrm>
            <a:prstGeom prst="rect">
              <a:avLst/>
            </a:prstGeom>
            <a:noFill/>
            <a:ln>
              <a:noFill/>
            </a:ln>
          </p:spPr>
        </p:pic>
      </p:grpSp>
      <p:pic>
        <p:nvPicPr>
          <p:cNvPr id="503" name="Google Shape;503;p29"/>
          <p:cNvPicPr preferRelativeResize="0"/>
          <p:nvPr/>
        </p:nvPicPr>
        <p:blipFill rotWithShape="1">
          <a:blip r:embed="rId8">
            <a:alphaModFix/>
          </a:blip>
          <a:srcRect b="0" l="0" r="0" t="0"/>
          <a:stretch/>
        </p:blipFill>
        <p:spPr>
          <a:xfrm>
            <a:off x="1981200" y="4675437"/>
            <a:ext cx="6112714" cy="47300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D5"/>
        </a:solidFill>
      </p:bgPr>
    </p:bg>
    <p:spTree>
      <p:nvGrpSpPr>
        <p:cNvPr id="109" name="Shape 109"/>
        <p:cNvGrpSpPr/>
        <p:nvPr/>
      </p:nvGrpSpPr>
      <p:grpSpPr>
        <a:xfrm>
          <a:off x="0" y="0"/>
          <a:ext cx="0" cy="0"/>
          <a:chOff x="0" y="0"/>
          <a:chExt cx="0" cy="0"/>
        </a:xfrm>
      </p:grpSpPr>
      <p:sp>
        <p:nvSpPr>
          <p:cNvPr id="110" name="Google Shape;110;p3"/>
          <p:cNvSpPr/>
          <p:nvPr/>
        </p:nvSpPr>
        <p:spPr>
          <a:xfrm>
            <a:off x="838200" y="2171700"/>
            <a:ext cx="16611600" cy="7598589"/>
          </a:xfrm>
          <a:custGeom>
            <a:rect b="b" l="l" r="r" t="t"/>
            <a:pathLst>
              <a:path extrusionOk="0" h="5894776" w="14875164">
                <a:moveTo>
                  <a:pt x="0" y="0"/>
                </a:moveTo>
                <a:lnTo>
                  <a:pt x="14875164" y="0"/>
                </a:lnTo>
                <a:lnTo>
                  <a:pt x="14875164" y="5894776"/>
                </a:lnTo>
                <a:lnTo>
                  <a:pt x="0" y="5894776"/>
                </a:lnTo>
                <a:lnTo>
                  <a:pt x="0" y="0"/>
                </a:lnTo>
                <a:close/>
              </a:path>
            </a:pathLst>
          </a:custGeom>
          <a:solidFill>
            <a:srgbClr val="E2F1F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 name="Google Shape;111;p3"/>
          <p:cNvSpPr/>
          <p:nvPr/>
        </p:nvSpPr>
        <p:spPr>
          <a:xfrm>
            <a:off x="17534295" y="0"/>
            <a:ext cx="753705" cy="1080580"/>
          </a:xfrm>
          <a:custGeom>
            <a:rect b="b" l="l" r="r" t="t"/>
            <a:pathLst>
              <a:path extrusionOk="0" h="1080580" w="753705">
                <a:moveTo>
                  <a:pt x="0" y="0"/>
                </a:moveTo>
                <a:lnTo>
                  <a:pt x="753704" y="0"/>
                </a:lnTo>
                <a:lnTo>
                  <a:pt x="753704"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 name="Google Shape;112;p3"/>
          <p:cNvSpPr txBox="1"/>
          <p:nvPr/>
        </p:nvSpPr>
        <p:spPr>
          <a:xfrm>
            <a:off x="1562100" y="3428040"/>
            <a:ext cx="8839200" cy="612411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800"/>
              <a:buFont typeface="Noto Sans Symbols"/>
              <a:buChar char="▪"/>
            </a:pPr>
            <a:r>
              <a:rPr lang="en-US" sz="3800">
                <a:solidFill>
                  <a:schemeClr val="dk1"/>
                </a:solidFill>
                <a:latin typeface="Arial"/>
                <a:ea typeface="Arial"/>
                <a:cs typeface="Arial"/>
                <a:sym typeface="Arial"/>
              </a:rPr>
              <a:t>Lên kế hoạch cho một bữa ăn với đầy đủ chất dinh dưỡng cho gia đình (6 người).</a:t>
            </a:r>
            <a:endParaRPr/>
          </a:p>
          <a:p>
            <a:pPr indent="-571500" lvl="0" marL="571500" marR="0" rtl="0" algn="just">
              <a:lnSpc>
                <a:spcPct val="150000"/>
              </a:lnSpc>
              <a:spcBef>
                <a:spcPts val="0"/>
              </a:spcBef>
              <a:spcAft>
                <a:spcPts val="0"/>
              </a:spcAft>
              <a:buClr>
                <a:schemeClr val="dk1"/>
              </a:buClr>
              <a:buSzPts val="3800"/>
              <a:buFont typeface="Noto Sans Symbols"/>
              <a:buChar char="▪"/>
            </a:pPr>
            <a:r>
              <a:rPr lang="en-US" sz="3800">
                <a:solidFill>
                  <a:schemeClr val="dk1"/>
                </a:solidFill>
                <a:latin typeface="Arial"/>
                <a:ea typeface="Arial"/>
                <a:cs typeface="Arial"/>
                <a:sym typeface="Arial"/>
              </a:rPr>
              <a:t>Tính toán các thực phẩm, gia vị cần thiết để chế biến.</a:t>
            </a:r>
            <a:endParaRPr/>
          </a:p>
          <a:p>
            <a:pPr indent="-571500" lvl="0" marL="571500" marR="0" rtl="0" algn="just">
              <a:lnSpc>
                <a:spcPct val="150000"/>
              </a:lnSpc>
              <a:spcBef>
                <a:spcPts val="0"/>
              </a:spcBef>
              <a:spcAft>
                <a:spcPts val="0"/>
              </a:spcAft>
              <a:buClr>
                <a:schemeClr val="dk1"/>
              </a:buClr>
              <a:buSzPts val="3800"/>
              <a:buFont typeface="Noto Sans Symbols"/>
              <a:buChar char="▪"/>
            </a:pPr>
            <a:r>
              <a:rPr lang="en-US" sz="3800">
                <a:solidFill>
                  <a:schemeClr val="dk1"/>
                </a:solidFill>
                <a:latin typeface="Arial"/>
                <a:ea typeface="Arial"/>
                <a:cs typeface="Arial"/>
                <a:sym typeface="Arial"/>
              </a:rPr>
              <a:t>Tính toán cách chi tiêu để mua đủ những nguyên liệu cần thiết.</a:t>
            </a:r>
            <a:endParaRPr/>
          </a:p>
        </p:txBody>
      </p:sp>
      <p:grpSp>
        <p:nvGrpSpPr>
          <p:cNvPr id="113" name="Google Shape;113;p3"/>
          <p:cNvGrpSpPr/>
          <p:nvPr/>
        </p:nvGrpSpPr>
        <p:grpSpPr>
          <a:xfrm>
            <a:off x="5981700" y="-28898"/>
            <a:ext cx="6324600" cy="1580477"/>
            <a:chOff x="5715000" y="-1"/>
            <a:chExt cx="6324600" cy="1563773"/>
          </a:xfrm>
        </p:grpSpPr>
        <p:sp>
          <p:nvSpPr>
            <p:cNvPr id="114" name="Google Shape;114;p3"/>
            <p:cNvSpPr/>
            <p:nvPr/>
          </p:nvSpPr>
          <p:spPr>
            <a:xfrm flipH="1" rot="10800000">
              <a:off x="5715000" y="-1"/>
              <a:ext cx="6324600" cy="1563773"/>
            </a:xfrm>
            <a:prstGeom prst="round2SameRect">
              <a:avLst>
                <a:gd fmla="val 37720" name="adj1"/>
                <a:gd fmla="val 0" name="adj2"/>
              </a:avLst>
            </a:prstGeom>
            <a:solidFill>
              <a:srgbClr val="E36C09"/>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 name="Google Shape;115;p3"/>
            <p:cNvSpPr txBox="1"/>
            <p:nvPr/>
          </p:nvSpPr>
          <p:spPr>
            <a:xfrm>
              <a:off x="6515100" y="285157"/>
              <a:ext cx="4724400" cy="10049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chemeClr val="lt1"/>
                  </a:solidFill>
                  <a:latin typeface="Arial"/>
                  <a:ea typeface="Arial"/>
                  <a:cs typeface="Arial"/>
                  <a:sym typeface="Arial"/>
                </a:rPr>
                <a:t>KHỞI ĐỘNG</a:t>
              </a:r>
              <a:endParaRPr/>
            </a:p>
          </p:txBody>
        </p:sp>
      </p:grpSp>
      <p:sp>
        <p:nvSpPr>
          <p:cNvPr id="116" name="Google Shape;116;p3"/>
          <p:cNvSpPr txBox="1"/>
          <p:nvPr/>
        </p:nvSpPr>
        <p:spPr>
          <a:xfrm>
            <a:off x="1371601" y="2597043"/>
            <a:ext cx="1554479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0F243E"/>
                </a:solidFill>
                <a:latin typeface="Arial"/>
                <a:ea typeface="Arial"/>
                <a:cs typeface="Arial"/>
                <a:sym typeface="Arial"/>
              </a:rPr>
              <a:t>Nhiệm vụ 1: Giới thiệu ý nghĩa chủ đề</a:t>
            </a:r>
            <a:endParaRPr b="1" sz="4800">
              <a:solidFill>
                <a:srgbClr val="0F243E"/>
              </a:solidFill>
              <a:latin typeface="Arial"/>
              <a:ea typeface="Arial"/>
              <a:cs typeface="Arial"/>
              <a:sym typeface="Arial"/>
            </a:endParaRPr>
          </a:p>
        </p:txBody>
      </p:sp>
      <p:sp>
        <p:nvSpPr>
          <p:cNvPr id="117" name="Google Shape;117;p3"/>
          <p:cNvSpPr/>
          <p:nvPr/>
        </p:nvSpPr>
        <p:spPr>
          <a:xfrm rot="829632">
            <a:off x="-8078" y="77242"/>
            <a:ext cx="1050110" cy="1335076"/>
          </a:xfrm>
          <a:custGeom>
            <a:rect b="b" l="l" r="r" t="t"/>
            <a:pathLst>
              <a:path extrusionOk="0" h="1335076" w="1050110">
                <a:moveTo>
                  <a:pt x="0" y="0"/>
                </a:moveTo>
                <a:lnTo>
                  <a:pt x="1050110" y="0"/>
                </a:lnTo>
                <a:lnTo>
                  <a:pt x="1050110" y="1335076"/>
                </a:lnTo>
                <a:lnTo>
                  <a:pt x="0" y="13350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oy, doll&#10;&#10;Description automatically generated" id="118" name="Google Shape;118;p3"/>
          <p:cNvPicPr preferRelativeResize="0"/>
          <p:nvPr/>
        </p:nvPicPr>
        <p:blipFill rotWithShape="1">
          <a:blip r:embed="rId5">
            <a:alphaModFix/>
          </a:blip>
          <a:srcRect b="0" l="0" r="0" t="0"/>
          <a:stretch/>
        </p:blipFill>
        <p:spPr>
          <a:xfrm>
            <a:off x="11506200" y="3772158"/>
            <a:ext cx="4572000" cy="55778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
                                            <p:txEl>
                                              <p:pRg end="0" st="0"/>
                                            </p:txEl>
                                          </p:spTgt>
                                        </p:tgtEl>
                                        <p:attrNameLst>
                                          <p:attrName>style.visibility</p:attrName>
                                        </p:attrNameLst>
                                      </p:cBhvr>
                                      <p:to>
                                        <p:strVal val="visible"/>
                                      </p:to>
                                    </p:set>
                                    <p:animEffect filter="fade" transition="in">
                                      <p:cBhvr>
                                        <p:cTn dur="500"/>
                                        <p:tgtEl>
                                          <p:spTgt spid="11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
                                            <p:txEl>
                                              <p:pRg end="1" st="1"/>
                                            </p:txEl>
                                          </p:spTgt>
                                        </p:tgtEl>
                                        <p:attrNameLst>
                                          <p:attrName>style.visibility</p:attrName>
                                        </p:attrNameLst>
                                      </p:cBhvr>
                                      <p:to>
                                        <p:strVal val="visible"/>
                                      </p:to>
                                    </p:set>
                                    <p:animEffect filter="fade" transition="in">
                                      <p:cBhvr>
                                        <p:cTn dur="500"/>
                                        <p:tgtEl>
                                          <p:spTgt spid="11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2">
                                            <p:txEl>
                                              <p:pRg end="2" st="2"/>
                                            </p:txEl>
                                          </p:spTgt>
                                        </p:tgtEl>
                                        <p:attrNameLst>
                                          <p:attrName>style.visibility</p:attrName>
                                        </p:attrNameLst>
                                      </p:cBhvr>
                                      <p:to>
                                        <p:strVal val="visible"/>
                                      </p:to>
                                    </p:set>
                                    <p:animEffect filter="fade" transition="in">
                                      <p:cBhvr>
                                        <p:cTn dur="500"/>
                                        <p:tgtEl>
                                          <p:spTgt spid="1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507" name="Shape 507"/>
        <p:cNvGrpSpPr/>
        <p:nvPr/>
      </p:nvGrpSpPr>
      <p:grpSpPr>
        <a:xfrm>
          <a:off x="0" y="0"/>
          <a:ext cx="0" cy="0"/>
          <a:chOff x="0" y="0"/>
          <a:chExt cx="0" cy="0"/>
        </a:xfrm>
      </p:grpSpPr>
      <p:sp>
        <p:nvSpPr>
          <p:cNvPr id="508" name="Google Shape;508;p30"/>
          <p:cNvSpPr/>
          <p:nvPr/>
        </p:nvSpPr>
        <p:spPr>
          <a:xfrm>
            <a:off x="-27616" y="27163"/>
            <a:ext cx="1020230" cy="1752601"/>
          </a:xfrm>
          <a:custGeom>
            <a:rect b="b" l="l" r="r" t="t"/>
            <a:pathLst>
              <a:path extrusionOk="0" h="1708382" w="609563">
                <a:moveTo>
                  <a:pt x="0" y="0"/>
                </a:moveTo>
                <a:lnTo>
                  <a:pt x="609563" y="0"/>
                </a:lnTo>
                <a:lnTo>
                  <a:pt x="609563" y="1708382"/>
                </a:lnTo>
                <a:lnTo>
                  <a:pt x="0" y="17083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9" name="Google Shape;509;p30"/>
          <p:cNvSpPr/>
          <p:nvPr/>
        </p:nvSpPr>
        <p:spPr>
          <a:xfrm rot="-285952">
            <a:off x="17483278" y="36861"/>
            <a:ext cx="935462" cy="1157441"/>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0" name="Google Shape;510;p30"/>
          <p:cNvSpPr txBox="1"/>
          <p:nvPr/>
        </p:nvSpPr>
        <p:spPr>
          <a:xfrm>
            <a:off x="3352800" y="624431"/>
            <a:ext cx="125730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u="sng">
                <a:solidFill>
                  <a:srgbClr val="C00000"/>
                </a:solidFill>
                <a:latin typeface="Arial"/>
                <a:ea typeface="Arial"/>
                <a:cs typeface="Arial"/>
                <a:sym typeface="Arial"/>
              </a:rPr>
              <a:t>6 QUY TẮC CHI TIÊU THÔNG MINH</a:t>
            </a:r>
            <a:endParaRPr sz="4400" u="sng">
              <a:solidFill>
                <a:srgbClr val="C00000"/>
              </a:solidFill>
              <a:latin typeface="Arial"/>
              <a:ea typeface="Arial"/>
              <a:cs typeface="Arial"/>
              <a:sym typeface="Arial"/>
            </a:endParaRPr>
          </a:p>
        </p:txBody>
      </p:sp>
      <p:grpSp>
        <p:nvGrpSpPr>
          <p:cNvPr id="511" name="Google Shape;511;p30"/>
          <p:cNvGrpSpPr/>
          <p:nvPr/>
        </p:nvGrpSpPr>
        <p:grpSpPr>
          <a:xfrm>
            <a:off x="639836" y="4686300"/>
            <a:ext cx="5410200" cy="5181600"/>
            <a:chOff x="1917282" y="3450959"/>
            <a:chExt cx="5410200" cy="5181600"/>
          </a:xfrm>
        </p:grpSpPr>
        <p:sp>
          <p:nvSpPr>
            <p:cNvPr id="512" name="Google Shape;512;p30"/>
            <p:cNvSpPr/>
            <p:nvPr/>
          </p:nvSpPr>
          <p:spPr>
            <a:xfrm rot="-5400000">
              <a:off x="2238474" y="3543551"/>
              <a:ext cx="4767816" cy="5410200"/>
            </a:xfrm>
            <a:custGeom>
              <a:rect b="b" l="l" r="r" t="t"/>
              <a:pathLst>
                <a:path extrusionOk="0" h="43962706" w="19403969">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chemeClr val="lt1"/>
            </a:solid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13" name="Google Shape;513;p30"/>
            <p:cNvGrpSpPr/>
            <p:nvPr/>
          </p:nvGrpSpPr>
          <p:grpSpPr>
            <a:xfrm>
              <a:off x="2880917" y="3450959"/>
              <a:ext cx="3344281" cy="1065822"/>
              <a:chOff x="2880917" y="3450959"/>
              <a:chExt cx="3344281" cy="1065822"/>
            </a:xfrm>
          </p:grpSpPr>
          <p:sp>
            <p:nvSpPr>
              <p:cNvPr id="514" name="Google Shape;514;p30"/>
              <p:cNvSpPr/>
              <p:nvPr/>
            </p:nvSpPr>
            <p:spPr>
              <a:xfrm>
                <a:off x="3067159" y="3450959"/>
                <a:ext cx="2971799" cy="1065822"/>
              </a:xfrm>
              <a:prstGeom prst="roundRect">
                <a:avLst>
                  <a:gd fmla="val 16667" name="adj"/>
                </a:avLst>
              </a:prstGeom>
              <a:solidFill>
                <a:srgbClr val="9537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5" name="Google Shape;515;p30"/>
              <p:cNvSpPr txBox="1"/>
              <p:nvPr/>
            </p:nvSpPr>
            <p:spPr>
              <a:xfrm>
                <a:off x="2880917" y="3563687"/>
                <a:ext cx="3344281" cy="746038"/>
              </a:xfrm>
              <a:prstGeom prst="rect">
                <a:avLst/>
              </a:prstGeom>
              <a:noFill/>
              <a:ln>
                <a:noFill/>
              </a:ln>
            </p:spPr>
            <p:txBody>
              <a:bodyPr anchorCtr="0" anchor="t" bIns="0" lIns="0" spcFirstLastPara="1" rIns="0" wrap="square" tIns="0">
                <a:spAutoFit/>
              </a:bodyPr>
              <a:lstStyle/>
              <a:p>
                <a:pPr indent="0" lvl="0" marL="0" marR="0" rtl="0" algn="ctr">
                  <a:lnSpc>
                    <a:spcPct val="158150"/>
                  </a:lnSpc>
                  <a:spcBef>
                    <a:spcPts val="0"/>
                  </a:spcBef>
                  <a:spcAft>
                    <a:spcPts val="0"/>
                  </a:spcAft>
                  <a:buNone/>
                </a:pPr>
                <a:r>
                  <a:rPr b="1" lang="en-US" sz="4000">
                    <a:solidFill>
                      <a:srgbClr val="FFFFFF"/>
                    </a:solidFill>
                    <a:latin typeface="Arial"/>
                    <a:ea typeface="Arial"/>
                    <a:cs typeface="Arial"/>
                    <a:sym typeface="Arial"/>
                  </a:rPr>
                  <a:t>Quy tắc 1</a:t>
                </a:r>
                <a:endParaRPr/>
              </a:p>
            </p:txBody>
          </p:sp>
        </p:grpSp>
        <p:sp>
          <p:nvSpPr>
            <p:cNvPr id="516" name="Google Shape;516;p30"/>
            <p:cNvSpPr txBox="1"/>
            <p:nvPr/>
          </p:nvSpPr>
          <p:spPr>
            <a:xfrm>
              <a:off x="2116159" y="4902415"/>
              <a:ext cx="5012446" cy="331366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Đặt ra ngân sách cụ thể cho từng khoản và tuân thủ nghiêm ngặt.</a:t>
              </a:r>
              <a:endParaRPr sz="3600">
                <a:solidFill>
                  <a:schemeClr val="dk1"/>
                </a:solidFill>
                <a:latin typeface="Arial"/>
                <a:ea typeface="Arial"/>
                <a:cs typeface="Arial"/>
                <a:sym typeface="Arial"/>
              </a:endParaRPr>
            </a:p>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 </a:t>
              </a:r>
              <a:r>
                <a:rPr i="1" lang="en-US" sz="3600">
                  <a:solidFill>
                    <a:srgbClr val="FF0000"/>
                  </a:solidFill>
                  <a:latin typeface="Arial"/>
                  <a:ea typeface="Arial"/>
                  <a:cs typeface="Arial"/>
                  <a:sym typeface="Arial"/>
                </a:rPr>
                <a:t>Quy tắc 50 – 30 – 20</a:t>
              </a:r>
              <a:endParaRPr i="1" sz="3600">
                <a:solidFill>
                  <a:srgbClr val="FF0000"/>
                </a:solidFill>
                <a:latin typeface="Arial"/>
                <a:ea typeface="Arial"/>
                <a:cs typeface="Arial"/>
                <a:sym typeface="Arial"/>
              </a:endParaRPr>
            </a:p>
          </p:txBody>
        </p:sp>
      </p:grpSp>
      <p:grpSp>
        <p:nvGrpSpPr>
          <p:cNvPr id="517" name="Google Shape;517;p30"/>
          <p:cNvGrpSpPr/>
          <p:nvPr/>
        </p:nvGrpSpPr>
        <p:grpSpPr>
          <a:xfrm>
            <a:off x="6438899" y="2122405"/>
            <a:ext cx="5410200" cy="4714008"/>
            <a:chOff x="1917282" y="3450959"/>
            <a:chExt cx="5410200" cy="4714008"/>
          </a:xfrm>
        </p:grpSpPr>
        <p:sp>
          <p:nvSpPr>
            <p:cNvPr id="518" name="Google Shape;518;p30"/>
            <p:cNvSpPr/>
            <p:nvPr/>
          </p:nvSpPr>
          <p:spPr>
            <a:xfrm rot="-5400000">
              <a:off x="2472270" y="3309755"/>
              <a:ext cx="4300224" cy="5410200"/>
            </a:xfrm>
            <a:custGeom>
              <a:rect b="b" l="l" r="r" t="t"/>
              <a:pathLst>
                <a:path extrusionOk="0" h="43962706" w="19403969">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chemeClr val="lt1"/>
            </a:solid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19" name="Google Shape;519;p30"/>
            <p:cNvGrpSpPr/>
            <p:nvPr/>
          </p:nvGrpSpPr>
          <p:grpSpPr>
            <a:xfrm>
              <a:off x="2880917" y="3450959"/>
              <a:ext cx="3344281" cy="1065822"/>
              <a:chOff x="2880917" y="3450959"/>
              <a:chExt cx="3344281" cy="1065822"/>
            </a:xfrm>
          </p:grpSpPr>
          <p:sp>
            <p:nvSpPr>
              <p:cNvPr id="520" name="Google Shape;520;p30"/>
              <p:cNvSpPr/>
              <p:nvPr/>
            </p:nvSpPr>
            <p:spPr>
              <a:xfrm>
                <a:off x="3067159" y="3450959"/>
                <a:ext cx="2971799" cy="1065822"/>
              </a:xfrm>
              <a:prstGeom prst="roundRect">
                <a:avLst>
                  <a:gd fmla="val 16667" name="adj"/>
                </a:avLst>
              </a:prstGeom>
              <a:solidFill>
                <a:srgbClr val="9537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1" name="Google Shape;521;p30"/>
              <p:cNvSpPr txBox="1"/>
              <p:nvPr/>
            </p:nvSpPr>
            <p:spPr>
              <a:xfrm>
                <a:off x="2880917" y="3563687"/>
                <a:ext cx="3344281" cy="746038"/>
              </a:xfrm>
              <a:prstGeom prst="rect">
                <a:avLst/>
              </a:prstGeom>
              <a:noFill/>
              <a:ln>
                <a:noFill/>
              </a:ln>
            </p:spPr>
            <p:txBody>
              <a:bodyPr anchorCtr="0" anchor="t" bIns="0" lIns="0" spcFirstLastPara="1" rIns="0" wrap="square" tIns="0">
                <a:spAutoFit/>
              </a:bodyPr>
              <a:lstStyle/>
              <a:p>
                <a:pPr indent="0" lvl="0" marL="0" marR="0" rtl="0" algn="ctr">
                  <a:lnSpc>
                    <a:spcPct val="158150"/>
                  </a:lnSpc>
                  <a:spcBef>
                    <a:spcPts val="0"/>
                  </a:spcBef>
                  <a:spcAft>
                    <a:spcPts val="0"/>
                  </a:spcAft>
                  <a:buNone/>
                </a:pPr>
                <a:r>
                  <a:rPr b="1" lang="en-US" sz="4000">
                    <a:solidFill>
                      <a:srgbClr val="FFFFFF"/>
                    </a:solidFill>
                    <a:latin typeface="Arial"/>
                    <a:ea typeface="Arial"/>
                    <a:cs typeface="Arial"/>
                    <a:sym typeface="Arial"/>
                  </a:rPr>
                  <a:t>Quy tắc 2</a:t>
                </a:r>
                <a:endParaRPr/>
              </a:p>
            </p:txBody>
          </p:sp>
        </p:grpSp>
        <p:sp>
          <p:nvSpPr>
            <p:cNvPr id="522" name="Google Shape;522;p30"/>
            <p:cNvSpPr txBox="1"/>
            <p:nvPr/>
          </p:nvSpPr>
          <p:spPr>
            <a:xfrm>
              <a:off x="2101076" y="4965440"/>
              <a:ext cx="5012446" cy="248266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Bạn có thực sự thích mua thứ đó hay không?</a:t>
              </a:r>
              <a:endParaRPr sz="3600">
                <a:solidFill>
                  <a:schemeClr val="dk1"/>
                </a:solidFill>
                <a:latin typeface="Arial"/>
                <a:ea typeface="Arial"/>
                <a:cs typeface="Arial"/>
                <a:sym typeface="Arial"/>
              </a:endParaRPr>
            </a:p>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 </a:t>
              </a:r>
              <a:r>
                <a:rPr i="1" lang="en-US" sz="3600">
                  <a:solidFill>
                    <a:srgbClr val="FF0000"/>
                  </a:solidFill>
                  <a:latin typeface="Arial"/>
                  <a:ea typeface="Arial"/>
                  <a:cs typeface="Arial"/>
                  <a:sym typeface="Arial"/>
                </a:rPr>
                <a:t>Quy tắc 24 giờ</a:t>
              </a:r>
              <a:endParaRPr i="1" sz="3600">
                <a:solidFill>
                  <a:srgbClr val="FF0000"/>
                </a:solidFill>
                <a:latin typeface="Arial"/>
                <a:ea typeface="Arial"/>
                <a:cs typeface="Arial"/>
                <a:sym typeface="Arial"/>
              </a:endParaRPr>
            </a:p>
          </p:txBody>
        </p:sp>
      </p:grpSp>
      <p:grpSp>
        <p:nvGrpSpPr>
          <p:cNvPr id="523" name="Google Shape;523;p30"/>
          <p:cNvGrpSpPr/>
          <p:nvPr/>
        </p:nvGrpSpPr>
        <p:grpSpPr>
          <a:xfrm>
            <a:off x="12349388" y="4686300"/>
            <a:ext cx="5410200" cy="5181600"/>
            <a:chOff x="1917282" y="3450959"/>
            <a:chExt cx="5410200" cy="5181600"/>
          </a:xfrm>
        </p:grpSpPr>
        <p:sp>
          <p:nvSpPr>
            <p:cNvPr id="524" name="Google Shape;524;p30"/>
            <p:cNvSpPr/>
            <p:nvPr/>
          </p:nvSpPr>
          <p:spPr>
            <a:xfrm rot="-5400000">
              <a:off x="2238474" y="3543551"/>
              <a:ext cx="4767816" cy="5410200"/>
            </a:xfrm>
            <a:custGeom>
              <a:rect b="b" l="l" r="r" t="t"/>
              <a:pathLst>
                <a:path extrusionOk="0" h="43962706" w="19403969">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chemeClr val="lt1"/>
            </a:solid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25" name="Google Shape;525;p30"/>
            <p:cNvGrpSpPr/>
            <p:nvPr/>
          </p:nvGrpSpPr>
          <p:grpSpPr>
            <a:xfrm>
              <a:off x="2880917" y="3450959"/>
              <a:ext cx="3344281" cy="1065822"/>
              <a:chOff x="2880917" y="3450959"/>
              <a:chExt cx="3344281" cy="1065822"/>
            </a:xfrm>
          </p:grpSpPr>
          <p:sp>
            <p:nvSpPr>
              <p:cNvPr id="526" name="Google Shape;526;p30"/>
              <p:cNvSpPr/>
              <p:nvPr/>
            </p:nvSpPr>
            <p:spPr>
              <a:xfrm>
                <a:off x="3067159" y="3450959"/>
                <a:ext cx="2971799" cy="1065822"/>
              </a:xfrm>
              <a:prstGeom prst="roundRect">
                <a:avLst>
                  <a:gd fmla="val 16667" name="adj"/>
                </a:avLst>
              </a:prstGeom>
              <a:solidFill>
                <a:srgbClr val="9537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7" name="Google Shape;527;p30"/>
              <p:cNvSpPr txBox="1"/>
              <p:nvPr/>
            </p:nvSpPr>
            <p:spPr>
              <a:xfrm>
                <a:off x="2880917" y="3563687"/>
                <a:ext cx="3344281" cy="746038"/>
              </a:xfrm>
              <a:prstGeom prst="rect">
                <a:avLst/>
              </a:prstGeom>
              <a:noFill/>
              <a:ln>
                <a:noFill/>
              </a:ln>
            </p:spPr>
            <p:txBody>
              <a:bodyPr anchorCtr="0" anchor="t" bIns="0" lIns="0" spcFirstLastPara="1" rIns="0" wrap="square" tIns="0">
                <a:spAutoFit/>
              </a:bodyPr>
              <a:lstStyle/>
              <a:p>
                <a:pPr indent="0" lvl="0" marL="0" marR="0" rtl="0" algn="ctr">
                  <a:lnSpc>
                    <a:spcPct val="158150"/>
                  </a:lnSpc>
                  <a:spcBef>
                    <a:spcPts val="0"/>
                  </a:spcBef>
                  <a:spcAft>
                    <a:spcPts val="0"/>
                  </a:spcAft>
                  <a:buNone/>
                </a:pPr>
                <a:r>
                  <a:rPr b="1" lang="en-US" sz="4000">
                    <a:solidFill>
                      <a:srgbClr val="FFFFFF"/>
                    </a:solidFill>
                    <a:latin typeface="Arial"/>
                    <a:ea typeface="Arial"/>
                    <a:cs typeface="Arial"/>
                    <a:sym typeface="Arial"/>
                  </a:rPr>
                  <a:t>Quy tắc 3</a:t>
                </a:r>
                <a:endParaRPr/>
              </a:p>
            </p:txBody>
          </p:sp>
        </p:grpSp>
        <p:sp>
          <p:nvSpPr>
            <p:cNvPr id="528" name="Google Shape;528;p30"/>
            <p:cNvSpPr txBox="1"/>
            <p:nvPr/>
          </p:nvSpPr>
          <p:spPr>
            <a:xfrm>
              <a:off x="2178108" y="5162707"/>
              <a:ext cx="4888547" cy="248266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Cân nhắc dùng tiền mặt nếu như chưa thể kiểm soát chi tiêu</a:t>
              </a:r>
              <a:endParaRPr i="1" sz="3600">
                <a:solidFill>
                  <a:srgbClr val="FF0000"/>
                </a:solidFill>
                <a:latin typeface="Arial"/>
                <a:ea typeface="Arial"/>
                <a:cs typeface="Arial"/>
                <a:sym typeface="Arial"/>
              </a:endParaRPr>
            </a:p>
          </p:txBody>
        </p:sp>
      </p:grpSp>
      <p:pic>
        <p:nvPicPr>
          <p:cNvPr descr="Diagram&#10;&#10;Description automatically generated" id="529" name="Google Shape;529;p30"/>
          <p:cNvPicPr preferRelativeResize="0"/>
          <p:nvPr/>
        </p:nvPicPr>
        <p:blipFill rotWithShape="1">
          <a:blip r:embed="rId5">
            <a:alphaModFix/>
          </a:blip>
          <a:srcRect b="0" l="20085" r="21953" t="20446"/>
          <a:stretch/>
        </p:blipFill>
        <p:spPr>
          <a:xfrm>
            <a:off x="1812110" y="2034542"/>
            <a:ext cx="3098714" cy="2317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whiteboard&#10;&#10;Description automatically generated" id="530" name="Google Shape;530;p30"/>
          <p:cNvPicPr preferRelativeResize="0"/>
          <p:nvPr/>
        </p:nvPicPr>
        <p:blipFill rotWithShape="1">
          <a:blip r:embed="rId6">
            <a:alphaModFix/>
          </a:blip>
          <a:srcRect b="0" l="0" r="0" t="0"/>
          <a:stretch/>
        </p:blipFill>
        <p:spPr>
          <a:xfrm>
            <a:off x="7028476" y="7104219"/>
            <a:ext cx="4342472" cy="26778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person&#10;&#10;Description automatically generated" id="531" name="Google Shape;531;p30"/>
          <p:cNvPicPr preferRelativeResize="0"/>
          <p:nvPr/>
        </p:nvPicPr>
        <p:blipFill rotWithShape="1">
          <a:blip r:embed="rId7">
            <a:alphaModFix/>
          </a:blip>
          <a:srcRect b="0" l="0" r="0" t="0"/>
          <a:stretch/>
        </p:blipFill>
        <p:spPr>
          <a:xfrm>
            <a:off x="13125073" y="2066693"/>
            <a:ext cx="3684953" cy="2317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500"/>
                                        <p:tgtEl>
                                          <p:spTgt spid="51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29"/>
                                        </p:tgtEl>
                                        <p:attrNameLst>
                                          <p:attrName>style.visibility</p:attrName>
                                        </p:attrNameLst>
                                      </p:cBhvr>
                                      <p:to>
                                        <p:strVal val="visible"/>
                                      </p:to>
                                    </p:set>
                                    <p:anim calcmode="lin" valueType="num">
                                      <p:cBhvr additive="base">
                                        <p:cTn dur="500"/>
                                        <p:tgtEl>
                                          <p:spTgt spid="52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7"/>
                                        </p:tgtEl>
                                        <p:attrNameLst>
                                          <p:attrName>style.visibility</p:attrName>
                                        </p:attrNameLst>
                                      </p:cBhvr>
                                      <p:to>
                                        <p:strVal val="visible"/>
                                      </p:to>
                                    </p:set>
                                    <p:anim calcmode="lin" valueType="num">
                                      <p:cBhvr additive="base">
                                        <p:cTn dur="500"/>
                                        <p:tgtEl>
                                          <p:spTgt spid="5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500"/>
                                        <p:tgtEl>
                                          <p:spTgt spid="5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23"/>
                                        </p:tgtEl>
                                        <p:attrNameLst>
                                          <p:attrName>style.visibility</p:attrName>
                                        </p:attrNameLst>
                                      </p:cBhvr>
                                      <p:to>
                                        <p:strVal val="visible"/>
                                      </p:to>
                                    </p:set>
                                    <p:anim calcmode="lin" valueType="num">
                                      <p:cBhvr additive="base">
                                        <p:cTn dur="500"/>
                                        <p:tgtEl>
                                          <p:spTgt spid="52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500"/>
                                        <p:tgtEl>
                                          <p:spTgt spid="53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535" name="Shape 535"/>
        <p:cNvGrpSpPr/>
        <p:nvPr/>
      </p:nvGrpSpPr>
      <p:grpSpPr>
        <a:xfrm>
          <a:off x="0" y="0"/>
          <a:ext cx="0" cy="0"/>
          <a:chOff x="0" y="0"/>
          <a:chExt cx="0" cy="0"/>
        </a:xfrm>
      </p:grpSpPr>
      <p:sp>
        <p:nvSpPr>
          <p:cNvPr id="536" name="Google Shape;536;p31"/>
          <p:cNvSpPr/>
          <p:nvPr/>
        </p:nvSpPr>
        <p:spPr>
          <a:xfrm>
            <a:off x="-27616" y="27163"/>
            <a:ext cx="1020230" cy="1752601"/>
          </a:xfrm>
          <a:custGeom>
            <a:rect b="b" l="l" r="r" t="t"/>
            <a:pathLst>
              <a:path extrusionOk="0" h="1708382" w="609563">
                <a:moveTo>
                  <a:pt x="0" y="0"/>
                </a:moveTo>
                <a:lnTo>
                  <a:pt x="609563" y="0"/>
                </a:lnTo>
                <a:lnTo>
                  <a:pt x="609563" y="1708382"/>
                </a:lnTo>
                <a:lnTo>
                  <a:pt x="0" y="17083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7" name="Google Shape;537;p31"/>
          <p:cNvSpPr/>
          <p:nvPr/>
        </p:nvSpPr>
        <p:spPr>
          <a:xfrm rot="-285952">
            <a:off x="17483278" y="36861"/>
            <a:ext cx="935462" cy="1157441"/>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8" name="Google Shape;538;p31"/>
          <p:cNvSpPr txBox="1"/>
          <p:nvPr/>
        </p:nvSpPr>
        <p:spPr>
          <a:xfrm>
            <a:off x="3352800" y="624431"/>
            <a:ext cx="125730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u="sng">
                <a:solidFill>
                  <a:srgbClr val="C00000"/>
                </a:solidFill>
                <a:latin typeface="Arial"/>
                <a:ea typeface="Arial"/>
                <a:cs typeface="Arial"/>
                <a:sym typeface="Arial"/>
              </a:rPr>
              <a:t>6 QUY TẮC CHI TIÊU THÔNG MINH</a:t>
            </a:r>
            <a:endParaRPr sz="4400" u="sng">
              <a:solidFill>
                <a:srgbClr val="C00000"/>
              </a:solidFill>
              <a:latin typeface="Arial"/>
              <a:ea typeface="Arial"/>
              <a:cs typeface="Arial"/>
              <a:sym typeface="Arial"/>
            </a:endParaRPr>
          </a:p>
        </p:txBody>
      </p:sp>
      <p:grpSp>
        <p:nvGrpSpPr>
          <p:cNvPr id="539" name="Google Shape;539;p31"/>
          <p:cNvGrpSpPr/>
          <p:nvPr/>
        </p:nvGrpSpPr>
        <p:grpSpPr>
          <a:xfrm>
            <a:off x="592412" y="1927273"/>
            <a:ext cx="5410200" cy="4950450"/>
            <a:chOff x="1917282" y="3450959"/>
            <a:chExt cx="5410200" cy="4950450"/>
          </a:xfrm>
        </p:grpSpPr>
        <p:sp>
          <p:nvSpPr>
            <p:cNvPr id="540" name="Google Shape;540;p31"/>
            <p:cNvSpPr/>
            <p:nvPr/>
          </p:nvSpPr>
          <p:spPr>
            <a:xfrm rot="-5400000">
              <a:off x="2354049" y="3427976"/>
              <a:ext cx="4536666" cy="5410200"/>
            </a:xfrm>
            <a:custGeom>
              <a:rect b="b" l="l" r="r" t="t"/>
              <a:pathLst>
                <a:path extrusionOk="0" h="43962706" w="19403969">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chemeClr val="lt1"/>
            </a:solid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41" name="Google Shape;541;p31"/>
            <p:cNvGrpSpPr/>
            <p:nvPr/>
          </p:nvGrpSpPr>
          <p:grpSpPr>
            <a:xfrm>
              <a:off x="2880917" y="3450959"/>
              <a:ext cx="3344281" cy="1065822"/>
              <a:chOff x="2880917" y="3450959"/>
              <a:chExt cx="3344281" cy="1065822"/>
            </a:xfrm>
          </p:grpSpPr>
          <p:sp>
            <p:nvSpPr>
              <p:cNvPr id="542" name="Google Shape;542;p31"/>
              <p:cNvSpPr/>
              <p:nvPr/>
            </p:nvSpPr>
            <p:spPr>
              <a:xfrm>
                <a:off x="3067159" y="3450959"/>
                <a:ext cx="2971799" cy="1065822"/>
              </a:xfrm>
              <a:prstGeom prst="roundRect">
                <a:avLst>
                  <a:gd fmla="val 16667" name="adj"/>
                </a:avLst>
              </a:prstGeom>
              <a:solidFill>
                <a:srgbClr val="9537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3" name="Google Shape;543;p31"/>
              <p:cNvSpPr txBox="1"/>
              <p:nvPr/>
            </p:nvSpPr>
            <p:spPr>
              <a:xfrm>
                <a:off x="2880917" y="3563687"/>
                <a:ext cx="3344281" cy="746038"/>
              </a:xfrm>
              <a:prstGeom prst="rect">
                <a:avLst/>
              </a:prstGeom>
              <a:noFill/>
              <a:ln>
                <a:noFill/>
              </a:ln>
            </p:spPr>
            <p:txBody>
              <a:bodyPr anchorCtr="0" anchor="t" bIns="0" lIns="0" spcFirstLastPara="1" rIns="0" wrap="square" tIns="0">
                <a:spAutoFit/>
              </a:bodyPr>
              <a:lstStyle/>
              <a:p>
                <a:pPr indent="0" lvl="0" marL="0" marR="0" rtl="0" algn="ctr">
                  <a:lnSpc>
                    <a:spcPct val="158150"/>
                  </a:lnSpc>
                  <a:spcBef>
                    <a:spcPts val="0"/>
                  </a:spcBef>
                  <a:spcAft>
                    <a:spcPts val="0"/>
                  </a:spcAft>
                  <a:buNone/>
                </a:pPr>
                <a:r>
                  <a:rPr b="1" lang="en-US" sz="4000">
                    <a:solidFill>
                      <a:srgbClr val="FFFFFF"/>
                    </a:solidFill>
                    <a:latin typeface="Arial"/>
                    <a:ea typeface="Arial"/>
                    <a:cs typeface="Arial"/>
                    <a:sym typeface="Arial"/>
                  </a:rPr>
                  <a:t>Quy tắc 4</a:t>
                </a:r>
                <a:endParaRPr/>
              </a:p>
            </p:txBody>
          </p:sp>
        </p:grpSp>
        <p:sp>
          <p:nvSpPr>
            <p:cNvPr id="544" name="Google Shape;544;p31"/>
            <p:cNvSpPr txBox="1"/>
            <p:nvPr/>
          </p:nvSpPr>
          <p:spPr>
            <a:xfrm>
              <a:off x="2116158" y="4760044"/>
              <a:ext cx="5025083" cy="331366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Trước khi mua thứ gì, suy nghĩ xem món đồ đó phục vụ được nhiều mục đích hay không.</a:t>
              </a:r>
              <a:endParaRPr i="1" sz="3600">
                <a:solidFill>
                  <a:srgbClr val="FF0000"/>
                </a:solidFill>
                <a:latin typeface="Arial"/>
                <a:ea typeface="Arial"/>
                <a:cs typeface="Arial"/>
                <a:sym typeface="Arial"/>
              </a:endParaRPr>
            </a:p>
          </p:txBody>
        </p:sp>
      </p:grpSp>
      <p:grpSp>
        <p:nvGrpSpPr>
          <p:cNvPr id="545" name="Google Shape;545;p31"/>
          <p:cNvGrpSpPr/>
          <p:nvPr/>
        </p:nvGrpSpPr>
        <p:grpSpPr>
          <a:xfrm>
            <a:off x="6484429" y="5055140"/>
            <a:ext cx="5410200" cy="4714008"/>
            <a:chOff x="1917282" y="3450959"/>
            <a:chExt cx="5410200" cy="4714008"/>
          </a:xfrm>
        </p:grpSpPr>
        <p:sp>
          <p:nvSpPr>
            <p:cNvPr id="546" name="Google Shape;546;p31"/>
            <p:cNvSpPr/>
            <p:nvPr/>
          </p:nvSpPr>
          <p:spPr>
            <a:xfrm rot="-5400000">
              <a:off x="2472270" y="3309755"/>
              <a:ext cx="4300224" cy="5410200"/>
            </a:xfrm>
            <a:custGeom>
              <a:rect b="b" l="l" r="r" t="t"/>
              <a:pathLst>
                <a:path extrusionOk="0" h="43962706" w="19403969">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chemeClr val="lt1"/>
            </a:solid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47" name="Google Shape;547;p31"/>
            <p:cNvGrpSpPr/>
            <p:nvPr/>
          </p:nvGrpSpPr>
          <p:grpSpPr>
            <a:xfrm>
              <a:off x="2880917" y="3450959"/>
              <a:ext cx="3344281" cy="1065822"/>
              <a:chOff x="2880917" y="3450959"/>
              <a:chExt cx="3344281" cy="1065822"/>
            </a:xfrm>
          </p:grpSpPr>
          <p:sp>
            <p:nvSpPr>
              <p:cNvPr id="548" name="Google Shape;548;p31"/>
              <p:cNvSpPr/>
              <p:nvPr/>
            </p:nvSpPr>
            <p:spPr>
              <a:xfrm>
                <a:off x="3067159" y="3450959"/>
                <a:ext cx="2971799" cy="1065822"/>
              </a:xfrm>
              <a:prstGeom prst="roundRect">
                <a:avLst>
                  <a:gd fmla="val 16667" name="adj"/>
                </a:avLst>
              </a:prstGeom>
              <a:solidFill>
                <a:srgbClr val="9537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9" name="Google Shape;549;p31"/>
              <p:cNvSpPr txBox="1"/>
              <p:nvPr/>
            </p:nvSpPr>
            <p:spPr>
              <a:xfrm>
                <a:off x="2880917" y="3563687"/>
                <a:ext cx="3344281" cy="746038"/>
              </a:xfrm>
              <a:prstGeom prst="rect">
                <a:avLst/>
              </a:prstGeom>
              <a:noFill/>
              <a:ln>
                <a:noFill/>
              </a:ln>
            </p:spPr>
            <p:txBody>
              <a:bodyPr anchorCtr="0" anchor="t" bIns="0" lIns="0" spcFirstLastPara="1" rIns="0" wrap="square" tIns="0">
                <a:spAutoFit/>
              </a:bodyPr>
              <a:lstStyle/>
              <a:p>
                <a:pPr indent="0" lvl="0" marL="0" marR="0" rtl="0" algn="ctr">
                  <a:lnSpc>
                    <a:spcPct val="158150"/>
                  </a:lnSpc>
                  <a:spcBef>
                    <a:spcPts val="0"/>
                  </a:spcBef>
                  <a:spcAft>
                    <a:spcPts val="0"/>
                  </a:spcAft>
                  <a:buNone/>
                </a:pPr>
                <a:r>
                  <a:rPr b="1" lang="en-US" sz="4000">
                    <a:solidFill>
                      <a:srgbClr val="FFFFFF"/>
                    </a:solidFill>
                    <a:latin typeface="Arial"/>
                    <a:ea typeface="Arial"/>
                    <a:cs typeface="Arial"/>
                    <a:sym typeface="Arial"/>
                  </a:rPr>
                  <a:t>Quy tắc 5</a:t>
                </a:r>
                <a:endParaRPr/>
              </a:p>
            </p:txBody>
          </p:sp>
        </p:grpSp>
        <p:sp>
          <p:nvSpPr>
            <p:cNvPr id="550" name="Google Shape;550;p31"/>
            <p:cNvSpPr txBox="1"/>
            <p:nvPr/>
          </p:nvSpPr>
          <p:spPr>
            <a:xfrm>
              <a:off x="2101076" y="4965440"/>
              <a:ext cx="5012446" cy="248266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Lên kế hoạch cụ thể mỗi dịp sale để tránh mua sắm lan man.</a:t>
              </a:r>
              <a:endParaRPr i="1" sz="3600">
                <a:solidFill>
                  <a:srgbClr val="FF0000"/>
                </a:solidFill>
                <a:latin typeface="Arial"/>
                <a:ea typeface="Arial"/>
                <a:cs typeface="Arial"/>
                <a:sym typeface="Arial"/>
              </a:endParaRPr>
            </a:p>
          </p:txBody>
        </p:sp>
      </p:grpSp>
      <p:grpSp>
        <p:nvGrpSpPr>
          <p:cNvPr id="551" name="Google Shape;551;p31"/>
          <p:cNvGrpSpPr/>
          <p:nvPr/>
        </p:nvGrpSpPr>
        <p:grpSpPr>
          <a:xfrm>
            <a:off x="12424038" y="2095500"/>
            <a:ext cx="5410200" cy="4782224"/>
            <a:chOff x="1917282" y="3450959"/>
            <a:chExt cx="5410200" cy="4782224"/>
          </a:xfrm>
        </p:grpSpPr>
        <p:sp>
          <p:nvSpPr>
            <p:cNvPr id="552" name="Google Shape;552;p31"/>
            <p:cNvSpPr/>
            <p:nvPr/>
          </p:nvSpPr>
          <p:spPr>
            <a:xfrm rot="-5400000">
              <a:off x="2438162" y="3343863"/>
              <a:ext cx="4368440" cy="5410200"/>
            </a:xfrm>
            <a:custGeom>
              <a:rect b="b" l="l" r="r" t="t"/>
              <a:pathLst>
                <a:path extrusionOk="0" h="43962706" w="19403969">
                  <a:moveTo>
                    <a:pt x="19099169" y="0"/>
                  </a:moveTo>
                  <a:lnTo>
                    <a:pt x="304800" y="0"/>
                  </a:lnTo>
                  <a:cubicBezTo>
                    <a:pt x="135890" y="0"/>
                    <a:pt x="0" y="135890"/>
                    <a:pt x="0" y="304800"/>
                  </a:cubicBezTo>
                  <a:lnTo>
                    <a:pt x="0" y="43657906"/>
                  </a:lnTo>
                  <a:cubicBezTo>
                    <a:pt x="0" y="43826816"/>
                    <a:pt x="135890" y="43962706"/>
                    <a:pt x="304800" y="43962706"/>
                  </a:cubicBezTo>
                  <a:lnTo>
                    <a:pt x="19099169" y="43962706"/>
                  </a:lnTo>
                  <a:cubicBezTo>
                    <a:pt x="19268078" y="43962706"/>
                    <a:pt x="19403969" y="43826816"/>
                    <a:pt x="19403969" y="43657906"/>
                  </a:cubicBezTo>
                  <a:lnTo>
                    <a:pt x="19403969" y="304800"/>
                  </a:lnTo>
                  <a:cubicBezTo>
                    <a:pt x="19403969" y="135890"/>
                    <a:pt x="19268078" y="0"/>
                    <a:pt x="19099169" y="0"/>
                  </a:cubicBezTo>
                  <a:close/>
                </a:path>
              </a:pathLst>
            </a:custGeom>
            <a:solidFill>
              <a:schemeClr val="lt1"/>
            </a:solid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53" name="Google Shape;553;p31"/>
            <p:cNvGrpSpPr/>
            <p:nvPr/>
          </p:nvGrpSpPr>
          <p:grpSpPr>
            <a:xfrm>
              <a:off x="2880917" y="3450959"/>
              <a:ext cx="3344281" cy="1065822"/>
              <a:chOff x="2880917" y="3450959"/>
              <a:chExt cx="3344281" cy="1065822"/>
            </a:xfrm>
          </p:grpSpPr>
          <p:sp>
            <p:nvSpPr>
              <p:cNvPr id="554" name="Google Shape;554;p31"/>
              <p:cNvSpPr/>
              <p:nvPr/>
            </p:nvSpPr>
            <p:spPr>
              <a:xfrm>
                <a:off x="3067159" y="3450959"/>
                <a:ext cx="2971799" cy="1065822"/>
              </a:xfrm>
              <a:prstGeom prst="roundRect">
                <a:avLst>
                  <a:gd fmla="val 16667" name="adj"/>
                </a:avLst>
              </a:prstGeom>
              <a:solidFill>
                <a:srgbClr val="9537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5" name="Google Shape;555;p31"/>
              <p:cNvSpPr txBox="1"/>
              <p:nvPr/>
            </p:nvSpPr>
            <p:spPr>
              <a:xfrm>
                <a:off x="2880917" y="3563687"/>
                <a:ext cx="3344281" cy="746038"/>
              </a:xfrm>
              <a:prstGeom prst="rect">
                <a:avLst/>
              </a:prstGeom>
              <a:noFill/>
              <a:ln>
                <a:noFill/>
              </a:ln>
            </p:spPr>
            <p:txBody>
              <a:bodyPr anchorCtr="0" anchor="t" bIns="0" lIns="0" spcFirstLastPara="1" rIns="0" wrap="square" tIns="0">
                <a:spAutoFit/>
              </a:bodyPr>
              <a:lstStyle/>
              <a:p>
                <a:pPr indent="0" lvl="0" marL="0" marR="0" rtl="0" algn="ctr">
                  <a:lnSpc>
                    <a:spcPct val="158150"/>
                  </a:lnSpc>
                  <a:spcBef>
                    <a:spcPts val="0"/>
                  </a:spcBef>
                  <a:spcAft>
                    <a:spcPts val="0"/>
                  </a:spcAft>
                  <a:buNone/>
                </a:pPr>
                <a:r>
                  <a:rPr b="1" lang="en-US" sz="4000">
                    <a:solidFill>
                      <a:srgbClr val="FFFFFF"/>
                    </a:solidFill>
                    <a:latin typeface="Arial"/>
                    <a:ea typeface="Arial"/>
                    <a:cs typeface="Arial"/>
                    <a:sym typeface="Arial"/>
                  </a:rPr>
                  <a:t>Quy tắc 6</a:t>
                </a:r>
                <a:endParaRPr/>
              </a:p>
            </p:txBody>
          </p:sp>
        </p:grpSp>
        <p:sp>
          <p:nvSpPr>
            <p:cNvPr id="556" name="Google Shape;556;p31"/>
            <p:cNvSpPr txBox="1"/>
            <p:nvPr/>
          </p:nvSpPr>
          <p:spPr>
            <a:xfrm>
              <a:off x="2160549" y="5244675"/>
              <a:ext cx="5012446" cy="165167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600">
                  <a:solidFill>
                    <a:schemeClr val="dk1"/>
                  </a:solidFill>
                  <a:latin typeface="Arial"/>
                  <a:ea typeface="Arial"/>
                  <a:cs typeface="Arial"/>
                  <a:sym typeface="Arial"/>
                </a:rPr>
                <a:t>Đặt ra những ngày </a:t>
              </a:r>
              <a:r>
                <a:rPr b="1" i="1" lang="en-US" sz="3600">
                  <a:solidFill>
                    <a:schemeClr val="dk1"/>
                  </a:solidFill>
                  <a:latin typeface="Arial"/>
                  <a:ea typeface="Arial"/>
                  <a:cs typeface="Arial"/>
                  <a:sym typeface="Arial"/>
                </a:rPr>
                <a:t>“không chi tiêu”.</a:t>
              </a:r>
              <a:endParaRPr b="1" i="1" sz="3600">
                <a:solidFill>
                  <a:srgbClr val="FF0000"/>
                </a:solidFill>
                <a:latin typeface="Arial"/>
                <a:ea typeface="Arial"/>
                <a:cs typeface="Arial"/>
                <a:sym typeface="Arial"/>
              </a:endParaRPr>
            </a:p>
          </p:txBody>
        </p:sp>
      </p:grpSp>
      <p:pic>
        <p:nvPicPr>
          <p:cNvPr descr="A person pushing a shopping cart in a supermarket&#10;&#10;Description automatically generated with medium confidence" id="557" name="Google Shape;557;p31"/>
          <p:cNvPicPr preferRelativeResize="0"/>
          <p:nvPr/>
        </p:nvPicPr>
        <p:blipFill rotWithShape="1">
          <a:blip r:embed="rId5">
            <a:alphaModFix/>
          </a:blip>
          <a:srcRect b="0" l="0" r="0" t="0"/>
          <a:stretch/>
        </p:blipFill>
        <p:spPr>
          <a:xfrm>
            <a:off x="1271023" y="7257492"/>
            <a:ext cx="3806402" cy="25030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erson working on a computer&#10;&#10;Description automatically generated with medium confidence" id="558" name="Google Shape;558;p31"/>
          <p:cNvPicPr preferRelativeResize="0"/>
          <p:nvPr/>
        </p:nvPicPr>
        <p:blipFill rotWithShape="1">
          <a:blip r:embed="rId6">
            <a:alphaModFix/>
          </a:blip>
          <a:srcRect b="0" l="0" r="0" t="0"/>
          <a:stretch/>
        </p:blipFill>
        <p:spPr>
          <a:xfrm>
            <a:off x="7239000" y="2095500"/>
            <a:ext cx="3810000" cy="25384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10;&#10;Description automatically generated" id="559" name="Google Shape;559;p31"/>
          <p:cNvPicPr preferRelativeResize="0"/>
          <p:nvPr/>
        </p:nvPicPr>
        <p:blipFill rotWithShape="1">
          <a:blip r:embed="rId7">
            <a:alphaModFix/>
          </a:blip>
          <a:srcRect b="0" l="0" r="0" t="0"/>
          <a:stretch/>
        </p:blipFill>
        <p:spPr>
          <a:xfrm>
            <a:off x="12832773" y="7302789"/>
            <a:ext cx="4681510" cy="24577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563" name="Shape 563"/>
        <p:cNvGrpSpPr/>
        <p:nvPr/>
      </p:nvGrpSpPr>
      <p:grpSpPr>
        <a:xfrm>
          <a:off x="0" y="0"/>
          <a:ext cx="0" cy="0"/>
          <a:chOff x="0" y="0"/>
          <a:chExt cx="0" cy="0"/>
        </a:xfrm>
      </p:grpSpPr>
      <p:sp>
        <p:nvSpPr>
          <p:cNvPr id="564" name="Google Shape;564;p32"/>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65" name="Google Shape;565;p32"/>
          <p:cNvSpPr/>
          <p:nvPr/>
        </p:nvSpPr>
        <p:spPr>
          <a:xfrm>
            <a:off x="16935094" y="99504"/>
            <a:ext cx="1352906" cy="1550205"/>
          </a:xfrm>
          <a:custGeom>
            <a:rect b="b" l="l" r="r" t="t"/>
            <a:pathLst>
              <a:path extrusionOk="0" h="1550205" w="1352906">
                <a:moveTo>
                  <a:pt x="0" y="0"/>
                </a:moveTo>
                <a:lnTo>
                  <a:pt x="1352906" y="0"/>
                </a:lnTo>
                <a:lnTo>
                  <a:pt x="1352906" y="1550205"/>
                </a:lnTo>
                <a:lnTo>
                  <a:pt x="0" y="15502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6" name="Google Shape;566;p32"/>
          <p:cNvSpPr/>
          <p:nvPr/>
        </p:nvSpPr>
        <p:spPr>
          <a:xfrm rot="-8961680">
            <a:off x="16352337" y="8801365"/>
            <a:ext cx="1644187" cy="1594284"/>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67" name="Google Shape;567;p32"/>
          <p:cNvSpPr txBox="1"/>
          <p:nvPr/>
        </p:nvSpPr>
        <p:spPr>
          <a:xfrm>
            <a:off x="2293132" y="494620"/>
            <a:ext cx="13767729"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3: Chia sẻ kết quả thực hiện kế hoạch chi tiêu cá nhân của em trong năm qua</a:t>
            </a:r>
            <a:endParaRPr sz="4400">
              <a:solidFill>
                <a:srgbClr val="C00000"/>
              </a:solidFill>
              <a:latin typeface="Arial"/>
              <a:ea typeface="Arial"/>
              <a:cs typeface="Arial"/>
              <a:sym typeface="Arial"/>
            </a:endParaRPr>
          </a:p>
        </p:txBody>
      </p:sp>
      <p:sp>
        <p:nvSpPr>
          <p:cNvPr id="568" name="Google Shape;568;p32"/>
          <p:cNvSpPr/>
          <p:nvPr/>
        </p:nvSpPr>
        <p:spPr>
          <a:xfrm>
            <a:off x="838200" y="2705100"/>
            <a:ext cx="16611600" cy="7065189"/>
          </a:xfrm>
          <a:custGeom>
            <a:rect b="b" l="l" r="r" t="t"/>
            <a:pathLst>
              <a:path extrusionOk="0" h="5894776" w="14875164">
                <a:moveTo>
                  <a:pt x="0" y="0"/>
                </a:moveTo>
                <a:lnTo>
                  <a:pt x="14875164" y="0"/>
                </a:lnTo>
                <a:lnTo>
                  <a:pt x="14875164" y="5894776"/>
                </a:lnTo>
                <a:lnTo>
                  <a:pt x="0" y="5894776"/>
                </a:lnTo>
                <a:lnTo>
                  <a:pt x="0" y="0"/>
                </a:lnTo>
                <a:close/>
              </a:path>
            </a:pathLst>
          </a:custGeom>
          <a:solidFill>
            <a:srgbClr val="FDE9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9" name="Google Shape;569;p32"/>
          <p:cNvSpPr txBox="1"/>
          <p:nvPr/>
        </p:nvSpPr>
        <p:spPr>
          <a:xfrm>
            <a:off x="1295400" y="3853923"/>
            <a:ext cx="10134600" cy="551824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Mỗi HS hoàn thành báo cáo kết quả thực hiện kế hoạch chi tiêu của cá nhân trong năm qua theo mẫu cho sẵn.</a:t>
            </a:r>
            <a:endParaRPr/>
          </a:p>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Phân công các thành viên tham gia tọa đàm được gồm: người dẫn chương trình, diễn giả tham gia tọa đàm, khách mời.</a:t>
            </a:r>
            <a:endParaRPr/>
          </a:p>
        </p:txBody>
      </p:sp>
      <p:sp>
        <p:nvSpPr>
          <p:cNvPr id="570" name="Google Shape;570;p32"/>
          <p:cNvSpPr txBox="1"/>
          <p:nvPr/>
        </p:nvSpPr>
        <p:spPr>
          <a:xfrm>
            <a:off x="1638300" y="3086467"/>
            <a:ext cx="15011399"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200">
                <a:solidFill>
                  <a:schemeClr val="dk1"/>
                </a:solidFill>
                <a:latin typeface="Arial"/>
                <a:ea typeface="Arial"/>
                <a:cs typeface="Arial"/>
                <a:sym typeface="Arial"/>
              </a:rPr>
              <a:t>Tọa đàm “Học sinh với việc chi tiêu hợp lí”</a:t>
            </a:r>
            <a:endParaRPr/>
          </a:p>
        </p:txBody>
      </p:sp>
      <p:pic>
        <p:nvPicPr>
          <p:cNvPr descr="A group of people sitting around a table&#10;&#10;Description automatically generated" id="571" name="Google Shape;571;p32"/>
          <p:cNvPicPr preferRelativeResize="0"/>
          <p:nvPr/>
        </p:nvPicPr>
        <p:blipFill rotWithShape="1">
          <a:blip r:embed="rId6">
            <a:alphaModFix/>
          </a:blip>
          <a:srcRect b="0" l="0" r="0" t="0"/>
          <a:stretch/>
        </p:blipFill>
        <p:spPr>
          <a:xfrm>
            <a:off x="11918315" y="4487289"/>
            <a:ext cx="5043169" cy="42515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0" st="0"/>
                                            </p:txEl>
                                          </p:spTgt>
                                        </p:tgtEl>
                                        <p:attrNameLst>
                                          <p:attrName>style.visibility</p:attrName>
                                        </p:attrNameLst>
                                      </p:cBhvr>
                                      <p:to>
                                        <p:strVal val="visible"/>
                                      </p:to>
                                    </p:set>
                                    <p:animEffect filter="fade" transition="in">
                                      <p:cBhvr>
                                        <p:cTn dur="500"/>
                                        <p:tgtEl>
                                          <p:spTgt spid="5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1" st="1"/>
                                            </p:txEl>
                                          </p:spTgt>
                                        </p:tgtEl>
                                        <p:attrNameLst>
                                          <p:attrName>style.visibility</p:attrName>
                                        </p:attrNameLst>
                                      </p:cBhvr>
                                      <p:to>
                                        <p:strVal val="visible"/>
                                      </p:to>
                                    </p:set>
                                    <p:animEffect filter="fade" transition="in">
                                      <p:cBhvr>
                                        <p:cTn dur="500"/>
                                        <p:tgtEl>
                                          <p:spTgt spid="56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575" name="Shape 575"/>
        <p:cNvGrpSpPr/>
        <p:nvPr/>
      </p:nvGrpSpPr>
      <p:grpSpPr>
        <a:xfrm>
          <a:off x="0" y="0"/>
          <a:ext cx="0" cy="0"/>
          <a:chOff x="0" y="0"/>
          <a:chExt cx="0" cy="0"/>
        </a:xfrm>
      </p:grpSpPr>
      <p:sp>
        <p:nvSpPr>
          <p:cNvPr id="576" name="Google Shape;576;p33"/>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77" name="Google Shape;577;p33"/>
          <p:cNvSpPr/>
          <p:nvPr/>
        </p:nvSpPr>
        <p:spPr>
          <a:xfrm>
            <a:off x="16935094" y="99504"/>
            <a:ext cx="1352906" cy="1550205"/>
          </a:xfrm>
          <a:custGeom>
            <a:rect b="b" l="l" r="r" t="t"/>
            <a:pathLst>
              <a:path extrusionOk="0" h="1550205" w="1352906">
                <a:moveTo>
                  <a:pt x="0" y="0"/>
                </a:moveTo>
                <a:lnTo>
                  <a:pt x="1352906" y="0"/>
                </a:lnTo>
                <a:lnTo>
                  <a:pt x="1352906" y="1550205"/>
                </a:lnTo>
                <a:lnTo>
                  <a:pt x="0" y="15502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8" name="Google Shape;578;p33"/>
          <p:cNvSpPr/>
          <p:nvPr/>
        </p:nvSpPr>
        <p:spPr>
          <a:xfrm rot="-8961680">
            <a:off x="16352337" y="8801365"/>
            <a:ext cx="1644187" cy="1594284"/>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579" name="Google Shape;579;p33"/>
          <p:cNvSpPr txBox="1"/>
          <p:nvPr/>
        </p:nvSpPr>
        <p:spPr>
          <a:xfrm>
            <a:off x="2293132" y="494620"/>
            <a:ext cx="13767729"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Arial"/>
                <a:ea typeface="Arial"/>
                <a:cs typeface="Arial"/>
                <a:sym typeface="Arial"/>
              </a:rPr>
              <a:t>Nhiệm vụ 3: Chia sẻ kết quả thực hiện kế hoạch chi tiêu cá nhân của em trong năm qua</a:t>
            </a:r>
            <a:endParaRPr sz="4400">
              <a:solidFill>
                <a:srgbClr val="C00000"/>
              </a:solidFill>
              <a:latin typeface="Arial"/>
              <a:ea typeface="Arial"/>
              <a:cs typeface="Arial"/>
              <a:sym typeface="Arial"/>
            </a:endParaRPr>
          </a:p>
        </p:txBody>
      </p:sp>
      <p:sp>
        <p:nvSpPr>
          <p:cNvPr id="580" name="Google Shape;580;p33"/>
          <p:cNvSpPr/>
          <p:nvPr/>
        </p:nvSpPr>
        <p:spPr>
          <a:xfrm>
            <a:off x="838200" y="2705100"/>
            <a:ext cx="16611600" cy="7065189"/>
          </a:xfrm>
          <a:custGeom>
            <a:rect b="b" l="l" r="r" t="t"/>
            <a:pathLst>
              <a:path extrusionOk="0" h="5894776" w="14875164">
                <a:moveTo>
                  <a:pt x="0" y="0"/>
                </a:moveTo>
                <a:lnTo>
                  <a:pt x="14875164" y="0"/>
                </a:lnTo>
                <a:lnTo>
                  <a:pt x="14875164" y="5894776"/>
                </a:lnTo>
                <a:lnTo>
                  <a:pt x="0" y="5894776"/>
                </a:lnTo>
                <a:lnTo>
                  <a:pt x="0" y="0"/>
                </a:lnTo>
                <a:close/>
              </a:path>
            </a:pathLst>
          </a:custGeom>
          <a:solidFill>
            <a:srgbClr val="FDE9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1" name="Google Shape;581;p33"/>
          <p:cNvSpPr txBox="1"/>
          <p:nvPr/>
        </p:nvSpPr>
        <p:spPr>
          <a:xfrm>
            <a:off x="1295400" y="3853923"/>
            <a:ext cx="9753600" cy="551824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HS chuẩn bị kế hoạch cho buổi tọa đàm, mời khách mời chia sẻ về kế hoạch chi tiêu cá nhân.</a:t>
            </a:r>
            <a:endParaRPr/>
          </a:p>
          <a:p>
            <a:pPr indent="-571500" lvl="0" marL="571500" marR="0" rtl="0" algn="just">
              <a:lnSpc>
                <a:spcPct val="150000"/>
              </a:lnSpc>
              <a:spcBef>
                <a:spcPts val="0"/>
              </a:spcBef>
              <a:spcAft>
                <a:spcPts val="0"/>
              </a:spcAft>
              <a:buClr>
                <a:schemeClr val="dk1"/>
              </a:buClr>
              <a:buSzPts val="4000"/>
              <a:buFont typeface="Courier New"/>
              <a:buChar char="o"/>
            </a:pPr>
            <a:r>
              <a:rPr lang="en-US" sz="4000">
                <a:solidFill>
                  <a:schemeClr val="dk1"/>
                </a:solidFill>
                <a:latin typeface="Arial"/>
                <a:ea typeface="Arial"/>
                <a:cs typeface="Arial"/>
                <a:sym typeface="Arial"/>
              </a:rPr>
              <a:t>Sau đó, một số HS chia sẻ trong buổi tọa đàm về kết quả thực hiện kế hoạch chi tiêu cá nhân trong năm qua.</a:t>
            </a:r>
            <a:endParaRPr sz="4000">
              <a:solidFill>
                <a:schemeClr val="dk1"/>
              </a:solidFill>
              <a:latin typeface="Arial"/>
              <a:ea typeface="Arial"/>
              <a:cs typeface="Arial"/>
              <a:sym typeface="Arial"/>
            </a:endParaRPr>
          </a:p>
        </p:txBody>
      </p:sp>
      <p:sp>
        <p:nvSpPr>
          <p:cNvPr id="582" name="Google Shape;582;p33"/>
          <p:cNvSpPr txBox="1"/>
          <p:nvPr/>
        </p:nvSpPr>
        <p:spPr>
          <a:xfrm>
            <a:off x="1638300" y="3086467"/>
            <a:ext cx="15011399"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200">
                <a:solidFill>
                  <a:schemeClr val="dk1"/>
                </a:solidFill>
                <a:latin typeface="Arial"/>
                <a:ea typeface="Arial"/>
                <a:cs typeface="Arial"/>
                <a:sym typeface="Arial"/>
              </a:rPr>
              <a:t>Tọa đàm “Học sinh với việc chi tiêu hợp lí”</a:t>
            </a:r>
            <a:endParaRPr/>
          </a:p>
        </p:txBody>
      </p:sp>
      <p:pic>
        <p:nvPicPr>
          <p:cNvPr descr="A group of people sitting around a table&#10;&#10;Description automatically generated" id="583" name="Google Shape;583;p33"/>
          <p:cNvPicPr preferRelativeResize="0"/>
          <p:nvPr/>
        </p:nvPicPr>
        <p:blipFill rotWithShape="1">
          <a:blip r:embed="rId6">
            <a:alphaModFix/>
          </a:blip>
          <a:srcRect b="0" l="0" r="0" t="0"/>
          <a:stretch/>
        </p:blipFill>
        <p:spPr>
          <a:xfrm>
            <a:off x="11918315" y="4487289"/>
            <a:ext cx="5043169" cy="42515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1">
                                            <p:txEl>
                                              <p:pRg end="0" st="0"/>
                                            </p:txEl>
                                          </p:spTgt>
                                        </p:tgtEl>
                                        <p:attrNameLst>
                                          <p:attrName>style.visibility</p:attrName>
                                        </p:attrNameLst>
                                      </p:cBhvr>
                                      <p:to>
                                        <p:strVal val="visible"/>
                                      </p:to>
                                    </p:set>
                                    <p:animEffect filter="fade" transition="in">
                                      <p:cBhvr>
                                        <p:cTn dur="500"/>
                                        <p:tgtEl>
                                          <p:spTgt spid="58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81">
                                            <p:txEl>
                                              <p:pRg end="1" st="1"/>
                                            </p:txEl>
                                          </p:spTgt>
                                        </p:tgtEl>
                                        <p:attrNameLst>
                                          <p:attrName>style.visibility</p:attrName>
                                        </p:attrNameLst>
                                      </p:cBhvr>
                                      <p:to>
                                        <p:strVal val="visible"/>
                                      </p:to>
                                    </p:set>
                                    <p:animEffect filter="fade" transition="in">
                                      <p:cBhvr>
                                        <p:cTn dur="500"/>
                                        <p:tgtEl>
                                          <p:spTgt spid="58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587" name="Shape 587"/>
        <p:cNvGrpSpPr/>
        <p:nvPr/>
      </p:nvGrpSpPr>
      <p:grpSpPr>
        <a:xfrm>
          <a:off x="0" y="0"/>
          <a:ext cx="0" cy="0"/>
          <a:chOff x="0" y="0"/>
          <a:chExt cx="0" cy="0"/>
        </a:xfrm>
      </p:grpSpPr>
      <p:grpSp>
        <p:nvGrpSpPr>
          <p:cNvPr id="588" name="Google Shape;588;p34"/>
          <p:cNvGrpSpPr/>
          <p:nvPr/>
        </p:nvGrpSpPr>
        <p:grpSpPr>
          <a:xfrm>
            <a:off x="8775750" y="582291"/>
            <a:ext cx="8382000" cy="9122418"/>
            <a:chOff x="1600201" y="516882"/>
            <a:chExt cx="8382000" cy="9122418"/>
          </a:xfrm>
        </p:grpSpPr>
        <p:sp>
          <p:nvSpPr>
            <p:cNvPr id="589" name="Google Shape;589;p34"/>
            <p:cNvSpPr/>
            <p:nvPr/>
          </p:nvSpPr>
          <p:spPr>
            <a:xfrm>
              <a:off x="1600201" y="516882"/>
              <a:ext cx="8382000" cy="9122418"/>
            </a:xfrm>
            <a:prstGeom prst="rect">
              <a:avLst/>
            </a:prstGeom>
            <a:solidFill>
              <a:schemeClr val="lt1"/>
            </a:solidFill>
            <a:ln cap="flat" cmpd="sng" w="25400">
              <a:solidFill>
                <a:srgbClr val="78BAD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34"/>
            <p:cNvSpPr/>
            <p:nvPr/>
          </p:nvSpPr>
          <p:spPr>
            <a:xfrm>
              <a:off x="1904999" y="772791"/>
              <a:ext cx="7772399" cy="8610600"/>
            </a:xfrm>
            <a:prstGeom prst="rect">
              <a:avLst/>
            </a:prstGeom>
            <a:solidFill>
              <a:srgbClr val="E5F3F7"/>
            </a:solidFill>
            <a:ln cap="flat" cmpd="sng" w="25400">
              <a:solidFill>
                <a:srgbClr val="78BAD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91" name="Google Shape;591;p34"/>
          <p:cNvSpPr/>
          <p:nvPr/>
        </p:nvSpPr>
        <p:spPr>
          <a:xfrm>
            <a:off x="9353989" y="1144787"/>
            <a:ext cx="7200015" cy="1854321"/>
          </a:xfrm>
          <a:prstGeom prst="plaque">
            <a:avLst>
              <a:gd fmla="val 16667" name="adj"/>
            </a:avLst>
          </a:prstGeom>
          <a:solidFill>
            <a:schemeClr val="lt1"/>
          </a:solidFill>
          <a:ln cap="flat" cmpd="sng" w="38100">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200">
                <a:solidFill>
                  <a:schemeClr val="dk1"/>
                </a:solidFill>
                <a:latin typeface="Arial"/>
                <a:ea typeface="Arial"/>
                <a:cs typeface="Arial"/>
                <a:sym typeface="Arial"/>
              </a:rPr>
              <a:t>KẾ HOẠCH CHI TIÊU NĂM ……</a:t>
            </a:r>
            <a:endParaRPr/>
          </a:p>
          <a:p>
            <a:pPr indent="0" lvl="0" marL="0" marR="0" rtl="0" algn="just">
              <a:lnSpc>
                <a:spcPct val="150000"/>
              </a:lnSpc>
              <a:spcBef>
                <a:spcPts val="0"/>
              </a:spcBef>
              <a:spcAft>
                <a:spcPts val="0"/>
              </a:spcAft>
              <a:buNone/>
            </a:pPr>
            <a:r>
              <a:rPr lang="en-US" sz="3000">
                <a:solidFill>
                  <a:schemeClr val="dk1"/>
                </a:solidFill>
                <a:latin typeface="Arial"/>
                <a:ea typeface="Arial"/>
                <a:cs typeface="Arial"/>
                <a:sym typeface="Arial"/>
              </a:rPr>
              <a:t>Người thực hiện: ……………………..</a:t>
            </a:r>
            <a:endParaRPr/>
          </a:p>
        </p:txBody>
      </p:sp>
      <p:graphicFrame>
        <p:nvGraphicFramePr>
          <p:cNvPr id="592" name="Google Shape;592;p34"/>
          <p:cNvGraphicFramePr/>
          <p:nvPr/>
        </p:nvGraphicFramePr>
        <p:xfrm>
          <a:off x="5680143" y="4602108"/>
          <a:ext cx="3000000" cy="3000000"/>
        </p:xfrm>
        <a:graphic>
          <a:graphicData uri="http://schemas.openxmlformats.org/drawingml/2006/table">
            <a:tbl>
              <a:tblPr bandRow="1" firstRow="1">
                <a:noFill/>
                <a:tableStyleId>{35EA0E5D-B550-42C4-893E-F1C72DF66418}</a:tableStyleId>
              </a:tblPr>
              <a:tblGrid>
                <a:gridCol w="1981200"/>
                <a:gridCol w="3320700"/>
                <a:gridCol w="1828800"/>
              </a:tblGrid>
              <a:tr h="559075">
                <a:tc>
                  <a:txBody>
                    <a:bodyPr/>
                    <a:lstStyle/>
                    <a:p>
                      <a:pPr indent="0" lvl="0" marL="0" marR="0" rtl="0" algn="ctr">
                        <a:lnSpc>
                          <a:spcPct val="100000"/>
                        </a:lnSpc>
                        <a:spcBef>
                          <a:spcPts val="0"/>
                        </a:spcBef>
                        <a:spcAft>
                          <a:spcPts val="0"/>
                        </a:spcAft>
                        <a:buNone/>
                      </a:pPr>
                      <a:r>
                        <a:rPr lang="en-US" sz="2400" u="none" cap="none" strike="noStrike">
                          <a:solidFill>
                            <a:schemeClr val="dk1"/>
                          </a:solidFill>
                          <a:latin typeface="Arial"/>
                          <a:ea typeface="Arial"/>
                          <a:cs typeface="Arial"/>
                          <a:sym typeface="Arial"/>
                        </a:rPr>
                        <a:t>THỜI GIAN</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DCEDF"/>
                    </a:solidFill>
                  </a:tcPr>
                </a:tc>
                <a:tc>
                  <a:txBody>
                    <a:bodyPr/>
                    <a:lstStyle/>
                    <a:p>
                      <a:pPr indent="0" lvl="0" marL="0" marR="0" rtl="0" algn="ctr">
                        <a:lnSpc>
                          <a:spcPct val="150000"/>
                        </a:lnSpc>
                        <a:spcBef>
                          <a:spcPts val="0"/>
                        </a:spcBef>
                        <a:spcAft>
                          <a:spcPts val="0"/>
                        </a:spcAft>
                        <a:buNone/>
                      </a:pPr>
                      <a:r>
                        <a:rPr lang="en-US" sz="2400" u="none" cap="none" strike="noStrike">
                          <a:solidFill>
                            <a:schemeClr val="dk1"/>
                          </a:solidFill>
                          <a:latin typeface="Arial"/>
                          <a:ea typeface="Arial"/>
                          <a:cs typeface="Arial"/>
                          <a:sym typeface="Arial"/>
                        </a:rPr>
                        <a:t>NỘI DUNG CHI TIÊU</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DCEDF"/>
                    </a:solidFill>
                  </a:tcPr>
                </a:tc>
                <a:tc>
                  <a:txBody>
                    <a:bodyPr/>
                    <a:lstStyle/>
                    <a:p>
                      <a:pPr indent="0" lvl="0" marL="0" marR="0" rtl="0" algn="ctr">
                        <a:lnSpc>
                          <a:spcPct val="150000"/>
                        </a:lnSpc>
                        <a:spcBef>
                          <a:spcPts val="0"/>
                        </a:spcBef>
                        <a:spcAft>
                          <a:spcPts val="0"/>
                        </a:spcAft>
                        <a:buNone/>
                      </a:pPr>
                      <a:r>
                        <a:rPr lang="en-US" sz="2400" u="none" cap="none" strike="noStrike">
                          <a:solidFill>
                            <a:schemeClr val="dk1"/>
                          </a:solidFill>
                          <a:latin typeface="Arial"/>
                          <a:ea typeface="Arial"/>
                          <a:cs typeface="Arial"/>
                          <a:sym typeface="Arial"/>
                        </a:rPr>
                        <a:t>ĐÃ HOÀN THÀNH</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DCEDF"/>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492400">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593" name="Google Shape;593;p34"/>
          <p:cNvSpPr/>
          <p:nvPr/>
        </p:nvSpPr>
        <p:spPr>
          <a:xfrm>
            <a:off x="15465296" y="4686300"/>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34"/>
          <p:cNvSpPr/>
          <p:nvPr/>
        </p:nvSpPr>
        <p:spPr>
          <a:xfrm>
            <a:off x="15465296" y="5195650"/>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34"/>
          <p:cNvSpPr/>
          <p:nvPr/>
        </p:nvSpPr>
        <p:spPr>
          <a:xfrm>
            <a:off x="15465296" y="5722296"/>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34"/>
          <p:cNvSpPr/>
          <p:nvPr/>
        </p:nvSpPr>
        <p:spPr>
          <a:xfrm>
            <a:off x="15461749" y="6260109"/>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34"/>
          <p:cNvSpPr/>
          <p:nvPr/>
        </p:nvSpPr>
        <p:spPr>
          <a:xfrm>
            <a:off x="15461749" y="6796096"/>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34"/>
          <p:cNvSpPr/>
          <p:nvPr/>
        </p:nvSpPr>
        <p:spPr>
          <a:xfrm>
            <a:off x="15465296" y="7323090"/>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34"/>
          <p:cNvSpPr/>
          <p:nvPr/>
        </p:nvSpPr>
        <p:spPr>
          <a:xfrm>
            <a:off x="15461749" y="7862777"/>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34"/>
          <p:cNvSpPr/>
          <p:nvPr/>
        </p:nvSpPr>
        <p:spPr>
          <a:xfrm>
            <a:off x="15463137" y="8416408"/>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34"/>
          <p:cNvSpPr/>
          <p:nvPr/>
        </p:nvSpPr>
        <p:spPr>
          <a:xfrm>
            <a:off x="15461749" y="8949485"/>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2" name="Google Shape;602;p34"/>
          <p:cNvGrpSpPr/>
          <p:nvPr/>
        </p:nvGrpSpPr>
        <p:grpSpPr>
          <a:xfrm>
            <a:off x="1104901" y="1121442"/>
            <a:ext cx="6328199" cy="6969934"/>
            <a:chOff x="-36901" y="738424"/>
            <a:chExt cx="6328199" cy="7177451"/>
          </a:xfrm>
        </p:grpSpPr>
        <p:sp>
          <p:nvSpPr>
            <p:cNvPr id="603" name="Google Shape;603;p34"/>
            <p:cNvSpPr/>
            <p:nvPr/>
          </p:nvSpPr>
          <p:spPr>
            <a:xfrm>
              <a:off x="-36901" y="1053877"/>
              <a:ext cx="6328199" cy="6861998"/>
            </a:xfrm>
            <a:prstGeom prst="roundRect">
              <a:avLst>
                <a:gd fmla="val 16667" name="adj"/>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Mẫu báo cáo kết quả thực hiện kế hoạch chi tiêu của cá nhân trong năm qua</a:t>
              </a:r>
              <a:endParaRPr b="1" i="0" sz="4000" u="none" cap="none" strike="noStrike">
                <a:solidFill>
                  <a:srgbClr val="000000"/>
                </a:solidFill>
                <a:latin typeface="Arial"/>
                <a:ea typeface="Arial"/>
                <a:cs typeface="Arial"/>
                <a:sym typeface="Arial"/>
              </a:endParaRPr>
            </a:p>
          </p:txBody>
        </p:sp>
        <p:pic>
          <p:nvPicPr>
            <p:cNvPr id="604" name="Google Shape;604;p34"/>
            <p:cNvPicPr preferRelativeResize="0"/>
            <p:nvPr/>
          </p:nvPicPr>
          <p:blipFill rotWithShape="1">
            <a:blip r:embed="rId3">
              <a:alphaModFix/>
            </a:blip>
            <a:srcRect b="0" l="0" r="0" t="0"/>
            <a:stretch/>
          </p:blipFill>
          <p:spPr>
            <a:xfrm>
              <a:off x="2216017" y="738424"/>
              <a:ext cx="1804879" cy="1762016"/>
            </a:xfrm>
            <a:prstGeom prst="rect">
              <a:avLst/>
            </a:prstGeom>
            <a:noFill/>
            <a:ln>
              <a:noFill/>
            </a:ln>
          </p:spPr>
        </p:pic>
      </p:grpSp>
      <p:pic>
        <p:nvPicPr>
          <p:cNvPr id="605" name="Google Shape;605;p34"/>
          <p:cNvPicPr preferRelativeResize="0"/>
          <p:nvPr/>
        </p:nvPicPr>
        <p:blipFill rotWithShape="1">
          <a:blip r:embed="rId4">
            <a:alphaModFix/>
          </a:blip>
          <a:srcRect b="0" l="0" r="0" t="0"/>
          <a:stretch/>
        </p:blipFill>
        <p:spPr>
          <a:xfrm>
            <a:off x="2259040" y="6858931"/>
            <a:ext cx="3135873" cy="3523453"/>
          </a:xfrm>
          <a:prstGeom prst="rect">
            <a:avLst/>
          </a:prstGeom>
          <a:noFill/>
          <a:ln>
            <a:noFill/>
          </a:ln>
        </p:spPr>
      </p:pic>
    </p:spTree>
  </p:cSld>
  <p:clrMapOvr>
    <a:masterClrMapping/>
  </p:clrMapOvr>
  <p:transition spd="med">
    <p:wipe dir="l"/>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609" name="Shape 609"/>
        <p:cNvGrpSpPr/>
        <p:nvPr/>
      </p:nvGrpSpPr>
      <p:grpSpPr>
        <a:xfrm>
          <a:off x="0" y="0"/>
          <a:ext cx="0" cy="0"/>
          <a:chOff x="0" y="0"/>
          <a:chExt cx="0" cy="0"/>
        </a:xfrm>
      </p:grpSpPr>
      <p:sp>
        <p:nvSpPr>
          <p:cNvPr id="610" name="Google Shape;610;p35"/>
          <p:cNvSpPr/>
          <p:nvPr/>
        </p:nvSpPr>
        <p:spPr>
          <a:xfrm>
            <a:off x="-27616" y="27163"/>
            <a:ext cx="1020230" cy="1752601"/>
          </a:xfrm>
          <a:custGeom>
            <a:rect b="b" l="l" r="r" t="t"/>
            <a:pathLst>
              <a:path extrusionOk="0" h="1708382" w="609563">
                <a:moveTo>
                  <a:pt x="0" y="0"/>
                </a:moveTo>
                <a:lnTo>
                  <a:pt x="609563" y="0"/>
                </a:lnTo>
                <a:lnTo>
                  <a:pt x="609563" y="1708382"/>
                </a:lnTo>
                <a:lnTo>
                  <a:pt x="0" y="17083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1" name="Google Shape;611;p35"/>
          <p:cNvSpPr/>
          <p:nvPr/>
        </p:nvSpPr>
        <p:spPr>
          <a:xfrm rot="-285952">
            <a:off x="17306073" y="8980471"/>
            <a:ext cx="935462" cy="1157441"/>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612" name="Google Shape;612;p35"/>
          <p:cNvGrpSpPr/>
          <p:nvPr/>
        </p:nvGrpSpPr>
        <p:grpSpPr>
          <a:xfrm>
            <a:off x="8527784" y="692683"/>
            <a:ext cx="8382000" cy="9122418"/>
            <a:chOff x="1600201" y="516882"/>
            <a:chExt cx="8382000" cy="9122418"/>
          </a:xfrm>
        </p:grpSpPr>
        <p:sp>
          <p:nvSpPr>
            <p:cNvPr id="613" name="Google Shape;613;p35"/>
            <p:cNvSpPr/>
            <p:nvPr/>
          </p:nvSpPr>
          <p:spPr>
            <a:xfrm>
              <a:off x="1600201" y="516882"/>
              <a:ext cx="8382000" cy="9122418"/>
            </a:xfrm>
            <a:prstGeom prst="rect">
              <a:avLst/>
            </a:prstGeom>
            <a:solidFill>
              <a:schemeClr val="lt1"/>
            </a:solidFill>
            <a:ln cap="flat" cmpd="sng" w="25400">
              <a:solidFill>
                <a:srgbClr val="78BAD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35"/>
            <p:cNvSpPr/>
            <p:nvPr/>
          </p:nvSpPr>
          <p:spPr>
            <a:xfrm>
              <a:off x="1904999" y="772791"/>
              <a:ext cx="7772399" cy="8610600"/>
            </a:xfrm>
            <a:prstGeom prst="rect">
              <a:avLst/>
            </a:prstGeom>
            <a:solidFill>
              <a:srgbClr val="E5F3F7"/>
            </a:solidFill>
            <a:ln cap="flat" cmpd="sng" w="25400">
              <a:solidFill>
                <a:srgbClr val="78BAD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15" name="Google Shape;615;p35"/>
          <p:cNvSpPr/>
          <p:nvPr/>
        </p:nvSpPr>
        <p:spPr>
          <a:xfrm>
            <a:off x="9118773" y="1255179"/>
            <a:ext cx="7200015" cy="1854321"/>
          </a:xfrm>
          <a:prstGeom prst="plaque">
            <a:avLst>
              <a:gd fmla="val 16667" name="adj"/>
            </a:avLst>
          </a:prstGeom>
          <a:solidFill>
            <a:schemeClr val="lt1"/>
          </a:solidFill>
          <a:ln cap="flat" cmpd="sng" w="38100">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3200">
                <a:solidFill>
                  <a:schemeClr val="dk1"/>
                </a:solidFill>
                <a:latin typeface="Arial"/>
                <a:ea typeface="Arial"/>
                <a:cs typeface="Arial"/>
                <a:sym typeface="Arial"/>
              </a:rPr>
              <a:t>KẾ HOẠCH CHI TIÊU NĂM ……</a:t>
            </a:r>
            <a:endParaRPr/>
          </a:p>
          <a:p>
            <a:pPr indent="0" lvl="0" marL="0" marR="0" rtl="0" algn="just">
              <a:lnSpc>
                <a:spcPct val="150000"/>
              </a:lnSpc>
              <a:spcBef>
                <a:spcPts val="0"/>
              </a:spcBef>
              <a:spcAft>
                <a:spcPts val="0"/>
              </a:spcAft>
              <a:buNone/>
            </a:pPr>
            <a:r>
              <a:rPr lang="en-US" sz="3000">
                <a:solidFill>
                  <a:schemeClr val="dk1"/>
                </a:solidFill>
                <a:latin typeface="Arial"/>
                <a:ea typeface="Arial"/>
                <a:cs typeface="Arial"/>
                <a:sym typeface="Arial"/>
              </a:rPr>
              <a:t>Người thực hiện: Lê Thu A …………..</a:t>
            </a:r>
            <a:endParaRPr/>
          </a:p>
        </p:txBody>
      </p:sp>
      <p:graphicFrame>
        <p:nvGraphicFramePr>
          <p:cNvPr id="616" name="Google Shape;616;p35"/>
          <p:cNvGraphicFramePr/>
          <p:nvPr/>
        </p:nvGraphicFramePr>
        <p:xfrm>
          <a:off x="9166177" y="3416088"/>
          <a:ext cx="3000000" cy="3000000"/>
        </p:xfrm>
        <a:graphic>
          <a:graphicData uri="http://schemas.openxmlformats.org/drawingml/2006/table">
            <a:tbl>
              <a:tblPr bandRow="1" firstRow="1">
                <a:noFill/>
                <a:tableStyleId>{35EA0E5D-B550-42C4-893E-F1C72DF66418}</a:tableStyleId>
              </a:tblPr>
              <a:tblGrid>
                <a:gridCol w="1806625"/>
                <a:gridCol w="3429000"/>
                <a:gridCol w="1895075"/>
              </a:tblGrid>
              <a:tr h="1041600">
                <a:tc>
                  <a:txBody>
                    <a:bodyPr/>
                    <a:lstStyle/>
                    <a:p>
                      <a:pPr indent="0" lvl="0" marL="0" marR="0" rtl="0" algn="ctr">
                        <a:lnSpc>
                          <a:spcPct val="100000"/>
                        </a:lnSpc>
                        <a:spcBef>
                          <a:spcPts val="0"/>
                        </a:spcBef>
                        <a:spcAft>
                          <a:spcPts val="0"/>
                        </a:spcAft>
                        <a:buNone/>
                      </a:pPr>
                      <a:r>
                        <a:rPr lang="en-US" sz="2400" u="none" cap="none" strike="noStrike">
                          <a:solidFill>
                            <a:schemeClr val="dk1"/>
                          </a:solidFill>
                          <a:latin typeface="Arial"/>
                          <a:ea typeface="Arial"/>
                          <a:cs typeface="Arial"/>
                          <a:sym typeface="Arial"/>
                        </a:rPr>
                        <a:t>THỜI GIAN</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DCEDF"/>
                    </a:solidFill>
                  </a:tcPr>
                </a:tc>
                <a:tc>
                  <a:txBody>
                    <a:bodyPr/>
                    <a:lstStyle/>
                    <a:p>
                      <a:pPr indent="0" lvl="0" marL="0" marR="0" rtl="0" algn="ctr">
                        <a:lnSpc>
                          <a:spcPct val="150000"/>
                        </a:lnSpc>
                        <a:spcBef>
                          <a:spcPts val="0"/>
                        </a:spcBef>
                        <a:spcAft>
                          <a:spcPts val="0"/>
                        </a:spcAft>
                        <a:buNone/>
                      </a:pPr>
                      <a:r>
                        <a:rPr lang="en-US" sz="2400" u="none" cap="none" strike="noStrike">
                          <a:solidFill>
                            <a:schemeClr val="dk1"/>
                          </a:solidFill>
                          <a:latin typeface="Arial"/>
                          <a:ea typeface="Arial"/>
                          <a:cs typeface="Arial"/>
                          <a:sym typeface="Arial"/>
                        </a:rPr>
                        <a:t>NỘI DUNG CHI TIÊU</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DCEDF"/>
                    </a:solidFill>
                  </a:tcPr>
                </a:tc>
                <a:tc>
                  <a:txBody>
                    <a:bodyPr/>
                    <a:lstStyle/>
                    <a:p>
                      <a:pPr indent="0" lvl="0" marL="0" marR="0" rtl="0" algn="ctr">
                        <a:lnSpc>
                          <a:spcPct val="150000"/>
                        </a:lnSpc>
                        <a:spcBef>
                          <a:spcPts val="0"/>
                        </a:spcBef>
                        <a:spcAft>
                          <a:spcPts val="0"/>
                        </a:spcAft>
                        <a:buNone/>
                      </a:pPr>
                      <a:r>
                        <a:rPr lang="en-US" sz="2400" u="none" cap="none" strike="noStrike">
                          <a:solidFill>
                            <a:schemeClr val="dk1"/>
                          </a:solidFill>
                          <a:latin typeface="Arial"/>
                          <a:ea typeface="Arial"/>
                          <a:cs typeface="Arial"/>
                          <a:sym typeface="Arial"/>
                        </a:rPr>
                        <a:t>ĐÃ HOÀN THÀNH</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DCEDF"/>
                    </a:solidFill>
                  </a:tcPr>
                </a:tc>
              </a:tr>
              <a:tr h="1122675">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Tháng 1</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Ăn uống, tiền nhà,</a:t>
                      </a:r>
                      <a:endParaRPr/>
                    </a:p>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 tiền nước</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30750">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Tháng 2</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Sắm Tết, đi du xuân</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30750">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Tháng 3</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Gửi tiết kiệm</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30750">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Tháng 4</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Mua sắm</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30750">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Tháng 5</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Gửi tiết kiệm</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30750">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Tháng 6</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rPr lang="en-US" sz="2200" u="none" cap="none" strike="noStrike">
                          <a:solidFill>
                            <a:schemeClr val="dk1"/>
                          </a:solidFill>
                          <a:latin typeface="Arial"/>
                          <a:ea typeface="Arial"/>
                          <a:cs typeface="Arial"/>
                          <a:sym typeface="Arial"/>
                        </a:rPr>
                        <a:t>Đi du lịch</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None/>
                      </a:pPr>
                      <a:r>
                        <a:t/>
                      </a:r>
                      <a:endParaRPr sz="22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pSp>
        <p:nvGrpSpPr>
          <p:cNvPr id="617" name="Google Shape;617;p35"/>
          <p:cNvGrpSpPr/>
          <p:nvPr/>
        </p:nvGrpSpPr>
        <p:grpSpPr>
          <a:xfrm>
            <a:off x="1051043" y="1137576"/>
            <a:ext cx="6416557" cy="4769084"/>
            <a:chOff x="1055920" y="1848200"/>
            <a:chExt cx="6416557" cy="4769084"/>
          </a:xfrm>
        </p:grpSpPr>
        <p:sp>
          <p:nvSpPr>
            <p:cNvPr id="618" name="Google Shape;618;p35"/>
            <p:cNvSpPr/>
            <p:nvPr/>
          </p:nvSpPr>
          <p:spPr>
            <a:xfrm>
              <a:off x="1055920" y="2572260"/>
              <a:ext cx="6416557" cy="4045024"/>
            </a:xfrm>
            <a:prstGeom prst="roundRect">
              <a:avLst>
                <a:gd fmla="val 16667" name="adj"/>
              </a:avLst>
            </a:prstGeom>
            <a:solidFill>
              <a:srgbClr val="DAEEF3"/>
            </a:solidFill>
            <a:ln cap="flat" cmpd="sng" w="25400">
              <a:solidFill>
                <a:srgbClr val="DAEE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4000"/>
                <a:buFont typeface="Arial"/>
                <a:buNone/>
              </a:pPr>
              <a:r>
                <a:rPr b="0" i="0" lang="en-US" sz="4000" u="none" cap="none" strike="noStrike">
                  <a:solidFill>
                    <a:srgbClr val="000000"/>
                  </a:solidFill>
                  <a:latin typeface="Arial"/>
                  <a:ea typeface="Arial"/>
                  <a:cs typeface="Arial"/>
                  <a:sym typeface="Arial"/>
                </a:rPr>
                <a:t>Ví dụ minh họa về kết quả thực hiện kế hoạch chi tiêu của một cá nhân trong năm qua</a:t>
              </a:r>
              <a:endParaRPr b="0" i="0" sz="4000" u="none" cap="none" strike="noStrike">
                <a:solidFill>
                  <a:srgbClr val="000000"/>
                </a:solidFill>
                <a:latin typeface="Arial"/>
                <a:ea typeface="Arial"/>
                <a:cs typeface="Arial"/>
                <a:sym typeface="Arial"/>
              </a:endParaRPr>
            </a:p>
          </p:txBody>
        </p:sp>
        <p:pic>
          <p:nvPicPr>
            <p:cNvPr descr="Pin " id="619" name="Google Shape;619;p35"/>
            <p:cNvPicPr preferRelativeResize="0"/>
            <p:nvPr/>
          </p:nvPicPr>
          <p:blipFill rotWithShape="1">
            <a:blip r:embed="rId5">
              <a:alphaModFix/>
            </a:blip>
            <a:srcRect b="0" l="0" r="0" t="0"/>
            <a:stretch/>
          </p:blipFill>
          <p:spPr>
            <a:xfrm rot="-1491870">
              <a:off x="3870773" y="1977156"/>
              <a:ext cx="786850" cy="786850"/>
            </a:xfrm>
            <a:prstGeom prst="rect">
              <a:avLst/>
            </a:prstGeom>
            <a:noFill/>
            <a:ln>
              <a:noFill/>
            </a:ln>
          </p:spPr>
        </p:pic>
      </p:grpSp>
      <p:pic>
        <p:nvPicPr>
          <p:cNvPr descr="Back with solid fill" id="620" name="Google Shape;620;p35"/>
          <p:cNvPicPr preferRelativeResize="0"/>
          <p:nvPr/>
        </p:nvPicPr>
        <p:blipFill rotWithShape="1">
          <a:blip r:embed="rId6">
            <a:alphaModFix/>
          </a:blip>
          <a:srcRect b="0" l="0" r="0" t="0"/>
          <a:stretch/>
        </p:blipFill>
        <p:spPr>
          <a:xfrm flipH="1" rot="10800000">
            <a:off x="3076939" y="6096706"/>
            <a:ext cx="3183047" cy="2672670"/>
          </a:xfrm>
          <a:prstGeom prst="rect">
            <a:avLst/>
          </a:prstGeom>
          <a:noFill/>
          <a:ln>
            <a:noFill/>
          </a:ln>
        </p:spPr>
      </p:pic>
      <p:sp>
        <p:nvSpPr>
          <p:cNvPr id="621" name="Google Shape;621;p35"/>
          <p:cNvSpPr/>
          <p:nvPr/>
        </p:nvSpPr>
        <p:spPr>
          <a:xfrm>
            <a:off x="15240000" y="7395021"/>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35"/>
          <p:cNvSpPr/>
          <p:nvPr/>
        </p:nvSpPr>
        <p:spPr>
          <a:xfrm>
            <a:off x="15240000" y="8112172"/>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35"/>
          <p:cNvSpPr/>
          <p:nvPr/>
        </p:nvSpPr>
        <p:spPr>
          <a:xfrm>
            <a:off x="15240000" y="8829323"/>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624" name="Google Shape;624;p35"/>
          <p:cNvGrpSpPr/>
          <p:nvPr/>
        </p:nvGrpSpPr>
        <p:grpSpPr>
          <a:xfrm>
            <a:off x="14637069" y="4958369"/>
            <a:ext cx="1268773" cy="430887"/>
            <a:chOff x="14702328" y="4944688"/>
            <a:chExt cx="1268773" cy="430887"/>
          </a:xfrm>
        </p:grpSpPr>
        <p:sp>
          <p:nvSpPr>
            <p:cNvPr id="625" name="Google Shape;625;p35"/>
            <p:cNvSpPr/>
            <p:nvPr/>
          </p:nvSpPr>
          <p:spPr>
            <a:xfrm>
              <a:off x="15240000" y="5039329"/>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35"/>
            <p:cNvSpPr txBox="1"/>
            <p:nvPr/>
          </p:nvSpPr>
          <p:spPr>
            <a:xfrm>
              <a:off x="14702328" y="4944688"/>
              <a:ext cx="1268773"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Arial"/>
                  <a:ea typeface="Arial"/>
                  <a:cs typeface="Arial"/>
                  <a:sym typeface="Arial"/>
                </a:rPr>
                <a:t>✔</a:t>
              </a:r>
              <a:endParaRPr b="1" sz="2200">
                <a:solidFill>
                  <a:schemeClr val="dk1"/>
                </a:solidFill>
                <a:latin typeface="Arial"/>
                <a:ea typeface="Arial"/>
                <a:cs typeface="Arial"/>
                <a:sym typeface="Arial"/>
              </a:endParaRPr>
            </a:p>
          </p:txBody>
        </p:sp>
      </p:grpSp>
      <p:grpSp>
        <p:nvGrpSpPr>
          <p:cNvPr id="627" name="Google Shape;627;p35"/>
          <p:cNvGrpSpPr/>
          <p:nvPr/>
        </p:nvGrpSpPr>
        <p:grpSpPr>
          <a:xfrm>
            <a:off x="14668440" y="5812019"/>
            <a:ext cx="1268773" cy="430887"/>
            <a:chOff x="14702328" y="4944688"/>
            <a:chExt cx="1268773" cy="430887"/>
          </a:xfrm>
        </p:grpSpPr>
        <p:sp>
          <p:nvSpPr>
            <p:cNvPr id="628" name="Google Shape;628;p35"/>
            <p:cNvSpPr/>
            <p:nvPr/>
          </p:nvSpPr>
          <p:spPr>
            <a:xfrm>
              <a:off x="15240000" y="5039329"/>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35"/>
            <p:cNvSpPr txBox="1"/>
            <p:nvPr/>
          </p:nvSpPr>
          <p:spPr>
            <a:xfrm>
              <a:off x="14702328" y="4944688"/>
              <a:ext cx="1268773"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Arial"/>
                  <a:ea typeface="Arial"/>
                  <a:cs typeface="Arial"/>
                  <a:sym typeface="Arial"/>
                </a:rPr>
                <a:t>✔</a:t>
              </a:r>
              <a:endParaRPr b="1" sz="2200">
                <a:solidFill>
                  <a:schemeClr val="dk1"/>
                </a:solidFill>
                <a:latin typeface="Arial"/>
                <a:ea typeface="Arial"/>
                <a:cs typeface="Arial"/>
                <a:sym typeface="Arial"/>
              </a:endParaRPr>
            </a:p>
          </p:txBody>
        </p:sp>
      </p:grpSp>
      <p:grpSp>
        <p:nvGrpSpPr>
          <p:cNvPr id="630" name="Google Shape;630;p35"/>
          <p:cNvGrpSpPr/>
          <p:nvPr/>
        </p:nvGrpSpPr>
        <p:grpSpPr>
          <a:xfrm>
            <a:off x="14686486" y="6549494"/>
            <a:ext cx="1268773" cy="430887"/>
            <a:chOff x="14702328" y="4944688"/>
            <a:chExt cx="1268773" cy="430887"/>
          </a:xfrm>
        </p:grpSpPr>
        <p:sp>
          <p:nvSpPr>
            <p:cNvPr id="631" name="Google Shape;631;p35"/>
            <p:cNvSpPr/>
            <p:nvPr/>
          </p:nvSpPr>
          <p:spPr>
            <a:xfrm>
              <a:off x="15240000" y="5039329"/>
              <a:ext cx="193430" cy="228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35"/>
            <p:cNvSpPr txBox="1"/>
            <p:nvPr/>
          </p:nvSpPr>
          <p:spPr>
            <a:xfrm>
              <a:off x="14702328" y="4944688"/>
              <a:ext cx="1268773"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Arial"/>
                  <a:ea typeface="Arial"/>
                  <a:cs typeface="Arial"/>
                  <a:sym typeface="Arial"/>
                </a:rPr>
                <a:t>✔</a:t>
              </a:r>
              <a:endParaRPr b="1" sz="2200">
                <a:solidFill>
                  <a:schemeClr val="dk1"/>
                </a:solidFill>
                <a:latin typeface="Arial"/>
                <a:ea typeface="Arial"/>
                <a:cs typeface="Arial"/>
                <a:sym typeface="Arial"/>
              </a:endParaRPr>
            </a:p>
          </p:txBody>
        </p:sp>
      </p:grpSp>
    </p:spTree>
  </p:cSld>
  <p:clrMapOvr>
    <a:masterClrMapping/>
  </p:clrMapOvr>
  <p:transition spd="med">
    <p:push/>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636" name="Shape 636"/>
        <p:cNvGrpSpPr/>
        <p:nvPr/>
      </p:nvGrpSpPr>
      <p:grpSpPr>
        <a:xfrm>
          <a:off x="0" y="0"/>
          <a:ext cx="0" cy="0"/>
          <a:chOff x="0" y="0"/>
          <a:chExt cx="0" cy="0"/>
        </a:xfrm>
      </p:grpSpPr>
      <p:sp>
        <p:nvSpPr>
          <p:cNvPr id="637" name="Google Shape;637;p36"/>
          <p:cNvSpPr/>
          <p:nvPr/>
        </p:nvSpPr>
        <p:spPr>
          <a:xfrm rot="517724">
            <a:off x="17045372" y="89835"/>
            <a:ext cx="1223622" cy="345673"/>
          </a:xfrm>
          <a:custGeom>
            <a:rect b="b" l="l" r="r" t="t"/>
            <a:pathLst>
              <a:path extrusionOk="0" h="345673" w="1223622">
                <a:moveTo>
                  <a:pt x="0" y="0"/>
                </a:moveTo>
                <a:lnTo>
                  <a:pt x="1223622" y="0"/>
                </a:lnTo>
                <a:lnTo>
                  <a:pt x="1223622" y="345674"/>
                </a:lnTo>
                <a:lnTo>
                  <a:pt x="0" y="3456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36"/>
          <p:cNvSpPr/>
          <p:nvPr/>
        </p:nvSpPr>
        <p:spPr>
          <a:xfrm rot="-2365282">
            <a:off x="233841" y="86943"/>
            <a:ext cx="1461430" cy="928008"/>
          </a:xfrm>
          <a:custGeom>
            <a:rect b="b" l="l" r="r" t="t"/>
            <a:pathLst>
              <a:path extrusionOk="0" h="928008" w="1461430">
                <a:moveTo>
                  <a:pt x="0" y="0"/>
                </a:moveTo>
                <a:lnTo>
                  <a:pt x="1461431" y="0"/>
                </a:lnTo>
                <a:lnTo>
                  <a:pt x="1461431" y="928008"/>
                </a:lnTo>
                <a:lnTo>
                  <a:pt x="0" y="9280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36"/>
          <p:cNvSpPr/>
          <p:nvPr/>
        </p:nvSpPr>
        <p:spPr>
          <a:xfrm rot="898632">
            <a:off x="17356485" y="9583691"/>
            <a:ext cx="868571" cy="601290"/>
          </a:xfrm>
          <a:custGeom>
            <a:rect b="b" l="l" r="r" t="t"/>
            <a:pathLst>
              <a:path extrusionOk="0" h="1335076" w="1050110">
                <a:moveTo>
                  <a:pt x="0" y="0"/>
                </a:moveTo>
                <a:lnTo>
                  <a:pt x="1050110" y="0"/>
                </a:lnTo>
                <a:lnTo>
                  <a:pt x="1050110" y="1335075"/>
                </a:lnTo>
                <a:lnTo>
                  <a:pt x="0" y="13350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36"/>
          <p:cNvSpPr txBox="1"/>
          <p:nvPr/>
        </p:nvSpPr>
        <p:spPr>
          <a:xfrm>
            <a:off x="5044145" y="808263"/>
            <a:ext cx="8199703" cy="9848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800">
                <a:solidFill>
                  <a:srgbClr val="C00000"/>
                </a:solidFill>
                <a:latin typeface="Arial"/>
                <a:ea typeface="Arial"/>
                <a:cs typeface="Arial"/>
                <a:sym typeface="Arial"/>
              </a:rPr>
              <a:t>KẾT LUẬN</a:t>
            </a:r>
            <a:endParaRPr sz="5800">
              <a:solidFill>
                <a:srgbClr val="C00000"/>
              </a:solidFill>
              <a:latin typeface="Arial"/>
              <a:ea typeface="Arial"/>
              <a:cs typeface="Arial"/>
              <a:sym typeface="Arial"/>
            </a:endParaRPr>
          </a:p>
        </p:txBody>
      </p:sp>
      <p:sp>
        <p:nvSpPr>
          <p:cNvPr id="641" name="Google Shape;641;p36"/>
          <p:cNvSpPr/>
          <p:nvPr/>
        </p:nvSpPr>
        <p:spPr>
          <a:xfrm>
            <a:off x="1222503" y="1860241"/>
            <a:ext cx="15842988" cy="3748527"/>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Kế hoạch chi tiêu cá nhân và gia đình cần phù hợp với điều kiện và hoàn cảnh gia đình, người thân.</a:t>
            </a:r>
            <a:endParaRPr/>
          </a:p>
          <a:p>
            <a:pPr indent="-571500" lvl="0" marL="571500" marR="0" rtl="0" algn="just">
              <a:lnSpc>
                <a:spcPct val="150000"/>
              </a:lnSpc>
              <a:spcBef>
                <a:spcPts val="60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Kế hoạch chi tiêu cá nhân góp phần tích cực trong việc thực hiện kế hoạch chi tiêu gia đình nói chung.</a:t>
            </a:r>
            <a:endParaRPr/>
          </a:p>
        </p:txBody>
      </p:sp>
      <p:pic>
        <p:nvPicPr>
          <p:cNvPr descr="A group of people sitting at a table with food&#10;&#10;Description automatically generated with low confidence" id="642" name="Google Shape;642;p36"/>
          <p:cNvPicPr preferRelativeResize="0"/>
          <p:nvPr/>
        </p:nvPicPr>
        <p:blipFill rotWithShape="1">
          <a:blip r:embed="rId6">
            <a:alphaModFix/>
          </a:blip>
          <a:srcRect b="0" l="0" r="0" t="0"/>
          <a:stretch/>
        </p:blipFill>
        <p:spPr>
          <a:xfrm>
            <a:off x="4795927" y="4889573"/>
            <a:ext cx="8696146" cy="57974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5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xEl>
                                              <p:pRg end="0" st="0"/>
                                            </p:txEl>
                                          </p:spTgt>
                                        </p:tgtEl>
                                        <p:attrNameLst>
                                          <p:attrName>style.visibility</p:attrName>
                                        </p:attrNameLst>
                                      </p:cBhvr>
                                      <p:to>
                                        <p:strVal val="visible"/>
                                      </p:to>
                                    </p:set>
                                    <p:animEffect filter="fade" transition="in">
                                      <p:cBhvr>
                                        <p:cTn dur="500"/>
                                        <p:tgtEl>
                                          <p:spTgt spid="6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xEl>
                                              <p:pRg end="1" st="1"/>
                                            </p:txEl>
                                          </p:spTgt>
                                        </p:tgtEl>
                                        <p:attrNameLst>
                                          <p:attrName>style.visibility</p:attrName>
                                        </p:attrNameLst>
                                      </p:cBhvr>
                                      <p:to>
                                        <p:strVal val="visible"/>
                                      </p:to>
                                    </p:set>
                                    <p:animEffect filter="fade" transition="in">
                                      <p:cBhvr>
                                        <p:cTn dur="500"/>
                                        <p:tgtEl>
                                          <p:spTgt spid="64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646" name="Shape 646"/>
        <p:cNvGrpSpPr/>
        <p:nvPr/>
      </p:nvGrpSpPr>
      <p:grpSpPr>
        <a:xfrm>
          <a:off x="0" y="0"/>
          <a:ext cx="0" cy="0"/>
          <a:chOff x="0" y="0"/>
          <a:chExt cx="0" cy="0"/>
        </a:xfrm>
      </p:grpSpPr>
      <p:sp>
        <p:nvSpPr>
          <p:cNvPr id="647" name="Google Shape;647;p37"/>
          <p:cNvSpPr/>
          <p:nvPr/>
        </p:nvSpPr>
        <p:spPr>
          <a:xfrm flipH="1" rot="647847">
            <a:off x="16113348" y="563054"/>
            <a:ext cx="1966842" cy="561115"/>
          </a:xfrm>
          <a:custGeom>
            <a:rect b="b" l="l" r="r" t="t"/>
            <a:pathLst>
              <a:path extrusionOk="0" h="416882" w="1475688">
                <a:moveTo>
                  <a:pt x="1475688" y="0"/>
                </a:moveTo>
                <a:lnTo>
                  <a:pt x="0" y="0"/>
                </a:lnTo>
                <a:lnTo>
                  <a:pt x="0" y="416882"/>
                </a:lnTo>
                <a:lnTo>
                  <a:pt x="1475688" y="416882"/>
                </a:lnTo>
                <a:lnTo>
                  <a:pt x="1475688"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648" name="Google Shape;648;p37"/>
          <p:cNvGrpSpPr/>
          <p:nvPr/>
        </p:nvGrpSpPr>
        <p:grpSpPr>
          <a:xfrm>
            <a:off x="1465896" y="1197164"/>
            <a:ext cx="15348462" cy="8238211"/>
            <a:chOff x="0" y="-47625"/>
            <a:chExt cx="4042393" cy="2088500"/>
          </a:xfrm>
        </p:grpSpPr>
        <p:sp>
          <p:nvSpPr>
            <p:cNvPr id="649" name="Google Shape;649;p37"/>
            <p:cNvSpPr/>
            <p:nvPr/>
          </p:nvSpPr>
          <p:spPr>
            <a:xfrm>
              <a:off x="0" y="6256"/>
              <a:ext cx="4042393" cy="2034619"/>
            </a:xfrm>
            <a:custGeom>
              <a:rect b="b" l="l" r="r" t="t"/>
              <a:pathLst>
                <a:path extrusionOk="0" h="1979773" w="404239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rgbClr val="E5DF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650" name="Google Shape;650;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651" name="Google Shape;651;p37"/>
          <p:cNvSpPr/>
          <p:nvPr/>
        </p:nvSpPr>
        <p:spPr>
          <a:xfrm>
            <a:off x="2255352" y="6896100"/>
            <a:ext cx="13643219" cy="1824923"/>
          </a:xfrm>
          <a:prstGeom prst="rect">
            <a:avLst/>
          </a:prstGeom>
          <a:noFill/>
          <a:ln>
            <a:noFill/>
          </a:ln>
        </p:spPr>
        <p:txBody>
          <a:bodyPr anchorCtr="0" anchor="t" bIns="45700" lIns="91425" spcFirstLastPara="1" rIns="91425" wrap="square" tIns="45700">
            <a:spAutoFit/>
          </a:bodyPr>
          <a:lstStyle/>
          <a:p>
            <a:pPr indent="-571500" lvl="0" marL="571500" marR="0" rtl="0" algn="ctr">
              <a:lnSpc>
                <a:spcPct val="150000"/>
              </a:lnSpc>
              <a:spcBef>
                <a:spcPts val="0"/>
              </a:spcBef>
              <a:spcAft>
                <a:spcPts val="0"/>
              </a:spcAft>
              <a:buClr>
                <a:schemeClr val="dk1"/>
              </a:buClr>
              <a:buSzPts val="4000"/>
              <a:buFont typeface="Noto Sans Symbols"/>
              <a:buChar char="⮚"/>
            </a:pPr>
            <a:r>
              <a:rPr b="1" i="0" lang="en-US" sz="4000" u="none" cap="none" strike="noStrike">
                <a:solidFill>
                  <a:schemeClr val="dk1"/>
                </a:solidFill>
                <a:latin typeface="Arial"/>
                <a:ea typeface="Arial"/>
                <a:cs typeface="Arial"/>
                <a:sym typeface="Arial"/>
              </a:rPr>
              <a:t>Các em hãy xem </a:t>
            </a:r>
            <a:r>
              <a:rPr b="1" lang="en-US" sz="4000">
                <a:solidFill>
                  <a:schemeClr val="dk1"/>
                </a:solidFill>
                <a:latin typeface="Arial"/>
                <a:ea typeface="Arial"/>
                <a:cs typeface="Arial"/>
                <a:sym typeface="Arial"/>
              </a:rPr>
              <a:t>Shark Thái Vân Linh chia sẻ 5 mẹo chi tiêu hiệu quả qua đoạn video trên:</a:t>
            </a:r>
            <a:endParaRPr b="1" i="0" sz="4000" u="none" cap="none" strike="noStrike">
              <a:solidFill>
                <a:schemeClr val="dk1"/>
              </a:solidFill>
              <a:latin typeface="Arial"/>
              <a:ea typeface="Arial"/>
              <a:cs typeface="Arial"/>
              <a:sym typeface="Arial"/>
            </a:endParaRPr>
          </a:p>
        </p:txBody>
      </p:sp>
      <p:grpSp>
        <p:nvGrpSpPr>
          <p:cNvPr id="652" name="Google Shape;652;p37"/>
          <p:cNvGrpSpPr/>
          <p:nvPr/>
        </p:nvGrpSpPr>
        <p:grpSpPr>
          <a:xfrm>
            <a:off x="5801148" y="709267"/>
            <a:ext cx="6501512" cy="1400865"/>
            <a:chOff x="5843364" y="885741"/>
            <a:chExt cx="6501512" cy="1400865"/>
          </a:xfrm>
        </p:grpSpPr>
        <p:pic>
          <p:nvPicPr>
            <p:cNvPr id="653" name="Google Shape;653;p37"/>
            <p:cNvPicPr preferRelativeResize="0"/>
            <p:nvPr/>
          </p:nvPicPr>
          <p:blipFill rotWithShape="1">
            <a:blip r:embed="rId4">
              <a:alphaModFix/>
            </a:blip>
            <a:srcRect b="0" l="0" r="0" t="0"/>
            <a:stretch/>
          </p:blipFill>
          <p:spPr>
            <a:xfrm>
              <a:off x="5893481" y="885741"/>
              <a:ext cx="6451395" cy="1400865"/>
            </a:xfrm>
            <a:prstGeom prst="rect">
              <a:avLst/>
            </a:prstGeom>
            <a:noFill/>
            <a:ln>
              <a:noFill/>
            </a:ln>
          </p:spPr>
        </p:pic>
        <p:sp>
          <p:nvSpPr>
            <p:cNvPr id="654" name="Google Shape;654;p37"/>
            <p:cNvSpPr txBox="1"/>
            <p:nvPr/>
          </p:nvSpPr>
          <p:spPr>
            <a:xfrm>
              <a:off x="5843364" y="1078343"/>
              <a:ext cx="6477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6000"/>
                <a:buFont typeface="Arial"/>
                <a:buNone/>
              </a:pPr>
              <a:r>
                <a:rPr b="1" i="0" lang="en-US" sz="6000" u="none" cap="none" strike="noStrike">
                  <a:solidFill>
                    <a:srgbClr val="FFFFFF"/>
                  </a:solidFill>
                  <a:latin typeface="Arial"/>
                  <a:ea typeface="Arial"/>
                  <a:cs typeface="Arial"/>
                  <a:sym typeface="Arial"/>
                </a:rPr>
                <a:t>THAM KHẢO</a:t>
              </a:r>
              <a:endParaRPr b="1" i="0" sz="6000" u="none" cap="none" strike="noStrike">
                <a:solidFill>
                  <a:srgbClr val="FFFFFF"/>
                </a:solidFill>
                <a:latin typeface="Arial"/>
                <a:ea typeface="Arial"/>
                <a:cs typeface="Arial"/>
                <a:sym typeface="Arial"/>
              </a:endParaRPr>
            </a:p>
          </p:txBody>
        </p:sp>
      </p:grpSp>
      <p:pic>
        <p:nvPicPr>
          <p:cNvPr id="655" name="Google Shape;655;p37"/>
          <p:cNvPicPr preferRelativeResize="0"/>
          <p:nvPr/>
        </p:nvPicPr>
        <p:blipFill rotWithShape="1">
          <a:blip r:embed="rId5">
            <a:alphaModFix/>
          </a:blip>
          <a:srcRect b="0" l="0" r="0" t="0"/>
          <a:stretch/>
        </p:blipFill>
        <p:spPr>
          <a:xfrm>
            <a:off x="5800825" y="2886814"/>
            <a:ext cx="6686349" cy="3761071"/>
          </a:xfrm>
          <a:prstGeom prst="rect">
            <a:avLst/>
          </a:prstGeom>
          <a:noFill/>
          <a:ln>
            <a:noFill/>
          </a:ln>
        </p:spPr>
      </p:pic>
      <p:sp>
        <p:nvSpPr>
          <p:cNvPr id="656" name="Google Shape;656;p37"/>
          <p:cNvSpPr/>
          <p:nvPr/>
        </p:nvSpPr>
        <p:spPr>
          <a:xfrm>
            <a:off x="685800" y="8900792"/>
            <a:ext cx="1126089" cy="986540"/>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660" name="Shape 660"/>
        <p:cNvGrpSpPr/>
        <p:nvPr/>
      </p:nvGrpSpPr>
      <p:grpSpPr>
        <a:xfrm>
          <a:off x="0" y="0"/>
          <a:ext cx="0" cy="0"/>
          <a:chOff x="0" y="0"/>
          <a:chExt cx="0" cy="0"/>
        </a:xfrm>
      </p:grpSpPr>
      <p:sp>
        <p:nvSpPr>
          <p:cNvPr id="661" name="Google Shape;661;p38"/>
          <p:cNvSpPr/>
          <p:nvPr/>
        </p:nvSpPr>
        <p:spPr>
          <a:xfrm>
            <a:off x="-152400" y="0"/>
            <a:ext cx="1514656" cy="1841782"/>
          </a:xfrm>
          <a:custGeom>
            <a:rect b="b" l="l" r="r" t="t"/>
            <a:pathLst>
              <a:path extrusionOk="0" h="1018159" w="710166">
                <a:moveTo>
                  <a:pt x="0" y="0"/>
                </a:moveTo>
                <a:lnTo>
                  <a:pt x="710166" y="0"/>
                </a:lnTo>
                <a:lnTo>
                  <a:pt x="710166" y="1018159"/>
                </a:lnTo>
                <a:lnTo>
                  <a:pt x="0" y="1018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2" name="Google Shape;662;p38"/>
          <p:cNvSpPr/>
          <p:nvPr/>
        </p:nvSpPr>
        <p:spPr>
          <a:xfrm rot="-285952">
            <a:off x="211766" y="8757521"/>
            <a:ext cx="1238468" cy="1480590"/>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3" name="Google Shape;663;p38"/>
          <p:cNvSpPr/>
          <p:nvPr/>
        </p:nvSpPr>
        <p:spPr>
          <a:xfrm rot="898632">
            <a:off x="16482200" y="-27591"/>
            <a:ext cx="1464463" cy="1549901"/>
          </a:xfrm>
          <a:custGeom>
            <a:rect b="b" l="l" r="r" t="t"/>
            <a:pathLst>
              <a:path extrusionOk="0" h="1335076" w="1050110">
                <a:moveTo>
                  <a:pt x="0" y="0"/>
                </a:moveTo>
                <a:lnTo>
                  <a:pt x="1050110" y="0"/>
                </a:lnTo>
                <a:lnTo>
                  <a:pt x="1050110" y="1335076"/>
                </a:lnTo>
                <a:lnTo>
                  <a:pt x="0" y="13350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664" name="Google Shape;664;p38"/>
          <p:cNvGrpSpPr/>
          <p:nvPr/>
        </p:nvGrpSpPr>
        <p:grpSpPr>
          <a:xfrm rot="-5400000">
            <a:off x="3695701" y="-1600201"/>
            <a:ext cx="5943600" cy="13335002"/>
            <a:chOff x="0" y="-35187"/>
            <a:chExt cx="662484" cy="1440088"/>
          </a:xfrm>
        </p:grpSpPr>
        <p:sp>
          <p:nvSpPr>
            <p:cNvPr id="665" name="Google Shape;665;p38"/>
            <p:cNvSpPr/>
            <p:nvPr/>
          </p:nvSpPr>
          <p:spPr>
            <a:xfrm>
              <a:off x="0" y="0"/>
              <a:ext cx="662484" cy="1404901"/>
            </a:xfrm>
            <a:custGeom>
              <a:rect b="b" l="l" r="r" t="t"/>
              <a:pathLst>
                <a:path extrusionOk="0" h="1404901" w="662484">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DAEE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6" name="Google Shape;666;p38"/>
            <p:cNvSpPr txBox="1"/>
            <p:nvPr/>
          </p:nvSpPr>
          <p:spPr>
            <a:xfrm>
              <a:off x="0" y="-35187"/>
              <a:ext cx="660400" cy="720987"/>
            </a:xfrm>
            <a:prstGeom prst="rect">
              <a:avLst/>
            </a:prstGeom>
            <a:solidFill>
              <a:srgbClr val="DAEEF3"/>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pic>
        <p:nvPicPr>
          <p:cNvPr id="667" name="Google Shape;667;p38"/>
          <p:cNvPicPr preferRelativeResize="0"/>
          <p:nvPr/>
        </p:nvPicPr>
        <p:blipFill rotWithShape="1">
          <a:blip r:embed="rId6">
            <a:alphaModFix/>
          </a:blip>
          <a:srcRect b="19805" l="0" r="11612" t="0"/>
          <a:stretch/>
        </p:blipFill>
        <p:spPr>
          <a:xfrm>
            <a:off x="10889539" y="4890634"/>
            <a:ext cx="7417799" cy="5396366"/>
          </a:xfrm>
          <a:prstGeom prst="rect">
            <a:avLst/>
          </a:prstGeom>
          <a:noFill/>
          <a:ln>
            <a:noFill/>
          </a:ln>
        </p:spPr>
      </p:pic>
      <p:sp>
        <p:nvSpPr>
          <p:cNvPr id="668" name="Google Shape;668;p38"/>
          <p:cNvSpPr txBox="1"/>
          <p:nvPr/>
        </p:nvSpPr>
        <p:spPr>
          <a:xfrm>
            <a:off x="621257" y="2459047"/>
            <a:ext cx="11487885" cy="5368906"/>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F243E"/>
              </a:buClr>
              <a:buSzPts val="6000"/>
              <a:buFont typeface="Arial"/>
              <a:buNone/>
            </a:pPr>
            <a:r>
              <a:rPr b="1" i="0" lang="en-US" sz="6000" u="none" cap="none" strike="noStrike">
                <a:solidFill>
                  <a:srgbClr val="0F243E"/>
                </a:solidFill>
                <a:latin typeface="Arial"/>
                <a:ea typeface="Arial"/>
                <a:cs typeface="Arial"/>
                <a:sym typeface="Arial"/>
              </a:rPr>
              <a:t>Hoạt động 2: </a:t>
            </a:r>
            <a:endParaRPr b="1" i="0" sz="6000" u="none" cap="none" strike="noStrike">
              <a:solidFill>
                <a:srgbClr val="0F243E"/>
              </a:solidFill>
              <a:latin typeface="Arial"/>
              <a:ea typeface="Arial"/>
              <a:cs typeface="Arial"/>
              <a:sym typeface="Arial"/>
            </a:endParaRPr>
          </a:p>
          <a:p>
            <a:pPr indent="0" lvl="0" marL="0" marR="0" rtl="0" algn="ctr">
              <a:lnSpc>
                <a:spcPct val="150000"/>
              </a:lnSpc>
              <a:spcBef>
                <a:spcPts val="0"/>
              </a:spcBef>
              <a:spcAft>
                <a:spcPts val="0"/>
              </a:spcAft>
              <a:buNone/>
            </a:pPr>
            <a:r>
              <a:rPr b="1" lang="en-US" sz="6000">
                <a:solidFill>
                  <a:srgbClr val="0F243E"/>
                </a:solidFill>
                <a:latin typeface="Arial"/>
                <a:ea typeface="Arial"/>
                <a:cs typeface="Arial"/>
                <a:sym typeface="Arial"/>
              </a:rPr>
              <a:t>Xây dựng kế hoạch chi tiêu của gia đình phù hợp với thu nhập của các thành viên </a:t>
            </a:r>
            <a:endParaRPr b="0" i="0" sz="6000" u="none" cap="none" strike="noStrike">
              <a:solidFill>
                <a:srgbClr val="0F243E"/>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500"/>
                                        <p:tgtEl>
                                          <p:spTgt spid="668"/>
                                        </p:tgtEl>
                                        <p:attrNameLst>
                                          <p:attrName>ppt_w</p:attrName>
                                        </p:attrNameLst>
                                      </p:cBhvr>
                                      <p:tavLst>
                                        <p:tav fmla="" tm="0">
                                          <p:val>
                                            <p:strVal val="0"/>
                                          </p:val>
                                        </p:tav>
                                        <p:tav fmla="" tm="100000">
                                          <p:val>
                                            <p:strVal val="#ppt_w"/>
                                          </p:val>
                                        </p:tav>
                                      </p:tavLst>
                                    </p:anim>
                                    <p:anim calcmode="lin" valueType="num">
                                      <p:cBhvr additive="base">
                                        <p:cTn dur="500"/>
                                        <p:tgtEl>
                                          <p:spTgt spid="66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672" name="Shape 672"/>
        <p:cNvGrpSpPr/>
        <p:nvPr/>
      </p:nvGrpSpPr>
      <p:grpSpPr>
        <a:xfrm>
          <a:off x="0" y="0"/>
          <a:ext cx="0" cy="0"/>
          <a:chOff x="0" y="0"/>
          <a:chExt cx="0" cy="0"/>
        </a:xfrm>
      </p:grpSpPr>
      <p:sp>
        <p:nvSpPr>
          <p:cNvPr id="673" name="Google Shape;673;p39"/>
          <p:cNvSpPr/>
          <p:nvPr/>
        </p:nvSpPr>
        <p:spPr>
          <a:xfrm>
            <a:off x="17512524" y="1744"/>
            <a:ext cx="753705" cy="1080580"/>
          </a:xfrm>
          <a:custGeom>
            <a:rect b="b" l="l" r="r" t="t"/>
            <a:pathLst>
              <a:path extrusionOk="0" h="1080580" w="753705">
                <a:moveTo>
                  <a:pt x="0" y="0"/>
                </a:moveTo>
                <a:lnTo>
                  <a:pt x="753705" y="0"/>
                </a:lnTo>
                <a:lnTo>
                  <a:pt x="753705"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4" name="Google Shape;674;p39"/>
          <p:cNvSpPr/>
          <p:nvPr/>
        </p:nvSpPr>
        <p:spPr>
          <a:xfrm rot="-7797627">
            <a:off x="36335" y="9588546"/>
            <a:ext cx="1291710" cy="495289"/>
          </a:xfrm>
          <a:custGeom>
            <a:rect b="b" l="l" r="r" t="t"/>
            <a:pathLst>
              <a:path extrusionOk="0" h="1231460" w="1768415">
                <a:moveTo>
                  <a:pt x="0" y="0"/>
                </a:moveTo>
                <a:lnTo>
                  <a:pt x="1768416" y="0"/>
                </a:lnTo>
                <a:lnTo>
                  <a:pt x="1768416" y="1231460"/>
                </a:lnTo>
                <a:lnTo>
                  <a:pt x="0" y="1231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675" name="Google Shape;675;p39"/>
          <p:cNvPicPr preferRelativeResize="0"/>
          <p:nvPr/>
        </p:nvPicPr>
        <p:blipFill rotWithShape="1">
          <a:blip r:embed="rId5">
            <a:alphaModFix/>
          </a:blip>
          <a:srcRect b="0" l="0" r="0" t="0"/>
          <a:stretch/>
        </p:blipFill>
        <p:spPr>
          <a:xfrm rot="1981402">
            <a:off x="17268848" y="9454413"/>
            <a:ext cx="750021" cy="750021"/>
          </a:xfrm>
          <a:prstGeom prst="rect">
            <a:avLst/>
          </a:prstGeom>
          <a:noFill/>
          <a:ln>
            <a:noFill/>
          </a:ln>
        </p:spPr>
      </p:pic>
      <p:sp>
        <p:nvSpPr>
          <p:cNvPr id="676" name="Google Shape;676;p39"/>
          <p:cNvSpPr txBox="1"/>
          <p:nvPr/>
        </p:nvSpPr>
        <p:spPr>
          <a:xfrm>
            <a:off x="1328800" y="308808"/>
            <a:ext cx="15630400" cy="1911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200">
                <a:solidFill>
                  <a:srgbClr val="C00000"/>
                </a:solidFill>
                <a:latin typeface="Arial"/>
                <a:ea typeface="Arial"/>
                <a:cs typeface="Arial"/>
                <a:sym typeface="Arial"/>
              </a:rPr>
              <a:t>Nhiệm vụ 1: Xác định các nguồn thu và chi thường xuyên trong gia đình</a:t>
            </a:r>
            <a:endParaRPr b="1" sz="4200">
              <a:solidFill>
                <a:srgbClr val="C00000"/>
              </a:solidFill>
              <a:latin typeface="Arial"/>
              <a:ea typeface="Arial"/>
              <a:cs typeface="Arial"/>
              <a:sym typeface="Arial"/>
            </a:endParaRPr>
          </a:p>
        </p:txBody>
      </p:sp>
      <p:grpSp>
        <p:nvGrpSpPr>
          <p:cNvPr id="677" name="Google Shape;677;p39"/>
          <p:cNvGrpSpPr/>
          <p:nvPr/>
        </p:nvGrpSpPr>
        <p:grpSpPr>
          <a:xfrm>
            <a:off x="1379952" y="4075492"/>
            <a:ext cx="7764048" cy="5147484"/>
            <a:chOff x="1075152" y="3490154"/>
            <a:chExt cx="7764048" cy="5147484"/>
          </a:xfrm>
        </p:grpSpPr>
        <p:sp>
          <p:nvSpPr>
            <p:cNvPr id="678" name="Google Shape;678;p39"/>
            <p:cNvSpPr/>
            <p:nvPr/>
          </p:nvSpPr>
          <p:spPr>
            <a:xfrm>
              <a:off x="1075152" y="5812441"/>
              <a:ext cx="7764048" cy="282519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000000"/>
                  </a:solidFill>
                  <a:latin typeface="Arial"/>
                  <a:ea typeface="Arial"/>
                  <a:cs typeface="Arial"/>
                  <a:sym typeface="Arial"/>
                </a:rPr>
                <a:t>Nhóm chẵn</a:t>
              </a:r>
              <a:endParaRPr b="1" sz="4000">
                <a:solidFill>
                  <a:srgbClr val="000000"/>
                </a:solidFill>
                <a:latin typeface="Arial"/>
                <a:ea typeface="Arial"/>
                <a:cs typeface="Arial"/>
                <a:sym typeface="Arial"/>
              </a:endParaRPr>
            </a:p>
            <a:p>
              <a:pPr indent="0" lvl="0" marL="0" marR="0" rtl="0" algn="ctr">
                <a:lnSpc>
                  <a:spcPct val="150000"/>
                </a:lnSpc>
                <a:spcBef>
                  <a:spcPts val="600"/>
                </a:spcBef>
                <a:spcAft>
                  <a:spcPts val="0"/>
                </a:spcAft>
                <a:buNone/>
              </a:pPr>
              <a:r>
                <a:rPr lang="en-US" sz="4000">
                  <a:solidFill>
                    <a:srgbClr val="000000"/>
                  </a:solidFill>
                  <a:latin typeface="Arial"/>
                  <a:ea typeface="Arial"/>
                  <a:cs typeface="Arial"/>
                  <a:sym typeface="Arial"/>
                </a:rPr>
                <a:t>Thảo luận và xác định các nguồn thu trong gia đình theo mẫu sau:</a:t>
              </a:r>
              <a:endParaRPr sz="4000">
                <a:solidFill>
                  <a:schemeClr val="dk1"/>
                </a:solidFill>
                <a:latin typeface="Arial"/>
                <a:ea typeface="Arial"/>
                <a:cs typeface="Arial"/>
                <a:sym typeface="Arial"/>
              </a:endParaRPr>
            </a:p>
          </p:txBody>
        </p:sp>
        <p:pic>
          <p:nvPicPr>
            <p:cNvPr descr="A picture containing toy, doll&#10;&#10;Description automatically generated" id="679" name="Google Shape;679;p39"/>
            <p:cNvPicPr preferRelativeResize="0"/>
            <p:nvPr/>
          </p:nvPicPr>
          <p:blipFill rotWithShape="1">
            <a:blip r:embed="rId6">
              <a:alphaModFix/>
            </a:blip>
            <a:srcRect b="0" l="0" r="0" t="0"/>
            <a:stretch/>
          </p:blipFill>
          <p:spPr>
            <a:xfrm>
              <a:off x="3477362" y="3490154"/>
              <a:ext cx="2959628" cy="2203108"/>
            </a:xfrm>
            <a:prstGeom prst="rect">
              <a:avLst/>
            </a:prstGeom>
            <a:noFill/>
            <a:ln>
              <a:noFill/>
            </a:ln>
          </p:spPr>
        </p:pic>
      </p:grpSp>
      <p:grpSp>
        <p:nvGrpSpPr>
          <p:cNvPr id="680" name="Google Shape;680;p39"/>
          <p:cNvGrpSpPr/>
          <p:nvPr/>
        </p:nvGrpSpPr>
        <p:grpSpPr>
          <a:xfrm>
            <a:off x="9859321" y="3972124"/>
            <a:ext cx="6992860" cy="5864066"/>
            <a:chOff x="9704340" y="4000500"/>
            <a:chExt cx="6992860" cy="5864066"/>
          </a:xfrm>
        </p:grpSpPr>
        <p:sp>
          <p:nvSpPr>
            <p:cNvPr id="681" name="Google Shape;681;p39"/>
            <p:cNvSpPr/>
            <p:nvPr/>
          </p:nvSpPr>
          <p:spPr>
            <a:xfrm>
              <a:off x="9843842" y="4000500"/>
              <a:ext cx="6713856" cy="5864066"/>
            </a:xfrm>
            <a:prstGeom prst="rect">
              <a:avLst/>
            </a:prstGeom>
            <a:solidFill>
              <a:srgbClr val="E5F3F7"/>
            </a:solidFill>
            <a:ln cap="flat" cmpd="sng" w="25400">
              <a:solidFill>
                <a:srgbClr val="78BAD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2" name="Google Shape;682;p39"/>
            <p:cNvSpPr/>
            <p:nvPr/>
          </p:nvSpPr>
          <p:spPr>
            <a:xfrm>
              <a:off x="9704340" y="4184171"/>
              <a:ext cx="6992860" cy="492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600">
                  <a:solidFill>
                    <a:srgbClr val="000000"/>
                  </a:solidFill>
                  <a:latin typeface="Arial"/>
                  <a:ea typeface="Arial"/>
                  <a:cs typeface="Arial"/>
                  <a:sym typeface="Arial"/>
                </a:rPr>
                <a:t>NHỮNG NGUỒN THU CỦA GIA ĐÌNH</a:t>
              </a:r>
              <a:endParaRPr sz="2600">
                <a:solidFill>
                  <a:schemeClr val="dk1"/>
                </a:solidFill>
                <a:latin typeface="Arial"/>
                <a:ea typeface="Arial"/>
                <a:cs typeface="Arial"/>
                <a:sym typeface="Arial"/>
              </a:endParaRPr>
            </a:p>
          </p:txBody>
        </p:sp>
        <p:sp>
          <p:nvSpPr>
            <p:cNvPr id="683" name="Google Shape;683;p39"/>
            <p:cNvSpPr/>
            <p:nvPr/>
          </p:nvSpPr>
          <p:spPr>
            <a:xfrm>
              <a:off x="13413122" y="4784940"/>
              <a:ext cx="2972365"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US" sz="2400">
                  <a:solidFill>
                    <a:srgbClr val="000000"/>
                  </a:solidFill>
                  <a:latin typeface="Arial"/>
                  <a:ea typeface="Arial"/>
                  <a:cs typeface="Arial"/>
                  <a:sym typeface="Arial"/>
                </a:rPr>
                <a:t>Nhóm: ……</a:t>
              </a:r>
              <a:endParaRPr i="1" sz="2400">
                <a:solidFill>
                  <a:schemeClr val="dk1"/>
                </a:solidFill>
                <a:latin typeface="Arial"/>
                <a:ea typeface="Arial"/>
                <a:cs typeface="Arial"/>
                <a:sym typeface="Arial"/>
              </a:endParaRPr>
            </a:p>
          </p:txBody>
        </p:sp>
        <p:grpSp>
          <p:nvGrpSpPr>
            <p:cNvPr id="684" name="Google Shape;684;p39"/>
            <p:cNvGrpSpPr/>
            <p:nvPr/>
          </p:nvGrpSpPr>
          <p:grpSpPr>
            <a:xfrm>
              <a:off x="10456691" y="5440369"/>
              <a:ext cx="2561208" cy="2474483"/>
              <a:chOff x="9935593" y="5300619"/>
              <a:chExt cx="2561208" cy="2474483"/>
            </a:xfrm>
          </p:grpSpPr>
          <p:sp>
            <p:nvSpPr>
              <p:cNvPr id="685" name="Google Shape;685;p39"/>
              <p:cNvSpPr/>
              <p:nvPr/>
            </p:nvSpPr>
            <p:spPr>
              <a:xfrm>
                <a:off x="9935593" y="5300619"/>
                <a:ext cx="2561208" cy="2474483"/>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6" name="Google Shape;686;p39"/>
              <p:cNvSpPr/>
              <p:nvPr/>
            </p:nvSpPr>
            <p:spPr>
              <a:xfrm>
                <a:off x="10316943" y="5409225"/>
                <a:ext cx="1798508" cy="958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000">
                    <a:solidFill>
                      <a:srgbClr val="000000"/>
                    </a:solidFill>
                    <a:latin typeface="Arial"/>
                    <a:ea typeface="Arial"/>
                    <a:cs typeface="Arial"/>
                    <a:sym typeface="Arial"/>
                  </a:rPr>
                  <a:t>NGUỒN THU CỐ ĐỊNH</a:t>
                </a:r>
                <a:endParaRPr b="1" sz="2000">
                  <a:solidFill>
                    <a:schemeClr val="dk1"/>
                  </a:solidFill>
                  <a:latin typeface="Arial"/>
                  <a:ea typeface="Arial"/>
                  <a:cs typeface="Arial"/>
                  <a:sym typeface="Arial"/>
                </a:endParaRPr>
              </a:p>
            </p:txBody>
          </p:sp>
        </p:grpSp>
        <p:grpSp>
          <p:nvGrpSpPr>
            <p:cNvPr id="687" name="Google Shape;687;p39"/>
            <p:cNvGrpSpPr/>
            <p:nvPr/>
          </p:nvGrpSpPr>
          <p:grpSpPr>
            <a:xfrm>
              <a:off x="13356345" y="5440369"/>
              <a:ext cx="2561208" cy="2474483"/>
              <a:chOff x="10072261" y="5300619"/>
              <a:chExt cx="2561208" cy="2474483"/>
            </a:xfrm>
          </p:grpSpPr>
          <p:sp>
            <p:nvSpPr>
              <p:cNvPr id="688" name="Google Shape;688;p39"/>
              <p:cNvSpPr/>
              <p:nvPr/>
            </p:nvSpPr>
            <p:spPr>
              <a:xfrm>
                <a:off x="10072261" y="5300619"/>
                <a:ext cx="2561208" cy="2474483"/>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9" name="Google Shape;689;p39"/>
              <p:cNvSpPr/>
              <p:nvPr/>
            </p:nvSpPr>
            <p:spPr>
              <a:xfrm>
                <a:off x="10112709" y="5409225"/>
                <a:ext cx="2480311" cy="958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000">
                    <a:solidFill>
                      <a:srgbClr val="000000"/>
                    </a:solidFill>
                    <a:latin typeface="Arial"/>
                    <a:ea typeface="Arial"/>
                    <a:cs typeface="Arial"/>
                    <a:sym typeface="Arial"/>
                  </a:rPr>
                  <a:t>NGUỒN THU KHÔNG CỐ ĐỊNH</a:t>
                </a:r>
                <a:endParaRPr b="1" sz="2000">
                  <a:solidFill>
                    <a:schemeClr val="dk1"/>
                  </a:solidFill>
                  <a:latin typeface="Arial"/>
                  <a:ea typeface="Arial"/>
                  <a:cs typeface="Arial"/>
                  <a:sym typeface="Arial"/>
                </a:endParaRPr>
              </a:p>
            </p:txBody>
          </p:sp>
        </p:grpSp>
        <p:grpSp>
          <p:nvGrpSpPr>
            <p:cNvPr id="690" name="Google Shape;690;p39"/>
            <p:cNvGrpSpPr/>
            <p:nvPr/>
          </p:nvGrpSpPr>
          <p:grpSpPr>
            <a:xfrm>
              <a:off x="10456692" y="8251609"/>
              <a:ext cx="5460862" cy="1311491"/>
              <a:chOff x="10456692" y="8251609"/>
              <a:chExt cx="5460862" cy="1311491"/>
            </a:xfrm>
          </p:grpSpPr>
          <p:sp>
            <p:nvSpPr>
              <p:cNvPr id="691" name="Google Shape;691;p39"/>
              <p:cNvSpPr/>
              <p:nvPr/>
            </p:nvSpPr>
            <p:spPr>
              <a:xfrm>
                <a:off x="10456692" y="8251609"/>
                <a:ext cx="5460862" cy="1311491"/>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2" name="Google Shape;692;p39"/>
              <p:cNvSpPr/>
              <p:nvPr/>
            </p:nvSpPr>
            <p:spPr>
              <a:xfrm>
                <a:off x="11378581" y="8311749"/>
                <a:ext cx="3617084" cy="49699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000">
                    <a:solidFill>
                      <a:srgbClr val="000000"/>
                    </a:solidFill>
                    <a:latin typeface="Arial"/>
                    <a:ea typeface="Arial"/>
                    <a:cs typeface="Arial"/>
                    <a:sym typeface="Arial"/>
                  </a:rPr>
                  <a:t>NHẬN XÉT CHUNG</a:t>
                </a:r>
                <a:endParaRPr b="1" sz="2000">
                  <a:solidFill>
                    <a:schemeClr val="dk1"/>
                  </a:solidFill>
                  <a:latin typeface="Arial"/>
                  <a:ea typeface="Arial"/>
                  <a:cs typeface="Arial"/>
                  <a:sym typeface="Arial"/>
                </a:endParaRPr>
              </a:p>
            </p:txBody>
          </p:sp>
        </p:grpSp>
      </p:grpSp>
      <p:grpSp>
        <p:nvGrpSpPr>
          <p:cNvPr id="693" name="Google Shape;693;p39"/>
          <p:cNvGrpSpPr/>
          <p:nvPr/>
        </p:nvGrpSpPr>
        <p:grpSpPr>
          <a:xfrm>
            <a:off x="0" y="2275185"/>
            <a:ext cx="17397828" cy="1447673"/>
            <a:chOff x="0" y="2275185"/>
            <a:chExt cx="17397828" cy="1447673"/>
          </a:xfrm>
        </p:grpSpPr>
        <p:sp>
          <p:nvSpPr>
            <p:cNvPr id="694" name="Google Shape;694;p39"/>
            <p:cNvSpPr/>
            <p:nvPr/>
          </p:nvSpPr>
          <p:spPr>
            <a:xfrm>
              <a:off x="0" y="2414121"/>
              <a:ext cx="16852181" cy="1221246"/>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Cả lớp chia thành các nhóm (4 – 6 HS) và thảo luận:</a:t>
              </a:r>
              <a:endParaRPr b="1" sz="4000">
                <a:solidFill>
                  <a:schemeClr val="dk1"/>
                </a:solidFill>
                <a:latin typeface="Arial"/>
                <a:ea typeface="Arial"/>
                <a:cs typeface="Arial"/>
                <a:sym typeface="Arial"/>
              </a:endParaRPr>
            </a:p>
          </p:txBody>
        </p:sp>
        <p:pic>
          <p:nvPicPr>
            <p:cNvPr descr="A cartoon character holding a pencil&#10;&#10;Description automatically generated with medium confidence" id="695" name="Google Shape;695;p39"/>
            <p:cNvPicPr preferRelativeResize="0"/>
            <p:nvPr/>
          </p:nvPicPr>
          <p:blipFill rotWithShape="1">
            <a:blip r:embed="rId7">
              <a:alphaModFix/>
            </a:blip>
            <a:srcRect b="0" l="0" r="0" t="0"/>
            <a:stretch/>
          </p:blipFill>
          <p:spPr>
            <a:xfrm>
              <a:off x="15683108" y="2275185"/>
              <a:ext cx="1714720" cy="144767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122" name="Shape 122"/>
        <p:cNvGrpSpPr/>
        <p:nvPr/>
      </p:nvGrpSpPr>
      <p:grpSpPr>
        <a:xfrm>
          <a:off x="0" y="0"/>
          <a:ext cx="0" cy="0"/>
          <a:chOff x="0" y="0"/>
          <a:chExt cx="0" cy="0"/>
        </a:xfrm>
      </p:grpSpPr>
      <p:sp>
        <p:nvSpPr>
          <p:cNvPr id="123" name="Google Shape;123;p4"/>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4" name="Google Shape;124;p4"/>
          <p:cNvSpPr/>
          <p:nvPr/>
        </p:nvSpPr>
        <p:spPr>
          <a:xfrm rot="-8961680">
            <a:off x="16701753" y="90666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25" name="Google Shape;125;p4"/>
          <p:cNvGrpSpPr/>
          <p:nvPr/>
        </p:nvGrpSpPr>
        <p:grpSpPr>
          <a:xfrm>
            <a:off x="5446400" y="0"/>
            <a:ext cx="7583876" cy="1388058"/>
            <a:chOff x="4834930" y="84191"/>
            <a:chExt cx="7359542" cy="1232175"/>
          </a:xfrm>
        </p:grpSpPr>
        <p:sp>
          <p:nvSpPr>
            <p:cNvPr id="126" name="Google Shape;126;p4"/>
            <p:cNvSpPr/>
            <p:nvPr/>
          </p:nvSpPr>
          <p:spPr>
            <a:xfrm flipH="1" rot="10800000">
              <a:off x="4834930" y="84191"/>
              <a:ext cx="7359542" cy="1232175"/>
            </a:xfrm>
            <a:prstGeom prst="round2SameRect">
              <a:avLst>
                <a:gd fmla="val 37720" name="adj1"/>
                <a:gd fmla="val 0" name="adj2"/>
              </a:avLst>
            </a:prstGeom>
            <a:solidFill>
              <a:srgbClr val="31859B"/>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 name="Google Shape;127;p4"/>
            <p:cNvSpPr txBox="1"/>
            <p:nvPr/>
          </p:nvSpPr>
          <p:spPr>
            <a:xfrm>
              <a:off x="5221495" y="294399"/>
              <a:ext cx="6403317" cy="7923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000">
                  <a:solidFill>
                    <a:schemeClr val="lt1"/>
                  </a:solidFill>
                  <a:latin typeface="Arial"/>
                  <a:ea typeface="Arial"/>
                  <a:cs typeface="Arial"/>
                  <a:sym typeface="Arial"/>
                </a:rPr>
                <a:t>GỢI Ý THAM KHẢO</a:t>
              </a:r>
              <a:endParaRPr b="1" sz="5000">
                <a:solidFill>
                  <a:schemeClr val="lt1"/>
                </a:solidFill>
                <a:latin typeface="Arial"/>
                <a:ea typeface="Arial"/>
                <a:cs typeface="Arial"/>
                <a:sym typeface="Arial"/>
              </a:endParaRPr>
            </a:p>
          </p:txBody>
        </p:sp>
      </p:grpSp>
      <p:sp>
        <p:nvSpPr>
          <p:cNvPr id="128" name="Google Shape;128;p4"/>
          <p:cNvSpPr/>
          <p:nvPr/>
        </p:nvSpPr>
        <p:spPr>
          <a:xfrm>
            <a:off x="659892" y="2171701"/>
            <a:ext cx="6829766" cy="3352800"/>
          </a:xfrm>
          <a:prstGeom prst="roundRect">
            <a:avLst>
              <a:gd fmla="val 16667" name="adj"/>
            </a:avLst>
          </a:prstGeom>
          <a:solidFill>
            <a:schemeClr val="lt1"/>
          </a:solidFill>
          <a:ln cap="flat" cmpd="sng" w="254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Kế hoạch cho một bữa ăn với đầy đủ chất dinh dưỡng cho gia đình (6 người):</a:t>
            </a:r>
            <a:endParaRPr sz="4000">
              <a:solidFill>
                <a:schemeClr val="dk1"/>
              </a:solidFill>
              <a:latin typeface="Arial"/>
              <a:ea typeface="Arial"/>
              <a:cs typeface="Arial"/>
              <a:sym typeface="Arial"/>
            </a:endParaRPr>
          </a:p>
        </p:txBody>
      </p:sp>
      <p:pic>
        <p:nvPicPr>
          <p:cNvPr descr="Back with solid fill" id="129" name="Google Shape;129;p4"/>
          <p:cNvPicPr preferRelativeResize="0"/>
          <p:nvPr/>
        </p:nvPicPr>
        <p:blipFill rotWithShape="1">
          <a:blip r:embed="rId5">
            <a:alphaModFix/>
          </a:blip>
          <a:srcRect b="0" l="0" r="0" t="0"/>
          <a:stretch/>
        </p:blipFill>
        <p:spPr>
          <a:xfrm>
            <a:off x="8073579" y="3194447"/>
            <a:ext cx="1553300" cy="1307306"/>
          </a:xfrm>
          <a:prstGeom prst="rect">
            <a:avLst/>
          </a:prstGeom>
          <a:noFill/>
          <a:ln>
            <a:noFill/>
          </a:ln>
        </p:spPr>
      </p:pic>
      <p:sp>
        <p:nvSpPr>
          <p:cNvPr id="130" name="Google Shape;130;p4"/>
          <p:cNvSpPr/>
          <p:nvPr/>
        </p:nvSpPr>
        <p:spPr>
          <a:xfrm>
            <a:off x="10210800" y="2171700"/>
            <a:ext cx="7417308" cy="3352800"/>
          </a:xfrm>
          <a:prstGeom prst="roundRect">
            <a:avLst>
              <a:gd fmla="val 16667" name="adj"/>
            </a:avLst>
          </a:prstGeom>
          <a:solidFill>
            <a:schemeClr val="lt1"/>
          </a:solidFill>
          <a:ln cap="flat" cmpd="sng" w="254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Cơm, thịt kho tàu, canh cua rau đay, cà pháo, đậu rán.</a:t>
            </a:r>
            <a:endParaRPr sz="4000">
              <a:solidFill>
                <a:schemeClr val="dk1"/>
              </a:solidFill>
              <a:latin typeface="Arial"/>
              <a:ea typeface="Arial"/>
              <a:cs typeface="Arial"/>
              <a:sym typeface="Arial"/>
            </a:endParaRPr>
          </a:p>
        </p:txBody>
      </p:sp>
      <p:grpSp>
        <p:nvGrpSpPr>
          <p:cNvPr id="131" name="Google Shape;131;p4"/>
          <p:cNvGrpSpPr/>
          <p:nvPr/>
        </p:nvGrpSpPr>
        <p:grpSpPr>
          <a:xfrm>
            <a:off x="6221329" y="5625390"/>
            <a:ext cx="5257800" cy="4106225"/>
            <a:chOff x="6221329" y="5625390"/>
            <a:chExt cx="5257800" cy="4106225"/>
          </a:xfrm>
        </p:grpSpPr>
        <p:pic>
          <p:nvPicPr>
            <p:cNvPr descr="Mâm cơm mùa hè chuẩn vị Bắc, đến người khó tính cũng phải gật đầu khen ngon" id="132" name="Google Shape;132;p4"/>
            <p:cNvPicPr preferRelativeResize="0"/>
            <p:nvPr/>
          </p:nvPicPr>
          <p:blipFill rotWithShape="1">
            <a:blip r:embed="rId6">
              <a:alphaModFix/>
            </a:blip>
            <a:srcRect b="0" l="0" r="0" t="0"/>
            <a:stretch/>
          </p:blipFill>
          <p:spPr>
            <a:xfrm>
              <a:off x="6221329" y="6036550"/>
              <a:ext cx="5257800" cy="3695065"/>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descr="Push pin " id="133" name="Google Shape;133;p4"/>
            <p:cNvPicPr preferRelativeResize="0"/>
            <p:nvPr/>
          </p:nvPicPr>
          <p:blipFill rotWithShape="1">
            <a:blip r:embed="rId7">
              <a:alphaModFix/>
            </a:blip>
            <a:srcRect b="0" l="0" r="0" t="0"/>
            <a:stretch/>
          </p:blipFill>
          <p:spPr>
            <a:xfrm rot="-1383386">
              <a:off x="8536786" y="5723108"/>
              <a:ext cx="626886" cy="62688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699" name="Shape 699"/>
        <p:cNvGrpSpPr/>
        <p:nvPr/>
      </p:nvGrpSpPr>
      <p:grpSpPr>
        <a:xfrm>
          <a:off x="0" y="0"/>
          <a:ext cx="0" cy="0"/>
          <a:chOff x="0" y="0"/>
          <a:chExt cx="0" cy="0"/>
        </a:xfrm>
      </p:grpSpPr>
      <p:sp>
        <p:nvSpPr>
          <p:cNvPr id="700" name="Google Shape;700;p40"/>
          <p:cNvSpPr/>
          <p:nvPr/>
        </p:nvSpPr>
        <p:spPr>
          <a:xfrm>
            <a:off x="17512524" y="1744"/>
            <a:ext cx="753705" cy="1080580"/>
          </a:xfrm>
          <a:custGeom>
            <a:rect b="b" l="l" r="r" t="t"/>
            <a:pathLst>
              <a:path extrusionOk="0" h="1080580" w="753705">
                <a:moveTo>
                  <a:pt x="0" y="0"/>
                </a:moveTo>
                <a:lnTo>
                  <a:pt x="753705" y="0"/>
                </a:lnTo>
                <a:lnTo>
                  <a:pt x="753705"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1" name="Google Shape;701;p40"/>
          <p:cNvSpPr/>
          <p:nvPr/>
        </p:nvSpPr>
        <p:spPr>
          <a:xfrm rot="-7797627">
            <a:off x="36335" y="9588546"/>
            <a:ext cx="1291710" cy="495289"/>
          </a:xfrm>
          <a:custGeom>
            <a:rect b="b" l="l" r="r" t="t"/>
            <a:pathLst>
              <a:path extrusionOk="0" h="1231460" w="1768415">
                <a:moveTo>
                  <a:pt x="0" y="0"/>
                </a:moveTo>
                <a:lnTo>
                  <a:pt x="1768416" y="0"/>
                </a:lnTo>
                <a:lnTo>
                  <a:pt x="1768416" y="1231460"/>
                </a:lnTo>
                <a:lnTo>
                  <a:pt x="0" y="1231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702" name="Google Shape;702;p40"/>
          <p:cNvPicPr preferRelativeResize="0"/>
          <p:nvPr/>
        </p:nvPicPr>
        <p:blipFill rotWithShape="1">
          <a:blip r:embed="rId5">
            <a:alphaModFix/>
          </a:blip>
          <a:srcRect b="0" l="0" r="0" t="0"/>
          <a:stretch/>
        </p:blipFill>
        <p:spPr>
          <a:xfrm rot="1981402">
            <a:off x="17268848" y="9454413"/>
            <a:ext cx="750021" cy="750021"/>
          </a:xfrm>
          <a:prstGeom prst="rect">
            <a:avLst/>
          </a:prstGeom>
          <a:noFill/>
          <a:ln>
            <a:noFill/>
          </a:ln>
        </p:spPr>
      </p:pic>
      <p:sp>
        <p:nvSpPr>
          <p:cNvPr id="703" name="Google Shape;703;p40"/>
          <p:cNvSpPr txBox="1"/>
          <p:nvPr/>
        </p:nvSpPr>
        <p:spPr>
          <a:xfrm>
            <a:off x="1328800" y="308808"/>
            <a:ext cx="15630400" cy="191154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200">
                <a:solidFill>
                  <a:srgbClr val="C00000"/>
                </a:solidFill>
                <a:latin typeface="Arial"/>
                <a:ea typeface="Arial"/>
                <a:cs typeface="Arial"/>
                <a:sym typeface="Arial"/>
              </a:rPr>
              <a:t>Nhiệm vụ 1: Xác định các nguồn thu và chi thường xuyên trong gia đình</a:t>
            </a:r>
            <a:endParaRPr b="1" sz="4200">
              <a:solidFill>
                <a:srgbClr val="C00000"/>
              </a:solidFill>
              <a:latin typeface="Arial"/>
              <a:ea typeface="Arial"/>
              <a:cs typeface="Arial"/>
              <a:sym typeface="Arial"/>
            </a:endParaRPr>
          </a:p>
        </p:txBody>
      </p:sp>
      <p:grpSp>
        <p:nvGrpSpPr>
          <p:cNvPr id="704" name="Google Shape;704;p40"/>
          <p:cNvGrpSpPr/>
          <p:nvPr/>
        </p:nvGrpSpPr>
        <p:grpSpPr>
          <a:xfrm>
            <a:off x="1834309" y="4070392"/>
            <a:ext cx="6992860" cy="5759031"/>
            <a:chOff x="1669193" y="3988178"/>
            <a:chExt cx="6992860" cy="5759031"/>
          </a:xfrm>
        </p:grpSpPr>
        <p:sp>
          <p:nvSpPr>
            <p:cNvPr id="705" name="Google Shape;705;p40"/>
            <p:cNvSpPr/>
            <p:nvPr/>
          </p:nvSpPr>
          <p:spPr>
            <a:xfrm>
              <a:off x="1796557" y="3988178"/>
              <a:ext cx="6790464" cy="5759031"/>
            </a:xfrm>
            <a:prstGeom prst="rect">
              <a:avLst/>
            </a:prstGeom>
            <a:solidFill>
              <a:srgbClr val="EAF1DD"/>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6" name="Google Shape;706;p40"/>
            <p:cNvSpPr/>
            <p:nvPr/>
          </p:nvSpPr>
          <p:spPr>
            <a:xfrm>
              <a:off x="1669193" y="4245947"/>
              <a:ext cx="6992860" cy="4924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600">
                  <a:solidFill>
                    <a:srgbClr val="000000"/>
                  </a:solidFill>
                  <a:latin typeface="Arial"/>
                  <a:ea typeface="Arial"/>
                  <a:cs typeface="Arial"/>
                  <a:sym typeface="Arial"/>
                </a:rPr>
                <a:t>NHỮNG NGUỒN THU CỦA GIA ĐÌNH</a:t>
              </a:r>
              <a:endParaRPr sz="2600">
                <a:solidFill>
                  <a:schemeClr val="dk1"/>
                </a:solidFill>
                <a:latin typeface="Arial"/>
                <a:ea typeface="Arial"/>
                <a:cs typeface="Arial"/>
                <a:sym typeface="Arial"/>
              </a:endParaRPr>
            </a:p>
          </p:txBody>
        </p:sp>
        <p:sp>
          <p:nvSpPr>
            <p:cNvPr id="707" name="Google Shape;707;p40"/>
            <p:cNvSpPr/>
            <p:nvPr/>
          </p:nvSpPr>
          <p:spPr>
            <a:xfrm>
              <a:off x="5404406" y="4803320"/>
              <a:ext cx="2972365"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US" sz="2400">
                  <a:solidFill>
                    <a:srgbClr val="000000"/>
                  </a:solidFill>
                  <a:latin typeface="Arial"/>
                  <a:ea typeface="Arial"/>
                  <a:cs typeface="Arial"/>
                  <a:sym typeface="Arial"/>
                </a:rPr>
                <a:t>Nhóm: ……</a:t>
              </a:r>
              <a:endParaRPr i="1" sz="2400">
                <a:solidFill>
                  <a:schemeClr val="dk1"/>
                </a:solidFill>
                <a:latin typeface="Arial"/>
                <a:ea typeface="Arial"/>
                <a:cs typeface="Arial"/>
                <a:sym typeface="Arial"/>
              </a:endParaRPr>
            </a:p>
          </p:txBody>
        </p:sp>
        <p:grpSp>
          <p:nvGrpSpPr>
            <p:cNvPr id="708" name="Google Shape;708;p40"/>
            <p:cNvGrpSpPr/>
            <p:nvPr/>
          </p:nvGrpSpPr>
          <p:grpSpPr>
            <a:xfrm>
              <a:off x="1892248" y="5406352"/>
              <a:ext cx="2179858" cy="2600378"/>
              <a:chOff x="9484530" y="5343607"/>
              <a:chExt cx="2179858" cy="2600378"/>
            </a:xfrm>
          </p:grpSpPr>
          <p:sp>
            <p:nvSpPr>
              <p:cNvPr id="709" name="Google Shape;709;p40"/>
              <p:cNvSpPr/>
              <p:nvPr/>
            </p:nvSpPr>
            <p:spPr>
              <a:xfrm>
                <a:off x="9576880" y="5343607"/>
                <a:ext cx="2030830" cy="2600378"/>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0" name="Google Shape;710;p40"/>
              <p:cNvSpPr/>
              <p:nvPr/>
            </p:nvSpPr>
            <p:spPr>
              <a:xfrm>
                <a:off x="9484530" y="5408923"/>
                <a:ext cx="2179858" cy="45653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rgbClr val="000000"/>
                    </a:solidFill>
                    <a:latin typeface="Arial"/>
                    <a:ea typeface="Arial"/>
                    <a:cs typeface="Arial"/>
                    <a:sym typeface="Arial"/>
                  </a:rPr>
                  <a:t>Chi tiêu thiết yếu</a:t>
                </a:r>
                <a:endParaRPr sz="1800">
                  <a:solidFill>
                    <a:schemeClr val="dk1"/>
                  </a:solidFill>
                  <a:latin typeface="Arial"/>
                  <a:ea typeface="Arial"/>
                  <a:cs typeface="Arial"/>
                  <a:sym typeface="Arial"/>
                </a:endParaRPr>
              </a:p>
            </p:txBody>
          </p:sp>
        </p:grpSp>
        <p:grpSp>
          <p:nvGrpSpPr>
            <p:cNvPr id="711" name="Google Shape;711;p40"/>
            <p:cNvGrpSpPr/>
            <p:nvPr/>
          </p:nvGrpSpPr>
          <p:grpSpPr>
            <a:xfrm>
              <a:off x="1984598" y="8254944"/>
              <a:ext cx="6392173" cy="1263665"/>
              <a:chOff x="10031883" y="8251610"/>
              <a:chExt cx="6392173" cy="1263665"/>
            </a:xfrm>
          </p:grpSpPr>
          <p:sp>
            <p:nvSpPr>
              <p:cNvPr id="712" name="Google Shape;712;p40"/>
              <p:cNvSpPr/>
              <p:nvPr/>
            </p:nvSpPr>
            <p:spPr>
              <a:xfrm>
                <a:off x="10031883" y="8251610"/>
                <a:ext cx="6392173" cy="1263665"/>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3" name="Google Shape;713;p40"/>
              <p:cNvSpPr/>
              <p:nvPr/>
            </p:nvSpPr>
            <p:spPr>
              <a:xfrm>
                <a:off x="11378581" y="8311749"/>
                <a:ext cx="3755304" cy="49699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000">
                    <a:solidFill>
                      <a:srgbClr val="000000"/>
                    </a:solidFill>
                    <a:latin typeface="Arial"/>
                    <a:ea typeface="Arial"/>
                    <a:cs typeface="Arial"/>
                    <a:sym typeface="Arial"/>
                  </a:rPr>
                  <a:t>NHẬN XÉT CHUNG</a:t>
                </a:r>
                <a:endParaRPr b="1" sz="2000">
                  <a:solidFill>
                    <a:schemeClr val="dk1"/>
                  </a:solidFill>
                  <a:latin typeface="Arial"/>
                  <a:ea typeface="Arial"/>
                  <a:cs typeface="Arial"/>
                  <a:sym typeface="Arial"/>
                </a:endParaRPr>
              </a:p>
            </p:txBody>
          </p:sp>
        </p:grpSp>
        <p:grpSp>
          <p:nvGrpSpPr>
            <p:cNvPr id="714" name="Google Shape;714;p40"/>
            <p:cNvGrpSpPr/>
            <p:nvPr/>
          </p:nvGrpSpPr>
          <p:grpSpPr>
            <a:xfrm>
              <a:off x="4075694" y="5394845"/>
              <a:ext cx="2179858" cy="2600378"/>
              <a:chOff x="9484530" y="5343607"/>
              <a:chExt cx="2179858" cy="2600378"/>
            </a:xfrm>
          </p:grpSpPr>
          <p:sp>
            <p:nvSpPr>
              <p:cNvPr id="715" name="Google Shape;715;p40"/>
              <p:cNvSpPr/>
              <p:nvPr/>
            </p:nvSpPr>
            <p:spPr>
              <a:xfrm>
                <a:off x="9576880" y="5343607"/>
                <a:ext cx="2030830" cy="2600378"/>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6" name="Google Shape;716;p40"/>
              <p:cNvSpPr/>
              <p:nvPr/>
            </p:nvSpPr>
            <p:spPr>
              <a:xfrm>
                <a:off x="9484530" y="5408923"/>
                <a:ext cx="2179858" cy="45653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rgbClr val="000000"/>
                    </a:solidFill>
                    <a:latin typeface="Arial"/>
                    <a:ea typeface="Arial"/>
                    <a:cs typeface="Arial"/>
                    <a:sym typeface="Arial"/>
                  </a:rPr>
                  <a:t>Chi tiêu linh hoạt</a:t>
                </a:r>
                <a:endParaRPr sz="1800">
                  <a:solidFill>
                    <a:schemeClr val="dk1"/>
                  </a:solidFill>
                  <a:latin typeface="Arial"/>
                  <a:ea typeface="Arial"/>
                  <a:cs typeface="Arial"/>
                  <a:sym typeface="Arial"/>
                </a:endParaRPr>
              </a:p>
            </p:txBody>
          </p:sp>
        </p:grpSp>
        <p:grpSp>
          <p:nvGrpSpPr>
            <p:cNvPr id="717" name="Google Shape;717;p40"/>
            <p:cNvGrpSpPr/>
            <p:nvPr/>
          </p:nvGrpSpPr>
          <p:grpSpPr>
            <a:xfrm>
              <a:off x="6353964" y="5394845"/>
              <a:ext cx="2030830" cy="2600378"/>
              <a:chOff x="9576880" y="5343607"/>
              <a:chExt cx="2030830" cy="2600378"/>
            </a:xfrm>
          </p:grpSpPr>
          <p:sp>
            <p:nvSpPr>
              <p:cNvPr id="718" name="Google Shape;718;p40"/>
              <p:cNvSpPr/>
              <p:nvPr/>
            </p:nvSpPr>
            <p:spPr>
              <a:xfrm>
                <a:off x="9576880" y="5343607"/>
                <a:ext cx="2030830" cy="2600378"/>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40"/>
              <p:cNvSpPr/>
              <p:nvPr/>
            </p:nvSpPr>
            <p:spPr>
              <a:xfrm>
                <a:off x="9697275" y="5408923"/>
                <a:ext cx="1739386" cy="87203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rgbClr val="000000"/>
                    </a:solidFill>
                    <a:latin typeface="Arial"/>
                    <a:ea typeface="Arial"/>
                    <a:cs typeface="Arial"/>
                    <a:sym typeface="Arial"/>
                  </a:rPr>
                  <a:t>Chi tiêu cho tiết kiệm</a:t>
                </a:r>
                <a:endParaRPr sz="1800">
                  <a:solidFill>
                    <a:schemeClr val="dk1"/>
                  </a:solidFill>
                  <a:latin typeface="Arial"/>
                  <a:ea typeface="Arial"/>
                  <a:cs typeface="Arial"/>
                  <a:sym typeface="Arial"/>
                </a:endParaRPr>
              </a:p>
            </p:txBody>
          </p:sp>
        </p:grpSp>
      </p:grpSp>
      <p:grpSp>
        <p:nvGrpSpPr>
          <p:cNvPr id="720" name="Google Shape;720;p40"/>
          <p:cNvGrpSpPr/>
          <p:nvPr/>
        </p:nvGrpSpPr>
        <p:grpSpPr>
          <a:xfrm>
            <a:off x="9460832" y="3696500"/>
            <a:ext cx="7824218" cy="5271390"/>
            <a:chOff x="9946667" y="4193714"/>
            <a:chExt cx="7824218" cy="5271390"/>
          </a:xfrm>
        </p:grpSpPr>
        <p:sp>
          <p:nvSpPr>
            <p:cNvPr id="721" name="Google Shape;721;p40"/>
            <p:cNvSpPr/>
            <p:nvPr/>
          </p:nvSpPr>
          <p:spPr>
            <a:xfrm>
              <a:off x="9946667" y="6639907"/>
              <a:ext cx="7824218" cy="282519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000000"/>
                  </a:solidFill>
                  <a:latin typeface="Arial"/>
                  <a:ea typeface="Arial"/>
                  <a:cs typeface="Arial"/>
                  <a:sym typeface="Arial"/>
                </a:rPr>
                <a:t>Nhóm lẻ</a:t>
              </a:r>
              <a:endParaRPr b="1" sz="4000">
                <a:solidFill>
                  <a:srgbClr val="000000"/>
                </a:solidFill>
                <a:latin typeface="Arial"/>
                <a:ea typeface="Arial"/>
                <a:cs typeface="Arial"/>
                <a:sym typeface="Arial"/>
              </a:endParaRPr>
            </a:p>
            <a:p>
              <a:pPr indent="0" lvl="0" marL="0" marR="0" rtl="0" algn="ctr">
                <a:lnSpc>
                  <a:spcPct val="150000"/>
                </a:lnSpc>
                <a:spcBef>
                  <a:spcPts val="600"/>
                </a:spcBef>
                <a:spcAft>
                  <a:spcPts val="0"/>
                </a:spcAft>
                <a:buNone/>
              </a:pPr>
              <a:r>
                <a:rPr lang="en-US" sz="4000">
                  <a:solidFill>
                    <a:srgbClr val="000000"/>
                  </a:solidFill>
                  <a:latin typeface="Arial"/>
                  <a:ea typeface="Arial"/>
                  <a:cs typeface="Arial"/>
                  <a:sym typeface="Arial"/>
                </a:rPr>
                <a:t>Thảo luận và xác định các khoản chi trong gia đình theo mẫu sau:</a:t>
              </a:r>
              <a:endParaRPr sz="4000">
                <a:solidFill>
                  <a:schemeClr val="dk1"/>
                </a:solidFill>
                <a:latin typeface="Arial"/>
                <a:ea typeface="Arial"/>
                <a:cs typeface="Arial"/>
                <a:sym typeface="Arial"/>
              </a:endParaRPr>
            </a:p>
          </p:txBody>
        </p:sp>
        <p:pic>
          <p:nvPicPr>
            <p:cNvPr descr="A group of people using laptops&#10;&#10;Description automatically generated with medium confidence" id="722" name="Google Shape;722;p40"/>
            <p:cNvPicPr preferRelativeResize="0"/>
            <p:nvPr/>
          </p:nvPicPr>
          <p:blipFill rotWithShape="1">
            <a:blip r:embed="rId6">
              <a:alphaModFix/>
            </a:blip>
            <a:srcRect b="0" l="0" r="0" t="0"/>
            <a:stretch/>
          </p:blipFill>
          <p:spPr>
            <a:xfrm>
              <a:off x="12372876" y="4193714"/>
              <a:ext cx="2971800" cy="2971800"/>
            </a:xfrm>
            <a:prstGeom prst="rect">
              <a:avLst/>
            </a:prstGeom>
            <a:noFill/>
            <a:ln>
              <a:noFill/>
            </a:ln>
          </p:spPr>
        </p:pic>
      </p:grpSp>
      <p:grpSp>
        <p:nvGrpSpPr>
          <p:cNvPr id="723" name="Google Shape;723;p40"/>
          <p:cNvGrpSpPr/>
          <p:nvPr/>
        </p:nvGrpSpPr>
        <p:grpSpPr>
          <a:xfrm>
            <a:off x="0" y="2275185"/>
            <a:ext cx="17397828" cy="1447673"/>
            <a:chOff x="0" y="2275185"/>
            <a:chExt cx="17397828" cy="1447673"/>
          </a:xfrm>
        </p:grpSpPr>
        <p:sp>
          <p:nvSpPr>
            <p:cNvPr id="724" name="Google Shape;724;p40"/>
            <p:cNvSpPr/>
            <p:nvPr/>
          </p:nvSpPr>
          <p:spPr>
            <a:xfrm>
              <a:off x="0" y="2414121"/>
              <a:ext cx="16852181" cy="1221246"/>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Cả lớp chia thành các nhóm (4 – 6 HS) và thảo luận:</a:t>
              </a:r>
              <a:endParaRPr b="1" sz="4000">
                <a:solidFill>
                  <a:schemeClr val="dk1"/>
                </a:solidFill>
                <a:latin typeface="Arial"/>
                <a:ea typeface="Arial"/>
                <a:cs typeface="Arial"/>
                <a:sym typeface="Arial"/>
              </a:endParaRPr>
            </a:p>
          </p:txBody>
        </p:sp>
        <p:pic>
          <p:nvPicPr>
            <p:cNvPr descr="A cartoon character holding a pencil&#10;&#10;Description automatically generated with medium confidence" id="725" name="Google Shape;725;p40"/>
            <p:cNvPicPr preferRelativeResize="0"/>
            <p:nvPr/>
          </p:nvPicPr>
          <p:blipFill rotWithShape="1">
            <a:blip r:embed="rId7">
              <a:alphaModFix/>
            </a:blip>
            <a:srcRect b="0" l="0" r="0" t="0"/>
            <a:stretch/>
          </p:blipFill>
          <p:spPr>
            <a:xfrm>
              <a:off x="15683108" y="2275185"/>
              <a:ext cx="1714720" cy="144767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par>
                                <p:cTn fill="hold" nodeType="with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729" name="Shape 729"/>
        <p:cNvGrpSpPr/>
        <p:nvPr/>
      </p:nvGrpSpPr>
      <p:grpSpPr>
        <a:xfrm>
          <a:off x="0" y="0"/>
          <a:ext cx="0" cy="0"/>
          <a:chOff x="0" y="0"/>
          <a:chExt cx="0" cy="0"/>
        </a:xfrm>
      </p:grpSpPr>
      <p:sp>
        <p:nvSpPr>
          <p:cNvPr id="730" name="Google Shape;730;p41"/>
          <p:cNvSpPr/>
          <p:nvPr/>
        </p:nvSpPr>
        <p:spPr>
          <a:xfrm>
            <a:off x="17373600" y="190500"/>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731" name="Google Shape;731;p41"/>
          <p:cNvSpPr/>
          <p:nvPr/>
        </p:nvSpPr>
        <p:spPr>
          <a:xfrm rot="-8961680">
            <a:off x="215151" y="9295201"/>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732" name="Google Shape;732;p41"/>
          <p:cNvGrpSpPr/>
          <p:nvPr/>
        </p:nvGrpSpPr>
        <p:grpSpPr>
          <a:xfrm>
            <a:off x="457200" y="647700"/>
            <a:ext cx="14784041" cy="1997657"/>
            <a:chOff x="435429" y="1205602"/>
            <a:chExt cx="14784041" cy="1997657"/>
          </a:xfrm>
        </p:grpSpPr>
        <p:sp>
          <p:nvSpPr>
            <p:cNvPr id="733" name="Google Shape;733;p41"/>
            <p:cNvSpPr/>
            <p:nvPr/>
          </p:nvSpPr>
          <p:spPr>
            <a:xfrm>
              <a:off x="435429" y="1205602"/>
              <a:ext cx="14249400" cy="1981201"/>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FF8E1"/>
            </a:solidFill>
            <a:ln cap="flat" cmpd="sng" w="25400">
              <a:solidFill>
                <a:srgbClr val="632423"/>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C00000"/>
                  </a:solidFill>
                  <a:latin typeface="Arial"/>
                  <a:ea typeface="Arial"/>
                  <a:cs typeface="Arial"/>
                  <a:sym typeface="Arial"/>
                </a:rPr>
                <a:t>Gợi ý: </a:t>
              </a:r>
              <a:r>
                <a:rPr lang="en-US" sz="4000">
                  <a:solidFill>
                    <a:srgbClr val="C00000"/>
                  </a:solidFill>
                  <a:latin typeface="Arial"/>
                  <a:ea typeface="Arial"/>
                  <a:cs typeface="Arial"/>
                  <a:sym typeface="Arial"/>
                </a:rPr>
                <a:t>Một số nguồn thu cố định có thể kể đến như:</a:t>
              </a:r>
              <a:endParaRPr sz="4000">
                <a:solidFill>
                  <a:srgbClr val="C00000"/>
                </a:solidFill>
                <a:latin typeface="Arial"/>
                <a:ea typeface="Arial"/>
                <a:cs typeface="Arial"/>
                <a:sym typeface="Arial"/>
              </a:endParaRPr>
            </a:p>
          </p:txBody>
        </p:sp>
        <p:pic>
          <p:nvPicPr>
            <p:cNvPr id="734" name="Google Shape;734;p41"/>
            <p:cNvPicPr preferRelativeResize="0"/>
            <p:nvPr/>
          </p:nvPicPr>
          <p:blipFill rotWithShape="1">
            <a:blip r:embed="rId5">
              <a:alphaModFix/>
            </a:blip>
            <a:srcRect b="0" l="0" r="0" t="0"/>
            <a:stretch/>
          </p:blipFill>
          <p:spPr>
            <a:xfrm>
              <a:off x="14150187" y="2196202"/>
              <a:ext cx="1069283" cy="1007057"/>
            </a:xfrm>
            <a:prstGeom prst="rect">
              <a:avLst/>
            </a:prstGeom>
            <a:noFill/>
            <a:ln>
              <a:noFill/>
            </a:ln>
          </p:spPr>
        </p:pic>
      </p:grpSp>
      <p:grpSp>
        <p:nvGrpSpPr>
          <p:cNvPr id="735" name="Google Shape;735;p41"/>
          <p:cNvGrpSpPr/>
          <p:nvPr/>
        </p:nvGrpSpPr>
        <p:grpSpPr>
          <a:xfrm>
            <a:off x="574771" y="3111720"/>
            <a:ext cx="5102724" cy="3012107"/>
            <a:chOff x="822776" y="3273854"/>
            <a:chExt cx="5102724" cy="3012107"/>
          </a:xfrm>
        </p:grpSpPr>
        <p:grpSp>
          <p:nvGrpSpPr>
            <p:cNvPr id="736" name="Google Shape;736;p41"/>
            <p:cNvGrpSpPr/>
            <p:nvPr/>
          </p:nvGrpSpPr>
          <p:grpSpPr>
            <a:xfrm>
              <a:off x="822776" y="3745095"/>
              <a:ext cx="5102724" cy="2540866"/>
              <a:chOff x="1676400" y="3429000"/>
              <a:chExt cx="4572000" cy="2498602"/>
            </a:xfrm>
          </p:grpSpPr>
          <p:sp>
            <p:nvSpPr>
              <p:cNvPr id="737" name="Google Shape;737;p41"/>
              <p:cNvSpPr/>
              <p:nvPr/>
            </p:nvSpPr>
            <p:spPr>
              <a:xfrm>
                <a:off x="1828800" y="3581400"/>
                <a:ext cx="4419600" cy="2346202"/>
              </a:xfrm>
              <a:prstGeom prst="roundRect">
                <a:avLst>
                  <a:gd fmla="val 16667" name="adj"/>
                </a:avLst>
              </a:prstGeom>
              <a:solidFill>
                <a:srgbClr val="953734"/>
              </a:solidFill>
              <a:ln cap="flat" cmpd="sng" w="25400">
                <a:solidFill>
                  <a:srgbClr val="9537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800">
                  <a:solidFill>
                    <a:schemeClr val="dk1"/>
                  </a:solidFill>
                  <a:latin typeface="Arial"/>
                  <a:ea typeface="Arial"/>
                  <a:cs typeface="Arial"/>
                  <a:sym typeface="Arial"/>
                </a:endParaRPr>
              </a:p>
            </p:txBody>
          </p:sp>
          <p:sp>
            <p:nvSpPr>
              <p:cNvPr id="738" name="Google Shape;738;p41"/>
              <p:cNvSpPr/>
              <p:nvPr/>
            </p:nvSpPr>
            <p:spPr>
              <a:xfrm>
                <a:off x="1676400" y="3429000"/>
                <a:ext cx="4419600" cy="2302196"/>
              </a:xfrm>
              <a:prstGeom prst="roundRect">
                <a:avLst>
                  <a:gd fmla="val 16667" name="adj"/>
                </a:avLst>
              </a:prstGeom>
              <a:solidFill>
                <a:srgbClr val="F2DADA"/>
              </a:solidFill>
              <a:ln cap="flat" cmpd="sng" w="25400">
                <a:solidFill>
                  <a:srgbClr val="F2DAD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Tiền lương cố định</a:t>
                </a:r>
                <a:endParaRPr sz="3800">
                  <a:solidFill>
                    <a:schemeClr val="dk1"/>
                  </a:solidFill>
                  <a:latin typeface="Arial"/>
                  <a:ea typeface="Arial"/>
                  <a:cs typeface="Arial"/>
                  <a:sym typeface="Arial"/>
                </a:endParaRPr>
              </a:p>
            </p:txBody>
          </p:sp>
        </p:grpSp>
        <p:pic>
          <p:nvPicPr>
            <p:cNvPr descr="Background pattern&#10;&#10;Description automatically generated" id="739" name="Google Shape;739;p41"/>
            <p:cNvPicPr preferRelativeResize="0"/>
            <p:nvPr/>
          </p:nvPicPr>
          <p:blipFill rotWithShape="1">
            <a:blip r:embed="rId6">
              <a:alphaModFix/>
            </a:blip>
            <a:srcRect b="0" l="0" r="0" t="0"/>
            <a:stretch/>
          </p:blipFill>
          <p:spPr>
            <a:xfrm>
              <a:off x="1984073" y="3273854"/>
              <a:ext cx="2206465" cy="1276190"/>
            </a:xfrm>
            <a:prstGeom prst="rect">
              <a:avLst/>
            </a:prstGeom>
            <a:noFill/>
            <a:ln>
              <a:noFill/>
            </a:ln>
          </p:spPr>
        </p:pic>
      </p:grpSp>
      <p:grpSp>
        <p:nvGrpSpPr>
          <p:cNvPr id="740" name="Google Shape;740;p41"/>
          <p:cNvGrpSpPr/>
          <p:nvPr/>
        </p:nvGrpSpPr>
        <p:grpSpPr>
          <a:xfrm>
            <a:off x="6134342" y="3143312"/>
            <a:ext cx="5443922" cy="3029747"/>
            <a:chOff x="6378467" y="3256214"/>
            <a:chExt cx="5443922" cy="3029747"/>
          </a:xfrm>
        </p:grpSpPr>
        <p:grpSp>
          <p:nvGrpSpPr>
            <p:cNvPr id="741" name="Google Shape;741;p41"/>
            <p:cNvGrpSpPr/>
            <p:nvPr/>
          </p:nvGrpSpPr>
          <p:grpSpPr>
            <a:xfrm>
              <a:off x="6378467" y="3745095"/>
              <a:ext cx="5443922" cy="2540866"/>
              <a:chOff x="1676401" y="3429000"/>
              <a:chExt cx="4571999" cy="2362200"/>
            </a:xfrm>
          </p:grpSpPr>
          <p:sp>
            <p:nvSpPr>
              <p:cNvPr id="742" name="Google Shape;742;p41"/>
              <p:cNvSpPr/>
              <p:nvPr/>
            </p:nvSpPr>
            <p:spPr>
              <a:xfrm>
                <a:off x="1828800" y="3581400"/>
                <a:ext cx="4419600" cy="2209800"/>
              </a:xfrm>
              <a:prstGeom prst="roundRect">
                <a:avLst>
                  <a:gd fmla="val 16667" name="adj"/>
                </a:avLst>
              </a:prstGeom>
              <a:solidFill>
                <a:srgbClr val="76923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800">
                  <a:solidFill>
                    <a:schemeClr val="dk1"/>
                  </a:solidFill>
                  <a:latin typeface="Arial"/>
                  <a:ea typeface="Arial"/>
                  <a:cs typeface="Arial"/>
                  <a:sym typeface="Arial"/>
                </a:endParaRPr>
              </a:p>
            </p:txBody>
          </p:sp>
          <p:sp>
            <p:nvSpPr>
              <p:cNvPr id="743" name="Google Shape;743;p41"/>
              <p:cNvSpPr/>
              <p:nvPr/>
            </p:nvSpPr>
            <p:spPr>
              <a:xfrm>
                <a:off x="1676401" y="3429000"/>
                <a:ext cx="4419599" cy="2209800"/>
              </a:xfrm>
              <a:prstGeom prst="roundRect">
                <a:avLst>
                  <a:gd fmla="val 16667" name="adj"/>
                </a:avLst>
              </a:prstGeom>
              <a:solidFill>
                <a:srgbClr val="EAF1DD"/>
              </a:solidFill>
              <a:ln cap="flat" cmpd="sng" w="25400">
                <a:solidFill>
                  <a:srgbClr val="EAF1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Tiền cho thuê nhà</a:t>
                </a:r>
                <a:endParaRPr sz="3800">
                  <a:solidFill>
                    <a:schemeClr val="dk1"/>
                  </a:solidFill>
                  <a:latin typeface="Arial"/>
                  <a:ea typeface="Arial"/>
                  <a:cs typeface="Arial"/>
                  <a:sym typeface="Arial"/>
                </a:endParaRPr>
              </a:p>
            </p:txBody>
          </p:sp>
        </p:grpSp>
        <p:pic>
          <p:nvPicPr>
            <p:cNvPr descr="A picture containing text, indoor&#10;&#10;Description automatically generated" id="744" name="Google Shape;744;p41"/>
            <p:cNvPicPr preferRelativeResize="0"/>
            <p:nvPr/>
          </p:nvPicPr>
          <p:blipFill rotWithShape="1">
            <a:blip r:embed="rId7">
              <a:alphaModFix/>
            </a:blip>
            <a:srcRect b="0" l="0" r="0" t="0"/>
            <a:stretch/>
          </p:blipFill>
          <p:spPr>
            <a:xfrm>
              <a:off x="8097788" y="3256214"/>
              <a:ext cx="1823813" cy="1141690"/>
            </a:xfrm>
            <a:prstGeom prst="rect">
              <a:avLst/>
            </a:prstGeom>
            <a:noFill/>
            <a:ln>
              <a:noFill/>
            </a:ln>
          </p:spPr>
        </p:pic>
      </p:grpSp>
      <p:grpSp>
        <p:nvGrpSpPr>
          <p:cNvPr id="745" name="Google Shape;745;p41"/>
          <p:cNvGrpSpPr/>
          <p:nvPr/>
        </p:nvGrpSpPr>
        <p:grpSpPr>
          <a:xfrm>
            <a:off x="11995041" y="3143312"/>
            <a:ext cx="5813109" cy="3029747"/>
            <a:chOff x="11995040" y="3287806"/>
            <a:chExt cx="5813109" cy="3029747"/>
          </a:xfrm>
        </p:grpSpPr>
        <p:grpSp>
          <p:nvGrpSpPr>
            <p:cNvPr id="746" name="Google Shape;746;p41"/>
            <p:cNvGrpSpPr/>
            <p:nvPr/>
          </p:nvGrpSpPr>
          <p:grpSpPr>
            <a:xfrm>
              <a:off x="11995040" y="3776687"/>
              <a:ext cx="5813109" cy="2540866"/>
              <a:chOff x="1676400" y="3429000"/>
              <a:chExt cx="4572000" cy="2362200"/>
            </a:xfrm>
          </p:grpSpPr>
          <p:sp>
            <p:nvSpPr>
              <p:cNvPr id="747" name="Google Shape;747;p41"/>
              <p:cNvSpPr/>
              <p:nvPr/>
            </p:nvSpPr>
            <p:spPr>
              <a:xfrm>
                <a:off x="1828800" y="3581400"/>
                <a:ext cx="4419600" cy="2209800"/>
              </a:xfrm>
              <a:prstGeom prst="roundRect">
                <a:avLst>
                  <a:gd fmla="val 16667" name="adj"/>
                </a:avLst>
              </a:prstGeom>
              <a:solidFill>
                <a:srgbClr val="E36C09"/>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800">
                  <a:solidFill>
                    <a:schemeClr val="dk1"/>
                  </a:solidFill>
                  <a:latin typeface="Arial"/>
                  <a:ea typeface="Arial"/>
                  <a:cs typeface="Arial"/>
                  <a:sym typeface="Arial"/>
                </a:endParaRPr>
              </a:p>
            </p:txBody>
          </p:sp>
          <p:sp>
            <p:nvSpPr>
              <p:cNvPr id="748" name="Google Shape;748;p41"/>
              <p:cNvSpPr/>
              <p:nvPr/>
            </p:nvSpPr>
            <p:spPr>
              <a:xfrm>
                <a:off x="1676400" y="3429000"/>
                <a:ext cx="4419600" cy="2209800"/>
              </a:xfrm>
              <a:prstGeom prst="roundRect">
                <a:avLst>
                  <a:gd fmla="val 16667" name="adj"/>
                </a:avLst>
              </a:prstGeom>
              <a:solidFill>
                <a:srgbClr val="FBD4B4"/>
              </a:solidFill>
              <a:ln cap="flat" cmpd="sng" w="25400">
                <a:solidFill>
                  <a:srgbClr val="FBD4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Nhuận bút hàng tháng</a:t>
                </a:r>
                <a:endParaRPr sz="3800">
                  <a:solidFill>
                    <a:schemeClr val="dk1"/>
                  </a:solidFill>
                  <a:latin typeface="Arial"/>
                  <a:ea typeface="Arial"/>
                  <a:cs typeface="Arial"/>
                  <a:sym typeface="Arial"/>
                </a:endParaRPr>
              </a:p>
            </p:txBody>
          </p:sp>
        </p:grpSp>
        <p:pic>
          <p:nvPicPr>
            <p:cNvPr descr="A picture containing person, footwear&#10;&#10;Description automatically generated" id="749" name="Google Shape;749;p41"/>
            <p:cNvPicPr preferRelativeResize="0"/>
            <p:nvPr/>
          </p:nvPicPr>
          <p:blipFill rotWithShape="1">
            <a:blip r:embed="rId8">
              <a:alphaModFix/>
            </a:blip>
            <a:srcRect b="0" l="0" r="0" t="0"/>
            <a:stretch/>
          </p:blipFill>
          <p:spPr>
            <a:xfrm>
              <a:off x="13701476" y="3287806"/>
              <a:ext cx="2206465" cy="1398899"/>
            </a:xfrm>
            <a:prstGeom prst="rect">
              <a:avLst/>
            </a:prstGeom>
            <a:noFill/>
            <a:ln>
              <a:noFill/>
            </a:ln>
          </p:spPr>
        </p:pic>
      </p:grpSp>
      <p:grpSp>
        <p:nvGrpSpPr>
          <p:cNvPr id="750" name="Google Shape;750;p41"/>
          <p:cNvGrpSpPr/>
          <p:nvPr/>
        </p:nvGrpSpPr>
        <p:grpSpPr>
          <a:xfrm>
            <a:off x="526616" y="6395340"/>
            <a:ext cx="5102724" cy="3282804"/>
            <a:chOff x="526616" y="6395340"/>
            <a:chExt cx="5102724" cy="3282804"/>
          </a:xfrm>
        </p:grpSpPr>
        <p:grpSp>
          <p:nvGrpSpPr>
            <p:cNvPr id="751" name="Google Shape;751;p41"/>
            <p:cNvGrpSpPr/>
            <p:nvPr/>
          </p:nvGrpSpPr>
          <p:grpSpPr>
            <a:xfrm>
              <a:off x="526616" y="7120480"/>
              <a:ext cx="5102724" cy="2557664"/>
              <a:chOff x="1676400" y="3369938"/>
              <a:chExt cx="4572000" cy="2557664"/>
            </a:xfrm>
          </p:grpSpPr>
          <p:sp>
            <p:nvSpPr>
              <p:cNvPr id="752" name="Google Shape;752;p41"/>
              <p:cNvSpPr/>
              <p:nvPr/>
            </p:nvSpPr>
            <p:spPr>
              <a:xfrm>
                <a:off x="1828800" y="3581400"/>
                <a:ext cx="4419600" cy="234620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t/>
                </a:r>
                <a:endParaRPr sz="3800">
                  <a:solidFill>
                    <a:schemeClr val="dk1"/>
                  </a:solidFill>
                  <a:latin typeface="Arial"/>
                  <a:ea typeface="Arial"/>
                  <a:cs typeface="Arial"/>
                  <a:sym typeface="Arial"/>
                </a:endParaRPr>
              </a:p>
            </p:txBody>
          </p:sp>
          <p:sp>
            <p:nvSpPr>
              <p:cNvPr id="753" name="Google Shape;753;p41"/>
              <p:cNvSpPr/>
              <p:nvPr/>
            </p:nvSpPr>
            <p:spPr>
              <a:xfrm>
                <a:off x="1676400" y="3369938"/>
                <a:ext cx="4419600" cy="2361258"/>
              </a:xfrm>
              <a:prstGeom prst="roundRect">
                <a:avLst>
                  <a:gd fmla="val 16667" name="adj"/>
                </a:avLst>
              </a:prstGeom>
              <a:solidFill>
                <a:srgbClr val="DAEEF3"/>
              </a:solidFill>
              <a:ln cap="flat" cmpd="sng" w="25400">
                <a:solidFill>
                  <a:srgbClr val="DAEEF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Tiền lương từ công việc bán thời gian</a:t>
                </a:r>
                <a:endParaRPr sz="3800">
                  <a:solidFill>
                    <a:schemeClr val="dk1"/>
                  </a:solidFill>
                  <a:latin typeface="Arial"/>
                  <a:ea typeface="Arial"/>
                  <a:cs typeface="Arial"/>
                  <a:sym typeface="Arial"/>
                </a:endParaRPr>
              </a:p>
            </p:txBody>
          </p:sp>
        </p:grpSp>
        <p:pic>
          <p:nvPicPr>
            <p:cNvPr descr="A picture containing graphical user interface&#10;&#10;Description automatically generated" id="754" name="Google Shape;754;p41"/>
            <p:cNvPicPr preferRelativeResize="0"/>
            <p:nvPr/>
          </p:nvPicPr>
          <p:blipFill rotWithShape="1">
            <a:blip r:embed="rId9">
              <a:alphaModFix/>
            </a:blip>
            <a:srcRect b="0" l="0" r="0" t="0"/>
            <a:stretch/>
          </p:blipFill>
          <p:spPr>
            <a:xfrm>
              <a:off x="2286000" y="6395340"/>
              <a:ext cx="1219200" cy="1328715"/>
            </a:xfrm>
            <a:prstGeom prst="rect">
              <a:avLst/>
            </a:prstGeom>
            <a:noFill/>
            <a:ln>
              <a:noFill/>
            </a:ln>
          </p:spPr>
        </p:pic>
      </p:grpSp>
      <p:grpSp>
        <p:nvGrpSpPr>
          <p:cNvPr id="755" name="Google Shape;755;p41"/>
          <p:cNvGrpSpPr/>
          <p:nvPr/>
        </p:nvGrpSpPr>
        <p:grpSpPr>
          <a:xfrm>
            <a:off x="6134340" y="6274930"/>
            <a:ext cx="5443923" cy="3403213"/>
            <a:chOff x="6134340" y="6274930"/>
            <a:chExt cx="5443923" cy="3403213"/>
          </a:xfrm>
        </p:grpSpPr>
        <p:grpSp>
          <p:nvGrpSpPr>
            <p:cNvPr id="756" name="Google Shape;756;p41"/>
            <p:cNvGrpSpPr/>
            <p:nvPr/>
          </p:nvGrpSpPr>
          <p:grpSpPr>
            <a:xfrm>
              <a:off x="6134340" y="7120479"/>
              <a:ext cx="5443923" cy="2557664"/>
              <a:chOff x="1676400" y="3356462"/>
              <a:chExt cx="4572000" cy="2434738"/>
            </a:xfrm>
          </p:grpSpPr>
          <p:sp>
            <p:nvSpPr>
              <p:cNvPr id="757" name="Google Shape;757;p41"/>
              <p:cNvSpPr/>
              <p:nvPr/>
            </p:nvSpPr>
            <p:spPr>
              <a:xfrm>
                <a:off x="1828800" y="3581400"/>
                <a:ext cx="4419600" cy="220980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800">
                  <a:solidFill>
                    <a:schemeClr val="dk1"/>
                  </a:solidFill>
                  <a:latin typeface="Arial"/>
                  <a:ea typeface="Arial"/>
                  <a:cs typeface="Arial"/>
                  <a:sym typeface="Arial"/>
                </a:endParaRPr>
              </a:p>
            </p:txBody>
          </p:sp>
          <p:sp>
            <p:nvSpPr>
              <p:cNvPr id="758" name="Google Shape;758;p41"/>
              <p:cNvSpPr/>
              <p:nvPr/>
            </p:nvSpPr>
            <p:spPr>
              <a:xfrm>
                <a:off x="1676400" y="3356462"/>
                <a:ext cx="4419600" cy="2282338"/>
              </a:xfrm>
              <a:prstGeom prst="roundRect">
                <a:avLst>
                  <a:gd fmla="val 16667" name="adj"/>
                </a:avLst>
              </a:prstGeom>
              <a:solidFill>
                <a:srgbClr val="E5DFEC"/>
              </a:solidFill>
              <a:ln cap="flat" cmpd="sng" w="25400">
                <a:solidFill>
                  <a:srgbClr val="E5DFE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Tiền thưởng dự án</a:t>
                </a:r>
                <a:endParaRPr sz="3800">
                  <a:solidFill>
                    <a:schemeClr val="dk1"/>
                  </a:solidFill>
                  <a:latin typeface="Arial"/>
                  <a:ea typeface="Arial"/>
                  <a:cs typeface="Arial"/>
                  <a:sym typeface="Arial"/>
                </a:endParaRPr>
              </a:p>
            </p:txBody>
          </p:sp>
        </p:grpSp>
        <p:pic>
          <p:nvPicPr>
            <p:cNvPr descr="A picture containing text&#10;&#10;Description automatically generated" id="759" name="Google Shape;759;p41"/>
            <p:cNvPicPr preferRelativeResize="0"/>
            <p:nvPr/>
          </p:nvPicPr>
          <p:blipFill rotWithShape="1">
            <a:blip r:embed="rId10">
              <a:alphaModFix/>
            </a:blip>
            <a:srcRect b="0" l="0" r="0" t="0"/>
            <a:stretch/>
          </p:blipFill>
          <p:spPr>
            <a:xfrm>
              <a:off x="7618921" y="6274930"/>
              <a:ext cx="2216446" cy="2216446"/>
            </a:xfrm>
            <a:prstGeom prst="rect">
              <a:avLst/>
            </a:prstGeom>
            <a:noFill/>
            <a:ln>
              <a:noFill/>
            </a:ln>
          </p:spPr>
        </p:pic>
      </p:grpSp>
      <p:grpSp>
        <p:nvGrpSpPr>
          <p:cNvPr id="760" name="Google Shape;760;p41"/>
          <p:cNvGrpSpPr/>
          <p:nvPr/>
        </p:nvGrpSpPr>
        <p:grpSpPr>
          <a:xfrm>
            <a:off x="11995040" y="6265711"/>
            <a:ext cx="5813109" cy="3412433"/>
            <a:chOff x="11995040" y="6265711"/>
            <a:chExt cx="5813109" cy="3412433"/>
          </a:xfrm>
        </p:grpSpPr>
        <p:grpSp>
          <p:nvGrpSpPr>
            <p:cNvPr id="761" name="Google Shape;761;p41"/>
            <p:cNvGrpSpPr/>
            <p:nvPr/>
          </p:nvGrpSpPr>
          <p:grpSpPr>
            <a:xfrm>
              <a:off x="11995040" y="7120480"/>
              <a:ext cx="5813109" cy="2557664"/>
              <a:chOff x="1676400" y="3429000"/>
              <a:chExt cx="4572000" cy="2362200"/>
            </a:xfrm>
          </p:grpSpPr>
          <p:sp>
            <p:nvSpPr>
              <p:cNvPr id="762" name="Google Shape;762;p41"/>
              <p:cNvSpPr/>
              <p:nvPr/>
            </p:nvSpPr>
            <p:spPr>
              <a:xfrm>
                <a:off x="1828800" y="3581400"/>
                <a:ext cx="4419600" cy="220980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800">
                  <a:solidFill>
                    <a:schemeClr val="dk1"/>
                  </a:solidFill>
                  <a:latin typeface="Arial"/>
                  <a:ea typeface="Arial"/>
                  <a:cs typeface="Arial"/>
                  <a:sym typeface="Arial"/>
                </a:endParaRPr>
              </a:p>
            </p:txBody>
          </p:sp>
          <p:sp>
            <p:nvSpPr>
              <p:cNvPr id="763" name="Google Shape;763;p41"/>
              <p:cNvSpPr/>
              <p:nvPr/>
            </p:nvSpPr>
            <p:spPr>
              <a:xfrm>
                <a:off x="1676400" y="3429000"/>
                <a:ext cx="4419600" cy="2209800"/>
              </a:xfrm>
              <a:prstGeom prst="roundRect">
                <a:avLst>
                  <a:gd fmla="val 16667" name="adj"/>
                </a:avLst>
              </a:prstGeom>
              <a:solidFill>
                <a:srgbClr val="FFFDB5"/>
              </a:solidFill>
              <a:ln cap="flat" cmpd="sng" w="25400">
                <a:solidFill>
                  <a:srgbClr val="FFFD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Tiền lãi ngân hàng</a:t>
                </a:r>
                <a:endParaRPr sz="3800">
                  <a:solidFill>
                    <a:schemeClr val="dk1"/>
                  </a:solidFill>
                  <a:latin typeface="Arial"/>
                  <a:ea typeface="Arial"/>
                  <a:cs typeface="Arial"/>
                  <a:sym typeface="Arial"/>
                </a:endParaRPr>
              </a:p>
            </p:txBody>
          </p:sp>
        </p:grpSp>
        <p:pic>
          <p:nvPicPr>
            <p:cNvPr descr="Icon&#10;&#10;Description automatically generated" id="764" name="Google Shape;764;p41"/>
            <p:cNvPicPr preferRelativeResize="0"/>
            <p:nvPr/>
          </p:nvPicPr>
          <p:blipFill rotWithShape="1">
            <a:blip r:embed="rId11">
              <a:alphaModFix/>
            </a:blip>
            <a:srcRect b="0" l="0" r="0" t="0"/>
            <a:stretch/>
          </p:blipFill>
          <p:spPr>
            <a:xfrm>
              <a:off x="13544744" y="6265711"/>
              <a:ext cx="2363198" cy="18745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500"/>
                                        <p:tgtEl>
                                          <p:spTgt spid="7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35"/>
                                        </p:tgtEl>
                                        <p:attrNameLst>
                                          <p:attrName>style.visibility</p:attrName>
                                        </p:attrNameLst>
                                      </p:cBhvr>
                                      <p:to>
                                        <p:strVal val="visible"/>
                                      </p:to>
                                    </p:set>
                                    <p:anim calcmode="lin" valueType="num">
                                      <p:cBhvr additive="base">
                                        <p:cTn dur="500"/>
                                        <p:tgtEl>
                                          <p:spTgt spid="73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0"/>
                                        </p:tgtEl>
                                        <p:attrNameLst>
                                          <p:attrName>style.visibility</p:attrName>
                                        </p:attrNameLst>
                                      </p:cBhvr>
                                      <p:to>
                                        <p:strVal val="visible"/>
                                      </p:to>
                                    </p:set>
                                    <p:anim calcmode="lin" valueType="num">
                                      <p:cBhvr additive="base">
                                        <p:cTn dur="500"/>
                                        <p:tgtEl>
                                          <p:spTgt spid="7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45"/>
                                        </p:tgtEl>
                                        <p:attrNameLst>
                                          <p:attrName>style.visibility</p:attrName>
                                        </p:attrNameLst>
                                      </p:cBhvr>
                                      <p:to>
                                        <p:strVal val="visible"/>
                                      </p:to>
                                    </p:set>
                                    <p:anim calcmode="lin" valueType="num">
                                      <p:cBhvr additive="base">
                                        <p:cTn dur="500"/>
                                        <p:tgtEl>
                                          <p:spTgt spid="74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500"/>
                                        <p:tgtEl>
                                          <p:spTgt spid="75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5"/>
                                        </p:tgtEl>
                                        <p:attrNameLst>
                                          <p:attrName>style.visibility</p:attrName>
                                        </p:attrNameLst>
                                      </p:cBhvr>
                                      <p:to>
                                        <p:strVal val="visible"/>
                                      </p:to>
                                    </p:set>
                                    <p:anim calcmode="lin" valueType="num">
                                      <p:cBhvr additive="base">
                                        <p:cTn dur="500"/>
                                        <p:tgtEl>
                                          <p:spTgt spid="75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60"/>
                                        </p:tgtEl>
                                        <p:attrNameLst>
                                          <p:attrName>style.visibility</p:attrName>
                                        </p:attrNameLst>
                                      </p:cBhvr>
                                      <p:to>
                                        <p:strVal val="visible"/>
                                      </p:to>
                                    </p:set>
                                    <p:anim calcmode="lin" valueType="num">
                                      <p:cBhvr additive="base">
                                        <p:cTn dur="500"/>
                                        <p:tgtEl>
                                          <p:spTgt spid="7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768" name="Shape 768"/>
        <p:cNvGrpSpPr/>
        <p:nvPr/>
      </p:nvGrpSpPr>
      <p:grpSpPr>
        <a:xfrm>
          <a:off x="0" y="0"/>
          <a:ext cx="0" cy="0"/>
          <a:chOff x="0" y="0"/>
          <a:chExt cx="0" cy="0"/>
        </a:xfrm>
      </p:grpSpPr>
      <p:sp>
        <p:nvSpPr>
          <p:cNvPr id="769" name="Google Shape;769;p42"/>
          <p:cNvSpPr/>
          <p:nvPr/>
        </p:nvSpPr>
        <p:spPr>
          <a:xfrm>
            <a:off x="17373600" y="190500"/>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770" name="Google Shape;770;p42"/>
          <p:cNvSpPr/>
          <p:nvPr/>
        </p:nvSpPr>
        <p:spPr>
          <a:xfrm rot="-8961680">
            <a:off x="215151" y="9295201"/>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771" name="Google Shape;771;p42"/>
          <p:cNvGrpSpPr/>
          <p:nvPr/>
        </p:nvGrpSpPr>
        <p:grpSpPr>
          <a:xfrm>
            <a:off x="457200" y="779753"/>
            <a:ext cx="14784041" cy="1997657"/>
            <a:chOff x="435429" y="1205602"/>
            <a:chExt cx="14784041" cy="1997657"/>
          </a:xfrm>
        </p:grpSpPr>
        <p:sp>
          <p:nvSpPr>
            <p:cNvPr id="772" name="Google Shape;772;p42"/>
            <p:cNvSpPr/>
            <p:nvPr/>
          </p:nvSpPr>
          <p:spPr>
            <a:xfrm>
              <a:off x="435429" y="1205602"/>
              <a:ext cx="14249400" cy="1981201"/>
            </a:xfrm>
            <a:custGeom>
              <a:rect b="b" l="l" r="r" t="t"/>
              <a:pathLst>
                <a:path extrusionOk="0" h="120000" w="120000">
                  <a:moveTo>
                    <a:pt x="0" y="0"/>
                  </a:moveTo>
                  <a:lnTo>
                    <a:pt x="120000" y="0"/>
                  </a:lnTo>
                  <a:lnTo>
                    <a:pt x="120000" y="120000"/>
                  </a:lnTo>
                  <a:lnTo>
                    <a:pt x="0" y="120000"/>
                  </a:lnTo>
                  <a:close/>
                </a:path>
                <a:path extrusionOk="0" fill="none" h="120000" w="120000">
                  <a:moveTo>
                    <a:pt x="-3752" y="0"/>
                  </a:moveTo>
                  <a:close/>
                  <a:lnTo>
                    <a:pt x="-3752" y="120000"/>
                  </a:lnTo>
                </a:path>
                <a:path extrusionOk="0" fill="none" h="120000" w="120000">
                  <a:moveTo>
                    <a:pt x="-3752" y="22500"/>
                  </a:moveTo>
                  <a:lnTo>
                    <a:pt x="-21011" y="21545"/>
                  </a:lnTo>
                </a:path>
              </a:pathLst>
            </a:custGeom>
            <a:solidFill>
              <a:srgbClr val="FFF8E1"/>
            </a:solidFill>
            <a:ln cap="flat" cmpd="sng" w="25400">
              <a:solidFill>
                <a:srgbClr val="0F243E"/>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F243E"/>
                  </a:solidFill>
                  <a:latin typeface="Arial"/>
                  <a:ea typeface="Arial"/>
                  <a:cs typeface="Arial"/>
                  <a:sym typeface="Arial"/>
                </a:rPr>
                <a:t>Gợi ý: </a:t>
              </a:r>
              <a:r>
                <a:rPr lang="en-US" sz="4000">
                  <a:solidFill>
                    <a:srgbClr val="0F243E"/>
                  </a:solidFill>
                  <a:latin typeface="Arial"/>
                  <a:ea typeface="Arial"/>
                  <a:cs typeface="Arial"/>
                  <a:sym typeface="Arial"/>
                </a:rPr>
                <a:t>Một số nguồn thu không cố định có thể kể đến như:</a:t>
              </a:r>
              <a:endParaRPr sz="4000">
                <a:solidFill>
                  <a:srgbClr val="0F243E"/>
                </a:solidFill>
                <a:latin typeface="Arial"/>
                <a:ea typeface="Arial"/>
                <a:cs typeface="Arial"/>
                <a:sym typeface="Arial"/>
              </a:endParaRPr>
            </a:p>
          </p:txBody>
        </p:sp>
        <p:pic>
          <p:nvPicPr>
            <p:cNvPr id="773" name="Google Shape;773;p42"/>
            <p:cNvPicPr preferRelativeResize="0"/>
            <p:nvPr/>
          </p:nvPicPr>
          <p:blipFill rotWithShape="1">
            <a:blip r:embed="rId5">
              <a:alphaModFix/>
            </a:blip>
            <a:srcRect b="0" l="0" r="0" t="0"/>
            <a:stretch/>
          </p:blipFill>
          <p:spPr>
            <a:xfrm>
              <a:off x="14150187" y="2196202"/>
              <a:ext cx="1069283" cy="1007057"/>
            </a:xfrm>
            <a:prstGeom prst="rect">
              <a:avLst/>
            </a:prstGeom>
            <a:noFill/>
            <a:ln>
              <a:noFill/>
            </a:ln>
          </p:spPr>
        </p:pic>
      </p:grpSp>
      <p:grpSp>
        <p:nvGrpSpPr>
          <p:cNvPr id="774" name="Google Shape;774;p42"/>
          <p:cNvGrpSpPr/>
          <p:nvPr/>
        </p:nvGrpSpPr>
        <p:grpSpPr>
          <a:xfrm>
            <a:off x="664401" y="3191178"/>
            <a:ext cx="5008464" cy="3050005"/>
            <a:chOff x="942158" y="3009900"/>
            <a:chExt cx="5008464" cy="3050005"/>
          </a:xfrm>
        </p:grpSpPr>
        <p:sp>
          <p:nvSpPr>
            <p:cNvPr id="775" name="Google Shape;775;p42"/>
            <p:cNvSpPr/>
            <p:nvPr/>
          </p:nvSpPr>
          <p:spPr>
            <a:xfrm>
              <a:off x="1344557" y="3926305"/>
              <a:ext cx="4606065" cy="2133600"/>
            </a:xfrm>
            <a:prstGeom prst="roundRect">
              <a:avLst>
                <a:gd fmla="val 16667" name="adj"/>
              </a:avLst>
            </a:prstGeom>
            <a:solidFill>
              <a:srgbClr val="FDE9D8"/>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Tiền làm thêm ngoài giờ</a:t>
              </a:r>
              <a:endParaRPr sz="3800">
                <a:solidFill>
                  <a:schemeClr val="dk1"/>
                </a:solidFill>
                <a:latin typeface="Arial"/>
                <a:ea typeface="Arial"/>
                <a:cs typeface="Arial"/>
                <a:sym typeface="Arial"/>
              </a:endParaRPr>
            </a:p>
          </p:txBody>
        </p:sp>
        <p:pic>
          <p:nvPicPr>
            <p:cNvPr descr="A clock on top of money&#10;&#10;Description automatically generated with medium confidence" id="776" name="Google Shape;776;p42"/>
            <p:cNvPicPr preferRelativeResize="0"/>
            <p:nvPr/>
          </p:nvPicPr>
          <p:blipFill rotWithShape="1">
            <a:blip r:embed="rId6">
              <a:alphaModFix/>
            </a:blip>
            <a:srcRect b="0" l="0" r="0" t="0"/>
            <a:stretch/>
          </p:blipFill>
          <p:spPr>
            <a:xfrm>
              <a:off x="942158" y="3009900"/>
              <a:ext cx="1846552" cy="1222082"/>
            </a:xfrm>
            <a:prstGeom prst="rect">
              <a:avLst/>
            </a:prstGeom>
            <a:noFill/>
            <a:ln>
              <a:noFill/>
            </a:ln>
          </p:spPr>
        </p:pic>
      </p:grpSp>
      <p:grpSp>
        <p:nvGrpSpPr>
          <p:cNvPr id="777" name="Google Shape;777;p42"/>
          <p:cNvGrpSpPr/>
          <p:nvPr/>
        </p:nvGrpSpPr>
        <p:grpSpPr>
          <a:xfrm>
            <a:off x="6835146" y="2919310"/>
            <a:ext cx="4606065" cy="3319868"/>
            <a:chOff x="6172201" y="2738032"/>
            <a:chExt cx="4606065" cy="3319868"/>
          </a:xfrm>
        </p:grpSpPr>
        <p:sp>
          <p:nvSpPr>
            <p:cNvPr id="778" name="Google Shape;778;p42"/>
            <p:cNvSpPr/>
            <p:nvPr/>
          </p:nvSpPr>
          <p:spPr>
            <a:xfrm>
              <a:off x="6172201" y="3924300"/>
              <a:ext cx="4606065" cy="2133600"/>
            </a:xfrm>
            <a:prstGeom prst="roundRect">
              <a:avLst>
                <a:gd fmla="val 16667" name="adj"/>
              </a:avLst>
            </a:prstGeom>
            <a:solidFill>
              <a:srgbClr val="FDE9D8"/>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Kinh doanh</a:t>
              </a:r>
              <a:endParaRPr sz="3800">
                <a:solidFill>
                  <a:schemeClr val="dk1"/>
                </a:solidFill>
                <a:latin typeface="Arial"/>
                <a:ea typeface="Arial"/>
                <a:cs typeface="Arial"/>
                <a:sym typeface="Arial"/>
              </a:endParaRPr>
            </a:p>
          </p:txBody>
        </p:sp>
        <p:pic>
          <p:nvPicPr>
            <p:cNvPr id="779" name="Google Shape;779;p42"/>
            <p:cNvPicPr preferRelativeResize="0"/>
            <p:nvPr/>
          </p:nvPicPr>
          <p:blipFill rotWithShape="1">
            <a:blip r:embed="rId7">
              <a:alphaModFix/>
            </a:blip>
            <a:srcRect b="0" l="0" r="0" t="0"/>
            <a:stretch/>
          </p:blipFill>
          <p:spPr>
            <a:xfrm>
              <a:off x="7551308" y="2738032"/>
              <a:ext cx="1847850" cy="1847850"/>
            </a:xfrm>
            <a:prstGeom prst="rect">
              <a:avLst/>
            </a:prstGeom>
            <a:noFill/>
            <a:ln>
              <a:noFill/>
            </a:ln>
          </p:spPr>
        </p:pic>
      </p:grpSp>
      <p:grpSp>
        <p:nvGrpSpPr>
          <p:cNvPr id="780" name="Google Shape;780;p42"/>
          <p:cNvGrpSpPr/>
          <p:nvPr/>
        </p:nvGrpSpPr>
        <p:grpSpPr>
          <a:xfrm>
            <a:off x="12603491" y="2729707"/>
            <a:ext cx="5006311" cy="3509471"/>
            <a:chOff x="12603491" y="2729707"/>
            <a:chExt cx="5006311" cy="3509471"/>
          </a:xfrm>
        </p:grpSpPr>
        <p:sp>
          <p:nvSpPr>
            <p:cNvPr id="781" name="Google Shape;781;p42"/>
            <p:cNvSpPr/>
            <p:nvPr/>
          </p:nvSpPr>
          <p:spPr>
            <a:xfrm>
              <a:off x="12603491" y="4105578"/>
              <a:ext cx="4606065" cy="2133600"/>
            </a:xfrm>
            <a:prstGeom prst="roundRect">
              <a:avLst>
                <a:gd fmla="val 16667" name="adj"/>
              </a:avLst>
            </a:prstGeom>
            <a:solidFill>
              <a:srgbClr val="FDE9D8"/>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Hoàn tiền </a:t>
              </a:r>
              <a:endParaRPr/>
            </a:p>
            <a:p>
              <a:pPr indent="0" lvl="0" marL="0" marR="0" rtl="0" algn="ctr">
                <a:lnSpc>
                  <a:spcPct val="150000"/>
                </a:lnSpc>
                <a:spcBef>
                  <a:spcPts val="0"/>
                </a:spcBef>
                <a:spcAft>
                  <a:spcPts val="0"/>
                </a:spcAft>
                <a:buNone/>
              </a:pPr>
              <a:r>
                <a:rPr lang="en-US" sz="3800">
                  <a:solidFill>
                    <a:schemeClr val="dk1"/>
                  </a:solidFill>
                  <a:latin typeface="Arial"/>
                  <a:ea typeface="Arial"/>
                  <a:cs typeface="Arial"/>
                  <a:sym typeface="Arial"/>
                </a:rPr>
                <a:t>mua sắm</a:t>
              </a:r>
              <a:endParaRPr sz="3800">
                <a:solidFill>
                  <a:schemeClr val="dk1"/>
                </a:solidFill>
                <a:latin typeface="Arial"/>
                <a:ea typeface="Arial"/>
                <a:cs typeface="Arial"/>
                <a:sym typeface="Arial"/>
              </a:endParaRPr>
            </a:p>
          </p:txBody>
        </p:sp>
        <p:pic>
          <p:nvPicPr>
            <p:cNvPr descr="A picture containing logo&#10;&#10;Description automatically generated" id="782" name="Google Shape;782;p42"/>
            <p:cNvPicPr preferRelativeResize="0"/>
            <p:nvPr/>
          </p:nvPicPr>
          <p:blipFill rotWithShape="1">
            <a:blip r:embed="rId8">
              <a:alphaModFix/>
            </a:blip>
            <a:srcRect b="0" l="0" r="0" t="0"/>
            <a:stretch/>
          </p:blipFill>
          <p:spPr>
            <a:xfrm>
              <a:off x="15609552" y="2729707"/>
              <a:ext cx="2000250" cy="2000250"/>
            </a:xfrm>
            <a:prstGeom prst="rect">
              <a:avLst/>
            </a:prstGeom>
            <a:noFill/>
            <a:ln>
              <a:noFill/>
            </a:ln>
          </p:spPr>
        </p:pic>
      </p:grpSp>
      <p:grpSp>
        <p:nvGrpSpPr>
          <p:cNvPr id="783" name="Google Shape;783;p42"/>
          <p:cNvGrpSpPr/>
          <p:nvPr/>
        </p:nvGrpSpPr>
        <p:grpSpPr>
          <a:xfrm>
            <a:off x="2971800" y="6564622"/>
            <a:ext cx="5455306" cy="2908502"/>
            <a:chOff x="2971800" y="6564622"/>
            <a:chExt cx="5455306" cy="2908502"/>
          </a:xfrm>
        </p:grpSpPr>
        <p:sp>
          <p:nvSpPr>
            <p:cNvPr id="784" name="Google Shape;784;p42"/>
            <p:cNvSpPr/>
            <p:nvPr/>
          </p:nvSpPr>
          <p:spPr>
            <a:xfrm>
              <a:off x="3369832" y="7339524"/>
              <a:ext cx="5057274" cy="2133600"/>
            </a:xfrm>
            <a:prstGeom prst="roundRect">
              <a:avLst>
                <a:gd fmla="val 16667" name="adj"/>
              </a:avLst>
            </a:prstGeom>
            <a:solidFill>
              <a:srgbClr val="FDE9D8"/>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Khoản thu khác</a:t>
              </a:r>
              <a:endParaRPr sz="3800">
                <a:solidFill>
                  <a:schemeClr val="dk1"/>
                </a:solidFill>
                <a:latin typeface="Arial"/>
                <a:ea typeface="Arial"/>
                <a:cs typeface="Arial"/>
                <a:sym typeface="Arial"/>
              </a:endParaRPr>
            </a:p>
          </p:txBody>
        </p:sp>
        <p:pic>
          <p:nvPicPr>
            <p:cNvPr descr="Graphical user interface, application&#10;&#10;Description automatically generated" id="785" name="Google Shape;785;p42"/>
            <p:cNvPicPr preferRelativeResize="0"/>
            <p:nvPr/>
          </p:nvPicPr>
          <p:blipFill rotWithShape="1">
            <a:blip r:embed="rId9">
              <a:alphaModFix/>
            </a:blip>
            <a:srcRect b="0" l="0" r="0" t="0"/>
            <a:stretch/>
          </p:blipFill>
          <p:spPr>
            <a:xfrm rot="-898048">
              <a:off x="3083460" y="6785353"/>
              <a:ext cx="1854894" cy="1108342"/>
            </a:xfrm>
            <a:prstGeom prst="rect">
              <a:avLst/>
            </a:prstGeom>
            <a:noFill/>
            <a:ln>
              <a:noFill/>
            </a:ln>
          </p:spPr>
        </p:pic>
      </p:grpSp>
      <p:grpSp>
        <p:nvGrpSpPr>
          <p:cNvPr id="786" name="Google Shape;786;p42"/>
          <p:cNvGrpSpPr/>
          <p:nvPr/>
        </p:nvGrpSpPr>
        <p:grpSpPr>
          <a:xfrm>
            <a:off x="9658972" y="6484911"/>
            <a:ext cx="5461454" cy="2988213"/>
            <a:chOff x="9658972" y="6484911"/>
            <a:chExt cx="5461454" cy="2988213"/>
          </a:xfrm>
        </p:grpSpPr>
        <p:sp>
          <p:nvSpPr>
            <p:cNvPr id="787" name="Google Shape;787;p42"/>
            <p:cNvSpPr/>
            <p:nvPr/>
          </p:nvSpPr>
          <p:spPr>
            <a:xfrm>
              <a:off x="9658972" y="7339524"/>
              <a:ext cx="5057274" cy="2133600"/>
            </a:xfrm>
            <a:prstGeom prst="roundRect">
              <a:avLst>
                <a:gd fmla="val 16667" name="adj"/>
              </a:avLst>
            </a:prstGeom>
            <a:solidFill>
              <a:srgbClr val="FDE9D8"/>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Lợi nhuận đầu tư</a:t>
              </a:r>
              <a:endParaRPr sz="3800">
                <a:solidFill>
                  <a:schemeClr val="dk1"/>
                </a:solidFill>
                <a:latin typeface="Arial"/>
                <a:ea typeface="Arial"/>
                <a:cs typeface="Arial"/>
                <a:sym typeface="Arial"/>
              </a:endParaRPr>
            </a:p>
          </p:txBody>
        </p:sp>
        <p:pic>
          <p:nvPicPr>
            <p:cNvPr descr="A picture containing text, room&#10;&#10;Description automatically generated" id="788" name="Google Shape;788;p42"/>
            <p:cNvPicPr preferRelativeResize="0"/>
            <p:nvPr/>
          </p:nvPicPr>
          <p:blipFill rotWithShape="1">
            <a:blip r:embed="rId10">
              <a:alphaModFix/>
            </a:blip>
            <a:srcRect b="0" l="0" r="0" t="0"/>
            <a:stretch/>
          </p:blipFill>
          <p:spPr>
            <a:xfrm>
              <a:off x="13411200" y="6484911"/>
              <a:ext cx="1709226" cy="1709226"/>
            </a:xfrm>
            <a:prstGeom prst="rect">
              <a:avLst/>
            </a:prstGeom>
            <a:noFill/>
            <a:ln>
              <a:noFill/>
            </a:ln>
          </p:spPr>
        </p:pic>
      </p:grpSp>
    </p:spTree>
  </p:cSld>
  <p:clrMapOvr>
    <a:masterClrMapping/>
  </p:clrMapOvr>
  <p:transition spd="med">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792" name="Shape 792"/>
        <p:cNvGrpSpPr/>
        <p:nvPr/>
      </p:nvGrpSpPr>
      <p:grpSpPr>
        <a:xfrm>
          <a:off x="0" y="0"/>
          <a:ext cx="0" cy="0"/>
          <a:chOff x="0" y="0"/>
          <a:chExt cx="0" cy="0"/>
        </a:xfrm>
      </p:grpSpPr>
      <p:sp>
        <p:nvSpPr>
          <p:cNvPr id="793" name="Google Shape;793;p43"/>
          <p:cNvSpPr/>
          <p:nvPr/>
        </p:nvSpPr>
        <p:spPr>
          <a:xfrm>
            <a:off x="104163" y="8534399"/>
            <a:ext cx="1020230" cy="1752601"/>
          </a:xfrm>
          <a:custGeom>
            <a:rect b="b" l="l" r="r" t="t"/>
            <a:pathLst>
              <a:path extrusionOk="0" h="1708382" w="609563">
                <a:moveTo>
                  <a:pt x="0" y="0"/>
                </a:moveTo>
                <a:lnTo>
                  <a:pt x="609563" y="0"/>
                </a:lnTo>
                <a:lnTo>
                  <a:pt x="609563" y="1708382"/>
                </a:lnTo>
                <a:lnTo>
                  <a:pt x="0" y="17083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794" name="Google Shape;794;p43"/>
          <p:cNvSpPr/>
          <p:nvPr/>
        </p:nvSpPr>
        <p:spPr>
          <a:xfrm rot="-285952">
            <a:off x="17214010" y="36860"/>
            <a:ext cx="935462" cy="1157441"/>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795" name="Google Shape;795;p43"/>
          <p:cNvGrpSpPr/>
          <p:nvPr/>
        </p:nvGrpSpPr>
        <p:grpSpPr>
          <a:xfrm>
            <a:off x="0" y="655467"/>
            <a:ext cx="16052709" cy="1791752"/>
            <a:chOff x="-1" y="1526532"/>
            <a:chExt cx="16052709" cy="1791752"/>
          </a:xfrm>
        </p:grpSpPr>
        <p:sp>
          <p:nvSpPr>
            <p:cNvPr id="796" name="Google Shape;796;p43"/>
            <p:cNvSpPr/>
            <p:nvPr/>
          </p:nvSpPr>
          <p:spPr>
            <a:xfrm>
              <a:off x="-1" y="1822685"/>
              <a:ext cx="15163800" cy="1199449"/>
            </a:xfrm>
            <a:prstGeom prst="rect">
              <a:avLst/>
            </a:prstGeom>
            <a:solidFill>
              <a:schemeClr val="lt1"/>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Gợi ý: </a:t>
              </a:r>
              <a:r>
                <a:rPr lang="en-US" sz="4000">
                  <a:solidFill>
                    <a:schemeClr val="dk1"/>
                  </a:solidFill>
                  <a:latin typeface="Arial"/>
                  <a:ea typeface="Arial"/>
                  <a:cs typeface="Arial"/>
                  <a:sym typeface="Arial"/>
                </a:rPr>
                <a:t>Một số chi tiêu thiết yếu có thể kể đến như:</a:t>
              </a:r>
              <a:endParaRPr/>
            </a:p>
          </p:txBody>
        </p:sp>
        <p:pic>
          <p:nvPicPr>
            <p:cNvPr id="797" name="Google Shape;797;p43"/>
            <p:cNvPicPr preferRelativeResize="0"/>
            <p:nvPr/>
          </p:nvPicPr>
          <p:blipFill rotWithShape="1">
            <a:blip r:embed="rId5">
              <a:alphaModFix/>
            </a:blip>
            <a:srcRect b="0" l="0" r="0" t="0"/>
            <a:stretch/>
          </p:blipFill>
          <p:spPr>
            <a:xfrm rot="1376890">
              <a:off x="14489537" y="1735025"/>
              <a:ext cx="1348524" cy="1374767"/>
            </a:xfrm>
            <a:prstGeom prst="rect">
              <a:avLst/>
            </a:prstGeom>
            <a:noFill/>
            <a:ln>
              <a:noFill/>
            </a:ln>
          </p:spPr>
        </p:pic>
      </p:grpSp>
      <p:sp>
        <p:nvSpPr>
          <p:cNvPr id="798" name="Google Shape;798;p43"/>
          <p:cNvSpPr/>
          <p:nvPr/>
        </p:nvSpPr>
        <p:spPr>
          <a:xfrm>
            <a:off x="1066800" y="2852058"/>
            <a:ext cx="7467599" cy="2901042"/>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Tiền ăn uống hàng tháng</a:t>
            </a:r>
            <a:endParaRPr/>
          </a:p>
        </p:txBody>
      </p:sp>
      <p:sp>
        <p:nvSpPr>
          <p:cNvPr id="799" name="Google Shape;799;p43"/>
          <p:cNvSpPr/>
          <p:nvPr/>
        </p:nvSpPr>
        <p:spPr>
          <a:xfrm>
            <a:off x="9753601" y="2852058"/>
            <a:ext cx="7467599" cy="2901042"/>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Các hóa đơn cố định: tiền điện, tiền nước, Internet,…</a:t>
            </a:r>
            <a:endParaRPr/>
          </a:p>
        </p:txBody>
      </p:sp>
      <p:pic>
        <p:nvPicPr>
          <p:cNvPr id="800" name="Google Shape;800;p43"/>
          <p:cNvPicPr preferRelativeResize="0"/>
          <p:nvPr/>
        </p:nvPicPr>
        <p:blipFill rotWithShape="1">
          <a:blip r:embed="rId6">
            <a:alphaModFix/>
          </a:blip>
          <a:srcRect b="0" l="0" r="0" t="0"/>
          <a:stretch/>
        </p:blipFill>
        <p:spPr>
          <a:xfrm>
            <a:off x="1981200" y="6249331"/>
            <a:ext cx="5649780" cy="35311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Diagram&#10;&#10;Description automatically generated" id="801" name="Google Shape;801;p43"/>
          <p:cNvPicPr preferRelativeResize="0"/>
          <p:nvPr/>
        </p:nvPicPr>
        <p:blipFill rotWithShape="1">
          <a:blip r:embed="rId7">
            <a:alphaModFix/>
          </a:blip>
          <a:srcRect b="0" l="0" r="0" t="0"/>
          <a:stretch/>
        </p:blipFill>
        <p:spPr>
          <a:xfrm>
            <a:off x="10408367" y="6249331"/>
            <a:ext cx="6158066" cy="35311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med">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805" name="Shape 805"/>
        <p:cNvGrpSpPr/>
        <p:nvPr/>
      </p:nvGrpSpPr>
      <p:grpSpPr>
        <a:xfrm>
          <a:off x="0" y="0"/>
          <a:ext cx="0" cy="0"/>
          <a:chOff x="0" y="0"/>
          <a:chExt cx="0" cy="0"/>
        </a:xfrm>
      </p:grpSpPr>
      <p:sp>
        <p:nvSpPr>
          <p:cNvPr id="806" name="Google Shape;806;p44"/>
          <p:cNvSpPr/>
          <p:nvPr/>
        </p:nvSpPr>
        <p:spPr>
          <a:xfrm>
            <a:off x="104163" y="8534399"/>
            <a:ext cx="1020230" cy="1752601"/>
          </a:xfrm>
          <a:custGeom>
            <a:rect b="b" l="l" r="r" t="t"/>
            <a:pathLst>
              <a:path extrusionOk="0" h="1708382" w="609563">
                <a:moveTo>
                  <a:pt x="0" y="0"/>
                </a:moveTo>
                <a:lnTo>
                  <a:pt x="609563" y="0"/>
                </a:lnTo>
                <a:lnTo>
                  <a:pt x="609563" y="1708382"/>
                </a:lnTo>
                <a:lnTo>
                  <a:pt x="0" y="17083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07" name="Google Shape;807;p44"/>
          <p:cNvSpPr/>
          <p:nvPr/>
        </p:nvSpPr>
        <p:spPr>
          <a:xfrm rot="-285952">
            <a:off x="17214010" y="36860"/>
            <a:ext cx="935462" cy="1157441"/>
          </a:xfrm>
          <a:custGeom>
            <a:rect b="b" l="l" r="r" t="t"/>
            <a:pathLst>
              <a:path extrusionOk="0" h="678349" w="401922">
                <a:moveTo>
                  <a:pt x="0" y="0"/>
                </a:moveTo>
                <a:lnTo>
                  <a:pt x="401922" y="0"/>
                </a:lnTo>
                <a:lnTo>
                  <a:pt x="401922" y="678349"/>
                </a:lnTo>
                <a:lnTo>
                  <a:pt x="0" y="6783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808" name="Google Shape;808;p44"/>
          <p:cNvGrpSpPr/>
          <p:nvPr/>
        </p:nvGrpSpPr>
        <p:grpSpPr>
          <a:xfrm>
            <a:off x="0" y="655467"/>
            <a:ext cx="16052709" cy="1791752"/>
            <a:chOff x="-1" y="1526532"/>
            <a:chExt cx="16052709" cy="1791752"/>
          </a:xfrm>
        </p:grpSpPr>
        <p:sp>
          <p:nvSpPr>
            <p:cNvPr id="809" name="Google Shape;809;p44"/>
            <p:cNvSpPr/>
            <p:nvPr/>
          </p:nvSpPr>
          <p:spPr>
            <a:xfrm>
              <a:off x="-1" y="1822685"/>
              <a:ext cx="15163800" cy="1199449"/>
            </a:xfrm>
            <a:prstGeom prst="rect">
              <a:avLst/>
            </a:prstGeom>
            <a:solidFill>
              <a:schemeClr val="lt1"/>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Gợi ý: </a:t>
              </a:r>
              <a:r>
                <a:rPr lang="en-US" sz="4000">
                  <a:solidFill>
                    <a:schemeClr val="dk1"/>
                  </a:solidFill>
                  <a:latin typeface="Arial"/>
                  <a:ea typeface="Arial"/>
                  <a:cs typeface="Arial"/>
                  <a:sym typeface="Arial"/>
                </a:rPr>
                <a:t>Một số chi tiêu thiết yếu có thể kể đến như:</a:t>
              </a:r>
              <a:endParaRPr/>
            </a:p>
          </p:txBody>
        </p:sp>
        <p:pic>
          <p:nvPicPr>
            <p:cNvPr id="810" name="Google Shape;810;p44"/>
            <p:cNvPicPr preferRelativeResize="0"/>
            <p:nvPr/>
          </p:nvPicPr>
          <p:blipFill rotWithShape="1">
            <a:blip r:embed="rId5">
              <a:alphaModFix/>
            </a:blip>
            <a:srcRect b="0" l="0" r="0" t="0"/>
            <a:stretch/>
          </p:blipFill>
          <p:spPr>
            <a:xfrm rot="1376890">
              <a:off x="14489537" y="1735025"/>
              <a:ext cx="1348524" cy="1374767"/>
            </a:xfrm>
            <a:prstGeom prst="rect">
              <a:avLst/>
            </a:prstGeom>
            <a:noFill/>
            <a:ln>
              <a:noFill/>
            </a:ln>
          </p:spPr>
        </p:pic>
      </p:grpSp>
      <p:sp>
        <p:nvSpPr>
          <p:cNvPr id="811" name="Google Shape;811;p44"/>
          <p:cNvSpPr/>
          <p:nvPr/>
        </p:nvSpPr>
        <p:spPr>
          <a:xfrm>
            <a:off x="1066799" y="2933700"/>
            <a:ext cx="4912178" cy="2743200"/>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Tiền trả nợ </a:t>
            </a:r>
            <a:endParaRPr sz="4000">
              <a:solidFill>
                <a:schemeClr val="dk1"/>
              </a:solidFill>
              <a:latin typeface="Arial"/>
              <a:ea typeface="Arial"/>
              <a:cs typeface="Arial"/>
              <a:sym typeface="Arial"/>
            </a:endParaRPr>
          </a:p>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(nếu có)</a:t>
            </a:r>
            <a:endParaRPr/>
          </a:p>
        </p:txBody>
      </p:sp>
      <p:sp>
        <p:nvSpPr>
          <p:cNvPr id="812" name="Google Shape;812;p44"/>
          <p:cNvSpPr/>
          <p:nvPr/>
        </p:nvSpPr>
        <p:spPr>
          <a:xfrm>
            <a:off x="6687910" y="2928257"/>
            <a:ext cx="4912178" cy="2743200"/>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Tiền xăng, xe </a:t>
            </a:r>
            <a:endParaRPr/>
          </a:p>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đi lại</a:t>
            </a:r>
            <a:endParaRPr sz="4000">
              <a:solidFill>
                <a:schemeClr val="dk1"/>
              </a:solidFill>
              <a:latin typeface="Arial"/>
              <a:ea typeface="Arial"/>
              <a:cs typeface="Arial"/>
              <a:sym typeface="Arial"/>
            </a:endParaRPr>
          </a:p>
        </p:txBody>
      </p:sp>
      <p:sp>
        <p:nvSpPr>
          <p:cNvPr id="813" name="Google Shape;813;p44"/>
          <p:cNvSpPr/>
          <p:nvPr/>
        </p:nvSpPr>
        <p:spPr>
          <a:xfrm>
            <a:off x="12309022" y="2928257"/>
            <a:ext cx="4912178" cy="2743200"/>
          </a:xfrm>
          <a:prstGeom prst="roundRect">
            <a:avLst>
              <a:gd fmla="val 16667" name="adj"/>
            </a:avLst>
          </a:prstGeom>
          <a:solidFill>
            <a:srgbClr val="EAF1DD"/>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đóng học hàng tháng</a:t>
            </a:r>
            <a:endParaRPr/>
          </a:p>
        </p:txBody>
      </p:sp>
      <p:pic>
        <p:nvPicPr>
          <p:cNvPr descr="3 nguyên tắc phải làm trước khi cho người khác vay tiền" id="814" name="Google Shape;814;p44"/>
          <p:cNvPicPr preferRelativeResize="0"/>
          <p:nvPr/>
        </p:nvPicPr>
        <p:blipFill rotWithShape="1">
          <a:blip r:embed="rId6">
            <a:alphaModFix/>
          </a:blip>
          <a:srcRect b="0" l="0" r="0" t="0"/>
          <a:stretch/>
        </p:blipFill>
        <p:spPr>
          <a:xfrm>
            <a:off x="1066799" y="6210300"/>
            <a:ext cx="4912177" cy="34450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red car on a calculator&#10;&#10;Description automatically generated with low confidence" id="815" name="Google Shape;815;p44"/>
          <p:cNvPicPr preferRelativeResize="0"/>
          <p:nvPr/>
        </p:nvPicPr>
        <p:blipFill rotWithShape="1">
          <a:blip r:embed="rId7">
            <a:alphaModFix/>
          </a:blip>
          <a:srcRect b="0" l="0" r="0" t="0"/>
          <a:stretch/>
        </p:blipFill>
        <p:spPr>
          <a:xfrm>
            <a:off x="6560196" y="6210300"/>
            <a:ext cx="5167607" cy="34450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Mong hết chuyện lùm xùm đóng tiền học đầu năm" id="816" name="Google Shape;816;p44"/>
          <p:cNvPicPr preferRelativeResize="0"/>
          <p:nvPr/>
        </p:nvPicPr>
        <p:blipFill rotWithShape="1">
          <a:blip r:embed="rId8">
            <a:alphaModFix/>
          </a:blip>
          <a:srcRect b="0" l="0" r="0" t="0"/>
          <a:stretch/>
        </p:blipFill>
        <p:spPr>
          <a:xfrm>
            <a:off x="12372700" y="6210300"/>
            <a:ext cx="4784822" cy="34450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500"/>
                                        <p:tgtEl>
                                          <p:spTgt spid="814"/>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820" name="Shape 820"/>
        <p:cNvGrpSpPr/>
        <p:nvPr/>
      </p:nvGrpSpPr>
      <p:grpSpPr>
        <a:xfrm>
          <a:off x="0" y="0"/>
          <a:ext cx="0" cy="0"/>
          <a:chOff x="0" y="0"/>
          <a:chExt cx="0" cy="0"/>
        </a:xfrm>
      </p:grpSpPr>
      <p:sp>
        <p:nvSpPr>
          <p:cNvPr id="821" name="Google Shape;821;p45"/>
          <p:cNvSpPr/>
          <p:nvPr/>
        </p:nvSpPr>
        <p:spPr>
          <a:xfrm>
            <a:off x="17373600" y="190500"/>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22" name="Google Shape;822;p45"/>
          <p:cNvSpPr/>
          <p:nvPr/>
        </p:nvSpPr>
        <p:spPr>
          <a:xfrm rot="-8961680">
            <a:off x="215151" y="9295201"/>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823" name="Google Shape;823;p45"/>
          <p:cNvGrpSpPr/>
          <p:nvPr/>
        </p:nvGrpSpPr>
        <p:grpSpPr>
          <a:xfrm>
            <a:off x="0" y="655467"/>
            <a:ext cx="16052709" cy="1791752"/>
            <a:chOff x="-1" y="1526532"/>
            <a:chExt cx="16052709" cy="1791752"/>
          </a:xfrm>
        </p:grpSpPr>
        <p:sp>
          <p:nvSpPr>
            <p:cNvPr id="824" name="Google Shape;824;p45"/>
            <p:cNvSpPr/>
            <p:nvPr/>
          </p:nvSpPr>
          <p:spPr>
            <a:xfrm>
              <a:off x="-1" y="1822685"/>
              <a:ext cx="15163800" cy="1199449"/>
            </a:xfrm>
            <a:prstGeom prst="rect">
              <a:avLst/>
            </a:prstGeom>
            <a:solidFill>
              <a:schemeClr val="lt1"/>
            </a:solidFill>
            <a:ln cap="flat" cmpd="sng" w="25400">
              <a:solidFill>
                <a:srgbClr val="3F3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3F3151"/>
                  </a:solidFill>
                  <a:latin typeface="Arial"/>
                  <a:ea typeface="Arial"/>
                  <a:cs typeface="Arial"/>
                  <a:sym typeface="Arial"/>
                </a:rPr>
                <a:t>Gợi ý: </a:t>
              </a:r>
              <a:r>
                <a:rPr lang="en-US" sz="4000">
                  <a:solidFill>
                    <a:srgbClr val="3F3151"/>
                  </a:solidFill>
                  <a:latin typeface="Arial"/>
                  <a:ea typeface="Arial"/>
                  <a:cs typeface="Arial"/>
                  <a:sym typeface="Arial"/>
                </a:rPr>
                <a:t>Một số chi tiêu linh hoạt có thể kể đến như:</a:t>
              </a:r>
              <a:endParaRPr/>
            </a:p>
          </p:txBody>
        </p:sp>
        <p:pic>
          <p:nvPicPr>
            <p:cNvPr id="825" name="Google Shape;825;p45"/>
            <p:cNvPicPr preferRelativeResize="0"/>
            <p:nvPr/>
          </p:nvPicPr>
          <p:blipFill rotWithShape="1">
            <a:blip r:embed="rId5">
              <a:alphaModFix/>
            </a:blip>
            <a:srcRect b="0" l="0" r="0" t="0"/>
            <a:stretch/>
          </p:blipFill>
          <p:spPr>
            <a:xfrm rot="1376890">
              <a:off x="14489537" y="1735025"/>
              <a:ext cx="1348524" cy="1374767"/>
            </a:xfrm>
            <a:prstGeom prst="rect">
              <a:avLst/>
            </a:prstGeom>
            <a:noFill/>
            <a:ln>
              <a:noFill/>
            </a:ln>
          </p:spPr>
        </p:pic>
      </p:grpSp>
      <p:sp>
        <p:nvSpPr>
          <p:cNvPr id="826" name="Google Shape;826;p45"/>
          <p:cNvSpPr txBox="1"/>
          <p:nvPr/>
        </p:nvSpPr>
        <p:spPr>
          <a:xfrm>
            <a:off x="552515" y="3393864"/>
            <a:ext cx="3712571"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mua sắm, giải trí</a:t>
            </a:r>
            <a:endParaRPr i="1" sz="4000">
              <a:solidFill>
                <a:srgbClr val="FF0000"/>
              </a:solidFill>
              <a:latin typeface="Arial"/>
              <a:ea typeface="Arial"/>
              <a:cs typeface="Arial"/>
              <a:sym typeface="Arial"/>
            </a:endParaRPr>
          </a:p>
        </p:txBody>
      </p:sp>
      <p:sp>
        <p:nvSpPr>
          <p:cNvPr id="827" name="Google Shape;827;p45"/>
          <p:cNvSpPr txBox="1"/>
          <p:nvPr/>
        </p:nvSpPr>
        <p:spPr>
          <a:xfrm>
            <a:off x="4545964" y="6960802"/>
            <a:ext cx="4246987"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mua đồ dùng học tập</a:t>
            </a:r>
            <a:endParaRPr i="1" sz="4000">
              <a:solidFill>
                <a:srgbClr val="FF0000"/>
              </a:solidFill>
              <a:latin typeface="Arial"/>
              <a:ea typeface="Arial"/>
              <a:cs typeface="Arial"/>
              <a:sym typeface="Arial"/>
            </a:endParaRPr>
          </a:p>
        </p:txBody>
      </p:sp>
      <p:sp>
        <p:nvSpPr>
          <p:cNvPr id="828" name="Google Shape;828;p45"/>
          <p:cNvSpPr txBox="1"/>
          <p:nvPr/>
        </p:nvSpPr>
        <p:spPr>
          <a:xfrm>
            <a:off x="9300637" y="3393863"/>
            <a:ext cx="3145468"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du lịch, xem phim</a:t>
            </a:r>
            <a:endParaRPr i="1" sz="4000">
              <a:solidFill>
                <a:srgbClr val="FF0000"/>
              </a:solidFill>
              <a:latin typeface="Arial"/>
              <a:ea typeface="Arial"/>
              <a:cs typeface="Arial"/>
              <a:sym typeface="Arial"/>
            </a:endParaRPr>
          </a:p>
        </p:txBody>
      </p:sp>
      <p:sp>
        <p:nvSpPr>
          <p:cNvPr id="829" name="Google Shape;829;p45"/>
          <p:cNvSpPr txBox="1"/>
          <p:nvPr/>
        </p:nvSpPr>
        <p:spPr>
          <a:xfrm>
            <a:off x="13007287" y="7006499"/>
            <a:ext cx="4246987"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quỹ công ty, gia đình</a:t>
            </a:r>
            <a:endParaRPr i="1" sz="4000">
              <a:solidFill>
                <a:srgbClr val="FF0000"/>
              </a:solidFill>
              <a:latin typeface="Arial"/>
              <a:ea typeface="Arial"/>
              <a:cs typeface="Arial"/>
              <a:sym typeface="Arial"/>
            </a:endParaRPr>
          </a:p>
        </p:txBody>
      </p:sp>
      <p:pic>
        <p:nvPicPr>
          <p:cNvPr descr="Graphical user interface&#10;&#10;Description automatically generated" id="830" name="Google Shape;830;p45"/>
          <p:cNvPicPr preferRelativeResize="0"/>
          <p:nvPr/>
        </p:nvPicPr>
        <p:blipFill rotWithShape="1">
          <a:blip r:embed="rId6">
            <a:alphaModFix/>
          </a:blip>
          <a:srcRect b="0" l="0" r="0" t="0"/>
          <a:stretch/>
        </p:blipFill>
        <p:spPr>
          <a:xfrm>
            <a:off x="1019822" y="6840020"/>
            <a:ext cx="2634706" cy="2634706"/>
          </a:xfrm>
          <a:prstGeom prst="rect">
            <a:avLst/>
          </a:prstGeom>
          <a:noFill/>
          <a:ln>
            <a:noFill/>
          </a:ln>
        </p:spPr>
      </p:pic>
      <p:pic>
        <p:nvPicPr>
          <p:cNvPr descr="A picture containing text, scissors, indoor, pair&#10;&#10;Description automatically generated" id="831" name="Google Shape;831;p45"/>
          <p:cNvPicPr preferRelativeResize="0"/>
          <p:nvPr/>
        </p:nvPicPr>
        <p:blipFill rotWithShape="1">
          <a:blip r:embed="rId7">
            <a:alphaModFix/>
          </a:blip>
          <a:srcRect b="0" l="0" r="0" t="0"/>
          <a:stretch/>
        </p:blipFill>
        <p:spPr>
          <a:xfrm rot="-1199826">
            <a:off x="5538516" y="3127727"/>
            <a:ext cx="2221888" cy="2221888"/>
          </a:xfrm>
          <a:prstGeom prst="rect">
            <a:avLst/>
          </a:prstGeom>
          <a:noFill/>
          <a:ln>
            <a:noFill/>
          </a:ln>
        </p:spPr>
      </p:pic>
      <p:sp>
        <p:nvSpPr>
          <p:cNvPr id="832" name="Google Shape;832;p45"/>
          <p:cNvSpPr/>
          <p:nvPr/>
        </p:nvSpPr>
        <p:spPr>
          <a:xfrm>
            <a:off x="17221159" y="5394959"/>
            <a:ext cx="151720" cy="1524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33" name="Google Shape;833;p45"/>
          <p:cNvCxnSpPr/>
          <p:nvPr/>
        </p:nvCxnSpPr>
        <p:spPr>
          <a:xfrm>
            <a:off x="150680" y="6048329"/>
            <a:ext cx="17781143" cy="0"/>
          </a:xfrm>
          <a:prstGeom prst="straightConnector1">
            <a:avLst/>
          </a:prstGeom>
          <a:noFill/>
          <a:ln cap="flat" cmpd="sng" w="57150">
            <a:solidFill>
              <a:srgbClr val="EAAE1F"/>
            </a:solidFill>
            <a:prstDash val="solid"/>
            <a:round/>
            <a:headEnd len="sm" w="sm" type="none"/>
            <a:tailEnd len="med" w="med" type="stealth"/>
          </a:ln>
        </p:spPr>
      </p:cxnSp>
      <p:sp>
        <p:nvSpPr>
          <p:cNvPr id="834" name="Google Shape;834;p45"/>
          <p:cNvSpPr/>
          <p:nvPr/>
        </p:nvSpPr>
        <p:spPr>
          <a:xfrm>
            <a:off x="1424680" y="5591129"/>
            <a:ext cx="1968243" cy="914400"/>
          </a:xfrm>
          <a:prstGeom prst="flowChartTerminator">
            <a:avLst/>
          </a:prstGeom>
          <a:solidFill>
            <a:srgbClr val="057F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1</a:t>
            </a:r>
            <a:endParaRPr/>
          </a:p>
        </p:txBody>
      </p:sp>
      <p:sp>
        <p:nvSpPr>
          <p:cNvPr id="835" name="Google Shape;835;p45"/>
          <p:cNvSpPr/>
          <p:nvPr/>
        </p:nvSpPr>
        <p:spPr>
          <a:xfrm>
            <a:off x="5665340" y="5591129"/>
            <a:ext cx="1968243" cy="914400"/>
          </a:xfrm>
          <a:prstGeom prst="flowChartTerminator">
            <a:avLst/>
          </a:prstGeom>
          <a:solidFill>
            <a:srgbClr val="057F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2</a:t>
            </a:r>
            <a:endParaRPr/>
          </a:p>
        </p:txBody>
      </p:sp>
      <p:sp>
        <p:nvSpPr>
          <p:cNvPr id="836" name="Google Shape;836;p45"/>
          <p:cNvSpPr/>
          <p:nvPr/>
        </p:nvSpPr>
        <p:spPr>
          <a:xfrm>
            <a:off x="9906000" y="5591129"/>
            <a:ext cx="1968243" cy="914400"/>
          </a:xfrm>
          <a:prstGeom prst="flowChartTerminator">
            <a:avLst/>
          </a:prstGeom>
          <a:solidFill>
            <a:srgbClr val="057F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3</a:t>
            </a:r>
            <a:endParaRPr/>
          </a:p>
        </p:txBody>
      </p:sp>
      <p:sp>
        <p:nvSpPr>
          <p:cNvPr id="837" name="Google Shape;837;p45"/>
          <p:cNvSpPr/>
          <p:nvPr/>
        </p:nvSpPr>
        <p:spPr>
          <a:xfrm>
            <a:off x="14146660" y="5591129"/>
            <a:ext cx="1968243" cy="914400"/>
          </a:xfrm>
          <a:prstGeom prst="flowChartTerminator">
            <a:avLst/>
          </a:prstGeom>
          <a:solidFill>
            <a:srgbClr val="057F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4</a:t>
            </a:r>
            <a:endParaRPr/>
          </a:p>
        </p:txBody>
      </p:sp>
      <p:pic>
        <p:nvPicPr>
          <p:cNvPr descr="A picture containing text&#10;&#10;Description automatically generated" id="838" name="Google Shape;838;p45"/>
          <p:cNvPicPr preferRelativeResize="0"/>
          <p:nvPr/>
        </p:nvPicPr>
        <p:blipFill rotWithShape="1">
          <a:blip r:embed="rId8">
            <a:alphaModFix/>
          </a:blip>
          <a:srcRect b="0" l="0" r="31882" t="0"/>
          <a:stretch/>
        </p:blipFill>
        <p:spPr>
          <a:xfrm>
            <a:off x="13706905" y="3051289"/>
            <a:ext cx="2598723" cy="2547556"/>
          </a:xfrm>
          <a:prstGeom prst="rect">
            <a:avLst/>
          </a:prstGeom>
          <a:noFill/>
          <a:ln>
            <a:noFill/>
          </a:ln>
        </p:spPr>
      </p:pic>
    </p:spTree>
  </p:cSld>
  <p:clrMapOvr>
    <a:masterClrMapping/>
  </p:clrMapOvr>
  <p:transition spd="med">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500"/>
                                        <p:tgtEl>
                                          <p:spTgt spid="826"/>
                                        </p:tgtEl>
                                      </p:cBhvr>
                                    </p:animEffect>
                                  </p:childTnLst>
                                </p:cTn>
                              </p:par>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5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500"/>
                                        <p:tgtEl>
                                          <p:spTgt spid="8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842" name="Shape 842"/>
        <p:cNvGrpSpPr/>
        <p:nvPr/>
      </p:nvGrpSpPr>
      <p:grpSpPr>
        <a:xfrm>
          <a:off x="0" y="0"/>
          <a:ext cx="0" cy="0"/>
          <a:chOff x="0" y="0"/>
          <a:chExt cx="0" cy="0"/>
        </a:xfrm>
      </p:grpSpPr>
      <p:sp>
        <p:nvSpPr>
          <p:cNvPr id="843" name="Google Shape;843;p46"/>
          <p:cNvSpPr/>
          <p:nvPr/>
        </p:nvSpPr>
        <p:spPr>
          <a:xfrm>
            <a:off x="17373600" y="190500"/>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44" name="Google Shape;844;p46"/>
          <p:cNvSpPr/>
          <p:nvPr/>
        </p:nvSpPr>
        <p:spPr>
          <a:xfrm rot="-8961680">
            <a:off x="215151" y="9295201"/>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845" name="Google Shape;845;p46"/>
          <p:cNvGrpSpPr/>
          <p:nvPr/>
        </p:nvGrpSpPr>
        <p:grpSpPr>
          <a:xfrm>
            <a:off x="0" y="655467"/>
            <a:ext cx="16052709" cy="1791752"/>
            <a:chOff x="-1" y="1526532"/>
            <a:chExt cx="16052709" cy="1791752"/>
          </a:xfrm>
        </p:grpSpPr>
        <p:sp>
          <p:nvSpPr>
            <p:cNvPr id="846" name="Google Shape;846;p46"/>
            <p:cNvSpPr/>
            <p:nvPr/>
          </p:nvSpPr>
          <p:spPr>
            <a:xfrm>
              <a:off x="-1" y="1822685"/>
              <a:ext cx="15163800" cy="1199449"/>
            </a:xfrm>
            <a:prstGeom prst="rect">
              <a:avLst/>
            </a:prstGeom>
            <a:solidFill>
              <a:schemeClr val="lt1"/>
            </a:solidFill>
            <a:ln cap="flat" cmpd="sng" w="25400">
              <a:solidFill>
                <a:srgbClr val="3F31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3F3151"/>
                  </a:solidFill>
                  <a:latin typeface="Arial"/>
                  <a:ea typeface="Arial"/>
                  <a:cs typeface="Arial"/>
                  <a:sym typeface="Arial"/>
                </a:rPr>
                <a:t>Gợi ý: </a:t>
              </a:r>
              <a:r>
                <a:rPr lang="en-US" sz="4000">
                  <a:solidFill>
                    <a:srgbClr val="3F3151"/>
                  </a:solidFill>
                  <a:latin typeface="Arial"/>
                  <a:ea typeface="Arial"/>
                  <a:cs typeface="Arial"/>
                  <a:sym typeface="Arial"/>
                </a:rPr>
                <a:t>Một số chi tiêu linh hoạt có thể kể đến như:</a:t>
              </a:r>
              <a:endParaRPr/>
            </a:p>
          </p:txBody>
        </p:sp>
        <p:pic>
          <p:nvPicPr>
            <p:cNvPr id="847" name="Google Shape;847;p46"/>
            <p:cNvPicPr preferRelativeResize="0"/>
            <p:nvPr/>
          </p:nvPicPr>
          <p:blipFill rotWithShape="1">
            <a:blip r:embed="rId5">
              <a:alphaModFix/>
            </a:blip>
            <a:srcRect b="0" l="0" r="0" t="0"/>
            <a:stretch/>
          </p:blipFill>
          <p:spPr>
            <a:xfrm rot="1376890">
              <a:off x="14489537" y="1735025"/>
              <a:ext cx="1348524" cy="1374767"/>
            </a:xfrm>
            <a:prstGeom prst="rect">
              <a:avLst/>
            </a:prstGeom>
            <a:noFill/>
            <a:ln>
              <a:noFill/>
            </a:ln>
          </p:spPr>
        </p:pic>
      </p:grpSp>
      <p:sp>
        <p:nvSpPr>
          <p:cNvPr id="848" name="Google Shape;848;p46"/>
          <p:cNvSpPr txBox="1"/>
          <p:nvPr/>
        </p:nvSpPr>
        <p:spPr>
          <a:xfrm>
            <a:off x="986904" y="6454943"/>
            <a:ext cx="5233628" cy="274825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cho đám cưới, đám ma, sinh nhật, dịp lễ, quyên góp.</a:t>
            </a:r>
            <a:endParaRPr i="1" sz="4000">
              <a:solidFill>
                <a:srgbClr val="FF0000"/>
              </a:solidFill>
              <a:latin typeface="Arial"/>
              <a:ea typeface="Arial"/>
              <a:cs typeface="Arial"/>
              <a:sym typeface="Arial"/>
            </a:endParaRPr>
          </a:p>
        </p:txBody>
      </p:sp>
      <p:sp>
        <p:nvSpPr>
          <p:cNvPr id="849" name="Google Shape;849;p46"/>
          <p:cNvSpPr txBox="1"/>
          <p:nvPr/>
        </p:nvSpPr>
        <p:spPr>
          <a:xfrm>
            <a:off x="6646663" y="3167844"/>
            <a:ext cx="4994673"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sửa chữa đồ dùng trong gia đình</a:t>
            </a:r>
            <a:endParaRPr i="1" sz="4000">
              <a:solidFill>
                <a:srgbClr val="FF0000"/>
              </a:solidFill>
              <a:latin typeface="Arial"/>
              <a:ea typeface="Arial"/>
              <a:cs typeface="Arial"/>
              <a:sym typeface="Arial"/>
            </a:endParaRPr>
          </a:p>
        </p:txBody>
      </p:sp>
      <p:sp>
        <p:nvSpPr>
          <p:cNvPr id="850" name="Google Shape;850;p46"/>
          <p:cNvSpPr txBox="1"/>
          <p:nvPr/>
        </p:nvSpPr>
        <p:spPr>
          <a:xfrm>
            <a:off x="12781503" y="6660987"/>
            <a:ext cx="4246987"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Tiền khám bệnh, mua thuốc</a:t>
            </a:r>
            <a:endParaRPr i="1" sz="4000">
              <a:solidFill>
                <a:srgbClr val="FF0000"/>
              </a:solidFill>
              <a:latin typeface="Arial"/>
              <a:ea typeface="Arial"/>
              <a:cs typeface="Arial"/>
              <a:sym typeface="Arial"/>
            </a:endParaRPr>
          </a:p>
        </p:txBody>
      </p:sp>
      <p:sp>
        <p:nvSpPr>
          <p:cNvPr id="851" name="Google Shape;851;p46"/>
          <p:cNvSpPr/>
          <p:nvPr/>
        </p:nvSpPr>
        <p:spPr>
          <a:xfrm>
            <a:off x="17323908" y="5202296"/>
            <a:ext cx="151720" cy="15240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949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52" name="Google Shape;852;p46"/>
          <p:cNvCxnSpPr/>
          <p:nvPr/>
        </p:nvCxnSpPr>
        <p:spPr>
          <a:xfrm>
            <a:off x="253429" y="5855666"/>
            <a:ext cx="17781143" cy="0"/>
          </a:xfrm>
          <a:prstGeom prst="straightConnector1">
            <a:avLst/>
          </a:prstGeom>
          <a:noFill/>
          <a:ln cap="flat" cmpd="sng" w="57150">
            <a:solidFill>
              <a:srgbClr val="EAAE1F"/>
            </a:solidFill>
            <a:prstDash val="solid"/>
            <a:round/>
            <a:headEnd len="sm" w="sm" type="none"/>
            <a:tailEnd len="med" w="med" type="stealth"/>
          </a:ln>
        </p:spPr>
      </p:cxnSp>
      <p:sp>
        <p:nvSpPr>
          <p:cNvPr id="853" name="Google Shape;853;p46"/>
          <p:cNvSpPr/>
          <p:nvPr/>
        </p:nvSpPr>
        <p:spPr>
          <a:xfrm>
            <a:off x="2619597" y="5337112"/>
            <a:ext cx="1968243" cy="914400"/>
          </a:xfrm>
          <a:prstGeom prst="flowChartTerminator">
            <a:avLst/>
          </a:prstGeom>
          <a:solidFill>
            <a:srgbClr val="057F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5</a:t>
            </a:r>
            <a:endParaRPr/>
          </a:p>
        </p:txBody>
      </p:sp>
      <p:sp>
        <p:nvSpPr>
          <p:cNvPr id="854" name="Google Shape;854;p46"/>
          <p:cNvSpPr/>
          <p:nvPr/>
        </p:nvSpPr>
        <p:spPr>
          <a:xfrm>
            <a:off x="8262627" y="5398466"/>
            <a:ext cx="1968243" cy="914400"/>
          </a:xfrm>
          <a:prstGeom prst="flowChartTerminator">
            <a:avLst/>
          </a:prstGeom>
          <a:solidFill>
            <a:srgbClr val="057F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6</a:t>
            </a:r>
            <a:endParaRPr/>
          </a:p>
        </p:txBody>
      </p:sp>
      <p:sp>
        <p:nvSpPr>
          <p:cNvPr id="855" name="Google Shape;855;p46"/>
          <p:cNvSpPr/>
          <p:nvPr/>
        </p:nvSpPr>
        <p:spPr>
          <a:xfrm>
            <a:off x="13905658" y="5398466"/>
            <a:ext cx="1968243" cy="914400"/>
          </a:xfrm>
          <a:prstGeom prst="flowChartTerminator">
            <a:avLst/>
          </a:prstGeom>
          <a:solidFill>
            <a:srgbClr val="057F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Arial"/>
                <a:ea typeface="Arial"/>
                <a:cs typeface="Arial"/>
                <a:sym typeface="Arial"/>
              </a:rPr>
              <a:t>7</a:t>
            </a:r>
            <a:endParaRPr/>
          </a:p>
        </p:txBody>
      </p:sp>
      <p:pic>
        <p:nvPicPr>
          <p:cNvPr id="856" name="Google Shape;856;p46"/>
          <p:cNvPicPr preferRelativeResize="0"/>
          <p:nvPr/>
        </p:nvPicPr>
        <p:blipFill rotWithShape="1">
          <a:blip r:embed="rId6">
            <a:alphaModFix/>
          </a:blip>
          <a:srcRect b="0" l="0" r="0" t="0"/>
          <a:stretch/>
        </p:blipFill>
        <p:spPr>
          <a:xfrm>
            <a:off x="2412054" y="2847071"/>
            <a:ext cx="2112878" cy="2490041"/>
          </a:xfrm>
          <a:prstGeom prst="rect">
            <a:avLst/>
          </a:prstGeom>
          <a:noFill/>
          <a:ln>
            <a:noFill/>
          </a:ln>
        </p:spPr>
      </p:pic>
      <p:pic>
        <p:nvPicPr>
          <p:cNvPr id="857" name="Google Shape;857;p46"/>
          <p:cNvPicPr preferRelativeResize="0"/>
          <p:nvPr/>
        </p:nvPicPr>
        <p:blipFill rotWithShape="1">
          <a:blip r:embed="rId7">
            <a:alphaModFix/>
          </a:blip>
          <a:srcRect b="0" l="0" r="0" t="0"/>
          <a:stretch/>
        </p:blipFill>
        <p:spPr>
          <a:xfrm>
            <a:off x="7704149" y="6660987"/>
            <a:ext cx="2954217" cy="2954217"/>
          </a:xfrm>
          <a:prstGeom prst="rect">
            <a:avLst/>
          </a:prstGeom>
          <a:noFill/>
          <a:ln>
            <a:noFill/>
          </a:ln>
        </p:spPr>
      </p:pic>
      <p:pic>
        <p:nvPicPr>
          <p:cNvPr descr="A picture containing graphical user interface&#10;&#10;Description automatically generated" id="858" name="Google Shape;858;p46"/>
          <p:cNvPicPr preferRelativeResize="0"/>
          <p:nvPr/>
        </p:nvPicPr>
        <p:blipFill rotWithShape="1">
          <a:blip r:embed="rId8">
            <a:alphaModFix/>
          </a:blip>
          <a:srcRect b="0" l="0" r="0" t="0"/>
          <a:stretch/>
        </p:blipFill>
        <p:spPr>
          <a:xfrm>
            <a:off x="12918443" y="3190250"/>
            <a:ext cx="3390870" cy="16066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500"/>
                                        <p:tgtEl>
                                          <p:spTgt spid="853"/>
                                        </p:tgtEl>
                                      </p:cBhvr>
                                    </p:animEffect>
                                  </p:childTnLst>
                                </p:cTn>
                              </p:par>
                              <p:par>
                                <p:cTn fill="hold" nodeType="with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500"/>
                                        <p:tgtEl>
                                          <p:spTgt spid="8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par>
                                <p:cTn fill="hold" nodeType="with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500"/>
                                        <p:tgtEl>
                                          <p:spTgt spid="8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862" name="Shape 862"/>
        <p:cNvGrpSpPr/>
        <p:nvPr/>
      </p:nvGrpSpPr>
      <p:grpSpPr>
        <a:xfrm>
          <a:off x="0" y="0"/>
          <a:ext cx="0" cy="0"/>
          <a:chOff x="0" y="0"/>
          <a:chExt cx="0" cy="0"/>
        </a:xfrm>
      </p:grpSpPr>
      <p:sp>
        <p:nvSpPr>
          <p:cNvPr id="863" name="Google Shape;863;p47"/>
          <p:cNvSpPr/>
          <p:nvPr/>
        </p:nvSpPr>
        <p:spPr>
          <a:xfrm>
            <a:off x="17406257" y="8986157"/>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64" name="Google Shape;864;p47"/>
          <p:cNvSpPr/>
          <p:nvPr/>
        </p:nvSpPr>
        <p:spPr>
          <a:xfrm rot="-8961680">
            <a:off x="215150" y="-2298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cxnSp>
        <p:nvCxnSpPr>
          <p:cNvPr id="865" name="Google Shape;865;p47"/>
          <p:cNvCxnSpPr>
            <a:endCxn id="866" idx="0"/>
          </p:cNvCxnSpPr>
          <p:nvPr/>
        </p:nvCxnSpPr>
        <p:spPr>
          <a:xfrm>
            <a:off x="3770307" y="3232787"/>
            <a:ext cx="0" cy="805500"/>
          </a:xfrm>
          <a:prstGeom prst="straightConnector1">
            <a:avLst/>
          </a:prstGeom>
          <a:noFill/>
          <a:ln cap="flat" cmpd="sng" w="57150">
            <a:solidFill>
              <a:srgbClr val="FF0000"/>
            </a:solidFill>
            <a:prstDash val="solid"/>
            <a:round/>
            <a:headEnd len="sm" w="sm" type="none"/>
            <a:tailEnd len="med" w="med" type="triangle"/>
          </a:ln>
        </p:spPr>
      </p:cxnSp>
      <p:cxnSp>
        <p:nvCxnSpPr>
          <p:cNvPr id="867" name="Google Shape;867;p47"/>
          <p:cNvCxnSpPr>
            <a:endCxn id="868" idx="0"/>
          </p:cNvCxnSpPr>
          <p:nvPr/>
        </p:nvCxnSpPr>
        <p:spPr>
          <a:xfrm>
            <a:off x="9252338" y="3204424"/>
            <a:ext cx="0" cy="793200"/>
          </a:xfrm>
          <a:prstGeom prst="straightConnector1">
            <a:avLst/>
          </a:prstGeom>
          <a:noFill/>
          <a:ln cap="flat" cmpd="sng" w="57150">
            <a:solidFill>
              <a:srgbClr val="FF0000"/>
            </a:solidFill>
            <a:prstDash val="solid"/>
            <a:round/>
            <a:headEnd len="sm" w="sm" type="none"/>
            <a:tailEnd len="med" w="med" type="triangle"/>
          </a:ln>
        </p:spPr>
      </p:cxnSp>
      <p:sp>
        <p:nvSpPr>
          <p:cNvPr id="869" name="Google Shape;869;p47"/>
          <p:cNvSpPr/>
          <p:nvPr/>
        </p:nvSpPr>
        <p:spPr>
          <a:xfrm>
            <a:off x="1957349" y="1028699"/>
            <a:ext cx="14381409" cy="2185151"/>
          </a:xfrm>
          <a:prstGeom prst="roundRect">
            <a:avLst>
              <a:gd fmla="val 16667" name="adj"/>
            </a:avLst>
          </a:prstGeom>
          <a:solidFill>
            <a:schemeClr val="lt1"/>
          </a:solidFill>
          <a:ln cap="flat" cmpd="sng" w="2540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4F6128"/>
                </a:solidFill>
                <a:latin typeface="Arial"/>
                <a:ea typeface="Arial"/>
                <a:cs typeface="Arial"/>
                <a:sym typeface="Arial"/>
              </a:rPr>
              <a:t>Gợi ý: </a:t>
            </a:r>
            <a:r>
              <a:rPr lang="en-US" sz="4000">
                <a:solidFill>
                  <a:srgbClr val="4F6128"/>
                </a:solidFill>
                <a:latin typeface="Arial"/>
                <a:ea typeface="Arial"/>
                <a:cs typeface="Arial"/>
                <a:sym typeface="Arial"/>
              </a:rPr>
              <a:t>Một số chi tiêu cho tiết kiệm có thể kể đến như:</a:t>
            </a:r>
            <a:endParaRPr sz="4000">
              <a:solidFill>
                <a:srgbClr val="4F6128"/>
              </a:solidFill>
              <a:latin typeface="Arial"/>
              <a:ea typeface="Arial"/>
              <a:cs typeface="Arial"/>
              <a:sym typeface="Arial"/>
            </a:endParaRPr>
          </a:p>
        </p:txBody>
      </p:sp>
      <p:sp>
        <p:nvSpPr>
          <p:cNvPr id="866" name="Google Shape;866;p47"/>
          <p:cNvSpPr/>
          <p:nvPr/>
        </p:nvSpPr>
        <p:spPr>
          <a:xfrm>
            <a:off x="1523999" y="4038287"/>
            <a:ext cx="4492615" cy="2781614"/>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Gửi tiết kiệm ngân hàng</a:t>
            </a:r>
            <a:endParaRPr/>
          </a:p>
        </p:txBody>
      </p:sp>
      <p:sp>
        <p:nvSpPr>
          <p:cNvPr id="868" name="Google Shape;868;p47"/>
          <p:cNvSpPr/>
          <p:nvPr/>
        </p:nvSpPr>
        <p:spPr>
          <a:xfrm>
            <a:off x="7006030" y="3997624"/>
            <a:ext cx="4492615" cy="2781613"/>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Cho vay lấy lãi</a:t>
            </a:r>
            <a:endParaRPr/>
          </a:p>
        </p:txBody>
      </p:sp>
      <p:cxnSp>
        <p:nvCxnSpPr>
          <p:cNvPr id="870" name="Google Shape;870;p47"/>
          <p:cNvCxnSpPr>
            <a:endCxn id="871" idx="0"/>
          </p:cNvCxnSpPr>
          <p:nvPr/>
        </p:nvCxnSpPr>
        <p:spPr>
          <a:xfrm>
            <a:off x="14517694" y="3232787"/>
            <a:ext cx="0" cy="805500"/>
          </a:xfrm>
          <a:prstGeom prst="straightConnector1">
            <a:avLst/>
          </a:prstGeom>
          <a:noFill/>
          <a:ln cap="flat" cmpd="sng" w="57150">
            <a:solidFill>
              <a:srgbClr val="FF0000"/>
            </a:solidFill>
            <a:prstDash val="solid"/>
            <a:round/>
            <a:headEnd len="sm" w="sm" type="none"/>
            <a:tailEnd len="med" w="med" type="triangle"/>
          </a:ln>
        </p:spPr>
      </p:cxnSp>
      <p:sp>
        <p:nvSpPr>
          <p:cNvPr id="871" name="Google Shape;871;p47"/>
          <p:cNvSpPr/>
          <p:nvPr/>
        </p:nvSpPr>
        <p:spPr>
          <a:xfrm>
            <a:off x="12271386" y="4038287"/>
            <a:ext cx="4492615" cy="2781614"/>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Đầu tư </a:t>
            </a:r>
            <a:endParaRPr/>
          </a:p>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kinh doanh</a:t>
            </a:r>
            <a:endParaRPr/>
          </a:p>
        </p:txBody>
      </p:sp>
      <p:pic>
        <p:nvPicPr>
          <p:cNvPr id="872" name="Google Shape;872;p47"/>
          <p:cNvPicPr preferRelativeResize="0"/>
          <p:nvPr/>
        </p:nvPicPr>
        <p:blipFill rotWithShape="1">
          <a:blip r:embed="rId5">
            <a:alphaModFix/>
          </a:blip>
          <a:srcRect b="0" l="0" r="0" t="0"/>
          <a:stretch/>
        </p:blipFill>
        <p:spPr>
          <a:xfrm>
            <a:off x="1806841" y="7124701"/>
            <a:ext cx="4017526" cy="2720270"/>
          </a:xfrm>
          <a:prstGeom prst="rect">
            <a:avLst/>
          </a:prstGeom>
          <a:noFill/>
          <a:ln>
            <a:noFill/>
          </a:ln>
        </p:spPr>
      </p:pic>
      <p:pic>
        <p:nvPicPr>
          <p:cNvPr id="873" name="Google Shape;873;p47"/>
          <p:cNvPicPr preferRelativeResize="0"/>
          <p:nvPr/>
        </p:nvPicPr>
        <p:blipFill rotWithShape="1">
          <a:blip r:embed="rId6">
            <a:alphaModFix/>
          </a:blip>
          <a:srcRect b="0" l="0" r="0" t="0"/>
          <a:stretch/>
        </p:blipFill>
        <p:spPr>
          <a:xfrm>
            <a:off x="7074561" y="6981684"/>
            <a:ext cx="4355552" cy="2706762"/>
          </a:xfrm>
          <a:prstGeom prst="rect">
            <a:avLst/>
          </a:prstGeom>
          <a:noFill/>
          <a:ln>
            <a:noFill/>
          </a:ln>
        </p:spPr>
      </p:pic>
      <p:pic>
        <p:nvPicPr>
          <p:cNvPr descr="Graphical user interface&#10;&#10;Description automatically generated with medium confidence" id="874" name="Google Shape;874;p47"/>
          <p:cNvPicPr preferRelativeResize="0"/>
          <p:nvPr/>
        </p:nvPicPr>
        <p:blipFill rotWithShape="1">
          <a:blip r:embed="rId7">
            <a:alphaModFix/>
          </a:blip>
          <a:srcRect b="0" l="0" r="0" t="0"/>
          <a:stretch/>
        </p:blipFill>
        <p:spPr>
          <a:xfrm>
            <a:off x="12465996" y="7316647"/>
            <a:ext cx="4105760" cy="2448428"/>
          </a:xfrm>
          <a:prstGeom prst="rect">
            <a:avLst/>
          </a:prstGeom>
          <a:noFill/>
          <a:ln>
            <a:noFill/>
          </a:ln>
        </p:spPr>
      </p:pic>
    </p:spTree>
  </p:cSld>
  <p:clrMapOvr>
    <a:masterClrMapping/>
  </p:clrMapOvr>
  <p:transition spd="med">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par>
                                <p:cTn fill="hold" nodeType="with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878" name="Shape 878"/>
        <p:cNvGrpSpPr/>
        <p:nvPr/>
      </p:nvGrpSpPr>
      <p:grpSpPr>
        <a:xfrm>
          <a:off x="0" y="0"/>
          <a:ext cx="0" cy="0"/>
          <a:chOff x="0" y="0"/>
          <a:chExt cx="0" cy="0"/>
        </a:xfrm>
      </p:grpSpPr>
      <p:sp>
        <p:nvSpPr>
          <p:cNvPr id="879" name="Google Shape;879;p48"/>
          <p:cNvSpPr/>
          <p:nvPr/>
        </p:nvSpPr>
        <p:spPr>
          <a:xfrm>
            <a:off x="17406257" y="8986157"/>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880" name="Google Shape;880;p48"/>
          <p:cNvSpPr/>
          <p:nvPr/>
        </p:nvSpPr>
        <p:spPr>
          <a:xfrm rot="-8961680">
            <a:off x="215150" y="-2298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cxnSp>
        <p:nvCxnSpPr>
          <p:cNvPr id="881" name="Google Shape;881;p48"/>
          <p:cNvCxnSpPr>
            <a:endCxn id="882" idx="0"/>
          </p:cNvCxnSpPr>
          <p:nvPr/>
        </p:nvCxnSpPr>
        <p:spPr>
          <a:xfrm>
            <a:off x="3770307" y="3232787"/>
            <a:ext cx="0" cy="805500"/>
          </a:xfrm>
          <a:prstGeom prst="straightConnector1">
            <a:avLst/>
          </a:prstGeom>
          <a:noFill/>
          <a:ln cap="flat" cmpd="sng" w="57150">
            <a:solidFill>
              <a:srgbClr val="FF0000"/>
            </a:solidFill>
            <a:prstDash val="solid"/>
            <a:round/>
            <a:headEnd len="sm" w="sm" type="none"/>
            <a:tailEnd len="med" w="med" type="triangle"/>
          </a:ln>
        </p:spPr>
      </p:cxnSp>
      <p:cxnSp>
        <p:nvCxnSpPr>
          <p:cNvPr id="883" name="Google Shape;883;p48"/>
          <p:cNvCxnSpPr>
            <a:endCxn id="884" idx="0"/>
          </p:cNvCxnSpPr>
          <p:nvPr/>
        </p:nvCxnSpPr>
        <p:spPr>
          <a:xfrm>
            <a:off x="9252338" y="3204424"/>
            <a:ext cx="0" cy="793200"/>
          </a:xfrm>
          <a:prstGeom prst="straightConnector1">
            <a:avLst/>
          </a:prstGeom>
          <a:noFill/>
          <a:ln cap="flat" cmpd="sng" w="57150">
            <a:solidFill>
              <a:srgbClr val="FF0000"/>
            </a:solidFill>
            <a:prstDash val="solid"/>
            <a:round/>
            <a:headEnd len="sm" w="sm" type="none"/>
            <a:tailEnd len="med" w="med" type="triangle"/>
          </a:ln>
        </p:spPr>
      </p:cxnSp>
      <p:sp>
        <p:nvSpPr>
          <p:cNvPr id="885" name="Google Shape;885;p48"/>
          <p:cNvSpPr/>
          <p:nvPr/>
        </p:nvSpPr>
        <p:spPr>
          <a:xfrm>
            <a:off x="1957349" y="1028699"/>
            <a:ext cx="14381409" cy="2185151"/>
          </a:xfrm>
          <a:prstGeom prst="roundRect">
            <a:avLst>
              <a:gd fmla="val 16667" name="adj"/>
            </a:avLst>
          </a:prstGeom>
          <a:solidFill>
            <a:schemeClr val="lt1"/>
          </a:solidFill>
          <a:ln cap="flat" cmpd="sng" w="25400">
            <a:solidFill>
              <a:srgbClr val="4F61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4F6128"/>
                </a:solidFill>
                <a:latin typeface="Arial"/>
                <a:ea typeface="Arial"/>
                <a:cs typeface="Arial"/>
                <a:sym typeface="Arial"/>
              </a:rPr>
              <a:t>Gợi ý: </a:t>
            </a:r>
            <a:r>
              <a:rPr lang="en-US" sz="4000">
                <a:solidFill>
                  <a:srgbClr val="4F6128"/>
                </a:solidFill>
                <a:latin typeface="Arial"/>
                <a:ea typeface="Arial"/>
                <a:cs typeface="Arial"/>
                <a:sym typeface="Arial"/>
              </a:rPr>
              <a:t>Một số chi tiêu cho tiết kiệm có thể kể đến như:</a:t>
            </a:r>
            <a:endParaRPr sz="4000">
              <a:solidFill>
                <a:srgbClr val="4F6128"/>
              </a:solidFill>
              <a:latin typeface="Arial"/>
              <a:ea typeface="Arial"/>
              <a:cs typeface="Arial"/>
              <a:sym typeface="Arial"/>
            </a:endParaRPr>
          </a:p>
        </p:txBody>
      </p:sp>
      <p:sp>
        <p:nvSpPr>
          <p:cNvPr id="882" name="Google Shape;882;p48"/>
          <p:cNvSpPr/>
          <p:nvPr/>
        </p:nvSpPr>
        <p:spPr>
          <a:xfrm>
            <a:off x="1523999" y="4038287"/>
            <a:ext cx="4492615" cy="2781614"/>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Đầu tư vào chứng khoán</a:t>
            </a:r>
            <a:endParaRPr/>
          </a:p>
        </p:txBody>
      </p:sp>
      <p:sp>
        <p:nvSpPr>
          <p:cNvPr id="884" name="Google Shape;884;p48"/>
          <p:cNvSpPr/>
          <p:nvPr/>
        </p:nvSpPr>
        <p:spPr>
          <a:xfrm>
            <a:off x="7006030" y="3997624"/>
            <a:ext cx="4492615" cy="2781613"/>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Mua cổ phiếu</a:t>
            </a:r>
            <a:endParaRPr/>
          </a:p>
        </p:txBody>
      </p:sp>
      <p:cxnSp>
        <p:nvCxnSpPr>
          <p:cNvPr id="886" name="Google Shape;886;p48"/>
          <p:cNvCxnSpPr>
            <a:endCxn id="887" idx="0"/>
          </p:cNvCxnSpPr>
          <p:nvPr/>
        </p:nvCxnSpPr>
        <p:spPr>
          <a:xfrm>
            <a:off x="14517694" y="3232787"/>
            <a:ext cx="0" cy="805500"/>
          </a:xfrm>
          <a:prstGeom prst="straightConnector1">
            <a:avLst/>
          </a:prstGeom>
          <a:noFill/>
          <a:ln cap="flat" cmpd="sng" w="57150">
            <a:solidFill>
              <a:srgbClr val="FF0000"/>
            </a:solidFill>
            <a:prstDash val="solid"/>
            <a:round/>
            <a:headEnd len="sm" w="sm" type="none"/>
            <a:tailEnd len="med" w="med" type="triangle"/>
          </a:ln>
        </p:spPr>
      </p:cxnSp>
      <p:sp>
        <p:nvSpPr>
          <p:cNvPr id="887" name="Google Shape;887;p48"/>
          <p:cNvSpPr/>
          <p:nvPr/>
        </p:nvSpPr>
        <p:spPr>
          <a:xfrm>
            <a:off x="12271386" y="4038287"/>
            <a:ext cx="4492615" cy="2781614"/>
          </a:xfrm>
          <a:prstGeom prst="roundRect">
            <a:avLst>
              <a:gd fmla="val 16667" name="adj"/>
            </a:avLst>
          </a:prstGeom>
          <a:solidFill>
            <a:srgbClr val="DAEEF3"/>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chemeClr val="dk1"/>
                </a:solidFill>
                <a:latin typeface="Arial"/>
                <a:ea typeface="Arial"/>
                <a:cs typeface="Arial"/>
                <a:sym typeface="Arial"/>
              </a:rPr>
              <a:t>Các khoản đầu tư khác</a:t>
            </a:r>
            <a:endParaRPr/>
          </a:p>
        </p:txBody>
      </p:sp>
      <p:pic>
        <p:nvPicPr>
          <p:cNvPr id="888" name="Google Shape;888;p48"/>
          <p:cNvPicPr preferRelativeResize="0"/>
          <p:nvPr/>
        </p:nvPicPr>
        <p:blipFill rotWithShape="1">
          <a:blip r:embed="rId5">
            <a:alphaModFix/>
          </a:blip>
          <a:srcRect b="16158" l="0" r="0" t="19841"/>
          <a:stretch/>
        </p:blipFill>
        <p:spPr>
          <a:xfrm>
            <a:off x="1747334" y="7200900"/>
            <a:ext cx="4045945" cy="2589405"/>
          </a:xfrm>
          <a:prstGeom prst="rect">
            <a:avLst/>
          </a:prstGeom>
          <a:noFill/>
          <a:ln>
            <a:noFill/>
          </a:ln>
        </p:spPr>
      </p:pic>
      <p:pic>
        <p:nvPicPr>
          <p:cNvPr descr="Graphical user interface&#10;&#10;Description automatically generated" id="889" name="Google Shape;889;p48"/>
          <p:cNvPicPr preferRelativeResize="0"/>
          <p:nvPr/>
        </p:nvPicPr>
        <p:blipFill rotWithShape="1">
          <a:blip r:embed="rId6">
            <a:alphaModFix/>
          </a:blip>
          <a:srcRect b="0" l="0" r="0" t="0"/>
          <a:stretch/>
        </p:blipFill>
        <p:spPr>
          <a:xfrm>
            <a:off x="7572375" y="6935195"/>
            <a:ext cx="3143250" cy="3143250"/>
          </a:xfrm>
          <a:prstGeom prst="rect">
            <a:avLst/>
          </a:prstGeom>
          <a:noFill/>
          <a:ln>
            <a:noFill/>
          </a:ln>
        </p:spPr>
      </p:pic>
      <p:pic>
        <p:nvPicPr>
          <p:cNvPr descr="Graphical user interface, application&#10;&#10;Description automatically generated" id="890" name="Google Shape;890;p48"/>
          <p:cNvPicPr preferRelativeResize="0"/>
          <p:nvPr/>
        </p:nvPicPr>
        <p:blipFill rotWithShape="1">
          <a:blip r:embed="rId7">
            <a:alphaModFix/>
          </a:blip>
          <a:srcRect b="0" l="0" r="0" t="0"/>
          <a:stretch/>
        </p:blipFill>
        <p:spPr>
          <a:xfrm>
            <a:off x="13258800" y="7072191"/>
            <a:ext cx="2747602" cy="28468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500"/>
                                        <p:tgtEl>
                                          <p:spTgt spid="8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par>
                                <p:cTn fill="hold" nodeType="with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500"/>
                                        <p:tgtEl>
                                          <p:spTgt spid="8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
                                        <p:tgtEl>
                                          <p:spTgt spid="884"/>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500"/>
                                        <p:tgtEl>
                                          <p:spTgt spid="887"/>
                                        </p:tgtEl>
                                      </p:cBhvr>
                                    </p:animEffect>
                                  </p:childTnLst>
                                </p:cTn>
                              </p:par>
                              <p:par>
                                <p:cTn fill="hold" nodeType="with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895" name="Shape 895"/>
        <p:cNvGrpSpPr/>
        <p:nvPr/>
      </p:nvGrpSpPr>
      <p:grpSpPr>
        <a:xfrm>
          <a:off x="0" y="0"/>
          <a:ext cx="0" cy="0"/>
          <a:chOff x="0" y="0"/>
          <a:chExt cx="0" cy="0"/>
        </a:xfrm>
      </p:grpSpPr>
      <p:sp>
        <p:nvSpPr>
          <p:cNvPr id="896" name="Google Shape;896;p49"/>
          <p:cNvSpPr/>
          <p:nvPr/>
        </p:nvSpPr>
        <p:spPr>
          <a:xfrm>
            <a:off x="17162860" y="9270123"/>
            <a:ext cx="1049146" cy="982735"/>
          </a:xfrm>
          <a:custGeom>
            <a:rect b="b" l="l" r="r" t="t"/>
            <a:pathLst>
              <a:path extrusionOk="0" h="682370" w="610148">
                <a:moveTo>
                  <a:pt x="0" y="0"/>
                </a:moveTo>
                <a:lnTo>
                  <a:pt x="610148" y="0"/>
                </a:lnTo>
                <a:lnTo>
                  <a:pt x="610148" y="682370"/>
                </a:lnTo>
                <a:lnTo>
                  <a:pt x="0" y="682370"/>
                </a:lnTo>
                <a:lnTo>
                  <a:pt x="0" y="0"/>
                </a:lnTo>
                <a:close/>
              </a:path>
            </a:pathLst>
          </a:custGeom>
          <a:blipFill rotWithShape="1">
            <a:blip r:embed="rId3">
              <a:alphaModFix/>
            </a:blip>
            <a:stretch>
              <a:fillRect b="-246308" l="-195046"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7" name="Google Shape;897;p49"/>
          <p:cNvSpPr/>
          <p:nvPr/>
        </p:nvSpPr>
        <p:spPr>
          <a:xfrm>
            <a:off x="728328" y="1485900"/>
            <a:ext cx="16831346" cy="8142990"/>
          </a:xfrm>
          <a:custGeom>
            <a:rect b="b" l="l" r="r" t="t"/>
            <a:pathLst>
              <a:path extrusionOk="0" h="6335005" w="14949872">
                <a:moveTo>
                  <a:pt x="0" y="0"/>
                </a:moveTo>
                <a:lnTo>
                  <a:pt x="14949872" y="0"/>
                </a:lnTo>
                <a:lnTo>
                  <a:pt x="14949872" y="6335005"/>
                </a:lnTo>
                <a:lnTo>
                  <a:pt x="0" y="6335005"/>
                </a:lnTo>
                <a:lnTo>
                  <a:pt x="0" y="0"/>
                </a:lnTo>
                <a:close/>
              </a:path>
            </a:pathLst>
          </a:custGeom>
          <a:solidFill>
            <a:srgbClr val="DAEEF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8" name="Google Shape;898;p49"/>
          <p:cNvSpPr/>
          <p:nvPr/>
        </p:nvSpPr>
        <p:spPr>
          <a:xfrm>
            <a:off x="50889" y="8427101"/>
            <a:ext cx="1627230" cy="1721937"/>
          </a:xfrm>
          <a:custGeom>
            <a:rect b="b" l="l" r="r" t="t"/>
            <a:pathLst>
              <a:path extrusionOk="0" h="1721937" w="1627230">
                <a:moveTo>
                  <a:pt x="0" y="0"/>
                </a:moveTo>
                <a:lnTo>
                  <a:pt x="1627231" y="0"/>
                </a:lnTo>
                <a:lnTo>
                  <a:pt x="1627231" y="1721937"/>
                </a:lnTo>
                <a:lnTo>
                  <a:pt x="0" y="17219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899" name="Google Shape;899;p49"/>
          <p:cNvGrpSpPr/>
          <p:nvPr/>
        </p:nvGrpSpPr>
        <p:grpSpPr>
          <a:xfrm>
            <a:off x="4889235" y="800098"/>
            <a:ext cx="8509529" cy="1371600"/>
            <a:chOff x="5004167" y="1143535"/>
            <a:chExt cx="8509529" cy="1371600"/>
          </a:xfrm>
        </p:grpSpPr>
        <p:pic>
          <p:nvPicPr>
            <p:cNvPr id="900" name="Google Shape;900;p49"/>
            <p:cNvPicPr preferRelativeResize="0"/>
            <p:nvPr/>
          </p:nvPicPr>
          <p:blipFill rotWithShape="1">
            <a:blip r:embed="rId5">
              <a:alphaModFix/>
            </a:blip>
            <a:srcRect b="0" l="0" r="0" t="0"/>
            <a:stretch/>
          </p:blipFill>
          <p:spPr>
            <a:xfrm>
              <a:off x="5004167" y="1143535"/>
              <a:ext cx="8509529" cy="1371600"/>
            </a:xfrm>
            <a:prstGeom prst="rect">
              <a:avLst/>
            </a:prstGeom>
            <a:noFill/>
            <a:ln>
              <a:noFill/>
            </a:ln>
          </p:spPr>
        </p:pic>
        <p:sp>
          <p:nvSpPr>
            <p:cNvPr id="901" name="Google Shape;901;p49"/>
            <p:cNvSpPr txBox="1"/>
            <p:nvPr/>
          </p:nvSpPr>
          <p:spPr>
            <a:xfrm>
              <a:off x="5620667" y="1336892"/>
              <a:ext cx="7276528" cy="9848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600">
                  <a:solidFill>
                    <a:srgbClr val="C00000"/>
                  </a:solidFill>
                  <a:latin typeface="Arial"/>
                  <a:ea typeface="Arial"/>
                  <a:cs typeface="Arial"/>
                  <a:sym typeface="Arial"/>
                </a:rPr>
                <a:t>KẾT LUẬN</a:t>
              </a:r>
              <a:endParaRPr b="1" sz="5600">
                <a:solidFill>
                  <a:srgbClr val="C00000"/>
                </a:solidFill>
                <a:latin typeface="Arial"/>
                <a:ea typeface="Arial"/>
                <a:cs typeface="Arial"/>
                <a:sym typeface="Arial"/>
              </a:endParaRPr>
            </a:p>
          </p:txBody>
        </p:sp>
      </p:grpSp>
      <p:sp>
        <p:nvSpPr>
          <p:cNvPr id="902" name="Google Shape;902;p49"/>
          <p:cNvSpPr txBox="1"/>
          <p:nvPr/>
        </p:nvSpPr>
        <p:spPr>
          <a:xfrm>
            <a:off x="6640558" y="2286793"/>
            <a:ext cx="10228627" cy="7001276"/>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3800"/>
              <a:buFont typeface="Courier New"/>
              <a:buChar char="o"/>
            </a:pPr>
            <a:r>
              <a:rPr lang="en-US" sz="3800">
                <a:solidFill>
                  <a:srgbClr val="000000"/>
                </a:solidFill>
                <a:latin typeface="Arial"/>
                <a:ea typeface="Arial"/>
                <a:cs typeface="Arial"/>
                <a:sym typeface="Arial"/>
              </a:rPr>
              <a:t>Mỗi gia đình thường xuyên có những nguồn thu cố định, không cố định.</a:t>
            </a:r>
            <a:endParaRPr/>
          </a:p>
          <a:p>
            <a:pPr indent="-571500" lvl="0" marL="571500" marR="0" rtl="0" algn="just">
              <a:lnSpc>
                <a:spcPct val="150000"/>
              </a:lnSpc>
              <a:spcBef>
                <a:spcPts val="0"/>
              </a:spcBef>
              <a:spcAft>
                <a:spcPts val="0"/>
              </a:spcAft>
              <a:buClr>
                <a:srgbClr val="000000"/>
              </a:buClr>
              <a:buSzPts val="3800"/>
              <a:buFont typeface="Courier New"/>
              <a:buChar char="o"/>
            </a:pPr>
            <a:r>
              <a:rPr lang="en-US" sz="3800">
                <a:solidFill>
                  <a:srgbClr val="000000"/>
                </a:solidFill>
                <a:latin typeface="Arial"/>
                <a:ea typeface="Arial"/>
                <a:cs typeface="Arial"/>
                <a:sym typeface="Arial"/>
              </a:rPr>
              <a:t>Ngoài những khoản chi thiết yếu, linh hoạt, cần có những khoản chi cho tiết kiệm để phòng trừ rủi ro, chuẩn bị cho tương lai.</a:t>
            </a:r>
            <a:endParaRPr/>
          </a:p>
          <a:p>
            <a:pPr indent="-571500" lvl="0" marL="571500" marR="0" rtl="0" algn="just">
              <a:lnSpc>
                <a:spcPct val="150000"/>
              </a:lnSpc>
              <a:spcBef>
                <a:spcPts val="0"/>
              </a:spcBef>
              <a:spcAft>
                <a:spcPts val="0"/>
              </a:spcAft>
              <a:buClr>
                <a:srgbClr val="000000"/>
              </a:buClr>
              <a:buSzPts val="3800"/>
              <a:buFont typeface="Courier New"/>
              <a:buChar char="o"/>
            </a:pPr>
            <a:r>
              <a:rPr lang="en-US" sz="3800">
                <a:solidFill>
                  <a:srgbClr val="000000"/>
                </a:solidFill>
                <a:latin typeface="Arial"/>
                <a:ea typeface="Arial"/>
                <a:cs typeface="Arial"/>
                <a:sym typeface="Arial"/>
              </a:rPr>
              <a:t>Có rất nhiều nguồn thu, khoản chi trong cuộc sống nhưng cần chú ý những khoản chi tiêu phù hợp với thu nhập của gia đình.</a:t>
            </a:r>
            <a:endParaRPr/>
          </a:p>
        </p:txBody>
      </p:sp>
      <p:sp>
        <p:nvSpPr>
          <p:cNvPr id="903" name="Google Shape;903;p49"/>
          <p:cNvSpPr/>
          <p:nvPr/>
        </p:nvSpPr>
        <p:spPr>
          <a:xfrm>
            <a:off x="75996" y="443783"/>
            <a:ext cx="1220981" cy="1887188"/>
          </a:xfrm>
          <a:custGeom>
            <a:rect b="b" l="l" r="r" t="t"/>
            <a:pathLst>
              <a:path extrusionOk="0" h="1553825" w="554416">
                <a:moveTo>
                  <a:pt x="0" y="0"/>
                </a:moveTo>
                <a:lnTo>
                  <a:pt x="554416" y="0"/>
                </a:lnTo>
                <a:lnTo>
                  <a:pt x="554416" y="1553825"/>
                </a:lnTo>
                <a:lnTo>
                  <a:pt x="0" y="15538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904" name="Google Shape;904;p49"/>
          <p:cNvSpPr/>
          <p:nvPr/>
        </p:nvSpPr>
        <p:spPr>
          <a:xfrm rot="-285952">
            <a:off x="17006403" y="1023563"/>
            <a:ext cx="801971" cy="916910"/>
          </a:xfrm>
          <a:custGeom>
            <a:rect b="b" l="l" r="r" t="t"/>
            <a:pathLst>
              <a:path extrusionOk="0" h="678349" w="401922">
                <a:moveTo>
                  <a:pt x="0" y="0"/>
                </a:moveTo>
                <a:lnTo>
                  <a:pt x="401921" y="0"/>
                </a:lnTo>
                <a:lnTo>
                  <a:pt x="401921" y="678349"/>
                </a:lnTo>
                <a:lnTo>
                  <a:pt x="0" y="67834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905" name="Google Shape;905;p49"/>
          <p:cNvGrpSpPr/>
          <p:nvPr/>
        </p:nvGrpSpPr>
        <p:grpSpPr>
          <a:xfrm>
            <a:off x="1527655" y="3630413"/>
            <a:ext cx="4658507" cy="3853963"/>
            <a:chOff x="1527655" y="3630413"/>
            <a:chExt cx="4658507" cy="3853963"/>
          </a:xfrm>
        </p:grpSpPr>
        <p:grpSp>
          <p:nvGrpSpPr>
            <p:cNvPr id="906" name="Google Shape;906;p49"/>
            <p:cNvGrpSpPr/>
            <p:nvPr/>
          </p:nvGrpSpPr>
          <p:grpSpPr>
            <a:xfrm>
              <a:off x="1527655" y="3630413"/>
              <a:ext cx="4658507" cy="3853963"/>
              <a:chOff x="0" y="0"/>
              <a:chExt cx="1100661" cy="893945"/>
            </a:xfrm>
          </p:grpSpPr>
          <p:sp>
            <p:nvSpPr>
              <p:cNvPr id="907" name="Google Shape;907;p49"/>
              <p:cNvSpPr/>
              <p:nvPr/>
            </p:nvSpPr>
            <p:spPr>
              <a:xfrm>
                <a:off x="0" y="0"/>
                <a:ext cx="1100661" cy="893945"/>
              </a:xfrm>
              <a:custGeom>
                <a:rect b="b" l="l" r="r" t="t"/>
                <a:pathLst>
                  <a:path extrusionOk="0" h="893945" w="1100661">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8" name="Google Shape;908;p49"/>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71611"/>
                  </a:lnSpc>
                  <a:spcBef>
                    <a:spcPts val="0"/>
                  </a:spcBef>
                  <a:spcAft>
                    <a:spcPts val="0"/>
                  </a:spcAft>
                  <a:buNone/>
                </a:pPr>
                <a:r>
                  <a:t/>
                </a:r>
                <a:endParaRPr sz="1800">
                  <a:solidFill>
                    <a:schemeClr val="dk1"/>
                  </a:solidFill>
                  <a:latin typeface="Arial"/>
                  <a:ea typeface="Arial"/>
                  <a:cs typeface="Arial"/>
                  <a:sym typeface="Arial"/>
                </a:endParaRPr>
              </a:p>
            </p:txBody>
          </p:sp>
        </p:grpSp>
        <p:grpSp>
          <p:nvGrpSpPr>
            <p:cNvPr id="909" name="Google Shape;909;p49"/>
            <p:cNvGrpSpPr/>
            <p:nvPr/>
          </p:nvGrpSpPr>
          <p:grpSpPr>
            <a:xfrm>
              <a:off x="2017172" y="4142853"/>
              <a:ext cx="3488563" cy="2841394"/>
              <a:chOff x="1888224" y="4457504"/>
              <a:chExt cx="4848555" cy="4800796"/>
            </a:xfrm>
          </p:grpSpPr>
          <p:sp>
            <p:nvSpPr>
              <p:cNvPr id="910" name="Google Shape;910;p49"/>
              <p:cNvSpPr/>
              <p:nvPr/>
            </p:nvSpPr>
            <p:spPr>
              <a:xfrm flipH="1">
                <a:off x="4077585" y="4457504"/>
                <a:ext cx="2659194" cy="3769477"/>
              </a:xfrm>
              <a:custGeom>
                <a:rect b="b" l="l" r="r" t="t"/>
                <a:pathLst>
                  <a:path extrusionOk="0" h="3769477" w="2659194">
                    <a:moveTo>
                      <a:pt x="2659195" y="0"/>
                    </a:moveTo>
                    <a:lnTo>
                      <a:pt x="0" y="0"/>
                    </a:lnTo>
                    <a:lnTo>
                      <a:pt x="0" y="3769477"/>
                    </a:lnTo>
                    <a:lnTo>
                      <a:pt x="2659195" y="3769477"/>
                    </a:lnTo>
                    <a:lnTo>
                      <a:pt x="2659195"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1" name="Google Shape;911;p49"/>
              <p:cNvSpPr/>
              <p:nvPr/>
            </p:nvSpPr>
            <p:spPr>
              <a:xfrm rot="-537755">
                <a:off x="2064711" y="6014119"/>
                <a:ext cx="1821690" cy="2408485"/>
              </a:xfrm>
              <a:custGeom>
                <a:rect b="b" l="l" r="r" t="t"/>
                <a:pathLst>
                  <a:path extrusionOk="0" h="2408485" w="1821690">
                    <a:moveTo>
                      <a:pt x="0" y="0"/>
                    </a:moveTo>
                    <a:lnTo>
                      <a:pt x="1821691" y="0"/>
                    </a:lnTo>
                    <a:lnTo>
                      <a:pt x="1821691" y="2408485"/>
                    </a:lnTo>
                    <a:lnTo>
                      <a:pt x="0" y="240848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2" name="Google Shape;912;p49"/>
              <p:cNvSpPr/>
              <p:nvPr/>
            </p:nvSpPr>
            <p:spPr>
              <a:xfrm>
                <a:off x="2937798" y="5993489"/>
                <a:ext cx="2469385" cy="3264811"/>
              </a:xfrm>
              <a:custGeom>
                <a:rect b="b" l="l" r="r" t="t"/>
                <a:pathLst>
                  <a:path extrusionOk="0" h="3264811" w="2469385">
                    <a:moveTo>
                      <a:pt x="0" y="0"/>
                    </a:moveTo>
                    <a:lnTo>
                      <a:pt x="2469384" y="0"/>
                    </a:lnTo>
                    <a:lnTo>
                      <a:pt x="2469384" y="3264811"/>
                    </a:lnTo>
                    <a:lnTo>
                      <a:pt x="0" y="326481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500"/>
                                        <p:tgtEl>
                                          <p:spTgt spid="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xEl>
                                              <p:pRg end="0" st="0"/>
                                            </p:txEl>
                                          </p:spTgt>
                                        </p:tgtEl>
                                        <p:attrNameLst>
                                          <p:attrName>style.visibility</p:attrName>
                                        </p:attrNameLst>
                                      </p:cBhvr>
                                      <p:to>
                                        <p:strVal val="visible"/>
                                      </p:to>
                                    </p:set>
                                    <p:animEffect filter="fade" transition="in">
                                      <p:cBhvr>
                                        <p:cTn dur="500"/>
                                        <p:tgtEl>
                                          <p:spTgt spid="9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xEl>
                                              <p:pRg end="1" st="1"/>
                                            </p:txEl>
                                          </p:spTgt>
                                        </p:tgtEl>
                                        <p:attrNameLst>
                                          <p:attrName>style.visibility</p:attrName>
                                        </p:attrNameLst>
                                      </p:cBhvr>
                                      <p:to>
                                        <p:strVal val="visible"/>
                                      </p:to>
                                    </p:set>
                                    <p:animEffect filter="fade" transition="in">
                                      <p:cBhvr>
                                        <p:cTn dur="500"/>
                                        <p:tgtEl>
                                          <p:spTgt spid="9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xEl>
                                              <p:pRg end="2" st="2"/>
                                            </p:txEl>
                                          </p:spTgt>
                                        </p:tgtEl>
                                        <p:attrNameLst>
                                          <p:attrName>style.visibility</p:attrName>
                                        </p:attrNameLst>
                                      </p:cBhvr>
                                      <p:to>
                                        <p:strVal val="visible"/>
                                      </p:to>
                                    </p:set>
                                    <p:animEffect filter="fade" transition="in">
                                      <p:cBhvr>
                                        <p:cTn dur="500"/>
                                        <p:tgtEl>
                                          <p:spTgt spid="90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137" name="Shape 137"/>
        <p:cNvGrpSpPr/>
        <p:nvPr/>
      </p:nvGrpSpPr>
      <p:grpSpPr>
        <a:xfrm>
          <a:off x="0" y="0"/>
          <a:ext cx="0" cy="0"/>
          <a:chOff x="0" y="0"/>
          <a:chExt cx="0" cy="0"/>
        </a:xfrm>
      </p:grpSpPr>
      <p:sp>
        <p:nvSpPr>
          <p:cNvPr id="138" name="Google Shape;138;p5"/>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5"/>
          <p:cNvSpPr/>
          <p:nvPr/>
        </p:nvSpPr>
        <p:spPr>
          <a:xfrm rot="-8961680">
            <a:off x="16701753" y="90666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40" name="Google Shape;140;p5"/>
          <p:cNvGrpSpPr/>
          <p:nvPr/>
        </p:nvGrpSpPr>
        <p:grpSpPr>
          <a:xfrm>
            <a:off x="5446400" y="0"/>
            <a:ext cx="7583876" cy="1388058"/>
            <a:chOff x="4834930" y="84191"/>
            <a:chExt cx="7359542" cy="1232175"/>
          </a:xfrm>
        </p:grpSpPr>
        <p:sp>
          <p:nvSpPr>
            <p:cNvPr id="141" name="Google Shape;141;p5"/>
            <p:cNvSpPr/>
            <p:nvPr/>
          </p:nvSpPr>
          <p:spPr>
            <a:xfrm flipH="1" rot="10800000">
              <a:off x="4834930" y="84191"/>
              <a:ext cx="7359542" cy="1232175"/>
            </a:xfrm>
            <a:prstGeom prst="round2SameRect">
              <a:avLst>
                <a:gd fmla="val 37720" name="adj1"/>
                <a:gd fmla="val 0" name="adj2"/>
              </a:avLst>
            </a:prstGeom>
            <a:solidFill>
              <a:srgbClr val="31859B"/>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 name="Google Shape;142;p5"/>
            <p:cNvSpPr txBox="1"/>
            <p:nvPr/>
          </p:nvSpPr>
          <p:spPr>
            <a:xfrm>
              <a:off x="5221495" y="294399"/>
              <a:ext cx="6403317" cy="7923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000">
                  <a:solidFill>
                    <a:schemeClr val="lt1"/>
                  </a:solidFill>
                  <a:latin typeface="Arial"/>
                  <a:ea typeface="Arial"/>
                  <a:cs typeface="Arial"/>
                  <a:sym typeface="Arial"/>
                </a:rPr>
                <a:t>GỢI Ý THAM KHẢO</a:t>
              </a:r>
              <a:endParaRPr b="1" sz="5000">
                <a:solidFill>
                  <a:schemeClr val="lt1"/>
                </a:solidFill>
                <a:latin typeface="Arial"/>
                <a:ea typeface="Arial"/>
                <a:cs typeface="Arial"/>
                <a:sym typeface="Arial"/>
              </a:endParaRPr>
            </a:p>
          </p:txBody>
        </p:sp>
      </p:grpSp>
      <p:grpSp>
        <p:nvGrpSpPr>
          <p:cNvPr id="143" name="Google Shape;143;p5"/>
          <p:cNvGrpSpPr/>
          <p:nvPr/>
        </p:nvGrpSpPr>
        <p:grpSpPr>
          <a:xfrm>
            <a:off x="0" y="1765974"/>
            <a:ext cx="16835888" cy="1820176"/>
            <a:chOff x="0" y="1697816"/>
            <a:chExt cx="16835888" cy="1820176"/>
          </a:xfrm>
        </p:grpSpPr>
        <p:sp>
          <p:nvSpPr>
            <p:cNvPr id="144" name="Google Shape;144;p5"/>
            <p:cNvSpPr/>
            <p:nvPr/>
          </p:nvSpPr>
          <p:spPr>
            <a:xfrm>
              <a:off x="0" y="1913875"/>
              <a:ext cx="15925800" cy="1388058"/>
            </a:xfrm>
            <a:prstGeom prst="rect">
              <a:avLst/>
            </a:prstGeom>
            <a:solidFill>
              <a:srgbClr val="FFF3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C00000"/>
                  </a:solidFill>
                  <a:latin typeface="Arial"/>
                  <a:ea typeface="Arial"/>
                  <a:cs typeface="Arial"/>
                  <a:sym typeface="Arial"/>
                </a:rPr>
                <a:t>Tính toán các thực phẩm, gia vị cần thiết để chế biến:</a:t>
              </a:r>
              <a:endParaRPr b="1" sz="4000">
                <a:solidFill>
                  <a:srgbClr val="C00000"/>
                </a:solidFill>
                <a:latin typeface="Arial"/>
                <a:ea typeface="Arial"/>
                <a:cs typeface="Arial"/>
                <a:sym typeface="Arial"/>
              </a:endParaRPr>
            </a:p>
          </p:txBody>
        </p:sp>
        <p:pic>
          <p:nvPicPr>
            <p:cNvPr descr="Icon&#10;&#10;Description automatically generated" id="145" name="Google Shape;145;p5"/>
            <p:cNvPicPr preferRelativeResize="0"/>
            <p:nvPr/>
          </p:nvPicPr>
          <p:blipFill rotWithShape="1">
            <a:blip r:embed="rId5">
              <a:alphaModFix/>
            </a:blip>
            <a:srcRect b="0" l="0" r="0" t="0"/>
            <a:stretch/>
          </p:blipFill>
          <p:spPr>
            <a:xfrm>
              <a:off x="15015712" y="1697816"/>
              <a:ext cx="1820176" cy="1820176"/>
            </a:xfrm>
            <a:prstGeom prst="rect">
              <a:avLst/>
            </a:prstGeom>
            <a:noFill/>
            <a:ln>
              <a:noFill/>
            </a:ln>
          </p:spPr>
        </p:pic>
      </p:grpSp>
      <p:sp>
        <p:nvSpPr>
          <p:cNvPr id="146" name="Google Shape;146;p5"/>
          <p:cNvSpPr/>
          <p:nvPr/>
        </p:nvSpPr>
        <p:spPr>
          <a:xfrm>
            <a:off x="719828" y="3975975"/>
            <a:ext cx="4918972" cy="1853325"/>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Gạo</a:t>
            </a:r>
            <a:endParaRPr sz="3800">
              <a:solidFill>
                <a:schemeClr val="dk1"/>
              </a:solidFill>
              <a:latin typeface="Arial"/>
              <a:ea typeface="Arial"/>
              <a:cs typeface="Arial"/>
              <a:sym typeface="Arial"/>
            </a:endParaRPr>
          </a:p>
        </p:txBody>
      </p:sp>
      <p:sp>
        <p:nvSpPr>
          <p:cNvPr id="147" name="Google Shape;147;p5"/>
          <p:cNvSpPr/>
          <p:nvPr/>
        </p:nvSpPr>
        <p:spPr>
          <a:xfrm>
            <a:off x="6684513" y="3970532"/>
            <a:ext cx="4918972" cy="1853325"/>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Thịt ba chỉ: 5 gam</a:t>
            </a:r>
            <a:endParaRPr sz="3800">
              <a:solidFill>
                <a:schemeClr val="dk1"/>
              </a:solidFill>
              <a:latin typeface="Arial"/>
              <a:ea typeface="Arial"/>
              <a:cs typeface="Arial"/>
              <a:sym typeface="Arial"/>
            </a:endParaRPr>
          </a:p>
        </p:txBody>
      </p:sp>
      <p:sp>
        <p:nvSpPr>
          <p:cNvPr id="148" name="Google Shape;148;p5"/>
          <p:cNvSpPr/>
          <p:nvPr/>
        </p:nvSpPr>
        <p:spPr>
          <a:xfrm>
            <a:off x="12649201" y="3970532"/>
            <a:ext cx="4861401" cy="1853325"/>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Cua đồng: 3 lạng</a:t>
            </a:r>
            <a:endParaRPr sz="3800">
              <a:solidFill>
                <a:schemeClr val="dk1"/>
              </a:solidFill>
              <a:latin typeface="Arial"/>
              <a:ea typeface="Arial"/>
              <a:cs typeface="Arial"/>
              <a:sym typeface="Arial"/>
            </a:endParaRPr>
          </a:p>
        </p:txBody>
      </p:sp>
      <p:pic>
        <p:nvPicPr>
          <p:cNvPr descr="Gạo trắng hay gạo xát rối mới tốt?" id="149" name="Google Shape;149;p5"/>
          <p:cNvPicPr preferRelativeResize="0"/>
          <p:nvPr/>
        </p:nvPicPr>
        <p:blipFill rotWithShape="1">
          <a:blip r:embed="rId6">
            <a:alphaModFix/>
          </a:blip>
          <a:srcRect b="0" l="0" r="0" t="0"/>
          <a:stretch/>
        </p:blipFill>
        <p:spPr>
          <a:xfrm>
            <a:off x="833377" y="6435184"/>
            <a:ext cx="4691874" cy="31279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hịt Ba Chỉ Lợn - Chợ Sạch Sài Gòn" id="150" name="Google Shape;150;p5"/>
          <p:cNvPicPr preferRelativeResize="0"/>
          <p:nvPr/>
        </p:nvPicPr>
        <p:blipFill rotWithShape="1">
          <a:blip r:embed="rId7">
            <a:alphaModFix/>
          </a:blip>
          <a:srcRect b="0" l="0" r="0" t="0"/>
          <a:stretch/>
        </p:blipFill>
        <p:spPr>
          <a:xfrm>
            <a:off x="6363630" y="6435184"/>
            <a:ext cx="5560740" cy="31279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ách chọn mua cua đồng bạn nên biết - Thế Giới Ẩm Thực" id="151" name="Google Shape;151;p5"/>
          <p:cNvPicPr preferRelativeResize="0"/>
          <p:nvPr/>
        </p:nvPicPr>
        <p:blipFill rotWithShape="1">
          <a:blip r:embed="rId8">
            <a:alphaModFix/>
          </a:blip>
          <a:srcRect b="0" l="0" r="0" t="0"/>
          <a:stretch/>
        </p:blipFill>
        <p:spPr>
          <a:xfrm>
            <a:off x="12906512" y="6435184"/>
            <a:ext cx="4170556" cy="31279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med">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916" name="Shape 916"/>
        <p:cNvGrpSpPr/>
        <p:nvPr/>
      </p:nvGrpSpPr>
      <p:grpSpPr>
        <a:xfrm>
          <a:off x="0" y="0"/>
          <a:ext cx="0" cy="0"/>
          <a:chOff x="0" y="0"/>
          <a:chExt cx="0" cy="0"/>
        </a:xfrm>
      </p:grpSpPr>
      <p:sp>
        <p:nvSpPr>
          <p:cNvPr id="917" name="Google Shape;917;p50"/>
          <p:cNvSpPr/>
          <p:nvPr/>
        </p:nvSpPr>
        <p:spPr>
          <a:xfrm rot="-3142184">
            <a:off x="190911" y="57329"/>
            <a:ext cx="1447164" cy="918949"/>
          </a:xfrm>
          <a:custGeom>
            <a:rect b="b" l="l" r="r" t="t"/>
            <a:pathLst>
              <a:path extrusionOk="0" h="918949" w="1447164">
                <a:moveTo>
                  <a:pt x="0" y="0"/>
                </a:moveTo>
                <a:lnTo>
                  <a:pt x="1447164" y="0"/>
                </a:lnTo>
                <a:lnTo>
                  <a:pt x="1447164" y="918949"/>
                </a:lnTo>
                <a:lnTo>
                  <a:pt x="0" y="91894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8" name="Google Shape;918;p50"/>
          <p:cNvSpPr/>
          <p:nvPr/>
        </p:nvSpPr>
        <p:spPr>
          <a:xfrm>
            <a:off x="16909328" y="9230629"/>
            <a:ext cx="1541998" cy="1073792"/>
          </a:xfrm>
          <a:custGeom>
            <a:rect b="b" l="l" r="r" t="t"/>
            <a:pathLst>
              <a:path extrusionOk="0" h="1073792" w="1541998">
                <a:moveTo>
                  <a:pt x="0" y="0"/>
                </a:moveTo>
                <a:lnTo>
                  <a:pt x="1541998" y="0"/>
                </a:lnTo>
                <a:lnTo>
                  <a:pt x="1541998" y="1073792"/>
                </a:lnTo>
                <a:lnTo>
                  <a:pt x="0" y="107379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9" name="Google Shape;919;p50"/>
          <p:cNvSpPr/>
          <p:nvPr/>
        </p:nvSpPr>
        <p:spPr>
          <a:xfrm flipH="1" rot="-328051">
            <a:off x="17463296" y="55536"/>
            <a:ext cx="554416" cy="1553825"/>
          </a:xfrm>
          <a:custGeom>
            <a:rect b="b" l="l" r="r" t="t"/>
            <a:pathLst>
              <a:path extrusionOk="0" h="1553825" w="554416">
                <a:moveTo>
                  <a:pt x="554416" y="0"/>
                </a:moveTo>
                <a:lnTo>
                  <a:pt x="0" y="0"/>
                </a:lnTo>
                <a:lnTo>
                  <a:pt x="0" y="1553825"/>
                </a:lnTo>
                <a:lnTo>
                  <a:pt x="554416" y="1553825"/>
                </a:lnTo>
                <a:lnTo>
                  <a:pt x="554416"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0" name="Google Shape;920;p50"/>
          <p:cNvSpPr/>
          <p:nvPr/>
        </p:nvSpPr>
        <p:spPr>
          <a:xfrm>
            <a:off x="108811" y="9129029"/>
            <a:ext cx="923682" cy="971367"/>
          </a:xfrm>
          <a:custGeom>
            <a:rect b="b" l="l" r="r" t="t"/>
            <a:pathLst>
              <a:path extrusionOk="0" h="971367" w="923682">
                <a:moveTo>
                  <a:pt x="0" y="0"/>
                </a:moveTo>
                <a:lnTo>
                  <a:pt x="923681" y="0"/>
                </a:lnTo>
                <a:lnTo>
                  <a:pt x="923681" y="971367"/>
                </a:lnTo>
                <a:lnTo>
                  <a:pt x="0" y="9713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1" name="Google Shape;921;p50"/>
          <p:cNvSpPr txBox="1"/>
          <p:nvPr/>
        </p:nvSpPr>
        <p:spPr>
          <a:xfrm>
            <a:off x="1289662" y="614114"/>
            <a:ext cx="15708675" cy="199817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C00000"/>
                </a:solidFill>
                <a:latin typeface="Calibri"/>
                <a:ea typeface="Calibri"/>
                <a:cs typeface="Calibri"/>
                <a:sym typeface="Calibri"/>
              </a:rPr>
              <a:t>Nhiệm vụ 2: Lập kế hoạch chi tiêu của gia đình phù hợp với thu nhập của các thành viên và chia sẻ với các bạn</a:t>
            </a:r>
            <a:endParaRPr b="1" sz="4400">
              <a:solidFill>
                <a:srgbClr val="C00000"/>
              </a:solidFill>
              <a:latin typeface="Arial"/>
              <a:ea typeface="Arial"/>
              <a:cs typeface="Arial"/>
              <a:sym typeface="Arial"/>
            </a:endParaRPr>
          </a:p>
        </p:txBody>
      </p:sp>
      <p:grpSp>
        <p:nvGrpSpPr>
          <p:cNvPr id="922" name="Google Shape;922;p50"/>
          <p:cNvGrpSpPr/>
          <p:nvPr/>
        </p:nvGrpSpPr>
        <p:grpSpPr>
          <a:xfrm>
            <a:off x="7957526" y="3094938"/>
            <a:ext cx="8930031" cy="6179902"/>
            <a:chOff x="747369" y="2889381"/>
            <a:chExt cx="8930031" cy="6179902"/>
          </a:xfrm>
        </p:grpSpPr>
        <p:sp>
          <p:nvSpPr>
            <p:cNvPr id="923" name="Google Shape;923;p50"/>
            <p:cNvSpPr/>
            <p:nvPr/>
          </p:nvSpPr>
          <p:spPr>
            <a:xfrm>
              <a:off x="747369" y="3460850"/>
              <a:ext cx="8930031" cy="5608433"/>
            </a:xfrm>
            <a:custGeom>
              <a:rect b="b" l="l" r="r" t="t"/>
              <a:pathLst>
                <a:path extrusionOk="0" h="2069539" w="2746884">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F2DAD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924" name="Google Shape;924;p50"/>
            <p:cNvGrpSpPr/>
            <p:nvPr/>
          </p:nvGrpSpPr>
          <p:grpSpPr>
            <a:xfrm>
              <a:off x="1517594" y="2889381"/>
              <a:ext cx="7329092" cy="1142938"/>
              <a:chOff x="1805556" y="2902746"/>
              <a:chExt cx="7329092" cy="1142938"/>
            </a:xfrm>
          </p:grpSpPr>
          <p:pic>
            <p:nvPicPr>
              <p:cNvPr id="925" name="Google Shape;925;p50"/>
              <p:cNvPicPr preferRelativeResize="0"/>
              <p:nvPr/>
            </p:nvPicPr>
            <p:blipFill rotWithShape="1">
              <a:blip r:embed="rId7">
                <a:alphaModFix/>
              </a:blip>
              <a:srcRect b="0" l="0" r="0" t="0"/>
              <a:stretch/>
            </p:blipFill>
            <p:spPr>
              <a:xfrm>
                <a:off x="1805556" y="2902746"/>
                <a:ext cx="7329092" cy="1142938"/>
              </a:xfrm>
              <a:prstGeom prst="rect">
                <a:avLst/>
              </a:prstGeom>
              <a:noFill/>
              <a:ln>
                <a:noFill/>
              </a:ln>
            </p:spPr>
          </p:pic>
          <p:sp>
            <p:nvSpPr>
              <p:cNvPr id="926" name="Google Shape;926;p50"/>
              <p:cNvSpPr txBox="1"/>
              <p:nvPr/>
            </p:nvSpPr>
            <p:spPr>
              <a:xfrm>
                <a:off x="2264290" y="3038149"/>
                <a:ext cx="641162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lt1"/>
                    </a:solidFill>
                    <a:latin typeface="Arial"/>
                    <a:ea typeface="Arial"/>
                    <a:cs typeface="Arial"/>
                    <a:sym typeface="Arial"/>
                  </a:rPr>
                  <a:t>Làm việc cá nhân</a:t>
                </a:r>
                <a:endParaRPr b="1" sz="4400">
                  <a:solidFill>
                    <a:schemeClr val="lt1"/>
                  </a:solidFill>
                  <a:latin typeface="Arial"/>
                  <a:ea typeface="Arial"/>
                  <a:cs typeface="Arial"/>
                  <a:sym typeface="Arial"/>
                </a:endParaRPr>
              </a:p>
            </p:txBody>
          </p:sp>
        </p:grpSp>
        <p:sp>
          <p:nvSpPr>
            <p:cNvPr id="927" name="Google Shape;927;p50"/>
            <p:cNvSpPr txBox="1"/>
            <p:nvPr/>
          </p:nvSpPr>
          <p:spPr>
            <a:xfrm>
              <a:off x="1547838" y="4513913"/>
              <a:ext cx="7329092" cy="3502305"/>
            </a:xfrm>
            <a:prstGeom prst="rect">
              <a:avLst/>
            </a:prstGeom>
            <a:noFill/>
            <a:ln>
              <a:noFill/>
            </a:ln>
          </p:spPr>
          <p:txBody>
            <a:bodyPr anchorCtr="0" anchor="t" bIns="0" lIns="0" spcFirstLastPara="1" rIns="0" wrap="square" tIns="0">
              <a:spAutoFit/>
            </a:bodyPr>
            <a:lstStyle/>
            <a:p>
              <a:pPr indent="0" lvl="0" marL="0" marR="0" rtl="0" algn="just">
                <a:lnSpc>
                  <a:spcPct val="200000"/>
                </a:lnSpc>
                <a:spcBef>
                  <a:spcPts val="0"/>
                </a:spcBef>
                <a:spcAft>
                  <a:spcPts val="0"/>
                </a:spcAft>
                <a:buNone/>
              </a:pPr>
              <a:r>
                <a:rPr lang="en-US" sz="4000">
                  <a:solidFill>
                    <a:schemeClr val="dk1"/>
                  </a:solidFill>
                  <a:latin typeface="Arial"/>
                  <a:ea typeface="Arial"/>
                  <a:cs typeface="Arial"/>
                  <a:sym typeface="Arial"/>
                </a:rPr>
                <a:t>Các em hãy xây dựng kế hoạch chi tiêu của gia đình mình theo mẫu gợi ý (SGK – tr.42)</a:t>
              </a:r>
              <a:endParaRPr sz="4000">
                <a:solidFill>
                  <a:schemeClr val="dk1"/>
                </a:solidFill>
                <a:latin typeface="Arial"/>
                <a:ea typeface="Arial"/>
                <a:cs typeface="Arial"/>
                <a:sym typeface="Arial"/>
              </a:endParaRPr>
            </a:p>
          </p:txBody>
        </p:sp>
      </p:grpSp>
      <p:grpSp>
        <p:nvGrpSpPr>
          <p:cNvPr id="928" name="Google Shape;928;p50"/>
          <p:cNvGrpSpPr/>
          <p:nvPr/>
        </p:nvGrpSpPr>
        <p:grpSpPr>
          <a:xfrm>
            <a:off x="1673067" y="3127864"/>
            <a:ext cx="5840777" cy="6661432"/>
            <a:chOff x="2000587" y="2730053"/>
            <a:chExt cx="5840777" cy="6661432"/>
          </a:xfrm>
        </p:grpSpPr>
        <p:sp>
          <p:nvSpPr>
            <p:cNvPr id="929" name="Google Shape;929;p50"/>
            <p:cNvSpPr/>
            <p:nvPr/>
          </p:nvSpPr>
          <p:spPr>
            <a:xfrm rot="-78630">
              <a:off x="2069466" y="2794472"/>
              <a:ext cx="5703018" cy="6088631"/>
            </a:xfrm>
            <a:custGeom>
              <a:rect b="b" l="l" r="r" t="t"/>
              <a:pathLst>
                <a:path extrusionOk="0" h="6088631" w="5703018">
                  <a:moveTo>
                    <a:pt x="0" y="0"/>
                  </a:moveTo>
                  <a:lnTo>
                    <a:pt x="5703018" y="0"/>
                  </a:lnTo>
                  <a:lnTo>
                    <a:pt x="5703018" y="6088631"/>
                  </a:lnTo>
                  <a:lnTo>
                    <a:pt x="0" y="608863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30" name="Google Shape;930;p50"/>
            <p:cNvSpPr/>
            <p:nvPr/>
          </p:nvSpPr>
          <p:spPr>
            <a:xfrm flipH="1">
              <a:off x="2755002" y="7944135"/>
              <a:ext cx="2027811" cy="1447350"/>
            </a:xfrm>
            <a:custGeom>
              <a:rect b="b" l="l" r="r" t="t"/>
              <a:pathLst>
                <a:path extrusionOk="0" h="1447350" w="2027811">
                  <a:moveTo>
                    <a:pt x="2027811" y="0"/>
                  </a:moveTo>
                  <a:lnTo>
                    <a:pt x="0" y="0"/>
                  </a:lnTo>
                  <a:lnTo>
                    <a:pt x="0" y="1447350"/>
                  </a:lnTo>
                  <a:lnTo>
                    <a:pt x="2027811" y="1447350"/>
                  </a:lnTo>
                  <a:lnTo>
                    <a:pt x="2027811"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pic>
        <p:nvPicPr>
          <p:cNvPr descr="A cartoon of a child reading a book&#10;&#10;Description automatically generated" id="931" name="Google Shape;931;p50"/>
          <p:cNvPicPr preferRelativeResize="0"/>
          <p:nvPr/>
        </p:nvPicPr>
        <p:blipFill rotWithShape="1">
          <a:blip r:embed="rId10">
            <a:alphaModFix/>
          </a:blip>
          <a:srcRect b="0" l="0" r="0" t="0"/>
          <a:stretch/>
        </p:blipFill>
        <p:spPr>
          <a:xfrm>
            <a:off x="2427482" y="4462151"/>
            <a:ext cx="3882517" cy="40169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500"/>
                                        <p:tgtEl>
                                          <p:spTgt spid="9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500"/>
                                        <p:tgtEl>
                                          <p:spTgt spid="928"/>
                                        </p:tgtEl>
                                      </p:cBhvr>
                                    </p:animEffect>
                                  </p:childTnLst>
                                </p:cTn>
                              </p:par>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935" name="Shape 935"/>
        <p:cNvGrpSpPr/>
        <p:nvPr/>
      </p:nvGrpSpPr>
      <p:grpSpPr>
        <a:xfrm>
          <a:off x="0" y="0"/>
          <a:ext cx="0" cy="0"/>
          <a:chOff x="0" y="0"/>
          <a:chExt cx="0" cy="0"/>
        </a:xfrm>
      </p:grpSpPr>
      <p:graphicFrame>
        <p:nvGraphicFramePr>
          <p:cNvPr id="936" name="Google Shape;936;p51"/>
          <p:cNvGraphicFramePr/>
          <p:nvPr/>
        </p:nvGraphicFramePr>
        <p:xfrm>
          <a:off x="1409700" y="1790700"/>
          <a:ext cx="3000000" cy="3000000"/>
        </p:xfrm>
        <a:graphic>
          <a:graphicData uri="http://schemas.openxmlformats.org/drawingml/2006/table">
            <a:tbl>
              <a:tblPr bandRow="1" firstRow="1">
                <a:noFill/>
                <a:tableStyleId>{35EA0E5D-B550-42C4-893E-F1C72DF66418}</a:tableStyleId>
              </a:tblPr>
              <a:tblGrid>
                <a:gridCol w="1308825"/>
                <a:gridCol w="4505225"/>
                <a:gridCol w="5120650"/>
                <a:gridCol w="1661150"/>
                <a:gridCol w="2872750"/>
              </a:tblGrid>
              <a:tr h="1078150">
                <a:tc gridSpan="5">
                  <a:txBody>
                    <a:bodyPr/>
                    <a:lstStyle/>
                    <a:p>
                      <a:pPr indent="0" lvl="1" marL="457200" marR="0" rtl="0" algn="l">
                        <a:spcBef>
                          <a:spcPts val="0"/>
                        </a:spcBef>
                        <a:spcAft>
                          <a:spcPts val="0"/>
                        </a:spcAft>
                        <a:buNone/>
                      </a:pPr>
                      <a:r>
                        <a:rPr b="0" lang="en-US" sz="2400" u="none" cap="none" strike="noStrike">
                          <a:solidFill>
                            <a:schemeClr val="dk1"/>
                          </a:solidFill>
                          <a:latin typeface="Arial"/>
                          <a:ea typeface="Arial"/>
                          <a:cs typeface="Arial"/>
                          <a:sym typeface="Arial"/>
                        </a:rPr>
                        <a:t>Tổng thu nhập: ………….</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r>
              <a:tr h="1874075">
                <a:tc>
                  <a:txBody>
                    <a:bodyPr/>
                    <a:lstStyle/>
                    <a:p>
                      <a:pPr indent="0" lvl="0" marL="0" marR="0" rtl="0" algn="ctr">
                        <a:lnSpc>
                          <a:spcPct val="150000"/>
                        </a:lnSpc>
                        <a:spcBef>
                          <a:spcPts val="0"/>
                        </a:spcBef>
                        <a:spcAft>
                          <a:spcPts val="0"/>
                        </a:spcAft>
                        <a:buNone/>
                      </a:pPr>
                      <a:r>
                        <a:rPr b="1" lang="en-US" sz="2400" u="none" cap="none" strike="noStrike">
                          <a:solidFill>
                            <a:schemeClr val="dk1"/>
                          </a:solidFill>
                          <a:latin typeface="Arial"/>
                          <a:ea typeface="Arial"/>
                          <a:cs typeface="Arial"/>
                          <a:sym typeface="Arial"/>
                        </a:rPr>
                        <a:t>TT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400" u="none" cap="none" strike="noStrike">
                          <a:solidFill>
                            <a:schemeClr val="dk1"/>
                          </a:solidFill>
                          <a:latin typeface="Arial"/>
                          <a:ea typeface="Arial"/>
                          <a:cs typeface="Arial"/>
                          <a:sym typeface="Arial"/>
                        </a:rPr>
                        <a:t>Nguyên tắc 50/30/20 của Elizabeth Warren</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400" u="none" cap="none" strike="noStrike">
                          <a:solidFill>
                            <a:schemeClr val="dk1"/>
                          </a:solidFill>
                          <a:latin typeface="Arial"/>
                          <a:ea typeface="Arial"/>
                          <a:cs typeface="Arial"/>
                          <a:sym typeface="Arial"/>
                        </a:rPr>
                        <a:t>Nội dung chi</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400" u="none" cap="none" strike="noStrike">
                          <a:solidFill>
                            <a:schemeClr val="dk1"/>
                          </a:solidFill>
                          <a:latin typeface="Arial"/>
                          <a:ea typeface="Arial"/>
                          <a:cs typeface="Arial"/>
                          <a:sym typeface="Arial"/>
                        </a:rPr>
                        <a:t>Số tiền</a:t>
                      </a:r>
                      <a:endParaRPr b="1"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400" u="none" cap="none" strike="noStrike">
                          <a:solidFill>
                            <a:schemeClr val="dk1"/>
                          </a:solidFill>
                          <a:latin typeface="Arial"/>
                          <a:ea typeface="Arial"/>
                          <a:cs typeface="Arial"/>
                          <a:sym typeface="Arial"/>
                        </a:rPr>
                        <a:t>Tỉ lệ khoản chi/ tổng thu nhập</a:t>
                      </a:r>
                      <a:endParaRPr b="1"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r>
              <a:tr h="997575">
                <a:tc>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1 </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Khoản chi thiết yếu (50%)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1" marL="45720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Khoản chi thiết yếu: …</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r>
              <a:tr h="884925">
                <a:tc rowSpan="3">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2</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rowSpan="3">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Khoản chi linh hoạt (30%)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1" marL="45720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Khoản chi văn hóa tinh thần: …</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rowSpan="3">
                  <a:txBody>
                    <a:bodyPr/>
                    <a:lstStyle/>
                    <a:p>
                      <a:pPr indent="0" lvl="0" marL="0" marR="0" rtl="0" algn="ctr">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r>
              <a:tr h="965725">
                <a:tc vMerge="1"/>
                <a:tc vMerge="1"/>
                <a:tc>
                  <a:txBody>
                    <a:bodyPr/>
                    <a:lstStyle/>
                    <a:p>
                      <a:pPr indent="0" lvl="1" marL="45720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Khoản chi ngoài dự kiến: …</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vMerge="1"/>
              </a:tr>
              <a:tr h="1057700">
                <a:tc vMerge="1"/>
                <a:tc vMerge="1"/>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Khoản chi không bắt buộc: …</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vMerge="1"/>
              </a:tr>
              <a:tr h="1076100">
                <a:tc>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3</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1" marL="457200" marR="0" rtl="0" algn="l">
                        <a:spcBef>
                          <a:spcPts val="0"/>
                        </a:spcBef>
                        <a:spcAft>
                          <a:spcPts val="0"/>
                        </a:spcAft>
                        <a:buNone/>
                      </a:pPr>
                      <a:r>
                        <a:rPr lang="en-US" sz="2400" u="none" cap="none" strike="noStrike">
                          <a:solidFill>
                            <a:schemeClr val="dk1"/>
                          </a:solidFill>
                          <a:latin typeface="Arial"/>
                          <a:ea typeface="Arial"/>
                          <a:cs typeface="Arial"/>
                          <a:sym typeface="Arial"/>
                        </a:rPr>
                        <a:t>Tiết kiệm (20%)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1" marL="457200" marR="0" rtl="0" algn="l">
                        <a:spcBef>
                          <a:spcPts val="0"/>
                        </a:spcBef>
                        <a:spcAft>
                          <a:spcPts val="0"/>
                        </a:spcAft>
                        <a:buNone/>
                      </a:pPr>
                      <a:r>
                        <a:t/>
                      </a:r>
                      <a:endParaRPr sz="24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Arial"/>
                          <a:ea typeface="Arial"/>
                          <a:cs typeface="Arial"/>
                          <a:sym typeface="Arial"/>
                        </a:rPr>
                        <a: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r>
            </a:tbl>
          </a:graphicData>
        </a:graphic>
      </p:graphicFrame>
      <p:grpSp>
        <p:nvGrpSpPr>
          <p:cNvPr id="937" name="Google Shape;937;p51"/>
          <p:cNvGrpSpPr/>
          <p:nvPr/>
        </p:nvGrpSpPr>
        <p:grpSpPr>
          <a:xfrm>
            <a:off x="5446400" y="0"/>
            <a:ext cx="7583876" cy="1360963"/>
            <a:chOff x="4834930" y="84191"/>
            <a:chExt cx="7359542" cy="1208123"/>
          </a:xfrm>
        </p:grpSpPr>
        <p:sp>
          <p:nvSpPr>
            <p:cNvPr id="938" name="Google Shape;938;p51"/>
            <p:cNvSpPr/>
            <p:nvPr/>
          </p:nvSpPr>
          <p:spPr>
            <a:xfrm flipH="1" rot="10800000">
              <a:off x="4834930" y="84191"/>
              <a:ext cx="7359542" cy="1208123"/>
            </a:xfrm>
            <a:prstGeom prst="round2SameRect">
              <a:avLst>
                <a:gd fmla="val 37720" name="adj1"/>
                <a:gd fmla="val 0" name="adj2"/>
              </a:avLst>
            </a:prstGeom>
            <a:solidFill>
              <a:srgbClr val="E36C09"/>
            </a:solidFill>
            <a:ln cap="flat" cmpd="sng" w="25400">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9" name="Google Shape;939;p51"/>
            <p:cNvSpPr txBox="1"/>
            <p:nvPr/>
          </p:nvSpPr>
          <p:spPr>
            <a:xfrm>
              <a:off x="5313042" y="305755"/>
              <a:ext cx="6403317" cy="7649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lt1"/>
                  </a:solidFill>
                  <a:latin typeface="Arial"/>
                  <a:ea typeface="Arial"/>
                  <a:cs typeface="Arial"/>
                  <a:sym typeface="Arial"/>
                </a:rPr>
                <a:t>MẪU GỢI Ý</a:t>
              </a:r>
              <a:endParaRPr b="1" sz="4800">
                <a:solidFill>
                  <a:schemeClr val="lt1"/>
                </a:solidFill>
                <a:latin typeface="Arial"/>
                <a:ea typeface="Arial"/>
                <a:cs typeface="Arial"/>
                <a:sym typeface="Arial"/>
              </a:endParaRPr>
            </a:p>
          </p:txBody>
        </p:sp>
      </p:grpSp>
    </p:spTree>
  </p:cSld>
  <p:clrMapOvr>
    <a:masterClrMapping/>
  </p:clrMapOvr>
  <p:transition spd="med">
    <p:push/>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943" name="Shape 943"/>
        <p:cNvGrpSpPr/>
        <p:nvPr/>
      </p:nvGrpSpPr>
      <p:grpSpPr>
        <a:xfrm>
          <a:off x="0" y="0"/>
          <a:ext cx="0" cy="0"/>
          <a:chOff x="0" y="0"/>
          <a:chExt cx="0" cy="0"/>
        </a:xfrm>
      </p:grpSpPr>
      <p:graphicFrame>
        <p:nvGraphicFramePr>
          <p:cNvPr id="944" name="Google Shape;944;p52"/>
          <p:cNvGraphicFramePr/>
          <p:nvPr/>
        </p:nvGraphicFramePr>
        <p:xfrm>
          <a:off x="610939" y="1485900"/>
          <a:ext cx="3000000" cy="3000000"/>
        </p:xfrm>
        <a:graphic>
          <a:graphicData uri="http://schemas.openxmlformats.org/drawingml/2006/table">
            <a:tbl>
              <a:tblPr bandRow="1" firstRow="1">
                <a:noFill/>
                <a:tableStyleId>{35EA0E5D-B550-42C4-893E-F1C72DF66418}</a:tableStyleId>
              </a:tblPr>
              <a:tblGrid>
                <a:gridCol w="1444000"/>
                <a:gridCol w="4708525"/>
                <a:gridCol w="5078475"/>
                <a:gridCol w="2618600"/>
                <a:gridCol w="3216525"/>
              </a:tblGrid>
              <a:tr h="845900">
                <a:tc gridSpan="5">
                  <a:txBody>
                    <a:bodyPr/>
                    <a:lstStyle/>
                    <a:p>
                      <a:pPr indent="0" lvl="1" marL="457200" marR="0" rtl="0" algn="l">
                        <a:spcBef>
                          <a:spcPts val="0"/>
                        </a:spcBef>
                        <a:spcAft>
                          <a:spcPts val="0"/>
                        </a:spcAft>
                        <a:buNone/>
                      </a:pPr>
                      <a:r>
                        <a:rPr b="0" lang="en-US" sz="2600" u="none" cap="none" strike="noStrike">
                          <a:solidFill>
                            <a:schemeClr val="dk1"/>
                          </a:solidFill>
                          <a:latin typeface="Arial"/>
                          <a:ea typeface="Arial"/>
                          <a:cs typeface="Arial"/>
                          <a:sym typeface="Arial"/>
                        </a:rPr>
                        <a:t>Tổng thu nhập: 25.000.000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r>
              <a:tr h="1384175">
                <a:tc>
                  <a:txBody>
                    <a:bodyPr/>
                    <a:lstStyle/>
                    <a:p>
                      <a:pPr indent="0" lvl="0" marL="0" marR="0" rtl="0" algn="ctr">
                        <a:lnSpc>
                          <a:spcPct val="150000"/>
                        </a:lnSpc>
                        <a:spcBef>
                          <a:spcPts val="0"/>
                        </a:spcBef>
                        <a:spcAft>
                          <a:spcPts val="0"/>
                        </a:spcAft>
                        <a:buNone/>
                      </a:pPr>
                      <a:r>
                        <a:rPr b="1" lang="en-US" sz="2600" u="none" cap="none" strike="noStrike">
                          <a:solidFill>
                            <a:schemeClr val="dk1"/>
                          </a:solidFill>
                          <a:latin typeface="Arial"/>
                          <a:ea typeface="Arial"/>
                          <a:cs typeface="Arial"/>
                          <a:sym typeface="Arial"/>
                        </a:rPr>
                        <a:t>TT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600" u="none" cap="none" strike="noStrike">
                          <a:solidFill>
                            <a:schemeClr val="dk1"/>
                          </a:solidFill>
                          <a:latin typeface="Arial"/>
                          <a:ea typeface="Arial"/>
                          <a:cs typeface="Arial"/>
                          <a:sym typeface="Arial"/>
                        </a:rPr>
                        <a:t>Nguyên tắc 50/30/20 của Elizabeth Warren</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600" u="none" cap="none" strike="noStrike">
                          <a:solidFill>
                            <a:schemeClr val="dk1"/>
                          </a:solidFill>
                          <a:latin typeface="Arial"/>
                          <a:ea typeface="Arial"/>
                          <a:cs typeface="Arial"/>
                          <a:sym typeface="Arial"/>
                        </a:rPr>
                        <a:t>Nội dung chi</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600" u="none" cap="none" strike="noStrike">
                          <a:solidFill>
                            <a:schemeClr val="dk1"/>
                          </a:solidFill>
                          <a:latin typeface="Arial"/>
                          <a:ea typeface="Arial"/>
                          <a:cs typeface="Arial"/>
                          <a:sym typeface="Arial"/>
                        </a:rPr>
                        <a:t>Số tiền</a:t>
                      </a:r>
                      <a:endParaRPr b="1" sz="26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c>
                  <a:txBody>
                    <a:bodyPr/>
                    <a:lstStyle/>
                    <a:p>
                      <a:pPr indent="0" lvl="0" marL="0" marR="0" rtl="0" algn="ctr">
                        <a:lnSpc>
                          <a:spcPct val="150000"/>
                        </a:lnSpc>
                        <a:spcBef>
                          <a:spcPts val="0"/>
                        </a:spcBef>
                        <a:spcAft>
                          <a:spcPts val="0"/>
                        </a:spcAft>
                        <a:buNone/>
                      </a:pPr>
                      <a:r>
                        <a:rPr b="1" lang="en-US" sz="2600" u="none" cap="none" strike="noStrike">
                          <a:solidFill>
                            <a:schemeClr val="dk1"/>
                          </a:solidFill>
                          <a:latin typeface="Arial"/>
                          <a:ea typeface="Arial"/>
                          <a:cs typeface="Arial"/>
                          <a:sym typeface="Arial"/>
                        </a:rPr>
                        <a:t>Tỉ lệ khoản chi/ tổng thu nhập</a:t>
                      </a:r>
                      <a:endParaRPr b="1" sz="2600" u="none" cap="none" strike="noStrike">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6DDE7"/>
                    </a:solidFill>
                  </a:tcPr>
                </a:tc>
              </a:tr>
              <a:tr h="1287400">
                <a:tc>
                  <a:txBody>
                    <a:bodyPr/>
                    <a:lstStyle/>
                    <a:p>
                      <a:pPr indent="0" lvl="0" marL="0" marR="0" rtl="0" algn="ctr">
                        <a:spcBef>
                          <a:spcPts val="0"/>
                        </a:spcBef>
                        <a:spcAft>
                          <a:spcPts val="0"/>
                        </a:spcAft>
                        <a:buNone/>
                      </a:pPr>
                      <a:r>
                        <a:rPr lang="en-US" sz="2400" u="none" cap="none" strike="noStrike">
                          <a:solidFill>
                            <a:schemeClr val="dk1"/>
                          </a:solidFill>
                          <a:latin typeface="Arial"/>
                          <a:ea typeface="Arial"/>
                          <a:cs typeface="Arial"/>
                          <a:sym typeface="Arial"/>
                        </a:rPr>
                        <a:t>1 </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l">
                        <a:spcBef>
                          <a:spcPts val="0"/>
                        </a:spcBef>
                        <a:spcAft>
                          <a:spcPts val="0"/>
                        </a:spcAft>
                        <a:buNone/>
                      </a:pPr>
                      <a:r>
                        <a:rPr lang="en-US" sz="2400" u="none" cap="none" strike="noStrike">
                          <a:solidFill>
                            <a:schemeClr val="dk1"/>
                          </a:solidFill>
                          <a:latin typeface="Arial"/>
                          <a:ea typeface="Arial"/>
                          <a:cs typeface="Arial"/>
                          <a:sym typeface="Arial"/>
                        </a:rPr>
                        <a:t>Khoản chi thiết yếu (50%)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l">
                        <a:lnSpc>
                          <a:spcPct val="150000"/>
                        </a:lnSpc>
                        <a:spcBef>
                          <a:spcPts val="0"/>
                        </a:spcBef>
                        <a:spcAft>
                          <a:spcPts val="0"/>
                        </a:spcAft>
                        <a:buNone/>
                      </a:pPr>
                      <a:r>
                        <a:rPr lang="en-US" sz="2400">
                          <a:solidFill>
                            <a:schemeClr val="dk1"/>
                          </a:solidFill>
                          <a:latin typeface="Arial"/>
                          <a:ea typeface="Arial"/>
                          <a:cs typeface="Arial"/>
                          <a:sym typeface="Arial"/>
                        </a:rPr>
                        <a:t>Khoản chi thiết yếu: ăn uống, đi lại, tiền điện nước, tiền Internet</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10.000.000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40%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r>
              <a:tr h="1202600">
                <a:tc rowSpan="3">
                  <a:txBody>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2</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rowSpan="3">
                  <a:txBody>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Khoản chi linh hoạt (30%)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l">
                        <a:lnSpc>
                          <a:spcPct val="150000"/>
                        </a:lnSpc>
                        <a:spcBef>
                          <a:spcPts val="0"/>
                        </a:spcBef>
                        <a:spcAft>
                          <a:spcPts val="0"/>
                        </a:spcAft>
                        <a:buNone/>
                      </a:pPr>
                      <a:r>
                        <a:rPr lang="en-US" sz="2400">
                          <a:solidFill>
                            <a:schemeClr val="dk1"/>
                          </a:solidFill>
                          <a:latin typeface="Arial"/>
                          <a:ea typeface="Arial"/>
                          <a:cs typeface="Arial"/>
                          <a:sym typeface="Arial"/>
                        </a:rPr>
                        <a:t>Khoản chi văn hóa tinh thần: xem phim, du lịch</a:t>
                      </a:r>
                      <a:endParaRPr sz="2400">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5.000.000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rowSpan="3">
                  <a:txBody>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34%</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r>
              <a:tr h="1131175">
                <a:tc vMerge="1"/>
                <a:tc vMerge="1"/>
                <a:tc>
                  <a:txBody>
                    <a:bodyPr/>
                    <a:lstStyle/>
                    <a:p>
                      <a:pPr indent="0" lvl="0" marL="0" marR="0" rtl="0" algn="l">
                        <a:lnSpc>
                          <a:spcPct val="150000"/>
                        </a:lnSpc>
                        <a:spcBef>
                          <a:spcPts val="0"/>
                        </a:spcBef>
                        <a:spcAft>
                          <a:spcPts val="0"/>
                        </a:spcAft>
                        <a:buNone/>
                      </a:pPr>
                      <a:r>
                        <a:rPr lang="en-US" sz="2400">
                          <a:solidFill>
                            <a:schemeClr val="dk1"/>
                          </a:solidFill>
                          <a:latin typeface="Arial"/>
                          <a:ea typeface="Arial"/>
                          <a:cs typeface="Arial"/>
                          <a:sym typeface="Arial"/>
                        </a:rPr>
                        <a:t>Khoản chi ngoài dự kiến: cưới hỏi, sinh nhật</a:t>
                      </a:r>
                      <a:endParaRPr sz="2400">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1.500.000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vMerge="1"/>
              </a:tr>
              <a:tr h="1244150">
                <a:tc vMerge="1"/>
                <a:tc vMerge="1"/>
                <a:tc>
                  <a:txBody>
                    <a:bodyPr/>
                    <a:lstStyle/>
                    <a:p>
                      <a:pPr indent="0" lvl="0" marL="0" marR="0" rtl="0" algn="l">
                        <a:lnSpc>
                          <a:spcPct val="150000"/>
                        </a:lnSpc>
                        <a:spcBef>
                          <a:spcPts val="0"/>
                        </a:spcBef>
                        <a:spcAft>
                          <a:spcPts val="0"/>
                        </a:spcAft>
                        <a:buNone/>
                      </a:pPr>
                      <a:r>
                        <a:rPr lang="en-US" sz="2400">
                          <a:solidFill>
                            <a:schemeClr val="dk1"/>
                          </a:solidFill>
                          <a:latin typeface="Arial"/>
                          <a:ea typeface="Arial"/>
                          <a:cs typeface="Arial"/>
                          <a:sym typeface="Arial"/>
                        </a:rPr>
                        <a:t>Khoản chi không bắt buộc: khóa học, tập gym, yoga</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2.000.000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vMerge="1"/>
              </a:tr>
              <a:tr h="1286575">
                <a:tc>
                  <a:txBody>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3</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Tiết kiệm (20)%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l">
                        <a:lnSpc>
                          <a:spcPct val="150000"/>
                        </a:lnSpc>
                        <a:spcBef>
                          <a:spcPts val="0"/>
                        </a:spcBef>
                        <a:spcAft>
                          <a:spcPts val="0"/>
                        </a:spcAft>
                        <a:buNone/>
                      </a:pPr>
                      <a:r>
                        <a:rPr lang="en-US" sz="2400">
                          <a:solidFill>
                            <a:schemeClr val="dk1"/>
                          </a:solidFill>
                          <a:latin typeface="Arial"/>
                          <a:ea typeface="Arial"/>
                          <a:cs typeface="Arial"/>
                          <a:sym typeface="Arial"/>
                        </a:rPr>
                        <a:t>Đầu tư cổ phiếu, chứng khoán, gửi tiết kiệm</a:t>
                      </a:r>
                      <a:endParaRPr sz="2400">
                        <a:solidFill>
                          <a:schemeClr val="dk1"/>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5.000.000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20%</a:t>
                      </a:r>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8F5F8"/>
                    </a:solidFill>
                  </a:tcPr>
                </a:tc>
              </a:tr>
            </a:tbl>
          </a:graphicData>
        </a:graphic>
      </p:graphicFrame>
      <p:sp>
        <p:nvSpPr>
          <p:cNvPr id="945" name="Google Shape;945;p52"/>
          <p:cNvSpPr txBox="1"/>
          <p:nvPr/>
        </p:nvSpPr>
        <p:spPr>
          <a:xfrm>
            <a:off x="723900" y="647700"/>
            <a:ext cx="16840200"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400">
                <a:solidFill>
                  <a:srgbClr val="C00000"/>
                </a:solidFill>
                <a:latin typeface="Arial"/>
                <a:ea typeface="Arial"/>
                <a:cs typeface="Arial"/>
                <a:sym typeface="Arial"/>
              </a:rPr>
              <a:t>THAM KHẢO VÍ DỤ MINH HỌA SAU:</a:t>
            </a:r>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949" name="Shape 949"/>
        <p:cNvGrpSpPr/>
        <p:nvPr/>
      </p:nvGrpSpPr>
      <p:grpSpPr>
        <a:xfrm>
          <a:off x="0" y="0"/>
          <a:ext cx="0" cy="0"/>
          <a:chOff x="0" y="0"/>
          <a:chExt cx="0" cy="0"/>
        </a:xfrm>
      </p:grpSpPr>
      <p:sp>
        <p:nvSpPr>
          <p:cNvPr id="950" name="Google Shape;950;p53"/>
          <p:cNvSpPr/>
          <p:nvPr/>
        </p:nvSpPr>
        <p:spPr>
          <a:xfrm flipH="1" rot="647847">
            <a:off x="16040568" y="179264"/>
            <a:ext cx="1966842" cy="561115"/>
          </a:xfrm>
          <a:custGeom>
            <a:rect b="b" l="l" r="r" t="t"/>
            <a:pathLst>
              <a:path extrusionOk="0" h="416882" w="1475688">
                <a:moveTo>
                  <a:pt x="1475688" y="0"/>
                </a:moveTo>
                <a:lnTo>
                  <a:pt x="0" y="0"/>
                </a:lnTo>
                <a:lnTo>
                  <a:pt x="0" y="416882"/>
                </a:lnTo>
                <a:lnTo>
                  <a:pt x="1475688" y="416882"/>
                </a:lnTo>
                <a:lnTo>
                  <a:pt x="1475688"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951" name="Google Shape;951;p53"/>
          <p:cNvSpPr/>
          <p:nvPr/>
        </p:nvSpPr>
        <p:spPr>
          <a:xfrm>
            <a:off x="0" y="9300460"/>
            <a:ext cx="1126089" cy="986540"/>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952" name="Google Shape;952;p53"/>
          <p:cNvGrpSpPr/>
          <p:nvPr/>
        </p:nvGrpSpPr>
        <p:grpSpPr>
          <a:xfrm>
            <a:off x="1465896" y="1197164"/>
            <a:ext cx="15348462" cy="8238211"/>
            <a:chOff x="0" y="-47625"/>
            <a:chExt cx="4042393" cy="2088500"/>
          </a:xfrm>
        </p:grpSpPr>
        <p:sp>
          <p:nvSpPr>
            <p:cNvPr id="953" name="Google Shape;953;p53"/>
            <p:cNvSpPr/>
            <p:nvPr/>
          </p:nvSpPr>
          <p:spPr>
            <a:xfrm>
              <a:off x="0" y="6256"/>
              <a:ext cx="4042393" cy="2034619"/>
            </a:xfrm>
            <a:custGeom>
              <a:rect b="b" l="l" r="r" t="t"/>
              <a:pathLst>
                <a:path extrusionOk="0" h="1979773" w="404239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rgbClr val="FDE9D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954" name="Google Shape;954;p5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955" name="Google Shape;955;p53"/>
          <p:cNvSpPr/>
          <p:nvPr/>
        </p:nvSpPr>
        <p:spPr>
          <a:xfrm>
            <a:off x="2660838" y="7119515"/>
            <a:ext cx="12832248" cy="1824923"/>
          </a:xfrm>
          <a:prstGeom prst="rect">
            <a:avLst/>
          </a:prstGeom>
          <a:noFill/>
          <a:ln>
            <a:noFill/>
          </a:ln>
        </p:spPr>
        <p:txBody>
          <a:bodyPr anchorCtr="0" anchor="t" bIns="45700" lIns="91425" spcFirstLastPara="1" rIns="91425" wrap="square" tIns="45700">
            <a:spAutoFit/>
          </a:bodyPr>
          <a:lstStyle/>
          <a:p>
            <a:pPr indent="-571500" lvl="0" marL="571500" marR="0" rtl="0" algn="ctr">
              <a:lnSpc>
                <a:spcPct val="150000"/>
              </a:lnSpc>
              <a:spcBef>
                <a:spcPts val="0"/>
              </a:spcBef>
              <a:spcAft>
                <a:spcPts val="0"/>
              </a:spcAft>
              <a:buClr>
                <a:srgbClr val="C00000"/>
              </a:buClr>
              <a:buSzPts val="4000"/>
              <a:buFont typeface="Noto Sans Symbols"/>
              <a:buChar char="⮚"/>
            </a:pPr>
            <a:r>
              <a:rPr b="1" lang="en-US" sz="4000">
                <a:solidFill>
                  <a:srgbClr val="C00000"/>
                </a:solidFill>
                <a:latin typeface="Arial"/>
                <a:ea typeface="Arial"/>
                <a:cs typeface="Arial"/>
                <a:sym typeface="Arial"/>
              </a:rPr>
              <a:t>Các em hãy xem video trên và sau đó nhắc lại quy tắc 50/30/20:</a:t>
            </a:r>
            <a:endParaRPr/>
          </a:p>
        </p:txBody>
      </p:sp>
      <p:grpSp>
        <p:nvGrpSpPr>
          <p:cNvPr id="956" name="Google Shape;956;p53"/>
          <p:cNvGrpSpPr/>
          <p:nvPr/>
        </p:nvGrpSpPr>
        <p:grpSpPr>
          <a:xfrm>
            <a:off x="5801148" y="709267"/>
            <a:ext cx="6501512" cy="1400865"/>
            <a:chOff x="5843364" y="885741"/>
            <a:chExt cx="6501512" cy="1400865"/>
          </a:xfrm>
        </p:grpSpPr>
        <p:pic>
          <p:nvPicPr>
            <p:cNvPr id="957" name="Google Shape;957;p53"/>
            <p:cNvPicPr preferRelativeResize="0"/>
            <p:nvPr/>
          </p:nvPicPr>
          <p:blipFill rotWithShape="1">
            <a:blip r:embed="rId5">
              <a:alphaModFix/>
            </a:blip>
            <a:srcRect b="0" l="0" r="0" t="0"/>
            <a:stretch/>
          </p:blipFill>
          <p:spPr>
            <a:xfrm>
              <a:off x="5893481" y="885741"/>
              <a:ext cx="6451395" cy="1400865"/>
            </a:xfrm>
            <a:prstGeom prst="rect">
              <a:avLst/>
            </a:prstGeom>
            <a:noFill/>
            <a:ln>
              <a:noFill/>
            </a:ln>
          </p:spPr>
        </p:pic>
        <p:sp>
          <p:nvSpPr>
            <p:cNvPr id="958" name="Google Shape;958;p53"/>
            <p:cNvSpPr txBox="1"/>
            <p:nvPr/>
          </p:nvSpPr>
          <p:spPr>
            <a:xfrm>
              <a:off x="5843364" y="1078343"/>
              <a:ext cx="6477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6000"/>
                <a:buFont typeface="Arial"/>
                <a:buNone/>
              </a:pPr>
              <a:r>
                <a:rPr b="1" i="0" lang="en-US" sz="6000" u="none" cap="none" strike="noStrike">
                  <a:solidFill>
                    <a:srgbClr val="FFFFFF"/>
                  </a:solidFill>
                  <a:latin typeface="Arial"/>
                  <a:ea typeface="Arial"/>
                  <a:cs typeface="Arial"/>
                  <a:sym typeface="Arial"/>
                </a:rPr>
                <a:t>MỞ RỘNG</a:t>
              </a:r>
              <a:endParaRPr b="1" i="0" sz="6000" u="none" cap="none" strike="noStrike">
                <a:solidFill>
                  <a:srgbClr val="FFFFFF"/>
                </a:solidFill>
                <a:latin typeface="Arial"/>
                <a:ea typeface="Arial"/>
                <a:cs typeface="Arial"/>
                <a:sym typeface="Arial"/>
              </a:endParaRPr>
            </a:p>
          </p:txBody>
        </p:sp>
      </p:grpSp>
      <p:sp>
        <p:nvSpPr>
          <p:cNvPr id="959" name="Google Shape;959;p53"/>
          <p:cNvSpPr/>
          <p:nvPr/>
        </p:nvSpPr>
        <p:spPr>
          <a:xfrm rot="9428046">
            <a:off x="208986" y="-300328"/>
            <a:ext cx="1608757" cy="2343259"/>
          </a:xfrm>
          <a:custGeom>
            <a:rect b="b" l="l" r="r" t="t"/>
            <a:pathLst>
              <a:path extrusionOk="0" h="3071470" w="1792971">
                <a:moveTo>
                  <a:pt x="1792970" y="3071470"/>
                </a:moveTo>
                <a:lnTo>
                  <a:pt x="0" y="3071470"/>
                </a:lnTo>
                <a:lnTo>
                  <a:pt x="0" y="0"/>
                </a:lnTo>
                <a:lnTo>
                  <a:pt x="1792970" y="0"/>
                </a:lnTo>
                <a:lnTo>
                  <a:pt x="1792970" y="307147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60" name="Google Shape;960;p53"/>
          <p:cNvPicPr preferRelativeResize="0"/>
          <p:nvPr/>
        </p:nvPicPr>
        <p:blipFill rotWithShape="1">
          <a:blip r:embed="rId7">
            <a:alphaModFix/>
          </a:blip>
          <a:srcRect b="0" l="0" r="0" t="0"/>
          <a:stretch/>
        </p:blipFill>
        <p:spPr>
          <a:xfrm>
            <a:off x="5440811" y="2765185"/>
            <a:ext cx="7398631" cy="4161730"/>
          </a:xfrm>
          <a:prstGeom prst="rect">
            <a:avLst/>
          </a:prstGeom>
          <a:noFill/>
          <a:ln cap="flat" cmpd="sng" w="9525">
            <a:solidFill>
              <a:srgbClr val="31859B"/>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500"/>
                                        <p:tgtEl>
                                          <p:spTgt spid="952"/>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500"/>
                                        <p:tgtEl>
                                          <p:spTgt spid="955"/>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500"/>
                                        <p:tgtEl>
                                          <p:spTgt spid="9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5000"/>
                                        <p:tgtEl>
                                          <p:spTgt spid="9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BC9"/>
        </a:solidFill>
      </p:bgPr>
    </p:bg>
    <p:spTree>
      <p:nvGrpSpPr>
        <p:cNvPr id="964" name="Shape 964"/>
        <p:cNvGrpSpPr/>
        <p:nvPr/>
      </p:nvGrpSpPr>
      <p:grpSpPr>
        <a:xfrm>
          <a:off x="0" y="0"/>
          <a:ext cx="0" cy="0"/>
          <a:chOff x="0" y="0"/>
          <a:chExt cx="0" cy="0"/>
        </a:xfrm>
      </p:grpSpPr>
      <p:sp>
        <p:nvSpPr>
          <p:cNvPr id="965" name="Google Shape;965;p54"/>
          <p:cNvSpPr/>
          <p:nvPr/>
        </p:nvSpPr>
        <p:spPr>
          <a:xfrm>
            <a:off x="17512524" y="1744"/>
            <a:ext cx="753705" cy="1080580"/>
          </a:xfrm>
          <a:custGeom>
            <a:rect b="b" l="l" r="r" t="t"/>
            <a:pathLst>
              <a:path extrusionOk="0" h="1080580" w="753705">
                <a:moveTo>
                  <a:pt x="0" y="0"/>
                </a:moveTo>
                <a:lnTo>
                  <a:pt x="753705" y="0"/>
                </a:lnTo>
                <a:lnTo>
                  <a:pt x="753705" y="1080580"/>
                </a:lnTo>
                <a:lnTo>
                  <a:pt x="0" y="10805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6" name="Google Shape;966;p54"/>
          <p:cNvSpPr/>
          <p:nvPr/>
        </p:nvSpPr>
        <p:spPr>
          <a:xfrm rot="-7797627">
            <a:off x="36335" y="9588546"/>
            <a:ext cx="1291710" cy="495289"/>
          </a:xfrm>
          <a:custGeom>
            <a:rect b="b" l="l" r="r" t="t"/>
            <a:pathLst>
              <a:path extrusionOk="0" h="1231460" w="1768415">
                <a:moveTo>
                  <a:pt x="0" y="0"/>
                </a:moveTo>
                <a:lnTo>
                  <a:pt x="1768416" y="0"/>
                </a:lnTo>
                <a:lnTo>
                  <a:pt x="1768416" y="1231460"/>
                </a:lnTo>
                <a:lnTo>
                  <a:pt x="0" y="1231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7" name="Google Shape;967;p54"/>
          <p:cNvSpPr/>
          <p:nvPr/>
        </p:nvSpPr>
        <p:spPr>
          <a:xfrm>
            <a:off x="16915033" y="8726682"/>
            <a:ext cx="1295400" cy="1360963"/>
          </a:xfrm>
          <a:custGeom>
            <a:rect b="b" l="l" r="r" t="t"/>
            <a:pathLst>
              <a:path extrusionOk="0" h="2097519" w="2025059">
                <a:moveTo>
                  <a:pt x="0" y="0"/>
                </a:moveTo>
                <a:lnTo>
                  <a:pt x="2025060" y="0"/>
                </a:lnTo>
                <a:lnTo>
                  <a:pt x="2025060" y="2097519"/>
                </a:lnTo>
                <a:lnTo>
                  <a:pt x="0" y="20975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68" name="Google Shape;968;p54"/>
          <p:cNvSpPr/>
          <p:nvPr/>
        </p:nvSpPr>
        <p:spPr>
          <a:xfrm>
            <a:off x="0" y="732997"/>
            <a:ext cx="8229600" cy="1404256"/>
          </a:xfrm>
          <a:prstGeom prst="homePlate">
            <a:avLst>
              <a:gd fmla="val 50000" name="adj"/>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400">
                <a:solidFill>
                  <a:srgbClr val="0F243E"/>
                </a:solidFill>
                <a:latin typeface="Arial"/>
                <a:ea typeface="Arial"/>
                <a:cs typeface="Arial"/>
                <a:sym typeface="Arial"/>
              </a:rPr>
              <a:t>QUY TẮC 50/30/20</a:t>
            </a:r>
            <a:endParaRPr/>
          </a:p>
        </p:txBody>
      </p:sp>
      <p:grpSp>
        <p:nvGrpSpPr>
          <p:cNvPr id="969" name="Google Shape;969;p54"/>
          <p:cNvGrpSpPr/>
          <p:nvPr/>
        </p:nvGrpSpPr>
        <p:grpSpPr>
          <a:xfrm>
            <a:off x="609600" y="2763333"/>
            <a:ext cx="5475524" cy="5867398"/>
            <a:chOff x="405524" y="2763333"/>
            <a:chExt cx="5475524" cy="5867398"/>
          </a:xfrm>
        </p:grpSpPr>
        <p:sp>
          <p:nvSpPr>
            <p:cNvPr id="970" name="Google Shape;970;p54"/>
            <p:cNvSpPr/>
            <p:nvPr/>
          </p:nvSpPr>
          <p:spPr>
            <a:xfrm>
              <a:off x="405524" y="3314700"/>
              <a:ext cx="5475524" cy="5316031"/>
            </a:xfrm>
            <a:prstGeom prst="rect">
              <a:avLst/>
            </a:prstGeom>
            <a:solidFill>
              <a:schemeClr val="lt1"/>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3400">
                  <a:solidFill>
                    <a:schemeClr val="dk1"/>
                  </a:solidFill>
                  <a:latin typeface="Arial"/>
                  <a:ea typeface="Arial"/>
                  <a:cs typeface="Arial"/>
                  <a:sym typeface="Arial"/>
                </a:rPr>
                <a:t>Dành cho nhu cầu thiết yếu: </a:t>
              </a:r>
              <a:r>
                <a:rPr lang="en-US" sz="3400">
                  <a:solidFill>
                    <a:schemeClr val="dk1"/>
                  </a:solidFill>
                  <a:latin typeface="Arial"/>
                  <a:ea typeface="Arial"/>
                  <a:cs typeface="Arial"/>
                  <a:sym typeface="Arial"/>
                </a:rPr>
                <a:t>tiền nhà ở, tiền ăn uống, chi phí đi lại, hóa đơn điện nước, Internet, bảo hiểm y tế,…</a:t>
              </a:r>
              <a:endParaRPr sz="3400">
                <a:solidFill>
                  <a:schemeClr val="dk1"/>
                </a:solidFill>
                <a:latin typeface="Arial"/>
                <a:ea typeface="Arial"/>
                <a:cs typeface="Arial"/>
                <a:sym typeface="Arial"/>
              </a:endParaRPr>
            </a:p>
          </p:txBody>
        </p:sp>
        <p:sp>
          <p:nvSpPr>
            <p:cNvPr id="971" name="Google Shape;971;p54"/>
            <p:cNvSpPr/>
            <p:nvPr/>
          </p:nvSpPr>
          <p:spPr>
            <a:xfrm>
              <a:off x="1967634" y="2763333"/>
              <a:ext cx="2251884" cy="1087003"/>
            </a:xfrm>
            <a:prstGeom prst="roundRect">
              <a:avLst>
                <a:gd fmla="val 16667" name="adj"/>
              </a:avLst>
            </a:prstGeom>
            <a:solidFill>
              <a:srgbClr val="FABF8E"/>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000">
                  <a:solidFill>
                    <a:schemeClr val="dk1"/>
                  </a:solidFill>
                  <a:latin typeface="Arial"/>
                  <a:ea typeface="Arial"/>
                  <a:cs typeface="Arial"/>
                  <a:sym typeface="Arial"/>
                </a:rPr>
                <a:t>50%</a:t>
              </a:r>
              <a:endParaRPr/>
            </a:p>
          </p:txBody>
        </p:sp>
      </p:grpSp>
      <p:grpSp>
        <p:nvGrpSpPr>
          <p:cNvPr id="972" name="Google Shape;972;p54"/>
          <p:cNvGrpSpPr/>
          <p:nvPr/>
        </p:nvGrpSpPr>
        <p:grpSpPr>
          <a:xfrm>
            <a:off x="6406237" y="3694470"/>
            <a:ext cx="5475525" cy="5859533"/>
            <a:chOff x="6254330" y="2771198"/>
            <a:chExt cx="5475525" cy="5859533"/>
          </a:xfrm>
        </p:grpSpPr>
        <p:sp>
          <p:nvSpPr>
            <p:cNvPr id="973" name="Google Shape;973;p54"/>
            <p:cNvSpPr/>
            <p:nvPr/>
          </p:nvSpPr>
          <p:spPr>
            <a:xfrm>
              <a:off x="6254330" y="3314700"/>
              <a:ext cx="5475525" cy="5316031"/>
            </a:xfrm>
            <a:prstGeom prst="rect">
              <a:avLst/>
            </a:prstGeom>
            <a:solidFill>
              <a:schemeClr val="lt1"/>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3400">
                  <a:solidFill>
                    <a:schemeClr val="dk1"/>
                  </a:solidFill>
                  <a:latin typeface="Arial"/>
                  <a:ea typeface="Arial"/>
                  <a:cs typeface="Arial"/>
                  <a:sym typeface="Arial"/>
                </a:rPr>
                <a:t>Dành cho nhu cầu cá nhân: </a:t>
              </a:r>
              <a:r>
                <a:rPr lang="en-US" sz="3400">
                  <a:solidFill>
                    <a:schemeClr val="dk1"/>
                  </a:solidFill>
                  <a:latin typeface="Arial"/>
                  <a:ea typeface="Arial"/>
                  <a:cs typeface="Arial"/>
                  <a:sym typeface="Arial"/>
                </a:rPr>
                <a:t>học thêm, du lịch, mua sắm, giải trí, đọc sách, mua xe, mua điện thoại, cưới hỏi, sinh nhật,…</a:t>
              </a:r>
              <a:endParaRPr sz="3400">
                <a:solidFill>
                  <a:schemeClr val="dk1"/>
                </a:solidFill>
                <a:latin typeface="Arial"/>
                <a:ea typeface="Arial"/>
                <a:cs typeface="Arial"/>
                <a:sym typeface="Arial"/>
              </a:endParaRPr>
            </a:p>
          </p:txBody>
        </p:sp>
        <p:sp>
          <p:nvSpPr>
            <p:cNvPr id="974" name="Google Shape;974;p54"/>
            <p:cNvSpPr/>
            <p:nvPr/>
          </p:nvSpPr>
          <p:spPr>
            <a:xfrm>
              <a:off x="7866150" y="2771198"/>
              <a:ext cx="2251884" cy="1087003"/>
            </a:xfrm>
            <a:prstGeom prst="roundRect">
              <a:avLst>
                <a:gd fmla="val 16667" name="adj"/>
              </a:avLst>
            </a:prstGeom>
            <a:solidFill>
              <a:srgbClr val="92CCDC"/>
            </a:solidFill>
            <a:ln cap="flat" cmpd="sng" w="254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000">
                  <a:solidFill>
                    <a:schemeClr val="dk1"/>
                  </a:solidFill>
                  <a:latin typeface="Arial"/>
                  <a:ea typeface="Arial"/>
                  <a:cs typeface="Arial"/>
                  <a:sym typeface="Arial"/>
                </a:rPr>
                <a:t>30%</a:t>
              </a:r>
              <a:endParaRPr/>
            </a:p>
          </p:txBody>
        </p:sp>
      </p:grpSp>
      <p:grpSp>
        <p:nvGrpSpPr>
          <p:cNvPr id="975" name="Google Shape;975;p54"/>
          <p:cNvGrpSpPr/>
          <p:nvPr/>
        </p:nvGrpSpPr>
        <p:grpSpPr>
          <a:xfrm>
            <a:off x="12202876" y="2771197"/>
            <a:ext cx="5475524" cy="5859534"/>
            <a:chOff x="12343005" y="2771197"/>
            <a:chExt cx="5475524" cy="5859534"/>
          </a:xfrm>
        </p:grpSpPr>
        <p:sp>
          <p:nvSpPr>
            <p:cNvPr id="976" name="Google Shape;976;p54"/>
            <p:cNvSpPr/>
            <p:nvPr/>
          </p:nvSpPr>
          <p:spPr>
            <a:xfrm>
              <a:off x="12343005" y="3314700"/>
              <a:ext cx="5475524" cy="5316031"/>
            </a:xfrm>
            <a:prstGeom prst="rect">
              <a:avLst/>
            </a:prstGeom>
            <a:solidFill>
              <a:schemeClr val="lt1"/>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3400">
                  <a:solidFill>
                    <a:schemeClr val="dk1"/>
                  </a:solidFill>
                  <a:latin typeface="Arial"/>
                  <a:ea typeface="Arial"/>
                  <a:cs typeface="Arial"/>
                  <a:sym typeface="Arial"/>
                </a:rPr>
                <a:t>Dành cho đầu tư và tiết kiệm: </a:t>
              </a:r>
              <a:r>
                <a:rPr lang="en-US" sz="3400">
                  <a:solidFill>
                    <a:schemeClr val="dk1"/>
                  </a:solidFill>
                  <a:latin typeface="Arial"/>
                  <a:ea typeface="Arial"/>
                  <a:cs typeface="Arial"/>
                  <a:sym typeface="Arial"/>
                </a:rPr>
                <a:t>đầu tư chứng khoán, cổ phiếu, gửi tiết kiệm ngân hàng, tích lũy dự phòng, …</a:t>
              </a:r>
              <a:endParaRPr sz="3400">
                <a:solidFill>
                  <a:schemeClr val="dk1"/>
                </a:solidFill>
                <a:latin typeface="Arial"/>
                <a:ea typeface="Arial"/>
                <a:cs typeface="Arial"/>
                <a:sym typeface="Arial"/>
              </a:endParaRPr>
            </a:p>
          </p:txBody>
        </p:sp>
        <p:sp>
          <p:nvSpPr>
            <p:cNvPr id="977" name="Google Shape;977;p54"/>
            <p:cNvSpPr/>
            <p:nvPr/>
          </p:nvSpPr>
          <p:spPr>
            <a:xfrm>
              <a:off x="14004535" y="2771197"/>
              <a:ext cx="2251884" cy="1087003"/>
            </a:xfrm>
            <a:prstGeom prst="roundRect">
              <a:avLst>
                <a:gd fmla="val 16667" name="adj"/>
              </a:avLst>
            </a:prstGeom>
            <a:solidFill>
              <a:srgbClr val="FFFFC1"/>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000">
                  <a:solidFill>
                    <a:schemeClr val="dk1"/>
                  </a:solidFill>
                  <a:latin typeface="Arial"/>
                  <a:ea typeface="Arial"/>
                  <a:cs typeface="Arial"/>
                  <a:sym typeface="Arial"/>
                </a:rPr>
                <a:t>20%</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9"/>
                                        </p:tgtEl>
                                        <p:attrNameLst>
                                          <p:attrName>style.visibility</p:attrName>
                                        </p:attrNameLst>
                                      </p:cBhvr>
                                      <p:to>
                                        <p:strVal val="visible"/>
                                      </p:to>
                                    </p:set>
                                    <p:anim calcmode="lin" valueType="num">
                                      <p:cBhvr additive="base">
                                        <p:cTn dur="500"/>
                                        <p:tgtEl>
                                          <p:spTgt spid="9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2"/>
                                        </p:tgtEl>
                                        <p:attrNameLst>
                                          <p:attrName>style.visibility</p:attrName>
                                        </p:attrNameLst>
                                      </p:cBhvr>
                                      <p:to>
                                        <p:strVal val="visible"/>
                                      </p:to>
                                    </p:set>
                                    <p:anim calcmode="lin" valueType="num">
                                      <p:cBhvr additive="base">
                                        <p:cTn dur="500"/>
                                        <p:tgtEl>
                                          <p:spTgt spid="9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5"/>
                                        </p:tgtEl>
                                        <p:attrNameLst>
                                          <p:attrName>style.visibility</p:attrName>
                                        </p:attrNameLst>
                                      </p:cBhvr>
                                      <p:to>
                                        <p:strVal val="visible"/>
                                      </p:to>
                                    </p:set>
                                    <p:anim calcmode="lin" valueType="num">
                                      <p:cBhvr additive="base">
                                        <p:cTn dur="500"/>
                                        <p:tgtEl>
                                          <p:spTgt spid="9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981" name="Shape 981"/>
        <p:cNvGrpSpPr/>
        <p:nvPr/>
      </p:nvGrpSpPr>
      <p:grpSpPr>
        <a:xfrm>
          <a:off x="0" y="0"/>
          <a:ext cx="0" cy="0"/>
          <a:chOff x="0" y="0"/>
          <a:chExt cx="0" cy="0"/>
        </a:xfrm>
      </p:grpSpPr>
      <p:sp>
        <p:nvSpPr>
          <p:cNvPr id="982" name="Google Shape;982;p55"/>
          <p:cNvSpPr/>
          <p:nvPr/>
        </p:nvSpPr>
        <p:spPr>
          <a:xfrm>
            <a:off x="17373600" y="190500"/>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983" name="Google Shape;983;p55"/>
          <p:cNvSpPr/>
          <p:nvPr/>
        </p:nvSpPr>
        <p:spPr>
          <a:xfrm rot="-8961680">
            <a:off x="275204" y="-154035"/>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pic>
        <p:nvPicPr>
          <p:cNvPr id="984" name="Google Shape;984;p55"/>
          <p:cNvPicPr preferRelativeResize="0"/>
          <p:nvPr/>
        </p:nvPicPr>
        <p:blipFill rotWithShape="1">
          <a:blip r:embed="rId5">
            <a:alphaModFix/>
          </a:blip>
          <a:srcRect b="0" l="0" r="0" t="0"/>
          <a:stretch/>
        </p:blipFill>
        <p:spPr>
          <a:xfrm rot="-446954">
            <a:off x="43515" y="9182922"/>
            <a:ext cx="1267245" cy="1214251"/>
          </a:xfrm>
          <a:prstGeom prst="rect">
            <a:avLst/>
          </a:prstGeom>
          <a:noFill/>
          <a:ln>
            <a:noFill/>
          </a:ln>
        </p:spPr>
      </p:pic>
      <p:sp>
        <p:nvSpPr>
          <p:cNvPr id="985" name="Google Shape;985;p55"/>
          <p:cNvSpPr txBox="1"/>
          <p:nvPr/>
        </p:nvSpPr>
        <p:spPr>
          <a:xfrm>
            <a:off x="5044148" y="783618"/>
            <a:ext cx="8199703"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600">
                <a:solidFill>
                  <a:srgbClr val="C00000"/>
                </a:solidFill>
                <a:latin typeface="Arial"/>
                <a:ea typeface="Arial"/>
                <a:cs typeface="Arial"/>
                <a:sym typeface="Arial"/>
              </a:rPr>
              <a:t>KẾT LUẬN</a:t>
            </a:r>
            <a:endParaRPr sz="5600">
              <a:solidFill>
                <a:srgbClr val="C00000"/>
              </a:solidFill>
              <a:latin typeface="Arial"/>
              <a:ea typeface="Arial"/>
              <a:cs typeface="Arial"/>
              <a:sym typeface="Arial"/>
            </a:endParaRPr>
          </a:p>
        </p:txBody>
      </p:sp>
      <p:sp>
        <p:nvSpPr>
          <p:cNvPr id="986" name="Google Shape;986;p55"/>
          <p:cNvSpPr txBox="1"/>
          <p:nvPr/>
        </p:nvSpPr>
        <p:spPr>
          <a:xfrm>
            <a:off x="1024220" y="1890393"/>
            <a:ext cx="9448800" cy="7621382"/>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Tỉ lệ khoản chi/tổng thu nhập của gia đình chỉ nên chiếm khoảng 50% tổng thu nhập của cả gia đình.</a:t>
            </a:r>
            <a:endParaRPr sz="4000">
              <a:solidFill>
                <a:schemeClr val="dk1"/>
              </a:solidFill>
              <a:latin typeface="Arial"/>
              <a:ea typeface="Arial"/>
              <a:cs typeface="Arial"/>
              <a:sym typeface="Arial"/>
            </a:endParaRPr>
          </a:p>
          <a:p>
            <a:pPr indent="-571500" lvl="0" marL="571500" marR="0" rtl="0" algn="just">
              <a:lnSpc>
                <a:spcPct val="150000"/>
              </a:lnSpc>
              <a:spcBef>
                <a:spcPts val="100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Chi tiêu trong gia đình cần phù hợp với thu nhập.</a:t>
            </a:r>
            <a:endParaRPr sz="4000">
              <a:solidFill>
                <a:schemeClr val="dk1"/>
              </a:solidFill>
              <a:latin typeface="Arial"/>
              <a:ea typeface="Arial"/>
              <a:cs typeface="Arial"/>
              <a:sym typeface="Arial"/>
            </a:endParaRPr>
          </a:p>
          <a:p>
            <a:pPr indent="-571500" lvl="0" marL="571500" marR="0" rtl="0" algn="just">
              <a:lnSpc>
                <a:spcPct val="150000"/>
              </a:lnSpc>
              <a:spcBef>
                <a:spcPts val="100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Mỗi gia đình có thu nhập khác nhau nên khoản chi tiêu cũng khác nhau, không so sánh giữa các gia đình.</a:t>
            </a:r>
            <a:endParaRPr sz="4000">
              <a:solidFill>
                <a:schemeClr val="dk1"/>
              </a:solidFill>
              <a:latin typeface="Arial"/>
              <a:ea typeface="Arial"/>
              <a:cs typeface="Arial"/>
              <a:sym typeface="Arial"/>
            </a:endParaRPr>
          </a:p>
        </p:txBody>
      </p:sp>
      <p:grpSp>
        <p:nvGrpSpPr>
          <p:cNvPr id="987" name="Google Shape;987;p55"/>
          <p:cNvGrpSpPr/>
          <p:nvPr/>
        </p:nvGrpSpPr>
        <p:grpSpPr>
          <a:xfrm>
            <a:off x="11448270" y="1411568"/>
            <a:ext cx="5788296" cy="4924375"/>
            <a:chOff x="11398656" y="865628"/>
            <a:chExt cx="5788296" cy="4924375"/>
          </a:xfrm>
        </p:grpSpPr>
        <p:sp>
          <p:nvSpPr>
            <p:cNvPr id="988" name="Google Shape;988;p55"/>
            <p:cNvSpPr/>
            <p:nvPr/>
          </p:nvSpPr>
          <p:spPr>
            <a:xfrm rot="-743815">
              <a:off x="11761386" y="1363274"/>
              <a:ext cx="5062835" cy="3929083"/>
            </a:xfrm>
            <a:custGeom>
              <a:rect b="b" l="l" r="r" t="t"/>
              <a:pathLst>
                <a:path extrusionOk="0" h="1595371" w="1737657">
                  <a:moveTo>
                    <a:pt x="0" y="0"/>
                  </a:moveTo>
                  <a:lnTo>
                    <a:pt x="1737657" y="0"/>
                  </a:lnTo>
                  <a:lnTo>
                    <a:pt x="1737657" y="1595371"/>
                  </a:lnTo>
                  <a:lnTo>
                    <a:pt x="0" y="1595371"/>
                  </a:lnTo>
                  <a:close/>
                </a:path>
              </a:pathLst>
            </a:custGeom>
            <a:solidFill>
              <a:srgbClr val="F8F7F4"/>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family posing for a picture&#10;&#10;Description automatically generated with medium confidence" id="989" name="Google Shape;989;p55"/>
            <p:cNvPicPr preferRelativeResize="0"/>
            <p:nvPr/>
          </p:nvPicPr>
          <p:blipFill rotWithShape="1">
            <a:blip r:embed="rId6">
              <a:alphaModFix/>
            </a:blip>
            <a:srcRect b="0" l="0" r="0" t="0"/>
            <a:stretch/>
          </p:blipFill>
          <p:spPr>
            <a:xfrm rot="-770795">
              <a:off x="12050313" y="1794062"/>
              <a:ext cx="4484979" cy="2990921"/>
            </a:xfrm>
            <a:prstGeom prst="rect">
              <a:avLst/>
            </a:prstGeom>
            <a:noFill/>
            <a:ln>
              <a:noFill/>
            </a:ln>
          </p:spPr>
        </p:pic>
      </p:grpSp>
      <p:grpSp>
        <p:nvGrpSpPr>
          <p:cNvPr id="990" name="Google Shape;990;p55"/>
          <p:cNvGrpSpPr/>
          <p:nvPr/>
        </p:nvGrpSpPr>
        <p:grpSpPr>
          <a:xfrm>
            <a:off x="11782709" y="5275783"/>
            <a:ext cx="5413349" cy="4747067"/>
            <a:chOff x="12063409" y="4779494"/>
            <a:chExt cx="5491537" cy="4847932"/>
          </a:xfrm>
        </p:grpSpPr>
        <p:sp>
          <p:nvSpPr>
            <p:cNvPr id="991" name="Google Shape;991;p55"/>
            <p:cNvSpPr/>
            <p:nvPr/>
          </p:nvSpPr>
          <p:spPr>
            <a:xfrm rot="665844">
              <a:off x="12403026" y="5205260"/>
              <a:ext cx="4812304" cy="3996399"/>
            </a:xfrm>
            <a:custGeom>
              <a:rect b="b" l="l" r="r" t="t"/>
              <a:pathLst>
                <a:path extrusionOk="0" h="1595371" w="1737657">
                  <a:moveTo>
                    <a:pt x="0" y="0"/>
                  </a:moveTo>
                  <a:lnTo>
                    <a:pt x="1737657" y="0"/>
                  </a:lnTo>
                  <a:lnTo>
                    <a:pt x="1737657" y="1595371"/>
                  </a:lnTo>
                  <a:lnTo>
                    <a:pt x="0" y="1595371"/>
                  </a:lnTo>
                  <a:close/>
                </a:path>
              </a:pathLst>
            </a:custGeom>
            <a:solidFill>
              <a:srgbClr val="F8F7F4"/>
            </a:solidFill>
            <a:ln cap="flat"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person, person&#10;&#10;Description automatically generated" id="992" name="Google Shape;992;p55"/>
            <p:cNvPicPr preferRelativeResize="0"/>
            <p:nvPr/>
          </p:nvPicPr>
          <p:blipFill rotWithShape="1">
            <a:blip r:embed="rId7">
              <a:alphaModFix/>
            </a:blip>
            <a:srcRect b="0" l="0" r="0" t="0"/>
            <a:stretch/>
          </p:blipFill>
          <p:spPr>
            <a:xfrm rot="696885">
              <a:off x="12513195" y="6192471"/>
              <a:ext cx="4516455" cy="236021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par>
                                <p:cTn fill="hold" nodeType="with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6">
                                            <p:txEl>
                                              <p:pRg end="0" st="0"/>
                                            </p:txEl>
                                          </p:spTgt>
                                        </p:tgtEl>
                                        <p:attrNameLst>
                                          <p:attrName>style.visibility</p:attrName>
                                        </p:attrNameLst>
                                      </p:cBhvr>
                                      <p:to>
                                        <p:strVal val="visible"/>
                                      </p:to>
                                    </p:set>
                                    <p:animEffect filter="fade" transition="in">
                                      <p:cBhvr>
                                        <p:cTn dur="500"/>
                                        <p:tgtEl>
                                          <p:spTgt spid="9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6">
                                            <p:txEl>
                                              <p:pRg end="1" st="1"/>
                                            </p:txEl>
                                          </p:spTgt>
                                        </p:tgtEl>
                                        <p:attrNameLst>
                                          <p:attrName>style.visibility</p:attrName>
                                        </p:attrNameLst>
                                      </p:cBhvr>
                                      <p:to>
                                        <p:strVal val="visible"/>
                                      </p:to>
                                    </p:set>
                                    <p:animEffect filter="fade" transition="in">
                                      <p:cBhvr>
                                        <p:cTn dur="500"/>
                                        <p:tgtEl>
                                          <p:spTgt spid="9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6">
                                            <p:txEl>
                                              <p:pRg end="2" st="2"/>
                                            </p:txEl>
                                          </p:spTgt>
                                        </p:tgtEl>
                                        <p:attrNameLst>
                                          <p:attrName>style.visibility</p:attrName>
                                        </p:attrNameLst>
                                      </p:cBhvr>
                                      <p:to>
                                        <p:strVal val="visible"/>
                                      </p:to>
                                    </p:set>
                                    <p:animEffect filter="fade" transition="in">
                                      <p:cBhvr>
                                        <p:cTn dur="500"/>
                                        <p:tgtEl>
                                          <p:spTgt spid="98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996" name="Shape 996"/>
        <p:cNvGrpSpPr/>
        <p:nvPr/>
      </p:nvGrpSpPr>
      <p:grpSpPr>
        <a:xfrm>
          <a:off x="0" y="0"/>
          <a:ext cx="0" cy="0"/>
          <a:chOff x="0" y="0"/>
          <a:chExt cx="0" cy="0"/>
        </a:xfrm>
      </p:grpSpPr>
      <p:sp>
        <p:nvSpPr>
          <p:cNvPr id="997" name="Google Shape;997;p56"/>
          <p:cNvSpPr/>
          <p:nvPr/>
        </p:nvSpPr>
        <p:spPr>
          <a:xfrm rot="-3142184">
            <a:off x="190911" y="57329"/>
            <a:ext cx="1447164" cy="918949"/>
          </a:xfrm>
          <a:custGeom>
            <a:rect b="b" l="l" r="r" t="t"/>
            <a:pathLst>
              <a:path extrusionOk="0" h="918949" w="1447164">
                <a:moveTo>
                  <a:pt x="0" y="0"/>
                </a:moveTo>
                <a:lnTo>
                  <a:pt x="1447164" y="0"/>
                </a:lnTo>
                <a:lnTo>
                  <a:pt x="1447164" y="918949"/>
                </a:lnTo>
                <a:lnTo>
                  <a:pt x="0" y="91894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8" name="Google Shape;998;p56"/>
          <p:cNvSpPr/>
          <p:nvPr/>
        </p:nvSpPr>
        <p:spPr>
          <a:xfrm>
            <a:off x="16909328" y="9230629"/>
            <a:ext cx="1541998" cy="1073792"/>
          </a:xfrm>
          <a:custGeom>
            <a:rect b="b" l="l" r="r" t="t"/>
            <a:pathLst>
              <a:path extrusionOk="0" h="1073792" w="1541998">
                <a:moveTo>
                  <a:pt x="0" y="0"/>
                </a:moveTo>
                <a:lnTo>
                  <a:pt x="1541998" y="0"/>
                </a:lnTo>
                <a:lnTo>
                  <a:pt x="1541998" y="1073792"/>
                </a:lnTo>
                <a:lnTo>
                  <a:pt x="0" y="107379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9" name="Google Shape;999;p56"/>
          <p:cNvSpPr/>
          <p:nvPr/>
        </p:nvSpPr>
        <p:spPr>
          <a:xfrm flipH="1" rot="-328051">
            <a:off x="17463296" y="55536"/>
            <a:ext cx="554416" cy="1553825"/>
          </a:xfrm>
          <a:custGeom>
            <a:rect b="b" l="l" r="r" t="t"/>
            <a:pathLst>
              <a:path extrusionOk="0" h="1553825" w="554416">
                <a:moveTo>
                  <a:pt x="554416" y="0"/>
                </a:moveTo>
                <a:lnTo>
                  <a:pt x="0" y="0"/>
                </a:lnTo>
                <a:lnTo>
                  <a:pt x="0" y="1553825"/>
                </a:lnTo>
                <a:lnTo>
                  <a:pt x="554416" y="1553825"/>
                </a:lnTo>
                <a:lnTo>
                  <a:pt x="554416"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0" name="Google Shape;1000;p56"/>
          <p:cNvSpPr/>
          <p:nvPr/>
        </p:nvSpPr>
        <p:spPr>
          <a:xfrm>
            <a:off x="108811" y="9129029"/>
            <a:ext cx="923682" cy="971367"/>
          </a:xfrm>
          <a:custGeom>
            <a:rect b="b" l="l" r="r" t="t"/>
            <a:pathLst>
              <a:path extrusionOk="0" h="971367" w="923682">
                <a:moveTo>
                  <a:pt x="0" y="0"/>
                </a:moveTo>
                <a:lnTo>
                  <a:pt x="923681" y="0"/>
                </a:lnTo>
                <a:lnTo>
                  <a:pt x="923681" y="971367"/>
                </a:lnTo>
                <a:lnTo>
                  <a:pt x="0" y="9713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1" name="Google Shape;1001;p56"/>
          <p:cNvSpPr txBox="1"/>
          <p:nvPr/>
        </p:nvSpPr>
        <p:spPr>
          <a:xfrm>
            <a:off x="828892" y="3216553"/>
            <a:ext cx="16630216" cy="3465179"/>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Clr>
                <a:srgbClr val="000000"/>
              </a:buClr>
              <a:buSzPts val="8000"/>
              <a:buFont typeface="Arial"/>
              <a:buNone/>
            </a:pPr>
            <a:r>
              <a:rPr b="1" i="0" lang="en-US" sz="8000" u="none" cap="none" strike="noStrike">
                <a:solidFill>
                  <a:srgbClr val="000000"/>
                </a:solidFill>
                <a:latin typeface="Arial"/>
                <a:ea typeface="Arial"/>
                <a:cs typeface="Arial"/>
                <a:sym typeface="Arial"/>
              </a:rPr>
              <a:t>CẢM</a:t>
            </a:r>
            <a:r>
              <a:rPr b="1" i="0" lang="en-US" sz="8000" u="none" cap="none" strike="noStrike">
                <a:solidFill>
                  <a:srgbClr val="000000"/>
                </a:solidFill>
                <a:latin typeface="Arial"/>
                <a:ea typeface="Arial"/>
                <a:cs typeface="Arial"/>
                <a:sym typeface="Arial"/>
              </a:rPr>
              <a:t> ƠN TẤT CẢ CÁC EM ĐÃ CHÚ Ý LẮNG NGHE</a:t>
            </a:r>
            <a:r>
              <a:rPr b="1" i="0" lang="en-US" sz="8000" u="none" cap="none" strike="noStrike">
                <a:solidFill>
                  <a:srgbClr val="000000"/>
                </a:solidFill>
                <a:latin typeface="Arial"/>
                <a:ea typeface="Arial"/>
                <a:cs typeface="Arial"/>
                <a:sym typeface="Arial"/>
              </a:rPr>
              <a:t>!</a:t>
            </a:r>
            <a:endParaRPr b="1" i="0" sz="8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01"/>
                                        </p:tgtEl>
                                        <p:attrNameLst>
                                          <p:attrName>style.visibility</p:attrName>
                                        </p:attrNameLst>
                                      </p:cBhvr>
                                      <p:to>
                                        <p:strVal val="visible"/>
                                      </p:to>
                                    </p:set>
                                    <p:anim calcmode="lin" valueType="num">
                                      <p:cBhvr additive="base">
                                        <p:cTn dur="500"/>
                                        <p:tgtEl>
                                          <p:spTgt spid="1001"/>
                                        </p:tgtEl>
                                        <p:attrNameLst>
                                          <p:attrName>ppt_w</p:attrName>
                                        </p:attrNameLst>
                                      </p:cBhvr>
                                      <p:tavLst>
                                        <p:tav fmla="" tm="0">
                                          <p:val>
                                            <p:strVal val="0"/>
                                          </p:val>
                                        </p:tav>
                                        <p:tav fmla="" tm="100000">
                                          <p:val>
                                            <p:strVal val="#ppt_w"/>
                                          </p:val>
                                        </p:tav>
                                      </p:tavLst>
                                    </p:anim>
                                    <p:anim calcmode="lin" valueType="num">
                                      <p:cBhvr additive="base">
                                        <p:cTn dur="500"/>
                                        <p:tgtEl>
                                          <p:spTgt spid="100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155" name="Shape 155"/>
        <p:cNvGrpSpPr/>
        <p:nvPr/>
      </p:nvGrpSpPr>
      <p:grpSpPr>
        <a:xfrm>
          <a:off x="0" y="0"/>
          <a:ext cx="0" cy="0"/>
          <a:chOff x="0" y="0"/>
          <a:chExt cx="0" cy="0"/>
        </a:xfrm>
      </p:grpSpPr>
      <p:sp>
        <p:nvSpPr>
          <p:cNvPr id="156" name="Google Shape;156;p6"/>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7" name="Google Shape;157;p6"/>
          <p:cNvSpPr/>
          <p:nvPr/>
        </p:nvSpPr>
        <p:spPr>
          <a:xfrm rot="-8961680">
            <a:off x="16701753" y="90666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58" name="Google Shape;158;p6"/>
          <p:cNvGrpSpPr/>
          <p:nvPr/>
        </p:nvGrpSpPr>
        <p:grpSpPr>
          <a:xfrm>
            <a:off x="5446400" y="0"/>
            <a:ext cx="7583876" cy="1388058"/>
            <a:chOff x="4834930" y="84191"/>
            <a:chExt cx="7359542" cy="1232175"/>
          </a:xfrm>
        </p:grpSpPr>
        <p:sp>
          <p:nvSpPr>
            <p:cNvPr id="159" name="Google Shape;159;p6"/>
            <p:cNvSpPr/>
            <p:nvPr/>
          </p:nvSpPr>
          <p:spPr>
            <a:xfrm flipH="1" rot="10800000">
              <a:off x="4834930" y="84191"/>
              <a:ext cx="7359542" cy="1232175"/>
            </a:xfrm>
            <a:prstGeom prst="round2SameRect">
              <a:avLst>
                <a:gd fmla="val 37720" name="adj1"/>
                <a:gd fmla="val 0" name="adj2"/>
              </a:avLst>
            </a:prstGeom>
            <a:solidFill>
              <a:srgbClr val="31859B"/>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 name="Google Shape;160;p6"/>
            <p:cNvSpPr txBox="1"/>
            <p:nvPr/>
          </p:nvSpPr>
          <p:spPr>
            <a:xfrm>
              <a:off x="5221495" y="294399"/>
              <a:ext cx="6403317" cy="7923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000">
                  <a:solidFill>
                    <a:schemeClr val="lt1"/>
                  </a:solidFill>
                  <a:latin typeface="Arial"/>
                  <a:ea typeface="Arial"/>
                  <a:cs typeface="Arial"/>
                  <a:sym typeface="Arial"/>
                </a:rPr>
                <a:t>GỢI Ý THAM KHẢO</a:t>
              </a:r>
              <a:endParaRPr b="1" sz="5000">
                <a:solidFill>
                  <a:schemeClr val="lt1"/>
                </a:solidFill>
                <a:latin typeface="Arial"/>
                <a:ea typeface="Arial"/>
                <a:cs typeface="Arial"/>
                <a:sym typeface="Arial"/>
              </a:endParaRPr>
            </a:p>
          </p:txBody>
        </p:sp>
      </p:grpSp>
      <p:grpSp>
        <p:nvGrpSpPr>
          <p:cNvPr id="161" name="Google Shape;161;p6"/>
          <p:cNvGrpSpPr/>
          <p:nvPr/>
        </p:nvGrpSpPr>
        <p:grpSpPr>
          <a:xfrm>
            <a:off x="0" y="1765974"/>
            <a:ext cx="16835888" cy="1820176"/>
            <a:chOff x="0" y="1697816"/>
            <a:chExt cx="16835888" cy="1820176"/>
          </a:xfrm>
        </p:grpSpPr>
        <p:sp>
          <p:nvSpPr>
            <p:cNvPr id="162" name="Google Shape;162;p6"/>
            <p:cNvSpPr/>
            <p:nvPr/>
          </p:nvSpPr>
          <p:spPr>
            <a:xfrm>
              <a:off x="0" y="1913875"/>
              <a:ext cx="15925800" cy="1388058"/>
            </a:xfrm>
            <a:prstGeom prst="rect">
              <a:avLst/>
            </a:prstGeom>
            <a:solidFill>
              <a:srgbClr val="FFF3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C00000"/>
                  </a:solidFill>
                  <a:latin typeface="Arial"/>
                  <a:ea typeface="Arial"/>
                  <a:cs typeface="Arial"/>
                  <a:sym typeface="Arial"/>
                </a:rPr>
                <a:t>Tính toán các thực phẩm, gia vị cần thiết để chế biến:</a:t>
              </a:r>
              <a:endParaRPr b="1" sz="4000">
                <a:solidFill>
                  <a:srgbClr val="C00000"/>
                </a:solidFill>
                <a:latin typeface="Arial"/>
                <a:ea typeface="Arial"/>
                <a:cs typeface="Arial"/>
                <a:sym typeface="Arial"/>
              </a:endParaRPr>
            </a:p>
          </p:txBody>
        </p:sp>
        <p:pic>
          <p:nvPicPr>
            <p:cNvPr descr="Icon&#10;&#10;Description automatically generated" id="163" name="Google Shape;163;p6"/>
            <p:cNvPicPr preferRelativeResize="0"/>
            <p:nvPr/>
          </p:nvPicPr>
          <p:blipFill rotWithShape="1">
            <a:blip r:embed="rId5">
              <a:alphaModFix/>
            </a:blip>
            <a:srcRect b="0" l="0" r="0" t="0"/>
            <a:stretch/>
          </p:blipFill>
          <p:spPr>
            <a:xfrm>
              <a:off x="15015712" y="1697816"/>
              <a:ext cx="1820176" cy="1820176"/>
            </a:xfrm>
            <a:prstGeom prst="rect">
              <a:avLst/>
            </a:prstGeom>
            <a:noFill/>
            <a:ln>
              <a:noFill/>
            </a:ln>
          </p:spPr>
        </p:pic>
      </p:grpSp>
      <p:sp>
        <p:nvSpPr>
          <p:cNvPr id="164" name="Google Shape;164;p6"/>
          <p:cNvSpPr/>
          <p:nvPr/>
        </p:nvSpPr>
        <p:spPr>
          <a:xfrm>
            <a:off x="719828" y="3975975"/>
            <a:ext cx="5030706" cy="1853325"/>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Rau đay: 2 mớ</a:t>
            </a:r>
            <a:endParaRPr sz="3800">
              <a:solidFill>
                <a:schemeClr val="dk1"/>
              </a:solidFill>
              <a:latin typeface="Arial"/>
              <a:ea typeface="Arial"/>
              <a:cs typeface="Arial"/>
              <a:sym typeface="Arial"/>
            </a:endParaRPr>
          </a:p>
        </p:txBody>
      </p:sp>
      <p:sp>
        <p:nvSpPr>
          <p:cNvPr id="165" name="Google Shape;165;p6"/>
          <p:cNvSpPr/>
          <p:nvPr/>
        </p:nvSpPr>
        <p:spPr>
          <a:xfrm>
            <a:off x="6363630" y="3970532"/>
            <a:ext cx="5560739" cy="1853325"/>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Cà pháo: 5 000 VNĐ</a:t>
            </a:r>
            <a:endParaRPr sz="3800">
              <a:solidFill>
                <a:schemeClr val="dk1"/>
              </a:solidFill>
              <a:latin typeface="Arial"/>
              <a:ea typeface="Arial"/>
              <a:cs typeface="Arial"/>
              <a:sym typeface="Arial"/>
            </a:endParaRPr>
          </a:p>
        </p:txBody>
      </p:sp>
      <p:sp>
        <p:nvSpPr>
          <p:cNvPr id="166" name="Google Shape;166;p6"/>
          <p:cNvSpPr/>
          <p:nvPr/>
        </p:nvSpPr>
        <p:spPr>
          <a:xfrm>
            <a:off x="12537464" y="3970532"/>
            <a:ext cx="5030707" cy="1853325"/>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Đậu trắng: 4 miếng</a:t>
            </a:r>
            <a:endParaRPr sz="3800">
              <a:solidFill>
                <a:schemeClr val="dk1"/>
              </a:solidFill>
              <a:latin typeface="Arial"/>
              <a:ea typeface="Arial"/>
              <a:cs typeface="Arial"/>
              <a:sym typeface="Arial"/>
            </a:endParaRPr>
          </a:p>
        </p:txBody>
      </p:sp>
      <p:pic>
        <p:nvPicPr>
          <p:cNvPr descr="Rau đay lợi sữa lắm chị em ạ!" id="167" name="Google Shape;167;p6"/>
          <p:cNvPicPr preferRelativeResize="0"/>
          <p:nvPr/>
        </p:nvPicPr>
        <p:blipFill rotWithShape="1">
          <a:blip r:embed="rId6">
            <a:alphaModFix/>
          </a:blip>
          <a:srcRect b="0" l="0" r="0" t="0"/>
          <a:stretch/>
        </p:blipFill>
        <p:spPr>
          <a:xfrm>
            <a:off x="747042" y="6315885"/>
            <a:ext cx="4737458" cy="33899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à Pháo Muối - Chợ Sạch Sài Gòn" id="168" name="Google Shape;168;p6"/>
          <p:cNvPicPr preferRelativeResize="0"/>
          <p:nvPr/>
        </p:nvPicPr>
        <p:blipFill rotWithShape="1">
          <a:blip r:embed="rId7">
            <a:alphaModFix/>
          </a:blip>
          <a:srcRect b="0" l="0" r="0" t="0"/>
          <a:stretch/>
        </p:blipFill>
        <p:spPr>
          <a:xfrm>
            <a:off x="6435163" y="6315885"/>
            <a:ext cx="5417672" cy="33899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Mua đậu phụ, nhìn thấy 3 miếng này đừng bao giờ lấy kẻo sinh bệnh thêm |  Tin tức Online" id="169" name="Google Shape;169;p6"/>
          <p:cNvPicPr preferRelativeResize="0"/>
          <p:nvPr/>
        </p:nvPicPr>
        <p:blipFill rotWithShape="1">
          <a:blip r:embed="rId8">
            <a:alphaModFix/>
          </a:blip>
          <a:srcRect b="0" l="0" r="0" t="0"/>
          <a:stretch/>
        </p:blipFill>
        <p:spPr>
          <a:xfrm>
            <a:off x="12537464" y="6315885"/>
            <a:ext cx="5084873" cy="33899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173" name="Shape 173"/>
        <p:cNvGrpSpPr/>
        <p:nvPr/>
      </p:nvGrpSpPr>
      <p:grpSpPr>
        <a:xfrm>
          <a:off x="0" y="0"/>
          <a:ext cx="0" cy="0"/>
          <a:chOff x="0" y="0"/>
          <a:chExt cx="0" cy="0"/>
        </a:xfrm>
      </p:grpSpPr>
      <p:sp>
        <p:nvSpPr>
          <p:cNvPr id="174" name="Google Shape;174;p7"/>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5" name="Google Shape;175;p7"/>
          <p:cNvSpPr/>
          <p:nvPr/>
        </p:nvSpPr>
        <p:spPr>
          <a:xfrm rot="-8961680">
            <a:off x="16701753" y="90666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76" name="Google Shape;176;p7"/>
          <p:cNvGrpSpPr/>
          <p:nvPr/>
        </p:nvGrpSpPr>
        <p:grpSpPr>
          <a:xfrm>
            <a:off x="5446400" y="0"/>
            <a:ext cx="7583876" cy="1388058"/>
            <a:chOff x="4834930" y="84191"/>
            <a:chExt cx="7359542" cy="1232175"/>
          </a:xfrm>
        </p:grpSpPr>
        <p:sp>
          <p:nvSpPr>
            <p:cNvPr id="177" name="Google Shape;177;p7"/>
            <p:cNvSpPr/>
            <p:nvPr/>
          </p:nvSpPr>
          <p:spPr>
            <a:xfrm flipH="1" rot="10800000">
              <a:off x="4834930" y="84191"/>
              <a:ext cx="7359542" cy="1232175"/>
            </a:xfrm>
            <a:prstGeom prst="round2SameRect">
              <a:avLst>
                <a:gd fmla="val 37720" name="adj1"/>
                <a:gd fmla="val 0" name="adj2"/>
              </a:avLst>
            </a:prstGeom>
            <a:solidFill>
              <a:srgbClr val="31859B"/>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 name="Google Shape;178;p7"/>
            <p:cNvSpPr txBox="1"/>
            <p:nvPr/>
          </p:nvSpPr>
          <p:spPr>
            <a:xfrm>
              <a:off x="5221495" y="294399"/>
              <a:ext cx="6403317" cy="7923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000">
                  <a:solidFill>
                    <a:schemeClr val="lt1"/>
                  </a:solidFill>
                  <a:latin typeface="Arial"/>
                  <a:ea typeface="Arial"/>
                  <a:cs typeface="Arial"/>
                  <a:sym typeface="Arial"/>
                </a:rPr>
                <a:t>GỢI Ý THAM KHẢO</a:t>
              </a:r>
              <a:endParaRPr b="1" sz="5000">
                <a:solidFill>
                  <a:schemeClr val="lt1"/>
                </a:solidFill>
                <a:latin typeface="Arial"/>
                <a:ea typeface="Arial"/>
                <a:cs typeface="Arial"/>
                <a:sym typeface="Arial"/>
              </a:endParaRPr>
            </a:p>
          </p:txBody>
        </p:sp>
      </p:grpSp>
      <p:grpSp>
        <p:nvGrpSpPr>
          <p:cNvPr id="179" name="Google Shape;179;p7"/>
          <p:cNvGrpSpPr/>
          <p:nvPr/>
        </p:nvGrpSpPr>
        <p:grpSpPr>
          <a:xfrm>
            <a:off x="0" y="1765974"/>
            <a:ext cx="16835888" cy="1820176"/>
            <a:chOff x="0" y="1697816"/>
            <a:chExt cx="16835888" cy="1820176"/>
          </a:xfrm>
        </p:grpSpPr>
        <p:sp>
          <p:nvSpPr>
            <p:cNvPr id="180" name="Google Shape;180;p7"/>
            <p:cNvSpPr/>
            <p:nvPr/>
          </p:nvSpPr>
          <p:spPr>
            <a:xfrm>
              <a:off x="0" y="1913875"/>
              <a:ext cx="15925800" cy="1388058"/>
            </a:xfrm>
            <a:prstGeom prst="rect">
              <a:avLst/>
            </a:prstGeom>
            <a:solidFill>
              <a:srgbClr val="FFF3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C00000"/>
                  </a:solidFill>
                  <a:latin typeface="Arial"/>
                  <a:ea typeface="Arial"/>
                  <a:cs typeface="Arial"/>
                  <a:sym typeface="Arial"/>
                </a:rPr>
                <a:t>Tính toán các thực phẩm, gia vị cần thiết để chế biến:</a:t>
              </a:r>
              <a:endParaRPr b="1" sz="4000">
                <a:solidFill>
                  <a:srgbClr val="C00000"/>
                </a:solidFill>
                <a:latin typeface="Arial"/>
                <a:ea typeface="Arial"/>
                <a:cs typeface="Arial"/>
                <a:sym typeface="Arial"/>
              </a:endParaRPr>
            </a:p>
          </p:txBody>
        </p:sp>
        <p:pic>
          <p:nvPicPr>
            <p:cNvPr descr="Icon&#10;&#10;Description automatically generated" id="181" name="Google Shape;181;p7"/>
            <p:cNvPicPr preferRelativeResize="0"/>
            <p:nvPr/>
          </p:nvPicPr>
          <p:blipFill rotWithShape="1">
            <a:blip r:embed="rId5">
              <a:alphaModFix/>
            </a:blip>
            <a:srcRect b="0" l="0" r="0" t="0"/>
            <a:stretch/>
          </p:blipFill>
          <p:spPr>
            <a:xfrm>
              <a:off x="15015712" y="1697816"/>
              <a:ext cx="1820176" cy="1820176"/>
            </a:xfrm>
            <a:prstGeom prst="rect">
              <a:avLst/>
            </a:prstGeom>
            <a:noFill/>
            <a:ln>
              <a:noFill/>
            </a:ln>
          </p:spPr>
        </p:pic>
      </p:grpSp>
      <p:sp>
        <p:nvSpPr>
          <p:cNvPr id="182" name="Google Shape;182;p7"/>
          <p:cNvSpPr/>
          <p:nvPr/>
        </p:nvSpPr>
        <p:spPr>
          <a:xfrm>
            <a:off x="2398401" y="3964067"/>
            <a:ext cx="6095998" cy="1789034"/>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Arial"/>
                <a:ea typeface="Arial"/>
                <a:cs typeface="Arial"/>
                <a:sym typeface="Arial"/>
              </a:rPr>
              <a:t>Gia vị</a:t>
            </a:r>
            <a:endParaRPr sz="3800">
              <a:solidFill>
                <a:schemeClr val="dk1"/>
              </a:solidFill>
              <a:latin typeface="Arial"/>
              <a:ea typeface="Arial"/>
              <a:cs typeface="Arial"/>
              <a:sym typeface="Arial"/>
            </a:endParaRPr>
          </a:p>
        </p:txBody>
      </p:sp>
      <p:sp>
        <p:nvSpPr>
          <p:cNvPr id="183" name="Google Shape;183;p7"/>
          <p:cNvSpPr/>
          <p:nvPr/>
        </p:nvSpPr>
        <p:spPr>
          <a:xfrm>
            <a:off x="9793600" y="3964067"/>
            <a:ext cx="6095999" cy="1789034"/>
          </a:xfrm>
          <a:prstGeom prst="roundRect">
            <a:avLst>
              <a:gd fmla="val 16667" name="adj"/>
            </a:avLst>
          </a:prstGeom>
          <a:solidFill>
            <a:srgbClr val="FDE9D8"/>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800">
                <a:solidFill>
                  <a:schemeClr val="dk1"/>
                </a:solidFill>
                <a:latin typeface="Calibri"/>
                <a:ea typeface="Calibri"/>
                <a:cs typeface="Calibri"/>
                <a:sym typeface="Calibri"/>
              </a:rPr>
              <a:t>Nước sốt ướp thịt</a:t>
            </a:r>
            <a:endParaRPr sz="3800">
              <a:solidFill>
                <a:schemeClr val="dk1"/>
              </a:solidFill>
              <a:latin typeface="Arial"/>
              <a:ea typeface="Arial"/>
              <a:cs typeface="Arial"/>
              <a:sym typeface="Arial"/>
            </a:endParaRPr>
          </a:p>
        </p:txBody>
      </p:sp>
      <p:pic>
        <p:nvPicPr>
          <p:cNvPr descr="Gia vị là gì? Phân loại và các loại gia vị phổ biến tốt cho sức khỏe" id="184" name="Google Shape;184;p7"/>
          <p:cNvPicPr preferRelativeResize="0"/>
          <p:nvPr/>
        </p:nvPicPr>
        <p:blipFill rotWithShape="1">
          <a:blip r:embed="rId6">
            <a:alphaModFix/>
          </a:blip>
          <a:srcRect b="0" l="0" r="0" t="0"/>
          <a:stretch/>
        </p:blipFill>
        <p:spPr>
          <a:xfrm>
            <a:off x="2491208" y="6330748"/>
            <a:ext cx="5910383" cy="33295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XỐT GIA VỊ KHO CÁ/ THỊT — Nam Phương Food" id="185" name="Google Shape;185;p7"/>
          <p:cNvPicPr preferRelativeResize="0"/>
          <p:nvPr/>
        </p:nvPicPr>
        <p:blipFill rotWithShape="1">
          <a:blip r:embed="rId7">
            <a:alphaModFix/>
          </a:blip>
          <a:srcRect b="0" l="0" r="0" t="0"/>
          <a:stretch/>
        </p:blipFill>
        <p:spPr>
          <a:xfrm>
            <a:off x="10344976" y="6330748"/>
            <a:ext cx="4993246" cy="33295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189" name="Shape 189"/>
        <p:cNvGrpSpPr/>
        <p:nvPr/>
      </p:nvGrpSpPr>
      <p:grpSpPr>
        <a:xfrm>
          <a:off x="0" y="0"/>
          <a:ext cx="0" cy="0"/>
          <a:chOff x="0" y="0"/>
          <a:chExt cx="0" cy="0"/>
        </a:xfrm>
      </p:grpSpPr>
      <p:sp>
        <p:nvSpPr>
          <p:cNvPr id="190" name="Google Shape;190;p8"/>
          <p:cNvSpPr/>
          <p:nvPr/>
        </p:nvSpPr>
        <p:spPr>
          <a:xfrm>
            <a:off x="0" y="32656"/>
            <a:ext cx="914400" cy="1300843"/>
          </a:xfrm>
          <a:custGeom>
            <a:rect b="b" l="l" r="r" t="t"/>
            <a:pathLst>
              <a:path extrusionOk="0" h="777660" w="612231">
                <a:moveTo>
                  <a:pt x="0" y="0"/>
                </a:moveTo>
                <a:lnTo>
                  <a:pt x="612231" y="0"/>
                </a:lnTo>
                <a:lnTo>
                  <a:pt x="612231" y="777660"/>
                </a:lnTo>
                <a:lnTo>
                  <a:pt x="0" y="77766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91" name="Google Shape;191;p8"/>
          <p:cNvSpPr/>
          <p:nvPr/>
        </p:nvSpPr>
        <p:spPr>
          <a:xfrm rot="-8961680">
            <a:off x="16701753" y="9066600"/>
            <a:ext cx="1376539" cy="1221433"/>
          </a:xfrm>
          <a:custGeom>
            <a:rect b="b" l="l" r="r" t="t"/>
            <a:pathLst>
              <a:path extrusionOk="0" h="1542990" w="1988444">
                <a:moveTo>
                  <a:pt x="1988444" y="1542989"/>
                </a:moveTo>
                <a:lnTo>
                  <a:pt x="0" y="1542989"/>
                </a:lnTo>
                <a:lnTo>
                  <a:pt x="0" y="0"/>
                </a:lnTo>
                <a:lnTo>
                  <a:pt x="1988444" y="0"/>
                </a:lnTo>
                <a:lnTo>
                  <a:pt x="1988444" y="1542989"/>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nvGrpSpPr>
          <p:cNvPr id="192" name="Google Shape;192;p8"/>
          <p:cNvGrpSpPr/>
          <p:nvPr/>
        </p:nvGrpSpPr>
        <p:grpSpPr>
          <a:xfrm>
            <a:off x="5446400" y="0"/>
            <a:ext cx="7583876" cy="1388058"/>
            <a:chOff x="4834930" y="84191"/>
            <a:chExt cx="7359542" cy="1232175"/>
          </a:xfrm>
        </p:grpSpPr>
        <p:sp>
          <p:nvSpPr>
            <p:cNvPr id="193" name="Google Shape;193;p8"/>
            <p:cNvSpPr/>
            <p:nvPr/>
          </p:nvSpPr>
          <p:spPr>
            <a:xfrm flipH="1" rot="10800000">
              <a:off x="4834930" y="84191"/>
              <a:ext cx="7359542" cy="1232175"/>
            </a:xfrm>
            <a:prstGeom prst="round2SameRect">
              <a:avLst>
                <a:gd fmla="val 37720" name="adj1"/>
                <a:gd fmla="val 0" name="adj2"/>
              </a:avLst>
            </a:prstGeom>
            <a:solidFill>
              <a:srgbClr val="31859B"/>
            </a:solidFill>
            <a:ln cap="flat" cmpd="sng" w="25400">
              <a:solidFill>
                <a:srgbClr val="205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194" name="Google Shape;194;p8"/>
            <p:cNvSpPr txBox="1"/>
            <p:nvPr/>
          </p:nvSpPr>
          <p:spPr>
            <a:xfrm>
              <a:off x="5221495" y="294399"/>
              <a:ext cx="6403317" cy="7923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000"/>
                <a:buFont typeface="Arial"/>
                <a:buNone/>
              </a:pPr>
              <a:r>
                <a:rPr b="1" i="0" lang="en-US" sz="5000" u="none" cap="none" strike="noStrike">
                  <a:solidFill>
                    <a:srgbClr val="FFFFFF"/>
                  </a:solidFill>
                  <a:latin typeface="Arial"/>
                  <a:ea typeface="Arial"/>
                  <a:cs typeface="Arial"/>
                  <a:sym typeface="Arial"/>
                </a:rPr>
                <a:t>GỢI Ý THAM KHẢO</a:t>
              </a:r>
              <a:endParaRPr b="1" i="0" sz="5000" u="none" cap="none" strike="noStrike">
                <a:solidFill>
                  <a:srgbClr val="FFFFFF"/>
                </a:solidFill>
                <a:latin typeface="Arial"/>
                <a:ea typeface="Arial"/>
                <a:cs typeface="Arial"/>
                <a:sym typeface="Arial"/>
              </a:endParaRPr>
            </a:p>
          </p:txBody>
        </p:sp>
      </p:grpSp>
      <p:sp>
        <p:nvSpPr>
          <p:cNvPr id="195" name="Google Shape;195;p8"/>
          <p:cNvSpPr/>
          <p:nvPr/>
        </p:nvSpPr>
        <p:spPr>
          <a:xfrm>
            <a:off x="914400" y="2171701"/>
            <a:ext cx="6575258" cy="3352800"/>
          </a:xfrm>
          <a:prstGeom prst="roundRect">
            <a:avLst>
              <a:gd fmla="val 16667" name="adj"/>
            </a:avLst>
          </a:prstGeom>
          <a:solidFill>
            <a:schemeClr val="lt1"/>
          </a:solidFill>
          <a:ln cap="flat" cmpd="sng" w="254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US" sz="4000">
                <a:solidFill>
                  <a:srgbClr val="0F243E"/>
                </a:solidFill>
                <a:latin typeface="Arial"/>
                <a:ea typeface="Arial"/>
                <a:cs typeface="Arial"/>
                <a:sym typeface="Arial"/>
              </a:rPr>
              <a:t>Tính toán cách chi tiêu để mua đủ những nguyên liệu cần thiết: </a:t>
            </a:r>
            <a:endParaRPr b="1" i="0" sz="4000" u="none" cap="none" strike="noStrike">
              <a:solidFill>
                <a:srgbClr val="0F243E"/>
              </a:solidFill>
              <a:latin typeface="Arial"/>
              <a:ea typeface="Arial"/>
              <a:cs typeface="Arial"/>
              <a:sym typeface="Arial"/>
            </a:endParaRPr>
          </a:p>
        </p:txBody>
      </p:sp>
      <p:pic>
        <p:nvPicPr>
          <p:cNvPr descr="Back with solid fill" id="196" name="Google Shape;196;p8"/>
          <p:cNvPicPr preferRelativeResize="0"/>
          <p:nvPr/>
        </p:nvPicPr>
        <p:blipFill rotWithShape="1">
          <a:blip r:embed="rId5">
            <a:alphaModFix/>
          </a:blip>
          <a:srcRect b="0" l="0" r="0" t="0"/>
          <a:stretch/>
        </p:blipFill>
        <p:spPr>
          <a:xfrm>
            <a:off x="8073579" y="3194447"/>
            <a:ext cx="1553300" cy="1307306"/>
          </a:xfrm>
          <a:prstGeom prst="rect">
            <a:avLst/>
          </a:prstGeom>
          <a:noFill/>
          <a:ln>
            <a:noFill/>
          </a:ln>
        </p:spPr>
      </p:pic>
      <p:sp>
        <p:nvSpPr>
          <p:cNvPr id="197" name="Google Shape;197;p8"/>
          <p:cNvSpPr/>
          <p:nvPr/>
        </p:nvSpPr>
        <p:spPr>
          <a:xfrm>
            <a:off x="10210800" y="2171700"/>
            <a:ext cx="7162800" cy="3352800"/>
          </a:xfrm>
          <a:prstGeom prst="roundRect">
            <a:avLst>
              <a:gd fmla="val 16667" name="adj"/>
            </a:avLst>
          </a:prstGeom>
          <a:solidFill>
            <a:schemeClr val="lt1"/>
          </a:solidFill>
          <a:ln cap="flat" cmpd="sng" w="25400">
            <a:solidFill>
              <a:srgbClr val="3185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4000">
                <a:solidFill>
                  <a:srgbClr val="000000"/>
                </a:solidFill>
                <a:latin typeface="Arial"/>
                <a:ea typeface="Arial"/>
                <a:cs typeface="Arial"/>
                <a:sym typeface="Arial"/>
              </a:rPr>
              <a:t>Bữa ăn ở trong phạm vi là 150 000 VNĐ/6 người.</a:t>
            </a:r>
            <a:endParaRPr b="0" i="0" sz="4000" u="none" cap="none" strike="noStrike">
              <a:solidFill>
                <a:srgbClr val="000000"/>
              </a:solidFill>
              <a:latin typeface="Arial"/>
              <a:ea typeface="Arial"/>
              <a:cs typeface="Arial"/>
              <a:sym typeface="Arial"/>
            </a:endParaRPr>
          </a:p>
        </p:txBody>
      </p:sp>
      <p:grpSp>
        <p:nvGrpSpPr>
          <p:cNvPr id="198" name="Google Shape;198;p8"/>
          <p:cNvGrpSpPr/>
          <p:nvPr/>
        </p:nvGrpSpPr>
        <p:grpSpPr>
          <a:xfrm>
            <a:off x="5429190" y="5684756"/>
            <a:ext cx="6842078" cy="3992560"/>
            <a:chOff x="5429190" y="5684756"/>
            <a:chExt cx="6842078" cy="3992560"/>
          </a:xfrm>
        </p:grpSpPr>
        <p:pic>
          <p:nvPicPr>
            <p:cNvPr descr="Cao thủ tiết kiệm: Đi chợ chỉ mang đúng 150 nghìn vẫn mua đủ thức ăn 3 bữa  cho nhà 5 người" id="199" name="Google Shape;199;p8"/>
            <p:cNvPicPr preferRelativeResize="0"/>
            <p:nvPr/>
          </p:nvPicPr>
          <p:blipFill rotWithShape="1">
            <a:blip r:embed="rId6">
              <a:alphaModFix/>
            </a:blip>
            <a:srcRect b="0" l="0" r="0" t="0"/>
            <a:stretch/>
          </p:blipFill>
          <p:spPr>
            <a:xfrm>
              <a:off x="5429190" y="6095916"/>
              <a:ext cx="6842078" cy="358140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descr="Push pin " id="200" name="Google Shape;200;p8"/>
            <p:cNvPicPr preferRelativeResize="0"/>
            <p:nvPr/>
          </p:nvPicPr>
          <p:blipFill rotWithShape="1">
            <a:blip r:embed="rId7">
              <a:alphaModFix/>
            </a:blip>
            <a:srcRect b="0" l="0" r="0" t="0"/>
            <a:stretch/>
          </p:blipFill>
          <p:spPr>
            <a:xfrm rot="-1383386">
              <a:off x="8536785" y="5782474"/>
              <a:ext cx="626886" cy="626886"/>
            </a:xfrm>
            <a:prstGeom prst="rect">
              <a:avLst/>
            </a:prstGeom>
            <a:noFill/>
            <a:ln>
              <a:noFill/>
            </a:ln>
          </p:spPr>
        </p:pic>
      </p:grpSp>
    </p:spTree>
  </p:cSld>
  <p:clrMapOvr>
    <a:masterClrMapping/>
  </p:clrMapOvr>
  <p:transition spd="med">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4F4"/>
        </a:solidFill>
      </p:bgPr>
    </p:bg>
    <p:spTree>
      <p:nvGrpSpPr>
        <p:cNvPr id="204" name="Shape 204"/>
        <p:cNvGrpSpPr/>
        <p:nvPr/>
      </p:nvGrpSpPr>
      <p:grpSpPr>
        <a:xfrm>
          <a:off x="0" y="0"/>
          <a:ext cx="0" cy="0"/>
          <a:chOff x="0" y="0"/>
          <a:chExt cx="0" cy="0"/>
        </a:xfrm>
      </p:grpSpPr>
      <p:sp>
        <p:nvSpPr>
          <p:cNvPr id="205" name="Google Shape;205;p9"/>
          <p:cNvSpPr/>
          <p:nvPr/>
        </p:nvSpPr>
        <p:spPr>
          <a:xfrm rot="7188709">
            <a:off x="16912357" y="9065681"/>
            <a:ext cx="1343323" cy="853010"/>
          </a:xfrm>
          <a:custGeom>
            <a:rect b="b" l="l" r="r" t="t"/>
            <a:pathLst>
              <a:path extrusionOk="0" h="853010" w="1343323">
                <a:moveTo>
                  <a:pt x="0" y="0"/>
                </a:moveTo>
                <a:lnTo>
                  <a:pt x="1343323" y="0"/>
                </a:lnTo>
                <a:lnTo>
                  <a:pt x="1343323" y="853010"/>
                </a:lnTo>
                <a:lnTo>
                  <a:pt x="0" y="8530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 name="Google Shape;206;p9"/>
          <p:cNvSpPr/>
          <p:nvPr/>
        </p:nvSpPr>
        <p:spPr>
          <a:xfrm rot="-1804861">
            <a:off x="558208" y="8951281"/>
            <a:ext cx="998133" cy="1484412"/>
          </a:xfrm>
          <a:custGeom>
            <a:rect b="b" l="l" r="r" t="t"/>
            <a:pathLst>
              <a:path extrusionOk="0" h="971367" w="923682">
                <a:moveTo>
                  <a:pt x="0" y="0"/>
                </a:moveTo>
                <a:lnTo>
                  <a:pt x="923682" y="0"/>
                </a:lnTo>
                <a:lnTo>
                  <a:pt x="923682" y="971367"/>
                </a:lnTo>
                <a:lnTo>
                  <a:pt x="0" y="971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207" name="Google Shape;207;p9"/>
          <p:cNvGrpSpPr/>
          <p:nvPr/>
        </p:nvGrpSpPr>
        <p:grpSpPr>
          <a:xfrm>
            <a:off x="-159715" y="-884367"/>
            <a:ext cx="20043999" cy="20748940"/>
            <a:chOff x="0" y="-28575"/>
            <a:chExt cx="812800" cy="841375"/>
          </a:xfrm>
        </p:grpSpPr>
        <p:sp>
          <p:nvSpPr>
            <p:cNvPr id="208" name="Google Shape;208;p9"/>
            <p:cNvSpPr/>
            <p:nvPr/>
          </p:nvSpPr>
          <p:spPr>
            <a:xfrm>
              <a:off x="0" y="0"/>
              <a:ext cx="754546" cy="26771"/>
            </a:xfrm>
            <a:custGeom>
              <a:rect b="b" l="l" r="r" t="t"/>
              <a:pathLst>
                <a:path extrusionOk="0" h="26771" w="754546">
                  <a:moveTo>
                    <a:pt x="0" y="0"/>
                  </a:moveTo>
                  <a:lnTo>
                    <a:pt x="754546" y="0"/>
                  </a:lnTo>
                  <a:lnTo>
                    <a:pt x="754546" y="26771"/>
                  </a:lnTo>
                  <a:lnTo>
                    <a:pt x="0" y="26771"/>
                  </a:lnTo>
                  <a:close/>
                </a:path>
              </a:pathLst>
            </a:custGeom>
            <a:solidFill>
              <a:srgbClr val="8593F2"/>
            </a:solidFill>
            <a:ln cap="flat" cmpd="sng" w="1905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 name="Google Shape;209;p9"/>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44444"/>
                </a:lnSpc>
                <a:spcBef>
                  <a:spcPts val="0"/>
                </a:spcBef>
                <a:spcAft>
                  <a:spcPts val="0"/>
                </a:spcAft>
                <a:buNone/>
              </a:pPr>
              <a:r>
                <a:t/>
              </a:r>
              <a:endParaRPr sz="1800">
                <a:solidFill>
                  <a:schemeClr val="dk1"/>
                </a:solidFill>
                <a:latin typeface="Arial"/>
                <a:ea typeface="Arial"/>
                <a:cs typeface="Arial"/>
                <a:sym typeface="Arial"/>
              </a:endParaRPr>
            </a:p>
          </p:txBody>
        </p:sp>
      </p:grpSp>
      <p:pic>
        <p:nvPicPr>
          <p:cNvPr id="210" name="Google Shape;210;p9"/>
          <p:cNvPicPr preferRelativeResize="0"/>
          <p:nvPr/>
        </p:nvPicPr>
        <p:blipFill rotWithShape="1">
          <a:blip r:embed="rId5">
            <a:alphaModFix/>
          </a:blip>
          <a:srcRect b="0" l="0" r="0" t="18041"/>
          <a:stretch/>
        </p:blipFill>
        <p:spPr>
          <a:xfrm>
            <a:off x="2514600" y="-307626"/>
            <a:ext cx="10134600" cy="7432326"/>
          </a:xfrm>
          <a:prstGeom prst="rect">
            <a:avLst/>
          </a:prstGeom>
          <a:noFill/>
          <a:ln>
            <a:noFill/>
          </a:ln>
        </p:spPr>
      </p:pic>
      <p:sp>
        <p:nvSpPr>
          <p:cNvPr id="211" name="Google Shape;211;p9"/>
          <p:cNvSpPr txBox="1"/>
          <p:nvPr/>
        </p:nvSpPr>
        <p:spPr>
          <a:xfrm>
            <a:off x="3352800" y="2279008"/>
            <a:ext cx="8458200" cy="367158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chemeClr val="dk1"/>
                </a:solidFill>
                <a:latin typeface="Arial"/>
                <a:ea typeface="Arial"/>
                <a:cs typeface="Arial"/>
                <a:sym typeface="Arial"/>
              </a:rPr>
              <a:t>Các em hãy liệt kê những việc cần chuẩn bị cho việc học tập tiếp theo: </a:t>
            </a:r>
            <a:r>
              <a:rPr lang="en-US" sz="4000">
                <a:solidFill>
                  <a:srgbClr val="FF0000"/>
                </a:solidFill>
                <a:latin typeface="Arial"/>
                <a:ea typeface="Arial"/>
                <a:cs typeface="Arial"/>
                <a:sym typeface="Arial"/>
              </a:rPr>
              <a:t>Tìm hiểu và xây dựng những kế hoạch chi tiêu hợp lí của gia đình.</a:t>
            </a:r>
            <a:endParaRPr sz="4000">
              <a:solidFill>
                <a:srgbClr val="FF0000"/>
              </a:solidFill>
              <a:latin typeface="Arial"/>
              <a:ea typeface="Arial"/>
              <a:cs typeface="Arial"/>
              <a:sym typeface="Arial"/>
            </a:endParaRPr>
          </a:p>
        </p:txBody>
      </p:sp>
      <p:pic>
        <p:nvPicPr>
          <p:cNvPr id="212" name="Google Shape;212;p9"/>
          <p:cNvPicPr preferRelativeResize="0"/>
          <p:nvPr/>
        </p:nvPicPr>
        <p:blipFill rotWithShape="1">
          <a:blip r:embed="rId6">
            <a:alphaModFix/>
          </a:blip>
          <a:srcRect b="0" l="0" r="0" t="0"/>
          <a:stretch/>
        </p:blipFill>
        <p:spPr>
          <a:xfrm>
            <a:off x="10211962" y="6172200"/>
            <a:ext cx="5111553" cy="411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2023-12-07T17:06:47Z</dcterms:created>
</cp:coreProperties>
</file>