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0" r:id="rId3"/>
    <p:sldId id="258" r:id="rId4"/>
    <p:sldId id="281" r:id="rId5"/>
    <p:sldId id="282" r:id="rId6"/>
    <p:sldId id="289" r:id="rId7"/>
    <p:sldId id="290" r:id="rId8"/>
    <p:sldId id="291" r:id="rId9"/>
    <p:sldId id="292" r:id="rId10"/>
    <p:sldId id="259" r:id="rId11"/>
    <p:sldId id="260" r:id="rId12"/>
    <p:sldId id="273" r:id="rId13"/>
    <p:sldId id="269"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4CDC7F-0E16-4E41-9D84-4A6EEA09BA3E}" type="datetimeFigureOut">
              <a:rPr lang="en-US" smtClean="0"/>
              <a:t>8/7/2022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CEDC3-C990-4D92-AB10-B0D21886EC4C}" type="slidenum">
              <a:rPr lang="en-US" smtClean="0"/>
              <a:t>‹#›</a:t>
            </a:fld>
            <a:endParaRPr lang="en-US"/>
          </a:p>
        </p:txBody>
      </p:sp>
    </p:spTree>
    <p:extLst>
      <p:ext uri="{BB962C8B-B14F-4D97-AF65-F5344CB8AC3E}">
        <p14:creationId xmlns:p14="http://schemas.microsoft.com/office/powerpoint/2010/main" val="231620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en-GB" sz="1000" i="1" smtClean="0">
                <a:solidFill>
                  <a:srgbClr val="0000CC"/>
                </a:solidFill>
              </a:rPr>
              <a:t>\</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68F00A-4480-4942-B42D-8AE78A59F0AE}" type="slidenum">
              <a:rPr lang="en-US" smtClean="0">
                <a:solidFill>
                  <a:srgbClr val="000000"/>
                </a:solidFill>
              </a:rPr>
              <a:pPr/>
              <a:t>1</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771936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3795874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284053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7A80B2-D3D3-4807-9B81-72CAEF07159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751141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7A80B2-D3D3-4807-9B81-72CAEF07159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151964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7A80B2-D3D3-4807-9B81-72CAEF071598}" type="datetimeFigureOut">
              <a:rPr lang="en-US" smtClean="0"/>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37575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7A80B2-D3D3-4807-9B81-72CAEF071598}" type="datetimeFigureOut">
              <a:rPr lang="en-US" smtClean="0"/>
              <a:t>8/7/2022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422316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7A80B2-D3D3-4807-9B81-72CAEF071598}" type="datetimeFigureOut">
              <a:rPr lang="en-US" smtClean="0"/>
              <a:t>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2622701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A80B2-D3D3-4807-9B81-72CAEF071598}" type="datetimeFigureOut">
              <a:rPr lang="en-US" smtClean="0"/>
              <a:t>8/7/2022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4186054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A80B2-D3D3-4807-9B81-72CAEF071598}" type="datetimeFigureOut">
              <a:rPr lang="en-US" smtClean="0"/>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282656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A80B2-D3D3-4807-9B81-72CAEF071598}" type="datetimeFigureOut">
              <a:rPr lang="en-US" smtClean="0"/>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A9D2EB-6547-46FA-A24B-6BB4BFAAF565}" type="slidenum">
              <a:rPr lang="en-US" smtClean="0"/>
              <a:t>‹#›</a:t>
            </a:fld>
            <a:endParaRPr lang="en-US"/>
          </a:p>
        </p:txBody>
      </p:sp>
    </p:spTree>
    <p:extLst>
      <p:ext uri="{BB962C8B-B14F-4D97-AF65-F5344CB8AC3E}">
        <p14:creationId xmlns:p14="http://schemas.microsoft.com/office/powerpoint/2010/main" val="119810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A80B2-D3D3-4807-9B81-72CAEF071598}" type="datetimeFigureOut">
              <a:rPr lang="en-US" smtClean="0"/>
              <a:t>8/7/2022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9D2EB-6547-46FA-A24B-6BB4BFAAF565}" type="slidenum">
              <a:rPr lang="en-US" smtClean="0"/>
              <a:t>‹#›</a:t>
            </a:fld>
            <a:endParaRPr lang="en-US"/>
          </a:p>
        </p:txBody>
      </p:sp>
    </p:spTree>
    <p:extLst>
      <p:ext uri="{BB962C8B-B14F-4D97-AF65-F5344CB8AC3E}">
        <p14:creationId xmlns:p14="http://schemas.microsoft.com/office/powerpoint/2010/main" val="1657474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image" Target="../media/image4.w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wmf"/><Relationship Id="rId5" Type="http://schemas.openxmlformats.org/officeDocument/2006/relationships/tags" Target="../tags/tag6.xml"/><Relationship Id="rId10" Type="http://schemas.openxmlformats.org/officeDocument/2006/relationships/image" Target="../media/image2.gif"/><Relationship Id="rId4" Type="http://schemas.openxmlformats.org/officeDocument/2006/relationships/tags" Target="../tags/tag5.xml"/><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9.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6.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wmf"/><Relationship Id="rId1" Type="http://schemas.openxmlformats.org/officeDocument/2006/relationships/slideLayout" Target="../slideLayouts/slideLayout7.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ames PPT 00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7625"/>
            <a:ext cx="9144000" cy="70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flower1_div_md_wht"/>
          <p:cNvPicPr>
            <a:picLocks noChangeAspect="1" noChangeArrowheads="1" noCrop="1"/>
          </p:cNvPicPr>
          <p:nvPr>
            <p:custDataLst>
              <p:tags r:id="rId2"/>
            </p:custDataLst>
          </p:nvPr>
        </p:nvPicPr>
        <p:blipFill>
          <a:blip r:embed="rId10">
            <a:extLst>
              <a:ext uri="{28A0092B-C50C-407E-A947-70E740481C1C}">
                <a14:useLocalDpi xmlns:a14="http://schemas.microsoft.com/office/drawing/2010/main" val="0"/>
              </a:ext>
            </a:extLst>
          </a:blip>
          <a:srcRect/>
          <a:stretch>
            <a:fillRect/>
          </a:stretch>
        </p:blipFill>
        <p:spPr bwMode="auto">
          <a:xfrm>
            <a:off x="3505200" y="6308008"/>
            <a:ext cx="1708414" cy="27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76" descr="FIREWRK6"/>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94940" y="5269070"/>
            <a:ext cx="542132" cy="53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83" descr="FIREWRK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7193107" y="4993568"/>
            <a:ext cx="833438" cy="81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4" descr="FIREWRK6"/>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713816" y="499176"/>
            <a:ext cx="667429" cy="66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86" descr="FIREWRK8"/>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266915" y="550345"/>
            <a:ext cx="752296" cy="73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530564" y="510521"/>
            <a:ext cx="3886200" cy="584775"/>
          </a:xfrm>
          <a:prstGeom prst="rect">
            <a:avLst/>
          </a:prstGeom>
          <a:noFill/>
        </p:spPr>
        <p:txBody>
          <a:bodyPr wrap="square" rtlCol="0">
            <a:spAutoFit/>
          </a:bodyPr>
          <a:lstStyle/>
          <a:p>
            <a:pPr algn="ctr"/>
            <a:r>
              <a:rPr lang="en-US" sz="3200" b="1" smtClean="0">
                <a:solidFill>
                  <a:srgbClr val="00B050"/>
                </a:solidFill>
                <a:latin typeface="Arial" pitchFamily="34" charset="0"/>
                <a:cs typeface="Arial" pitchFamily="34" charset="0"/>
              </a:rPr>
              <a:t>SINH HỌC 10</a:t>
            </a:r>
            <a:endParaRPr lang="en-US" sz="3200" b="1" dirty="0">
              <a:solidFill>
                <a:srgbClr val="00B050"/>
              </a:solidFill>
              <a:latin typeface="Arial" pitchFamily="34" charset="0"/>
              <a:cs typeface="Arial" pitchFamily="34" charset="0"/>
            </a:endParaRPr>
          </a:p>
        </p:txBody>
      </p:sp>
      <p:sp>
        <p:nvSpPr>
          <p:cNvPr id="14" name="Rectangle 13"/>
          <p:cNvSpPr/>
          <p:nvPr/>
        </p:nvSpPr>
        <p:spPr>
          <a:xfrm>
            <a:off x="285720" y="2731919"/>
            <a:ext cx="8858280" cy="1446550"/>
          </a:xfrm>
          <a:prstGeom prst="rect">
            <a:avLst/>
          </a:prstGeom>
          <a:noFill/>
        </p:spPr>
        <p:txBody>
          <a:bodyPr>
            <a:spAutoFit/>
          </a:bodyPr>
          <a:lstStyle/>
          <a:p>
            <a:pPr algn="ctr">
              <a:defRPr/>
            </a:pP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CHÀO MỪNG QUÝ THẦY CÔ GIÁO ĐẾN DỰ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TiẾT</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HỌC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 </a:t>
            </a:r>
          </a:p>
        </p:txBody>
      </p:sp>
    </p:spTree>
    <p:custDataLst>
      <p:tags r:id="rId1"/>
    </p:custDataLst>
    <p:extLst>
      <p:ext uri="{BB962C8B-B14F-4D97-AF65-F5344CB8AC3E}">
        <p14:creationId xmlns:p14="http://schemas.microsoft.com/office/powerpoint/2010/main" val="1242572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6060" y="227380"/>
            <a:ext cx="8147626" cy="7620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3" name="Rectangle 2"/>
          <p:cNvSpPr/>
          <p:nvPr>
            <p:custDataLst>
              <p:tags r:id="rId1"/>
            </p:custDataLst>
          </p:nvPr>
        </p:nvSpPr>
        <p:spPr>
          <a:xfrm>
            <a:off x="651163" y="306424"/>
            <a:ext cx="8112990" cy="523220"/>
          </a:xfrm>
          <a:prstGeom prst="rect">
            <a:avLst/>
          </a:prstGeom>
          <a:noFill/>
          <a:ln>
            <a:noFill/>
          </a:ln>
        </p:spPr>
        <p:txBody>
          <a:bodyPr wrap="none" lIns="91440" tIns="45720" rIns="91440" bIns="45720">
            <a:spAutoFit/>
          </a:bodyPr>
          <a:lstStyle/>
          <a:p>
            <a:pPr algn="ctr"/>
            <a:r>
              <a:rPr lang="en-US" sz="2800" smtClean="0">
                <a:ln w="22225">
                  <a:solidFill>
                    <a:srgbClr val="FFFF00"/>
                  </a:solidFill>
                  <a:prstDash val="solid"/>
                </a:ln>
                <a:solidFill>
                  <a:srgbClr val="FFFF00"/>
                </a:solidFill>
                <a:latin typeface="Arial" pitchFamily="34" charset="0"/>
                <a:cs typeface="Arial" pitchFamily="34" charset="0"/>
              </a:rPr>
              <a:t>HỆ THỐNG NỘI DUNG KIẾN THỨC CHƯƠNG 5</a:t>
            </a:r>
            <a:endParaRPr lang="en-US" sz="2800" b="1" cap="none" spc="0" dirty="0">
              <a:ln w="22225">
                <a:solidFill>
                  <a:srgbClr val="FFFF00"/>
                </a:solidFill>
                <a:prstDash val="solid"/>
              </a:ln>
              <a:solidFill>
                <a:srgbClr val="FFFF00"/>
              </a:solidFill>
              <a:effectLst/>
              <a:latin typeface="Arial" pitchFamily="34" charset="0"/>
              <a:cs typeface="Arial" pitchFamily="34" charset="0"/>
            </a:endParaRPr>
          </a:p>
        </p:txBody>
      </p:sp>
      <p:sp>
        <p:nvSpPr>
          <p:cNvPr id="5" name="Rectangle 4"/>
          <p:cNvSpPr/>
          <p:nvPr/>
        </p:nvSpPr>
        <p:spPr>
          <a:xfrm>
            <a:off x="630864" y="1527331"/>
            <a:ext cx="8533918" cy="830997"/>
          </a:xfrm>
          <a:prstGeom prst="rect">
            <a:avLst/>
          </a:prstGeom>
          <a:solidFill>
            <a:schemeClr val="accent5">
              <a:lumMod val="20000"/>
              <a:lumOff val="80000"/>
            </a:schemeClr>
          </a:solidFill>
        </p:spPr>
        <p:txBody>
          <a:bodyPr wrap="square">
            <a:spAutoFit/>
          </a:bodyPr>
          <a:lstStyle/>
          <a:p>
            <a:r>
              <a:rPr lang="en-US" sz="2400">
                <a:solidFill>
                  <a:srgbClr val="002060"/>
                </a:solidFill>
                <a:latin typeface="Arial" pitchFamily="34" charset="0"/>
                <a:cs typeface="Arial" pitchFamily="34" charset="0"/>
              </a:rPr>
              <a:t>L</a:t>
            </a:r>
            <a:r>
              <a:rPr lang="vi-VN" sz="2400" smtClean="0">
                <a:solidFill>
                  <a:srgbClr val="002060"/>
                </a:solidFill>
                <a:latin typeface="Arial" pitchFamily="34" charset="0"/>
                <a:cs typeface="Arial" pitchFamily="34" charset="0"/>
              </a:rPr>
              <a:t>ớp </a:t>
            </a:r>
            <a:r>
              <a:rPr lang="en-US" sz="2400" smtClean="0">
                <a:solidFill>
                  <a:srgbClr val="002060"/>
                </a:solidFill>
                <a:latin typeface="Arial" pitchFamily="34" charset="0"/>
                <a:cs typeface="Arial" pitchFamily="34" charset="0"/>
              </a:rPr>
              <a:t>chia </a:t>
            </a:r>
            <a:r>
              <a:rPr lang="vi-VN" sz="2400" smtClean="0">
                <a:solidFill>
                  <a:srgbClr val="002060"/>
                </a:solidFill>
                <a:latin typeface="Arial" pitchFamily="34" charset="0"/>
                <a:cs typeface="Arial" pitchFamily="34" charset="0"/>
              </a:rPr>
              <a:t>thành </a:t>
            </a:r>
            <a:r>
              <a:rPr lang="vi-VN" sz="2400">
                <a:solidFill>
                  <a:srgbClr val="002060"/>
                </a:solidFill>
                <a:latin typeface="Arial" pitchFamily="34" charset="0"/>
                <a:cs typeface="Arial" pitchFamily="34" charset="0"/>
              </a:rPr>
              <a:t>5 nhóm và phân chia nhiệm vụ cho nhóm. Mỗi nhóm bốc thăm bài và vẽ sơ đồ tư duy về bài đó</a:t>
            </a:r>
            <a:r>
              <a:rPr lang="vi-VN" sz="2400" smtClean="0">
                <a:solidFill>
                  <a:srgbClr val="002060"/>
                </a:solidFill>
                <a:latin typeface="Arial" pitchFamily="34" charset="0"/>
                <a:cs typeface="Arial" pitchFamily="34" charset="0"/>
              </a:rPr>
              <a:t>.</a:t>
            </a:r>
            <a:endParaRPr lang="vi-VN" sz="2400">
              <a:solidFill>
                <a:srgbClr val="002060"/>
              </a:solidFill>
              <a:latin typeface="Arial" pitchFamily="34" charset="0"/>
              <a:cs typeface="Arial" pitchFamily="34" charset="0"/>
            </a:endParaRPr>
          </a:p>
        </p:txBody>
      </p:sp>
      <p:sp>
        <p:nvSpPr>
          <p:cNvPr id="6" name="Rectangle 5"/>
          <p:cNvSpPr/>
          <p:nvPr/>
        </p:nvSpPr>
        <p:spPr>
          <a:xfrm>
            <a:off x="609600" y="2558063"/>
            <a:ext cx="8534400" cy="1938992"/>
          </a:xfrm>
          <a:prstGeom prst="rect">
            <a:avLst/>
          </a:prstGeom>
          <a:solidFill>
            <a:schemeClr val="accent3">
              <a:lumMod val="20000"/>
              <a:lumOff val="80000"/>
            </a:schemeClr>
          </a:solidFill>
        </p:spPr>
        <p:txBody>
          <a:bodyPr wrap="square">
            <a:spAutoFit/>
          </a:bodyPr>
          <a:lstStyle/>
          <a:p>
            <a:r>
              <a:rPr lang="vi-VN" sz="2400">
                <a:solidFill>
                  <a:srgbClr val="002060"/>
                </a:solidFill>
                <a:latin typeface="Arial" pitchFamily="34" charset="0"/>
                <a:cs typeface="Arial" pitchFamily="34" charset="0"/>
              </a:rPr>
              <a:t>- Bài 22: Khái quát về vi sinh vật</a:t>
            </a:r>
          </a:p>
          <a:p>
            <a:r>
              <a:rPr lang="vi-VN" sz="2400">
                <a:solidFill>
                  <a:srgbClr val="002060"/>
                </a:solidFill>
                <a:latin typeface="Arial" pitchFamily="34" charset="0"/>
                <a:cs typeface="Arial" pitchFamily="34" charset="0"/>
              </a:rPr>
              <a:t>- Bài 24: Quá trình tổng hợp và phân giải ở vi sinh vật</a:t>
            </a:r>
          </a:p>
          <a:p>
            <a:r>
              <a:rPr lang="vi-VN" sz="2400">
                <a:solidFill>
                  <a:srgbClr val="002060"/>
                </a:solidFill>
                <a:latin typeface="Arial" pitchFamily="34" charset="0"/>
                <a:cs typeface="Arial" pitchFamily="34" charset="0"/>
              </a:rPr>
              <a:t>- Bài 25: Sinh trưởng và sinh sản ở vi sinh vật</a:t>
            </a:r>
          </a:p>
          <a:p>
            <a:r>
              <a:rPr lang="vi-VN" sz="2400">
                <a:solidFill>
                  <a:srgbClr val="002060"/>
                </a:solidFill>
                <a:latin typeface="Arial" pitchFamily="34" charset="0"/>
                <a:cs typeface="Arial" pitchFamily="34" charset="0"/>
              </a:rPr>
              <a:t>- Bài 26: Công nghệ vi sinh vật</a:t>
            </a:r>
          </a:p>
          <a:p>
            <a:r>
              <a:rPr lang="vi-VN" sz="2400">
                <a:solidFill>
                  <a:srgbClr val="002060"/>
                </a:solidFill>
                <a:latin typeface="Arial" pitchFamily="34" charset="0"/>
                <a:cs typeface="Arial" pitchFamily="34" charset="0"/>
              </a:rPr>
              <a:t>- Bài 27: Ứng dụng vi sinh vật trong thực tiễn</a:t>
            </a:r>
          </a:p>
        </p:txBody>
      </p:sp>
      <p:sp>
        <p:nvSpPr>
          <p:cNvPr id="8" name="Rectangle 7"/>
          <p:cNvSpPr/>
          <p:nvPr/>
        </p:nvSpPr>
        <p:spPr>
          <a:xfrm>
            <a:off x="637550" y="4644401"/>
            <a:ext cx="8520546" cy="461665"/>
          </a:xfrm>
          <a:prstGeom prst="rect">
            <a:avLst/>
          </a:prstGeom>
          <a:solidFill>
            <a:schemeClr val="accent5">
              <a:lumMod val="20000"/>
              <a:lumOff val="80000"/>
            </a:schemeClr>
          </a:solidFill>
        </p:spPr>
        <p:txBody>
          <a:bodyPr wrap="square">
            <a:spAutoFit/>
          </a:bodyPr>
          <a:lstStyle/>
          <a:p>
            <a:pPr algn="just"/>
            <a:r>
              <a:rPr lang="vi-VN" sz="2400">
                <a:solidFill>
                  <a:srgbClr val="002060"/>
                </a:solidFill>
                <a:latin typeface="Arial" pitchFamily="34" charset="0"/>
                <a:cs typeface="Arial" pitchFamily="34" charset="0"/>
              </a:rPr>
              <a:t>Thời gian: </a:t>
            </a:r>
            <a:r>
              <a:rPr lang="vi-VN" sz="2400" b="1" smtClean="0">
                <a:solidFill>
                  <a:srgbClr val="002060"/>
                </a:solidFill>
                <a:latin typeface="Arial" pitchFamily="34" charset="0"/>
                <a:cs typeface="Arial" pitchFamily="34" charset="0"/>
              </a:rPr>
              <a:t>5 </a:t>
            </a:r>
            <a:r>
              <a:rPr lang="vi-VN" sz="2400" b="1">
                <a:solidFill>
                  <a:srgbClr val="002060"/>
                </a:solidFill>
                <a:latin typeface="Arial" pitchFamily="34" charset="0"/>
                <a:cs typeface="Arial" pitchFamily="34" charset="0"/>
              </a:rPr>
              <a:t>phút</a:t>
            </a:r>
            <a:r>
              <a:rPr lang="vi-VN" sz="2400">
                <a:solidFill>
                  <a:srgbClr val="002060"/>
                </a:solidFill>
                <a:latin typeface="Arial" pitchFamily="34" charset="0"/>
                <a:cs typeface="Arial" pitchFamily="34" charset="0"/>
              </a:rPr>
              <a:t>.</a:t>
            </a:r>
            <a:endParaRPr lang="en-US" sz="2400" dirty="0">
              <a:solidFill>
                <a:srgbClr val="002060"/>
              </a:solidFill>
              <a:latin typeface="Arial" pitchFamily="34" charset="0"/>
              <a:cs typeface="Arial" pitchFamily="34" charset="0"/>
            </a:endParaRPr>
          </a:p>
        </p:txBody>
      </p:sp>
      <p:pic>
        <p:nvPicPr>
          <p:cNvPr id="3076" name="Picture 4" descr="Gửi Yêu Cầu Thành Công | Bất Động Sản Miền Bắ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4" y="1486045"/>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Gửi Yêu Cầu Thành Công | Bất Động Sản Miền Bắ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70529"/>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Gửi Yêu Cầu Thành Công | Bất Động Sản Miền Bắ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19052"/>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ửi Yêu Cầu Thành Công | Bất Động Sản Miền Bắ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45" y="5106066"/>
            <a:ext cx="530884" cy="54668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733" y="5257800"/>
            <a:ext cx="2251940" cy="15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7341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79" y="1101435"/>
            <a:ext cx="8880763" cy="5604165"/>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76200"/>
            <a:ext cx="8382000" cy="7620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289903" y="187034"/>
            <a:ext cx="5609357"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itchFamily="34" charset="0"/>
                <a:cs typeface="Arial" pitchFamily="34" charset="0"/>
              </a:rPr>
              <a:t>GIẢI BÀI TẬP – TG: 15 PHÚT</a:t>
            </a:r>
            <a:endParaRPr lang="en-US" sz="3200" b="1" cap="none" spc="0" dirty="0">
              <a:ln w="22225">
                <a:solidFill>
                  <a:srgbClr val="FFFF00"/>
                </a:solidFill>
                <a:prstDash val="solid"/>
              </a:ln>
              <a:solidFill>
                <a:srgbClr val="FFFF00"/>
              </a:solidFill>
              <a:effectLst/>
              <a:latin typeface="Arial" pitchFamily="34" charset="0"/>
              <a:cs typeface="Arial" pitchFamily="34" charset="0"/>
            </a:endParaRPr>
          </a:p>
        </p:txBody>
      </p:sp>
      <p:sp>
        <p:nvSpPr>
          <p:cNvPr id="5" name="Rectangle 4"/>
          <p:cNvSpPr/>
          <p:nvPr/>
        </p:nvSpPr>
        <p:spPr>
          <a:xfrm>
            <a:off x="235526" y="1176010"/>
            <a:ext cx="8520544" cy="523220"/>
          </a:xfrm>
          <a:prstGeom prst="rect">
            <a:avLst/>
          </a:prstGeom>
        </p:spPr>
        <p:txBody>
          <a:bodyPr wrap="square">
            <a:spAutoFit/>
          </a:bodyPr>
          <a:lstStyle/>
          <a:p>
            <a:r>
              <a:rPr lang="en-US" sz="2800" b="1" smtClean="0">
                <a:latin typeface="Arial" pitchFamily="34" charset="0"/>
                <a:cs typeface="Arial" pitchFamily="34" charset="0"/>
              </a:rPr>
              <a:t>HS hoạt động nhóm giải quyết các câu hỏi sau:</a:t>
            </a:r>
            <a:endParaRPr lang="en-US" sz="2800" dirty="0">
              <a:solidFill>
                <a:srgbClr val="002060"/>
              </a:solidFill>
              <a:latin typeface="Arial" pitchFamily="34" charset="0"/>
              <a:cs typeface="Arial" pitchFamily="34" charset="0"/>
            </a:endParaRPr>
          </a:p>
        </p:txBody>
      </p:sp>
      <p:sp>
        <p:nvSpPr>
          <p:cNvPr id="6" name="Rectangle 5"/>
          <p:cNvSpPr/>
          <p:nvPr/>
        </p:nvSpPr>
        <p:spPr>
          <a:xfrm>
            <a:off x="353288" y="1699230"/>
            <a:ext cx="8520544" cy="4708981"/>
          </a:xfrm>
          <a:prstGeom prst="rect">
            <a:avLst/>
          </a:prstGeom>
        </p:spPr>
        <p:txBody>
          <a:bodyPr wrap="square">
            <a:spAutoFit/>
          </a:bodyPr>
          <a:lstStyle/>
          <a:p>
            <a:pPr algn="just"/>
            <a:r>
              <a:rPr lang="vi-VN" sz="2000" b="1">
                <a:solidFill>
                  <a:srgbClr val="002060"/>
                </a:solidFill>
                <a:latin typeface="Arial" pitchFamily="34" charset="0"/>
                <a:cs typeface="Arial" pitchFamily="34" charset="0"/>
              </a:rPr>
              <a:t>Câu 1: </a:t>
            </a:r>
            <a:r>
              <a:rPr lang="vi-VN" sz="2000">
                <a:solidFill>
                  <a:srgbClr val="002060"/>
                </a:solidFill>
                <a:latin typeface="Arial" pitchFamily="34" charset="0"/>
                <a:cs typeface="Arial" pitchFamily="34" charset="0"/>
              </a:rPr>
              <a:t>Hình thức dinh dưỡng của vi sinh vật rất đa dạng, điều này có ý nghĩa gì đối với tự nhiên?</a:t>
            </a:r>
          </a:p>
          <a:p>
            <a:pPr algn="just"/>
            <a:r>
              <a:rPr lang="en-US" sz="2000" b="1" smtClean="0">
                <a:solidFill>
                  <a:srgbClr val="002060"/>
                </a:solidFill>
                <a:latin typeface="Arial" pitchFamily="34" charset="0"/>
                <a:cs typeface="Arial" pitchFamily="34" charset="0"/>
              </a:rPr>
              <a:t>Câu</a:t>
            </a:r>
            <a:r>
              <a:rPr lang="vi-VN" sz="2000" b="1" smtClean="0">
                <a:solidFill>
                  <a:srgbClr val="002060"/>
                </a:solidFill>
                <a:latin typeface="Arial" pitchFamily="34" charset="0"/>
                <a:cs typeface="Arial" pitchFamily="34" charset="0"/>
              </a:rPr>
              <a:t> </a:t>
            </a:r>
            <a:r>
              <a:rPr lang="vi-VN" sz="2000" b="1">
                <a:solidFill>
                  <a:srgbClr val="002060"/>
                </a:solidFill>
                <a:latin typeface="Arial" pitchFamily="34" charset="0"/>
                <a:cs typeface="Arial" pitchFamily="34" charset="0"/>
              </a:rPr>
              <a:t>2: </a:t>
            </a:r>
            <a:r>
              <a:rPr lang="vi-VN" sz="2000">
                <a:solidFill>
                  <a:srgbClr val="002060"/>
                </a:solidFill>
                <a:latin typeface="Arial" pitchFamily="34" charset="0"/>
                <a:cs typeface="Arial" pitchFamily="34" charset="0"/>
              </a:rPr>
              <a:t>Hãy giải thích vì sao khi làm sữa chua, chúng ta cần sát trùng tất cả dụng cụ bằng nước sôi?</a:t>
            </a:r>
          </a:p>
          <a:p>
            <a:pPr algn="just"/>
            <a:r>
              <a:rPr lang="vi-VN" sz="2000" b="1">
                <a:solidFill>
                  <a:srgbClr val="002060"/>
                </a:solidFill>
                <a:latin typeface="Arial" pitchFamily="34" charset="0"/>
                <a:cs typeface="Arial" pitchFamily="34" charset="0"/>
              </a:rPr>
              <a:t>Câu 3: </a:t>
            </a:r>
            <a:r>
              <a:rPr lang="vi-VN" sz="2000">
                <a:solidFill>
                  <a:srgbClr val="002060"/>
                </a:solidFill>
                <a:latin typeface="Arial" pitchFamily="34" charset="0"/>
                <a:cs typeface="Arial" pitchFamily="34" charset="0"/>
              </a:rPr>
              <a:t>Quan sát đồ thị hình 1 SGK trang 139, hãy giải thích sự sinh trưởng của quần thể vi khuẩn E.coli trong môi trường có 2 nguồn carbon là glucose và sorbitol.</a:t>
            </a:r>
          </a:p>
          <a:p>
            <a:pPr algn="just"/>
            <a:r>
              <a:rPr lang="en-US" sz="2000" b="1" smtClean="0">
                <a:solidFill>
                  <a:srgbClr val="002060"/>
                </a:solidFill>
                <a:latin typeface="Arial" pitchFamily="34" charset="0"/>
                <a:cs typeface="Arial" pitchFamily="34" charset="0"/>
              </a:rPr>
              <a:t>Câu 4</a:t>
            </a:r>
            <a:r>
              <a:rPr lang="vi-VN" sz="2000" b="1" smtClean="0">
                <a:solidFill>
                  <a:srgbClr val="002060"/>
                </a:solidFill>
                <a:latin typeface="Arial" pitchFamily="34" charset="0"/>
                <a:cs typeface="Arial" pitchFamily="34" charset="0"/>
              </a:rPr>
              <a:t>:</a:t>
            </a:r>
            <a:r>
              <a:rPr lang="en-US" sz="2000" smtClean="0">
                <a:solidFill>
                  <a:srgbClr val="002060"/>
                </a:solidFill>
                <a:latin typeface="Arial" pitchFamily="34" charset="0"/>
                <a:cs typeface="Arial" pitchFamily="34" charset="0"/>
              </a:rPr>
              <a:t> Người dân đã dựa vào cơ sở khoa học nào để làm nước mắm từ cá? Độ đạm của nước mắm là gì?</a:t>
            </a:r>
            <a:endParaRPr lang="vi-VN" sz="2000">
              <a:solidFill>
                <a:srgbClr val="002060"/>
              </a:solidFill>
              <a:latin typeface="Arial" pitchFamily="34" charset="0"/>
              <a:cs typeface="Arial" pitchFamily="34" charset="0"/>
            </a:endParaRPr>
          </a:p>
          <a:p>
            <a:pPr algn="just"/>
            <a:r>
              <a:rPr lang="vi-VN" sz="2000" b="1">
                <a:solidFill>
                  <a:srgbClr val="002060"/>
                </a:solidFill>
                <a:latin typeface="Arial" pitchFamily="34" charset="0"/>
                <a:cs typeface="Arial" pitchFamily="34" charset="0"/>
              </a:rPr>
              <a:t>Câu </a:t>
            </a:r>
            <a:r>
              <a:rPr lang="vi-VN" sz="2000" b="1" smtClean="0">
                <a:solidFill>
                  <a:srgbClr val="002060"/>
                </a:solidFill>
                <a:latin typeface="Arial" pitchFamily="34" charset="0"/>
                <a:cs typeface="Arial" pitchFamily="34" charset="0"/>
              </a:rPr>
              <a:t>5</a:t>
            </a:r>
            <a:r>
              <a:rPr lang="en-US" sz="2000" b="1" smtClean="0">
                <a:solidFill>
                  <a:srgbClr val="002060"/>
                </a:solidFill>
                <a:latin typeface="Arial" pitchFamily="34" charset="0"/>
                <a:cs typeface="Arial" pitchFamily="34" charset="0"/>
              </a:rPr>
              <a:t>:</a:t>
            </a:r>
            <a:r>
              <a:rPr lang="vi-VN" sz="2000" b="1" smtClean="0">
                <a:solidFill>
                  <a:srgbClr val="002060"/>
                </a:solidFill>
                <a:latin typeface="Arial" pitchFamily="34" charset="0"/>
                <a:cs typeface="Arial" pitchFamily="34" charset="0"/>
              </a:rPr>
              <a:t> </a:t>
            </a:r>
            <a:r>
              <a:rPr lang="vi-VN" sz="2000">
                <a:solidFill>
                  <a:srgbClr val="002060"/>
                </a:solidFill>
                <a:latin typeface="Arial" pitchFamily="34" charset="0"/>
                <a:cs typeface="Arial" pitchFamily="34" charset="0"/>
              </a:rPr>
              <a:t>Hoàn thành nội dung bảng câu 5 SGK trang 139</a:t>
            </a:r>
          </a:p>
          <a:p>
            <a:pPr algn="just"/>
            <a:r>
              <a:rPr lang="vi-VN" sz="2000" b="1" smtClean="0">
                <a:solidFill>
                  <a:srgbClr val="002060"/>
                </a:solidFill>
                <a:latin typeface="Arial" pitchFamily="34" charset="0"/>
                <a:cs typeface="Arial" pitchFamily="34" charset="0"/>
              </a:rPr>
              <a:t>Câu </a:t>
            </a:r>
            <a:r>
              <a:rPr lang="vi-VN" sz="2000" b="1">
                <a:solidFill>
                  <a:srgbClr val="002060"/>
                </a:solidFill>
                <a:latin typeface="Arial" pitchFamily="34" charset="0"/>
                <a:cs typeface="Arial" pitchFamily="34" charset="0"/>
              </a:rPr>
              <a:t>6: </a:t>
            </a:r>
            <a:r>
              <a:rPr lang="vi-VN" sz="2000">
                <a:solidFill>
                  <a:srgbClr val="002060"/>
                </a:solidFill>
                <a:latin typeface="Arial" pitchFamily="34" charset="0"/>
                <a:cs typeface="Arial" pitchFamily="34" charset="0"/>
              </a:rPr>
              <a:t>Liệt kê một số thành tựu và tên các ngành nghề liên  quan đến ứng dụng công nghệ sinh vật trong đời sống theo nội dung bảng câu 6 SGK trang 139</a:t>
            </a:r>
            <a:r>
              <a:rPr lang="vi-VN" sz="2000" smtClean="0">
                <a:solidFill>
                  <a:srgbClr val="002060"/>
                </a:solidFill>
                <a:latin typeface="Arial" pitchFamily="34" charset="0"/>
                <a:cs typeface="Arial" pitchFamily="34" charset="0"/>
              </a:rPr>
              <a:t>.</a:t>
            </a:r>
            <a:endParaRPr lang="en-US" sz="2000" smtClean="0">
              <a:solidFill>
                <a:srgbClr val="002060"/>
              </a:solidFill>
              <a:latin typeface="Arial" pitchFamily="34" charset="0"/>
              <a:cs typeface="Arial" pitchFamily="34" charset="0"/>
            </a:endParaRPr>
          </a:p>
          <a:p>
            <a:pPr algn="just"/>
            <a:r>
              <a:rPr lang="en-US" sz="2000" b="1" smtClean="0">
                <a:solidFill>
                  <a:srgbClr val="002060"/>
                </a:solidFill>
                <a:latin typeface="Arial" pitchFamily="34" charset="0"/>
                <a:cs typeface="Arial" pitchFamily="34" charset="0"/>
              </a:rPr>
              <a:t>Câu 7: </a:t>
            </a:r>
            <a:r>
              <a:rPr lang="vi-VN" sz="2000">
                <a:solidFill>
                  <a:srgbClr val="002060"/>
                </a:solidFill>
                <a:latin typeface="Arial" pitchFamily="34" charset="0"/>
                <a:cs typeface="Arial" pitchFamily="34" charset="0"/>
              </a:rPr>
              <a:t>Hãy so sánh những ưu điểm, nhược điểm của thuốc trừ sâu và phân bón hóa học với thuốc trừ sâu và phân bón sinh học.</a:t>
            </a:r>
          </a:p>
        </p:txBody>
      </p:sp>
    </p:spTree>
    <p:extLst>
      <p:ext uri="{BB962C8B-B14F-4D97-AF65-F5344CB8AC3E}">
        <p14:creationId xmlns:p14="http://schemas.microsoft.com/office/powerpoint/2010/main" val="3596050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81" y="1101437"/>
            <a:ext cx="8880763" cy="3775364"/>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76200"/>
            <a:ext cx="8382000" cy="7620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4" name="Rectangle 3"/>
          <p:cNvSpPr/>
          <p:nvPr>
            <p:custDataLst>
              <p:tags r:id="rId1"/>
            </p:custDataLst>
          </p:nvPr>
        </p:nvSpPr>
        <p:spPr>
          <a:xfrm>
            <a:off x="1453188" y="187034"/>
            <a:ext cx="5282793" cy="584775"/>
          </a:xfrm>
          <a:prstGeom prst="rect">
            <a:avLst/>
          </a:prstGeom>
          <a:noFill/>
          <a:ln>
            <a:noFill/>
          </a:ln>
        </p:spPr>
        <p:txBody>
          <a:bodyPr wrap="none" lIns="91440" tIns="45720" rIns="91440" bIns="45720">
            <a:spAutoFit/>
          </a:bodyPr>
          <a:lstStyle/>
          <a:p>
            <a:pPr algn="ctr"/>
            <a:r>
              <a:rPr lang="en-US" sz="3200" smtClean="0">
                <a:ln w="22225">
                  <a:solidFill>
                    <a:srgbClr val="FFFF00"/>
                  </a:solidFill>
                  <a:prstDash val="solid"/>
                </a:ln>
                <a:solidFill>
                  <a:srgbClr val="FFFF00"/>
                </a:solidFill>
                <a:latin typeface="Arial" pitchFamily="34" charset="0"/>
                <a:cs typeface="Arial" pitchFamily="34" charset="0"/>
              </a:rPr>
              <a:t>VẬN DỤNG – TG: 10 PHÚT</a:t>
            </a:r>
            <a:endParaRPr lang="en-US" sz="3200" b="1" cap="none" spc="0" dirty="0">
              <a:ln w="22225">
                <a:solidFill>
                  <a:srgbClr val="FFFF00"/>
                </a:solidFill>
                <a:prstDash val="solid"/>
              </a:ln>
              <a:solidFill>
                <a:srgbClr val="FFFF00"/>
              </a:solidFill>
              <a:effectLst/>
              <a:latin typeface="Arial" pitchFamily="34" charset="0"/>
              <a:cs typeface="Arial" pitchFamily="34" charset="0"/>
            </a:endParaRPr>
          </a:p>
        </p:txBody>
      </p:sp>
      <p:sp>
        <p:nvSpPr>
          <p:cNvPr id="5" name="Rectangle 4"/>
          <p:cNvSpPr/>
          <p:nvPr/>
        </p:nvSpPr>
        <p:spPr>
          <a:xfrm>
            <a:off x="353290" y="1219200"/>
            <a:ext cx="8520544" cy="3108543"/>
          </a:xfrm>
          <a:prstGeom prst="rect">
            <a:avLst/>
          </a:prstGeom>
        </p:spPr>
        <p:txBody>
          <a:bodyPr wrap="square">
            <a:spAutoFit/>
          </a:bodyPr>
          <a:lstStyle/>
          <a:p>
            <a:pPr algn="just"/>
            <a:r>
              <a:rPr lang="vi-VN" sz="2800" b="1">
                <a:latin typeface="Arial" pitchFamily="34" charset="0"/>
                <a:cs typeface="Arial" pitchFamily="34" charset="0"/>
              </a:rPr>
              <a:t> </a:t>
            </a:r>
            <a:r>
              <a:rPr lang="en-US" sz="2800" b="1" smtClean="0">
                <a:latin typeface="Arial" pitchFamily="34" charset="0"/>
                <a:cs typeface="Arial" pitchFamily="34" charset="0"/>
              </a:rPr>
              <a:t>CÂU 1:</a:t>
            </a:r>
            <a:r>
              <a:rPr lang="vi-VN" sz="2800" b="1" smtClean="0">
                <a:latin typeface="Arial" pitchFamily="34" charset="0"/>
                <a:cs typeface="Arial" pitchFamily="34" charset="0"/>
              </a:rPr>
              <a:t> </a:t>
            </a:r>
            <a:r>
              <a:rPr lang="vi-VN" sz="2800">
                <a:latin typeface="Arial" pitchFamily="34" charset="0"/>
                <a:cs typeface="Arial" pitchFamily="34" charset="0"/>
              </a:rPr>
              <a:t>Các chất cacbon hữu cơ như đường có thể là nguồn dinh dưỡng cho vi khuẩn, nhưng nếu nồng độ quá cao sẽ gây co nguyên sinh ở tế bào. Muối NaCl cũng có tác dụng tương tự.</a:t>
            </a:r>
          </a:p>
          <a:p>
            <a:pPr algn="just"/>
            <a:r>
              <a:rPr lang="vi-VN" sz="2800" b="1">
                <a:latin typeface="Arial" pitchFamily="34" charset="0"/>
                <a:cs typeface="Arial" pitchFamily="34" charset="0"/>
              </a:rPr>
              <a:t> </a:t>
            </a:r>
            <a:r>
              <a:rPr lang="en-US" sz="2800" b="1">
                <a:latin typeface="Arial" pitchFamily="34" charset="0"/>
                <a:cs typeface="Arial" pitchFamily="34" charset="0"/>
              </a:rPr>
              <a:t>CÂU </a:t>
            </a:r>
            <a:r>
              <a:rPr lang="en-US" sz="2800" b="1" smtClean="0">
                <a:latin typeface="Arial" pitchFamily="34" charset="0"/>
                <a:cs typeface="Arial" pitchFamily="34" charset="0"/>
              </a:rPr>
              <a:t>2:</a:t>
            </a:r>
            <a:r>
              <a:rPr lang="vi-VN" sz="2800" b="1" smtClean="0">
                <a:latin typeface="Arial" pitchFamily="34" charset="0"/>
                <a:cs typeface="Arial" pitchFamily="34" charset="0"/>
              </a:rPr>
              <a:t> </a:t>
            </a:r>
            <a:r>
              <a:rPr lang="vi-VN" sz="2800" smtClean="0">
                <a:latin typeface="Arial" pitchFamily="34" charset="0"/>
                <a:cs typeface="Arial" pitchFamily="34" charset="0"/>
              </a:rPr>
              <a:t>Dùng </a:t>
            </a:r>
            <a:r>
              <a:rPr lang="vi-VN" sz="2800">
                <a:latin typeface="Arial" pitchFamily="34" charset="0"/>
                <a:cs typeface="Arial" pitchFamily="34" charset="0"/>
              </a:rPr>
              <a:t>nhiệt độ cao, tia tử ngoại để thanh trùng, dùng pH và độ ẩm để kiểm soát hoạt động của vi sinh vật.</a:t>
            </a:r>
            <a:endParaRPr lang="en-US" sz="28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83554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52400" y="3886200"/>
            <a:ext cx="6810664" cy="1968248"/>
            <a:chOff x="131618" y="2971800"/>
            <a:chExt cx="6810664" cy="1968248"/>
          </a:xfrm>
        </p:grpSpPr>
        <p:sp>
          <p:nvSpPr>
            <p:cNvPr id="7" name="Rectangle 6"/>
            <p:cNvSpPr/>
            <p:nvPr/>
          </p:nvSpPr>
          <p:spPr>
            <a:xfrm>
              <a:off x="131618" y="2971800"/>
              <a:ext cx="6810664" cy="1968248"/>
            </a:xfrm>
            <a:prstGeom prst="rect">
              <a:avLst/>
            </a:prstGeom>
            <a:solidFill>
              <a:schemeClr val="bg2">
                <a:lumMod val="90000"/>
              </a:schemeClr>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45" name="WordArt 5"/>
            <p:cNvSpPr>
              <a:spLocks noChangeArrowheads="1" noChangeShapeType="1" noTextEdit="1"/>
            </p:cNvSpPr>
            <p:nvPr/>
          </p:nvSpPr>
          <p:spPr bwMode="gray">
            <a:xfrm>
              <a:off x="880341" y="3242866"/>
              <a:ext cx="5313218" cy="1426730"/>
            </a:xfrm>
            <a:prstGeom prst="rect">
              <a:avLst/>
            </a:prstGeom>
          </p:spPr>
          <p:txBody>
            <a:bodyPr wrap="none" fromWordArt="1">
              <a:prstTxWarp prst="textDeflate">
                <a:avLst>
                  <a:gd name="adj" fmla="val 0"/>
                </a:avLst>
              </a:prstTxWarp>
            </a:bodyPr>
            <a:lstStyle/>
            <a:p>
              <a:pPr algn="ctr"/>
              <a:r>
                <a:rPr lang="en-US" sz="3600" b="1" kern="10" smtClean="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a:cs typeface="Arial"/>
                </a:rPr>
                <a:t>Xin cảm ơn các thầy cô  </a:t>
              </a:r>
            </a:p>
            <a:p>
              <a:pPr algn="ctr"/>
              <a:r>
                <a:rPr lang="en-US" sz="3600" b="1" kern="10" smtClean="0">
                  <a:ln w="28575">
                    <a:solidFill>
                      <a:schemeClr val="bg1"/>
                    </a:solidFill>
                    <a:round/>
                    <a:headEnd/>
                    <a:tailEnd/>
                  </a:ln>
                  <a:gradFill rotWithShape="1">
                    <a:gsLst>
                      <a:gs pos="0">
                        <a:schemeClr val="hlink"/>
                      </a:gs>
                      <a:gs pos="100000">
                        <a:schemeClr val="accent1"/>
                      </a:gs>
                    </a:gsLst>
                    <a:lin ang="0" scaled="1"/>
                  </a:gradFill>
                  <a:effectLst>
                    <a:outerShdw dist="53882" dir="2700000" algn="ctr" rotWithShape="0">
                      <a:schemeClr val="tx1">
                        <a:alpha val="50000"/>
                      </a:schemeClr>
                    </a:outerShdw>
                  </a:effectLst>
                  <a:latin typeface="Arial"/>
                  <a:cs typeface="Arial"/>
                </a:rPr>
                <a:t>và các em học sinh!</a:t>
              </a:r>
            </a:p>
          </p:txBody>
        </p:sp>
      </p:grpSp>
    </p:spTree>
    <p:extLst>
      <p:ext uri="{BB962C8B-B14F-4D97-AF65-F5344CB8AC3E}">
        <p14:creationId xmlns:p14="http://schemas.microsoft.com/office/powerpoint/2010/main" val="131057752"/>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9324" y="2395272"/>
            <a:ext cx="8666019" cy="4267200"/>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65353" y="1513353"/>
            <a:ext cx="5105400" cy="461665"/>
          </a:xfrm>
          <a:prstGeom prst="rect">
            <a:avLst/>
          </a:prstGeom>
          <a:noFill/>
        </p:spPr>
        <p:txBody>
          <a:bodyPr wrap="square" rtlCol="0">
            <a:spAutoFit/>
          </a:bodyPr>
          <a:lstStyle/>
          <a:p>
            <a:pPr algn="ctr"/>
            <a:r>
              <a:rPr lang="en-US" sz="2400" b="1" i="1" smtClean="0">
                <a:solidFill>
                  <a:schemeClr val="accent5">
                    <a:lumMod val="50000"/>
                  </a:schemeClr>
                </a:solidFill>
                <a:latin typeface="Arial" pitchFamily="34" charset="0"/>
                <a:cs typeface="Arial" pitchFamily="34" charset="0"/>
              </a:rPr>
              <a:t>Thời gian thực hiện: 01 tiết</a:t>
            </a:r>
            <a:endParaRPr lang="en-US" sz="2400" b="1" i="1" dirty="0">
              <a:solidFill>
                <a:schemeClr val="accent5">
                  <a:lumMod val="50000"/>
                </a:schemeClr>
              </a:solidFill>
              <a:latin typeface="Arial" pitchFamily="34" charset="0"/>
              <a:cs typeface="Arial" pitchFamily="34" charset="0"/>
            </a:endParaRPr>
          </a:p>
        </p:txBody>
      </p:sp>
      <p:sp>
        <p:nvSpPr>
          <p:cNvPr id="15" name="Rectangle 14"/>
          <p:cNvSpPr/>
          <p:nvPr>
            <p:custDataLst>
              <p:tags r:id="rId1"/>
            </p:custDataLst>
          </p:nvPr>
        </p:nvSpPr>
        <p:spPr>
          <a:xfrm>
            <a:off x="739328" y="609600"/>
            <a:ext cx="7357451" cy="707886"/>
          </a:xfrm>
          <a:prstGeom prst="rect">
            <a:avLst/>
          </a:prstGeom>
          <a:noFill/>
        </p:spPr>
        <p:txBody>
          <a:bodyPr wrap="square">
            <a:spAutoFit/>
          </a:bodyPr>
          <a:lstStyle/>
          <a:p>
            <a:pPr algn="ctr">
              <a:defRPr/>
            </a:pPr>
            <a:r>
              <a:rPr lang="en-US" sz="4000" b="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ÔN TẬP CHƯƠNG 5</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2" name="Group 1"/>
          <p:cNvGrpSpPr/>
          <p:nvPr/>
        </p:nvGrpSpPr>
        <p:grpSpPr>
          <a:xfrm>
            <a:off x="794608" y="2867109"/>
            <a:ext cx="7865892" cy="2211848"/>
            <a:chOff x="959450" y="2605499"/>
            <a:chExt cx="7865892" cy="2211848"/>
          </a:xfrm>
        </p:grpSpPr>
        <p:sp>
          <p:nvSpPr>
            <p:cNvPr id="9" name="TextBox 8"/>
            <p:cNvSpPr txBox="1"/>
            <p:nvPr/>
          </p:nvSpPr>
          <p:spPr>
            <a:xfrm>
              <a:off x="1028048" y="2605499"/>
              <a:ext cx="6858000" cy="523220"/>
            </a:xfrm>
            <a:prstGeom prst="rect">
              <a:avLst/>
            </a:prstGeom>
            <a:noFill/>
          </p:spPr>
          <p:txBody>
            <a:bodyPr wrap="square" rtlCol="0">
              <a:spAutoFit/>
            </a:bodyPr>
            <a:lstStyle/>
            <a:p>
              <a:r>
                <a:rPr lang="en-US" sz="2800" b="1" smtClean="0">
                  <a:solidFill>
                    <a:schemeClr val="tx2"/>
                  </a:solidFill>
                  <a:latin typeface="Arial" pitchFamily="34" charset="0"/>
                  <a:cs typeface="Arial" pitchFamily="34" charset="0"/>
                </a:rPr>
                <a:t>Hoạt động 1: </a:t>
              </a:r>
              <a:r>
                <a:rPr lang="en-US" sz="2800" smtClean="0">
                  <a:solidFill>
                    <a:schemeClr val="tx2"/>
                  </a:solidFill>
                  <a:latin typeface="Arial" pitchFamily="34" charset="0"/>
                  <a:cs typeface="Arial" pitchFamily="34" charset="0"/>
                </a:rPr>
                <a:t>Mở đầu</a:t>
              </a:r>
              <a:endParaRPr lang="en-US" sz="2800" dirty="0">
                <a:solidFill>
                  <a:schemeClr val="tx2"/>
                </a:solidFill>
                <a:latin typeface="Arial" pitchFamily="34" charset="0"/>
                <a:cs typeface="Arial" pitchFamily="34" charset="0"/>
              </a:endParaRPr>
            </a:p>
          </p:txBody>
        </p:sp>
        <p:sp>
          <p:nvSpPr>
            <p:cNvPr id="10" name="TextBox 9"/>
            <p:cNvSpPr txBox="1"/>
            <p:nvPr/>
          </p:nvSpPr>
          <p:spPr>
            <a:xfrm>
              <a:off x="1028047" y="3117332"/>
              <a:ext cx="7797295" cy="523220"/>
            </a:xfrm>
            <a:prstGeom prst="rect">
              <a:avLst/>
            </a:prstGeom>
            <a:noFill/>
          </p:spPr>
          <p:txBody>
            <a:bodyPr wrap="square" rtlCol="0">
              <a:spAutoFit/>
            </a:bodyPr>
            <a:lstStyle/>
            <a:p>
              <a:r>
                <a:rPr lang="en-US" sz="2800" b="1" smtClean="0">
                  <a:solidFill>
                    <a:schemeClr val="tx2"/>
                  </a:solidFill>
                  <a:latin typeface="Arial" pitchFamily="34" charset="0"/>
                  <a:cs typeface="Arial" pitchFamily="34" charset="0"/>
                </a:rPr>
                <a:t>Hoạt động 2: </a:t>
              </a:r>
              <a:r>
                <a:rPr lang="en-US" sz="2800" smtClean="0">
                  <a:solidFill>
                    <a:schemeClr val="tx2"/>
                  </a:solidFill>
                  <a:latin typeface="Arial" pitchFamily="34" charset="0"/>
                  <a:cs typeface="Arial" pitchFamily="34" charset="0"/>
                </a:rPr>
                <a:t>Hệ thống nội dung của chương 5</a:t>
              </a:r>
              <a:endParaRPr lang="en-US" sz="2800" dirty="0">
                <a:solidFill>
                  <a:schemeClr val="tx2"/>
                </a:solidFill>
                <a:latin typeface="Arial" pitchFamily="34" charset="0"/>
                <a:cs typeface="Arial" pitchFamily="34" charset="0"/>
              </a:endParaRPr>
            </a:p>
          </p:txBody>
        </p:sp>
        <p:sp>
          <p:nvSpPr>
            <p:cNvPr id="11" name="TextBox 10"/>
            <p:cNvSpPr txBox="1"/>
            <p:nvPr/>
          </p:nvSpPr>
          <p:spPr>
            <a:xfrm>
              <a:off x="993412" y="4294127"/>
              <a:ext cx="6858000" cy="523220"/>
            </a:xfrm>
            <a:prstGeom prst="rect">
              <a:avLst/>
            </a:prstGeom>
            <a:noFill/>
          </p:spPr>
          <p:txBody>
            <a:bodyPr wrap="square" rtlCol="0">
              <a:spAutoFit/>
            </a:bodyPr>
            <a:lstStyle/>
            <a:p>
              <a:r>
                <a:rPr lang="en-US" sz="2800" b="1" smtClean="0">
                  <a:solidFill>
                    <a:schemeClr val="tx2"/>
                  </a:solidFill>
                  <a:latin typeface="Arial" pitchFamily="34" charset="0"/>
                  <a:cs typeface="Arial" pitchFamily="34" charset="0"/>
                </a:rPr>
                <a:t>Hoạt động 4: </a:t>
              </a:r>
              <a:r>
                <a:rPr lang="en-US" sz="2800" smtClean="0">
                  <a:solidFill>
                    <a:schemeClr val="tx2"/>
                  </a:solidFill>
                  <a:latin typeface="Arial" pitchFamily="34" charset="0"/>
                  <a:cs typeface="Arial" pitchFamily="34" charset="0"/>
                </a:rPr>
                <a:t>Vận dụng</a:t>
              </a:r>
              <a:endParaRPr lang="en-US" sz="2800" dirty="0">
                <a:solidFill>
                  <a:schemeClr val="tx2"/>
                </a:solidFill>
                <a:latin typeface="Arial" pitchFamily="34" charset="0"/>
                <a:cs typeface="Arial" pitchFamily="34" charset="0"/>
              </a:endParaRPr>
            </a:p>
          </p:txBody>
        </p:sp>
        <p:sp>
          <p:nvSpPr>
            <p:cNvPr id="16" name="TextBox 15"/>
            <p:cNvSpPr txBox="1"/>
            <p:nvPr/>
          </p:nvSpPr>
          <p:spPr>
            <a:xfrm>
              <a:off x="959450" y="3683740"/>
              <a:ext cx="6858000" cy="523220"/>
            </a:xfrm>
            <a:prstGeom prst="rect">
              <a:avLst/>
            </a:prstGeom>
            <a:noFill/>
          </p:spPr>
          <p:txBody>
            <a:bodyPr wrap="square" rtlCol="0">
              <a:spAutoFit/>
            </a:bodyPr>
            <a:lstStyle/>
            <a:p>
              <a:r>
                <a:rPr lang="en-US" sz="2800" b="1" smtClean="0">
                  <a:solidFill>
                    <a:schemeClr val="tx2"/>
                  </a:solidFill>
                  <a:latin typeface="Arial" pitchFamily="34" charset="0"/>
                  <a:cs typeface="Arial" pitchFamily="34" charset="0"/>
                </a:rPr>
                <a:t>Hoạt động 3: </a:t>
              </a:r>
              <a:r>
                <a:rPr lang="en-US" sz="2800" smtClean="0">
                  <a:solidFill>
                    <a:schemeClr val="tx2"/>
                  </a:solidFill>
                  <a:latin typeface="Arial" pitchFamily="34" charset="0"/>
                  <a:cs typeface="Arial" pitchFamily="34" charset="0"/>
                </a:rPr>
                <a:t>Giải bài tập</a:t>
              </a:r>
              <a:endParaRPr lang="en-US" sz="2800" dirty="0">
                <a:solidFill>
                  <a:schemeClr val="tx2"/>
                </a:solidFill>
                <a:latin typeface="Arial" pitchFamily="34" charset="0"/>
                <a:cs typeface="Arial" pitchFamily="34" charset="0"/>
              </a:endParaRPr>
            </a:p>
          </p:txBody>
        </p:sp>
      </p:grpSp>
      <p:pic>
        <p:nvPicPr>
          <p:cNvPr id="1028" name="Picture 4" descr="Test - Free education ic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6079" y="5855594"/>
            <a:ext cx="785594" cy="78559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26" y="5563293"/>
            <a:ext cx="1160009" cy="1099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3174" y="445692"/>
            <a:ext cx="1805810" cy="137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Sinh Học 10 - SGK Chân trời sáng tạo - Sách và Thiết bị Giáo dục Miền N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283777">
            <a:off x="800596" y="405539"/>
            <a:ext cx="806489" cy="1116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33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89543"/>
            <a:ext cx="5181600" cy="7620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Rectangle 4"/>
          <p:cNvSpPr/>
          <p:nvPr>
            <p:custDataLst>
              <p:tags r:id="rId1"/>
            </p:custDataLst>
          </p:nvPr>
        </p:nvSpPr>
        <p:spPr>
          <a:xfrm>
            <a:off x="3314617" y="174621"/>
            <a:ext cx="1844224" cy="646331"/>
          </a:xfrm>
          <a:prstGeom prst="rect">
            <a:avLst/>
          </a:prstGeom>
          <a:noFill/>
          <a:ln>
            <a:noFill/>
          </a:ln>
        </p:spPr>
        <p:txBody>
          <a:bodyPr wrap="none" lIns="91440" tIns="45720" rIns="91440" bIns="45720">
            <a:spAutoFit/>
          </a:bodyPr>
          <a:lstStyle/>
          <a:p>
            <a:pPr algn="ctr"/>
            <a:r>
              <a:rPr lang="en-US" sz="3600" smtClean="0">
                <a:ln w="22225">
                  <a:solidFill>
                    <a:srgbClr val="FFFF00"/>
                  </a:solidFill>
                  <a:prstDash val="solid"/>
                </a:ln>
                <a:solidFill>
                  <a:srgbClr val="FFFF00"/>
                </a:solidFill>
              </a:rPr>
              <a:t>MỞ ĐẦU</a:t>
            </a:r>
            <a:endParaRPr lang="vi-VN" sz="3600" dirty="0">
              <a:ln w="22225">
                <a:solidFill>
                  <a:srgbClr val="FFFF00"/>
                </a:solidFill>
                <a:prstDash val="solid"/>
              </a:ln>
              <a:solidFill>
                <a:srgbClr val="FFFF00"/>
              </a:solidFill>
            </a:endParaRPr>
          </a:p>
        </p:txBody>
      </p:sp>
      <p:pic>
        <p:nvPicPr>
          <p:cNvPr id="2050" name="Picture 2" descr="Nghiên cứu - Công ty cổ phần tư vấn và phát triển quản lý MC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714" y="70325"/>
            <a:ext cx="1550861" cy="101897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40395" y="1418513"/>
            <a:ext cx="7146754" cy="2443335"/>
            <a:chOff x="193961" y="1305113"/>
            <a:chExt cx="7146754" cy="2443335"/>
          </a:xfrm>
        </p:grpSpPr>
        <p:sp>
          <p:nvSpPr>
            <p:cNvPr id="20" name="Rectangle 19"/>
            <p:cNvSpPr/>
            <p:nvPr/>
          </p:nvSpPr>
          <p:spPr>
            <a:xfrm>
              <a:off x="193961" y="1305113"/>
              <a:ext cx="7146754" cy="2391487"/>
            </a:xfrm>
            <a:prstGeom prst="rect">
              <a:avLst/>
            </a:prstGeom>
            <a:solidFill>
              <a:schemeClr val="bg1"/>
            </a:solidFill>
            <a:ln w="28575">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 name="TextBox 1"/>
            <p:cNvSpPr txBox="1"/>
            <p:nvPr/>
          </p:nvSpPr>
          <p:spPr>
            <a:xfrm>
              <a:off x="316917" y="1440124"/>
              <a:ext cx="6900841" cy="2308324"/>
            </a:xfrm>
            <a:prstGeom prst="rect">
              <a:avLst/>
            </a:prstGeom>
            <a:noFill/>
          </p:spPr>
          <p:txBody>
            <a:bodyPr wrap="square" rtlCol="0">
              <a:spAutoFit/>
            </a:bodyPr>
            <a:lstStyle/>
            <a:p>
              <a:r>
                <a:rPr lang="en-US" sz="2400" b="1">
                  <a:solidFill>
                    <a:schemeClr val="tx2">
                      <a:lumMod val="50000"/>
                    </a:schemeClr>
                  </a:solidFill>
                </a:rPr>
                <a:t>Lớp chia thành 4 nhóm: </a:t>
              </a:r>
              <a:endParaRPr lang="en-US" sz="2400">
                <a:solidFill>
                  <a:schemeClr val="tx2">
                    <a:lumMod val="50000"/>
                  </a:schemeClr>
                </a:solidFill>
              </a:endParaRPr>
            </a:p>
            <a:p>
              <a:r>
                <a:rPr lang="en-US" sz="2400">
                  <a:solidFill>
                    <a:schemeClr val="tx2">
                      <a:lumMod val="50000"/>
                    </a:schemeClr>
                  </a:solidFill>
                </a:rPr>
                <a:t>- Trả lời các câu hỏi để mở một phần bức tranh</a:t>
              </a:r>
            </a:p>
            <a:p>
              <a:r>
                <a:rPr lang="en-US" sz="2400" smtClean="0">
                  <a:solidFill>
                    <a:schemeClr val="tx2">
                      <a:lumMod val="50000"/>
                    </a:schemeClr>
                  </a:solidFill>
                </a:rPr>
                <a:t>- Lật </a:t>
              </a:r>
              <a:r>
                <a:rPr lang="en-US" sz="2400">
                  <a:solidFill>
                    <a:schemeClr val="tx2">
                      <a:lumMod val="50000"/>
                    </a:schemeClr>
                  </a:solidFill>
                </a:rPr>
                <a:t>mở các mảnh ghép để đoán từ khóa của hình nền bên dưới</a:t>
              </a:r>
              <a:r>
                <a:rPr lang="en-US" sz="2400" smtClean="0">
                  <a:solidFill>
                    <a:schemeClr val="tx2">
                      <a:lumMod val="50000"/>
                    </a:schemeClr>
                  </a:solidFill>
                </a:rPr>
                <a:t>.</a:t>
              </a:r>
            </a:p>
            <a:p>
              <a:r>
                <a:rPr lang="en-US" sz="2400" smtClean="0">
                  <a:solidFill>
                    <a:schemeClr val="tx2">
                      <a:lumMod val="50000"/>
                    </a:schemeClr>
                  </a:solidFill>
                </a:rPr>
                <a:t>- Trả lời đúng câu hỏi được 10 điểm, đoán đúng từ khóa 20 điểm.</a:t>
              </a:r>
              <a:endParaRPr lang="en-US" sz="2400">
                <a:solidFill>
                  <a:schemeClr val="tx2">
                    <a:lumMod val="50000"/>
                  </a:schemeClr>
                </a:solidFill>
              </a:endParaRPr>
            </a:p>
          </p:txBody>
        </p:sp>
      </p:grpSp>
    </p:spTree>
    <p:extLst>
      <p:ext uri="{BB962C8B-B14F-4D97-AF65-F5344CB8AC3E}">
        <p14:creationId xmlns:p14="http://schemas.microsoft.com/office/powerpoint/2010/main" val="1921849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752" y="998299"/>
            <a:ext cx="5714678"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500063" y="72479"/>
            <a:ext cx="8229601" cy="769441"/>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r="-100000" b="-100000"/>
          </a:gradFill>
        </p:spPr>
        <p:txBody>
          <a:bodyPr>
            <a:spAutoFit/>
          </a:bodyPr>
          <a:lstStyle/>
          <a:p>
            <a:pPr algn="ctr">
              <a:defRPr/>
            </a:pPr>
            <a:r>
              <a:rPr lang="en-US" sz="4400" b="1" dirty="0">
                <a:ln w="24500" cmpd="dbl">
                  <a:solidFill>
                    <a:srgbClr val="FF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charset="0"/>
                <a:cs typeface="Arial" charset="0"/>
              </a:rPr>
              <a:t>BỨC TRANH SINH HỌC</a:t>
            </a:r>
          </a:p>
        </p:txBody>
      </p:sp>
      <p:sp>
        <p:nvSpPr>
          <p:cNvPr id="22539" name="TextBox 19">
            <a:hlinkClick r:id="" action="ppaction://noaction"/>
          </p:cNvPr>
          <p:cNvSpPr txBox="1">
            <a:spLocks noChangeArrowheads="1"/>
          </p:cNvSpPr>
          <p:nvPr/>
        </p:nvSpPr>
        <p:spPr bwMode="auto">
          <a:xfrm>
            <a:off x="1876915" y="6334122"/>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800" b="1" smtClean="0">
                <a:solidFill>
                  <a:srgbClr val="FF0000"/>
                </a:solidFill>
                <a:latin typeface="Times New Roman" pitchFamily="18" charset="0"/>
                <a:cs typeface="Times New Roman" pitchFamily="18" charset="0"/>
              </a:rPr>
              <a:t>LÊN MEN</a:t>
            </a:r>
            <a:endParaRPr lang="en-US" sz="2800">
              <a:solidFill>
                <a:srgbClr val="FF0000"/>
              </a:solidFill>
              <a:latin typeface="Times New Roman" pitchFamily="18" charset="0"/>
              <a:cs typeface="Times New Roman" pitchFamily="18" charset="0"/>
            </a:endParaRPr>
          </a:p>
        </p:txBody>
      </p:sp>
      <p:sp>
        <p:nvSpPr>
          <p:cNvPr id="25" name="Dodecagon 24">
            <a:hlinkClick r:id="rId3" action="ppaction://hlinksldjump"/>
          </p:cNvPr>
          <p:cNvSpPr/>
          <p:nvPr/>
        </p:nvSpPr>
        <p:spPr>
          <a:xfrm>
            <a:off x="500063" y="1714500"/>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solidFill>
                  <a:srgbClr val="00B050"/>
                </a:solidFill>
              </a:rPr>
              <a:t>1</a:t>
            </a:r>
            <a:r>
              <a:rPr lang="en-US" sz="2800" b="1" dirty="0"/>
              <a:t>.</a:t>
            </a:r>
          </a:p>
        </p:txBody>
      </p:sp>
      <p:sp>
        <p:nvSpPr>
          <p:cNvPr id="26" name="Dodecagon 25">
            <a:hlinkClick r:id="rId4" action="ppaction://hlinksldjump"/>
          </p:cNvPr>
          <p:cNvSpPr/>
          <p:nvPr/>
        </p:nvSpPr>
        <p:spPr>
          <a:xfrm>
            <a:off x="500063" y="3233738"/>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solidFill>
                  <a:srgbClr val="00B050"/>
                </a:solidFill>
              </a:rPr>
              <a:t>3</a:t>
            </a:r>
            <a:r>
              <a:rPr lang="en-US" sz="2800" b="1" dirty="0">
                <a:hlinkClick r:id="rId5" action="ppaction://hlinksldjump"/>
              </a:rPr>
              <a:t>.</a:t>
            </a:r>
            <a:endParaRPr lang="en-US" sz="2800" b="1" dirty="0"/>
          </a:p>
        </p:txBody>
      </p:sp>
      <p:sp>
        <p:nvSpPr>
          <p:cNvPr id="27" name="Dodecagon 26">
            <a:hlinkClick r:id="rId5" action="ppaction://hlinksldjump"/>
          </p:cNvPr>
          <p:cNvSpPr/>
          <p:nvPr/>
        </p:nvSpPr>
        <p:spPr>
          <a:xfrm>
            <a:off x="500063" y="2471738"/>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00B050"/>
                </a:solidFill>
              </a:rPr>
              <a:t>2</a:t>
            </a:r>
            <a:endParaRPr lang="en-US" sz="2800" b="1" dirty="0"/>
          </a:p>
        </p:txBody>
      </p:sp>
      <p:sp>
        <p:nvSpPr>
          <p:cNvPr id="28" name="Dodecagon 27">
            <a:hlinkClick r:id="rId6" action="ppaction://hlinksldjump"/>
          </p:cNvPr>
          <p:cNvSpPr/>
          <p:nvPr/>
        </p:nvSpPr>
        <p:spPr>
          <a:xfrm>
            <a:off x="500063" y="3979863"/>
            <a:ext cx="609600" cy="685800"/>
          </a:xfrm>
          <a:prstGeom prst="dodec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p>
          <a:p>
            <a:pPr algn="ctr">
              <a:defRPr/>
            </a:pPr>
            <a:r>
              <a:rPr lang="en-US" sz="2800" b="1" dirty="0">
                <a:solidFill>
                  <a:srgbClr val="00B050"/>
                </a:solidFill>
              </a:rPr>
              <a:t>4</a:t>
            </a:r>
            <a:r>
              <a:rPr lang="en-US" sz="2800" b="1" dirty="0"/>
              <a:t>.</a:t>
            </a:r>
          </a:p>
        </p:txBody>
      </p:sp>
      <p:sp>
        <p:nvSpPr>
          <p:cNvPr id="32" name="Rectangle 31"/>
          <p:cNvSpPr/>
          <p:nvPr/>
        </p:nvSpPr>
        <p:spPr>
          <a:xfrm>
            <a:off x="2043113" y="6251232"/>
            <a:ext cx="5143500" cy="5715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2800" b="1" dirty="0">
                <a:latin typeface="Times New Roman" pitchFamily="18" charset="0"/>
                <a:cs typeface="Times New Roman" pitchFamily="18" charset="0"/>
              </a:rPr>
              <a:t>TỪ KHÓA</a:t>
            </a:r>
          </a:p>
        </p:txBody>
      </p:sp>
      <p:sp>
        <p:nvSpPr>
          <p:cNvPr id="3" name="Rectangle 2"/>
          <p:cNvSpPr/>
          <p:nvPr/>
        </p:nvSpPr>
        <p:spPr>
          <a:xfrm>
            <a:off x="1466477" y="993260"/>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1</a:t>
            </a:r>
            <a:endParaRPr lang="en-US" sz="8800"/>
          </a:p>
        </p:txBody>
      </p:sp>
      <p:sp>
        <p:nvSpPr>
          <p:cNvPr id="29" name="Rectangle 28"/>
          <p:cNvSpPr/>
          <p:nvPr/>
        </p:nvSpPr>
        <p:spPr>
          <a:xfrm>
            <a:off x="4432211" y="993260"/>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2</a:t>
            </a:r>
            <a:endParaRPr lang="en-US" sz="8800"/>
          </a:p>
        </p:txBody>
      </p:sp>
      <p:sp>
        <p:nvSpPr>
          <p:cNvPr id="30" name="Rectangle 29"/>
          <p:cNvSpPr/>
          <p:nvPr/>
        </p:nvSpPr>
        <p:spPr>
          <a:xfrm>
            <a:off x="1484953" y="3576348"/>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3</a:t>
            </a:r>
            <a:endParaRPr lang="en-US" sz="8800"/>
          </a:p>
        </p:txBody>
      </p:sp>
      <p:sp>
        <p:nvSpPr>
          <p:cNvPr id="33" name="Rectangle 32"/>
          <p:cNvSpPr/>
          <p:nvPr/>
        </p:nvSpPr>
        <p:spPr>
          <a:xfrm>
            <a:off x="4446687" y="3562124"/>
            <a:ext cx="2932241" cy="2548214"/>
          </a:xfrm>
          <a:prstGeom prst="rect">
            <a:avLst/>
          </a:prstGeom>
          <a:solidFill>
            <a:srgbClr val="00B050"/>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mtClean="0"/>
              <a:t>4</a:t>
            </a:r>
            <a:endParaRPr lang="en-US" sz="8800"/>
          </a:p>
        </p:txBody>
      </p:sp>
      <p:sp>
        <p:nvSpPr>
          <p:cNvPr id="4" name="Right Arrow 3">
            <a:hlinkClick r:id="rId7" action="ppaction://hlinksldjump"/>
          </p:cNvPr>
          <p:cNvSpPr/>
          <p:nvPr/>
        </p:nvSpPr>
        <p:spPr>
          <a:xfrm>
            <a:off x="7574154" y="5744581"/>
            <a:ext cx="1524000" cy="10781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BẤM VÀO</a:t>
            </a:r>
            <a:endParaRPr lang="en-US" b="1"/>
          </a:p>
        </p:txBody>
      </p:sp>
    </p:spTree>
    <p:extLst>
      <p:ext uri="{BB962C8B-B14F-4D97-AF65-F5344CB8AC3E}">
        <p14:creationId xmlns:p14="http://schemas.microsoft.com/office/powerpoint/2010/main" val="42851878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29"/>
                                        </p:tgtEl>
                                      </p:cBhvr>
                                    </p:animEffect>
                                    <p:set>
                                      <p:cBhvr>
                                        <p:cTn id="13" dur="1" fill="hold">
                                          <p:stCondLst>
                                            <p:cond delay="1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30"/>
                                        </p:tgtEl>
                                      </p:cBhvr>
                                    </p:animEffect>
                                    <p:set>
                                      <p:cBhvr>
                                        <p:cTn id="19"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33"/>
                                        </p:tgtEl>
                                      </p:cBhvr>
                                    </p:animEffect>
                                    <p:set>
                                      <p:cBhvr>
                                        <p:cTn id="25" dur="1" fill="hold">
                                          <p:stCondLst>
                                            <p:cond delay="1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32" grpId="0" animBg="1"/>
      <p:bldP spid="3" grpId="0" animBg="1"/>
      <p:bldP spid="29" grpId="0" animBg="1"/>
      <p:bldP spid="30"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990600"/>
            <a:ext cx="7848600" cy="28956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endParaRPr lang="en-US" sz="2800" b="1" smtClean="0">
              <a:solidFill>
                <a:srgbClr val="0000CC"/>
              </a:solidFill>
              <a:latin typeface="Times New Roman" pitchFamily="18" charset="0"/>
              <a:cs typeface="Times New Roman" pitchFamily="18" charset="0"/>
            </a:endParaRPr>
          </a:p>
          <a:p>
            <a:pPr marL="342900" indent="-342900">
              <a:spcBef>
                <a:spcPct val="50000"/>
              </a:spcBef>
              <a:defRPr/>
            </a:pPr>
            <a:endParaRPr lang="en-US" sz="2800" b="1" smtClean="0">
              <a:solidFill>
                <a:srgbClr val="0000CC"/>
              </a:solidFill>
              <a:latin typeface="Times New Roman" pitchFamily="18" charset="0"/>
              <a:cs typeface="Times New Roman" pitchFamily="18" charset="0"/>
            </a:endParaRPr>
          </a:p>
          <a:p>
            <a:pPr marL="342900" indent="-342900">
              <a:spcBef>
                <a:spcPct val="50000"/>
              </a:spcBef>
              <a:defRPr/>
            </a:pPr>
            <a:r>
              <a:rPr lang="vi-VN" sz="2800" b="1" smtClean="0">
                <a:solidFill>
                  <a:srgbClr val="0000CC"/>
                </a:solidFill>
                <a:latin typeface="Times New Roman" pitchFamily="18" charset="0"/>
                <a:cs typeface="Times New Roman" pitchFamily="18" charset="0"/>
              </a:rPr>
              <a:t>Trong </a:t>
            </a:r>
            <a:r>
              <a:rPr lang="vi-VN" sz="2800" b="1">
                <a:solidFill>
                  <a:srgbClr val="0000CC"/>
                </a:solidFill>
                <a:latin typeface="Times New Roman" pitchFamily="18" charset="0"/>
                <a:cs typeface="Times New Roman" pitchFamily="18" charset="0"/>
              </a:rPr>
              <a:t>sơ đồ chuyển hoá </a:t>
            </a:r>
            <a:endParaRPr lang="en-US" sz="2800" b="1" smtClean="0">
              <a:solidFill>
                <a:srgbClr val="0000CC"/>
              </a:solidFill>
              <a:latin typeface="Times New Roman" pitchFamily="18" charset="0"/>
              <a:cs typeface="Times New Roman" pitchFamily="18" charset="0"/>
            </a:endParaRPr>
          </a:p>
          <a:p>
            <a:pPr marL="342900" indent="-342900">
              <a:spcBef>
                <a:spcPct val="50000"/>
              </a:spcBef>
              <a:defRPr/>
            </a:pPr>
            <a:r>
              <a:rPr lang="en-US" sz="2800" smtClean="0">
                <a:solidFill>
                  <a:srgbClr val="FF0000"/>
                </a:solidFill>
                <a:latin typeface="Times New Roman" pitchFamily="18" charset="0"/>
                <a:cs typeface="Times New Roman" pitchFamily="18" charset="0"/>
              </a:rPr>
              <a:t>           Nấm men</a:t>
            </a:r>
            <a:endParaRPr lang="vi-VN" sz="2800">
              <a:solidFill>
                <a:srgbClr val="FF0000"/>
              </a:solidFill>
              <a:latin typeface="Times New Roman" pitchFamily="18" charset="0"/>
              <a:cs typeface="Times New Roman" pitchFamily="18" charset="0"/>
            </a:endParaRPr>
          </a:p>
          <a:p>
            <a:pPr marL="342900" indent="-342900">
              <a:spcBef>
                <a:spcPct val="50000"/>
              </a:spcBef>
              <a:defRPr/>
            </a:pPr>
            <a:r>
              <a:rPr lang="vi-VN" sz="2800" smtClean="0">
                <a:solidFill>
                  <a:srgbClr val="FF0000"/>
                </a:solidFill>
                <a:latin typeface="Times New Roman" pitchFamily="18" charset="0"/>
                <a:cs typeface="Times New Roman" pitchFamily="18" charset="0"/>
              </a:rPr>
              <a:t>Đường</a:t>
            </a:r>
            <a:r>
              <a:rPr lang="en-US" sz="2800" smtClean="0">
                <a:solidFill>
                  <a:srgbClr val="FF0000"/>
                </a:solidFill>
                <a:latin typeface="Times New Roman" pitchFamily="18" charset="0"/>
                <a:cs typeface="Times New Roman" pitchFamily="18" charset="0"/>
              </a:rPr>
              <a:t>-----</a:t>
            </a:r>
            <a:r>
              <a:rPr lang="vi-VN" sz="2800" smtClean="0">
                <a:solidFill>
                  <a:srgbClr val="FF0000"/>
                </a:solidFill>
                <a:latin typeface="Times New Roman" pitchFamily="18" charset="0"/>
                <a:cs typeface="Times New Roman" pitchFamily="18" charset="0"/>
              </a:rPr>
              <a:t>--</a:t>
            </a:r>
            <a:r>
              <a:rPr lang="en-US" sz="2800" smtClean="0">
                <a:solidFill>
                  <a:srgbClr val="FF0000"/>
                </a:solidFill>
                <a:latin typeface="Times New Roman" pitchFamily="18" charset="0"/>
                <a:cs typeface="Times New Roman" pitchFamily="18" charset="0"/>
              </a:rPr>
              <a:t>----</a:t>
            </a:r>
            <a:r>
              <a:rPr lang="vi-VN" sz="2800" smtClean="0">
                <a:solidFill>
                  <a:srgbClr val="FF0000"/>
                </a:solidFill>
                <a:latin typeface="Times New Roman" pitchFamily="18" charset="0"/>
                <a:cs typeface="Times New Roman" pitchFamily="18" charset="0"/>
              </a:rPr>
              <a:t>-&gt;  </a:t>
            </a:r>
            <a:r>
              <a:rPr lang="vi-VN" sz="2800" b="1" smtClean="0">
                <a:solidFill>
                  <a:srgbClr val="FF0000"/>
                </a:solidFill>
                <a:latin typeface="Times New Roman" pitchFamily="18" charset="0"/>
                <a:cs typeface="Times New Roman" pitchFamily="18" charset="0"/>
              </a:rPr>
              <a:t>X </a:t>
            </a:r>
            <a:r>
              <a:rPr lang="vi-VN" sz="2800" smtClean="0">
                <a:solidFill>
                  <a:srgbClr val="FF0000"/>
                </a:solidFill>
                <a:latin typeface="Times New Roman" pitchFamily="18" charset="0"/>
                <a:cs typeface="Times New Roman" pitchFamily="18" charset="0"/>
              </a:rPr>
              <a:t> </a:t>
            </a:r>
            <a:r>
              <a:rPr lang="vi-VN" sz="2800">
                <a:solidFill>
                  <a:srgbClr val="FF0000"/>
                </a:solidFill>
                <a:latin typeface="Times New Roman" pitchFamily="18" charset="0"/>
                <a:cs typeface="Times New Roman" pitchFamily="18" charset="0"/>
              </a:rPr>
              <a:t>+  </a:t>
            </a:r>
            <a:r>
              <a:rPr lang="vi-VN" sz="2800" smtClean="0">
                <a:solidFill>
                  <a:srgbClr val="FF0000"/>
                </a:solidFill>
                <a:latin typeface="Times New Roman" pitchFamily="18" charset="0"/>
                <a:cs typeface="Times New Roman" pitchFamily="18" charset="0"/>
              </a:rPr>
              <a:t>CO</a:t>
            </a:r>
            <a:r>
              <a:rPr lang="vi-VN" sz="2800" baseline="-25000" smtClean="0">
                <a:solidFill>
                  <a:srgbClr val="FF0000"/>
                </a:solidFill>
                <a:latin typeface="Times New Roman" pitchFamily="18" charset="0"/>
                <a:cs typeface="Times New Roman" pitchFamily="18" charset="0"/>
              </a:rPr>
              <a:t>2</a:t>
            </a:r>
            <a:r>
              <a:rPr lang="vi-VN" sz="2800" smtClean="0">
                <a:solidFill>
                  <a:srgbClr val="FF0000"/>
                </a:solidFill>
                <a:latin typeface="Times New Roman" pitchFamily="18" charset="0"/>
                <a:cs typeface="Times New Roman" pitchFamily="18" charset="0"/>
              </a:rPr>
              <a:t>  </a:t>
            </a:r>
            <a:r>
              <a:rPr lang="vi-VN" sz="2800">
                <a:solidFill>
                  <a:srgbClr val="FF0000"/>
                </a:solidFill>
                <a:latin typeface="Times New Roman" pitchFamily="18" charset="0"/>
                <a:cs typeface="Times New Roman" pitchFamily="18" charset="0"/>
              </a:rPr>
              <a:t>+  Năng lượng (ít)</a:t>
            </a:r>
          </a:p>
          <a:p>
            <a:pPr marL="342900" indent="-342900">
              <a:spcBef>
                <a:spcPct val="50000"/>
              </a:spcBef>
              <a:defRPr/>
            </a:pPr>
            <a:r>
              <a:rPr lang="vi-VN" sz="2800">
                <a:solidFill>
                  <a:srgbClr val="0000CC"/>
                </a:solidFill>
                <a:latin typeface="Times New Roman" pitchFamily="18" charset="0"/>
                <a:cs typeface="Times New Roman" pitchFamily="18" charset="0"/>
              </a:rPr>
              <a:t>		</a:t>
            </a:r>
            <a:r>
              <a:rPr lang="vi-VN" sz="2800" b="1">
                <a:solidFill>
                  <a:srgbClr val="0000CC"/>
                </a:solidFill>
                <a:latin typeface="Times New Roman" pitchFamily="18" charset="0"/>
                <a:cs typeface="Times New Roman" pitchFamily="18" charset="0"/>
              </a:rPr>
              <a:t>X </a:t>
            </a:r>
            <a:r>
              <a:rPr lang="vi-VN" sz="2800">
                <a:solidFill>
                  <a:srgbClr val="0000CC"/>
                </a:solidFill>
                <a:latin typeface="Times New Roman" pitchFamily="18" charset="0"/>
                <a:cs typeface="Times New Roman" pitchFamily="18" charset="0"/>
              </a:rPr>
              <a:t>là chất nào</a:t>
            </a:r>
            <a:r>
              <a:rPr lang="vi-VN" sz="2800" smtClean="0">
                <a:solidFill>
                  <a:srgbClr val="0000CC"/>
                </a:solidFill>
                <a:latin typeface="Times New Roman" pitchFamily="18" charset="0"/>
                <a:cs typeface="Times New Roman" pitchFamily="18" charset="0"/>
              </a:rPr>
              <a:t>?</a:t>
            </a:r>
            <a:endParaRPr lang="en-US" sz="2800" smtClean="0">
              <a:solidFill>
                <a:srgbClr val="0000CC"/>
              </a:solidFill>
              <a:latin typeface="Times New Roman" pitchFamily="18" charset="0"/>
              <a:cs typeface="Times New Roman" pitchFamily="18" charset="0"/>
            </a:endParaRPr>
          </a:p>
          <a:p>
            <a:pPr marL="342900" indent="-342900">
              <a:spcBef>
                <a:spcPct val="50000"/>
              </a:spcBef>
              <a:defRPr/>
            </a:pPr>
            <a:endParaRPr lang="en-US" sz="2800">
              <a:solidFill>
                <a:srgbClr val="0000CC"/>
              </a:solidFill>
              <a:latin typeface="Times New Roman" pitchFamily="18" charset="0"/>
              <a:cs typeface="Times New Roman" pitchFamily="18" charset="0"/>
            </a:endParaRPr>
          </a:p>
          <a:p>
            <a:pPr marL="342900" indent="-342900">
              <a:spcBef>
                <a:spcPct val="50000"/>
              </a:spcBef>
              <a:defRPr/>
            </a:pPr>
            <a:endParaRPr lang="vi-VN" sz="2800" dirty="0">
              <a:solidFill>
                <a:srgbClr val="0000CC"/>
              </a:solidFill>
              <a:latin typeface="Times New Roman" pitchFamily="18" charset="0"/>
              <a:cs typeface="Times New Roman" pitchFamily="18" charset="0"/>
            </a:endParaRPr>
          </a:p>
        </p:txBody>
      </p:sp>
      <p:pic>
        <p:nvPicPr>
          <p:cNvPr id="23556" name="Picture 8" descr="FLOWER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ction Button: Home 5">
            <a:hlinkClick r:id="" action="ppaction://hlinkshowjump?jump=previousslide" highlightClick="1"/>
          </p:cNvPr>
          <p:cNvSpPr/>
          <p:nvPr/>
        </p:nvSpPr>
        <p:spPr>
          <a:xfrm>
            <a:off x="3886200" y="6019800"/>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58" name="Picture 4" descr="question_pop_up_from_box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itchFamily="34" charset="0"/>
                <a:cs typeface="Arial" pitchFamily="34" charset="0"/>
              </a:rPr>
              <a:t>Câu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hỏi</a:t>
            </a:r>
            <a:r>
              <a:rPr lang="en-US" sz="2400" b="1" dirty="0">
                <a:solidFill>
                  <a:srgbClr val="FF0000"/>
                </a:solidFill>
                <a:latin typeface="Arial" pitchFamily="34" charset="0"/>
                <a:cs typeface="Arial" pitchFamily="34" charset="0"/>
              </a:rPr>
              <a:t> 1</a:t>
            </a:r>
          </a:p>
        </p:txBody>
      </p:sp>
      <p:grpSp>
        <p:nvGrpSpPr>
          <p:cNvPr id="9" name="Group 8"/>
          <p:cNvGrpSpPr/>
          <p:nvPr/>
        </p:nvGrpSpPr>
        <p:grpSpPr>
          <a:xfrm>
            <a:off x="1981200" y="4267200"/>
            <a:ext cx="6248400" cy="1219200"/>
            <a:chOff x="1981200" y="4267200"/>
            <a:chExt cx="6248400" cy="1219200"/>
          </a:xfrm>
        </p:grpSpPr>
        <p:sp>
          <p:nvSpPr>
            <p:cNvPr id="7" name="Rounded Rectangle 6"/>
            <p:cNvSpPr/>
            <p:nvPr/>
          </p:nvSpPr>
          <p:spPr>
            <a:xfrm>
              <a:off x="1981200" y="4267200"/>
              <a:ext cx="6248400" cy="121920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88227" y="4461301"/>
              <a:ext cx="4634346" cy="830997"/>
            </a:xfrm>
            <a:prstGeom prst="rect">
              <a:avLst/>
            </a:prstGeom>
            <a:noFill/>
          </p:spPr>
          <p:txBody>
            <a:bodyPr wrap="square" rtlCol="0">
              <a:spAutoFit/>
            </a:bodyPr>
            <a:lstStyle/>
            <a:p>
              <a:r>
                <a:rPr lang="en-US" sz="2400" b="1" smtClean="0">
                  <a:solidFill>
                    <a:srgbClr val="002060"/>
                  </a:solidFill>
                  <a:latin typeface="Times New Roman" pitchFamily="18" charset="0"/>
                  <a:cs typeface="Times New Roman" pitchFamily="18" charset="0"/>
                </a:rPr>
                <a:t>Đây là quá trình lên men rượu, chất X là êtilic</a:t>
              </a:r>
              <a:endParaRPr lang="en-US" sz="2400" b="1">
                <a:solidFill>
                  <a:srgbClr val="00206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094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685800"/>
            <a:ext cx="7848600" cy="39624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endParaRPr lang="en-US" sz="2800" b="1" smtClean="0">
              <a:solidFill>
                <a:srgbClr val="0000CC"/>
              </a:solidFill>
              <a:latin typeface="Times New Roman" pitchFamily="18" charset="0"/>
              <a:cs typeface="Times New Roman" pitchFamily="18" charset="0"/>
            </a:endParaRPr>
          </a:p>
          <a:p>
            <a:pPr marL="342900" indent="-342900">
              <a:spcBef>
                <a:spcPct val="50000"/>
              </a:spcBef>
              <a:defRPr/>
            </a:pPr>
            <a:endParaRPr lang="en-US" sz="2800" b="1" smtClean="0">
              <a:solidFill>
                <a:srgbClr val="0000CC"/>
              </a:solidFill>
              <a:latin typeface="Times New Roman" pitchFamily="18" charset="0"/>
              <a:cs typeface="Times New Roman" pitchFamily="18" charset="0"/>
            </a:endParaRPr>
          </a:p>
          <a:p>
            <a:pPr marL="342900" indent="-342900">
              <a:spcBef>
                <a:spcPct val="50000"/>
              </a:spcBef>
              <a:defRPr/>
            </a:pPr>
            <a:r>
              <a:rPr lang="vi-VN" sz="2400">
                <a:solidFill>
                  <a:srgbClr val="0000CC"/>
                </a:solidFill>
                <a:latin typeface="Times New Roman" pitchFamily="18" charset="0"/>
                <a:cs typeface="Times New Roman" pitchFamily="18" charset="0"/>
              </a:rPr>
              <a:t>Khi có ánh sáng và giàu CO</a:t>
            </a:r>
            <a:r>
              <a:rPr lang="vi-VN" sz="2400" baseline="-25000">
                <a:solidFill>
                  <a:srgbClr val="0000CC"/>
                </a:solidFill>
                <a:latin typeface="Times New Roman" pitchFamily="18" charset="0"/>
                <a:cs typeface="Times New Roman" pitchFamily="18" charset="0"/>
              </a:rPr>
              <a:t>2</a:t>
            </a:r>
            <a:r>
              <a:rPr lang="vi-VN" sz="2400">
                <a:solidFill>
                  <a:srgbClr val="0000CC"/>
                </a:solidFill>
                <a:latin typeface="Times New Roman" pitchFamily="18" charset="0"/>
                <a:cs typeface="Times New Roman" pitchFamily="18" charset="0"/>
              </a:rPr>
              <a:t>, một loại vi sinh vật có thể phát triển trên môi trường với thành phần được tính theo đơn vị g/l như sau:</a:t>
            </a:r>
          </a:p>
          <a:p>
            <a:pPr marL="342900" indent="-342900">
              <a:spcBef>
                <a:spcPct val="50000"/>
              </a:spcBef>
              <a:defRPr/>
            </a:pPr>
            <a:r>
              <a:rPr lang="vi-VN" sz="2400">
                <a:solidFill>
                  <a:srgbClr val="0000CC"/>
                </a:solidFill>
                <a:latin typeface="Times New Roman" pitchFamily="18" charset="0"/>
                <a:cs typeface="Times New Roman" pitchFamily="18" charset="0"/>
              </a:rPr>
              <a:t>(NH</a:t>
            </a:r>
            <a:r>
              <a:rPr lang="vi-VN" sz="2400" baseline="-25000">
                <a:solidFill>
                  <a:srgbClr val="0000CC"/>
                </a:solidFill>
                <a:latin typeface="Times New Roman" pitchFamily="18" charset="0"/>
                <a:cs typeface="Times New Roman" pitchFamily="18" charset="0"/>
              </a:rPr>
              <a:t>4</a:t>
            </a:r>
            <a:r>
              <a:rPr lang="vi-VN" sz="2400">
                <a:solidFill>
                  <a:srgbClr val="0000CC"/>
                </a:solidFill>
                <a:latin typeface="Times New Roman" pitchFamily="18" charset="0"/>
                <a:cs typeface="Times New Roman" pitchFamily="18" charset="0"/>
              </a:rPr>
              <a:t>)</a:t>
            </a:r>
            <a:r>
              <a:rPr lang="vi-VN" sz="2400" baseline="-25000">
                <a:solidFill>
                  <a:srgbClr val="0000CC"/>
                </a:solidFill>
                <a:latin typeface="Times New Roman" pitchFamily="18" charset="0"/>
                <a:cs typeface="Times New Roman" pitchFamily="18" charset="0"/>
              </a:rPr>
              <a:t>3</a:t>
            </a:r>
            <a:r>
              <a:rPr lang="vi-VN" sz="2400">
                <a:solidFill>
                  <a:srgbClr val="0000CC"/>
                </a:solidFill>
                <a:latin typeface="Times New Roman" pitchFamily="18" charset="0"/>
                <a:cs typeface="Times New Roman" pitchFamily="18" charset="0"/>
              </a:rPr>
              <a:t>PO</a:t>
            </a:r>
            <a:r>
              <a:rPr lang="vi-VN" sz="2400" baseline="-25000">
                <a:solidFill>
                  <a:srgbClr val="0000CC"/>
                </a:solidFill>
                <a:latin typeface="Times New Roman" pitchFamily="18" charset="0"/>
                <a:cs typeface="Times New Roman" pitchFamily="18" charset="0"/>
              </a:rPr>
              <a:t>4</a:t>
            </a:r>
            <a:r>
              <a:rPr lang="vi-VN" sz="2400">
                <a:solidFill>
                  <a:srgbClr val="0000CC"/>
                </a:solidFill>
                <a:latin typeface="Times New Roman" pitchFamily="18" charset="0"/>
                <a:cs typeface="Times New Roman" pitchFamily="18" charset="0"/>
              </a:rPr>
              <a:t> – 1,5 ; KH</a:t>
            </a:r>
            <a:r>
              <a:rPr lang="vi-VN" sz="2400" baseline="-25000">
                <a:solidFill>
                  <a:srgbClr val="0000CC"/>
                </a:solidFill>
                <a:latin typeface="Times New Roman" pitchFamily="18" charset="0"/>
                <a:cs typeface="Times New Roman" pitchFamily="18" charset="0"/>
              </a:rPr>
              <a:t>2</a:t>
            </a:r>
            <a:r>
              <a:rPr lang="vi-VN" sz="2400">
                <a:solidFill>
                  <a:srgbClr val="0000CC"/>
                </a:solidFill>
                <a:latin typeface="Times New Roman" pitchFamily="18" charset="0"/>
                <a:cs typeface="Times New Roman" pitchFamily="18" charset="0"/>
              </a:rPr>
              <a:t>PO</a:t>
            </a:r>
            <a:r>
              <a:rPr lang="vi-VN" sz="2400" baseline="-25000">
                <a:solidFill>
                  <a:srgbClr val="0000CC"/>
                </a:solidFill>
                <a:latin typeface="Times New Roman" pitchFamily="18" charset="0"/>
                <a:cs typeface="Times New Roman" pitchFamily="18" charset="0"/>
              </a:rPr>
              <a:t>4</a:t>
            </a:r>
            <a:r>
              <a:rPr lang="vi-VN" sz="2400">
                <a:solidFill>
                  <a:srgbClr val="0000CC"/>
                </a:solidFill>
                <a:latin typeface="Times New Roman" pitchFamily="18" charset="0"/>
                <a:cs typeface="Times New Roman" pitchFamily="18" charset="0"/>
              </a:rPr>
              <a:t> – 1,0 ; MgSO</a:t>
            </a:r>
            <a:r>
              <a:rPr lang="vi-VN" sz="2400" baseline="-25000">
                <a:solidFill>
                  <a:srgbClr val="0000CC"/>
                </a:solidFill>
                <a:latin typeface="Times New Roman" pitchFamily="18" charset="0"/>
                <a:cs typeface="Times New Roman" pitchFamily="18" charset="0"/>
              </a:rPr>
              <a:t>4</a:t>
            </a:r>
            <a:r>
              <a:rPr lang="vi-VN" sz="2400">
                <a:solidFill>
                  <a:srgbClr val="0000CC"/>
                </a:solidFill>
                <a:latin typeface="Times New Roman" pitchFamily="18" charset="0"/>
                <a:cs typeface="Times New Roman" pitchFamily="18" charset="0"/>
              </a:rPr>
              <a:t> – 0,2 ; CaCl</a:t>
            </a:r>
            <a:r>
              <a:rPr lang="vi-VN" sz="2400" baseline="-25000">
                <a:solidFill>
                  <a:srgbClr val="0000CC"/>
                </a:solidFill>
                <a:latin typeface="Times New Roman" pitchFamily="18" charset="0"/>
                <a:cs typeface="Times New Roman" pitchFamily="18" charset="0"/>
              </a:rPr>
              <a:t>2</a:t>
            </a:r>
            <a:r>
              <a:rPr lang="vi-VN" sz="2400">
                <a:solidFill>
                  <a:srgbClr val="0000CC"/>
                </a:solidFill>
                <a:latin typeface="Times New Roman" pitchFamily="18" charset="0"/>
                <a:cs typeface="Times New Roman" pitchFamily="18" charset="0"/>
              </a:rPr>
              <a:t> – 0,1 ; NaCl – 5,0</a:t>
            </a:r>
          </a:p>
          <a:p>
            <a:pPr marL="342900" indent="-342900">
              <a:spcBef>
                <a:spcPct val="50000"/>
              </a:spcBef>
              <a:defRPr/>
            </a:pPr>
            <a:r>
              <a:rPr lang="vi-VN" sz="2400">
                <a:solidFill>
                  <a:srgbClr val="0000CC"/>
                </a:solidFill>
                <a:latin typeface="Times New Roman" pitchFamily="18" charset="0"/>
                <a:cs typeface="Times New Roman" pitchFamily="18" charset="0"/>
              </a:rPr>
              <a:t>Đây là môi trường gì và vi sinh vật phát triển trên môi trường này có kiểu dinh dưỡng gì?</a:t>
            </a:r>
          </a:p>
          <a:p>
            <a:pPr marL="342900" indent="-342900">
              <a:spcBef>
                <a:spcPct val="50000"/>
              </a:spcBef>
              <a:defRPr/>
            </a:pPr>
            <a:endParaRPr lang="en-US" sz="2800">
              <a:solidFill>
                <a:srgbClr val="0000CC"/>
              </a:solidFill>
              <a:latin typeface="Times New Roman" pitchFamily="18" charset="0"/>
              <a:cs typeface="Times New Roman" pitchFamily="18" charset="0"/>
            </a:endParaRPr>
          </a:p>
          <a:p>
            <a:pPr marL="342900" indent="-342900">
              <a:spcBef>
                <a:spcPct val="50000"/>
              </a:spcBef>
              <a:defRPr/>
            </a:pPr>
            <a:endParaRPr lang="vi-VN" sz="2800" dirty="0">
              <a:solidFill>
                <a:srgbClr val="0000CC"/>
              </a:solidFill>
              <a:latin typeface="Times New Roman" pitchFamily="18" charset="0"/>
              <a:cs typeface="Times New Roman" pitchFamily="18" charset="0"/>
            </a:endParaRPr>
          </a:p>
        </p:txBody>
      </p:sp>
      <p:pic>
        <p:nvPicPr>
          <p:cNvPr id="23556" name="Picture 8" descr="FLOWER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question_pop_up_from_box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itchFamily="34" charset="0"/>
                <a:cs typeface="Arial" pitchFamily="34" charset="0"/>
              </a:rPr>
              <a:t>Câu</a:t>
            </a:r>
            <a:r>
              <a:rPr lang="en-US" sz="2400" b="1" dirty="0">
                <a:solidFill>
                  <a:srgbClr val="FF0000"/>
                </a:solidFill>
                <a:latin typeface="Arial" pitchFamily="34" charset="0"/>
                <a:cs typeface="Arial" pitchFamily="34" charset="0"/>
              </a:rPr>
              <a:t> </a:t>
            </a:r>
            <a:r>
              <a:rPr lang="en-US" sz="2400" b="1" err="1">
                <a:solidFill>
                  <a:srgbClr val="FF0000"/>
                </a:solidFill>
                <a:latin typeface="Arial" pitchFamily="34" charset="0"/>
                <a:cs typeface="Arial" pitchFamily="34" charset="0"/>
              </a:rPr>
              <a:t>hỏi</a:t>
            </a:r>
            <a:r>
              <a:rPr lang="en-US" sz="2400" b="1">
                <a:solidFill>
                  <a:srgbClr val="FF0000"/>
                </a:solidFill>
                <a:latin typeface="Arial" pitchFamily="34" charset="0"/>
                <a:cs typeface="Arial" pitchFamily="34" charset="0"/>
              </a:rPr>
              <a:t> </a:t>
            </a:r>
            <a:r>
              <a:rPr lang="en-US" sz="2400" b="1"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grpSp>
        <p:nvGrpSpPr>
          <p:cNvPr id="9" name="Group 8"/>
          <p:cNvGrpSpPr/>
          <p:nvPr/>
        </p:nvGrpSpPr>
        <p:grpSpPr>
          <a:xfrm>
            <a:off x="1722438" y="4762500"/>
            <a:ext cx="6248400" cy="1219200"/>
            <a:chOff x="1981200" y="4267200"/>
            <a:chExt cx="6248400" cy="1219200"/>
          </a:xfrm>
        </p:grpSpPr>
        <p:sp>
          <p:nvSpPr>
            <p:cNvPr id="7" name="Rounded Rectangle 6"/>
            <p:cNvSpPr/>
            <p:nvPr/>
          </p:nvSpPr>
          <p:spPr>
            <a:xfrm>
              <a:off x="1981200" y="4267200"/>
              <a:ext cx="6248400" cy="121920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70136" y="4426803"/>
              <a:ext cx="6070528" cy="830997"/>
            </a:xfrm>
            <a:prstGeom prst="rect">
              <a:avLst/>
            </a:prstGeom>
            <a:noFill/>
          </p:spPr>
          <p:txBody>
            <a:bodyPr wrap="square" rtlCol="0">
              <a:spAutoFit/>
            </a:bodyPr>
            <a:lstStyle/>
            <a:p>
              <a:r>
                <a:rPr lang="vi-VN" sz="2400" b="1">
                  <a:solidFill>
                    <a:srgbClr val="002060"/>
                  </a:solidFill>
                  <a:latin typeface="Times New Roman" pitchFamily="18" charset="0"/>
                  <a:cs typeface="Times New Roman" pitchFamily="18" charset="0"/>
                </a:rPr>
                <a:t>Môi trường trên là môi trường tổng hợp vì xác định được thành phần các chất trong </a:t>
              </a:r>
              <a:r>
                <a:rPr lang="vi-VN" sz="2400" b="1" smtClean="0">
                  <a:solidFill>
                    <a:srgbClr val="002060"/>
                  </a:solidFill>
                  <a:latin typeface="Times New Roman" pitchFamily="18" charset="0"/>
                  <a:cs typeface="Times New Roman" pitchFamily="18" charset="0"/>
                </a:rPr>
                <a:t>đó</a:t>
              </a:r>
              <a:r>
                <a:rPr lang="en-US" sz="2400" b="1" smtClean="0">
                  <a:solidFill>
                    <a:srgbClr val="002060"/>
                  </a:solidFill>
                  <a:latin typeface="Times New Roman" pitchFamily="18" charset="0"/>
                  <a:cs typeface="Times New Roman" pitchFamily="18" charset="0"/>
                </a:rPr>
                <a:t>.</a:t>
              </a:r>
              <a:endParaRPr lang="en-US" sz="2400" b="1">
                <a:solidFill>
                  <a:srgbClr val="002060"/>
                </a:solidFill>
                <a:latin typeface="Times New Roman" pitchFamily="18" charset="0"/>
                <a:cs typeface="Times New Roman" pitchFamily="18" charset="0"/>
              </a:endParaRPr>
            </a:p>
          </p:txBody>
        </p:sp>
      </p:grpSp>
      <p:sp>
        <p:nvSpPr>
          <p:cNvPr id="10" name="Action Button: Home 9">
            <a:hlinkClick r:id="rId4" action="ppaction://hlinksldjump" highlightClick="1"/>
          </p:cNvPr>
          <p:cNvSpPr/>
          <p:nvPr/>
        </p:nvSpPr>
        <p:spPr>
          <a:xfrm>
            <a:off x="3886200" y="6179127"/>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790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990600"/>
            <a:ext cx="7848600" cy="12954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endParaRPr lang="en-US" sz="2800" b="1" smtClean="0">
              <a:solidFill>
                <a:srgbClr val="0000CC"/>
              </a:solidFill>
              <a:latin typeface="Times New Roman" pitchFamily="18" charset="0"/>
              <a:cs typeface="Times New Roman" pitchFamily="18" charset="0"/>
            </a:endParaRPr>
          </a:p>
          <a:p>
            <a:pPr marL="342900" indent="-342900">
              <a:spcBef>
                <a:spcPct val="50000"/>
              </a:spcBef>
              <a:defRPr/>
            </a:pPr>
            <a:r>
              <a:rPr lang="vi-VN" sz="2800" b="1" smtClean="0">
                <a:solidFill>
                  <a:srgbClr val="0000CC"/>
                </a:solidFill>
                <a:latin typeface="Times New Roman" pitchFamily="18" charset="0"/>
                <a:cs typeface="Times New Roman" pitchFamily="18" charset="0"/>
              </a:rPr>
              <a:t>Vì </a:t>
            </a:r>
            <a:r>
              <a:rPr lang="vi-VN" sz="2800" b="1">
                <a:solidFill>
                  <a:srgbClr val="0000CC"/>
                </a:solidFill>
                <a:latin typeface="Times New Roman" pitchFamily="18" charset="0"/>
                <a:cs typeface="Times New Roman" pitchFamily="18" charset="0"/>
              </a:rPr>
              <a:t>sao trẻ nhỏ hay ăn kẹo rất dễ bị sâu răng?</a:t>
            </a:r>
            <a:endParaRPr lang="en-US" sz="2800">
              <a:solidFill>
                <a:srgbClr val="0000CC"/>
              </a:solidFill>
              <a:latin typeface="Times New Roman" pitchFamily="18" charset="0"/>
              <a:cs typeface="Times New Roman" pitchFamily="18" charset="0"/>
            </a:endParaRPr>
          </a:p>
          <a:p>
            <a:pPr marL="342900" indent="-342900">
              <a:spcBef>
                <a:spcPct val="50000"/>
              </a:spcBef>
              <a:defRPr/>
            </a:pPr>
            <a:endParaRPr lang="vi-VN" sz="2800" dirty="0">
              <a:solidFill>
                <a:srgbClr val="0000CC"/>
              </a:solidFill>
              <a:latin typeface="Times New Roman" pitchFamily="18" charset="0"/>
              <a:cs typeface="Times New Roman" pitchFamily="18" charset="0"/>
            </a:endParaRPr>
          </a:p>
        </p:txBody>
      </p:sp>
      <p:pic>
        <p:nvPicPr>
          <p:cNvPr id="23556" name="Picture 8" descr="FLOWER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question_pop_up_from_box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itchFamily="34" charset="0"/>
                <a:cs typeface="Arial" pitchFamily="34" charset="0"/>
              </a:rPr>
              <a:t>Câu</a:t>
            </a:r>
            <a:r>
              <a:rPr lang="en-US" sz="2400" b="1" dirty="0">
                <a:solidFill>
                  <a:srgbClr val="FF0000"/>
                </a:solidFill>
                <a:latin typeface="Arial" pitchFamily="34" charset="0"/>
                <a:cs typeface="Arial" pitchFamily="34" charset="0"/>
              </a:rPr>
              <a:t> </a:t>
            </a:r>
            <a:r>
              <a:rPr lang="en-US" sz="2400" b="1" err="1">
                <a:solidFill>
                  <a:srgbClr val="FF0000"/>
                </a:solidFill>
                <a:latin typeface="Arial" pitchFamily="34" charset="0"/>
                <a:cs typeface="Arial" pitchFamily="34" charset="0"/>
              </a:rPr>
              <a:t>hỏi</a:t>
            </a:r>
            <a:r>
              <a:rPr lang="en-US" sz="2400" b="1">
                <a:solidFill>
                  <a:srgbClr val="FF0000"/>
                </a:solidFill>
                <a:latin typeface="Arial" pitchFamily="34" charset="0"/>
                <a:cs typeface="Arial" pitchFamily="34" charset="0"/>
              </a:rPr>
              <a:t> </a:t>
            </a:r>
            <a:r>
              <a:rPr lang="en-US" sz="2400" b="1" smtClean="0">
                <a:solidFill>
                  <a:srgbClr val="FF0000"/>
                </a:solidFill>
                <a:latin typeface="Arial" pitchFamily="34" charset="0"/>
                <a:cs typeface="Arial" pitchFamily="34" charset="0"/>
              </a:rPr>
              <a:t>3</a:t>
            </a:r>
            <a:endParaRPr lang="en-US" sz="2400" b="1" dirty="0">
              <a:solidFill>
                <a:srgbClr val="FF0000"/>
              </a:solidFill>
              <a:latin typeface="Arial" pitchFamily="34" charset="0"/>
              <a:cs typeface="Arial" pitchFamily="34" charset="0"/>
            </a:endParaRPr>
          </a:p>
        </p:txBody>
      </p:sp>
      <p:grpSp>
        <p:nvGrpSpPr>
          <p:cNvPr id="9" name="Group 8"/>
          <p:cNvGrpSpPr/>
          <p:nvPr/>
        </p:nvGrpSpPr>
        <p:grpSpPr>
          <a:xfrm>
            <a:off x="1295400" y="2372591"/>
            <a:ext cx="7394864" cy="3380510"/>
            <a:chOff x="1139536" y="2847108"/>
            <a:chExt cx="7394864" cy="3401291"/>
          </a:xfrm>
        </p:grpSpPr>
        <p:sp>
          <p:nvSpPr>
            <p:cNvPr id="7" name="Rounded Rectangle 6"/>
            <p:cNvSpPr/>
            <p:nvPr/>
          </p:nvSpPr>
          <p:spPr>
            <a:xfrm>
              <a:off x="1139536" y="2847108"/>
              <a:ext cx="7394864" cy="3401291"/>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30987" y="3014894"/>
              <a:ext cx="6811962" cy="3065719"/>
            </a:xfrm>
            <a:prstGeom prst="rect">
              <a:avLst/>
            </a:prstGeom>
            <a:noFill/>
          </p:spPr>
          <p:txBody>
            <a:bodyPr wrap="square" rtlCol="0">
              <a:spAutoFit/>
            </a:bodyPr>
            <a:lstStyle/>
            <a:p>
              <a:pPr algn="just"/>
              <a:r>
                <a:rPr lang="vi-VN" sz="2400" b="1">
                  <a:solidFill>
                    <a:srgbClr val="002060"/>
                  </a:solidFill>
                  <a:latin typeface="Times New Roman" pitchFamily="18" charset="0"/>
                  <a:cs typeface="Times New Roman" pitchFamily="18" charset="0"/>
                </a:rPr>
                <a:t>Trong kẹo có chứa đường. Khi trẻ ăn kẹo sau đó lại không làm sạch răng miệng thì các mảng đường sẽ bám ở răng. Trong miệng có tích tụ rất nhiều loại vi sinh vật, chúng sẽ phân giải đường để lấy dinh dưỡng, đồng thời hình thành các sản phẩm phụ làm phá hủy men răng tạo điều kiện cho các vi sinh vật khác thâm nhập vào chân </a:t>
              </a:r>
              <a:r>
                <a:rPr lang="vi-VN" sz="2400" b="1" smtClean="0">
                  <a:solidFill>
                    <a:srgbClr val="002060"/>
                  </a:solidFill>
                  <a:latin typeface="Times New Roman" pitchFamily="18" charset="0"/>
                  <a:cs typeface="Times New Roman" pitchFamily="18" charset="0"/>
                </a:rPr>
                <a:t>răng, </a:t>
              </a:r>
              <a:r>
                <a:rPr lang="vi-VN" sz="2400" b="1">
                  <a:solidFill>
                    <a:srgbClr val="002060"/>
                  </a:solidFill>
                  <a:latin typeface="Times New Roman" pitchFamily="18" charset="0"/>
                  <a:cs typeface="Times New Roman" pitchFamily="18" charset="0"/>
                </a:rPr>
                <a:t>dẫn tới sâu răng.</a:t>
              </a:r>
              <a:endParaRPr lang="en-US" sz="2400" b="1">
                <a:solidFill>
                  <a:srgbClr val="002060"/>
                </a:solidFill>
                <a:latin typeface="Times New Roman" pitchFamily="18" charset="0"/>
                <a:cs typeface="Times New Roman" pitchFamily="18" charset="0"/>
              </a:endParaRPr>
            </a:p>
          </p:txBody>
        </p:sp>
      </p:grpSp>
      <p:sp>
        <p:nvSpPr>
          <p:cNvPr id="10" name="Action Button: Home 9">
            <a:hlinkClick r:id="rId4" action="ppaction://hlinksldjump" highlightClick="1"/>
          </p:cNvPr>
          <p:cNvSpPr/>
          <p:nvPr/>
        </p:nvSpPr>
        <p:spPr>
          <a:xfrm>
            <a:off x="3886200" y="6019800"/>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026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and Round Single Corner Rectangle 3"/>
          <p:cNvSpPr/>
          <p:nvPr/>
        </p:nvSpPr>
        <p:spPr>
          <a:xfrm>
            <a:off x="833510" y="990600"/>
            <a:ext cx="7848600" cy="1295400"/>
          </a:xfrm>
          <a:prstGeom prst="snipRoundRect">
            <a:avLst/>
          </a:prstGeom>
        </p:spPr>
        <p:style>
          <a:lnRef idx="2">
            <a:schemeClr val="accent2"/>
          </a:lnRef>
          <a:fillRef idx="1">
            <a:schemeClr val="lt1"/>
          </a:fillRef>
          <a:effectRef idx="0">
            <a:schemeClr val="accent2"/>
          </a:effectRef>
          <a:fontRef idx="minor">
            <a:schemeClr val="dk1"/>
          </a:fontRef>
        </p:style>
        <p:txBody>
          <a:bodyPr anchor="ctr"/>
          <a:lstStyle/>
          <a:p>
            <a:pPr marL="342900" indent="-342900">
              <a:spcBef>
                <a:spcPct val="50000"/>
              </a:spcBef>
              <a:defRPr/>
            </a:pPr>
            <a:r>
              <a:rPr lang="vi-VN" sz="2800" b="1" smtClean="0">
                <a:solidFill>
                  <a:srgbClr val="0000CC"/>
                </a:solidFill>
                <a:latin typeface="Times New Roman" pitchFamily="18" charset="0"/>
                <a:cs typeface="Times New Roman" pitchFamily="18" charset="0"/>
              </a:rPr>
              <a:t>Nấm </a:t>
            </a:r>
            <a:r>
              <a:rPr lang="vi-VN" sz="2800" b="1">
                <a:solidFill>
                  <a:srgbClr val="0000CC"/>
                </a:solidFill>
                <a:latin typeface="Times New Roman" pitchFamily="18" charset="0"/>
                <a:cs typeface="Times New Roman" pitchFamily="18" charset="0"/>
              </a:rPr>
              <a:t>men có hình thức dinh dưỡng nào?</a:t>
            </a:r>
            <a:endParaRPr lang="vi-VN" sz="2800" dirty="0">
              <a:solidFill>
                <a:srgbClr val="0000CC"/>
              </a:solidFill>
              <a:latin typeface="Times New Roman" pitchFamily="18" charset="0"/>
              <a:cs typeface="Times New Roman" pitchFamily="18" charset="0"/>
            </a:endParaRPr>
          </a:p>
        </p:txBody>
      </p:sp>
      <p:pic>
        <p:nvPicPr>
          <p:cNvPr id="23556" name="Picture 8" descr="FLOWERS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038600"/>
            <a:ext cx="1722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question_pop_up_from_box_hg_cl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648200"/>
            <a:ext cx="1828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exagon 2"/>
          <p:cNvSpPr/>
          <p:nvPr/>
        </p:nvSpPr>
        <p:spPr>
          <a:xfrm>
            <a:off x="124691" y="484909"/>
            <a:ext cx="2057400" cy="685800"/>
          </a:xfrm>
          <a:prstGeom prst="hexagon">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dirty="0" err="1">
                <a:solidFill>
                  <a:srgbClr val="FF0000"/>
                </a:solidFill>
                <a:latin typeface="Arial" pitchFamily="34" charset="0"/>
                <a:cs typeface="Arial" pitchFamily="34" charset="0"/>
              </a:rPr>
              <a:t>Câu</a:t>
            </a:r>
            <a:r>
              <a:rPr lang="en-US" sz="2400" b="1" dirty="0">
                <a:solidFill>
                  <a:srgbClr val="FF0000"/>
                </a:solidFill>
                <a:latin typeface="Arial" pitchFamily="34" charset="0"/>
                <a:cs typeface="Arial" pitchFamily="34" charset="0"/>
              </a:rPr>
              <a:t> </a:t>
            </a:r>
            <a:r>
              <a:rPr lang="en-US" sz="2400" b="1" err="1">
                <a:solidFill>
                  <a:srgbClr val="FF0000"/>
                </a:solidFill>
                <a:latin typeface="Arial" pitchFamily="34" charset="0"/>
                <a:cs typeface="Arial" pitchFamily="34" charset="0"/>
              </a:rPr>
              <a:t>hỏi</a:t>
            </a:r>
            <a:r>
              <a:rPr lang="en-US" sz="2400" b="1">
                <a:solidFill>
                  <a:srgbClr val="FF0000"/>
                </a:solidFill>
                <a:latin typeface="Arial" pitchFamily="34" charset="0"/>
                <a:cs typeface="Arial" pitchFamily="34" charset="0"/>
              </a:rPr>
              <a:t> </a:t>
            </a:r>
            <a:r>
              <a:rPr lang="en-US" sz="2400" b="1" smtClean="0">
                <a:solidFill>
                  <a:srgbClr val="FF0000"/>
                </a:solidFill>
                <a:latin typeface="Arial" pitchFamily="34" charset="0"/>
                <a:cs typeface="Arial" pitchFamily="34" charset="0"/>
              </a:rPr>
              <a:t>4</a:t>
            </a:r>
            <a:endParaRPr lang="en-US" sz="2400" b="1" dirty="0">
              <a:solidFill>
                <a:srgbClr val="FF0000"/>
              </a:solidFill>
              <a:latin typeface="Arial" pitchFamily="34" charset="0"/>
              <a:cs typeface="Arial" pitchFamily="34" charset="0"/>
            </a:endParaRPr>
          </a:p>
        </p:txBody>
      </p:sp>
      <p:grpSp>
        <p:nvGrpSpPr>
          <p:cNvPr id="9" name="Group 8"/>
          <p:cNvGrpSpPr/>
          <p:nvPr/>
        </p:nvGrpSpPr>
        <p:grpSpPr>
          <a:xfrm>
            <a:off x="1181100" y="2845379"/>
            <a:ext cx="7394864" cy="904009"/>
            <a:chOff x="1139536" y="2847108"/>
            <a:chExt cx="7394864" cy="909566"/>
          </a:xfrm>
        </p:grpSpPr>
        <p:sp>
          <p:nvSpPr>
            <p:cNvPr id="7" name="Rounded Rectangle 6"/>
            <p:cNvSpPr/>
            <p:nvPr/>
          </p:nvSpPr>
          <p:spPr>
            <a:xfrm>
              <a:off x="1139536" y="2847108"/>
              <a:ext cx="7394864" cy="909566"/>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30987" y="3014894"/>
              <a:ext cx="6811962" cy="464503"/>
            </a:xfrm>
            <a:prstGeom prst="rect">
              <a:avLst/>
            </a:prstGeom>
            <a:noFill/>
          </p:spPr>
          <p:txBody>
            <a:bodyPr wrap="square" rtlCol="0">
              <a:spAutoFit/>
            </a:bodyPr>
            <a:lstStyle/>
            <a:p>
              <a:pPr algn="just"/>
              <a:r>
                <a:rPr lang="vi-VN" sz="2400" b="1">
                  <a:solidFill>
                    <a:srgbClr val="002060"/>
                  </a:solidFill>
                  <a:latin typeface="Times New Roman" pitchFamily="18" charset="0"/>
                  <a:cs typeface="Times New Roman" pitchFamily="18" charset="0"/>
                </a:rPr>
                <a:t>Nấm men có hình thức dinh dưỡng </a:t>
              </a:r>
              <a:r>
                <a:rPr lang="en-US" sz="2400" b="1" smtClean="0">
                  <a:solidFill>
                    <a:srgbClr val="002060"/>
                  </a:solidFill>
                  <a:latin typeface="Times New Roman" pitchFamily="18" charset="0"/>
                  <a:cs typeface="Times New Roman" pitchFamily="18" charset="0"/>
                </a:rPr>
                <a:t>HOẠI SINH.</a:t>
              </a:r>
              <a:endParaRPr lang="vi-VN" sz="2400" b="1">
                <a:solidFill>
                  <a:srgbClr val="002060"/>
                </a:solidFill>
                <a:latin typeface="Times New Roman" pitchFamily="18" charset="0"/>
                <a:cs typeface="Times New Roman" pitchFamily="18" charset="0"/>
              </a:endParaRPr>
            </a:p>
          </p:txBody>
        </p:sp>
      </p:grpSp>
      <p:sp>
        <p:nvSpPr>
          <p:cNvPr id="10" name="Action Button: Home 9">
            <a:hlinkClick r:id="rId4" action="ppaction://hlinksldjump" highlightClick="1"/>
          </p:cNvPr>
          <p:cNvSpPr/>
          <p:nvPr/>
        </p:nvSpPr>
        <p:spPr>
          <a:xfrm>
            <a:off x="3886200" y="6019800"/>
            <a:ext cx="533400" cy="685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5002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94378"/>
            <a:ext cx="4431030" cy="3943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23515" y="407272"/>
            <a:ext cx="5999328" cy="584775"/>
          </a:xfrm>
          <a:prstGeom prst="rect">
            <a:avLst/>
          </a:prstGeom>
          <a:solidFill>
            <a:schemeClr val="accent6">
              <a:lumMod val="40000"/>
              <a:lumOff val="60000"/>
            </a:schemeClr>
          </a:solidFill>
        </p:spPr>
        <p:txBody>
          <a:bodyPr wrap="square">
            <a:spAutoFit/>
          </a:bodyPr>
          <a:lstStyle/>
          <a:p>
            <a:r>
              <a:rPr lang="en-US" sz="3200" smtClean="0">
                <a:solidFill>
                  <a:srgbClr val="002060"/>
                </a:solidFill>
                <a:latin typeface="Arial" pitchFamily="34" charset="0"/>
                <a:cs typeface="Arial" pitchFamily="34" charset="0"/>
              </a:rPr>
              <a:t>Lên men tỏi đen để chữa bệnh</a:t>
            </a:r>
            <a:endParaRPr lang="vi-VN" sz="3200">
              <a:solidFill>
                <a:srgbClr val="002060"/>
              </a:solidFill>
              <a:latin typeface="Arial" pitchFamily="34" charset="0"/>
              <a:cs typeface="Arial" pitchFamily="34" charset="0"/>
            </a:endParaRPr>
          </a:p>
        </p:txBody>
      </p:sp>
      <p:sp>
        <p:nvSpPr>
          <p:cNvPr id="4" name="Rectangle 3"/>
          <p:cNvSpPr/>
          <p:nvPr/>
        </p:nvSpPr>
        <p:spPr>
          <a:xfrm>
            <a:off x="381000" y="1454059"/>
            <a:ext cx="8534400" cy="1200329"/>
          </a:xfrm>
          <a:prstGeom prst="rect">
            <a:avLst/>
          </a:prstGeom>
          <a:solidFill>
            <a:schemeClr val="accent5">
              <a:lumMod val="20000"/>
              <a:lumOff val="80000"/>
            </a:schemeClr>
          </a:solidFill>
        </p:spPr>
        <p:txBody>
          <a:bodyPr wrap="square">
            <a:spAutoFit/>
          </a:bodyPr>
          <a:lstStyle/>
          <a:p>
            <a:r>
              <a:rPr lang="vi-VN" sz="2400">
                <a:solidFill>
                  <a:srgbClr val="002060"/>
                </a:solidFill>
                <a:latin typeface="Arial" pitchFamily="34" charset="0"/>
                <a:cs typeface="Arial" pitchFamily="34" charset="0"/>
              </a:rPr>
              <a:t>Củ tỏi mua về để nguyên vỏ, cho vào hộp thủy tinh, bịt kín lại rồi đặt vào nồi điện. Đun ở nhiệt độ 55 độ C, để như thế trong 40 ngày cho tỏi lên men tự nhiên.</a:t>
            </a:r>
          </a:p>
        </p:txBody>
      </p:sp>
      <p:sp>
        <p:nvSpPr>
          <p:cNvPr id="5" name="Rectangle 4"/>
          <p:cNvSpPr/>
          <p:nvPr/>
        </p:nvSpPr>
        <p:spPr>
          <a:xfrm>
            <a:off x="5107675" y="2787554"/>
            <a:ext cx="3792940" cy="3785652"/>
          </a:xfrm>
          <a:prstGeom prst="rect">
            <a:avLst/>
          </a:prstGeom>
          <a:solidFill>
            <a:schemeClr val="accent3">
              <a:lumMod val="40000"/>
              <a:lumOff val="60000"/>
            </a:schemeClr>
          </a:solidFill>
        </p:spPr>
        <p:txBody>
          <a:bodyPr wrap="square">
            <a:spAutoFit/>
          </a:bodyPr>
          <a:lstStyle/>
          <a:p>
            <a:pPr algn="just"/>
            <a:r>
              <a:rPr lang="vi-VN" sz="2400">
                <a:solidFill>
                  <a:srgbClr val="002060"/>
                </a:solidFill>
                <a:latin typeface="Arial" pitchFamily="34" charset="0"/>
                <a:cs typeface="Arial" pitchFamily="34" charset="0"/>
              </a:rPr>
              <a:t>Một số nghiên cứu khoa học quy mô lớn gần đây phát hiện thêm nhiều công dụng của tỏi như ức chế và tiêu diệt tế bào ung thư, hạ huyết áp, giảm cholesterol máu, phòng ngừa truỵ tim mạch, ức chế sự phát triển của vi sinh vật gây bệnh.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5" y="0"/>
            <a:ext cx="1399321" cy="139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0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20269&quot;&gt;&lt;/object&gt;&lt;object type=&quot;2&quot; unique_id=&quot;20270&quot;&gt;&lt;object type=&quot;3&quot; unique_id=&quot;20271&quot;&gt;&lt;property id=&quot;20148&quot; value=&quot;5&quot;/&gt;&lt;property id=&quot;20300&quot; value=&quot;Slide 1&quot;/&gt;&lt;property id=&quot;20307&quot; value=&quot;257&quot;/&gt;&lt;/object&gt;&lt;object type=&quot;3&quot; unique_id=&quot;20272&quot;&gt;&lt;property id=&quot;20148&quot; value=&quot;5&quot;/&gt;&lt;property id=&quot;20300&quot; value=&quot;Slide 3&quot;/&gt;&lt;property id=&quot;20307&quot; value=&quot;258&quot;/&gt;&lt;/object&gt;&lt;object type=&quot;3&quot; unique_id=&quot;38396&quot;&gt;&lt;property id=&quot;20148&quot; value=&quot;5&quot;/&gt;&lt;property id=&quot;20300&quot; value=&quot;Slide 4&quot;/&gt;&lt;property id=&quot;20307&quot; value=&quot;259&quot;/&gt;&lt;/object&gt;&lt;object type=&quot;3&quot; unique_id=&quot;38397&quot;&gt;&lt;property id=&quot;20148&quot; value=&quot;5&quot;/&gt;&lt;property id=&quot;20300&quot; value=&quot;Slide 5&quot;/&gt;&lt;property id=&quot;20307&quot; value=&quot;260&quot;/&gt;&lt;/object&gt;&lt;object type=&quot;3&quot; unique_id=&quot;38398&quot;&gt;&lt;property id=&quot;20148&quot; value=&quot;5&quot;/&gt;&lt;property id=&quot;20300&quot; value=&quot;Slide 6&quot;/&gt;&lt;property id=&quot;20307&quot; value=&quot;261&quot;/&gt;&lt;/object&gt;&lt;object type=&quot;3&quot; unique_id=&quot;38399&quot;&gt;&lt;property id=&quot;20148&quot; value=&quot;5&quot;/&gt;&lt;property id=&quot;20300&quot; value=&quot;Slide 7&quot;/&gt;&lt;property id=&quot;20307&quot; value=&quot;262&quot;/&gt;&lt;/object&gt;&lt;object type=&quot;3&quot; unique_id=&quot;38400&quot;&gt;&lt;property id=&quot;20148&quot; value=&quot;5&quot;/&gt;&lt;property id=&quot;20300&quot; value=&quot;Slide 8&quot;/&gt;&lt;property id=&quot;20307&quot; value=&quot;263&quot;/&gt;&lt;/object&gt;&lt;object type=&quot;3&quot; unique_id=&quot;38401&quot;&gt;&lt;property id=&quot;20148&quot; value=&quot;5&quot;/&gt;&lt;property id=&quot;20300&quot; value=&quot;Slide 9&quot;/&gt;&lt;property id=&quot;20307&quot; value=&quot;264&quot;/&gt;&lt;/object&gt;&lt;object type=&quot;3&quot; unique_id=&quot;38403&quot;&gt;&lt;property id=&quot;20148&quot; value=&quot;5&quot;/&gt;&lt;property id=&quot;20300&quot; value=&quot;Slide 11&quot;/&gt;&lt;property id=&quot;20307&quot; value=&quot;266&quot;/&gt;&lt;/object&gt;&lt;object type=&quot;3&quot; unique_id=&quot;38405&quot;&gt;&lt;property id=&quot;20148&quot; value=&quot;5&quot;/&gt;&lt;property id=&quot;20300&quot; value=&quot;Slide 12&quot;/&gt;&lt;property id=&quot;20307&quot; value=&quot;268&quot;/&gt;&lt;/object&gt;&lt;object type=&quot;3&quot; unique_id=&quot;38406&quot;&gt;&lt;property id=&quot;20148&quot; value=&quot;5&quot;/&gt;&lt;property id=&quot;20300&quot; value=&quot;Slide 13&quot;/&gt;&lt;property id=&quot;20307&quot; value=&quot;269&quot;/&gt;&lt;/object&gt;&lt;object type=&quot;3&quot; unique_id=&quot;38449&quot;&gt;&lt;property id=&quot;20148&quot; value=&quot;5&quot;/&gt;&lt;property id=&quot;20300&quot; value=&quot;Slide 2&quot;/&gt;&lt;property id=&quot;20307&quot; value=&quot;270&quot;/&gt;&lt;/object&gt;&lt;object type=&quot;3&quot; unique_id=&quot;38495&quot;&gt;&lt;property id=&quot;20148&quot; value=&quot;5&quot;/&gt;&lt;property id=&quot;20300&quot; value=&quot;Slide 10&quot;/&gt;&lt;property id=&quot;20307&quot; value=&quot;27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12,1036489950,E:\2-NH 2018 2019\elearning\GIAO AN MOI NHAT 27 SH 11_pptx\Media.ppcx"/>
  <p:tag name="PPSNARRATIONPROPS" val="C:\Users\Administrator\Downloads\ShiningTheMorning-HoaTau-3089141.mp3"/>
  <p:tag name="HTML_SHAPEINFO" val="&lt;SlideThumbPath val=&quot;Slide1.PNG&quot;/&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339F45F5-7CD6-4B61-99CB-9F07F05F68F5}&quot;/&gt;&lt;isInvalidForFieldText val=&quot;0&quot;/&gt;&lt;Image&gt;&lt;filename val=&quot;C:\Users\ADMINI~1\AppData\Local\Temp\PR\data\asimages\{339F45F5-7CD6-4B61-99CB-9F07F05F68F5}.png&quot;/&gt;&lt;left val=&quot;236&quot;/&gt;&lt;top val=&quot;78&quot;/&gt;&lt;width val=&quot;235&quot;/&gt;&lt;height val=&quot;3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42EF2AC-93FD-4156-A506-8C21C16CA8F1}&quot;/&gt;&lt;isInvalidForFieldText val=&quot;0&quot;/&gt;&lt;Image&gt;&lt;filename val=&quot;C:\Users\ADMINI~1\AppData\Local\Temp\PR\data\asimages\{D42EF2AC-93FD-4156-A506-8C21C16CA8F1}.png&quot;/&gt;&lt;left val=&quot;46&quot;/&gt;&lt;top val=&quot;378&quot;/&gt;&lt;width val=&quot;80&quot;/&gt;&lt;height val=&quot;7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D5D084D-BAA1-4FE4-AF68-5E16A67F0D0D}&quot;/&gt;&lt;isInvalidForFieldText val=&quot;0&quot;/&gt;&lt;Image&gt;&lt;filename val=&quot;C:\Users\ADMINI~1\AppData\Local\Temp\PR\data\asimages\{8D5D084D-BAA1-4FE4-AF68-5E16A67F0D0D}.png&quot;/&gt;&lt;left val=&quot;604&quot;/&gt;&lt;top val=&quot;313&quot;/&gt;&lt;width val=&quot;91&quot;/&gt;&lt;height val=&quot;8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1DFF9E3-8E45-4C62-BD8B-11CB9FB0D6C8}&quot;/&gt;&lt;isInvalidForFieldText val=&quot;0&quot;/&gt;&lt;Image&gt;&lt;filename val=&quot;C:\Users\ADMINI~1\AppData\Local\Temp\PR\data\asimages\{81DFF9E3-8E45-4C62-BD8B-11CB9FB0D6C8}.png&quot;/&gt;&lt;left val=&quot;557&quot;/&gt;&lt;top val=&quot;64&quot;/&gt;&lt;width val=&quot;80&quot;/&gt;&lt;height val=&quot;7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91A94AF-06CD-4E24-AEB2-AF9AB5B77331}&quot;/&gt;&lt;isInvalidForFieldText val=&quot;0&quot;/&gt;&lt;Image&gt;&lt;filename val=&quot;C:\Users\ADMINI~1\AppData\Local\Temp\PR\data\asimages\{091A94AF-06CD-4E24-AEB2-AF9AB5B77331}.png&quot;/&gt;&lt;left val=&quot;38&quot;/&gt;&lt;top val=&quot;72&quot;/&gt;&lt;width val=&quot;91&quot;/&gt;&lt;height val=&quot;89&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775282A-EA07-4FF0-AE0A-62BF52656050}&quot;/&gt;&lt;isInvalidForFieldText val=&quot;0&quot;/&gt;&lt;Image&gt;&lt;filename val=&quot;C:\Users\ADMINI~1\AppData\Local\Temp\PR\data\asimages\{C775282A-EA07-4FF0-AE0A-62BF52656050}_1.png&quot;/&gt;&lt;left val=&quot;84&quot;/&gt;&lt;top val=&quot;212&quot;/&gt;&lt;width val=&quot;541&quot;/&gt;&lt;height val=&quot;120&quot;/&gt;&lt;hasText val=&quot;1&quot;/&gt;&lt;/Image&gt;&lt;/ThreeDShapeInfo&gt;"/>
  <p:tag name="PRESENTER_SHAPETEXTINFO" val="&lt;ShapeTextInfo&gt;&lt;TableIndex row=&quot;-1&quot; col=&quot;-1&quot;&gt;&lt;linesCount val=&quot;2&quot;/&gt;&lt;lineCharCount val=&quot;16&quot;/&gt;&lt;lineCharCount val=&quot;2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PRESENTER_SHAPEINFO" val="&lt;ThreeDShapeInfo&gt;&lt;uuid val=&quot;{C30F2225-204C-47A5-A33A-08118BA034EA}&quot;/&gt;&lt;isInvalidForFieldText val=&quot;0&quot;/&gt;&lt;Image&gt;&lt;filename val=&quot;C:\Users\ASUSCO~1\AppData\Local\Temp\PR\data\asimages\{C30F2225-204C-47A5-A33A-08118BA034EA}_8.png&quot;/&gt;&lt;left val=&quot;110&quot;/&gt;&lt;top val=&quot;17&quot;/&gt;&lt;width val=&quot;533&quot;/&gt;&lt;height val=&quot;73&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904</Words>
  <Application>Microsoft Office PowerPoint</Application>
  <PresentationFormat>On-screen Show (4:3)</PresentationFormat>
  <Paragraphs>77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MinhDuc</dc:creator>
  <cp:lastModifiedBy>MinhDuc</cp:lastModifiedBy>
  <cp:revision>65</cp:revision>
  <dcterms:created xsi:type="dcterms:W3CDTF">2020-10-21T14:55:27Z</dcterms:created>
  <dcterms:modified xsi:type="dcterms:W3CDTF">2022-08-07T12:08:38Z</dcterms:modified>
</cp:coreProperties>
</file>