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0" r:id="rId2"/>
    <p:sldId id="261" r:id="rId3"/>
    <p:sldId id="263" r:id="rId4"/>
    <p:sldId id="264" r:id="rId5"/>
    <p:sldId id="268" r:id="rId6"/>
    <p:sldId id="256" r:id="rId7"/>
    <p:sldId id="257" r:id="rId8"/>
    <p:sldId id="258" r:id="rId9"/>
    <p:sldId id="259" r:id="rId10"/>
    <p:sldId id="265" r:id="rId11"/>
    <p:sldId id="283" r:id="rId12"/>
    <p:sldId id="267" r:id="rId13"/>
    <p:sldId id="280" r:id="rId14"/>
    <p:sldId id="269" r:id="rId15"/>
    <p:sldId id="272" r:id="rId16"/>
    <p:sldId id="270" r:id="rId17"/>
    <p:sldId id="282" r:id="rId18"/>
    <p:sldId id="273" r:id="rId19"/>
    <p:sldId id="277" r:id="rId20"/>
    <p:sldId id="278" r:id="rId21"/>
    <p:sldId id="279" r:id="rId22"/>
    <p:sldId id="284" r:id="rId23"/>
    <p:sldId id="275" r:id="rId24"/>
    <p:sldId id="296" r:id="rId25"/>
    <p:sldId id="286" r:id="rId26"/>
    <p:sldId id="287" r:id="rId27"/>
    <p:sldId id="289" r:id="rId28"/>
    <p:sldId id="290" r:id="rId29"/>
    <p:sldId id="291" r:id="rId30"/>
    <p:sldId id="292" r:id="rId31"/>
    <p:sldId id="285" r:id="rId32"/>
    <p:sldId id="288" r:id="rId33"/>
    <p:sldId id="276" r:id="rId34"/>
    <p:sldId id="293"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53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B4B07F-AE85-48E7-978E-682F63DA918B}" type="datetimeFigureOut">
              <a:rPr lang="en-US" smtClean="0"/>
              <a:t>8/31/2023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272666-C62C-467D-B016-EE9BB59F7326}" type="slidenum">
              <a:rPr lang="en-US" smtClean="0"/>
              <a:t>‹#›</a:t>
            </a:fld>
            <a:endParaRPr lang="en-US"/>
          </a:p>
        </p:txBody>
      </p:sp>
    </p:spTree>
    <p:extLst>
      <p:ext uri="{BB962C8B-B14F-4D97-AF65-F5344CB8AC3E}">
        <p14:creationId xmlns:p14="http://schemas.microsoft.com/office/powerpoint/2010/main" val="388080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ADA9EDC-106A-46F3-A7C7-CEC8F46862F6}" type="slidenum">
              <a:rPr lang="vi-VN" smtClean="0"/>
              <a:pPr eaLnBrk="1" hangingPunct="1"/>
              <a:t>4</a:t>
            </a:fld>
            <a:endParaRPr lang="vi-VN"/>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6C23A8-1919-4D81-9258-63345F46E35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67167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6C23A8-1919-4D81-9258-63345F46E35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68847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6C23A8-1919-4D81-9258-63345F46E35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3946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6C23A8-1919-4D81-9258-63345F46E35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6922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C23A8-1919-4D81-9258-63345F46E35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34180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6C23A8-1919-4D81-9258-63345F46E351}"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419999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6C23A8-1919-4D81-9258-63345F46E351}" type="datetimeFigureOut">
              <a:rPr lang="en-US" smtClean="0"/>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40986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6C23A8-1919-4D81-9258-63345F46E351}" type="datetimeFigureOut">
              <a:rPr lang="en-US" smtClean="0"/>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08762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C23A8-1919-4D81-9258-63345F46E351}" type="datetimeFigureOut">
              <a:rPr lang="en-US" smtClean="0"/>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193316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372760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74490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C23A8-1919-4D81-9258-63345F46E351}" type="datetimeFigureOut">
              <a:rPr lang="en-US" smtClean="0"/>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85E84-D0D2-4DA2-87B5-137B6C343AC7}" type="slidenum">
              <a:rPr lang="en-US" smtClean="0"/>
              <a:t>‹#›</a:t>
            </a:fld>
            <a:endParaRPr lang="en-US"/>
          </a:p>
        </p:txBody>
      </p:sp>
    </p:spTree>
    <p:extLst>
      <p:ext uri="{BB962C8B-B14F-4D97-AF65-F5344CB8AC3E}">
        <p14:creationId xmlns:p14="http://schemas.microsoft.com/office/powerpoint/2010/main" val="191317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7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hiễm vi khuẩn HP - Nguyên nhân, Triệu chứng, Cách điều trị - Chi tiết tin  tức - UBND Tỉnh Bắc Gi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1627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98716" y="5138732"/>
            <a:ext cx="4267200" cy="707886"/>
          </a:xfrm>
          <a:prstGeom prst="rect">
            <a:avLst/>
          </a:prstGeom>
          <a:noFill/>
        </p:spPr>
        <p:txBody>
          <a:bodyPr wrap="square" rtlCol="0">
            <a:spAutoFit/>
          </a:bodyPr>
          <a:lstStyle/>
          <a:p>
            <a:pPr algn="ctr"/>
            <a:r>
              <a:rPr lang="en-US" sz="4000" b="1" dirty="0">
                <a:solidFill>
                  <a:schemeClr val="bg1"/>
                </a:solidFill>
                <a:latin typeface="Times New Roman" pitchFamily="18" charset="0"/>
                <a:cs typeface="Times New Roman" pitchFamily="18" charset="0"/>
              </a:rPr>
              <a:t>Vi </a:t>
            </a:r>
            <a:r>
              <a:rPr lang="en-US" sz="4000" b="1" dirty="0" err="1">
                <a:solidFill>
                  <a:schemeClr val="bg1"/>
                </a:solidFill>
                <a:latin typeface="Times New Roman" pitchFamily="18" charset="0"/>
                <a:cs typeface="Times New Roman" pitchFamily="18" charset="0"/>
              </a:rPr>
              <a:t>khuẩn</a:t>
            </a:r>
            <a:r>
              <a:rPr lang="en-US" sz="4000" b="1" dirty="0">
                <a:solidFill>
                  <a:schemeClr val="bg1"/>
                </a:solidFill>
                <a:latin typeface="Times New Roman" pitchFamily="18" charset="0"/>
                <a:cs typeface="Times New Roman" pitchFamily="18" charset="0"/>
              </a:rPr>
              <a:t> HP</a:t>
            </a:r>
          </a:p>
        </p:txBody>
      </p:sp>
    </p:spTree>
    <p:extLst>
      <p:ext uri="{BB962C8B-B14F-4D97-AF65-F5344CB8AC3E}">
        <p14:creationId xmlns:p14="http://schemas.microsoft.com/office/powerpoint/2010/main" val="2820779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084263"/>
            <a:ext cx="3043237"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1092200"/>
            <a:ext cx="2906713"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738" y="1135063"/>
            <a:ext cx="30130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3797300"/>
            <a:ext cx="28717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738" y="3733800"/>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00" y="3736975"/>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00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11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wheel(1)">
                                      <p:cBhvr>
                                        <p:cTn id="12" dur="1100"/>
                                        <p:tgtEl>
                                          <p:spTgt spid="45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barn(inVertical)">
                                      <p:cBhvr>
                                        <p:cTn id="17" dur="500"/>
                                        <p:tgtEl>
                                          <p:spTgt spid="45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45061"/>
                                        </p:tgtEl>
                                        <p:attrNameLst>
                                          <p:attrName>style.visibility</p:attrName>
                                        </p:attrNameLst>
                                      </p:cBhvr>
                                      <p:to>
                                        <p:strVal val="visible"/>
                                      </p:to>
                                    </p:set>
                                    <p:anim calcmode="lin" valueType="num">
                                      <p:cBhvr>
                                        <p:cTn id="22" dur="1000" fill="hold"/>
                                        <p:tgtEl>
                                          <p:spTgt spid="45061"/>
                                        </p:tgtEl>
                                        <p:attrNameLst>
                                          <p:attrName>ppt_w</p:attrName>
                                        </p:attrNameLst>
                                      </p:cBhvr>
                                      <p:tavLst>
                                        <p:tav tm="0">
                                          <p:val>
                                            <p:fltVal val="0"/>
                                          </p:val>
                                        </p:tav>
                                        <p:tav tm="100000">
                                          <p:val>
                                            <p:strVal val="#ppt_w"/>
                                          </p:val>
                                        </p:tav>
                                      </p:tavLst>
                                    </p:anim>
                                    <p:anim calcmode="lin" valueType="num">
                                      <p:cBhvr>
                                        <p:cTn id="23" dur="1000" fill="hold"/>
                                        <p:tgtEl>
                                          <p:spTgt spid="45061"/>
                                        </p:tgtEl>
                                        <p:attrNameLst>
                                          <p:attrName>ppt_h</p:attrName>
                                        </p:attrNameLst>
                                      </p:cBhvr>
                                      <p:tavLst>
                                        <p:tav tm="0">
                                          <p:val>
                                            <p:fltVal val="0"/>
                                          </p:val>
                                        </p:tav>
                                        <p:tav tm="100000">
                                          <p:val>
                                            <p:strVal val="#ppt_h"/>
                                          </p:val>
                                        </p:tav>
                                      </p:tavLst>
                                    </p:anim>
                                    <p:anim calcmode="lin" valueType="num">
                                      <p:cBhvr>
                                        <p:cTn id="24" dur="1000" fill="hold"/>
                                        <p:tgtEl>
                                          <p:spTgt spid="45061"/>
                                        </p:tgtEl>
                                        <p:attrNameLst>
                                          <p:attrName>style.rotation</p:attrName>
                                        </p:attrNameLst>
                                      </p:cBhvr>
                                      <p:tavLst>
                                        <p:tav tm="0">
                                          <p:val>
                                            <p:fltVal val="90"/>
                                          </p:val>
                                        </p:tav>
                                        <p:tav tm="100000">
                                          <p:val>
                                            <p:fltVal val="0"/>
                                          </p:val>
                                        </p:tav>
                                      </p:tavLst>
                                    </p:anim>
                                    <p:animEffect transition="in" filter="fade">
                                      <p:cBhvr>
                                        <p:cTn id="25" dur="1000"/>
                                        <p:tgtEl>
                                          <p:spTgt spid="450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circle(in)">
                                      <p:cBhvr>
                                        <p:cTn id="30" dur="1100"/>
                                        <p:tgtEl>
                                          <p:spTgt spid="4506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45063"/>
                                        </p:tgtEl>
                                        <p:attrNameLst>
                                          <p:attrName>style.visibility</p:attrName>
                                        </p:attrNameLst>
                                      </p:cBhvr>
                                      <p:to>
                                        <p:strVal val="visible"/>
                                      </p:to>
                                    </p:set>
                                    <p:animEffect transition="in" filter="wheel(1)">
                                      <p:cBhvr>
                                        <p:cTn id="35" dur="11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y01\Desktop\thang 5\cau tao vi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5" y="1143000"/>
            <a:ext cx="4598325"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2291" name="Picture 3" descr="C:\Users\May01\Desktop\thang 5\cau tao vi khu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138" y="1143001"/>
            <a:ext cx="4470862"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48837" y="2286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
        <p:nvSpPr>
          <p:cNvPr id="7" name="Rounded Rectangle 6"/>
          <p:cNvSpPr/>
          <p:nvPr/>
        </p:nvSpPr>
        <p:spPr>
          <a:xfrm>
            <a:off x="5308369" y="300488"/>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7507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u khac nhau giu vi rut va vi khua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685800"/>
            <a:ext cx="8045450" cy="5440363"/>
          </a:xfrm>
        </p:spPr>
      </p:pic>
    </p:spTree>
    <p:extLst>
      <p:ext uri="{BB962C8B-B14F-4D97-AF65-F5344CB8AC3E}">
        <p14:creationId xmlns:p14="http://schemas.microsoft.com/office/powerpoint/2010/main" val="668724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492443"/>
          </a:xfrm>
          <a:prstGeom prst="rect">
            <a:avLst/>
          </a:prstGeom>
          <a:noFill/>
        </p:spPr>
        <p:txBody>
          <a:bodyPr wrap="square" rtlCol="0">
            <a:spAutoFit/>
          </a:bodyPr>
          <a:lstStyle/>
          <a:p>
            <a:r>
              <a:rPr lang="en-US" sz="2600" b="1" dirty="0" err="1">
                <a:solidFill>
                  <a:srgbClr val="FF0000"/>
                </a:solidFill>
                <a:latin typeface="Times New Roman" pitchFamily="18" charset="0"/>
                <a:cs typeface="Times New Roman" pitchFamily="18" charset="0"/>
              </a:rPr>
              <a:t>Nhận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xét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về</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kích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thước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hình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dạng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của</a:t>
            </a:r>
            <a:r>
              <a:rPr lang="en-US" sz="2600" b="1" dirty="0">
                <a:solidFill>
                  <a:srgbClr val="FF0000"/>
                </a:solidFill>
                <a:latin typeface="Times New Roman" pitchFamily="18" charset="0"/>
                <a:cs typeface="Times New Roman" pitchFamily="18" charset="0"/>
              </a:rPr>
              <a:t> vi </a:t>
            </a:r>
            <a:r>
              <a:rPr lang="en-US" sz="2600" b="1" dirty="0" err="1">
                <a:solidFill>
                  <a:srgbClr val="FF0000"/>
                </a:solidFill>
                <a:latin typeface="Times New Roman" pitchFamily="18" charset="0"/>
                <a:cs typeface="Times New Roman" pitchFamily="18" charset="0"/>
              </a:rPr>
              <a:t>khuẩn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virut</a:t>
            </a:r>
            <a:r>
              <a:rPr lang="en-US" sz="26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7727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523220"/>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virut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chưa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coi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chỉnh</a:t>
            </a:r>
            <a:r>
              <a:rPr lang="en-US"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203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2362200" y="0"/>
            <a:ext cx="3810000" cy="1676400"/>
          </a:xfrm>
          <a:prstGeom prst="irregularSeal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có</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biết</a:t>
            </a:r>
            <a:endParaRPr lang="en-US" sz="3200" dirty="0">
              <a:solidFill>
                <a:srgbClr val="FF0000"/>
              </a:solidFill>
              <a:latin typeface="Times New Roman" pitchFamily="18" charset="0"/>
              <a:cs typeface="Times New Roman" pitchFamily="18" charset="0"/>
            </a:endParaRPr>
          </a:p>
        </p:txBody>
      </p:sp>
      <p:pic>
        <p:nvPicPr>
          <p:cNvPr id="8" name="Picture 3" descr="C:\Users\May01\Desktop\thang 5\dinh gh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981481">
            <a:off x="1174584" y="2552664"/>
            <a:ext cx="2076740" cy="238158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362200" y="2422158"/>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158711" y="4703564"/>
            <a:ext cx="4108489" cy="1569660"/>
          </a:xfrm>
          <a:prstGeom prst="rect">
            <a:avLst/>
          </a:prstGeom>
          <a:noFill/>
        </p:spPr>
        <p:txBody>
          <a:bodyPr wrap="square" rtlCol="0">
            <a:spAutoFit/>
          </a:bodyPr>
          <a:lstStyle/>
          <a:p>
            <a:pPr algn="ctr"/>
            <a:r>
              <a:rPr lang="en-US" sz="3200" dirty="0"/>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nghìn</a:t>
            </a:r>
            <a:endParaRPr lang="en-US" sz="3200" dirty="0">
              <a:latin typeface="Times New Roman" pitchFamily="18" charset="0"/>
              <a:cs typeface="Times New Roman" pitchFamily="18" charset="0"/>
            </a:endParaRPr>
          </a:p>
          <a:p>
            <a:pPr algn="ct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ghim</a:t>
            </a:r>
            <a:r>
              <a:rPr lang="en-US" sz="3200" dirty="0">
                <a:latin typeface="Times New Roman" pitchFamily="18" charset="0"/>
                <a:cs typeface="Times New Roman" pitchFamily="18" charset="0"/>
              </a:rPr>
              <a:t>.</a:t>
            </a:r>
          </a:p>
        </p:txBody>
      </p:sp>
      <p:pic>
        <p:nvPicPr>
          <p:cNvPr id="15365" name="Picture 5" descr="Thả phát TRIỂN!1 Nước Mưa Clip nghệ thuật - giọt nước png tải về - Miễn phí  trong suốt Màu Xanh png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204" y="2286000"/>
            <a:ext cx="1885950" cy="2428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0" y="4855964"/>
            <a:ext cx="4108489" cy="1569660"/>
          </a:xfrm>
          <a:prstGeom prst="rect">
            <a:avLst/>
          </a:prstGeom>
          <a:noFill/>
        </p:spPr>
        <p:txBody>
          <a:bodyPr wrap="square" rtlCol="0">
            <a:spAutoFit/>
          </a:bodyPr>
          <a:lstStyle/>
          <a:p>
            <a:pPr algn="ct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triệu</a:t>
            </a:r>
            <a:r>
              <a:rPr lang="en-US" sz="3200" dirty="0">
                <a:latin typeface="Times New Roman" pitchFamily="18" charset="0"/>
                <a:cs typeface="Times New Roman" pitchFamily="18" charset="0"/>
              </a:rPr>
              <a:t> </a:t>
            </a:r>
          </a:p>
          <a:p>
            <a:pPr algn="ctr"/>
            <a:r>
              <a:rPr lang="en-US" sz="3200" dirty="0">
                <a:latin typeface="Times New Roman" pitchFamily="18" charset="0"/>
                <a:cs typeface="Times New Roman" pitchFamily="18" charset="0"/>
              </a:rPr>
              <a:t>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giọt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7665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365"/>
                                        </p:tgtEl>
                                        <p:attrNameLst>
                                          <p:attrName>style.visibility</p:attrName>
                                        </p:attrNameLst>
                                      </p:cBhvr>
                                      <p:to>
                                        <p:strVal val="visible"/>
                                      </p:to>
                                    </p:set>
                                    <p:animEffect transition="in" filter="barn(inVertical)">
                                      <p:cBhvr>
                                        <p:cTn id="20" dur="500"/>
                                        <p:tgtEl>
                                          <p:spTgt spid="1536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
            <a:ext cx="8229600" cy="114300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charset="0"/>
              </a:rPr>
              <a:t>AI NHANH HƠN?</a:t>
            </a:r>
          </a:p>
        </p:txBody>
      </p:sp>
      <p:pic>
        <p:nvPicPr>
          <p:cNvPr id="5" name="Picture 2" descr="F:\linh\chay nhan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50" y="57150"/>
            <a:ext cx="16113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orizontal Scroll 9"/>
          <p:cNvSpPr/>
          <p:nvPr/>
        </p:nvSpPr>
        <p:spPr>
          <a:xfrm>
            <a:off x="120650" y="609600"/>
            <a:ext cx="8794750" cy="6172200"/>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latin typeface="Times New Roman" pitchFamily="18" charset="0"/>
                <a:cs typeface="Times New Roman" pitchFamily="18" charset="0"/>
              </a:rPr>
              <a:t>Luật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endParaRPr lang="en-US" sz="3200" dirty="0">
              <a:latin typeface="Times New Roman" pitchFamily="18" charset="0"/>
              <a:cs typeface="Times New Roman" pitchFamily="18" charset="0"/>
            </a:endParaRPr>
          </a:p>
          <a:p>
            <a:pPr marL="285750" indent="-285750" algn="just">
              <a:buFontTx/>
              <a:buChar char="-"/>
            </a:pP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4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a:t>
            </a:r>
          </a:p>
          <a:p>
            <a:pPr marL="285750" indent="-285750" algn="just">
              <a:buFontTx/>
              <a:buChar char="-"/>
            </a:pP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a:t>
            </a:r>
            <a:r>
              <a:rPr lang="en-US" sz="3200" dirty="0">
                <a:latin typeface="Times New Roman" pitchFamily="18" charset="0"/>
                <a:cs typeface="Times New Roman" pitchFamily="18" charset="0"/>
              </a:rPr>
              <a:t>.</a:t>
            </a:r>
          </a:p>
          <a:p>
            <a:pPr marL="571500" indent="-571500" algn="just">
              <a:buFontTx/>
              <a:buChar char="-"/>
            </a:pP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4,3,2,1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a:t>
            </a:r>
          </a:p>
          <a:p>
            <a:pPr marL="571500" indent="-571500" algn="just">
              <a:buFontTx/>
              <a:buChar char="-"/>
            </a:pP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a:t>
            </a:r>
          </a:p>
          <a:p>
            <a:pPr marL="571500" indent="-571500" algn="just">
              <a:buFontTx/>
              <a:buChar char="-"/>
            </a:pP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a:t>
            </a:r>
          </a:p>
          <a:p>
            <a:pPr marL="285750" indent="-285750" algn="just">
              <a:buFontTx/>
              <a:buChar char="-"/>
            </a:pPr>
            <a:endParaRPr lang="en-US" dirty="0"/>
          </a:p>
        </p:txBody>
      </p:sp>
    </p:spTree>
    <p:extLst>
      <p:ext uri="{BB962C8B-B14F-4D97-AF65-F5344CB8AC3E}">
        <p14:creationId xmlns:p14="http://schemas.microsoft.com/office/powerpoint/2010/main" val="2530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ữa chua TH True Milk cho bé mấy tháng? Giá bao nhiêu tiề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85800"/>
            <a:ext cx="3924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43200" y="145712"/>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189" y="685801"/>
            <a:ext cx="421762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29" y="3669323"/>
            <a:ext cx="3962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5869" y="3669323"/>
            <a:ext cx="425094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96200" cy="433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3200" y="145712"/>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sp>
        <p:nvSpPr>
          <p:cNvPr id="4" name="TextBox 3"/>
          <p:cNvSpPr txBox="1"/>
          <p:nvPr/>
        </p:nvSpPr>
        <p:spPr>
          <a:xfrm>
            <a:off x="304800" y="5257800"/>
            <a:ext cx="8610600" cy="1569660"/>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700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miệng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miệng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2829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3272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hữu cơ vi sinh là gì? Cách phân biệt và tác dụng khi bón ph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762000"/>
            <a:ext cx="80740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4600" y="7937"/>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82663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ợi ích và tác hại của vi khuẩn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772400" cy="5086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376544"/>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71053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5" name="TextBox 4"/>
          <p:cNvSpPr txBox="1"/>
          <p:nvPr/>
        </p:nvSpPr>
        <p:spPr>
          <a:xfrm>
            <a:off x="304800" y="1371600"/>
            <a:ext cx="8534400" cy="1077218"/>
          </a:xfrm>
          <a:prstGeom prst="rect">
            <a:avLst/>
          </a:prstGeom>
          <a:noFill/>
        </p:spPr>
        <p:txBody>
          <a:bodyPr wrap="square" rtlCol="0">
            <a:spAutoFit/>
          </a:bodyPr>
          <a:lstStyle/>
          <a:p>
            <a:r>
              <a:rPr lang="en-US" sz="3200" b="1" u="sng" dirty="0" err="1">
                <a:latin typeface="Times New Roman" pitchFamily="18" charset="0"/>
                <a:cs typeface="Times New Roman" pitchFamily="18" charset="0"/>
              </a:rPr>
              <a:t>Chuẩn</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bị</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(6-8 HS/1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p>
          <a:p>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virut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p>
        </p:txBody>
      </p:sp>
      <p:sp>
        <p:nvSpPr>
          <p:cNvPr id="6" name="TextBox 5"/>
          <p:cNvSpPr txBox="1"/>
          <p:nvPr/>
        </p:nvSpPr>
        <p:spPr>
          <a:xfrm>
            <a:off x="304800" y="2732782"/>
            <a:ext cx="8763000" cy="2062103"/>
          </a:xfrm>
          <a:prstGeom prst="rect">
            <a:avLst/>
          </a:prstGeom>
          <a:noFill/>
        </p:spPr>
        <p:txBody>
          <a:bodyPr wrap="square" rtlCol="0">
            <a:spAutoFit/>
          </a:bodyPr>
          <a:lstStyle/>
          <a:p>
            <a:r>
              <a:rPr lang="en-US" sz="3200" b="1" u="sng" dirty="0" err="1">
                <a:latin typeface="Times New Roman" pitchFamily="18" charset="0"/>
                <a:cs typeface="Times New Roman" pitchFamily="18" charset="0"/>
              </a:rPr>
              <a:t>Yêu</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cầu</a:t>
            </a:r>
            <a:r>
              <a:rPr lang="en-US" sz="3200" b="1" u="sng" dirty="0">
                <a:latin typeface="Times New Roman" pitchFamily="18" charset="0"/>
                <a:cs typeface="Times New Roman" pitchFamily="18" charset="0"/>
              </a:rPr>
              <a:t>:</a:t>
            </a:r>
          </a:p>
          <a:p>
            <a:pPr marL="457200" indent="-457200">
              <a:buFontTx/>
              <a:buChar char="-"/>
            </a:pP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virut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p>
          <a:p>
            <a:pPr marL="457200" indent="-457200">
              <a:buFontTx/>
              <a:buChar char="-"/>
            </a:pPr>
            <a:r>
              <a:rPr lang="en-US" sz="3200" dirty="0">
                <a:latin typeface="Times New Roman" pitchFamily="18" charset="0"/>
                <a:cs typeface="Times New Roman" pitchFamily="18" charset="0"/>
              </a:rPr>
              <a:t>HS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595828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ách Muối Dưa Cải Bẹ Ngon Giòn Không Nhớt, Úng Hay Nổi V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8" name="Rectangle 7"/>
          <p:cNvSpPr/>
          <p:nvPr/>
        </p:nvSpPr>
        <p:spPr>
          <a:xfrm>
            <a:off x="152400" y="1353995"/>
            <a:ext cx="8839200" cy="9320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a:solidFill>
                  <a:srgbClr val="FF0000"/>
                </a:solidFill>
                <a:latin typeface="Times New Roman" pitchFamily="18" charset="0"/>
                <a:cs typeface="Times New Roman" pitchFamily="18" charset="0"/>
              </a:rPr>
              <a:t>Nhóm</a:t>
            </a:r>
            <a:r>
              <a:rPr lang="en-US" sz="3600" b="1" dirty="0">
                <a:solidFill>
                  <a:srgbClr val="FF0000"/>
                </a:solidFill>
                <a:latin typeface="Times New Roman" pitchFamily="18" charset="0"/>
                <a:cs typeface="Times New Roman" pitchFamily="18" charset="0"/>
              </a:rPr>
              <a:t> 1: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virut</a:t>
            </a:r>
            <a:endParaRPr lang="en-US" sz="3600" dirty="0">
              <a:latin typeface="Times New Roman" pitchFamily="18" charset="0"/>
              <a:cs typeface="Times New Roman" pitchFamily="18" charset="0"/>
            </a:endParaRPr>
          </a:p>
        </p:txBody>
      </p:sp>
      <p:sp>
        <p:nvSpPr>
          <p:cNvPr id="9" name="Rectangle 8"/>
          <p:cNvSpPr/>
          <p:nvPr/>
        </p:nvSpPr>
        <p:spPr>
          <a:xfrm>
            <a:off x="175846" y="2743200"/>
            <a:ext cx="8839200" cy="990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a:solidFill>
                  <a:srgbClr val="FF0000"/>
                </a:solidFill>
                <a:latin typeface="Times New Roman" pitchFamily="18" charset="0"/>
                <a:cs typeface="Times New Roman" pitchFamily="18" charset="0"/>
              </a:rPr>
              <a:t>Nhóm</a:t>
            </a:r>
            <a:r>
              <a:rPr lang="en-US" sz="3600" b="1" dirty="0">
                <a:solidFill>
                  <a:srgbClr val="FF0000"/>
                </a:solidFill>
                <a:latin typeface="Times New Roman" pitchFamily="18" charset="0"/>
                <a:cs typeface="Times New Roman" pitchFamily="18" charset="0"/>
              </a:rPr>
              <a:t> 2: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vi </a:t>
            </a:r>
            <a:r>
              <a:rPr lang="en-US" sz="3600" dirty="0" err="1">
                <a:latin typeface="Times New Roman" pitchFamily="18" charset="0"/>
                <a:cs typeface="Times New Roman" pitchFamily="18" charset="0"/>
              </a:rPr>
              <a:t>khuẩn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713626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r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609600"/>
            <a:ext cx="8305799" cy="5638800"/>
          </a:xfrm>
          <a:prstGeom prst="rect">
            <a:avLst/>
          </a:prstGeom>
        </p:spPr>
      </p:pic>
    </p:spTree>
    <p:extLst>
      <p:ext uri="{BB962C8B-B14F-4D97-AF65-F5344CB8AC3E}">
        <p14:creationId xmlns:p14="http://schemas.microsoft.com/office/powerpoint/2010/main" val="1248791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6200"/>
            <a:ext cx="41148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882198"/>
            <a:ext cx="3200400" cy="523220"/>
          </a:xfrm>
          <a:prstGeom prst="rect">
            <a:avLst/>
          </a:prstGeom>
          <a:no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Virut</a:t>
            </a:r>
            <a:r>
              <a:rPr lang="en-US" sz="2800" dirty="0">
                <a:solidFill>
                  <a:srgbClr val="FF0000"/>
                </a:solidFill>
                <a:latin typeface="Times New Roman" pitchFamily="18" charset="0"/>
                <a:cs typeface="Times New Roman" pitchFamily="18" charset="0"/>
              </a:rPr>
              <a:t> HIV</a:t>
            </a:r>
          </a:p>
        </p:txBody>
      </p:sp>
      <p:sp>
        <p:nvSpPr>
          <p:cNvPr id="5" name="Rectangle 4"/>
          <p:cNvSpPr/>
          <p:nvPr/>
        </p:nvSpPr>
        <p:spPr>
          <a:xfrm>
            <a:off x="76200" y="3429000"/>
            <a:ext cx="8763000" cy="3046988"/>
          </a:xfrm>
          <a:prstGeom prst="rect">
            <a:avLst/>
          </a:prstGeom>
        </p:spPr>
        <p:txBody>
          <a:bodyPr wrap="square">
            <a:spAutoFit/>
          </a:bodyPr>
          <a:lstStyle/>
          <a:p>
            <a:r>
              <a:rPr lang="vi-VN" sz="3200" dirty="0">
                <a:latin typeface="+mj-lt"/>
              </a:rPr>
              <a:t>HIV là một virus có khả năng gây hội chứng suy giảm miễn dịch mắc phải, một tình trạng làm hệ miễn dịch của con người bị suy giảm cấp tiến, tạo điều kiện cho những nhiễm trùng cơ hội và ung thư phát triển mạnh làm đe dọa đến mạng sống của người bị nhiễm</a:t>
            </a:r>
            <a:r>
              <a:rPr lang="en-US" sz="3200" dirty="0">
                <a:latin typeface="+mj-lt"/>
              </a:rPr>
              <a:t>.</a:t>
            </a:r>
          </a:p>
        </p:txBody>
      </p:sp>
    </p:spTree>
    <p:extLst>
      <p:ext uri="{BB962C8B-B14F-4D97-AF65-F5344CB8AC3E}">
        <p14:creationId xmlns:p14="http://schemas.microsoft.com/office/powerpoint/2010/main" val="2989809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46" y="152400"/>
            <a:ext cx="8686800" cy="3046988"/>
          </a:xfrm>
          <a:prstGeom prst="rect">
            <a:avLst/>
          </a:prstGeom>
        </p:spPr>
        <p:txBody>
          <a:bodyPr wrap="square">
            <a:spAutoFit/>
          </a:bodyPr>
          <a:lstStyle/>
          <a:p>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2019, Thế giới có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khoảng </a:t>
            </a:r>
            <a:r>
              <a:rPr lang="vi-VN" sz="3200" b="1" dirty="0">
                <a:solidFill>
                  <a:srgbClr val="FF0000"/>
                </a:solidFill>
                <a:latin typeface="Times New Roman" pitchFamily="18" charset="0"/>
                <a:cs typeface="Times New Roman" pitchFamily="18" charset="0"/>
              </a:rPr>
              <a:t>38 triệu người </a:t>
            </a:r>
            <a:r>
              <a:rPr lang="vi-VN" sz="3200" dirty="0">
                <a:latin typeface="Times New Roman" pitchFamily="18" charset="0"/>
                <a:cs typeface="Times New Roman" pitchFamily="18" charset="0"/>
              </a:rPr>
              <a:t>đang sống chung với HIV</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690.000 người </a:t>
            </a:r>
            <a:r>
              <a:rPr lang="vi-VN" sz="3200" dirty="0">
                <a:latin typeface="Times New Roman" pitchFamily="18" charset="0"/>
                <a:cs typeface="Times New Roman" pitchFamily="18" charset="0"/>
              </a:rPr>
              <a:t>nhiễm HIV </a:t>
            </a:r>
            <a:r>
              <a:rPr lang="vi-VN" sz="3200" b="1" dirty="0">
                <a:solidFill>
                  <a:srgbClr val="FF0000"/>
                </a:solidFill>
                <a:latin typeface="Times New Roman" pitchFamily="18" charset="0"/>
                <a:cs typeface="Times New Roman" pitchFamily="18" charset="0"/>
              </a:rPr>
              <a:t>đã tử vong</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vi-VN" sz="3200" b="1" dirty="0">
                <a:solidFill>
                  <a:srgbClr val="FF0000"/>
                </a:solidFill>
                <a:latin typeface="Times New Roman" pitchFamily="18" charset="0"/>
                <a:cs typeface="Times New Roman" pitchFamily="18" charset="0"/>
              </a:rPr>
              <a:t>1,7 triệu người nhiễm mới </a:t>
            </a:r>
            <a:r>
              <a:rPr lang="vi-VN" sz="3200" dirty="0">
                <a:latin typeface="Times New Roman" pitchFamily="18" charset="0"/>
                <a:cs typeface="Times New Roman" pitchFamily="18" charset="0"/>
              </a:rPr>
              <a:t>được phát hiện, trong đó tập trung chủ yếu nam giới 25-49 tuổi (38%) và nam giới 15-24 tuổi (12%)</a:t>
            </a:r>
            <a:r>
              <a:rPr lang="en-US" sz="32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152400" y="3352800"/>
            <a:ext cx="8440615" cy="3046988"/>
          </a:xfrm>
          <a:prstGeom prst="rect">
            <a:avLst/>
          </a:prstGeom>
        </p:spPr>
        <p:txBody>
          <a:bodyPr wrap="square">
            <a:spAutoFit/>
          </a:bodyPr>
          <a:lstStyle/>
          <a:p>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2019,</a:t>
            </a:r>
            <a:r>
              <a:rPr lang="vi-VN" sz="3200" dirty="0">
                <a:latin typeface="Times New Roman" pitchFamily="18" charset="0"/>
                <a:cs typeface="Times New Roman" pitchFamily="18" charset="0"/>
              </a:rPr>
              <a:t>Việt Nam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số người nhiễm HIV/AIDS còn sống là khoảng </a:t>
            </a:r>
            <a:r>
              <a:rPr lang="vi-VN" sz="3200" b="1" dirty="0">
                <a:solidFill>
                  <a:srgbClr val="FF0000"/>
                </a:solidFill>
                <a:latin typeface="Times New Roman" pitchFamily="18" charset="0"/>
                <a:cs typeface="Times New Roman" pitchFamily="18" charset="0"/>
              </a:rPr>
              <a:t>230.000 người, </a:t>
            </a:r>
            <a:r>
              <a:rPr lang="vi-VN" sz="3200" dirty="0">
                <a:latin typeface="Times New Roman" pitchFamily="18" charset="0"/>
                <a:cs typeface="Times New Roman" pitchFamily="18" charset="0"/>
              </a:rPr>
              <a:t>đứng thứ 3 so với các nước khu vực Đông Nam Á. Ước tính tỷ lệ hiện nhiễm HIV của Việt Nam trên dân số trong độ tuổi từ 15-49 là 0,3%, </a:t>
            </a:r>
            <a:r>
              <a:rPr lang="vi-VN" sz="3200" b="1" dirty="0">
                <a:solidFill>
                  <a:srgbClr val="FF0000"/>
                </a:solidFill>
                <a:latin typeface="Times New Roman" pitchFamily="18" charset="0"/>
                <a:cs typeface="Times New Roman" pitchFamily="18" charset="0"/>
              </a:rPr>
              <a:t>đứng thứ 5 </a:t>
            </a:r>
            <a:r>
              <a:rPr lang="vi-VN" sz="3200" dirty="0">
                <a:latin typeface="Times New Roman" pitchFamily="18" charset="0"/>
                <a:cs typeface="Times New Roman" pitchFamily="18" charset="0"/>
              </a:rPr>
              <a:t>trong số các nước khu vực Đông Nam Á.</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1640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IV , các đường lây truyền và cách phòng chống HIV hiệu quả | Trạm Y tế  Phường 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391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706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hững con đường không lây truyền HIV | TT Y tế Quậ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6858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hông kỳ thị và phân biệt đối xử với người có HIV/AIDS - Báo Người lao độ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9237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533400"/>
            <a:ext cx="8534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55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ự hình thành và sinh sản của vi khuẩn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23012"/>
            <a:ext cx="3520655"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56" y="3323012"/>
            <a:ext cx="2857500"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156" y="3323012"/>
            <a:ext cx="2800350" cy="35349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1" name="Picture 7" descr="Những chủng vi khuẩn nào có khả năng xử lý nước thải nhiễm mặn? | Ecoba 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2" y="-61988"/>
            <a:ext cx="3549076" cy="3315075"/>
          </a:xfrm>
          <a:prstGeom prst="rect">
            <a:avLst/>
          </a:prstGeom>
          <a:solidFill>
            <a:srgbClr val="FFFFFF">
              <a:shade val="85000"/>
            </a:srgbClr>
          </a:solidFill>
          <a:ln w="63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156" y="7938"/>
            <a:ext cx="2765844" cy="33150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0656" y="7936"/>
            <a:ext cx="2857500" cy="33150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15"/>
          <p:cNvGrpSpPr/>
          <p:nvPr/>
        </p:nvGrpSpPr>
        <p:grpSpPr>
          <a:xfrm>
            <a:off x="464472" y="437364"/>
            <a:ext cx="1018536" cy="835140"/>
            <a:chOff x="0" y="0"/>
            <a:chExt cx="488950" cy="349250"/>
          </a:xfrm>
        </p:grpSpPr>
        <p:sp>
          <p:nvSpPr>
            <p:cNvPr id="17" name="5-Point Star 16"/>
            <p:cNvSpPr>
              <a:spLocks/>
            </p:cNvSpPr>
            <p:nvPr/>
          </p:nvSpPr>
          <p:spPr>
            <a:xfrm>
              <a:off x="165100" y="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5-Point Star 17"/>
            <p:cNvSpPr>
              <a:spLocks/>
            </p:cNvSpPr>
            <p:nvPr/>
          </p:nvSpPr>
          <p:spPr>
            <a:xfrm>
              <a:off x="31750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5-Point Star 18"/>
            <p:cNvSpPr>
              <a:spLocks/>
            </p:cNvSpPr>
            <p:nvPr/>
          </p:nvSpPr>
          <p:spPr>
            <a:xfrm>
              <a:off x="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0" name="TextBox 19"/>
          <p:cNvSpPr txBox="1"/>
          <p:nvPr/>
        </p:nvSpPr>
        <p:spPr>
          <a:xfrm>
            <a:off x="26998" y="1434641"/>
            <a:ext cx="3124200"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NHÓM V1.1- KHTN</a:t>
            </a:r>
          </a:p>
        </p:txBody>
      </p:sp>
      <p:sp>
        <p:nvSpPr>
          <p:cNvPr id="3" name="Rectangle 2"/>
          <p:cNvSpPr/>
          <p:nvPr/>
        </p:nvSpPr>
        <p:spPr>
          <a:xfrm>
            <a:off x="492240" y="4114800"/>
            <a:ext cx="8595495"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CHỦ ĐỀ 8: ĐA DẠNG THẾ GIỚI SỐNG</a:t>
            </a:r>
          </a:p>
          <a:p>
            <a:pPr algn="ctr"/>
            <a:r>
              <a:rPr lang="en-US" sz="3600" b="1" cap="none" spc="50" dirty="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BÀI 16: VIRUS VÀ VI KHUẨN</a:t>
            </a:r>
            <a:endParaRPr lang="en-US" sz="3600" b="1" cap="none" spc="50" dirty="0">
              <a:ln w="11430"/>
              <a:solidFill>
                <a:schemeClr val="bg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4609566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46237"/>
            <a:ext cx="9097170" cy="1020763"/>
          </a:xfrm>
        </p:spPr>
        <p:txBody>
          <a:bodyPr>
            <a:normAutofit/>
          </a:bodyPr>
          <a:lstStyle/>
          <a:p>
            <a:pPr marL="0" indent="0">
              <a:buNone/>
            </a:pPr>
            <a:r>
              <a:rPr lang="en-US" sz="3000" b="1" u="sng" dirty="0" err="1">
                <a:solidFill>
                  <a:srgbClr val="FF0000"/>
                </a:solidFill>
                <a:latin typeface="Times New Roman" pitchFamily="18" charset="0"/>
                <a:cs typeface="Times New Roman" pitchFamily="18" charset="0"/>
              </a:rPr>
              <a:t>Yêu</a:t>
            </a:r>
            <a:r>
              <a:rPr lang="en-US" sz="3000" b="1" u="sng" dirty="0">
                <a:solidFill>
                  <a:srgbClr val="FF0000"/>
                </a:solidFill>
                <a:latin typeface="Times New Roman" pitchFamily="18" charset="0"/>
                <a:cs typeface="Times New Roman" pitchFamily="18" charset="0"/>
              </a:rPr>
              <a:t> </a:t>
            </a:r>
            <a:r>
              <a:rPr lang="en-US" sz="3000" b="1" u="sng" dirty="0" err="1">
                <a:solidFill>
                  <a:srgbClr val="FF0000"/>
                </a:solidFill>
                <a:latin typeface="Times New Roman" pitchFamily="18" charset="0"/>
                <a:cs typeface="Times New Roman" pitchFamily="18" charset="0"/>
              </a:rPr>
              <a:t>cầu</a:t>
            </a:r>
            <a:r>
              <a:rPr lang="en-US" sz="3000" b="1" u="sng" dirty="0">
                <a:solidFill>
                  <a:srgbClr val="FF0000"/>
                </a:solidFill>
                <a:latin typeface="Times New Roman" pitchFamily="18" charset="0"/>
                <a:cs typeface="Times New Roman" pitchFamily="18" charset="0"/>
              </a:rPr>
              <a:t>: </a:t>
            </a:r>
            <a:r>
              <a:rPr lang="en-US" sz="3000" b="1" dirty="0">
                <a:solidFill>
                  <a:srgbClr val="0070C0"/>
                </a:solidFill>
                <a:latin typeface="Times New Roman" pitchFamily="18" charset="0"/>
                <a:cs typeface="Times New Roman" pitchFamily="18" charset="0"/>
              </a:rPr>
              <a:t>HS </a:t>
            </a:r>
            <a:r>
              <a:rPr lang="en-US" sz="3000" b="1" dirty="0" err="1">
                <a:solidFill>
                  <a:srgbClr val="0070C0"/>
                </a:solidFill>
                <a:latin typeface="Times New Roman" pitchFamily="18" charset="0"/>
                <a:cs typeface="Times New Roman" pitchFamily="18" charset="0"/>
              </a:rPr>
              <a:t>nghiên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cứu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thông</a:t>
            </a:r>
            <a:r>
              <a:rPr lang="en-US" sz="3000" b="1" dirty="0">
                <a:solidFill>
                  <a:srgbClr val="0070C0"/>
                </a:solidFill>
                <a:latin typeface="Times New Roman" pitchFamily="18" charset="0"/>
                <a:cs typeface="Times New Roman" pitchFamily="18" charset="0"/>
              </a:rPr>
              <a:t> tin SGK </a:t>
            </a:r>
            <a:r>
              <a:rPr lang="en-US" sz="3000" b="1" dirty="0" err="1">
                <a:solidFill>
                  <a:srgbClr val="0070C0"/>
                </a:solidFill>
                <a:latin typeface="Times New Roman" pitchFamily="18" charset="0"/>
                <a:cs typeface="Times New Roman" pitchFamily="18" charset="0"/>
              </a:rPr>
              <a:t>trả</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lời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câu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hỏi</a:t>
            </a:r>
            <a:endParaRPr lang="en-US" sz="3000" b="1" dirty="0">
              <a:solidFill>
                <a:srgbClr val="0070C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457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THẢO LUẬN NHÓM</a:t>
            </a:r>
          </a:p>
          <a:p>
            <a:r>
              <a:rPr lang="en-US" sz="9600" b="1" dirty="0">
                <a:solidFill>
                  <a:srgbClr val="FF0000"/>
                </a:solidFill>
                <a:latin typeface="Times New Roman" pitchFamily="18" charset="0"/>
                <a:cs typeface="Times New Roman" pitchFamily="18" charset="0"/>
              </a:rPr>
              <a:t>(4-6HS/ </a:t>
            </a:r>
            <a:r>
              <a:rPr lang="en-US" sz="9600" b="1" dirty="0" err="1">
                <a:solidFill>
                  <a:srgbClr val="FF0000"/>
                </a:solidFill>
                <a:latin typeface="Times New Roman" pitchFamily="18" charset="0"/>
                <a:cs typeface="Times New Roman" pitchFamily="18" charset="0"/>
              </a:rPr>
              <a:t>nhóm</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5 </a:t>
            </a:r>
            <a:r>
              <a:rPr lang="en-US" sz="9600" b="1" dirty="0" err="1">
                <a:solidFill>
                  <a:srgbClr val="FF0000"/>
                </a:solidFill>
                <a:latin typeface="Times New Roman" pitchFamily="18" charset="0"/>
                <a:cs typeface="Times New Roman" pitchFamily="18" charset="0"/>
              </a:rPr>
              <a:t>phút</a:t>
            </a:r>
            <a:r>
              <a:rPr lang="en-US" sz="9600" b="1" dirty="0">
                <a:solidFill>
                  <a:srgbClr val="FF0000"/>
                </a:solidFill>
                <a:latin typeface="Times New Roman" pitchFamily="18" charset="0"/>
                <a:cs typeface="Times New Roman" pitchFamily="18" charset="0"/>
              </a:rPr>
              <a:t>)</a:t>
            </a:r>
          </a:p>
        </p:txBody>
      </p:sp>
      <p:sp>
        <p:nvSpPr>
          <p:cNvPr id="2" name="TextBox 1"/>
          <p:cNvSpPr txBox="1"/>
          <p:nvPr/>
        </p:nvSpPr>
        <p:spPr>
          <a:xfrm>
            <a:off x="0" y="2514600"/>
            <a:ext cx="9067800" cy="3970318"/>
          </a:xfrm>
          <a:prstGeom prst="rect">
            <a:avLst/>
          </a:prstGeom>
          <a:noFill/>
        </p:spPr>
        <p:txBody>
          <a:bodyPr wrap="square" rtlCol="0">
            <a:spAutoFit/>
          </a:bodyPr>
          <a:lstStyle/>
          <a:p>
            <a:pPr marL="342900" indent="-342900" algn="just">
              <a:buAutoNum type="arabicParenR"/>
            </a:pP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do </a:t>
            </a:r>
            <a:r>
              <a:rPr lang="en-US" sz="3600" dirty="0" err="1">
                <a:latin typeface="Times New Roman" pitchFamily="18" charset="0"/>
                <a:cs typeface="Times New Roman" pitchFamily="18" charset="0"/>
              </a:rPr>
              <a:t>virut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vi </a:t>
            </a:r>
            <a:r>
              <a:rPr lang="en-US" sz="3600" dirty="0" err="1">
                <a:latin typeface="Times New Roman" pitchFamily="18" charset="0"/>
                <a:cs typeface="Times New Roman" pitchFamily="18" charset="0"/>
              </a:rPr>
              <a:t>khuẩn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2) </a:t>
            </a: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tiêm</a:t>
            </a:r>
            <a:r>
              <a:rPr lang="en-US" sz="3600" dirty="0">
                <a:latin typeface="Times New Roman" pitchFamily="18" charset="0"/>
                <a:cs typeface="Times New Roman" pitchFamily="18" charset="0"/>
              </a:rPr>
              <a:t> vaccine.</a:t>
            </a:r>
          </a:p>
          <a:p>
            <a:pPr algn="just"/>
            <a:r>
              <a:rPr lang="en-US" sz="3600" dirty="0">
                <a:latin typeface="Times New Roman" pitchFamily="18" charset="0"/>
                <a:cs typeface="Times New Roman" pitchFamily="18" charset="0"/>
              </a:rPr>
              <a:t>3)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loại</a:t>
            </a:r>
            <a:r>
              <a:rPr lang="en-US" sz="3600" dirty="0">
                <a:latin typeface="Times New Roman" pitchFamily="18" charset="0"/>
                <a:cs typeface="Times New Roman" pitchFamily="18" charset="0"/>
              </a:rPr>
              <a:t> vaccine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4)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ta </a:t>
            </a:r>
            <a:r>
              <a:rPr lang="en-US" sz="3600" dirty="0" err="1">
                <a:latin typeface="Times New Roman" pitchFamily="18" charset="0"/>
                <a:cs typeface="Times New Roman" pitchFamily="18" charset="0"/>
              </a:rPr>
              <a:t>cần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ý </a:t>
            </a:r>
            <a:r>
              <a:rPr lang="en-US" sz="3600" dirty="0" err="1">
                <a:latin typeface="Times New Roman" pitchFamily="18" charset="0"/>
                <a:cs typeface="Times New Roman" pitchFamily="18" charset="0"/>
              </a:rPr>
              <a:t>điều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2714835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a:solidFill>
                  <a:srgbClr val="FF0000"/>
                </a:solidFill>
                <a:latin typeface="Times New Roman" pitchFamily="18" charset="0"/>
                <a:cs typeface="Times New Roman" pitchFamily="18" charset="0"/>
              </a:rPr>
              <a:t>Phòng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bệnh</a:t>
            </a:r>
            <a:r>
              <a:rPr lang="en-US" sz="3600" b="1" dirty="0">
                <a:solidFill>
                  <a:srgbClr val="FF0000"/>
                </a:solidFill>
                <a:latin typeface="Times New Roman" pitchFamily="18" charset="0"/>
                <a:cs typeface="Times New Roman" pitchFamily="18" charset="0"/>
              </a:rPr>
              <a:t> do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pic>
        <p:nvPicPr>
          <p:cNvPr id="26625" name="Picture 1" descr="C:\Users\May01\Desktop\thang 5\phong benh vi 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0786"/>
            <a:ext cx="8839200" cy="552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19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May01\Desktop\thang 5\phong benh ở cây tr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620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a:solidFill>
                  <a:srgbClr val="FF0000"/>
                </a:solidFill>
                <a:latin typeface="Times New Roman" pitchFamily="18" charset="0"/>
                <a:cs typeface="Times New Roman" pitchFamily="18" charset="0"/>
              </a:rPr>
              <a:t>Phòng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bệnh</a:t>
            </a:r>
            <a:r>
              <a:rPr lang="en-US" sz="3600" b="1" dirty="0">
                <a:solidFill>
                  <a:srgbClr val="FF0000"/>
                </a:solidFill>
                <a:latin typeface="Times New Roman" pitchFamily="18" charset="0"/>
                <a:cs typeface="Times New Roman" pitchFamily="18" charset="0"/>
              </a:rPr>
              <a:t> do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7224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iêm Phòng Cho Trẻ – Lợi Ích Bất Ngờ | Bệnh viện Hoàn Mỹ Cửu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1"/>
            <a:ext cx="2667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609600"/>
            <a:ext cx="5791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24 h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gan</a:t>
            </a:r>
            <a:r>
              <a:rPr lang="en-US"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B</a:t>
            </a:r>
          </a:p>
          <a:p>
            <a:pPr algn="ctr"/>
            <a:endParaRPr lang="en-US" sz="2800" dirty="0">
              <a:latin typeface="Times New Roman" pitchFamily="18" charset="0"/>
              <a:cs typeface="Times New Roman" pitchFamily="18" charset="0"/>
            </a:endParaRPr>
          </a:p>
        </p:txBody>
      </p:sp>
      <p:sp>
        <p:nvSpPr>
          <p:cNvPr id="7" name="Rectangle 6"/>
          <p:cNvSpPr/>
          <p:nvPr/>
        </p:nvSpPr>
        <p:spPr>
          <a:xfrm>
            <a:off x="3048000" y="2438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Cúm</a:t>
            </a:r>
            <a:r>
              <a:rPr lang="en-US" sz="2800" b="1" dirty="0">
                <a:latin typeface="Times New Roman" pitchFamily="18" charset="0"/>
                <a:cs typeface="Times New Roman" pitchFamily="18" charset="0"/>
              </a:rPr>
              <a:t>, BH-HG- UV- BL, </a:t>
            </a:r>
            <a:r>
              <a:rPr lang="en-US" sz="2800" b="1" dirty="0" err="1">
                <a:latin typeface="Times New Roman" pitchFamily="18" charset="0"/>
                <a:cs typeface="Times New Roman" pitchFamily="18" charset="0"/>
              </a:rPr>
              <a:t>tiêu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chảy</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Rectangle 7"/>
          <p:cNvSpPr/>
          <p:nvPr/>
        </p:nvSpPr>
        <p:spPr>
          <a:xfrm>
            <a:off x="3048000" y="4343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Sởi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rubella, </a:t>
            </a:r>
            <a:r>
              <a:rPr lang="en-US" sz="2800" b="1" dirty="0" err="1">
                <a:latin typeface="Times New Roman" pitchFamily="18" charset="0"/>
                <a:cs typeface="Times New Roman" pitchFamily="18" charset="0"/>
              </a:rPr>
              <a:t>viêm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não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thủy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đậu</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8674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957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537437-C139-1F3B-A679-E51271782B29}"/>
              </a:ext>
            </a:extLst>
          </p:cNvPr>
          <p:cNvSpPr txBox="1"/>
          <p:nvPr/>
        </p:nvSpPr>
        <p:spPr>
          <a:xfrm>
            <a:off x="838200" y="4857508"/>
            <a:ext cx="6781800" cy="1631216"/>
          </a:xfrm>
          <a:prstGeom prst="rect">
            <a:avLst/>
          </a:prstGeom>
          <a:noFill/>
        </p:spPr>
        <p:txBody>
          <a:bodyPr wrap="square">
            <a:spAutoFit/>
          </a:bodyPr>
          <a:lstStyle/>
          <a:p>
            <a:r>
              <a:rPr lang="en-US" sz="2000"/>
              <a:t>Tài liệu được chia sẻ bởi Website VnTeach.Com</a:t>
            </a:r>
          </a:p>
          <a:p>
            <a:r>
              <a:rPr lang="en-US" sz="2000"/>
              <a:t>https://www.vnteach.com</a:t>
            </a:r>
          </a:p>
          <a:p>
            <a:r>
              <a:rPr lang="en-US" sz="2000"/>
              <a:t>Một sản phẩm của cộng đồng facebook Thư Viện VnTeach.Com</a:t>
            </a:r>
          </a:p>
          <a:p>
            <a:r>
              <a:rPr lang="en-US" sz="2000"/>
              <a:t>https://www.facebook.com/groups/vnteach/</a:t>
            </a:r>
          </a:p>
          <a:p>
            <a:r>
              <a:rPr lang="en-US" sz="2000"/>
              <a:t>https://www.facebook.com/groups/thuvienvnteach/</a:t>
            </a:r>
          </a:p>
        </p:txBody>
      </p:sp>
    </p:spTree>
    <p:extLst>
      <p:ext uri="{BB962C8B-B14F-4D97-AF65-F5344CB8AC3E}">
        <p14:creationId xmlns:p14="http://schemas.microsoft.com/office/powerpoint/2010/main" val="336911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val 8"/>
          <p:cNvSpPr>
            <a:spLocks noChangeArrowheads="1"/>
          </p:cNvSpPr>
          <p:nvPr/>
        </p:nvSpPr>
        <p:spPr bwMode="auto">
          <a:xfrm>
            <a:off x="7705725" y="4879975"/>
            <a:ext cx="80963" cy="177800"/>
          </a:xfrm>
          <a:prstGeom prst="ellipse">
            <a:avLst/>
          </a:prstGeom>
          <a:solidFill>
            <a:srgbClr val="21C325"/>
          </a:solidFill>
          <a:ln w="19050">
            <a:solidFill>
              <a:srgbClr val="FF33CC"/>
            </a:solidFill>
            <a:round/>
            <a:headEnd/>
            <a:tailEnd/>
          </a:ln>
        </p:spPr>
        <p:txBody>
          <a:bodyPr wrap="none" anchor="ctr"/>
          <a:lstStyle/>
          <a:p>
            <a:endParaRPr lang="en-US"/>
          </a:p>
        </p:txBody>
      </p:sp>
      <p:sp>
        <p:nvSpPr>
          <p:cNvPr id="3076" name="Oval 9"/>
          <p:cNvSpPr>
            <a:spLocks noChangeArrowheads="1"/>
          </p:cNvSpPr>
          <p:nvPr/>
        </p:nvSpPr>
        <p:spPr bwMode="auto">
          <a:xfrm flipV="1">
            <a:off x="6477000" y="5514975"/>
            <a:ext cx="74613" cy="74613"/>
          </a:xfrm>
          <a:prstGeom prst="ellipse">
            <a:avLst/>
          </a:prstGeom>
          <a:solidFill>
            <a:srgbClr val="5F5FD7"/>
          </a:solidFill>
          <a:ln w="9525">
            <a:solidFill>
              <a:srgbClr val="21C325"/>
            </a:solidFill>
            <a:round/>
            <a:headEnd/>
            <a:tailEnd/>
          </a:ln>
        </p:spPr>
        <p:txBody>
          <a:bodyPr wrap="none" anchor="ctr"/>
          <a:lstStyle/>
          <a:p>
            <a:endParaRPr lang="en-US"/>
          </a:p>
        </p:txBody>
      </p:sp>
      <p:sp>
        <p:nvSpPr>
          <p:cNvPr id="3077" name="Oval 10"/>
          <p:cNvSpPr>
            <a:spLocks noChangeArrowheads="1"/>
          </p:cNvSpPr>
          <p:nvPr/>
        </p:nvSpPr>
        <p:spPr bwMode="auto">
          <a:xfrm flipV="1">
            <a:off x="7086600" y="5591175"/>
            <a:ext cx="79375" cy="79375"/>
          </a:xfrm>
          <a:prstGeom prst="ellipse">
            <a:avLst/>
          </a:prstGeom>
          <a:solidFill>
            <a:srgbClr val="FF3300"/>
          </a:solidFill>
          <a:ln w="9525">
            <a:solidFill>
              <a:schemeClr val="hlink"/>
            </a:solidFill>
            <a:round/>
            <a:headEnd/>
            <a:tailEnd/>
          </a:ln>
        </p:spPr>
        <p:txBody>
          <a:bodyPr wrap="none" anchor="ctr"/>
          <a:lstStyle/>
          <a:p>
            <a:endParaRPr lang="en-US"/>
          </a:p>
        </p:txBody>
      </p:sp>
      <p:sp>
        <p:nvSpPr>
          <p:cNvPr id="3078" name="Oval 11"/>
          <p:cNvSpPr>
            <a:spLocks noChangeArrowheads="1"/>
          </p:cNvSpPr>
          <p:nvPr/>
        </p:nvSpPr>
        <p:spPr bwMode="auto">
          <a:xfrm flipV="1">
            <a:off x="7162800" y="5514975"/>
            <a:ext cx="74613"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79" name="Oval 22"/>
          <p:cNvSpPr>
            <a:spLocks noChangeArrowheads="1"/>
          </p:cNvSpPr>
          <p:nvPr/>
        </p:nvSpPr>
        <p:spPr bwMode="auto">
          <a:xfrm flipV="1">
            <a:off x="7240588" y="5895975"/>
            <a:ext cx="74612"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80" name="Rectangle 24"/>
          <p:cNvSpPr>
            <a:spLocks noChangeArrowheads="1"/>
          </p:cNvSpPr>
          <p:nvPr/>
        </p:nvSpPr>
        <p:spPr bwMode="auto">
          <a:xfrm>
            <a:off x="82550" y="1"/>
            <a:ext cx="9020175" cy="67056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 name="Group 2"/>
          <p:cNvGrpSpPr>
            <a:grpSpLocks/>
          </p:cNvGrpSpPr>
          <p:nvPr/>
        </p:nvGrpSpPr>
        <p:grpSpPr bwMode="auto">
          <a:xfrm>
            <a:off x="97692" y="1207945"/>
            <a:ext cx="9274908" cy="1078753"/>
            <a:chOff x="292274" y="2928551"/>
            <a:chExt cx="4903066" cy="864000"/>
          </a:xfrm>
        </p:grpSpPr>
        <p:sp>
          <p:nvSpPr>
            <p:cNvPr id="23"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24"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25" name="직사각형 110"/>
            <p:cNvSpPr>
              <a:spLocks noChangeArrowheads="1"/>
            </p:cNvSpPr>
            <p:nvPr/>
          </p:nvSpPr>
          <p:spPr bwMode="auto">
            <a:xfrm>
              <a:off x="481279" y="3020651"/>
              <a:ext cx="288783" cy="66709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1</a:t>
              </a:r>
              <a:endParaRPr lang="ko-KR" altLang="en-US" sz="3733" dirty="0">
                <a:solidFill>
                  <a:schemeClr val="accent6">
                    <a:lumMod val="75000"/>
                  </a:schemeClr>
                </a:solidFill>
                <a:latin typeface="Times New Roman" pitchFamily="18" charset="0"/>
                <a:cs typeface="Times New Roman" pitchFamily="18" charset="0"/>
              </a:endParaRPr>
            </a:p>
          </p:txBody>
        </p:sp>
        <p:sp>
          <p:nvSpPr>
            <p:cNvPr id="3109" name="TextBox 10"/>
            <p:cNvSpPr txBox="1">
              <a:spLocks noChangeArrowheads="1"/>
            </p:cNvSpPr>
            <p:nvPr/>
          </p:nvSpPr>
          <p:spPr bwMode="auto">
            <a:xfrm>
              <a:off x="913674" y="3120657"/>
              <a:ext cx="4281666" cy="32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Hình</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dạng</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cấu</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tạo</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của</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virut</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
        <p:nvSpPr>
          <p:cNvPr id="34" name="Text Placeholder 1"/>
          <p:cNvSpPr txBox="1">
            <a:spLocks/>
          </p:cNvSpPr>
          <p:nvPr/>
        </p:nvSpPr>
        <p:spPr bwMode="auto">
          <a:xfrm>
            <a:off x="189086" y="70890"/>
            <a:ext cx="2592387" cy="6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ko-KR" sz="3600" b="1" dirty="0">
                <a:solidFill>
                  <a:srgbClr val="2D2D8A"/>
                </a:solidFill>
                <a:ea typeface="Gulim" pitchFamily="34" charset="-127"/>
              </a:rPr>
              <a:t>NỘI DUNG</a:t>
            </a:r>
          </a:p>
        </p:txBody>
      </p:sp>
      <p:grpSp>
        <p:nvGrpSpPr>
          <p:cNvPr id="45" name="Group 44"/>
          <p:cNvGrpSpPr>
            <a:grpSpLocks/>
          </p:cNvGrpSpPr>
          <p:nvPr/>
        </p:nvGrpSpPr>
        <p:grpSpPr bwMode="auto">
          <a:xfrm>
            <a:off x="76200" y="2578847"/>
            <a:ext cx="9274908" cy="1078753"/>
            <a:chOff x="292274" y="2928551"/>
            <a:chExt cx="4903066" cy="864000"/>
          </a:xfrm>
        </p:grpSpPr>
        <p:sp>
          <p:nvSpPr>
            <p:cNvPr id="4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4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4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2</a:t>
              </a:r>
              <a:endParaRPr lang="ko-KR" altLang="en-US" sz="3733" dirty="0">
                <a:solidFill>
                  <a:schemeClr val="accent6">
                    <a:lumMod val="75000"/>
                  </a:schemeClr>
                </a:solidFill>
                <a:latin typeface="Times New Roman" pitchFamily="18" charset="0"/>
                <a:cs typeface="Times New Roman" pitchFamily="18" charset="0"/>
              </a:endParaRPr>
            </a:p>
          </p:txBody>
        </p:sp>
        <p:sp>
          <p:nvSpPr>
            <p:cNvPr id="4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Vai</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trò</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của</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0" name="Group 49"/>
          <p:cNvGrpSpPr>
            <a:grpSpLocks/>
          </p:cNvGrpSpPr>
          <p:nvPr/>
        </p:nvGrpSpPr>
        <p:grpSpPr bwMode="auto">
          <a:xfrm>
            <a:off x="97692" y="3979022"/>
            <a:ext cx="9274908" cy="1078753"/>
            <a:chOff x="292274" y="2928551"/>
            <a:chExt cx="4903066" cy="864000"/>
          </a:xfrm>
        </p:grpSpPr>
        <p:sp>
          <p:nvSpPr>
            <p:cNvPr id="51"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2"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3"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3</a:t>
              </a:r>
              <a:endParaRPr lang="ko-KR" altLang="en-US" sz="3733" dirty="0">
                <a:solidFill>
                  <a:schemeClr val="accent6">
                    <a:lumMod val="75000"/>
                  </a:schemeClr>
                </a:solidFill>
                <a:latin typeface="Times New Roman" pitchFamily="18" charset="0"/>
                <a:cs typeface="Times New Roman" pitchFamily="18" charset="0"/>
              </a:endParaRPr>
            </a:p>
          </p:txBody>
        </p:sp>
        <p:sp>
          <p:nvSpPr>
            <p:cNvPr id="54"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Tác</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hại</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của</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virut</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5" name="Group 54"/>
          <p:cNvGrpSpPr>
            <a:grpSpLocks/>
          </p:cNvGrpSpPr>
          <p:nvPr/>
        </p:nvGrpSpPr>
        <p:grpSpPr bwMode="auto">
          <a:xfrm>
            <a:off x="97692" y="5398247"/>
            <a:ext cx="9274908" cy="1078753"/>
            <a:chOff x="292274" y="2928551"/>
            <a:chExt cx="4903066" cy="864000"/>
          </a:xfrm>
        </p:grpSpPr>
        <p:sp>
          <p:nvSpPr>
            <p:cNvPr id="5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4</a:t>
              </a:r>
              <a:endParaRPr lang="ko-KR" altLang="en-US" sz="3733" dirty="0">
                <a:solidFill>
                  <a:schemeClr val="accent6">
                    <a:lumMod val="75000"/>
                  </a:schemeClr>
                </a:solidFill>
                <a:latin typeface="Times New Roman" pitchFamily="18" charset="0"/>
                <a:cs typeface="Times New Roman" pitchFamily="18" charset="0"/>
              </a:endParaRPr>
            </a:p>
          </p:txBody>
        </p:sp>
        <p:sp>
          <p:nvSpPr>
            <p:cNvPr id="5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Phòng</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bệnh</a:t>
              </a:r>
              <a:r>
                <a:rPr lang="en-US" altLang="ko-KR" sz="3200" b="1" dirty="0">
                  <a:solidFill>
                    <a:schemeClr val="bg1"/>
                  </a:solidFill>
                  <a:latin typeface="Times New Roman" pitchFamily="18" charset="0"/>
                  <a:ea typeface="Gulim" pitchFamily="34" charset="-127"/>
                  <a:cs typeface="Times New Roman" pitchFamily="18" charset="0"/>
                </a:rPr>
                <a:t> do </a:t>
              </a:r>
              <a:r>
                <a:rPr lang="en-US" altLang="ko-KR" sz="3200" b="1" dirty="0" err="1">
                  <a:solidFill>
                    <a:schemeClr val="bg1"/>
                  </a:solidFill>
                  <a:latin typeface="Times New Roman" pitchFamily="18" charset="0"/>
                  <a:ea typeface="Gulim" pitchFamily="34" charset="-127"/>
                  <a:cs typeface="Times New Roman" pitchFamily="18" charset="0"/>
                </a:rPr>
                <a:t>virut</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gây</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nên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Tree>
    <p:custDataLst>
      <p:tags r:id="rId1"/>
    </p:custDataLst>
    <p:extLst>
      <p:ext uri="{BB962C8B-B14F-4D97-AF65-F5344CB8AC3E}">
        <p14:creationId xmlns:p14="http://schemas.microsoft.com/office/powerpoint/2010/main" val="694631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inVertical)">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y01\Desktop\thang 5\ph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2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ay01\Desktop\thang 5\viru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 y="914400"/>
            <a:ext cx="8229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95600" y="157942"/>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74022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5791200"/>
            <a:ext cx="2286000" cy="792163"/>
          </a:xfrm>
        </p:spPr>
        <p:txBody>
          <a:bodyPr/>
          <a:lstStyle/>
          <a:p>
            <a:pPr marL="0" indent="0" algn="ctr">
              <a:buNone/>
            </a:pPr>
            <a:r>
              <a:rPr lang="en-US" sz="3600" b="1" dirty="0" err="1">
                <a:latin typeface="Times New Roman" pitchFamily="18" charset="0"/>
                <a:cs typeface="Times New Roman" pitchFamily="18" charset="0"/>
              </a:rPr>
              <a:t>Virut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sởi</a:t>
            </a:r>
            <a:endParaRPr lang="en-US" sz="3600" b="1" dirty="0">
              <a:latin typeface="Times New Roman" pitchFamily="18" charset="0"/>
              <a:cs typeface="Times New Roman" pitchFamily="18" charset="0"/>
            </a:endParaRPr>
          </a:p>
          <a:p>
            <a:endParaRPr lang="en-US" dirty="0"/>
          </a:p>
        </p:txBody>
      </p:sp>
      <p:pic>
        <p:nvPicPr>
          <p:cNvPr id="2050" name="Picture 2" descr="Bệnh s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153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irus quai bị sống trong không khí bao lâ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48729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5791200"/>
            <a:ext cx="4267200" cy="707886"/>
          </a:xfrm>
          <a:prstGeom prst="rect">
            <a:avLst/>
          </a:prstGeom>
          <a:noFill/>
        </p:spPr>
        <p:txBody>
          <a:bodyPr wrap="square" rtlCol="0">
            <a:spAutoFit/>
          </a:bodyPr>
          <a:lstStyle/>
          <a:p>
            <a:pPr algn="ctr"/>
            <a:r>
              <a:rPr lang="en-US" sz="4000" b="1" dirty="0" err="1">
                <a:solidFill>
                  <a:schemeClr val="bg1"/>
                </a:solidFill>
                <a:latin typeface="Times New Roman" pitchFamily="18" charset="0"/>
                <a:cs typeface="Times New Roman" pitchFamily="18" charset="0"/>
              </a:rPr>
              <a:t>Virut</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quai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bị</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96473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19400" y="762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pic>
        <p:nvPicPr>
          <p:cNvPr id="6146" name="Picture 2" descr="C:\Users\May01\Desktop\thang 5\vi khuẩ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43742"/>
            <a:ext cx="8229600" cy="570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653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5|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13248</TotalTime>
  <Words>745</Words>
  <Application>Microsoft Office PowerPoint</Application>
  <PresentationFormat>On-screen Show (4:3)</PresentationFormat>
  <Paragraphs>74</Paragraphs>
  <Slides>35</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2021-05-03T01:49:01Z</dcterms:created>
  <dcterms:modified xsi:type="dcterms:W3CDTF">2023-08-31T02:33:35Z</dcterms:modified>
</cp:coreProperties>
</file>