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292" r:id="rId5"/>
    <p:sldId id="301" r:id="rId6"/>
    <p:sldId id="352" r:id="rId7"/>
    <p:sldId id="346" r:id="rId8"/>
    <p:sldId id="345" r:id="rId9"/>
    <p:sldId id="338" r:id="rId10"/>
    <p:sldId id="353" r:id="rId11"/>
    <p:sldId id="347" r:id="rId12"/>
    <p:sldId id="348" r:id="rId13"/>
    <p:sldId id="336" r:id="rId14"/>
    <p:sldId id="349" r:id="rId15"/>
    <p:sldId id="339" r:id="rId16"/>
    <p:sldId id="350" r:id="rId17"/>
    <p:sldId id="340" r:id="rId18"/>
    <p:sldId id="351" r:id="rId19"/>
    <p:sldId id="355" r:id="rId20"/>
    <p:sldId id="354" r:id="rId21"/>
    <p:sldId id="341" r:id="rId22"/>
    <p:sldId id="356" r:id="rId23"/>
    <p:sldId id="315" r:id="rId24"/>
    <p:sldId id="332" r:id="rId25"/>
    <p:sldId id="357" r:id="rId26"/>
    <p:sldId id="331" r:id="rId27"/>
    <p:sldId id="295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-5457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4415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10</a:t>
            </a:r>
            <a:r>
              <a:rPr lang="vi-VN" altLang="en-US" sz="1800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Energy Sources</a:t>
            </a:r>
            <a:endParaRPr lang="en-US" alt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38449" y="-41098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86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77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2873" y="2316995"/>
            <a:ext cx="10117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sym typeface="Wingdings" panose="05000000000000000000" pitchFamily="2" charset="2"/>
              </a:rPr>
              <a:t> Towns use 20% more electricity than villages.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2873" y="3944971"/>
            <a:ext cx="10117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i="1" dirty="0">
                <a:solidFill>
                  <a:srgbClr val="FF0000"/>
                </a:solidFill>
              </a:rPr>
              <a:t>Does </a:t>
            </a:r>
            <a:r>
              <a:rPr lang="en-US" sz="3200" i="1" dirty="0" err="1">
                <a:solidFill>
                  <a:srgbClr val="FF0000"/>
                </a:solidFill>
              </a:rPr>
              <a:t>Highdale</a:t>
            </a:r>
            <a:r>
              <a:rPr lang="en-US" sz="3200" i="1" dirty="0">
                <a:solidFill>
                  <a:srgbClr val="FF0000"/>
                </a:solidFill>
              </a:rPr>
              <a:t> burn more natural gas than </a:t>
            </a:r>
            <a:r>
              <a:rPr lang="en-US" sz="3200" i="1" dirty="0" err="1">
                <a:solidFill>
                  <a:srgbClr val="FF0000"/>
                </a:solidFill>
              </a:rPr>
              <a:t>Wintertown</a:t>
            </a:r>
            <a:r>
              <a:rPr lang="en-US" sz="3200" i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7140"/>
          <a:stretch>
            <a:fillRect/>
          </a:stretch>
        </p:blipFill>
        <p:spPr>
          <a:xfrm>
            <a:off x="380365" y="676910"/>
            <a:ext cx="9767570" cy="1313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9" y="3197711"/>
            <a:ext cx="10341890" cy="556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816" y="1534280"/>
            <a:ext cx="11829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i="1" dirty="0">
                <a:solidFill>
                  <a:srgbClr val="FF0000"/>
                </a:solidFill>
              </a:rPr>
              <a:t>Springfield gets 40% less energy from solar power than Twin Peaks.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816" y="3264371"/>
            <a:ext cx="11829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i="1" dirty="0">
                <a:solidFill>
                  <a:srgbClr val="FF0000"/>
                </a:solidFill>
              </a:rPr>
              <a:t>People in Springfield use more electricity than people in Twin Peaks.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16" y="4954629"/>
            <a:ext cx="118291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200" i="1" dirty="0">
                <a:solidFill>
                  <a:srgbClr val="FF0000"/>
                </a:solidFill>
              </a:rPr>
              <a:t>Does Greenwood get more of its energy from coal than Maple Falls?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34" y="708974"/>
            <a:ext cx="11097090" cy="551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4" y="2453354"/>
            <a:ext cx="11387227" cy="539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33" y="4168674"/>
            <a:ext cx="11387228" cy="549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1" y="1506487"/>
            <a:ext cx="11377756" cy="4160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1" y="663880"/>
            <a:ext cx="9100007" cy="610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7721" y="3602150"/>
            <a:ext cx="10189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 gets less energy from coal than </a:t>
            </a:r>
            <a:r>
              <a:rPr lang="en-US" sz="3600" i="1" dirty="0" err="1">
                <a:solidFill>
                  <a:srgbClr val="FF0000"/>
                </a:solidFill>
              </a:rPr>
              <a:t>Hambry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7720" y="5003684"/>
            <a:ext cx="116829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 gets more energy from solar power than </a:t>
            </a:r>
            <a:r>
              <a:rPr lang="en-US" sz="3600" i="1" dirty="0" err="1">
                <a:solidFill>
                  <a:srgbClr val="FF0000"/>
                </a:solidFill>
              </a:rPr>
              <a:t>Wintertown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00" y="1466866"/>
            <a:ext cx="11182782" cy="4062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11" y="663880"/>
            <a:ext cx="9100007" cy="6102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0077" y="2162801"/>
            <a:ext cx="11252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Hambry</a:t>
            </a:r>
            <a:r>
              <a:rPr lang="en-US" sz="3600" i="1" dirty="0">
                <a:solidFill>
                  <a:srgbClr val="FF0000"/>
                </a:solidFill>
              </a:rPr>
              <a:t> gets more energy from coal than </a:t>
            </a:r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077" y="3535675"/>
            <a:ext cx="114738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i="1" dirty="0" err="1">
                <a:solidFill>
                  <a:srgbClr val="FF0000"/>
                </a:solidFill>
              </a:rPr>
              <a:t>Wintertown</a:t>
            </a:r>
            <a:r>
              <a:rPr lang="en-US" sz="3500" i="1" dirty="0">
                <a:solidFill>
                  <a:srgbClr val="FF0000"/>
                </a:solidFill>
              </a:rPr>
              <a:t> gets more energy from hydropower than </a:t>
            </a:r>
            <a:r>
              <a:rPr lang="en-US" sz="3500" i="1" dirty="0" err="1">
                <a:solidFill>
                  <a:srgbClr val="FF0000"/>
                </a:solidFill>
              </a:rPr>
              <a:t>Hambry</a:t>
            </a:r>
            <a:r>
              <a:rPr lang="en-US" sz="35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100" y="4915828"/>
            <a:ext cx="112178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Wintertown</a:t>
            </a:r>
            <a:r>
              <a:rPr lang="en-US" sz="3600" i="1" dirty="0">
                <a:solidFill>
                  <a:srgbClr val="FF0000"/>
                </a:solidFill>
              </a:rPr>
              <a:t> and </a:t>
            </a:r>
            <a:r>
              <a:rPr lang="en-US" sz="3600" i="1" dirty="0" err="1">
                <a:solidFill>
                  <a:srgbClr val="FF0000"/>
                </a:solidFill>
              </a:rPr>
              <a:t>Hambry</a:t>
            </a:r>
            <a:r>
              <a:rPr lang="en-US" sz="3600" i="1" dirty="0">
                <a:solidFill>
                  <a:srgbClr val="FF0000"/>
                </a:solidFill>
              </a:rPr>
              <a:t> get less energy from oil than </a:t>
            </a:r>
            <a:r>
              <a:rPr lang="en-US" sz="3600" i="1" dirty="0" err="1">
                <a:solidFill>
                  <a:srgbClr val="FF0000"/>
                </a:solidFill>
              </a:rPr>
              <a:t>Highdale</a:t>
            </a:r>
            <a:r>
              <a:rPr lang="en-US" sz="3600" i="1" dirty="0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365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5260"/>
          <a:stretch>
            <a:fillRect/>
          </a:stretch>
        </p:blipFill>
        <p:spPr>
          <a:xfrm>
            <a:off x="2752531" y="338248"/>
            <a:ext cx="9054970" cy="7905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061" y="1322060"/>
            <a:ext cx="127188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1. Spring Town uses _____ coal than Fairview.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2. Fairview gets _____energy from wind power than Franklin</a:t>
            </a:r>
            <a:r>
              <a:rPr lang="en-US" sz="36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1939" y="1322060"/>
            <a:ext cx="882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9227" y="2430055"/>
            <a:ext cx="882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99" y="3258465"/>
            <a:ext cx="5723116" cy="301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7" y="458433"/>
            <a:ext cx="129788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3. Fairview uses ______ wind power than Spring Town.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4. Franklin gets ______ energy from oil than Fairview.</a:t>
            </a:r>
          </a:p>
          <a:p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5. Spring Town uses ______hydropower than Fairview.</a:t>
            </a:r>
            <a:r>
              <a:rPr lang="en-US" sz="36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2195" y="458433"/>
            <a:ext cx="1385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4223" y="1566428"/>
            <a:ext cx="1385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4922" y="2674423"/>
            <a:ext cx="1385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99" y="3258465"/>
            <a:ext cx="5723116" cy="3017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87" y="4075605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" y="506937"/>
            <a:ext cx="12099215" cy="578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29" y="1643657"/>
            <a:ext cx="9900141" cy="2983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6045" y="3936997"/>
            <a:ext cx="9400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Fairview gets less energy from oil than Franklin.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967" y="5185568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05" y="905426"/>
            <a:ext cx="9012387" cy="4387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0991" y="1731980"/>
            <a:ext cx="10483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Spring Town uses more hydropower than Franklin.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0991" y="3206775"/>
            <a:ext cx="9489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Franklin uses less coal than Spring Town.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6819" y="4646853"/>
            <a:ext cx="11055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Fairview gets less energy from wind power than Franklin.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0745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05"/>
            <a:ext cx="9384030" cy="6256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6335" y="552140"/>
            <a:ext cx="419566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105987" y="4916619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4868" y="3152359"/>
            <a:ext cx="3700873" cy="7548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572" y="373224"/>
            <a:ext cx="4134886" cy="5851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5980" y="3114688"/>
            <a:ext cx="100722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 err="1">
                <a:solidFill>
                  <a:srgbClr val="FF0000"/>
                </a:solidFill>
              </a:rPr>
              <a:t>Wintertown</a:t>
            </a:r>
            <a:r>
              <a:rPr lang="en-US" sz="3400" i="1" dirty="0">
                <a:solidFill>
                  <a:srgbClr val="FF0000"/>
                </a:solidFill>
              </a:rPr>
              <a:t> gets less energy from coal than </a:t>
            </a:r>
            <a:r>
              <a:rPr lang="en-US" sz="3400" i="1" dirty="0" err="1">
                <a:solidFill>
                  <a:srgbClr val="FF0000"/>
                </a:solidFill>
              </a:rPr>
              <a:t>Hambry</a:t>
            </a:r>
            <a:r>
              <a:rPr lang="en-US" sz="34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979" y="4177925"/>
            <a:ext cx="1100267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i="1" dirty="0" err="1">
                <a:solidFill>
                  <a:srgbClr val="FF0000"/>
                </a:solidFill>
              </a:rPr>
              <a:t>Highdale</a:t>
            </a:r>
            <a:r>
              <a:rPr lang="en-US" sz="3400" i="1" dirty="0">
                <a:solidFill>
                  <a:srgbClr val="FF0000"/>
                </a:solidFill>
              </a:rPr>
              <a:t> gets less energy from hydropower than </a:t>
            </a:r>
            <a:r>
              <a:rPr lang="en-US" sz="3400" i="1" dirty="0" err="1">
                <a:solidFill>
                  <a:srgbClr val="FF0000"/>
                </a:solidFill>
              </a:rPr>
              <a:t>Wintertown</a:t>
            </a:r>
            <a:r>
              <a:rPr lang="en-US" sz="34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70" y="880196"/>
            <a:ext cx="10658475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70" y="1658368"/>
            <a:ext cx="11147072" cy="1029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18" y="994836"/>
            <a:ext cx="10666806" cy="696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4855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33" y="2050319"/>
            <a:ext cx="10497604" cy="4224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1" y="2371526"/>
            <a:ext cx="10865858" cy="393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>
                <a:solidFill>
                  <a:srgbClr val="FF0000"/>
                </a:solidFill>
              </a:rPr>
              <a:t>Blue City uses less solar power than Sun City.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>
                <a:solidFill>
                  <a:srgbClr val="FF0000"/>
                </a:solidFill>
              </a:rPr>
              <a:t>Sun City gets less energy from coal than Blue City.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>
                <a:solidFill>
                  <a:srgbClr val="FF0000"/>
                </a:solidFill>
              </a:rPr>
              <a:t>Blue City uses more oil than Sun City.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>
                <a:solidFill>
                  <a:srgbClr val="FF0000"/>
                </a:solidFill>
              </a:rPr>
              <a:t>Sun City gets less energy from natural gas than Blue City.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400" i="1" dirty="0">
                <a:solidFill>
                  <a:srgbClr val="FF0000"/>
                </a:solidFill>
              </a:rPr>
              <a:t>Sun City uses more wind power than Blue City.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187" y="1674364"/>
            <a:ext cx="3437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Sample answers: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" y="954831"/>
            <a:ext cx="10666806" cy="696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4093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433" y="1183527"/>
            <a:ext cx="1054773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groups: Talk about which sources of energy you use more/less in your houses/at school.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Use the grammar point: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                              more/less … than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320" y="1809946"/>
            <a:ext cx="9877808" cy="4413610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263951" y="2988297"/>
            <a:ext cx="17345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308860" y="802851"/>
            <a:ext cx="2194876" cy="52322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LET’S PLAY!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10"/>
            <a:ext cx="8938260" cy="6094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3111" y="242298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more … than 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less … than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076" y="2064624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"</a:t>
            </a:r>
            <a:r>
              <a:rPr lang="en-US" sz="3600" b="1" i="1" dirty="0">
                <a:solidFill>
                  <a:srgbClr val="0070C0"/>
                </a:solidFill>
              </a:rPr>
              <a:t>more ... than ...</a:t>
            </a:r>
            <a:r>
              <a:rPr lang="en-US" sz="3600" i="1" dirty="0">
                <a:solidFill>
                  <a:srgbClr val="0070C0"/>
                </a:solidFill>
              </a:rPr>
              <a:t>" and "</a:t>
            </a:r>
            <a:r>
              <a:rPr lang="en-US" sz="3600" b="1" i="1" dirty="0">
                <a:solidFill>
                  <a:srgbClr val="0070C0"/>
                </a:solidFill>
              </a:rPr>
              <a:t>less ... than ... </a:t>
            </a:r>
            <a:r>
              <a:rPr lang="en-US" sz="3600" i="1" dirty="0">
                <a:solidFill>
                  <a:srgbClr val="0070C0"/>
                </a:solidFill>
              </a:rPr>
              <a:t>" to make comparisons.</a:t>
            </a:r>
          </a:p>
          <a:p>
            <a:r>
              <a:rPr lang="en-US" sz="3600" dirty="0"/>
              <a:t> </a:t>
            </a:r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Comparing things.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" y="1616710"/>
            <a:ext cx="12191365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making sentences using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more/less … than …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grammar exercise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-Learn Smart World </a:t>
            </a:r>
            <a:r>
              <a:rPr lang="vi-VN" alt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Work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page 57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page 61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the next lesson (page 78 SB)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</a:t>
            </a:r>
            <a:r>
              <a:rPr lang="en-US" sz="3600" b="1" i="1" dirty="0">
                <a:solidFill>
                  <a:srgbClr val="0070C0"/>
                </a:solidFill>
              </a:rPr>
              <a:t>more/less … than … </a:t>
            </a:r>
            <a:r>
              <a:rPr lang="en-US" sz="3600" i="1" dirty="0">
                <a:solidFill>
                  <a:srgbClr val="0070C0"/>
                </a:solidFill>
              </a:rPr>
              <a:t>to compare things.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017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5017" y="3322348"/>
            <a:ext cx="10875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1. How many boys/girls are there in your class?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2. How many doors/windows are there in your class?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3. Which is more? Boys or Girls? / Doors or Windows?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37" y="742177"/>
            <a:ext cx="3535708" cy="22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69735" y="4262109"/>
            <a:ext cx="4515716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more … than …</a:t>
            </a:r>
          </a:p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less … than …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350327" y="1050346"/>
            <a:ext cx="7051963" cy="1375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There are </a:t>
            </a:r>
            <a:r>
              <a:rPr lang="en-US" sz="3000" dirty="0">
                <a:solidFill>
                  <a:srgbClr val="FF0000"/>
                </a:solidFill>
              </a:rPr>
              <a:t>more</a:t>
            </a:r>
            <a:r>
              <a:rPr lang="en-US" sz="3000" dirty="0"/>
              <a:t> </a:t>
            </a:r>
            <a:r>
              <a:rPr lang="en-US" sz="3000" b="1" i="1" dirty="0"/>
              <a:t>girls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FF0000"/>
                </a:solidFill>
              </a:rPr>
              <a:t>than</a:t>
            </a:r>
            <a:r>
              <a:rPr lang="en-US" sz="3000" dirty="0"/>
              <a:t> </a:t>
            </a:r>
            <a:r>
              <a:rPr lang="en-US" sz="3000" b="1" i="1" dirty="0"/>
              <a:t>boys</a:t>
            </a:r>
            <a:r>
              <a:rPr lang="en-US" sz="3000" dirty="0"/>
              <a:t> in our class.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691" y="3914340"/>
            <a:ext cx="7883236" cy="13750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There are </a:t>
            </a:r>
            <a:r>
              <a:rPr lang="en-US" sz="3000" dirty="0">
                <a:solidFill>
                  <a:srgbClr val="FF0000"/>
                </a:solidFill>
              </a:rPr>
              <a:t>more</a:t>
            </a:r>
            <a:r>
              <a:rPr lang="en-US" sz="3000" dirty="0"/>
              <a:t> </a:t>
            </a:r>
            <a:r>
              <a:rPr lang="en-US" sz="3000" b="1" i="1" dirty="0"/>
              <a:t>windows</a:t>
            </a:r>
            <a:r>
              <a:rPr lang="en-US" sz="3000" dirty="0"/>
              <a:t> </a:t>
            </a:r>
            <a:r>
              <a:rPr lang="en-US" sz="3000" dirty="0">
                <a:solidFill>
                  <a:srgbClr val="FF0000"/>
                </a:solidFill>
              </a:rPr>
              <a:t>than</a:t>
            </a:r>
            <a:r>
              <a:rPr lang="en-US" sz="3000" dirty="0"/>
              <a:t> </a:t>
            </a:r>
            <a:r>
              <a:rPr lang="en-US" sz="3000" b="1" i="1" dirty="0"/>
              <a:t>doors</a:t>
            </a:r>
            <a:r>
              <a:rPr lang="en-US" sz="3000" dirty="0"/>
              <a:t> in our class.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94006" y="2892875"/>
            <a:ext cx="21900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Do the same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14218" y="780615"/>
          <a:ext cx="3149600" cy="191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81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effectLst/>
                        </a:rPr>
                        <a:t>Students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Boys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23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Girls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effectLst/>
                        </a:rPr>
                        <a:t>26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4218" y="3644609"/>
          <a:ext cx="3149600" cy="191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817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Furniture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Doors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2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>
                          <a:effectLst/>
                        </a:rPr>
                        <a:t>Windows</a:t>
                      </a:r>
                      <a:endParaRPr lang="en-US" sz="3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000" u="none" strike="noStrike" dirty="0">
                          <a:effectLst/>
                        </a:rPr>
                        <a:t>6</a:t>
                      </a:r>
                      <a:endParaRPr lang="en-US" sz="3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721" y="776727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91490" y="2057934"/>
            <a:ext cx="9725891" cy="27357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 Which part of speech is used after </a:t>
            </a:r>
            <a:r>
              <a:rPr lang="en-US" sz="3600" b="1" i="1" dirty="0"/>
              <a:t>more/less</a:t>
            </a:r>
            <a:r>
              <a:rPr lang="en-US" sz="3600" dirty="0"/>
              <a:t>?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Noun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/>
              <a:t>2 What do we use </a:t>
            </a:r>
            <a:r>
              <a:rPr lang="en-US" sz="3600" b="1" i="1" dirty="0"/>
              <a:t>more/less …  than </a:t>
            </a:r>
            <a:r>
              <a:rPr lang="en-US" sz="3600" dirty="0"/>
              <a:t>for?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To compare different things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9" y="605074"/>
            <a:ext cx="5610614" cy="5620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24" y="343490"/>
            <a:ext cx="6455876" cy="2326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650" y="2923309"/>
            <a:ext cx="6528350" cy="151467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685309" y="3976256"/>
            <a:ext cx="2105803" cy="171586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544290" y="4429124"/>
            <a:ext cx="1039091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less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897526" y="5545305"/>
            <a:ext cx="6007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60" y="4723809"/>
            <a:ext cx="6487049" cy="148710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893127" y="1506711"/>
            <a:ext cx="1939637" cy="82118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CD2-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4511" y="440374"/>
            <a:ext cx="602462" cy="602462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443990" y="343535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653</Words>
  <Application>Microsoft Office PowerPoint</Application>
  <PresentationFormat>Widescreen</PresentationFormat>
  <Paragraphs>106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245</cp:revision>
  <dcterms:created xsi:type="dcterms:W3CDTF">2020-12-08T03:17:00Z</dcterms:created>
  <dcterms:modified xsi:type="dcterms:W3CDTF">2023-07-27T06:55:38Z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765C0EE58B3940B48ECC888BB2AE54B2</vt:lpwstr>
  </property>
  <property fmtid="{D5CDD505-2E9C-101B-9397-08002B2CF9AE}" pid="3" name="KSOProductBuildVer">
    <vt:lpwstr>1033-11.2.0.11486</vt:lpwstr>
  </property>
</Properties>
</file>