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63" r:id="rId2"/>
    <p:sldId id="264" r:id="rId3"/>
    <p:sldId id="286" r:id="rId4"/>
    <p:sldId id="287" r:id="rId5"/>
    <p:sldId id="288" r:id="rId6"/>
    <p:sldId id="289" r:id="rId7"/>
    <p:sldId id="291" r:id="rId8"/>
    <p:sldId id="290" r:id="rId9"/>
    <p:sldId id="292" r:id="rId10"/>
    <p:sldId id="293" r:id="rId11"/>
    <p:sldId id="294" r:id="rId12"/>
    <p:sldId id="295" r:id="rId13"/>
    <p:sldId id="296" r:id="rId14"/>
    <p:sldId id="297" r:id="rId15"/>
    <p:sldId id="298" r:id="rId16"/>
    <p:sldId id="299" r:id="rId17"/>
    <p:sldId id="300" r:id="rId18"/>
    <p:sldId id="270" r:id="rId19"/>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3B150"/>
    <a:srgbClr val="338942"/>
    <a:srgbClr val="2F6EAE"/>
    <a:srgbClr val="CCECFF"/>
    <a:srgbClr val="FCD130"/>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7" d="100"/>
          <a:sy n="87" d="100"/>
        </p:scale>
        <p:origin x="-600"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E6D53-8AF8-4B13-B8BF-11BDD8F74748}" type="datetimeFigureOut">
              <a:rPr lang="zh-CN" altLang="en-US" smtClean="0"/>
              <a:t>2022/4/6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4619D-F03B-4009-8D7C-9015C1BA36FE}" type="slidenum">
              <a:rPr lang="zh-CN" altLang="en-US" smtClean="0"/>
              <a:t>‹#›</a:t>
            </a:fld>
            <a:endParaRPr lang="zh-CN" altLang="en-US"/>
          </a:p>
        </p:txBody>
      </p:sp>
    </p:spTree>
    <p:extLst>
      <p:ext uri="{BB962C8B-B14F-4D97-AF65-F5344CB8AC3E}">
        <p14:creationId xmlns:p14="http://schemas.microsoft.com/office/powerpoint/2010/main" val="4147487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54619D-F03B-4009-8D7C-9015C1BA36FE}" type="slidenum">
              <a:rPr lang="zh-CN" altLang="en-US" smtClean="0"/>
              <a:t>1</a:t>
            </a:fld>
            <a:endParaRPr lang="zh-CN" altLang="en-US"/>
          </a:p>
        </p:txBody>
      </p:sp>
    </p:spTree>
    <p:extLst>
      <p:ext uri="{BB962C8B-B14F-4D97-AF65-F5344CB8AC3E}">
        <p14:creationId xmlns:p14="http://schemas.microsoft.com/office/powerpoint/2010/main" val="383659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54619D-F03B-4009-8D7C-9015C1BA36FE}" type="slidenum">
              <a:rPr lang="zh-CN" altLang="en-US" smtClean="0"/>
              <a:t>10</a:t>
            </a:fld>
            <a:endParaRPr lang="zh-CN" altLang="en-US"/>
          </a:p>
        </p:txBody>
      </p:sp>
    </p:spTree>
    <p:extLst>
      <p:ext uri="{BB962C8B-B14F-4D97-AF65-F5344CB8AC3E}">
        <p14:creationId xmlns:p14="http://schemas.microsoft.com/office/powerpoint/2010/main" val="2023264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54619D-F03B-4009-8D7C-9015C1BA36FE}" type="slidenum">
              <a:rPr lang="zh-CN" altLang="en-US" smtClean="0"/>
              <a:t>11</a:t>
            </a:fld>
            <a:endParaRPr lang="zh-CN" altLang="en-US"/>
          </a:p>
        </p:txBody>
      </p:sp>
    </p:spTree>
    <p:extLst>
      <p:ext uri="{BB962C8B-B14F-4D97-AF65-F5344CB8AC3E}">
        <p14:creationId xmlns:p14="http://schemas.microsoft.com/office/powerpoint/2010/main" val="2658489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54619D-F03B-4009-8D7C-9015C1BA36FE}" type="slidenum">
              <a:rPr lang="zh-CN" altLang="en-US" smtClean="0"/>
              <a:t>12</a:t>
            </a:fld>
            <a:endParaRPr lang="zh-CN" altLang="en-US"/>
          </a:p>
        </p:txBody>
      </p:sp>
    </p:spTree>
    <p:extLst>
      <p:ext uri="{BB962C8B-B14F-4D97-AF65-F5344CB8AC3E}">
        <p14:creationId xmlns:p14="http://schemas.microsoft.com/office/powerpoint/2010/main" val="154129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54619D-F03B-4009-8D7C-9015C1BA36FE}" type="slidenum">
              <a:rPr lang="zh-CN" altLang="en-US" smtClean="0"/>
              <a:t>13</a:t>
            </a:fld>
            <a:endParaRPr lang="zh-CN" altLang="en-US"/>
          </a:p>
        </p:txBody>
      </p:sp>
    </p:spTree>
    <p:extLst>
      <p:ext uri="{BB962C8B-B14F-4D97-AF65-F5344CB8AC3E}">
        <p14:creationId xmlns:p14="http://schemas.microsoft.com/office/powerpoint/2010/main" val="3465601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54619D-F03B-4009-8D7C-9015C1BA36FE}" type="slidenum">
              <a:rPr lang="zh-CN" altLang="en-US" smtClean="0"/>
              <a:t>14</a:t>
            </a:fld>
            <a:endParaRPr lang="zh-CN" altLang="en-US"/>
          </a:p>
        </p:txBody>
      </p:sp>
    </p:spTree>
    <p:extLst>
      <p:ext uri="{BB962C8B-B14F-4D97-AF65-F5344CB8AC3E}">
        <p14:creationId xmlns:p14="http://schemas.microsoft.com/office/powerpoint/2010/main" val="1362868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54619D-F03B-4009-8D7C-9015C1BA36FE}" type="slidenum">
              <a:rPr lang="zh-CN" altLang="en-US" smtClean="0"/>
              <a:t>15</a:t>
            </a:fld>
            <a:endParaRPr lang="zh-CN" altLang="en-US"/>
          </a:p>
        </p:txBody>
      </p:sp>
    </p:spTree>
    <p:extLst>
      <p:ext uri="{BB962C8B-B14F-4D97-AF65-F5344CB8AC3E}">
        <p14:creationId xmlns:p14="http://schemas.microsoft.com/office/powerpoint/2010/main" val="2270155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54619D-F03B-4009-8D7C-9015C1BA36FE}" type="slidenum">
              <a:rPr lang="zh-CN" altLang="en-US" smtClean="0"/>
              <a:t>16</a:t>
            </a:fld>
            <a:endParaRPr lang="zh-CN" altLang="en-US"/>
          </a:p>
        </p:txBody>
      </p:sp>
    </p:spTree>
    <p:extLst>
      <p:ext uri="{BB962C8B-B14F-4D97-AF65-F5344CB8AC3E}">
        <p14:creationId xmlns:p14="http://schemas.microsoft.com/office/powerpoint/2010/main" val="3441463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54619D-F03B-4009-8D7C-9015C1BA36FE}" type="slidenum">
              <a:rPr lang="zh-CN" altLang="en-US" smtClean="0"/>
              <a:t>17</a:t>
            </a:fld>
            <a:endParaRPr lang="zh-CN" altLang="en-US"/>
          </a:p>
        </p:txBody>
      </p:sp>
    </p:spTree>
    <p:extLst>
      <p:ext uri="{BB962C8B-B14F-4D97-AF65-F5344CB8AC3E}">
        <p14:creationId xmlns:p14="http://schemas.microsoft.com/office/powerpoint/2010/main" val="1786481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54619D-F03B-4009-8D7C-9015C1BA36FE}" type="slidenum">
              <a:rPr lang="zh-CN" altLang="en-US" smtClean="0"/>
              <a:t>18</a:t>
            </a:fld>
            <a:endParaRPr lang="zh-CN" altLang="en-US"/>
          </a:p>
        </p:txBody>
      </p:sp>
    </p:spTree>
    <p:extLst>
      <p:ext uri="{BB962C8B-B14F-4D97-AF65-F5344CB8AC3E}">
        <p14:creationId xmlns:p14="http://schemas.microsoft.com/office/powerpoint/2010/main" val="109339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54619D-F03B-4009-8D7C-9015C1BA36FE}" type="slidenum">
              <a:rPr lang="zh-CN" altLang="en-US" smtClean="0"/>
              <a:t>2</a:t>
            </a:fld>
            <a:endParaRPr lang="zh-CN" altLang="en-US"/>
          </a:p>
        </p:txBody>
      </p:sp>
    </p:spTree>
    <p:extLst>
      <p:ext uri="{BB962C8B-B14F-4D97-AF65-F5344CB8AC3E}">
        <p14:creationId xmlns:p14="http://schemas.microsoft.com/office/powerpoint/2010/main" val="319377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54619D-F03B-4009-8D7C-9015C1BA36FE}" type="slidenum">
              <a:rPr lang="zh-CN" altLang="en-US" smtClean="0"/>
              <a:t>3</a:t>
            </a:fld>
            <a:endParaRPr lang="zh-CN" altLang="en-US"/>
          </a:p>
        </p:txBody>
      </p:sp>
    </p:spTree>
    <p:extLst>
      <p:ext uri="{BB962C8B-B14F-4D97-AF65-F5344CB8AC3E}">
        <p14:creationId xmlns:p14="http://schemas.microsoft.com/office/powerpoint/2010/main" val="2022947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54619D-F03B-4009-8D7C-9015C1BA36FE}" type="slidenum">
              <a:rPr lang="zh-CN" altLang="en-US" smtClean="0"/>
              <a:t>4</a:t>
            </a:fld>
            <a:endParaRPr lang="zh-CN" altLang="en-US"/>
          </a:p>
        </p:txBody>
      </p:sp>
    </p:spTree>
    <p:extLst>
      <p:ext uri="{BB962C8B-B14F-4D97-AF65-F5344CB8AC3E}">
        <p14:creationId xmlns:p14="http://schemas.microsoft.com/office/powerpoint/2010/main" val="370783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54619D-F03B-4009-8D7C-9015C1BA36FE}" type="slidenum">
              <a:rPr lang="zh-CN" altLang="en-US" smtClean="0"/>
              <a:t>5</a:t>
            </a:fld>
            <a:endParaRPr lang="zh-CN" altLang="en-US"/>
          </a:p>
        </p:txBody>
      </p:sp>
    </p:spTree>
    <p:extLst>
      <p:ext uri="{BB962C8B-B14F-4D97-AF65-F5344CB8AC3E}">
        <p14:creationId xmlns:p14="http://schemas.microsoft.com/office/powerpoint/2010/main" val="427062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54619D-F03B-4009-8D7C-9015C1BA36FE}" type="slidenum">
              <a:rPr lang="zh-CN" altLang="en-US" smtClean="0"/>
              <a:t>6</a:t>
            </a:fld>
            <a:endParaRPr lang="zh-CN" altLang="en-US"/>
          </a:p>
        </p:txBody>
      </p:sp>
    </p:spTree>
    <p:extLst>
      <p:ext uri="{BB962C8B-B14F-4D97-AF65-F5344CB8AC3E}">
        <p14:creationId xmlns:p14="http://schemas.microsoft.com/office/powerpoint/2010/main" val="874457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54619D-F03B-4009-8D7C-9015C1BA36FE}" type="slidenum">
              <a:rPr lang="zh-CN" altLang="en-US" smtClean="0"/>
              <a:t>7</a:t>
            </a:fld>
            <a:endParaRPr lang="zh-CN" altLang="en-US"/>
          </a:p>
        </p:txBody>
      </p:sp>
    </p:spTree>
    <p:extLst>
      <p:ext uri="{BB962C8B-B14F-4D97-AF65-F5344CB8AC3E}">
        <p14:creationId xmlns:p14="http://schemas.microsoft.com/office/powerpoint/2010/main" val="3168999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54619D-F03B-4009-8D7C-9015C1BA36FE}" type="slidenum">
              <a:rPr lang="zh-CN" altLang="en-US" smtClean="0"/>
              <a:t>8</a:t>
            </a:fld>
            <a:endParaRPr lang="zh-CN" altLang="en-US"/>
          </a:p>
        </p:txBody>
      </p:sp>
    </p:spTree>
    <p:extLst>
      <p:ext uri="{BB962C8B-B14F-4D97-AF65-F5344CB8AC3E}">
        <p14:creationId xmlns:p14="http://schemas.microsoft.com/office/powerpoint/2010/main" val="3681931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54619D-F03B-4009-8D7C-9015C1BA36FE}" type="slidenum">
              <a:rPr lang="zh-CN" altLang="en-US" smtClean="0"/>
              <a:t>9</a:t>
            </a:fld>
            <a:endParaRPr lang="zh-CN" altLang="en-US"/>
          </a:p>
        </p:txBody>
      </p:sp>
    </p:spTree>
    <p:extLst>
      <p:ext uri="{BB962C8B-B14F-4D97-AF65-F5344CB8AC3E}">
        <p14:creationId xmlns:p14="http://schemas.microsoft.com/office/powerpoint/2010/main" val="403032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4E2FB2-9179-42A6-BD39-A80F7CCFC1AF}"/>
              </a:ext>
            </a:extLst>
          </p:cNvPr>
          <p:cNvPicPr>
            <a:picLocks noChangeAspect="1"/>
          </p:cNvPicPr>
          <p:nvPr/>
        </p:nvPicPr>
        <p:blipFill rotWithShape="1">
          <a:blip r:embed="rId5">
            <a:extLst>
              <a:ext uri="{28A0092B-C50C-407E-A947-70E740481C1C}">
                <a14:useLocalDpi xmlns:a14="http://schemas.microsoft.com/office/drawing/2010/main" val="0"/>
              </a:ext>
            </a:extLst>
          </a:blip>
          <a:srcRect l="61609" t="20188" r="9819" b="66690"/>
          <a:stretch/>
        </p:blipFill>
        <p:spPr>
          <a:xfrm>
            <a:off x="8882743" y="1138663"/>
            <a:ext cx="1959429" cy="899885"/>
          </a:xfrm>
          <a:prstGeom prst="rect">
            <a:avLst/>
          </a:prstGeom>
        </p:spPr>
      </p:pic>
      <p:sp>
        <p:nvSpPr>
          <p:cNvPr id="4" name="矩形 3">
            <a:extLst>
              <a:ext uri="{FF2B5EF4-FFF2-40B4-BE49-F238E27FC236}">
                <a16:creationId xmlns:a16="http://schemas.microsoft.com/office/drawing/2014/main" id="{EFEF6AF8-C66F-47FF-AE73-9B661B5E26E5}"/>
              </a:ext>
            </a:extLst>
          </p:cNvPr>
          <p:cNvSpPr/>
          <p:nvPr/>
        </p:nvSpPr>
        <p:spPr>
          <a:xfrm>
            <a:off x="217714" y="217714"/>
            <a:ext cx="11735747"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59F57896-8417-4443-B1C2-2E302D1B94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609" t="20188" r="9819" b="66690"/>
          <a:stretch/>
        </p:blipFill>
        <p:spPr>
          <a:xfrm>
            <a:off x="8168861" y="887621"/>
            <a:ext cx="1052286" cy="483272"/>
          </a:xfrm>
          <a:prstGeom prst="rect">
            <a:avLst/>
          </a:prstGeom>
        </p:spPr>
      </p:pic>
      <p:pic>
        <p:nvPicPr>
          <p:cNvPr id="10" name="图片 9">
            <a:extLst>
              <a:ext uri="{FF2B5EF4-FFF2-40B4-BE49-F238E27FC236}">
                <a16:creationId xmlns:a16="http://schemas.microsoft.com/office/drawing/2014/main" id="{1468BC2C-F87D-4880-B4D0-29D5EA195F3C}"/>
              </a:ext>
            </a:extLst>
          </p:cNvPr>
          <p:cNvPicPr>
            <a:picLocks noChangeAspect="1"/>
          </p:cNvPicPr>
          <p:nvPr/>
        </p:nvPicPr>
        <p:blipFill rotWithShape="1">
          <a:blip r:embed="rId5">
            <a:extLst>
              <a:ext uri="{28A0092B-C50C-407E-A947-70E740481C1C}">
                <a14:useLocalDpi xmlns:a14="http://schemas.microsoft.com/office/drawing/2010/main" val="0"/>
              </a:ext>
            </a:extLst>
          </a:blip>
          <a:srcRect l="42915" t="13387" r="36556" b="62475"/>
          <a:stretch/>
        </p:blipFill>
        <p:spPr>
          <a:xfrm>
            <a:off x="2615254" y="630665"/>
            <a:ext cx="1407886" cy="1655302"/>
          </a:xfrm>
          <a:prstGeom prst="rect">
            <a:avLst/>
          </a:prstGeom>
        </p:spPr>
      </p:pic>
      <p:pic>
        <p:nvPicPr>
          <p:cNvPr id="13" name="图片 12">
            <a:extLst>
              <a:ext uri="{FF2B5EF4-FFF2-40B4-BE49-F238E27FC236}">
                <a16:creationId xmlns:a16="http://schemas.microsoft.com/office/drawing/2014/main" id="{EB6B9FFC-4273-49A8-A4C9-676E1CE45153}"/>
              </a:ext>
            </a:extLst>
          </p:cNvPr>
          <p:cNvPicPr>
            <a:picLocks noChangeAspect="1"/>
          </p:cNvPicPr>
          <p:nvPr/>
        </p:nvPicPr>
        <p:blipFill rotWithShape="1">
          <a:blip r:embed="rId6">
            <a:extLst>
              <a:ext uri="{28A0092B-C50C-407E-A947-70E740481C1C}">
                <a14:useLocalDpi xmlns:a14="http://schemas.microsoft.com/office/drawing/2010/main" val="0"/>
              </a:ext>
            </a:extLst>
          </a:blip>
          <a:srcRect l="4624" t="44620" r="61685" b="15307"/>
          <a:stretch/>
        </p:blipFill>
        <p:spPr>
          <a:xfrm>
            <a:off x="798945" y="2308558"/>
            <a:ext cx="2960914" cy="3521913"/>
          </a:xfrm>
          <a:prstGeom prst="rect">
            <a:avLst/>
          </a:prstGeom>
        </p:spPr>
      </p:pic>
      <p:pic>
        <p:nvPicPr>
          <p:cNvPr id="14" name="图片 13">
            <a:extLst>
              <a:ext uri="{FF2B5EF4-FFF2-40B4-BE49-F238E27FC236}">
                <a16:creationId xmlns:a16="http://schemas.microsoft.com/office/drawing/2014/main" id="{5A8A5A41-E066-4701-9F99-F608D83232B1}"/>
              </a:ext>
            </a:extLst>
          </p:cNvPr>
          <p:cNvPicPr>
            <a:picLocks noChangeAspect="1"/>
          </p:cNvPicPr>
          <p:nvPr/>
        </p:nvPicPr>
        <p:blipFill rotWithShape="1">
          <a:blip r:embed="rId6">
            <a:extLst>
              <a:ext uri="{28A0092B-C50C-407E-A947-70E740481C1C}">
                <a14:useLocalDpi xmlns:a14="http://schemas.microsoft.com/office/drawing/2010/main" val="0"/>
              </a:ext>
            </a:extLst>
          </a:blip>
          <a:srcRect l="60952" t="35289" r="3221" b="14868"/>
          <a:stretch/>
        </p:blipFill>
        <p:spPr>
          <a:xfrm>
            <a:off x="9595260" y="2745929"/>
            <a:ext cx="2219368" cy="3087708"/>
          </a:xfrm>
          <a:prstGeom prst="rect">
            <a:avLst/>
          </a:prstGeom>
        </p:spPr>
      </p:pic>
      <p:cxnSp>
        <p:nvCxnSpPr>
          <p:cNvPr id="16" name="直接连接符 15">
            <a:extLst>
              <a:ext uri="{FF2B5EF4-FFF2-40B4-BE49-F238E27FC236}">
                <a16:creationId xmlns:a16="http://schemas.microsoft.com/office/drawing/2014/main" id="{835FF331-7B6A-452D-A635-AB9FC84578CD}"/>
              </a:ext>
            </a:extLst>
          </p:cNvPr>
          <p:cNvCxnSpPr/>
          <p:nvPr/>
        </p:nvCxnSpPr>
        <p:spPr>
          <a:xfrm>
            <a:off x="1978360" y="5830471"/>
            <a:ext cx="9114972" cy="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E113EE4A-7FC9-45D7-BC8A-3513DC4CC204}"/>
              </a:ext>
            </a:extLst>
          </p:cNvPr>
          <p:cNvSpPr txBox="1"/>
          <p:nvPr/>
        </p:nvSpPr>
        <p:spPr>
          <a:xfrm>
            <a:off x="3927428" y="2164542"/>
            <a:ext cx="4895890" cy="2123658"/>
          </a:xfrm>
          <a:prstGeom prst="rect">
            <a:avLst/>
          </a:prstGeom>
          <a:noFill/>
        </p:spPr>
        <p:txBody>
          <a:bodyPr wrap="square" rtlCol="0">
            <a:spAutoFit/>
          </a:bodyPr>
          <a:lstStyle/>
          <a:p>
            <a:pPr algn="ctr"/>
            <a:r>
              <a:rPr lang="en-US" altLang="zh-CN" sz="6600" b="1" dirty="0">
                <a:solidFill>
                  <a:srgbClr val="FF0000"/>
                </a:solidFill>
                <a:latin typeface="Arial" panose="020B0604020202020204" pitchFamily="34" charset="0"/>
                <a:ea typeface="微软雅黑 Light" panose="020B0502040204020203" pitchFamily="34" charset="-122"/>
                <a:cs typeface="Arial" panose="020B0604020202020204" pitchFamily="34" charset="0"/>
              </a:rPr>
              <a:t>BÀI TẬP (</a:t>
            </a:r>
            <a:r>
              <a:rPr lang="en-US" altLang="zh-CN" sz="6600" b="1" dirty="0" err="1">
                <a:solidFill>
                  <a:srgbClr val="FF0000"/>
                </a:solidFill>
                <a:latin typeface="Arial" panose="020B0604020202020204" pitchFamily="34" charset="0"/>
                <a:ea typeface="微软雅黑 Light" panose="020B0502040204020203" pitchFamily="34" charset="-122"/>
                <a:cs typeface="Arial" panose="020B0604020202020204" pitchFamily="34" charset="0"/>
              </a:rPr>
              <a:t>Chủ</a:t>
            </a:r>
            <a:r>
              <a:rPr lang="en-US" altLang="zh-CN" sz="6600" b="1" dirty="0">
                <a:solidFill>
                  <a:srgbClr val="FF0000"/>
                </a:solidFill>
                <a:latin typeface="Arial" panose="020B0604020202020204" pitchFamily="34" charset="0"/>
                <a:ea typeface="微软雅黑 Light" panose="020B0502040204020203" pitchFamily="34" charset="-122"/>
                <a:cs typeface="Arial" panose="020B0604020202020204" pitchFamily="34" charset="0"/>
              </a:rPr>
              <a:t> </a:t>
            </a:r>
            <a:r>
              <a:rPr lang="en-US" altLang="zh-CN" sz="6600" b="1" dirty="0" err="1">
                <a:solidFill>
                  <a:srgbClr val="FF0000"/>
                </a:solidFill>
                <a:latin typeface="Arial" panose="020B0604020202020204" pitchFamily="34" charset="0"/>
                <a:ea typeface="微软雅黑 Light" panose="020B0502040204020203" pitchFamily="34" charset="-122"/>
                <a:cs typeface="Arial" panose="020B0604020202020204" pitchFamily="34" charset="0"/>
              </a:rPr>
              <a:t>đề</a:t>
            </a:r>
            <a:r>
              <a:rPr lang="en-US" altLang="zh-CN" sz="6600" b="1" dirty="0">
                <a:solidFill>
                  <a:srgbClr val="FF0000"/>
                </a:solidFill>
                <a:latin typeface="Arial" panose="020B0604020202020204" pitchFamily="34" charset="0"/>
                <a:ea typeface="微软雅黑 Light" panose="020B0502040204020203" pitchFamily="34" charset="-122"/>
                <a:cs typeface="Arial" panose="020B0604020202020204" pitchFamily="34" charset="0"/>
              </a:rPr>
              <a:t> 1,2)</a:t>
            </a:r>
            <a:endParaRPr lang="zh-CN" altLang="en-US" sz="6600" b="1" dirty="0">
              <a:solidFill>
                <a:srgbClr val="FF0000"/>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28" name="矩形 27">
            <a:extLst>
              <a:ext uri="{FF2B5EF4-FFF2-40B4-BE49-F238E27FC236}">
                <a16:creationId xmlns:a16="http://schemas.microsoft.com/office/drawing/2014/main" id="{784B301B-9F14-448A-A16C-56FBEB51236B}"/>
              </a:ext>
            </a:extLst>
          </p:cNvPr>
          <p:cNvSpPr/>
          <p:nvPr/>
        </p:nvSpPr>
        <p:spPr>
          <a:xfrm>
            <a:off x="3848020" y="2038548"/>
            <a:ext cx="4989272" cy="222306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B0B2B4BC-08BE-4B3E-9ADD-B888C9A134FB}"/>
              </a:ext>
            </a:extLst>
          </p:cNvPr>
          <p:cNvSpPr/>
          <p:nvPr/>
        </p:nvSpPr>
        <p:spPr>
          <a:xfrm>
            <a:off x="3759860" y="4080081"/>
            <a:ext cx="305458" cy="305458"/>
          </a:xfrm>
          <a:prstGeom prst="ellipse">
            <a:avLst/>
          </a:prstGeom>
          <a:solidFill>
            <a:srgbClr val="F3B1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F85B4807-13A1-4640-8565-14D9E08BE303}"/>
              </a:ext>
            </a:extLst>
          </p:cNvPr>
          <p:cNvSpPr/>
          <p:nvPr/>
        </p:nvSpPr>
        <p:spPr>
          <a:xfrm>
            <a:off x="4412343" y="1887656"/>
            <a:ext cx="398311" cy="398311"/>
          </a:xfrm>
          <a:prstGeom prst="ellipse">
            <a:avLst/>
          </a:prstGeom>
          <a:solidFill>
            <a:srgbClr val="33894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615E6F85-2ADD-4F3F-8799-99B433CACABD}"/>
              </a:ext>
            </a:extLst>
          </p:cNvPr>
          <p:cNvSpPr/>
          <p:nvPr/>
        </p:nvSpPr>
        <p:spPr>
          <a:xfrm>
            <a:off x="8743910" y="3465420"/>
            <a:ext cx="158817" cy="158817"/>
          </a:xfrm>
          <a:prstGeom prst="ellipse">
            <a:avLst/>
          </a:prstGeom>
          <a:solidFill>
            <a:srgbClr val="F3B1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a:extLst>
              <a:ext uri="{FF2B5EF4-FFF2-40B4-BE49-F238E27FC236}">
                <a16:creationId xmlns:a16="http://schemas.microsoft.com/office/drawing/2014/main" id="{A0383032-6B97-4EE0-A0C9-7E1A8F0CD3F6}"/>
              </a:ext>
            </a:extLst>
          </p:cNvPr>
          <p:cNvSpPr/>
          <p:nvPr/>
        </p:nvSpPr>
        <p:spPr>
          <a:xfrm>
            <a:off x="8201438" y="2755340"/>
            <a:ext cx="1362609" cy="243765"/>
          </a:xfrm>
          <a:custGeom>
            <a:avLst/>
            <a:gdLst>
              <a:gd name="connsiteX0" fmla="*/ 0 w 1770743"/>
              <a:gd name="connsiteY0" fmla="*/ 203222 h 203318"/>
              <a:gd name="connsiteX1" fmla="*/ 217714 w 1770743"/>
              <a:gd name="connsiteY1" fmla="*/ 29050 h 203318"/>
              <a:gd name="connsiteX2" fmla="*/ 537029 w 1770743"/>
              <a:gd name="connsiteY2" fmla="*/ 203222 h 203318"/>
              <a:gd name="connsiteX3" fmla="*/ 798286 w 1770743"/>
              <a:gd name="connsiteY3" fmla="*/ 22 h 203318"/>
              <a:gd name="connsiteX4" fmla="*/ 1059543 w 1770743"/>
              <a:gd name="connsiteY4" fmla="*/ 203222 h 203318"/>
              <a:gd name="connsiteX5" fmla="*/ 1306286 w 1770743"/>
              <a:gd name="connsiteY5" fmla="*/ 22 h 203318"/>
              <a:gd name="connsiteX6" fmla="*/ 1567543 w 1770743"/>
              <a:gd name="connsiteY6" fmla="*/ 188707 h 203318"/>
              <a:gd name="connsiteX7" fmla="*/ 1770743 w 1770743"/>
              <a:gd name="connsiteY7" fmla="*/ 22 h 20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743" h="203318">
                <a:moveTo>
                  <a:pt x="0" y="203222"/>
                </a:moveTo>
                <a:cubicBezTo>
                  <a:pt x="64104" y="116136"/>
                  <a:pt x="128209" y="29050"/>
                  <a:pt x="217714" y="29050"/>
                </a:cubicBezTo>
                <a:cubicBezTo>
                  <a:pt x="307219" y="29050"/>
                  <a:pt x="440267" y="208060"/>
                  <a:pt x="537029" y="203222"/>
                </a:cubicBezTo>
                <a:cubicBezTo>
                  <a:pt x="633791" y="198384"/>
                  <a:pt x="711200" y="22"/>
                  <a:pt x="798286" y="22"/>
                </a:cubicBezTo>
                <a:cubicBezTo>
                  <a:pt x="885372" y="22"/>
                  <a:pt x="974876" y="203222"/>
                  <a:pt x="1059543" y="203222"/>
                </a:cubicBezTo>
                <a:cubicBezTo>
                  <a:pt x="1144210" y="203222"/>
                  <a:pt x="1221619" y="2441"/>
                  <a:pt x="1306286" y="22"/>
                </a:cubicBezTo>
                <a:cubicBezTo>
                  <a:pt x="1390953" y="-2397"/>
                  <a:pt x="1490134" y="188707"/>
                  <a:pt x="1567543" y="188707"/>
                </a:cubicBezTo>
                <a:cubicBezTo>
                  <a:pt x="1644952" y="188707"/>
                  <a:pt x="1707847" y="94364"/>
                  <a:pt x="1770743" y="2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冯提莫 - 佛系少女">
            <a:hlinkClick r:id="" action="ppaction://media"/>
            <a:extLst>
              <a:ext uri="{FF2B5EF4-FFF2-40B4-BE49-F238E27FC236}">
                <a16:creationId xmlns:a16="http://schemas.microsoft.com/office/drawing/2014/main" id="{AC5BE0C7-B75A-4827-93F8-AD53E65F3CA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386759" y="4523133"/>
            <a:ext cx="149087" cy="149087"/>
          </a:xfrm>
          <a:prstGeom prst="rect">
            <a:avLst/>
          </a:prstGeom>
        </p:spPr>
      </p:pic>
    </p:spTree>
    <p:extLst>
      <p:ext uri="{BB962C8B-B14F-4D97-AF65-F5344CB8AC3E}">
        <p14:creationId xmlns:p14="http://schemas.microsoft.com/office/powerpoint/2010/main" val="39987249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6" presetClass="entr" presetSubtype="2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par>
                          <p:cTn id="24" fill="hold">
                            <p:stCondLst>
                              <p:cond delay="3500"/>
                            </p:stCondLst>
                            <p:childTnLst>
                              <p:par>
                                <p:cTn id="25" presetID="16" presetClass="entr" presetSubtype="21"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par>
                          <p:cTn id="28" fill="hold">
                            <p:stCondLst>
                              <p:cond delay="4000"/>
                            </p:stCondLst>
                            <p:childTnLst>
                              <p:par>
                                <p:cTn id="29" presetID="16" presetClass="entr" presetSubtype="21"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4500"/>
                            </p:stCondLst>
                            <p:childTnLst>
                              <p:par>
                                <p:cTn id="33" presetID="21" presetClass="entr" presetSubtype="1"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heel(1)">
                                      <p:cBhvr>
                                        <p:cTn id="35" dur="2000"/>
                                        <p:tgtEl>
                                          <p:spTgt spid="28"/>
                                        </p:tgtEl>
                                      </p:cBhvr>
                                    </p:animEffect>
                                  </p:childTnLst>
                                </p:cTn>
                              </p:par>
                            </p:childTnLst>
                          </p:cTn>
                        </p:par>
                        <p:par>
                          <p:cTn id="36" fill="hold">
                            <p:stCondLst>
                              <p:cond delay="6500"/>
                            </p:stCondLst>
                            <p:childTnLst>
                              <p:par>
                                <p:cTn id="37" presetID="22" presetClass="entr" presetSubtype="1"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70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75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8000"/>
                            </p:stCondLst>
                            <p:childTnLst>
                              <p:par>
                                <p:cTn id="53" presetID="53" presetClass="entr" presetSubtype="1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par>
                          <p:cTn id="58" fill="hold">
                            <p:stCondLst>
                              <p:cond delay="8500"/>
                            </p:stCondLst>
                            <p:childTnLst>
                              <p:par>
                                <p:cTn id="59" presetID="2" presetClass="entr" presetSubtype="2"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1000" fill="hold"/>
                                        <p:tgtEl>
                                          <p:spTgt spid="29"/>
                                        </p:tgtEl>
                                        <p:attrNameLst>
                                          <p:attrName>ppt_x</p:attrName>
                                        </p:attrNameLst>
                                      </p:cBhvr>
                                      <p:tavLst>
                                        <p:tav tm="0">
                                          <p:val>
                                            <p:strVal val="1+#ppt_w/2"/>
                                          </p:val>
                                        </p:tav>
                                        <p:tav tm="100000">
                                          <p:val>
                                            <p:strVal val="#ppt_x"/>
                                          </p:val>
                                        </p:tav>
                                      </p:tavLst>
                                    </p:anim>
                                    <p:anim calcmode="lin" valueType="num">
                                      <p:cBhvr additive="base">
                                        <p:cTn id="62"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3" repeatCount="indefinite" fill="remove" display="0">
                  <p:stCondLst>
                    <p:cond delay="indefinite"/>
                  </p:stCondLst>
                  <p:endCondLst>
                    <p:cond evt="onStopAudio" delay="0">
                      <p:tgtEl>
                        <p:sldTgt/>
                      </p:tgtEl>
                    </p:cond>
                  </p:endCondLst>
                </p:cTn>
                <p:tgtEl>
                  <p:spTgt spid="2"/>
                </p:tgtEl>
              </p:cMediaNode>
            </p:audio>
          </p:childTnLst>
        </p:cTn>
      </p:par>
    </p:tnLst>
    <p:bldLst>
      <p:bldP spid="22" grpId="0"/>
      <p:bldP spid="28" grpId="0" animBg="1"/>
      <p:bldP spid="25" grpId="0" animBg="1"/>
      <p:bldP spid="23" grpId="0" animBg="1"/>
      <p:bldP spid="24" grpId="0" animBg="1"/>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DA26AD6-C3F9-4938-A100-97ABB8A418B3}"/>
              </a:ext>
            </a:extLst>
          </p:cNvPr>
          <p:cNvSpPr/>
          <p:nvPr/>
        </p:nvSpPr>
        <p:spPr>
          <a:xfrm>
            <a:off x="217714" y="217714"/>
            <a:ext cx="11735747"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02D13719-E564-4A3D-BD0C-16A064FD6E66}"/>
              </a:ext>
            </a:extLst>
          </p:cNvPr>
          <p:cNvSpPr txBox="1"/>
          <p:nvPr/>
        </p:nvSpPr>
        <p:spPr>
          <a:xfrm>
            <a:off x="4770783" y="463826"/>
            <a:ext cx="2054087" cy="646331"/>
          </a:xfrm>
          <a:prstGeom prst="rect">
            <a:avLst/>
          </a:prstGeom>
          <a:noFill/>
        </p:spPr>
        <p:txBody>
          <a:bodyPr wrap="square" rtlCol="0">
            <a:spAutoFit/>
          </a:bodyPr>
          <a:lstStyle/>
          <a:p>
            <a:r>
              <a:rPr lang="vi-VN" sz="3600" b="1" i="1" dirty="0">
                <a:solidFill>
                  <a:srgbClr val="FF0000"/>
                </a:solidFill>
              </a:rPr>
              <a:t>Lời giải</a:t>
            </a:r>
          </a:p>
        </p:txBody>
      </p:sp>
      <p:graphicFrame>
        <p:nvGraphicFramePr>
          <p:cNvPr id="4" name="Table 3">
            <a:extLst>
              <a:ext uri="{FF2B5EF4-FFF2-40B4-BE49-F238E27FC236}">
                <a16:creationId xmlns:a16="http://schemas.microsoft.com/office/drawing/2014/main" id="{4E5618CD-D7CA-4D7E-84ED-A68866A93EE5}"/>
              </a:ext>
            </a:extLst>
          </p:cNvPr>
          <p:cNvGraphicFramePr>
            <a:graphicFrameLocks noGrp="1"/>
          </p:cNvGraphicFramePr>
          <p:nvPr>
            <p:extLst>
              <p:ext uri="{D42A27DB-BD31-4B8C-83A1-F6EECF244321}">
                <p14:modId xmlns:p14="http://schemas.microsoft.com/office/powerpoint/2010/main" val="3242020061"/>
              </p:ext>
            </p:extLst>
          </p:nvPr>
        </p:nvGraphicFramePr>
        <p:xfrm>
          <a:off x="605812" y="1367286"/>
          <a:ext cx="10959549" cy="3657600"/>
        </p:xfrm>
        <a:graphic>
          <a:graphicData uri="http://schemas.openxmlformats.org/drawingml/2006/table">
            <a:tbl>
              <a:tblPr>
                <a:tableStyleId>{284E427A-3D55-4303-BF80-6455036E1DE7}</a:tableStyleId>
              </a:tblPr>
              <a:tblGrid>
                <a:gridCol w="2190397">
                  <a:extLst>
                    <a:ext uri="{9D8B030D-6E8A-4147-A177-3AD203B41FA5}">
                      <a16:colId xmlns:a16="http://schemas.microsoft.com/office/drawing/2014/main" val="2744360609"/>
                    </a:ext>
                  </a:extLst>
                </a:gridCol>
                <a:gridCol w="1616765">
                  <a:extLst>
                    <a:ext uri="{9D8B030D-6E8A-4147-A177-3AD203B41FA5}">
                      <a16:colId xmlns:a16="http://schemas.microsoft.com/office/drawing/2014/main" val="761185320"/>
                    </a:ext>
                  </a:extLst>
                </a:gridCol>
                <a:gridCol w="1537252">
                  <a:extLst>
                    <a:ext uri="{9D8B030D-6E8A-4147-A177-3AD203B41FA5}">
                      <a16:colId xmlns:a16="http://schemas.microsoft.com/office/drawing/2014/main" val="465183172"/>
                    </a:ext>
                  </a:extLst>
                </a:gridCol>
                <a:gridCol w="1524000">
                  <a:extLst>
                    <a:ext uri="{9D8B030D-6E8A-4147-A177-3AD203B41FA5}">
                      <a16:colId xmlns:a16="http://schemas.microsoft.com/office/drawing/2014/main" val="2730461743"/>
                    </a:ext>
                  </a:extLst>
                </a:gridCol>
                <a:gridCol w="1470991">
                  <a:extLst>
                    <a:ext uri="{9D8B030D-6E8A-4147-A177-3AD203B41FA5}">
                      <a16:colId xmlns:a16="http://schemas.microsoft.com/office/drawing/2014/main" val="2892104570"/>
                    </a:ext>
                  </a:extLst>
                </a:gridCol>
                <a:gridCol w="2620144">
                  <a:extLst>
                    <a:ext uri="{9D8B030D-6E8A-4147-A177-3AD203B41FA5}">
                      <a16:colId xmlns:a16="http://schemas.microsoft.com/office/drawing/2014/main" val="2165864733"/>
                    </a:ext>
                  </a:extLst>
                </a:gridCol>
              </a:tblGrid>
              <a:tr h="0">
                <a:tc rowSpan="2">
                  <a:txBody>
                    <a:bodyPr/>
                    <a:lstStyle/>
                    <a:p>
                      <a:pPr algn="ctr" fontAlgn="t" latinLnBrk="0"/>
                      <a:r>
                        <a:rPr lang="vi-VN" sz="2400" b="1" dirty="0">
                          <a:solidFill>
                            <a:schemeClr val="tx2"/>
                          </a:solidFill>
                          <a:effectLst/>
                        </a:rPr>
                        <a:t>Tên nguyên tố</a:t>
                      </a:r>
                    </a:p>
                  </a:txBody>
                  <a:tcPr marL="0" marR="0" marT="0" marB="0"/>
                </a:tc>
                <a:tc rowSpan="2">
                  <a:txBody>
                    <a:bodyPr/>
                    <a:lstStyle/>
                    <a:p>
                      <a:pPr algn="ctr" fontAlgn="t" latinLnBrk="0"/>
                      <a:r>
                        <a:rPr lang="vi-VN" sz="2400" b="1" dirty="0">
                          <a:solidFill>
                            <a:schemeClr val="tx2"/>
                          </a:solidFill>
                          <a:effectLst/>
                        </a:rPr>
                        <a:t>Kí hiệu hóa học</a:t>
                      </a:r>
                    </a:p>
                  </a:txBody>
                  <a:tcPr marL="0" marR="0" marT="0" marB="0"/>
                </a:tc>
                <a:tc gridSpan="4">
                  <a:txBody>
                    <a:bodyPr/>
                    <a:lstStyle/>
                    <a:p>
                      <a:pPr algn="ctr" fontAlgn="t" latinLnBrk="0"/>
                      <a:r>
                        <a:rPr lang="vi-VN" sz="2400" b="1">
                          <a:solidFill>
                            <a:schemeClr val="tx2"/>
                          </a:solidFill>
                          <a:effectLst/>
                        </a:rPr>
                        <a:t>Nguyên tử của nguyên tố</a:t>
                      </a:r>
                    </a:p>
                  </a:txBody>
                  <a:tcPr marL="0" marR="0" marT="0" marB="0"/>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600331848"/>
                  </a:ext>
                </a:extLst>
              </a:tr>
              <a:tr h="0">
                <a:tc vMerge="1">
                  <a:txBody>
                    <a:bodyPr/>
                    <a:lstStyle/>
                    <a:p>
                      <a:endParaRPr lang="vi-VN"/>
                    </a:p>
                  </a:txBody>
                  <a:tcPr/>
                </a:tc>
                <a:tc vMerge="1">
                  <a:txBody>
                    <a:bodyPr/>
                    <a:lstStyle/>
                    <a:p>
                      <a:endParaRPr lang="vi-VN"/>
                    </a:p>
                  </a:txBody>
                  <a:tcPr/>
                </a:tc>
                <a:tc>
                  <a:txBody>
                    <a:bodyPr/>
                    <a:lstStyle/>
                    <a:p>
                      <a:pPr algn="ctr" fontAlgn="t" latinLnBrk="0"/>
                      <a:r>
                        <a:rPr lang="vi-VN" sz="2400" b="1" dirty="0">
                          <a:solidFill>
                            <a:schemeClr val="tx2"/>
                          </a:solidFill>
                          <a:effectLst/>
                        </a:rPr>
                        <a:t>Số proton</a:t>
                      </a:r>
                    </a:p>
                  </a:txBody>
                  <a:tcPr marL="0" marR="0" marT="0" marB="0"/>
                </a:tc>
                <a:tc>
                  <a:txBody>
                    <a:bodyPr/>
                    <a:lstStyle/>
                    <a:p>
                      <a:pPr algn="ctr" fontAlgn="t" latinLnBrk="0"/>
                      <a:r>
                        <a:rPr lang="vi-VN" sz="2400" b="1" dirty="0">
                          <a:solidFill>
                            <a:schemeClr val="tx2"/>
                          </a:solidFill>
                          <a:effectLst/>
                        </a:rPr>
                        <a:t>Số neutron</a:t>
                      </a:r>
                    </a:p>
                  </a:txBody>
                  <a:tcPr marL="0" marR="0" marT="0" marB="0"/>
                </a:tc>
                <a:tc>
                  <a:txBody>
                    <a:bodyPr/>
                    <a:lstStyle/>
                    <a:p>
                      <a:pPr algn="ctr" fontAlgn="t" latinLnBrk="0"/>
                      <a:r>
                        <a:rPr lang="vi-VN" sz="2400" b="1" dirty="0">
                          <a:solidFill>
                            <a:schemeClr val="tx2"/>
                          </a:solidFill>
                          <a:effectLst/>
                        </a:rPr>
                        <a:t>Số electron</a:t>
                      </a:r>
                    </a:p>
                  </a:txBody>
                  <a:tcPr marL="0" marR="0" marT="0" marB="0"/>
                </a:tc>
                <a:tc>
                  <a:txBody>
                    <a:bodyPr/>
                    <a:lstStyle/>
                    <a:p>
                      <a:pPr algn="ctr" fontAlgn="t" latinLnBrk="0"/>
                      <a:r>
                        <a:rPr lang="vi-VN" sz="2400" b="1" dirty="0">
                          <a:solidFill>
                            <a:schemeClr val="tx2"/>
                          </a:solidFill>
                          <a:effectLst/>
                        </a:rPr>
                        <a:t>Khối lượng nguyên tử (amu)</a:t>
                      </a:r>
                    </a:p>
                  </a:txBody>
                  <a:tcPr marL="0" marR="0" marT="0" marB="0"/>
                </a:tc>
                <a:extLst>
                  <a:ext uri="{0D108BD9-81ED-4DB2-BD59-A6C34878D82A}">
                    <a16:rowId xmlns:a16="http://schemas.microsoft.com/office/drawing/2014/main" val="2790387018"/>
                  </a:ext>
                </a:extLst>
              </a:tr>
              <a:tr h="0">
                <a:tc>
                  <a:txBody>
                    <a:bodyPr/>
                    <a:lstStyle/>
                    <a:p>
                      <a:pPr algn="ctr" fontAlgn="t" latinLnBrk="0"/>
                      <a:r>
                        <a:rPr lang="vi-VN" sz="2800" b="0" i="1" dirty="0">
                          <a:solidFill>
                            <a:srgbClr val="C00000"/>
                          </a:solidFill>
                          <a:effectLst/>
                        </a:rPr>
                        <a:t>Fluorine</a:t>
                      </a:r>
                    </a:p>
                  </a:txBody>
                  <a:tcPr marL="0" marR="0" marT="0" marB="0"/>
                </a:tc>
                <a:tc>
                  <a:txBody>
                    <a:bodyPr/>
                    <a:lstStyle/>
                    <a:p>
                      <a:pPr algn="ctr" fontAlgn="t" latinLnBrk="0"/>
                      <a:r>
                        <a:rPr lang="vi-VN" sz="2800" b="0" i="1" dirty="0">
                          <a:solidFill>
                            <a:srgbClr val="C00000"/>
                          </a:solidFill>
                          <a:effectLst/>
                        </a:rPr>
                        <a:t>F</a:t>
                      </a:r>
                    </a:p>
                  </a:txBody>
                  <a:tcPr marL="0" marR="0" marT="0" marB="0"/>
                </a:tc>
                <a:tc>
                  <a:txBody>
                    <a:bodyPr/>
                    <a:lstStyle/>
                    <a:p>
                      <a:pPr algn="ctr" fontAlgn="t" latinLnBrk="0"/>
                      <a:r>
                        <a:rPr lang="vi-VN" sz="2800" b="0" i="1" dirty="0">
                          <a:solidFill>
                            <a:srgbClr val="C00000"/>
                          </a:solidFill>
                          <a:effectLst/>
                        </a:rPr>
                        <a:t>9</a:t>
                      </a:r>
                    </a:p>
                  </a:txBody>
                  <a:tcPr marL="0" marR="0" marT="0" marB="0"/>
                </a:tc>
                <a:tc>
                  <a:txBody>
                    <a:bodyPr/>
                    <a:lstStyle/>
                    <a:p>
                      <a:pPr algn="ctr" fontAlgn="t" latinLnBrk="0"/>
                      <a:r>
                        <a:rPr lang="vi-VN" sz="2800" b="0">
                          <a:solidFill>
                            <a:srgbClr val="333333"/>
                          </a:solidFill>
                          <a:effectLst/>
                        </a:rPr>
                        <a:t>10</a:t>
                      </a:r>
                    </a:p>
                  </a:txBody>
                  <a:tcPr marL="0" marR="0" marT="0" marB="0"/>
                </a:tc>
                <a:tc>
                  <a:txBody>
                    <a:bodyPr/>
                    <a:lstStyle/>
                    <a:p>
                      <a:pPr algn="ctr" fontAlgn="t" latinLnBrk="0"/>
                      <a:r>
                        <a:rPr lang="vi-VN" sz="2800" b="0">
                          <a:solidFill>
                            <a:srgbClr val="333333"/>
                          </a:solidFill>
                          <a:effectLst/>
                        </a:rPr>
                        <a:t>9</a:t>
                      </a:r>
                    </a:p>
                  </a:txBody>
                  <a:tcPr marL="0" marR="0" marT="0" marB="0"/>
                </a:tc>
                <a:tc>
                  <a:txBody>
                    <a:bodyPr/>
                    <a:lstStyle/>
                    <a:p>
                      <a:pPr algn="ctr" fontAlgn="t" latinLnBrk="0"/>
                      <a:r>
                        <a:rPr lang="vi-VN" sz="2800" b="0" i="1" dirty="0">
                          <a:solidFill>
                            <a:srgbClr val="C00000"/>
                          </a:solidFill>
                          <a:effectLst/>
                        </a:rPr>
                        <a:t>19</a:t>
                      </a:r>
                    </a:p>
                  </a:txBody>
                  <a:tcPr marL="0" marR="0" marT="0" marB="0"/>
                </a:tc>
                <a:extLst>
                  <a:ext uri="{0D108BD9-81ED-4DB2-BD59-A6C34878D82A}">
                    <a16:rowId xmlns:a16="http://schemas.microsoft.com/office/drawing/2014/main" val="155933803"/>
                  </a:ext>
                </a:extLst>
              </a:tr>
              <a:tr h="0">
                <a:tc>
                  <a:txBody>
                    <a:bodyPr/>
                    <a:lstStyle/>
                    <a:p>
                      <a:pPr algn="ctr" fontAlgn="t" latinLnBrk="0"/>
                      <a:r>
                        <a:rPr lang="vi-VN" sz="2800" b="0">
                          <a:solidFill>
                            <a:srgbClr val="333333"/>
                          </a:solidFill>
                          <a:effectLst/>
                        </a:rPr>
                        <a:t>Lưu huỳnh</a:t>
                      </a:r>
                    </a:p>
                  </a:txBody>
                  <a:tcPr marL="0" marR="0" marT="0" marB="0"/>
                </a:tc>
                <a:tc>
                  <a:txBody>
                    <a:bodyPr/>
                    <a:lstStyle/>
                    <a:p>
                      <a:pPr algn="ctr" fontAlgn="t" latinLnBrk="0"/>
                      <a:r>
                        <a:rPr lang="vi-VN" sz="2800" b="0" i="1" dirty="0">
                          <a:solidFill>
                            <a:srgbClr val="C00000"/>
                          </a:solidFill>
                          <a:effectLst/>
                        </a:rPr>
                        <a:t>S</a:t>
                      </a:r>
                    </a:p>
                  </a:txBody>
                  <a:tcPr marL="0" marR="0" marT="0" marB="0"/>
                </a:tc>
                <a:tc>
                  <a:txBody>
                    <a:bodyPr/>
                    <a:lstStyle/>
                    <a:p>
                      <a:pPr algn="ctr" fontAlgn="t" latinLnBrk="0"/>
                      <a:r>
                        <a:rPr lang="vi-VN" sz="2800" b="0" i="1" dirty="0">
                          <a:solidFill>
                            <a:srgbClr val="C00000"/>
                          </a:solidFill>
                          <a:effectLst/>
                        </a:rPr>
                        <a:t>16</a:t>
                      </a:r>
                    </a:p>
                  </a:txBody>
                  <a:tcPr marL="0" marR="0" marT="0" marB="0"/>
                </a:tc>
                <a:tc>
                  <a:txBody>
                    <a:bodyPr/>
                    <a:lstStyle/>
                    <a:p>
                      <a:pPr algn="ctr" fontAlgn="t" latinLnBrk="0"/>
                      <a:r>
                        <a:rPr lang="vi-VN" sz="2800" b="0" i="1" dirty="0">
                          <a:solidFill>
                            <a:srgbClr val="C00000"/>
                          </a:solidFill>
                          <a:effectLst/>
                        </a:rPr>
                        <a:t>16</a:t>
                      </a:r>
                    </a:p>
                  </a:txBody>
                  <a:tcPr marL="0" marR="0" marT="0" marB="0"/>
                </a:tc>
                <a:tc>
                  <a:txBody>
                    <a:bodyPr/>
                    <a:lstStyle/>
                    <a:p>
                      <a:pPr algn="ctr" fontAlgn="t" latinLnBrk="0"/>
                      <a:r>
                        <a:rPr lang="vi-VN" sz="2800" b="0">
                          <a:solidFill>
                            <a:srgbClr val="333333"/>
                          </a:solidFill>
                          <a:effectLst/>
                        </a:rPr>
                        <a:t>16</a:t>
                      </a:r>
                    </a:p>
                  </a:txBody>
                  <a:tcPr marL="0" marR="0" marT="0" marB="0"/>
                </a:tc>
                <a:tc>
                  <a:txBody>
                    <a:bodyPr/>
                    <a:lstStyle/>
                    <a:p>
                      <a:pPr algn="ctr" fontAlgn="t" latinLnBrk="0"/>
                      <a:r>
                        <a:rPr lang="vi-VN" sz="2800" b="0">
                          <a:solidFill>
                            <a:srgbClr val="333333"/>
                          </a:solidFill>
                          <a:effectLst/>
                        </a:rPr>
                        <a:t>32</a:t>
                      </a:r>
                    </a:p>
                  </a:txBody>
                  <a:tcPr marL="0" marR="0" marT="0" marB="0"/>
                </a:tc>
                <a:extLst>
                  <a:ext uri="{0D108BD9-81ED-4DB2-BD59-A6C34878D82A}">
                    <a16:rowId xmlns:a16="http://schemas.microsoft.com/office/drawing/2014/main" val="2818557543"/>
                  </a:ext>
                </a:extLst>
              </a:tr>
              <a:tr h="0">
                <a:tc>
                  <a:txBody>
                    <a:bodyPr/>
                    <a:lstStyle/>
                    <a:p>
                      <a:pPr algn="ctr" fontAlgn="t" latinLnBrk="0"/>
                      <a:r>
                        <a:rPr lang="vi-VN" sz="2800" b="0" i="1" dirty="0">
                          <a:solidFill>
                            <a:srgbClr val="C00000"/>
                          </a:solidFill>
                          <a:effectLst/>
                        </a:rPr>
                        <a:t>Magnesium</a:t>
                      </a:r>
                    </a:p>
                  </a:txBody>
                  <a:tcPr marL="0" marR="0" marT="0" marB="0"/>
                </a:tc>
                <a:tc>
                  <a:txBody>
                    <a:bodyPr/>
                    <a:lstStyle/>
                    <a:p>
                      <a:pPr algn="ctr" fontAlgn="t" latinLnBrk="0"/>
                      <a:r>
                        <a:rPr lang="vi-VN" sz="2800" b="0" i="1" dirty="0">
                          <a:solidFill>
                            <a:srgbClr val="C00000"/>
                          </a:solidFill>
                          <a:effectLst/>
                        </a:rPr>
                        <a:t>Mg</a:t>
                      </a:r>
                    </a:p>
                  </a:txBody>
                  <a:tcPr marL="0" marR="0" marT="0" marB="0"/>
                </a:tc>
                <a:tc>
                  <a:txBody>
                    <a:bodyPr/>
                    <a:lstStyle/>
                    <a:p>
                      <a:pPr algn="ctr" fontAlgn="t" latinLnBrk="0"/>
                      <a:r>
                        <a:rPr lang="vi-VN" sz="2800" b="0">
                          <a:solidFill>
                            <a:srgbClr val="333333"/>
                          </a:solidFill>
                          <a:effectLst/>
                        </a:rPr>
                        <a:t>12</a:t>
                      </a:r>
                    </a:p>
                  </a:txBody>
                  <a:tcPr marL="0" marR="0" marT="0" marB="0"/>
                </a:tc>
                <a:tc>
                  <a:txBody>
                    <a:bodyPr/>
                    <a:lstStyle/>
                    <a:p>
                      <a:pPr algn="ctr" fontAlgn="t" latinLnBrk="0"/>
                      <a:r>
                        <a:rPr lang="vi-VN" sz="2800" b="0" i="1" dirty="0">
                          <a:solidFill>
                            <a:srgbClr val="C00000"/>
                          </a:solidFill>
                          <a:effectLst/>
                        </a:rPr>
                        <a:t>12</a:t>
                      </a:r>
                    </a:p>
                  </a:txBody>
                  <a:tcPr marL="0" marR="0" marT="0" marB="0"/>
                </a:tc>
                <a:tc>
                  <a:txBody>
                    <a:bodyPr/>
                    <a:lstStyle/>
                    <a:p>
                      <a:pPr algn="ctr" fontAlgn="t" latinLnBrk="0"/>
                      <a:r>
                        <a:rPr lang="vi-VN" sz="2800" b="0" i="1" dirty="0">
                          <a:solidFill>
                            <a:srgbClr val="C00000"/>
                          </a:solidFill>
                          <a:effectLst/>
                        </a:rPr>
                        <a:t>12</a:t>
                      </a:r>
                    </a:p>
                  </a:txBody>
                  <a:tcPr marL="0" marR="0" marT="0" marB="0"/>
                </a:tc>
                <a:tc>
                  <a:txBody>
                    <a:bodyPr/>
                    <a:lstStyle/>
                    <a:p>
                      <a:pPr algn="ctr" fontAlgn="t" latinLnBrk="0"/>
                      <a:r>
                        <a:rPr lang="vi-VN" sz="2800" b="0">
                          <a:solidFill>
                            <a:srgbClr val="333333"/>
                          </a:solidFill>
                          <a:effectLst/>
                        </a:rPr>
                        <a:t>24</a:t>
                      </a:r>
                    </a:p>
                  </a:txBody>
                  <a:tcPr marL="0" marR="0" marT="0" marB="0"/>
                </a:tc>
                <a:extLst>
                  <a:ext uri="{0D108BD9-81ED-4DB2-BD59-A6C34878D82A}">
                    <a16:rowId xmlns:a16="http://schemas.microsoft.com/office/drawing/2014/main" val="664485379"/>
                  </a:ext>
                </a:extLst>
              </a:tr>
              <a:tr h="0">
                <a:tc>
                  <a:txBody>
                    <a:bodyPr/>
                    <a:lstStyle/>
                    <a:p>
                      <a:pPr algn="ctr" fontAlgn="t" latinLnBrk="0"/>
                      <a:r>
                        <a:rPr lang="vi-VN" sz="2800" b="0" i="1" dirty="0">
                          <a:solidFill>
                            <a:srgbClr val="C00000"/>
                          </a:solidFill>
                          <a:effectLst/>
                        </a:rPr>
                        <a:t>Hydrogen</a:t>
                      </a:r>
                    </a:p>
                  </a:txBody>
                  <a:tcPr marL="0" marR="0" marT="0" marB="0"/>
                </a:tc>
                <a:tc>
                  <a:txBody>
                    <a:bodyPr/>
                    <a:lstStyle/>
                    <a:p>
                      <a:pPr algn="ctr" fontAlgn="t" latinLnBrk="0"/>
                      <a:r>
                        <a:rPr lang="vi-VN" sz="2800" b="0" i="1" dirty="0">
                          <a:solidFill>
                            <a:srgbClr val="C00000"/>
                          </a:solidFill>
                          <a:effectLst/>
                        </a:rPr>
                        <a:t>H</a:t>
                      </a:r>
                    </a:p>
                  </a:txBody>
                  <a:tcPr marL="0" marR="0" marT="0" marB="0"/>
                </a:tc>
                <a:tc>
                  <a:txBody>
                    <a:bodyPr/>
                    <a:lstStyle/>
                    <a:p>
                      <a:pPr algn="ctr" fontAlgn="t" latinLnBrk="0"/>
                      <a:r>
                        <a:rPr lang="vi-VN" sz="2800" b="0">
                          <a:solidFill>
                            <a:srgbClr val="333333"/>
                          </a:solidFill>
                          <a:effectLst/>
                        </a:rPr>
                        <a:t>1</a:t>
                      </a:r>
                    </a:p>
                  </a:txBody>
                  <a:tcPr marL="0" marR="0" marT="0" marB="0"/>
                </a:tc>
                <a:tc>
                  <a:txBody>
                    <a:bodyPr/>
                    <a:lstStyle/>
                    <a:p>
                      <a:pPr algn="ctr" fontAlgn="t" latinLnBrk="0"/>
                      <a:r>
                        <a:rPr lang="vi-VN" sz="2800" b="0" i="1" dirty="0">
                          <a:solidFill>
                            <a:srgbClr val="C00000"/>
                          </a:solidFill>
                          <a:effectLst/>
                        </a:rPr>
                        <a:t>1</a:t>
                      </a:r>
                    </a:p>
                  </a:txBody>
                  <a:tcPr marL="0" marR="0" marT="0" marB="0"/>
                </a:tc>
                <a:tc>
                  <a:txBody>
                    <a:bodyPr/>
                    <a:lstStyle/>
                    <a:p>
                      <a:pPr algn="ctr" fontAlgn="t" latinLnBrk="0"/>
                      <a:r>
                        <a:rPr lang="vi-VN" sz="2800" b="0" i="1" dirty="0">
                          <a:solidFill>
                            <a:srgbClr val="C00000"/>
                          </a:solidFill>
                          <a:effectLst/>
                        </a:rPr>
                        <a:t>1</a:t>
                      </a:r>
                    </a:p>
                  </a:txBody>
                  <a:tcPr marL="0" marR="0" marT="0" marB="0"/>
                </a:tc>
                <a:tc>
                  <a:txBody>
                    <a:bodyPr/>
                    <a:lstStyle/>
                    <a:p>
                      <a:pPr algn="ctr" fontAlgn="t" latinLnBrk="0"/>
                      <a:r>
                        <a:rPr lang="vi-VN" sz="2800" b="0">
                          <a:solidFill>
                            <a:srgbClr val="333333"/>
                          </a:solidFill>
                          <a:effectLst/>
                        </a:rPr>
                        <a:t>2</a:t>
                      </a:r>
                    </a:p>
                  </a:txBody>
                  <a:tcPr marL="0" marR="0" marT="0" marB="0"/>
                </a:tc>
                <a:extLst>
                  <a:ext uri="{0D108BD9-81ED-4DB2-BD59-A6C34878D82A}">
                    <a16:rowId xmlns:a16="http://schemas.microsoft.com/office/drawing/2014/main" val="523515993"/>
                  </a:ext>
                </a:extLst>
              </a:tr>
              <a:tr h="0">
                <a:tc>
                  <a:txBody>
                    <a:bodyPr/>
                    <a:lstStyle/>
                    <a:p>
                      <a:pPr algn="ctr" fontAlgn="t" latinLnBrk="0"/>
                      <a:r>
                        <a:rPr lang="vi-VN" sz="2800" b="0" i="1" dirty="0">
                          <a:solidFill>
                            <a:srgbClr val="C00000"/>
                          </a:solidFill>
                          <a:effectLst/>
                        </a:rPr>
                        <a:t>Sodium (natri)</a:t>
                      </a:r>
                    </a:p>
                  </a:txBody>
                  <a:tcPr marL="0" marR="0" marT="0" marB="0"/>
                </a:tc>
                <a:tc>
                  <a:txBody>
                    <a:bodyPr/>
                    <a:lstStyle/>
                    <a:p>
                      <a:pPr algn="ctr" fontAlgn="t" latinLnBrk="0"/>
                      <a:r>
                        <a:rPr lang="vi-VN" sz="2800" b="0" i="1" dirty="0">
                          <a:solidFill>
                            <a:srgbClr val="C00000"/>
                          </a:solidFill>
                          <a:effectLst/>
                        </a:rPr>
                        <a:t>Na</a:t>
                      </a:r>
                    </a:p>
                  </a:txBody>
                  <a:tcPr marL="0" marR="0" marT="0" marB="0"/>
                </a:tc>
                <a:tc>
                  <a:txBody>
                    <a:bodyPr/>
                    <a:lstStyle/>
                    <a:p>
                      <a:pPr algn="ctr" fontAlgn="t" latinLnBrk="0"/>
                      <a:r>
                        <a:rPr lang="vi-VN" sz="2800" b="0" i="1" dirty="0">
                          <a:solidFill>
                            <a:srgbClr val="C00000"/>
                          </a:solidFill>
                          <a:effectLst/>
                        </a:rPr>
                        <a:t>11</a:t>
                      </a:r>
                    </a:p>
                  </a:txBody>
                  <a:tcPr marL="0" marR="0" marT="0" marB="0"/>
                </a:tc>
                <a:tc>
                  <a:txBody>
                    <a:bodyPr/>
                    <a:lstStyle/>
                    <a:p>
                      <a:pPr algn="ctr" fontAlgn="t" latinLnBrk="0"/>
                      <a:r>
                        <a:rPr lang="vi-VN" sz="2800" b="0" i="1" dirty="0">
                          <a:solidFill>
                            <a:srgbClr val="C00000"/>
                          </a:solidFill>
                          <a:effectLst/>
                        </a:rPr>
                        <a:t>12</a:t>
                      </a:r>
                    </a:p>
                  </a:txBody>
                  <a:tcPr marL="0" marR="0" marT="0" marB="0"/>
                </a:tc>
                <a:tc>
                  <a:txBody>
                    <a:bodyPr/>
                    <a:lstStyle/>
                    <a:p>
                      <a:pPr algn="ctr" fontAlgn="t" latinLnBrk="0"/>
                      <a:r>
                        <a:rPr lang="vi-VN" sz="2800" b="0">
                          <a:solidFill>
                            <a:srgbClr val="333333"/>
                          </a:solidFill>
                          <a:effectLst/>
                        </a:rPr>
                        <a:t>11</a:t>
                      </a:r>
                    </a:p>
                  </a:txBody>
                  <a:tcPr marL="0" marR="0" marT="0" marB="0"/>
                </a:tc>
                <a:tc>
                  <a:txBody>
                    <a:bodyPr/>
                    <a:lstStyle/>
                    <a:p>
                      <a:pPr algn="ctr" fontAlgn="t" latinLnBrk="0"/>
                      <a:r>
                        <a:rPr lang="vi-VN" sz="2800" b="0" dirty="0">
                          <a:solidFill>
                            <a:srgbClr val="333333"/>
                          </a:solidFill>
                          <a:effectLst/>
                        </a:rPr>
                        <a:t>23</a:t>
                      </a:r>
                    </a:p>
                  </a:txBody>
                  <a:tcPr marL="0" marR="0" marT="0" marB="0"/>
                </a:tc>
                <a:extLst>
                  <a:ext uri="{0D108BD9-81ED-4DB2-BD59-A6C34878D82A}">
                    <a16:rowId xmlns:a16="http://schemas.microsoft.com/office/drawing/2014/main" val="1960600834"/>
                  </a:ext>
                </a:extLst>
              </a:tr>
            </a:tbl>
          </a:graphicData>
        </a:graphic>
      </p:graphicFrame>
    </p:spTree>
    <p:extLst>
      <p:ext uri="{BB962C8B-B14F-4D97-AF65-F5344CB8AC3E}">
        <p14:creationId xmlns:p14="http://schemas.microsoft.com/office/powerpoint/2010/main" val="17918842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DA26AD6-C3F9-4938-A100-97ABB8A418B3}"/>
              </a:ext>
            </a:extLst>
          </p:cNvPr>
          <p:cNvSpPr/>
          <p:nvPr/>
        </p:nvSpPr>
        <p:spPr>
          <a:xfrm>
            <a:off x="217714" y="217714"/>
            <a:ext cx="11735747"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a:extLst>
              <a:ext uri="{FF2B5EF4-FFF2-40B4-BE49-F238E27FC236}">
                <a16:creationId xmlns:a16="http://schemas.microsoft.com/office/drawing/2014/main" id="{C59AE763-ABBB-4B96-AE70-814A01817EE0}"/>
              </a:ext>
            </a:extLst>
          </p:cNvPr>
          <p:cNvSpPr txBox="1"/>
          <p:nvPr/>
        </p:nvSpPr>
        <p:spPr>
          <a:xfrm>
            <a:off x="781878" y="551642"/>
            <a:ext cx="10674626" cy="1015663"/>
          </a:xfrm>
          <a:prstGeom prst="rect">
            <a:avLst/>
          </a:prstGeom>
          <a:noFill/>
          <a:ln w="38100">
            <a:solidFill>
              <a:schemeClr val="accent6"/>
            </a:solidFill>
            <a:prstDash val="sysDot"/>
          </a:ln>
        </p:spPr>
        <p:txBody>
          <a:bodyPr wrap="square">
            <a:spAutoFit/>
          </a:bodyPr>
          <a:lstStyle/>
          <a:p>
            <a:pPr algn="just"/>
            <a:r>
              <a:rPr lang="vi-VN" sz="3200" b="1" i="0" dirty="0">
                <a:solidFill>
                  <a:srgbClr val="FF0000"/>
                </a:solidFill>
                <a:effectLst/>
                <a:latin typeface="Arial" panose="020B0604020202020204" pitchFamily="34" charset="0"/>
                <a:cs typeface="Arial" panose="020B0604020202020204" pitchFamily="34" charset="0"/>
              </a:rPr>
              <a:t>Câu 6: </a:t>
            </a:r>
            <a:r>
              <a:rPr lang="vi-VN" sz="2800" dirty="0"/>
              <a:t>Số proton và số neutron của hai nguyên tử X và Y được cho trong bảng sau:</a:t>
            </a:r>
            <a:endParaRPr lang="vi-VN" sz="3200" i="0" dirty="0">
              <a:solidFill>
                <a:srgbClr val="333333"/>
              </a:solidFill>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B5FB84EB-B897-4B82-9913-1D131E7EE41F}"/>
              </a:ext>
            </a:extLst>
          </p:cNvPr>
          <p:cNvGraphicFramePr>
            <a:graphicFrameLocks noGrp="1"/>
          </p:cNvGraphicFramePr>
          <p:nvPr>
            <p:extLst>
              <p:ext uri="{D42A27DB-BD31-4B8C-83A1-F6EECF244321}">
                <p14:modId xmlns:p14="http://schemas.microsoft.com/office/powerpoint/2010/main" val="67332089"/>
              </p:ext>
            </p:extLst>
          </p:nvPr>
        </p:nvGraphicFramePr>
        <p:xfrm>
          <a:off x="2092185" y="1901233"/>
          <a:ext cx="7051812" cy="1353246"/>
        </p:xfrm>
        <a:graphic>
          <a:graphicData uri="http://schemas.openxmlformats.org/drawingml/2006/table">
            <a:tbl>
              <a:tblPr>
                <a:tableStyleId>{69C7853C-536D-4A76-A0AE-DD22124D55A5}</a:tableStyleId>
              </a:tblPr>
              <a:tblGrid>
                <a:gridCol w="2350604">
                  <a:extLst>
                    <a:ext uri="{9D8B030D-6E8A-4147-A177-3AD203B41FA5}">
                      <a16:colId xmlns:a16="http://schemas.microsoft.com/office/drawing/2014/main" val="1953798998"/>
                    </a:ext>
                  </a:extLst>
                </a:gridCol>
                <a:gridCol w="2350604">
                  <a:extLst>
                    <a:ext uri="{9D8B030D-6E8A-4147-A177-3AD203B41FA5}">
                      <a16:colId xmlns:a16="http://schemas.microsoft.com/office/drawing/2014/main" val="1611949125"/>
                    </a:ext>
                  </a:extLst>
                </a:gridCol>
                <a:gridCol w="2350604">
                  <a:extLst>
                    <a:ext uri="{9D8B030D-6E8A-4147-A177-3AD203B41FA5}">
                      <a16:colId xmlns:a16="http://schemas.microsoft.com/office/drawing/2014/main" val="859661210"/>
                    </a:ext>
                  </a:extLst>
                </a:gridCol>
              </a:tblGrid>
              <a:tr h="451082">
                <a:tc>
                  <a:txBody>
                    <a:bodyPr/>
                    <a:lstStyle/>
                    <a:p>
                      <a:pPr fontAlgn="t" latinLnBrk="0"/>
                      <a:r>
                        <a:rPr lang="vi-VN" sz="2800" b="0">
                          <a:solidFill>
                            <a:srgbClr val="333333"/>
                          </a:solidFill>
                          <a:effectLst/>
                        </a:rPr>
                        <a:t>Nguyên tử</a:t>
                      </a:r>
                    </a:p>
                  </a:txBody>
                  <a:tcPr marL="0" marR="0" marT="0" marB="0"/>
                </a:tc>
                <a:tc>
                  <a:txBody>
                    <a:bodyPr/>
                    <a:lstStyle/>
                    <a:p>
                      <a:pPr algn="ctr" fontAlgn="t" latinLnBrk="0"/>
                      <a:r>
                        <a:rPr lang="vi-VN" sz="2800" b="0">
                          <a:solidFill>
                            <a:srgbClr val="333333"/>
                          </a:solidFill>
                          <a:effectLst/>
                        </a:rPr>
                        <a:t>X</a:t>
                      </a:r>
                    </a:p>
                  </a:txBody>
                  <a:tcPr marL="0" marR="0" marT="0" marB="0"/>
                </a:tc>
                <a:tc>
                  <a:txBody>
                    <a:bodyPr/>
                    <a:lstStyle/>
                    <a:p>
                      <a:pPr algn="ctr" fontAlgn="t" latinLnBrk="0"/>
                      <a:r>
                        <a:rPr lang="vi-VN" sz="2800" b="0">
                          <a:solidFill>
                            <a:srgbClr val="333333"/>
                          </a:solidFill>
                          <a:effectLst/>
                        </a:rPr>
                        <a:t>Y</a:t>
                      </a:r>
                    </a:p>
                  </a:txBody>
                  <a:tcPr marL="0" marR="0" marT="0" marB="0"/>
                </a:tc>
                <a:extLst>
                  <a:ext uri="{0D108BD9-81ED-4DB2-BD59-A6C34878D82A}">
                    <a16:rowId xmlns:a16="http://schemas.microsoft.com/office/drawing/2014/main" val="2386378882"/>
                  </a:ext>
                </a:extLst>
              </a:tr>
              <a:tr h="451082">
                <a:tc>
                  <a:txBody>
                    <a:bodyPr/>
                    <a:lstStyle/>
                    <a:p>
                      <a:pPr fontAlgn="t" latinLnBrk="0"/>
                      <a:r>
                        <a:rPr lang="vi-VN" sz="2800" b="0">
                          <a:solidFill>
                            <a:srgbClr val="333333"/>
                          </a:solidFill>
                          <a:effectLst/>
                        </a:rPr>
                        <a:t>Số proton</a:t>
                      </a:r>
                    </a:p>
                  </a:txBody>
                  <a:tcPr marL="0" marR="0" marT="0" marB="0"/>
                </a:tc>
                <a:tc>
                  <a:txBody>
                    <a:bodyPr/>
                    <a:lstStyle/>
                    <a:p>
                      <a:pPr algn="ctr" fontAlgn="t" latinLnBrk="0"/>
                      <a:r>
                        <a:rPr lang="vi-VN" sz="2800" b="0">
                          <a:solidFill>
                            <a:srgbClr val="333333"/>
                          </a:solidFill>
                          <a:effectLst/>
                        </a:rPr>
                        <a:t>6</a:t>
                      </a:r>
                    </a:p>
                  </a:txBody>
                  <a:tcPr marL="0" marR="0" marT="0" marB="0"/>
                </a:tc>
                <a:tc>
                  <a:txBody>
                    <a:bodyPr/>
                    <a:lstStyle/>
                    <a:p>
                      <a:pPr algn="ctr" fontAlgn="t" latinLnBrk="0"/>
                      <a:r>
                        <a:rPr lang="vi-VN" sz="2800" b="0">
                          <a:solidFill>
                            <a:srgbClr val="333333"/>
                          </a:solidFill>
                          <a:effectLst/>
                        </a:rPr>
                        <a:t>6</a:t>
                      </a:r>
                    </a:p>
                  </a:txBody>
                  <a:tcPr marL="0" marR="0" marT="0" marB="0"/>
                </a:tc>
                <a:extLst>
                  <a:ext uri="{0D108BD9-81ED-4DB2-BD59-A6C34878D82A}">
                    <a16:rowId xmlns:a16="http://schemas.microsoft.com/office/drawing/2014/main" val="4090192658"/>
                  </a:ext>
                </a:extLst>
              </a:tr>
              <a:tr h="451082">
                <a:tc>
                  <a:txBody>
                    <a:bodyPr/>
                    <a:lstStyle/>
                    <a:p>
                      <a:pPr fontAlgn="t" latinLnBrk="0"/>
                      <a:r>
                        <a:rPr lang="vi-VN" sz="2800" b="0">
                          <a:solidFill>
                            <a:srgbClr val="333333"/>
                          </a:solidFill>
                          <a:effectLst/>
                        </a:rPr>
                        <a:t>Số neutron</a:t>
                      </a:r>
                    </a:p>
                  </a:txBody>
                  <a:tcPr marL="0" marR="0" marT="0" marB="0"/>
                </a:tc>
                <a:tc>
                  <a:txBody>
                    <a:bodyPr/>
                    <a:lstStyle/>
                    <a:p>
                      <a:pPr algn="ctr" fontAlgn="t" latinLnBrk="0"/>
                      <a:r>
                        <a:rPr lang="vi-VN" sz="2800" b="0">
                          <a:solidFill>
                            <a:srgbClr val="333333"/>
                          </a:solidFill>
                          <a:effectLst/>
                        </a:rPr>
                        <a:t>6</a:t>
                      </a:r>
                    </a:p>
                  </a:txBody>
                  <a:tcPr marL="0" marR="0" marT="0" marB="0"/>
                </a:tc>
                <a:tc>
                  <a:txBody>
                    <a:bodyPr/>
                    <a:lstStyle/>
                    <a:p>
                      <a:pPr algn="ctr" fontAlgn="t" latinLnBrk="0"/>
                      <a:r>
                        <a:rPr lang="vi-VN" sz="2800" b="0" dirty="0">
                          <a:solidFill>
                            <a:srgbClr val="333333"/>
                          </a:solidFill>
                          <a:effectLst/>
                        </a:rPr>
                        <a:t>8</a:t>
                      </a:r>
                    </a:p>
                  </a:txBody>
                  <a:tcPr marL="0" marR="0" marT="0" marB="0"/>
                </a:tc>
                <a:extLst>
                  <a:ext uri="{0D108BD9-81ED-4DB2-BD59-A6C34878D82A}">
                    <a16:rowId xmlns:a16="http://schemas.microsoft.com/office/drawing/2014/main" val="3820716545"/>
                  </a:ext>
                </a:extLst>
              </a:tr>
            </a:tbl>
          </a:graphicData>
        </a:graphic>
      </p:graphicFrame>
      <p:sp>
        <p:nvSpPr>
          <p:cNvPr id="6" name="TextBox 5">
            <a:extLst>
              <a:ext uri="{FF2B5EF4-FFF2-40B4-BE49-F238E27FC236}">
                <a16:creationId xmlns:a16="http://schemas.microsoft.com/office/drawing/2014/main" id="{48D5A41F-E725-4AB0-833C-5C14042ACA8B}"/>
              </a:ext>
            </a:extLst>
          </p:cNvPr>
          <p:cNvSpPr txBox="1"/>
          <p:nvPr/>
        </p:nvSpPr>
        <p:spPr>
          <a:xfrm>
            <a:off x="510208" y="3780327"/>
            <a:ext cx="10946296" cy="1384995"/>
          </a:xfrm>
          <a:prstGeom prst="rect">
            <a:avLst/>
          </a:prstGeom>
          <a:solidFill>
            <a:srgbClr val="FFFF99"/>
          </a:solidFill>
        </p:spPr>
        <p:txBody>
          <a:bodyPr wrap="square">
            <a:spAutoFit/>
          </a:bodyPr>
          <a:lstStyle/>
          <a:p>
            <a:pPr algn="l" latinLnBrk="0"/>
            <a:r>
              <a:rPr lang="vi-VN" sz="2800" b="0" i="0" dirty="0">
                <a:solidFill>
                  <a:srgbClr val="333333"/>
                </a:solidFill>
                <a:effectLst/>
                <a:latin typeface="Arial" panose="020B0604020202020204" pitchFamily="34" charset="0"/>
                <a:cs typeface="Arial" panose="020B0604020202020204" pitchFamily="34" charset="0"/>
              </a:rPr>
              <a:t>a) Tính khối lượng của nguyên tử X và nguyên tử Y</a:t>
            </a:r>
          </a:p>
          <a:p>
            <a:pPr algn="l" latinLnBrk="0"/>
            <a:r>
              <a:rPr lang="vi-VN" sz="2800" b="0" i="0" dirty="0">
                <a:solidFill>
                  <a:srgbClr val="333333"/>
                </a:solidFill>
                <a:effectLst/>
                <a:latin typeface="Arial" panose="020B0604020202020204" pitchFamily="34" charset="0"/>
                <a:cs typeface="Arial" panose="020B0604020202020204" pitchFamily="34" charset="0"/>
              </a:rPr>
              <a:t>b) Nguyên tử X và nguyên tử Y có thuộc cùng một nguyên tố hóa học không? Vì sao?</a:t>
            </a:r>
          </a:p>
        </p:txBody>
      </p:sp>
    </p:spTree>
    <p:extLst>
      <p:ext uri="{BB962C8B-B14F-4D97-AF65-F5344CB8AC3E}">
        <p14:creationId xmlns:p14="http://schemas.microsoft.com/office/powerpoint/2010/main" val="10559688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DA26AD6-C3F9-4938-A100-97ABB8A418B3}"/>
              </a:ext>
            </a:extLst>
          </p:cNvPr>
          <p:cNvSpPr/>
          <p:nvPr/>
        </p:nvSpPr>
        <p:spPr>
          <a:xfrm>
            <a:off x="217714" y="217714"/>
            <a:ext cx="11735747"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02D13719-E564-4A3D-BD0C-16A064FD6E66}"/>
              </a:ext>
            </a:extLst>
          </p:cNvPr>
          <p:cNvSpPr txBox="1"/>
          <p:nvPr/>
        </p:nvSpPr>
        <p:spPr>
          <a:xfrm>
            <a:off x="4770783" y="463826"/>
            <a:ext cx="2054087" cy="646331"/>
          </a:xfrm>
          <a:prstGeom prst="rect">
            <a:avLst/>
          </a:prstGeom>
          <a:noFill/>
        </p:spPr>
        <p:txBody>
          <a:bodyPr wrap="square" rtlCol="0">
            <a:spAutoFit/>
          </a:bodyPr>
          <a:lstStyle/>
          <a:p>
            <a:r>
              <a:rPr lang="vi-VN" sz="3600" b="1" i="1" dirty="0">
                <a:solidFill>
                  <a:srgbClr val="FF0000"/>
                </a:solidFill>
              </a:rPr>
              <a:t>Lời giải</a:t>
            </a:r>
          </a:p>
        </p:txBody>
      </p:sp>
      <p:sp>
        <p:nvSpPr>
          <p:cNvPr id="6" name="TextBox 5">
            <a:extLst>
              <a:ext uri="{FF2B5EF4-FFF2-40B4-BE49-F238E27FC236}">
                <a16:creationId xmlns:a16="http://schemas.microsoft.com/office/drawing/2014/main" id="{C696881E-AC90-43C0-9B46-E4E870440A1F}"/>
              </a:ext>
            </a:extLst>
          </p:cNvPr>
          <p:cNvSpPr txBox="1"/>
          <p:nvPr/>
        </p:nvSpPr>
        <p:spPr>
          <a:xfrm>
            <a:off x="1113183" y="1661277"/>
            <a:ext cx="10429461" cy="3539430"/>
          </a:xfrm>
          <a:prstGeom prst="rect">
            <a:avLst/>
          </a:prstGeom>
          <a:solidFill>
            <a:srgbClr val="FFFF99"/>
          </a:solidFill>
        </p:spPr>
        <p:txBody>
          <a:bodyPr wrap="square">
            <a:spAutoFit/>
          </a:bodyPr>
          <a:lstStyle/>
          <a:p>
            <a:pPr algn="l" latinLnBrk="0"/>
            <a:r>
              <a:rPr lang="vi-VN" sz="2800" b="0" i="0" dirty="0">
                <a:solidFill>
                  <a:srgbClr val="333333"/>
                </a:solidFill>
                <a:effectLst/>
                <a:latin typeface="Arial" panose="020B0604020202020204" pitchFamily="34" charset="0"/>
                <a:cs typeface="Arial" panose="020B0604020202020204" pitchFamily="34" charset="0"/>
              </a:rPr>
              <a:t>a)</a:t>
            </a:r>
          </a:p>
          <a:p>
            <a:pPr algn="l" latinLnBrk="0"/>
            <a:r>
              <a:rPr lang="vi-VN" sz="2800" b="0" i="0" dirty="0">
                <a:solidFill>
                  <a:srgbClr val="333333"/>
                </a:solidFill>
                <a:effectLst/>
                <a:latin typeface="Arial" panose="020B0604020202020204" pitchFamily="34" charset="0"/>
                <a:cs typeface="Arial" panose="020B0604020202020204" pitchFamily="34" charset="0"/>
              </a:rPr>
              <a:t>- Xét nguyên tử X có 6 proton và 6 neutron</a:t>
            </a:r>
          </a:p>
          <a:p>
            <a:r>
              <a:rPr lang="en-US" sz="2800" dirty="0">
                <a:latin typeface="Arial" panose="020B0604020202020204" pitchFamily="34" charset="0"/>
                <a:ea typeface="Calibri" panose="020F0502020204030204" pitchFamily="34" charset="0"/>
                <a:cs typeface="Arial" panose="020B0604020202020204" pitchFamily="34" charset="0"/>
              </a:rPr>
              <a:t>⇒</a:t>
            </a:r>
            <a:r>
              <a:rPr lang="vi-VN" sz="2800" b="0" i="0" dirty="0">
                <a:solidFill>
                  <a:srgbClr val="333333"/>
                </a:solidFill>
                <a:effectLst/>
                <a:latin typeface="Arial" panose="020B0604020202020204" pitchFamily="34" charset="0"/>
                <a:cs typeface="Arial" panose="020B0604020202020204" pitchFamily="34" charset="0"/>
              </a:rPr>
              <a:t> Khối lượng nguyên tử X = 6 + 6 = 12 amu</a:t>
            </a:r>
          </a:p>
          <a:p>
            <a:pPr algn="l" latinLnBrk="0"/>
            <a:r>
              <a:rPr lang="vi-VN" sz="2800" b="0" i="0" dirty="0">
                <a:solidFill>
                  <a:srgbClr val="333333"/>
                </a:solidFill>
                <a:effectLst/>
                <a:latin typeface="Arial" panose="020B0604020202020204" pitchFamily="34" charset="0"/>
                <a:cs typeface="Arial" panose="020B0604020202020204" pitchFamily="34" charset="0"/>
              </a:rPr>
              <a:t>- Xét nguyên tử Y có 6 proton và 8 neutron</a:t>
            </a:r>
          </a:p>
          <a:p>
            <a:r>
              <a:rPr lang="en-US" sz="2800" dirty="0">
                <a:latin typeface="Arial" panose="020B0604020202020204" pitchFamily="34" charset="0"/>
                <a:ea typeface="Calibri" panose="020F0502020204030204" pitchFamily="34" charset="0"/>
                <a:cs typeface="Arial" panose="020B0604020202020204" pitchFamily="34" charset="0"/>
              </a:rPr>
              <a:t>⇒</a:t>
            </a:r>
            <a:r>
              <a:rPr lang="vi-VN" sz="2800" b="0" i="0" dirty="0">
                <a:solidFill>
                  <a:srgbClr val="333333"/>
                </a:solidFill>
                <a:effectLst/>
                <a:latin typeface="Arial" panose="020B0604020202020204" pitchFamily="34" charset="0"/>
                <a:cs typeface="Arial" panose="020B0604020202020204" pitchFamily="34" charset="0"/>
              </a:rPr>
              <a:t> Khối lượng nguyên tử Y = 6 + 8 = 14 amu</a:t>
            </a:r>
          </a:p>
          <a:p>
            <a:pPr algn="l" latinLnBrk="0"/>
            <a:r>
              <a:rPr lang="vi-VN" sz="2800" b="0" i="0" dirty="0">
                <a:solidFill>
                  <a:srgbClr val="333333"/>
                </a:solidFill>
                <a:effectLst/>
                <a:latin typeface="Arial" panose="020B0604020202020204" pitchFamily="34" charset="0"/>
                <a:cs typeface="Arial" panose="020B0604020202020204" pitchFamily="34" charset="0"/>
              </a:rPr>
              <a:t>b)</a:t>
            </a:r>
          </a:p>
          <a:p>
            <a:pPr algn="l" latinLnBrk="0"/>
            <a:r>
              <a:rPr lang="vi-VN" sz="2800" b="0" i="0" dirty="0">
                <a:solidFill>
                  <a:srgbClr val="333333"/>
                </a:solidFill>
                <a:effectLst/>
                <a:latin typeface="Arial" panose="020B0604020202020204" pitchFamily="34" charset="0"/>
                <a:cs typeface="Arial" panose="020B0604020202020204" pitchFamily="34" charset="0"/>
              </a:rPr>
              <a:t> Nguyên tử X và nguyên tử Y đều có 6 proton trong hạt nhân</a:t>
            </a:r>
          </a:p>
          <a:p>
            <a:r>
              <a:rPr lang="en-US" sz="2800" dirty="0">
                <a:latin typeface="Arial" panose="020B0604020202020204" pitchFamily="34" charset="0"/>
                <a:ea typeface="Calibri" panose="020F0502020204030204" pitchFamily="34" charset="0"/>
                <a:cs typeface="Arial" panose="020B0604020202020204" pitchFamily="34" charset="0"/>
              </a:rPr>
              <a:t>⇒</a:t>
            </a:r>
            <a:r>
              <a:rPr lang="vi-VN" sz="2800" b="0" i="0" dirty="0">
                <a:solidFill>
                  <a:srgbClr val="333333"/>
                </a:solidFill>
                <a:effectLst/>
                <a:latin typeface="Arial" panose="020B0604020202020204" pitchFamily="34" charset="0"/>
                <a:cs typeface="Arial" panose="020B0604020202020204" pitchFamily="34" charset="0"/>
              </a:rPr>
              <a:t> Nguyên tử X và nguyên tử Y đều thuộc 1 nguyên tố hóa học</a:t>
            </a:r>
          </a:p>
        </p:txBody>
      </p:sp>
    </p:spTree>
    <p:extLst>
      <p:ext uri="{BB962C8B-B14F-4D97-AF65-F5344CB8AC3E}">
        <p14:creationId xmlns:p14="http://schemas.microsoft.com/office/powerpoint/2010/main" val="11200149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DA26AD6-C3F9-4938-A100-97ABB8A418B3}"/>
              </a:ext>
            </a:extLst>
          </p:cNvPr>
          <p:cNvSpPr/>
          <p:nvPr/>
        </p:nvSpPr>
        <p:spPr>
          <a:xfrm>
            <a:off x="217714" y="217714"/>
            <a:ext cx="11735747"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a:extLst>
              <a:ext uri="{FF2B5EF4-FFF2-40B4-BE49-F238E27FC236}">
                <a16:creationId xmlns:a16="http://schemas.microsoft.com/office/drawing/2014/main" id="{C59AE763-ABBB-4B96-AE70-814A01817EE0}"/>
              </a:ext>
            </a:extLst>
          </p:cNvPr>
          <p:cNvSpPr txBox="1"/>
          <p:nvPr/>
        </p:nvSpPr>
        <p:spPr>
          <a:xfrm>
            <a:off x="758687" y="961075"/>
            <a:ext cx="10674626" cy="2739211"/>
          </a:xfrm>
          <a:prstGeom prst="rect">
            <a:avLst/>
          </a:prstGeom>
          <a:noFill/>
          <a:ln w="38100">
            <a:solidFill>
              <a:schemeClr val="accent6"/>
            </a:solidFill>
            <a:prstDash val="sysDot"/>
          </a:ln>
        </p:spPr>
        <p:txBody>
          <a:bodyPr wrap="square">
            <a:spAutoFit/>
          </a:bodyPr>
          <a:lstStyle/>
          <a:p>
            <a:pPr algn="l" latinLnBrk="0"/>
            <a:r>
              <a:rPr lang="vi-VN" sz="3200" b="1" i="0" dirty="0">
                <a:solidFill>
                  <a:srgbClr val="FF0000"/>
                </a:solidFill>
                <a:effectLst/>
                <a:latin typeface="Arial" panose="020B0604020202020204" pitchFamily="34" charset="0"/>
                <a:cs typeface="Arial" panose="020B0604020202020204" pitchFamily="34" charset="0"/>
              </a:rPr>
              <a:t>Câu 7: </a:t>
            </a:r>
            <a:r>
              <a:rPr lang="vi-VN" sz="2800" b="0" i="0" dirty="0">
                <a:solidFill>
                  <a:srgbClr val="333333"/>
                </a:solidFill>
                <a:effectLst/>
                <a:latin typeface="Arial" panose="020B0604020202020204" pitchFamily="34" charset="0"/>
                <a:cs typeface="Arial" panose="020B0604020202020204" pitchFamily="34" charset="0"/>
              </a:rPr>
              <a:t>Cho các nguyên tố sau: Ca, S, Na, Mg, F, Ne. Sử dụng bảng tuần hoàn các nguyên tố hóa học:</a:t>
            </a:r>
          </a:p>
          <a:p>
            <a:pPr algn="l" latinLnBrk="0"/>
            <a:r>
              <a:rPr lang="vi-VN" sz="2800" b="0" i="0" dirty="0">
                <a:solidFill>
                  <a:srgbClr val="333333"/>
                </a:solidFill>
                <a:effectLst/>
                <a:latin typeface="Arial" panose="020B0604020202020204" pitchFamily="34" charset="0"/>
                <a:cs typeface="Arial" panose="020B0604020202020204" pitchFamily="34" charset="0"/>
              </a:rPr>
              <a:t>a) Hãy sắp xếp các nguyên tố trên theo chiều tăng dần điện tích hạt nhân</a:t>
            </a:r>
          </a:p>
          <a:p>
            <a:pPr algn="l" latinLnBrk="0"/>
            <a:r>
              <a:rPr lang="vi-VN" sz="2800" b="0" i="0" dirty="0">
                <a:solidFill>
                  <a:srgbClr val="333333"/>
                </a:solidFill>
                <a:effectLst/>
                <a:latin typeface="Arial" panose="020B0604020202020204" pitchFamily="34" charset="0"/>
                <a:cs typeface="Arial" panose="020B0604020202020204" pitchFamily="34" charset="0"/>
              </a:rPr>
              <a:t>b) Cho biết mỗi nguyên tố trong dãy trên là kim loại, phi kim hay khí hiếm</a:t>
            </a:r>
          </a:p>
        </p:txBody>
      </p:sp>
    </p:spTree>
    <p:extLst>
      <p:ext uri="{BB962C8B-B14F-4D97-AF65-F5344CB8AC3E}">
        <p14:creationId xmlns:p14="http://schemas.microsoft.com/office/powerpoint/2010/main" val="38816382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DA26AD6-C3F9-4938-A100-97ABB8A418B3}"/>
              </a:ext>
            </a:extLst>
          </p:cNvPr>
          <p:cNvSpPr/>
          <p:nvPr/>
        </p:nvSpPr>
        <p:spPr>
          <a:xfrm>
            <a:off x="217714" y="217714"/>
            <a:ext cx="11735747"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02D13719-E564-4A3D-BD0C-16A064FD6E66}"/>
              </a:ext>
            </a:extLst>
          </p:cNvPr>
          <p:cNvSpPr txBox="1"/>
          <p:nvPr/>
        </p:nvSpPr>
        <p:spPr>
          <a:xfrm>
            <a:off x="4770783" y="463826"/>
            <a:ext cx="2054087" cy="646331"/>
          </a:xfrm>
          <a:prstGeom prst="rect">
            <a:avLst/>
          </a:prstGeom>
          <a:noFill/>
        </p:spPr>
        <p:txBody>
          <a:bodyPr wrap="square" rtlCol="0">
            <a:spAutoFit/>
          </a:bodyPr>
          <a:lstStyle/>
          <a:p>
            <a:r>
              <a:rPr lang="vi-VN" sz="3600" b="1" i="1" dirty="0">
                <a:solidFill>
                  <a:srgbClr val="FF0000"/>
                </a:solidFill>
              </a:rPr>
              <a:t>Lời giải</a:t>
            </a:r>
          </a:p>
        </p:txBody>
      </p:sp>
      <p:graphicFrame>
        <p:nvGraphicFramePr>
          <p:cNvPr id="9" name="Table 8">
            <a:extLst>
              <a:ext uri="{FF2B5EF4-FFF2-40B4-BE49-F238E27FC236}">
                <a16:creationId xmlns:a16="http://schemas.microsoft.com/office/drawing/2014/main" id="{033CB00F-7419-4860-9CCA-2264E8EA0301}"/>
              </a:ext>
            </a:extLst>
          </p:cNvPr>
          <p:cNvGraphicFramePr>
            <a:graphicFrameLocks noGrp="1"/>
          </p:cNvGraphicFramePr>
          <p:nvPr>
            <p:extLst>
              <p:ext uri="{D42A27DB-BD31-4B8C-83A1-F6EECF244321}">
                <p14:modId xmlns:p14="http://schemas.microsoft.com/office/powerpoint/2010/main" val="1818917580"/>
              </p:ext>
            </p:extLst>
          </p:nvPr>
        </p:nvGraphicFramePr>
        <p:xfrm>
          <a:off x="1063731" y="1581233"/>
          <a:ext cx="9468189" cy="2987040"/>
        </p:xfrm>
        <a:graphic>
          <a:graphicData uri="http://schemas.openxmlformats.org/drawingml/2006/table">
            <a:tbl>
              <a:tblPr>
                <a:tableStyleId>{35758FB7-9AC5-4552-8A53-C91805E547FA}</a:tableStyleId>
              </a:tblPr>
              <a:tblGrid>
                <a:gridCol w="3156063">
                  <a:extLst>
                    <a:ext uri="{9D8B030D-6E8A-4147-A177-3AD203B41FA5}">
                      <a16:colId xmlns:a16="http://schemas.microsoft.com/office/drawing/2014/main" val="346949956"/>
                    </a:ext>
                  </a:extLst>
                </a:gridCol>
                <a:gridCol w="3156063">
                  <a:extLst>
                    <a:ext uri="{9D8B030D-6E8A-4147-A177-3AD203B41FA5}">
                      <a16:colId xmlns:a16="http://schemas.microsoft.com/office/drawing/2014/main" val="4244239650"/>
                    </a:ext>
                  </a:extLst>
                </a:gridCol>
                <a:gridCol w="3156063">
                  <a:extLst>
                    <a:ext uri="{9D8B030D-6E8A-4147-A177-3AD203B41FA5}">
                      <a16:colId xmlns:a16="http://schemas.microsoft.com/office/drawing/2014/main" val="791448789"/>
                    </a:ext>
                  </a:extLst>
                </a:gridCol>
              </a:tblGrid>
              <a:tr h="0">
                <a:tc>
                  <a:txBody>
                    <a:bodyPr/>
                    <a:lstStyle/>
                    <a:p>
                      <a:pPr algn="ctr" fontAlgn="t" latinLnBrk="0"/>
                      <a:r>
                        <a:rPr lang="vi-VN" sz="2800" b="1" dirty="0">
                          <a:solidFill>
                            <a:srgbClr val="C00000"/>
                          </a:solidFill>
                          <a:effectLst/>
                        </a:rPr>
                        <a:t>Kí hiệu hóa học</a:t>
                      </a:r>
                      <a:endParaRPr lang="vi-VN" sz="2800" b="0" dirty="0">
                        <a:solidFill>
                          <a:srgbClr val="C00000"/>
                        </a:solidFill>
                        <a:effectLst/>
                      </a:endParaRPr>
                    </a:p>
                  </a:txBody>
                  <a:tcPr marL="0" marR="0" marT="0" marB="0"/>
                </a:tc>
                <a:tc>
                  <a:txBody>
                    <a:bodyPr/>
                    <a:lstStyle/>
                    <a:p>
                      <a:pPr algn="ctr" fontAlgn="t" latinLnBrk="0"/>
                      <a:r>
                        <a:rPr lang="vi-VN" sz="2800" b="1" dirty="0">
                          <a:solidFill>
                            <a:srgbClr val="C00000"/>
                          </a:solidFill>
                          <a:effectLst/>
                        </a:rPr>
                        <a:t>Điện tích hạt nhân</a:t>
                      </a:r>
                      <a:endParaRPr lang="vi-VN" sz="2800" b="0" dirty="0">
                        <a:solidFill>
                          <a:srgbClr val="C00000"/>
                        </a:solidFill>
                        <a:effectLst/>
                      </a:endParaRPr>
                    </a:p>
                  </a:txBody>
                  <a:tcPr marL="0" marR="0" marT="0" marB="0"/>
                </a:tc>
                <a:tc>
                  <a:txBody>
                    <a:bodyPr/>
                    <a:lstStyle/>
                    <a:p>
                      <a:pPr algn="ctr" fontAlgn="t" latinLnBrk="0"/>
                      <a:r>
                        <a:rPr lang="vi-VN" sz="2800" b="1" dirty="0">
                          <a:solidFill>
                            <a:srgbClr val="C00000"/>
                          </a:solidFill>
                          <a:effectLst/>
                        </a:rPr>
                        <a:t>b.</a:t>
                      </a:r>
                    </a:p>
                  </a:txBody>
                  <a:tcPr marL="0" marR="0" marT="0" marB="0">
                    <a:solidFill>
                      <a:srgbClr val="FFFF99"/>
                    </a:solidFill>
                  </a:tcPr>
                </a:tc>
                <a:extLst>
                  <a:ext uri="{0D108BD9-81ED-4DB2-BD59-A6C34878D82A}">
                    <a16:rowId xmlns:a16="http://schemas.microsoft.com/office/drawing/2014/main" val="1008557778"/>
                  </a:ext>
                </a:extLst>
              </a:tr>
              <a:tr h="0">
                <a:tc>
                  <a:txBody>
                    <a:bodyPr/>
                    <a:lstStyle/>
                    <a:p>
                      <a:pPr algn="ctr" fontAlgn="t" latinLnBrk="0"/>
                      <a:r>
                        <a:rPr lang="vi-VN" sz="2800" b="0">
                          <a:solidFill>
                            <a:srgbClr val="333333"/>
                          </a:solidFill>
                          <a:effectLst/>
                        </a:rPr>
                        <a:t>Ca</a:t>
                      </a:r>
                    </a:p>
                  </a:txBody>
                  <a:tcPr marL="0" marR="0" marT="0" marB="0"/>
                </a:tc>
                <a:tc>
                  <a:txBody>
                    <a:bodyPr/>
                    <a:lstStyle/>
                    <a:p>
                      <a:pPr algn="ctr" fontAlgn="t" latinLnBrk="0"/>
                      <a:r>
                        <a:rPr lang="vi-VN" sz="2800" b="0">
                          <a:solidFill>
                            <a:srgbClr val="333333"/>
                          </a:solidFill>
                          <a:effectLst/>
                        </a:rPr>
                        <a:t>+20</a:t>
                      </a:r>
                    </a:p>
                  </a:txBody>
                  <a:tcPr marL="0" marR="0" marT="0" marB="0"/>
                </a:tc>
                <a:tc>
                  <a:txBody>
                    <a:bodyPr/>
                    <a:lstStyle/>
                    <a:p>
                      <a:pPr algn="ctr" fontAlgn="t" latinLnBrk="0"/>
                      <a:r>
                        <a:rPr lang="vi-VN" sz="2800" b="0" i="1" dirty="0">
                          <a:solidFill>
                            <a:schemeClr val="accent2"/>
                          </a:solidFill>
                          <a:effectLst/>
                        </a:rPr>
                        <a:t>Kim loại</a:t>
                      </a:r>
                    </a:p>
                  </a:txBody>
                  <a:tcPr marL="0" marR="0" marT="0" marB="0">
                    <a:solidFill>
                      <a:srgbClr val="FFFF99"/>
                    </a:solidFill>
                  </a:tcPr>
                </a:tc>
                <a:extLst>
                  <a:ext uri="{0D108BD9-81ED-4DB2-BD59-A6C34878D82A}">
                    <a16:rowId xmlns:a16="http://schemas.microsoft.com/office/drawing/2014/main" val="192438669"/>
                  </a:ext>
                </a:extLst>
              </a:tr>
              <a:tr h="0">
                <a:tc>
                  <a:txBody>
                    <a:bodyPr/>
                    <a:lstStyle/>
                    <a:p>
                      <a:pPr algn="ctr" fontAlgn="t" latinLnBrk="0"/>
                      <a:r>
                        <a:rPr lang="vi-VN" sz="2800" b="0">
                          <a:solidFill>
                            <a:srgbClr val="333333"/>
                          </a:solidFill>
                          <a:effectLst/>
                        </a:rPr>
                        <a:t>S</a:t>
                      </a:r>
                    </a:p>
                  </a:txBody>
                  <a:tcPr marL="0" marR="0" marT="0" marB="0"/>
                </a:tc>
                <a:tc>
                  <a:txBody>
                    <a:bodyPr/>
                    <a:lstStyle/>
                    <a:p>
                      <a:pPr algn="ctr" fontAlgn="t" latinLnBrk="0"/>
                      <a:r>
                        <a:rPr lang="vi-VN" sz="2800" b="0">
                          <a:solidFill>
                            <a:srgbClr val="333333"/>
                          </a:solidFill>
                          <a:effectLst/>
                        </a:rPr>
                        <a:t>+16</a:t>
                      </a:r>
                    </a:p>
                  </a:txBody>
                  <a:tcPr marL="0" marR="0" marT="0" marB="0"/>
                </a:tc>
                <a:tc>
                  <a:txBody>
                    <a:bodyPr/>
                    <a:lstStyle/>
                    <a:p>
                      <a:pPr algn="ctr" fontAlgn="t" latinLnBrk="0"/>
                      <a:r>
                        <a:rPr lang="vi-VN" sz="2800" b="0" i="1" dirty="0">
                          <a:solidFill>
                            <a:schemeClr val="accent2"/>
                          </a:solidFill>
                          <a:effectLst/>
                        </a:rPr>
                        <a:t>Phi kim</a:t>
                      </a:r>
                    </a:p>
                  </a:txBody>
                  <a:tcPr marL="0" marR="0" marT="0" marB="0">
                    <a:solidFill>
                      <a:srgbClr val="FFFF99"/>
                    </a:solidFill>
                  </a:tcPr>
                </a:tc>
                <a:extLst>
                  <a:ext uri="{0D108BD9-81ED-4DB2-BD59-A6C34878D82A}">
                    <a16:rowId xmlns:a16="http://schemas.microsoft.com/office/drawing/2014/main" val="2014555808"/>
                  </a:ext>
                </a:extLst>
              </a:tr>
              <a:tr h="0">
                <a:tc>
                  <a:txBody>
                    <a:bodyPr/>
                    <a:lstStyle/>
                    <a:p>
                      <a:pPr algn="ctr" fontAlgn="t" latinLnBrk="0"/>
                      <a:r>
                        <a:rPr lang="vi-VN" sz="2800" b="0">
                          <a:solidFill>
                            <a:srgbClr val="333333"/>
                          </a:solidFill>
                          <a:effectLst/>
                        </a:rPr>
                        <a:t>Na</a:t>
                      </a:r>
                    </a:p>
                  </a:txBody>
                  <a:tcPr marL="0" marR="0" marT="0" marB="0"/>
                </a:tc>
                <a:tc>
                  <a:txBody>
                    <a:bodyPr/>
                    <a:lstStyle/>
                    <a:p>
                      <a:pPr algn="ctr" fontAlgn="t" latinLnBrk="0"/>
                      <a:r>
                        <a:rPr lang="vi-VN" sz="2800" b="0">
                          <a:solidFill>
                            <a:srgbClr val="333333"/>
                          </a:solidFill>
                          <a:effectLst/>
                        </a:rPr>
                        <a:t>+11</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vi-VN" sz="2800" b="0" i="1" dirty="0">
                          <a:solidFill>
                            <a:schemeClr val="accent2"/>
                          </a:solidFill>
                          <a:effectLst/>
                        </a:rPr>
                        <a:t>Kim loại</a:t>
                      </a:r>
                    </a:p>
                  </a:txBody>
                  <a:tcPr marL="0" marR="0" marT="0" marB="0">
                    <a:solidFill>
                      <a:srgbClr val="FFFF99"/>
                    </a:solidFill>
                  </a:tcPr>
                </a:tc>
                <a:extLst>
                  <a:ext uri="{0D108BD9-81ED-4DB2-BD59-A6C34878D82A}">
                    <a16:rowId xmlns:a16="http://schemas.microsoft.com/office/drawing/2014/main" val="1125503209"/>
                  </a:ext>
                </a:extLst>
              </a:tr>
              <a:tr h="0">
                <a:tc>
                  <a:txBody>
                    <a:bodyPr/>
                    <a:lstStyle/>
                    <a:p>
                      <a:pPr algn="ctr" fontAlgn="t" latinLnBrk="0"/>
                      <a:r>
                        <a:rPr lang="vi-VN" sz="2800" b="0">
                          <a:solidFill>
                            <a:srgbClr val="333333"/>
                          </a:solidFill>
                          <a:effectLst/>
                        </a:rPr>
                        <a:t>Mg</a:t>
                      </a:r>
                    </a:p>
                  </a:txBody>
                  <a:tcPr marL="0" marR="0" marT="0" marB="0"/>
                </a:tc>
                <a:tc>
                  <a:txBody>
                    <a:bodyPr/>
                    <a:lstStyle/>
                    <a:p>
                      <a:pPr algn="ctr" fontAlgn="t" latinLnBrk="0"/>
                      <a:r>
                        <a:rPr lang="vi-VN" sz="2800" b="0">
                          <a:solidFill>
                            <a:srgbClr val="333333"/>
                          </a:solidFill>
                          <a:effectLst/>
                        </a:rPr>
                        <a:t>+12</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vi-VN" sz="2800" b="0" i="1" dirty="0">
                          <a:solidFill>
                            <a:schemeClr val="accent2"/>
                          </a:solidFill>
                          <a:effectLst/>
                        </a:rPr>
                        <a:t>Kim loại</a:t>
                      </a:r>
                    </a:p>
                  </a:txBody>
                  <a:tcPr marL="0" marR="0" marT="0" marB="0">
                    <a:solidFill>
                      <a:srgbClr val="FFFF99"/>
                    </a:solidFill>
                  </a:tcPr>
                </a:tc>
                <a:extLst>
                  <a:ext uri="{0D108BD9-81ED-4DB2-BD59-A6C34878D82A}">
                    <a16:rowId xmlns:a16="http://schemas.microsoft.com/office/drawing/2014/main" val="3019467638"/>
                  </a:ext>
                </a:extLst>
              </a:tr>
              <a:tr h="0">
                <a:tc>
                  <a:txBody>
                    <a:bodyPr/>
                    <a:lstStyle/>
                    <a:p>
                      <a:pPr algn="ctr" fontAlgn="t" latinLnBrk="0"/>
                      <a:r>
                        <a:rPr lang="vi-VN" sz="2800" b="0">
                          <a:solidFill>
                            <a:srgbClr val="333333"/>
                          </a:solidFill>
                          <a:effectLst/>
                        </a:rPr>
                        <a:t>F</a:t>
                      </a:r>
                    </a:p>
                  </a:txBody>
                  <a:tcPr marL="0" marR="0" marT="0" marB="0"/>
                </a:tc>
                <a:tc>
                  <a:txBody>
                    <a:bodyPr/>
                    <a:lstStyle/>
                    <a:p>
                      <a:pPr algn="ctr" fontAlgn="t" latinLnBrk="0"/>
                      <a:r>
                        <a:rPr lang="vi-VN" sz="2800" b="0">
                          <a:solidFill>
                            <a:srgbClr val="333333"/>
                          </a:solidFill>
                          <a:effectLst/>
                        </a:rPr>
                        <a:t>+9</a:t>
                      </a:r>
                    </a:p>
                  </a:txBody>
                  <a:tcPr marL="0" marR="0" marT="0"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vi-VN" sz="2800" b="0" i="1" dirty="0">
                          <a:solidFill>
                            <a:schemeClr val="accent2"/>
                          </a:solidFill>
                          <a:effectLst/>
                        </a:rPr>
                        <a:t>Phi kim</a:t>
                      </a:r>
                    </a:p>
                  </a:txBody>
                  <a:tcPr marL="0" marR="0" marT="0" marB="0">
                    <a:solidFill>
                      <a:srgbClr val="FFFF99"/>
                    </a:solidFill>
                  </a:tcPr>
                </a:tc>
                <a:extLst>
                  <a:ext uri="{0D108BD9-81ED-4DB2-BD59-A6C34878D82A}">
                    <a16:rowId xmlns:a16="http://schemas.microsoft.com/office/drawing/2014/main" val="993986603"/>
                  </a:ext>
                </a:extLst>
              </a:tr>
              <a:tr h="0">
                <a:tc>
                  <a:txBody>
                    <a:bodyPr/>
                    <a:lstStyle/>
                    <a:p>
                      <a:pPr algn="ctr" fontAlgn="t" latinLnBrk="0"/>
                      <a:r>
                        <a:rPr lang="vi-VN" sz="2800" b="0">
                          <a:solidFill>
                            <a:srgbClr val="333333"/>
                          </a:solidFill>
                          <a:effectLst/>
                        </a:rPr>
                        <a:t>Ne</a:t>
                      </a:r>
                    </a:p>
                  </a:txBody>
                  <a:tcPr marL="0" marR="0" marT="0" marB="0"/>
                </a:tc>
                <a:tc>
                  <a:txBody>
                    <a:bodyPr/>
                    <a:lstStyle/>
                    <a:p>
                      <a:pPr algn="ctr" fontAlgn="t" latinLnBrk="0"/>
                      <a:r>
                        <a:rPr lang="vi-VN" sz="2800" b="0" dirty="0">
                          <a:solidFill>
                            <a:srgbClr val="333333"/>
                          </a:solidFill>
                          <a:effectLst/>
                        </a:rPr>
                        <a:t>+10</a:t>
                      </a:r>
                    </a:p>
                  </a:txBody>
                  <a:tcPr marL="0" marR="0" marT="0" marB="0"/>
                </a:tc>
                <a:tc>
                  <a:txBody>
                    <a:bodyPr/>
                    <a:lstStyle/>
                    <a:p>
                      <a:pPr algn="ctr" fontAlgn="t" latinLnBrk="0"/>
                      <a:r>
                        <a:rPr lang="vi-VN" sz="2800" b="0" i="1" dirty="0">
                          <a:solidFill>
                            <a:schemeClr val="accent2"/>
                          </a:solidFill>
                          <a:effectLst/>
                        </a:rPr>
                        <a:t>Khí hiếm</a:t>
                      </a:r>
                    </a:p>
                  </a:txBody>
                  <a:tcPr marL="0" marR="0" marT="0" marB="0">
                    <a:solidFill>
                      <a:srgbClr val="FFFF99"/>
                    </a:solidFill>
                  </a:tcPr>
                </a:tc>
                <a:extLst>
                  <a:ext uri="{0D108BD9-81ED-4DB2-BD59-A6C34878D82A}">
                    <a16:rowId xmlns:a16="http://schemas.microsoft.com/office/drawing/2014/main" val="2167949811"/>
                  </a:ext>
                </a:extLst>
              </a:tr>
            </a:tbl>
          </a:graphicData>
        </a:graphic>
      </p:graphicFrame>
      <p:sp>
        <p:nvSpPr>
          <p:cNvPr id="10" name="Rectangle 2">
            <a:extLst>
              <a:ext uri="{FF2B5EF4-FFF2-40B4-BE49-F238E27FC236}">
                <a16:creationId xmlns:a16="http://schemas.microsoft.com/office/drawing/2014/main" id="{8D62AEED-5F1C-4F27-A2D3-B7CBCEF20437}"/>
              </a:ext>
            </a:extLst>
          </p:cNvPr>
          <p:cNvSpPr>
            <a:spLocks noChangeArrowheads="1"/>
          </p:cNvSpPr>
          <p:nvPr/>
        </p:nvSpPr>
        <p:spPr bwMode="auto">
          <a:xfrm>
            <a:off x="820143" y="4977685"/>
            <a:ext cx="10452908" cy="954107"/>
          </a:xfrm>
          <a:prstGeom prst="rect">
            <a:avLst/>
          </a:prstGeom>
          <a:solidFill>
            <a:srgbClr val="FFFF99"/>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a. Các nguyên tố theo chiều tăng dần điện tích hạt nhân: F, Ne, Na, Mg, S, Ca</a:t>
            </a:r>
            <a:endParaRPr kumimoji="0" lang="vi-VN" altLang="vi-VN" sz="5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42805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DA26AD6-C3F9-4938-A100-97ABB8A418B3}"/>
              </a:ext>
            </a:extLst>
          </p:cNvPr>
          <p:cNvSpPr/>
          <p:nvPr/>
        </p:nvSpPr>
        <p:spPr>
          <a:xfrm>
            <a:off x="217714" y="217714"/>
            <a:ext cx="11735747"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a:extLst>
              <a:ext uri="{FF2B5EF4-FFF2-40B4-BE49-F238E27FC236}">
                <a16:creationId xmlns:a16="http://schemas.microsoft.com/office/drawing/2014/main" id="{C59AE763-ABBB-4B96-AE70-814A01817EE0}"/>
              </a:ext>
            </a:extLst>
          </p:cNvPr>
          <p:cNvSpPr txBox="1"/>
          <p:nvPr/>
        </p:nvSpPr>
        <p:spPr>
          <a:xfrm>
            <a:off x="748274" y="894814"/>
            <a:ext cx="10674626" cy="1446550"/>
          </a:xfrm>
          <a:prstGeom prst="rect">
            <a:avLst/>
          </a:prstGeom>
          <a:noFill/>
          <a:ln w="38100">
            <a:solidFill>
              <a:schemeClr val="accent6"/>
            </a:solidFill>
            <a:prstDash val="sysDot"/>
          </a:ln>
        </p:spPr>
        <p:txBody>
          <a:bodyPr wrap="square">
            <a:spAutoFit/>
          </a:bodyPr>
          <a:lstStyle/>
          <a:p>
            <a:pPr algn="l" latinLnBrk="0"/>
            <a:r>
              <a:rPr lang="vi-VN" sz="3200" b="1" i="0" dirty="0">
                <a:solidFill>
                  <a:srgbClr val="FF0000"/>
                </a:solidFill>
                <a:effectLst/>
                <a:latin typeface="Arial" panose="020B0604020202020204" pitchFamily="34" charset="0"/>
                <a:cs typeface="Arial" panose="020B0604020202020204" pitchFamily="34" charset="0"/>
              </a:rPr>
              <a:t>Câu 8: </a:t>
            </a:r>
            <a:r>
              <a:rPr lang="vi-VN" sz="2800" b="0" i="0" dirty="0">
                <a:solidFill>
                  <a:srgbClr val="333333"/>
                </a:solidFill>
                <a:effectLst/>
                <a:latin typeface="Arial" panose="020B0604020202020204" pitchFamily="34" charset="0"/>
                <a:cs typeface="Arial" panose="020B0604020202020204" pitchFamily="34" charset="0"/>
              </a:rPr>
              <a:t>Dựa vào bảng tuần hoàn, hãy cho biết một số thông tin của các nguyên tố có số hiệu nguyên tử lần lượt là 12, 15, 18. Điền các thông tin theo mẫu bảng sau:</a:t>
            </a:r>
          </a:p>
        </p:txBody>
      </p:sp>
      <p:graphicFrame>
        <p:nvGraphicFramePr>
          <p:cNvPr id="3" name="Table 2">
            <a:extLst>
              <a:ext uri="{FF2B5EF4-FFF2-40B4-BE49-F238E27FC236}">
                <a16:creationId xmlns:a16="http://schemas.microsoft.com/office/drawing/2014/main" id="{754F3CFE-0930-4E12-9511-292D7BB35060}"/>
              </a:ext>
            </a:extLst>
          </p:cNvPr>
          <p:cNvGraphicFramePr>
            <a:graphicFrameLocks noGrp="1"/>
          </p:cNvGraphicFramePr>
          <p:nvPr>
            <p:extLst>
              <p:ext uri="{D42A27DB-BD31-4B8C-83A1-F6EECF244321}">
                <p14:modId xmlns:p14="http://schemas.microsoft.com/office/powerpoint/2010/main" val="1038569574"/>
              </p:ext>
            </p:extLst>
          </p:nvPr>
        </p:nvGraphicFramePr>
        <p:xfrm>
          <a:off x="993203" y="2736374"/>
          <a:ext cx="10184767" cy="2743200"/>
        </p:xfrm>
        <a:graphic>
          <a:graphicData uri="http://schemas.openxmlformats.org/drawingml/2006/table">
            <a:tbl>
              <a:tblPr>
                <a:tableStyleId>{3C2FFA5D-87B4-456A-9821-1D502468CF0F}</a:tableStyleId>
              </a:tblPr>
              <a:tblGrid>
                <a:gridCol w="1457048">
                  <a:extLst>
                    <a:ext uri="{9D8B030D-6E8A-4147-A177-3AD203B41FA5}">
                      <a16:colId xmlns:a16="http://schemas.microsoft.com/office/drawing/2014/main" val="3456795553"/>
                    </a:ext>
                  </a:extLst>
                </a:gridCol>
                <a:gridCol w="1457048">
                  <a:extLst>
                    <a:ext uri="{9D8B030D-6E8A-4147-A177-3AD203B41FA5}">
                      <a16:colId xmlns:a16="http://schemas.microsoft.com/office/drawing/2014/main" val="3779268233"/>
                    </a:ext>
                  </a:extLst>
                </a:gridCol>
                <a:gridCol w="1457048">
                  <a:extLst>
                    <a:ext uri="{9D8B030D-6E8A-4147-A177-3AD203B41FA5}">
                      <a16:colId xmlns:a16="http://schemas.microsoft.com/office/drawing/2014/main" val="240798369"/>
                    </a:ext>
                  </a:extLst>
                </a:gridCol>
                <a:gridCol w="1457048">
                  <a:extLst>
                    <a:ext uri="{9D8B030D-6E8A-4147-A177-3AD203B41FA5}">
                      <a16:colId xmlns:a16="http://schemas.microsoft.com/office/drawing/2014/main" val="3173852893"/>
                    </a:ext>
                  </a:extLst>
                </a:gridCol>
                <a:gridCol w="1180209">
                  <a:extLst>
                    <a:ext uri="{9D8B030D-6E8A-4147-A177-3AD203B41FA5}">
                      <a16:colId xmlns:a16="http://schemas.microsoft.com/office/drawing/2014/main" val="1737919246"/>
                    </a:ext>
                  </a:extLst>
                </a:gridCol>
                <a:gridCol w="961652">
                  <a:extLst>
                    <a:ext uri="{9D8B030D-6E8A-4147-A177-3AD203B41FA5}">
                      <a16:colId xmlns:a16="http://schemas.microsoft.com/office/drawing/2014/main" val="970521265"/>
                    </a:ext>
                  </a:extLst>
                </a:gridCol>
                <a:gridCol w="2214714">
                  <a:extLst>
                    <a:ext uri="{9D8B030D-6E8A-4147-A177-3AD203B41FA5}">
                      <a16:colId xmlns:a16="http://schemas.microsoft.com/office/drawing/2014/main" val="701352799"/>
                    </a:ext>
                  </a:extLst>
                </a:gridCol>
              </a:tblGrid>
              <a:tr h="0">
                <a:tc>
                  <a:txBody>
                    <a:bodyPr/>
                    <a:lstStyle/>
                    <a:p>
                      <a:pPr algn="ctr" fontAlgn="t" latinLnBrk="0"/>
                      <a:r>
                        <a:rPr lang="vi-VN" sz="2400" b="1" dirty="0">
                          <a:solidFill>
                            <a:srgbClr val="C00000"/>
                          </a:solidFill>
                          <a:effectLst/>
                        </a:rPr>
                        <a:t>Số hiệu nguyên tử</a:t>
                      </a:r>
                    </a:p>
                  </a:txBody>
                  <a:tcPr marL="0" marR="0" marT="0" marB="0"/>
                </a:tc>
                <a:tc>
                  <a:txBody>
                    <a:bodyPr/>
                    <a:lstStyle/>
                    <a:p>
                      <a:pPr algn="ctr" fontAlgn="t" latinLnBrk="0"/>
                      <a:r>
                        <a:rPr lang="vi-VN" sz="2400" b="1" dirty="0">
                          <a:solidFill>
                            <a:srgbClr val="C00000"/>
                          </a:solidFill>
                          <a:effectLst/>
                        </a:rPr>
                        <a:t>Tên nguyên tố</a:t>
                      </a:r>
                    </a:p>
                  </a:txBody>
                  <a:tcPr marL="0" marR="0" marT="0" marB="0"/>
                </a:tc>
                <a:tc>
                  <a:txBody>
                    <a:bodyPr/>
                    <a:lstStyle/>
                    <a:p>
                      <a:pPr algn="ctr" fontAlgn="t" latinLnBrk="0"/>
                      <a:r>
                        <a:rPr lang="vi-VN" sz="2400" b="1" dirty="0">
                          <a:solidFill>
                            <a:srgbClr val="C00000"/>
                          </a:solidFill>
                          <a:effectLst/>
                        </a:rPr>
                        <a:t>Kí hiệu hóa học</a:t>
                      </a:r>
                    </a:p>
                  </a:txBody>
                  <a:tcPr marL="0" marR="0" marT="0" marB="0"/>
                </a:tc>
                <a:tc>
                  <a:txBody>
                    <a:bodyPr/>
                    <a:lstStyle/>
                    <a:p>
                      <a:pPr algn="ctr" fontAlgn="t" latinLnBrk="0"/>
                      <a:r>
                        <a:rPr lang="vi-VN" sz="2400" b="1" dirty="0">
                          <a:solidFill>
                            <a:srgbClr val="C00000"/>
                          </a:solidFill>
                          <a:effectLst/>
                        </a:rPr>
                        <a:t>Khối lượng nguyên tử</a:t>
                      </a:r>
                    </a:p>
                  </a:txBody>
                  <a:tcPr marL="0" marR="0" marT="0" marB="0"/>
                </a:tc>
                <a:tc>
                  <a:txBody>
                    <a:bodyPr/>
                    <a:lstStyle/>
                    <a:p>
                      <a:pPr algn="ctr" fontAlgn="t" latinLnBrk="0"/>
                      <a:r>
                        <a:rPr lang="vi-VN" sz="2400" b="1" dirty="0">
                          <a:solidFill>
                            <a:srgbClr val="C00000"/>
                          </a:solidFill>
                          <a:effectLst/>
                        </a:rPr>
                        <a:t>Chu kì</a:t>
                      </a:r>
                    </a:p>
                  </a:txBody>
                  <a:tcPr marL="0" marR="0" marT="0" marB="0"/>
                </a:tc>
                <a:tc>
                  <a:txBody>
                    <a:bodyPr/>
                    <a:lstStyle/>
                    <a:p>
                      <a:pPr algn="ctr" fontAlgn="t" latinLnBrk="0"/>
                      <a:r>
                        <a:rPr lang="vi-VN" sz="2400" b="1" dirty="0">
                          <a:solidFill>
                            <a:srgbClr val="C00000"/>
                          </a:solidFill>
                          <a:effectLst/>
                        </a:rPr>
                        <a:t>Nhóm</a:t>
                      </a:r>
                    </a:p>
                  </a:txBody>
                  <a:tcPr marL="0" marR="0" marT="0" marB="0"/>
                </a:tc>
                <a:tc>
                  <a:txBody>
                    <a:bodyPr/>
                    <a:lstStyle/>
                    <a:p>
                      <a:pPr algn="ctr" fontAlgn="t" latinLnBrk="0"/>
                      <a:r>
                        <a:rPr lang="vi-VN" sz="2400" b="1" dirty="0">
                          <a:solidFill>
                            <a:srgbClr val="C00000"/>
                          </a:solidFill>
                          <a:effectLst/>
                        </a:rPr>
                        <a:t>Kim loại, phi kim hay khí hiếm</a:t>
                      </a:r>
                    </a:p>
                  </a:txBody>
                  <a:tcPr marL="0" marR="0" marT="0" marB="0"/>
                </a:tc>
                <a:extLst>
                  <a:ext uri="{0D108BD9-81ED-4DB2-BD59-A6C34878D82A}">
                    <a16:rowId xmlns:a16="http://schemas.microsoft.com/office/drawing/2014/main" val="4156057492"/>
                  </a:ext>
                </a:extLst>
              </a:tr>
              <a:tr h="0">
                <a:tc>
                  <a:txBody>
                    <a:bodyPr/>
                    <a:lstStyle/>
                    <a:p>
                      <a:pPr algn="ctr" fontAlgn="t" latinLnBrk="0"/>
                      <a:r>
                        <a:rPr lang="vi-VN" sz="2800" b="0">
                          <a:solidFill>
                            <a:srgbClr val="333333"/>
                          </a:solidFill>
                          <a:effectLst/>
                        </a:rPr>
                        <a:t>12</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extLst>
                  <a:ext uri="{0D108BD9-81ED-4DB2-BD59-A6C34878D82A}">
                    <a16:rowId xmlns:a16="http://schemas.microsoft.com/office/drawing/2014/main" val="2689829071"/>
                  </a:ext>
                </a:extLst>
              </a:tr>
              <a:tr h="0">
                <a:tc>
                  <a:txBody>
                    <a:bodyPr/>
                    <a:lstStyle/>
                    <a:p>
                      <a:pPr algn="ctr" fontAlgn="t" latinLnBrk="0"/>
                      <a:r>
                        <a:rPr lang="vi-VN" sz="2800" b="0">
                          <a:solidFill>
                            <a:srgbClr val="333333"/>
                          </a:solidFill>
                          <a:effectLst/>
                        </a:rPr>
                        <a:t>15</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extLst>
                  <a:ext uri="{0D108BD9-81ED-4DB2-BD59-A6C34878D82A}">
                    <a16:rowId xmlns:a16="http://schemas.microsoft.com/office/drawing/2014/main" val="3416687621"/>
                  </a:ext>
                </a:extLst>
              </a:tr>
              <a:tr h="0">
                <a:tc>
                  <a:txBody>
                    <a:bodyPr/>
                    <a:lstStyle/>
                    <a:p>
                      <a:pPr algn="ctr" fontAlgn="t" latinLnBrk="0"/>
                      <a:r>
                        <a:rPr lang="vi-VN" sz="2800" b="0" dirty="0">
                          <a:solidFill>
                            <a:srgbClr val="333333"/>
                          </a:solidFill>
                          <a:effectLst/>
                        </a:rPr>
                        <a:t>18</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dirty="0">
                          <a:solidFill>
                            <a:srgbClr val="333333"/>
                          </a:solidFill>
                          <a:effectLst/>
                        </a:rPr>
                        <a:t>?</a:t>
                      </a:r>
                    </a:p>
                  </a:txBody>
                  <a:tcPr marL="0" marR="0" marT="0" marB="0"/>
                </a:tc>
                <a:extLst>
                  <a:ext uri="{0D108BD9-81ED-4DB2-BD59-A6C34878D82A}">
                    <a16:rowId xmlns:a16="http://schemas.microsoft.com/office/drawing/2014/main" val="2501516440"/>
                  </a:ext>
                </a:extLst>
              </a:tr>
            </a:tbl>
          </a:graphicData>
        </a:graphic>
      </p:graphicFrame>
    </p:spTree>
    <p:extLst>
      <p:ext uri="{BB962C8B-B14F-4D97-AF65-F5344CB8AC3E}">
        <p14:creationId xmlns:p14="http://schemas.microsoft.com/office/powerpoint/2010/main" val="16645087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DA26AD6-C3F9-4938-A100-97ABB8A418B3}"/>
              </a:ext>
            </a:extLst>
          </p:cNvPr>
          <p:cNvSpPr/>
          <p:nvPr/>
        </p:nvSpPr>
        <p:spPr>
          <a:xfrm>
            <a:off x="217714" y="217714"/>
            <a:ext cx="11735747"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02D13719-E564-4A3D-BD0C-16A064FD6E66}"/>
              </a:ext>
            </a:extLst>
          </p:cNvPr>
          <p:cNvSpPr txBox="1"/>
          <p:nvPr/>
        </p:nvSpPr>
        <p:spPr>
          <a:xfrm>
            <a:off x="4810540" y="808949"/>
            <a:ext cx="2054087" cy="646331"/>
          </a:xfrm>
          <a:prstGeom prst="rect">
            <a:avLst/>
          </a:prstGeom>
          <a:noFill/>
        </p:spPr>
        <p:txBody>
          <a:bodyPr wrap="square" rtlCol="0">
            <a:spAutoFit/>
          </a:bodyPr>
          <a:lstStyle/>
          <a:p>
            <a:r>
              <a:rPr lang="vi-VN" sz="3600" b="1" i="1" dirty="0">
                <a:solidFill>
                  <a:srgbClr val="FF0000"/>
                </a:solidFill>
              </a:rPr>
              <a:t>Lời giải</a:t>
            </a:r>
          </a:p>
        </p:txBody>
      </p:sp>
      <p:graphicFrame>
        <p:nvGraphicFramePr>
          <p:cNvPr id="4" name="Table 3">
            <a:extLst>
              <a:ext uri="{FF2B5EF4-FFF2-40B4-BE49-F238E27FC236}">
                <a16:creationId xmlns:a16="http://schemas.microsoft.com/office/drawing/2014/main" id="{BFC1E015-1E84-4B0D-979A-FE22F7B37409}"/>
              </a:ext>
            </a:extLst>
          </p:cNvPr>
          <p:cNvGraphicFramePr>
            <a:graphicFrameLocks noGrp="1"/>
          </p:cNvGraphicFramePr>
          <p:nvPr>
            <p:extLst>
              <p:ext uri="{D42A27DB-BD31-4B8C-83A1-F6EECF244321}">
                <p14:modId xmlns:p14="http://schemas.microsoft.com/office/powerpoint/2010/main" val="3522536171"/>
              </p:ext>
            </p:extLst>
          </p:nvPr>
        </p:nvGraphicFramePr>
        <p:xfrm>
          <a:off x="970247" y="2046514"/>
          <a:ext cx="10230680" cy="2743200"/>
        </p:xfrm>
        <a:graphic>
          <a:graphicData uri="http://schemas.openxmlformats.org/drawingml/2006/table">
            <a:tbl>
              <a:tblPr>
                <a:tableStyleId>{3C2FFA5D-87B4-456A-9821-1D502468CF0F}</a:tableStyleId>
              </a:tblPr>
              <a:tblGrid>
                <a:gridCol w="1285461">
                  <a:extLst>
                    <a:ext uri="{9D8B030D-6E8A-4147-A177-3AD203B41FA5}">
                      <a16:colId xmlns:a16="http://schemas.microsoft.com/office/drawing/2014/main" val="455455202"/>
                    </a:ext>
                  </a:extLst>
                </a:gridCol>
                <a:gridCol w="1934817">
                  <a:extLst>
                    <a:ext uri="{9D8B030D-6E8A-4147-A177-3AD203B41FA5}">
                      <a16:colId xmlns:a16="http://schemas.microsoft.com/office/drawing/2014/main" val="3550506297"/>
                    </a:ext>
                  </a:extLst>
                </a:gridCol>
                <a:gridCol w="1170573">
                  <a:extLst>
                    <a:ext uri="{9D8B030D-6E8A-4147-A177-3AD203B41FA5}">
                      <a16:colId xmlns:a16="http://schemas.microsoft.com/office/drawing/2014/main" val="3567392826"/>
                    </a:ext>
                  </a:extLst>
                </a:gridCol>
                <a:gridCol w="1463617">
                  <a:extLst>
                    <a:ext uri="{9D8B030D-6E8A-4147-A177-3AD203B41FA5}">
                      <a16:colId xmlns:a16="http://schemas.microsoft.com/office/drawing/2014/main" val="1280515559"/>
                    </a:ext>
                  </a:extLst>
                </a:gridCol>
                <a:gridCol w="1185530">
                  <a:extLst>
                    <a:ext uri="{9D8B030D-6E8A-4147-A177-3AD203B41FA5}">
                      <a16:colId xmlns:a16="http://schemas.microsoft.com/office/drawing/2014/main" val="280767669"/>
                    </a:ext>
                  </a:extLst>
                </a:gridCol>
                <a:gridCol w="965986">
                  <a:extLst>
                    <a:ext uri="{9D8B030D-6E8A-4147-A177-3AD203B41FA5}">
                      <a16:colId xmlns:a16="http://schemas.microsoft.com/office/drawing/2014/main" val="2231605424"/>
                    </a:ext>
                  </a:extLst>
                </a:gridCol>
                <a:gridCol w="2224696">
                  <a:extLst>
                    <a:ext uri="{9D8B030D-6E8A-4147-A177-3AD203B41FA5}">
                      <a16:colId xmlns:a16="http://schemas.microsoft.com/office/drawing/2014/main" val="2014950520"/>
                    </a:ext>
                  </a:extLst>
                </a:gridCol>
              </a:tblGrid>
              <a:tr h="0">
                <a:tc>
                  <a:txBody>
                    <a:bodyPr/>
                    <a:lstStyle/>
                    <a:p>
                      <a:pPr algn="ctr" fontAlgn="t" latinLnBrk="0"/>
                      <a:r>
                        <a:rPr lang="vi-VN" sz="2400" b="1" dirty="0">
                          <a:solidFill>
                            <a:srgbClr val="C00000"/>
                          </a:solidFill>
                          <a:effectLst/>
                        </a:rPr>
                        <a:t>Số hiệu nguyên tử</a:t>
                      </a:r>
                    </a:p>
                  </a:txBody>
                  <a:tcPr marL="0" marR="0" marT="0" marB="0"/>
                </a:tc>
                <a:tc>
                  <a:txBody>
                    <a:bodyPr/>
                    <a:lstStyle/>
                    <a:p>
                      <a:pPr algn="ctr" fontAlgn="t" latinLnBrk="0"/>
                      <a:r>
                        <a:rPr lang="vi-VN" sz="2400" b="1" dirty="0">
                          <a:solidFill>
                            <a:srgbClr val="C00000"/>
                          </a:solidFill>
                          <a:effectLst/>
                        </a:rPr>
                        <a:t>Tên nguyên tố</a:t>
                      </a:r>
                    </a:p>
                  </a:txBody>
                  <a:tcPr marL="0" marR="0" marT="0" marB="0"/>
                </a:tc>
                <a:tc>
                  <a:txBody>
                    <a:bodyPr/>
                    <a:lstStyle/>
                    <a:p>
                      <a:pPr algn="ctr" fontAlgn="t" latinLnBrk="0"/>
                      <a:r>
                        <a:rPr lang="vi-VN" sz="2400" b="1" dirty="0">
                          <a:solidFill>
                            <a:srgbClr val="C00000"/>
                          </a:solidFill>
                          <a:effectLst/>
                        </a:rPr>
                        <a:t>Kí hiệu hóa học</a:t>
                      </a:r>
                    </a:p>
                  </a:txBody>
                  <a:tcPr marL="0" marR="0" marT="0" marB="0"/>
                </a:tc>
                <a:tc>
                  <a:txBody>
                    <a:bodyPr/>
                    <a:lstStyle/>
                    <a:p>
                      <a:pPr algn="ctr" fontAlgn="t" latinLnBrk="0"/>
                      <a:r>
                        <a:rPr lang="vi-VN" sz="2400" b="1" dirty="0">
                          <a:solidFill>
                            <a:srgbClr val="C00000"/>
                          </a:solidFill>
                          <a:effectLst/>
                        </a:rPr>
                        <a:t>Khối lượng nguyên tử</a:t>
                      </a:r>
                    </a:p>
                  </a:txBody>
                  <a:tcPr marL="0" marR="0" marT="0" marB="0"/>
                </a:tc>
                <a:tc>
                  <a:txBody>
                    <a:bodyPr/>
                    <a:lstStyle/>
                    <a:p>
                      <a:pPr algn="ctr" fontAlgn="t" latinLnBrk="0"/>
                      <a:r>
                        <a:rPr lang="vi-VN" sz="2400" b="1" dirty="0">
                          <a:solidFill>
                            <a:srgbClr val="C00000"/>
                          </a:solidFill>
                          <a:effectLst/>
                        </a:rPr>
                        <a:t>Chu kì</a:t>
                      </a:r>
                    </a:p>
                  </a:txBody>
                  <a:tcPr marL="0" marR="0" marT="0" marB="0"/>
                </a:tc>
                <a:tc>
                  <a:txBody>
                    <a:bodyPr/>
                    <a:lstStyle/>
                    <a:p>
                      <a:pPr algn="ctr" fontAlgn="t" latinLnBrk="0"/>
                      <a:r>
                        <a:rPr lang="vi-VN" sz="2400" b="1" dirty="0">
                          <a:solidFill>
                            <a:srgbClr val="C00000"/>
                          </a:solidFill>
                          <a:effectLst/>
                        </a:rPr>
                        <a:t>Nhóm</a:t>
                      </a:r>
                    </a:p>
                  </a:txBody>
                  <a:tcPr marL="0" marR="0" marT="0" marB="0"/>
                </a:tc>
                <a:tc>
                  <a:txBody>
                    <a:bodyPr/>
                    <a:lstStyle/>
                    <a:p>
                      <a:pPr algn="ctr" fontAlgn="t" latinLnBrk="0"/>
                      <a:r>
                        <a:rPr lang="vi-VN" sz="2400" b="1" dirty="0">
                          <a:solidFill>
                            <a:srgbClr val="C00000"/>
                          </a:solidFill>
                          <a:effectLst/>
                        </a:rPr>
                        <a:t>Kim loại, phi kim hay khí hiếm</a:t>
                      </a:r>
                    </a:p>
                  </a:txBody>
                  <a:tcPr marL="0" marR="0" marT="0" marB="0"/>
                </a:tc>
                <a:extLst>
                  <a:ext uri="{0D108BD9-81ED-4DB2-BD59-A6C34878D82A}">
                    <a16:rowId xmlns:a16="http://schemas.microsoft.com/office/drawing/2014/main" val="2405594316"/>
                  </a:ext>
                </a:extLst>
              </a:tr>
              <a:tr h="0">
                <a:tc>
                  <a:txBody>
                    <a:bodyPr/>
                    <a:lstStyle/>
                    <a:p>
                      <a:pPr algn="ctr" fontAlgn="t" latinLnBrk="0"/>
                      <a:r>
                        <a:rPr lang="vi-VN" sz="2800" b="0">
                          <a:solidFill>
                            <a:srgbClr val="333333"/>
                          </a:solidFill>
                          <a:effectLst/>
                        </a:rPr>
                        <a:t>12</a:t>
                      </a:r>
                    </a:p>
                  </a:txBody>
                  <a:tcPr marL="0" marR="0" marT="0" marB="0"/>
                </a:tc>
                <a:tc>
                  <a:txBody>
                    <a:bodyPr/>
                    <a:lstStyle/>
                    <a:p>
                      <a:pPr algn="ctr" fontAlgn="t" latinLnBrk="0"/>
                      <a:r>
                        <a:rPr lang="vi-VN" sz="2800" b="0" i="1" dirty="0">
                          <a:solidFill>
                            <a:srgbClr val="7030A0"/>
                          </a:solidFill>
                          <a:effectLst/>
                        </a:rPr>
                        <a:t>Magnesium</a:t>
                      </a:r>
                    </a:p>
                  </a:txBody>
                  <a:tcPr marL="0" marR="0" marT="0" marB="0"/>
                </a:tc>
                <a:tc>
                  <a:txBody>
                    <a:bodyPr/>
                    <a:lstStyle/>
                    <a:p>
                      <a:pPr algn="ctr" fontAlgn="t" latinLnBrk="0"/>
                      <a:r>
                        <a:rPr lang="vi-VN" sz="2800" b="0" i="1" dirty="0">
                          <a:solidFill>
                            <a:srgbClr val="7030A0"/>
                          </a:solidFill>
                          <a:effectLst/>
                        </a:rPr>
                        <a:t>Mg</a:t>
                      </a:r>
                    </a:p>
                  </a:txBody>
                  <a:tcPr marL="0" marR="0" marT="0" marB="0"/>
                </a:tc>
                <a:tc>
                  <a:txBody>
                    <a:bodyPr/>
                    <a:lstStyle/>
                    <a:p>
                      <a:pPr algn="ctr" fontAlgn="t" latinLnBrk="0"/>
                      <a:r>
                        <a:rPr lang="vi-VN" sz="2800" b="0" i="1">
                          <a:solidFill>
                            <a:srgbClr val="7030A0"/>
                          </a:solidFill>
                          <a:effectLst/>
                        </a:rPr>
                        <a:t>24</a:t>
                      </a:r>
                    </a:p>
                  </a:txBody>
                  <a:tcPr marL="0" marR="0" marT="0" marB="0"/>
                </a:tc>
                <a:tc>
                  <a:txBody>
                    <a:bodyPr/>
                    <a:lstStyle/>
                    <a:p>
                      <a:pPr algn="ctr" fontAlgn="t" latinLnBrk="0"/>
                      <a:r>
                        <a:rPr lang="vi-VN" sz="2800" b="0" i="1">
                          <a:solidFill>
                            <a:srgbClr val="7030A0"/>
                          </a:solidFill>
                          <a:effectLst/>
                        </a:rPr>
                        <a:t>3</a:t>
                      </a:r>
                    </a:p>
                  </a:txBody>
                  <a:tcPr marL="0" marR="0" marT="0" marB="0"/>
                </a:tc>
                <a:tc>
                  <a:txBody>
                    <a:bodyPr/>
                    <a:lstStyle/>
                    <a:p>
                      <a:pPr algn="ctr" fontAlgn="t" latinLnBrk="0"/>
                      <a:r>
                        <a:rPr lang="vi-VN" sz="2800" b="0" i="1">
                          <a:solidFill>
                            <a:srgbClr val="7030A0"/>
                          </a:solidFill>
                          <a:effectLst/>
                        </a:rPr>
                        <a:t>IIA</a:t>
                      </a:r>
                    </a:p>
                  </a:txBody>
                  <a:tcPr marL="0" marR="0" marT="0" marB="0"/>
                </a:tc>
                <a:tc>
                  <a:txBody>
                    <a:bodyPr/>
                    <a:lstStyle/>
                    <a:p>
                      <a:pPr algn="ctr" fontAlgn="t" latinLnBrk="0"/>
                      <a:r>
                        <a:rPr lang="vi-VN" sz="2800" b="0" i="1">
                          <a:solidFill>
                            <a:srgbClr val="7030A0"/>
                          </a:solidFill>
                          <a:effectLst/>
                        </a:rPr>
                        <a:t>Kim loại</a:t>
                      </a:r>
                    </a:p>
                  </a:txBody>
                  <a:tcPr marL="0" marR="0" marT="0" marB="0"/>
                </a:tc>
                <a:extLst>
                  <a:ext uri="{0D108BD9-81ED-4DB2-BD59-A6C34878D82A}">
                    <a16:rowId xmlns:a16="http://schemas.microsoft.com/office/drawing/2014/main" val="1048235244"/>
                  </a:ext>
                </a:extLst>
              </a:tr>
              <a:tr h="0">
                <a:tc>
                  <a:txBody>
                    <a:bodyPr/>
                    <a:lstStyle/>
                    <a:p>
                      <a:pPr algn="ctr" fontAlgn="t" latinLnBrk="0"/>
                      <a:r>
                        <a:rPr lang="vi-VN" sz="2800" b="0">
                          <a:solidFill>
                            <a:srgbClr val="333333"/>
                          </a:solidFill>
                          <a:effectLst/>
                        </a:rPr>
                        <a:t>15</a:t>
                      </a:r>
                    </a:p>
                  </a:txBody>
                  <a:tcPr marL="0" marR="0" marT="0" marB="0"/>
                </a:tc>
                <a:tc>
                  <a:txBody>
                    <a:bodyPr/>
                    <a:lstStyle/>
                    <a:p>
                      <a:pPr algn="ctr" fontAlgn="t" latinLnBrk="0"/>
                      <a:r>
                        <a:rPr lang="vi-VN" sz="2800" b="0" i="1" dirty="0">
                          <a:solidFill>
                            <a:srgbClr val="7030A0"/>
                          </a:solidFill>
                          <a:effectLst/>
                        </a:rPr>
                        <a:t>Phosphorus</a:t>
                      </a:r>
                    </a:p>
                  </a:txBody>
                  <a:tcPr marL="0" marR="0" marT="0" marB="0"/>
                </a:tc>
                <a:tc>
                  <a:txBody>
                    <a:bodyPr/>
                    <a:lstStyle/>
                    <a:p>
                      <a:pPr algn="ctr" fontAlgn="t" latinLnBrk="0"/>
                      <a:r>
                        <a:rPr lang="vi-VN" sz="2800" b="0" i="1">
                          <a:solidFill>
                            <a:srgbClr val="7030A0"/>
                          </a:solidFill>
                          <a:effectLst/>
                        </a:rPr>
                        <a:t>P</a:t>
                      </a:r>
                    </a:p>
                  </a:txBody>
                  <a:tcPr marL="0" marR="0" marT="0" marB="0"/>
                </a:tc>
                <a:tc>
                  <a:txBody>
                    <a:bodyPr/>
                    <a:lstStyle/>
                    <a:p>
                      <a:pPr algn="ctr" fontAlgn="t" latinLnBrk="0"/>
                      <a:r>
                        <a:rPr lang="vi-VN" sz="2800" b="0" i="1">
                          <a:solidFill>
                            <a:srgbClr val="7030A0"/>
                          </a:solidFill>
                          <a:effectLst/>
                        </a:rPr>
                        <a:t>31</a:t>
                      </a:r>
                    </a:p>
                  </a:txBody>
                  <a:tcPr marL="0" marR="0" marT="0" marB="0"/>
                </a:tc>
                <a:tc>
                  <a:txBody>
                    <a:bodyPr/>
                    <a:lstStyle/>
                    <a:p>
                      <a:pPr algn="ctr" fontAlgn="t" latinLnBrk="0"/>
                      <a:r>
                        <a:rPr lang="vi-VN" sz="2800" b="0" i="1">
                          <a:solidFill>
                            <a:srgbClr val="7030A0"/>
                          </a:solidFill>
                          <a:effectLst/>
                        </a:rPr>
                        <a:t>3</a:t>
                      </a:r>
                    </a:p>
                  </a:txBody>
                  <a:tcPr marL="0" marR="0" marT="0" marB="0"/>
                </a:tc>
                <a:tc>
                  <a:txBody>
                    <a:bodyPr/>
                    <a:lstStyle/>
                    <a:p>
                      <a:pPr algn="ctr" fontAlgn="t" latinLnBrk="0"/>
                      <a:r>
                        <a:rPr lang="vi-VN" sz="2800" b="0" i="1">
                          <a:solidFill>
                            <a:srgbClr val="7030A0"/>
                          </a:solidFill>
                          <a:effectLst/>
                        </a:rPr>
                        <a:t>VA</a:t>
                      </a:r>
                    </a:p>
                  </a:txBody>
                  <a:tcPr marL="0" marR="0" marT="0" marB="0"/>
                </a:tc>
                <a:tc>
                  <a:txBody>
                    <a:bodyPr/>
                    <a:lstStyle/>
                    <a:p>
                      <a:pPr algn="ctr" fontAlgn="t" latinLnBrk="0"/>
                      <a:r>
                        <a:rPr lang="vi-VN" sz="2800" b="0" i="1">
                          <a:solidFill>
                            <a:srgbClr val="7030A0"/>
                          </a:solidFill>
                          <a:effectLst/>
                        </a:rPr>
                        <a:t>Phi kim</a:t>
                      </a:r>
                    </a:p>
                  </a:txBody>
                  <a:tcPr marL="0" marR="0" marT="0" marB="0"/>
                </a:tc>
                <a:extLst>
                  <a:ext uri="{0D108BD9-81ED-4DB2-BD59-A6C34878D82A}">
                    <a16:rowId xmlns:a16="http://schemas.microsoft.com/office/drawing/2014/main" val="1986205929"/>
                  </a:ext>
                </a:extLst>
              </a:tr>
              <a:tr h="0">
                <a:tc>
                  <a:txBody>
                    <a:bodyPr/>
                    <a:lstStyle/>
                    <a:p>
                      <a:pPr algn="ctr" fontAlgn="t" latinLnBrk="0"/>
                      <a:r>
                        <a:rPr lang="vi-VN" sz="2800" b="0">
                          <a:solidFill>
                            <a:srgbClr val="333333"/>
                          </a:solidFill>
                          <a:effectLst/>
                        </a:rPr>
                        <a:t>18</a:t>
                      </a:r>
                    </a:p>
                  </a:txBody>
                  <a:tcPr marL="0" marR="0" marT="0" marB="0"/>
                </a:tc>
                <a:tc>
                  <a:txBody>
                    <a:bodyPr/>
                    <a:lstStyle/>
                    <a:p>
                      <a:pPr algn="ctr" fontAlgn="t" latinLnBrk="0"/>
                      <a:r>
                        <a:rPr lang="vi-VN" sz="2800" b="0" i="1">
                          <a:solidFill>
                            <a:srgbClr val="7030A0"/>
                          </a:solidFill>
                          <a:effectLst/>
                        </a:rPr>
                        <a:t>Argon</a:t>
                      </a:r>
                    </a:p>
                  </a:txBody>
                  <a:tcPr marL="0" marR="0" marT="0" marB="0"/>
                </a:tc>
                <a:tc>
                  <a:txBody>
                    <a:bodyPr/>
                    <a:lstStyle/>
                    <a:p>
                      <a:pPr algn="ctr" fontAlgn="t" latinLnBrk="0"/>
                      <a:r>
                        <a:rPr lang="vi-VN" sz="2800" b="0" i="1" dirty="0">
                          <a:solidFill>
                            <a:srgbClr val="7030A0"/>
                          </a:solidFill>
                          <a:effectLst/>
                        </a:rPr>
                        <a:t>Ar</a:t>
                      </a:r>
                    </a:p>
                  </a:txBody>
                  <a:tcPr marL="0" marR="0" marT="0" marB="0"/>
                </a:tc>
                <a:tc>
                  <a:txBody>
                    <a:bodyPr/>
                    <a:lstStyle/>
                    <a:p>
                      <a:pPr algn="ctr" fontAlgn="t" latinLnBrk="0"/>
                      <a:r>
                        <a:rPr lang="vi-VN" sz="2800" b="0" i="1" dirty="0">
                          <a:solidFill>
                            <a:srgbClr val="7030A0"/>
                          </a:solidFill>
                          <a:effectLst/>
                        </a:rPr>
                        <a:t>40</a:t>
                      </a:r>
                    </a:p>
                  </a:txBody>
                  <a:tcPr marL="0" marR="0" marT="0" marB="0"/>
                </a:tc>
                <a:tc>
                  <a:txBody>
                    <a:bodyPr/>
                    <a:lstStyle/>
                    <a:p>
                      <a:pPr algn="ctr" fontAlgn="t" latinLnBrk="0"/>
                      <a:r>
                        <a:rPr lang="vi-VN" sz="2800" b="0" i="1" dirty="0">
                          <a:solidFill>
                            <a:srgbClr val="7030A0"/>
                          </a:solidFill>
                          <a:effectLst/>
                        </a:rPr>
                        <a:t>3</a:t>
                      </a:r>
                    </a:p>
                  </a:txBody>
                  <a:tcPr marL="0" marR="0" marT="0" marB="0"/>
                </a:tc>
                <a:tc>
                  <a:txBody>
                    <a:bodyPr/>
                    <a:lstStyle/>
                    <a:p>
                      <a:pPr algn="ctr" fontAlgn="t" latinLnBrk="0"/>
                      <a:r>
                        <a:rPr lang="vi-VN" sz="2800" b="0" i="1" dirty="0">
                          <a:solidFill>
                            <a:srgbClr val="7030A0"/>
                          </a:solidFill>
                          <a:effectLst/>
                        </a:rPr>
                        <a:t>VIIIA</a:t>
                      </a:r>
                    </a:p>
                  </a:txBody>
                  <a:tcPr marL="0" marR="0" marT="0" marB="0"/>
                </a:tc>
                <a:tc>
                  <a:txBody>
                    <a:bodyPr/>
                    <a:lstStyle/>
                    <a:p>
                      <a:pPr algn="ctr" fontAlgn="t" latinLnBrk="0"/>
                      <a:r>
                        <a:rPr lang="vi-VN" sz="2800" b="0" i="1" dirty="0">
                          <a:solidFill>
                            <a:srgbClr val="7030A0"/>
                          </a:solidFill>
                          <a:effectLst/>
                        </a:rPr>
                        <a:t>Khí hiếm</a:t>
                      </a:r>
                    </a:p>
                  </a:txBody>
                  <a:tcPr marL="0" marR="0" marT="0" marB="0"/>
                </a:tc>
                <a:extLst>
                  <a:ext uri="{0D108BD9-81ED-4DB2-BD59-A6C34878D82A}">
                    <a16:rowId xmlns:a16="http://schemas.microsoft.com/office/drawing/2014/main" val="651561246"/>
                  </a:ext>
                </a:extLst>
              </a:tr>
            </a:tbl>
          </a:graphicData>
        </a:graphic>
      </p:graphicFrame>
    </p:spTree>
    <p:extLst>
      <p:ext uri="{BB962C8B-B14F-4D97-AF65-F5344CB8AC3E}">
        <p14:creationId xmlns:p14="http://schemas.microsoft.com/office/powerpoint/2010/main" val="3996782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DA26AD6-C3F9-4938-A100-97ABB8A418B3}"/>
              </a:ext>
            </a:extLst>
          </p:cNvPr>
          <p:cNvSpPr/>
          <p:nvPr/>
        </p:nvSpPr>
        <p:spPr>
          <a:xfrm>
            <a:off x="217714" y="217714"/>
            <a:ext cx="11735747"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a:extLst>
              <a:ext uri="{FF2B5EF4-FFF2-40B4-BE49-F238E27FC236}">
                <a16:creationId xmlns:a16="http://schemas.microsoft.com/office/drawing/2014/main" id="{C59AE763-ABBB-4B96-AE70-814A01817EE0}"/>
              </a:ext>
            </a:extLst>
          </p:cNvPr>
          <p:cNvSpPr txBox="1"/>
          <p:nvPr/>
        </p:nvSpPr>
        <p:spPr>
          <a:xfrm>
            <a:off x="758687" y="616518"/>
            <a:ext cx="10674626" cy="1877437"/>
          </a:xfrm>
          <a:prstGeom prst="rect">
            <a:avLst/>
          </a:prstGeom>
          <a:noFill/>
          <a:ln w="38100">
            <a:solidFill>
              <a:schemeClr val="accent6"/>
            </a:solidFill>
            <a:prstDash val="sysDot"/>
          </a:ln>
        </p:spPr>
        <p:txBody>
          <a:bodyPr wrap="square">
            <a:spAutoFit/>
          </a:bodyPr>
          <a:lstStyle/>
          <a:p>
            <a:pPr algn="l" latinLnBrk="0"/>
            <a:r>
              <a:rPr lang="vi-VN" sz="3200" b="1" i="0" dirty="0">
                <a:solidFill>
                  <a:srgbClr val="FF0000"/>
                </a:solidFill>
                <a:effectLst/>
                <a:latin typeface="Arial" panose="020B0604020202020204" pitchFamily="34" charset="0"/>
                <a:cs typeface="Arial" panose="020B0604020202020204" pitchFamily="34" charset="0"/>
              </a:rPr>
              <a:t>Câu 9: </a:t>
            </a:r>
            <a:r>
              <a:rPr lang="vi-VN" sz="2800" b="0" i="0" dirty="0">
                <a:solidFill>
                  <a:srgbClr val="333333"/>
                </a:solidFill>
                <a:effectLst/>
                <a:latin typeface="Arial" panose="020B0604020202020204" pitchFamily="34" charset="0"/>
                <a:cs typeface="Arial" panose="020B0604020202020204" pitchFamily="34" charset="0"/>
              </a:rPr>
              <a:t>Biết nguyên tử của nguyên tố M có 2 electron ở lớp ngoài cùng và có 3 lớp electron. Hãy xác định vị trí của M trong bảng tuần hoàn (ô, chu kì, nhóm) và cho biết M là kim loại, phi kim hay khí hiếm</a:t>
            </a:r>
          </a:p>
        </p:txBody>
      </p:sp>
      <p:sp>
        <p:nvSpPr>
          <p:cNvPr id="5" name="TextBox 4">
            <a:extLst>
              <a:ext uri="{FF2B5EF4-FFF2-40B4-BE49-F238E27FC236}">
                <a16:creationId xmlns:a16="http://schemas.microsoft.com/office/drawing/2014/main" id="{EA7D70EB-89FB-4536-ABE8-540999B4740C}"/>
              </a:ext>
            </a:extLst>
          </p:cNvPr>
          <p:cNvSpPr txBox="1"/>
          <p:nvPr/>
        </p:nvSpPr>
        <p:spPr>
          <a:xfrm>
            <a:off x="4784036" y="2569593"/>
            <a:ext cx="2054087" cy="584775"/>
          </a:xfrm>
          <a:prstGeom prst="rect">
            <a:avLst/>
          </a:prstGeom>
          <a:noFill/>
        </p:spPr>
        <p:txBody>
          <a:bodyPr wrap="square" rtlCol="0">
            <a:spAutoFit/>
          </a:bodyPr>
          <a:lstStyle/>
          <a:p>
            <a:r>
              <a:rPr lang="vi-VN" sz="3200" b="1" i="1" dirty="0">
                <a:solidFill>
                  <a:srgbClr val="FF0000"/>
                </a:solidFill>
              </a:rPr>
              <a:t>Lời giải</a:t>
            </a:r>
          </a:p>
        </p:txBody>
      </p:sp>
      <p:sp>
        <p:nvSpPr>
          <p:cNvPr id="7" name="TextBox 6">
            <a:extLst>
              <a:ext uri="{FF2B5EF4-FFF2-40B4-BE49-F238E27FC236}">
                <a16:creationId xmlns:a16="http://schemas.microsoft.com/office/drawing/2014/main" id="{93D08ED4-3F5C-4517-AB10-5BBB9DDE6DB7}"/>
              </a:ext>
            </a:extLst>
          </p:cNvPr>
          <p:cNvSpPr txBox="1"/>
          <p:nvPr/>
        </p:nvSpPr>
        <p:spPr>
          <a:xfrm>
            <a:off x="1391478" y="3409113"/>
            <a:ext cx="9740347" cy="2246769"/>
          </a:xfrm>
          <a:prstGeom prst="rect">
            <a:avLst/>
          </a:prstGeom>
          <a:solidFill>
            <a:srgbClr val="FFFF99"/>
          </a:solidFill>
        </p:spPr>
        <p:txBody>
          <a:bodyPr wrap="square">
            <a:spAutoFit/>
          </a:bodyPr>
          <a:lstStyle/>
          <a:p>
            <a:r>
              <a:rPr lang="vi-VN" sz="2800" b="0" i="0" dirty="0">
                <a:solidFill>
                  <a:srgbClr val="333333"/>
                </a:solidFill>
                <a:effectLst/>
                <a:latin typeface="Arial" panose="020B0604020202020204" pitchFamily="34" charset="0"/>
                <a:cs typeface="Arial" panose="020B0604020202020204" pitchFamily="34" charset="0"/>
              </a:rPr>
              <a:t>- Nguyên tử M có 2 electron ở lớp ngoài cùng </a:t>
            </a:r>
            <a:r>
              <a:rPr lang="en-US" sz="2800" dirty="0">
                <a:latin typeface="Arial" panose="020B0604020202020204" pitchFamily="34" charset="0"/>
                <a:ea typeface="Calibri" panose="020F0502020204030204" pitchFamily="34" charset="0"/>
                <a:cs typeface="Arial" panose="020B0604020202020204" pitchFamily="34" charset="0"/>
              </a:rPr>
              <a:t>⇒</a:t>
            </a:r>
            <a:r>
              <a:rPr lang="vi-VN" sz="2800" b="0" i="0" dirty="0">
                <a:solidFill>
                  <a:srgbClr val="333333"/>
                </a:solidFill>
                <a:effectLst/>
                <a:latin typeface="Arial" panose="020B0604020202020204" pitchFamily="34" charset="0"/>
                <a:cs typeface="Arial" panose="020B0604020202020204" pitchFamily="34" charset="0"/>
              </a:rPr>
              <a:t> M nằm ở nhóm IIA</a:t>
            </a:r>
          </a:p>
          <a:p>
            <a:r>
              <a:rPr lang="vi-VN" sz="2800" b="0" i="0" dirty="0">
                <a:solidFill>
                  <a:srgbClr val="333333"/>
                </a:solidFill>
                <a:effectLst/>
                <a:latin typeface="Arial" panose="020B0604020202020204" pitchFamily="34" charset="0"/>
                <a:cs typeface="Arial" panose="020B0604020202020204" pitchFamily="34" charset="0"/>
              </a:rPr>
              <a:t>- Nguyên tử M có 3 lớp electron </a:t>
            </a:r>
            <a:r>
              <a:rPr lang="en-US" sz="2800" dirty="0">
                <a:latin typeface="Arial" panose="020B0604020202020204" pitchFamily="34" charset="0"/>
                <a:ea typeface="Calibri" panose="020F0502020204030204" pitchFamily="34" charset="0"/>
                <a:cs typeface="Arial" panose="020B0604020202020204" pitchFamily="34" charset="0"/>
              </a:rPr>
              <a:t>⇒</a:t>
            </a:r>
            <a:r>
              <a:rPr lang="vi-VN" sz="2800" b="0" i="0" dirty="0">
                <a:solidFill>
                  <a:srgbClr val="333333"/>
                </a:solidFill>
                <a:effectLst/>
                <a:latin typeface="Arial" panose="020B0604020202020204" pitchFamily="34" charset="0"/>
                <a:cs typeface="Arial" panose="020B0604020202020204" pitchFamily="34" charset="0"/>
              </a:rPr>
              <a:t> M nằm ở chu kì 3</a:t>
            </a:r>
          </a:p>
          <a:p>
            <a:r>
              <a:rPr lang="en-US" sz="2800" dirty="0">
                <a:latin typeface="Arial" panose="020B0604020202020204" pitchFamily="34" charset="0"/>
                <a:ea typeface="Calibri" panose="020F0502020204030204" pitchFamily="34" charset="0"/>
                <a:cs typeface="Arial" panose="020B0604020202020204" pitchFamily="34" charset="0"/>
              </a:rPr>
              <a:t>⇒</a:t>
            </a:r>
            <a:r>
              <a:rPr lang="vi-VN" sz="2800" b="0" i="0" dirty="0">
                <a:solidFill>
                  <a:srgbClr val="333333"/>
                </a:solidFill>
                <a:effectLst/>
                <a:latin typeface="Arial" panose="020B0604020202020204" pitchFamily="34" charset="0"/>
                <a:cs typeface="Arial" panose="020B0604020202020204" pitchFamily="34" charset="0"/>
              </a:rPr>
              <a:t> M thuộc ô số 12, nằm ở nhóm IIA, chu kì 3</a:t>
            </a:r>
          </a:p>
          <a:p>
            <a:r>
              <a:rPr lang="vi-VN" sz="2800" b="0" i="0" dirty="0">
                <a:solidFill>
                  <a:srgbClr val="333333"/>
                </a:solidFill>
                <a:effectLst/>
                <a:latin typeface="Arial" panose="020B0604020202020204" pitchFamily="34" charset="0"/>
                <a:cs typeface="Arial" panose="020B0604020202020204" pitchFamily="34" charset="0"/>
              </a:rPr>
              <a:t>- Ô số 12 màu xanh</a:t>
            </a:r>
            <a:r>
              <a:rPr lang="en-US" sz="2800" dirty="0">
                <a:latin typeface="Arial" panose="020B0604020202020204" pitchFamily="34" charset="0"/>
                <a:ea typeface="Calibri" panose="020F0502020204030204" pitchFamily="34" charset="0"/>
                <a:cs typeface="Arial" panose="020B0604020202020204" pitchFamily="34" charset="0"/>
              </a:rPr>
              <a:t> ⇒ </a:t>
            </a:r>
            <a:r>
              <a:rPr lang="vi-VN" sz="2800" b="0" i="0" dirty="0">
                <a:solidFill>
                  <a:srgbClr val="333333"/>
                </a:solidFill>
                <a:effectLst/>
                <a:latin typeface="Arial" panose="020B0604020202020204" pitchFamily="34" charset="0"/>
                <a:cs typeface="Arial" panose="020B0604020202020204" pitchFamily="34" charset="0"/>
              </a:rPr>
              <a:t>Nguyên tử M là kim loại</a:t>
            </a:r>
          </a:p>
        </p:txBody>
      </p:sp>
    </p:spTree>
    <p:extLst>
      <p:ext uri="{BB962C8B-B14F-4D97-AF65-F5344CB8AC3E}">
        <p14:creationId xmlns:p14="http://schemas.microsoft.com/office/powerpoint/2010/main" val="3452282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4E2FB2-9179-42A6-BD39-A80F7CCFC1AF}"/>
              </a:ext>
            </a:extLst>
          </p:cNvPr>
          <p:cNvPicPr>
            <a:picLocks noChangeAspect="1"/>
          </p:cNvPicPr>
          <p:nvPr/>
        </p:nvPicPr>
        <p:blipFill rotWithShape="1">
          <a:blip r:embed="rId3">
            <a:extLst>
              <a:ext uri="{28A0092B-C50C-407E-A947-70E740481C1C}">
                <a14:useLocalDpi xmlns:a14="http://schemas.microsoft.com/office/drawing/2010/main" val="0"/>
              </a:ext>
            </a:extLst>
          </a:blip>
          <a:srcRect l="61609" t="20188" r="9819" b="66690"/>
          <a:stretch/>
        </p:blipFill>
        <p:spPr>
          <a:xfrm>
            <a:off x="8882743" y="1138663"/>
            <a:ext cx="1959429" cy="899885"/>
          </a:xfrm>
          <a:prstGeom prst="rect">
            <a:avLst/>
          </a:prstGeom>
        </p:spPr>
      </p:pic>
      <p:sp>
        <p:nvSpPr>
          <p:cNvPr id="4" name="矩形 3">
            <a:extLst>
              <a:ext uri="{FF2B5EF4-FFF2-40B4-BE49-F238E27FC236}">
                <a16:creationId xmlns:a16="http://schemas.microsoft.com/office/drawing/2014/main" id="{EFEF6AF8-C66F-47FF-AE73-9B661B5E26E5}"/>
              </a:ext>
            </a:extLst>
          </p:cNvPr>
          <p:cNvSpPr/>
          <p:nvPr/>
        </p:nvSpPr>
        <p:spPr>
          <a:xfrm>
            <a:off x="217714" y="217714"/>
            <a:ext cx="11735747"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59F57896-8417-4443-B1C2-2E302D1B94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609" t="20188" r="9819" b="66690"/>
          <a:stretch/>
        </p:blipFill>
        <p:spPr>
          <a:xfrm>
            <a:off x="8168861" y="887621"/>
            <a:ext cx="1052286" cy="483272"/>
          </a:xfrm>
          <a:prstGeom prst="rect">
            <a:avLst/>
          </a:prstGeom>
        </p:spPr>
      </p:pic>
      <p:pic>
        <p:nvPicPr>
          <p:cNvPr id="10" name="图片 9">
            <a:extLst>
              <a:ext uri="{FF2B5EF4-FFF2-40B4-BE49-F238E27FC236}">
                <a16:creationId xmlns:a16="http://schemas.microsoft.com/office/drawing/2014/main" id="{1468BC2C-F87D-4880-B4D0-29D5EA195F3C}"/>
              </a:ext>
            </a:extLst>
          </p:cNvPr>
          <p:cNvPicPr>
            <a:picLocks noChangeAspect="1"/>
          </p:cNvPicPr>
          <p:nvPr/>
        </p:nvPicPr>
        <p:blipFill rotWithShape="1">
          <a:blip r:embed="rId3">
            <a:extLst>
              <a:ext uri="{28A0092B-C50C-407E-A947-70E740481C1C}">
                <a14:useLocalDpi xmlns:a14="http://schemas.microsoft.com/office/drawing/2010/main" val="0"/>
              </a:ext>
            </a:extLst>
          </a:blip>
          <a:srcRect l="42915" t="13387" r="36556" b="62475"/>
          <a:stretch/>
        </p:blipFill>
        <p:spPr>
          <a:xfrm>
            <a:off x="2615254" y="630665"/>
            <a:ext cx="1407886" cy="1655302"/>
          </a:xfrm>
          <a:prstGeom prst="rect">
            <a:avLst/>
          </a:prstGeom>
        </p:spPr>
      </p:pic>
      <p:pic>
        <p:nvPicPr>
          <p:cNvPr id="13" name="图片 12">
            <a:extLst>
              <a:ext uri="{FF2B5EF4-FFF2-40B4-BE49-F238E27FC236}">
                <a16:creationId xmlns:a16="http://schemas.microsoft.com/office/drawing/2014/main" id="{EB6B9FFC-4273-49A8-A4C9-676E1CE45153}"/>
              </a:ext>
            </a:extLst>
          </p:cNvPr>
          <p:cNvPicPr>
            <a:picLocks noChangeAspect="1"/>
          </p:cNvPicPr>
          <p:nvPr/>
        </p:nvPicPr>
        <p:blipFill rotWithShape="1">
          <a:blip r:embed="rId4">
            <a:extLst>
              <a:ext uri="{28A0092B-C50C-407E-A947-70E740481C1C}">
                <a14:useLocalDpi xmlns:a14="http://schemas.microsoft.com/office/drawing/2010/main" val="0"/>
              </a:ext>
            </a:extLst>
          </a:blip>
          <a:srcRect l="4624" t="44620" r="61685" b="15307"/>
          <a:stretch/>
        </p:blipFill>
        <p:spPr>
          <a:xfrm>
            <a:off x="798945" y="2308558"/>
            <a:ext cx="2960914" cy="3521913"/>
          </a:xfrm>
          <a:prstGeom prst="rect">
            <a:avLst/>
          </a:prstGeom>
        </p:spPr>
      </p:pic>
      <p:pic>
        <p:nvPicPr>
          <p:cNvPr id="14" name="图片 13">
            <a:extLst>
              <a:ext uri="{FF2B5EF4-FFF2-40B4-BE49-F238E27FC236}">
                <a16:creationId xmlns:a16="http://schemas.microsoft.com/office/drawing/2014/main" id="{5A8A5A41-E066-4701-9F99-F608D83232B1}"/>
              </a:ext>
            </a:extLst>
          </p:cNvPr>
          <p:cNvPicPr>
            <a:picLocks noChangeAspect="1"/>
          </p:cNvPicPr>
          <p:nvPr/>
        </p:nvPicPr>
        <p:blipFill rotWithShape="1">
          <a:blip r:embed="rId4">
            <a:extLst>
              <a:ext uri="{28A0092B-C50C-407E-A947-70E740481C1C}">
                <a14:useLocalDpi xmlns:a14="http://schemas.microsoft.com/office/drawing/2010/main" val="0"/>
              </a:ext>
            </a:extLst>
          </a:blip>
          <a:srcRect l="60952" t="35289" r="3221" b="14868"/>
          <a:stretch/>
        </p:blipFill>
        <p:spPr>
          <a:xfrm>
            <a:off x="9595260" y="2540145"/>
            <a:ext cx="2219368" cy="3087708"/>
          </a:xfrm>
          <a:prstGeom prst="rect">
            <a:avLst/>
          </a:prstGeom>
        </p:spPr>
      </p:pic>
      <p:cxnSp>
        <p:nvCxnSpPr>
          <p:cNvPr id="16" name="直接连接符 15">
            <a:extLst>
              <a:ext uri="{FF2B5EF4-FFF2-40B4-BE49-F238E27FC236}">
                <a16:creationId xmlns:a16="http://schemas.microsoft.com/office/drawing/2014/main" id="{835FF331-7B6A-452D-A635-AB9FC84578CD}"/>
              </a:ext>
            </a:extLst>
          </p:cNvPr>
          <p:cNvCxnSpPr/>
          <p:nvPr/>
        </p:nvCxnSpPr>
        <p:spPr>
          <a:xfrm>
            <a:off x="1727200" y="5826780"/>
            <a:ext cx="9114972" cy="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8C9FA8D5-982E-41DA-8445-4F0A570BDE28}"/>
              </a:ext>
            </a:extLst>
          </p:cNvPr>
          <p:cNvCxnSpPr>
            <a:cxnSpLocks/>
          </p:cNvCxnSpPr>
          <p:nvPr/>
        </p:nvCxnSpPr>
        <p:spPr>
          <a:xfrm>
            <a:off x="2221345" y="5587295"/>
            <a:ext cx="8272484" cy="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E113EE4A-7FC9-45D7-BC8A-3513DC4CC204}"/>
              </a:ext>
            </a:extLst>
          </p:cNvPr>
          <p:cNvSpPr txBox="1"/>
          <p:nvPr/>
        </p:nvSpPr>
        <p:spPr>
          <a:xfrm>
            <a:off x="3832414" y="2286516"/>
            <a:ext cx="4895890" cy="1458413"/>
          </a:xfrm>
          <a:prstGeom prst="rect">
            <a:avLst/>
          </a:prstGeom>
          <a:noFill/>
        </p:spPr>
        <p:txBody>
          <a:bodyPr wrap="square" rtlCol="0">
            <a:spAutoFit/>
          </a:bodyPr>
          <a:lstStyle/>
          <a:p>
            <a:pPr algn="ctr">
              <a:lnSpc>
                <a:spcPct val="150000"/>
              </a:lnSpc>
            </a:pPr>
            <a:r>
              <a:rPr lang="en-US" altLang="zh-CN" sz="6600" b="1" dirty="0">
                <a:ea typeface="微软雅黑 Light" panose="020B0502040204020203" pitchFamily="34" charset="-122"/>
              </a:rPr>
              <a:t>THANK YOU</a:t>
            </a:r>
            <a:endParaRPr lang="zh-CN" altLang="en-US" sz="6600" b="1" dirty="0">
              <a:ea typeface="微软雅黑 Light" panose="020B0502040204020203" pitchFamily="34" charset="-122"/>
            </a:endParaRPr>
          </a:p>
        </p:txBody>
      </p:sp>
      <p:sp>
        <p:nvSpPr>
          <p:cNvPr id="28" name="矩形 27">
            <a:extLst>
              <a:ext uri="{FF2B5EF4-FFF2-40B4-BE49-F238E27FC236}">
                <a16:creationId xmlns:a16="http://schemas.microsoft.com/office/drawing/2014/main" id="{784B301B-9F14-448A-A16C-56FBEB51236B}"/>
              </a:ext>
            </a:extLst>
          </p:cNvPr>
          <p:cNvSpPr/>
          <p:nvPr/>
        </p:nvSpPr>
        <p:spPr>
          <a:xfrm>
            <a:off x="3848020" y="2038548"/>
            <a:ext cx="4989272" cy="222306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B0B2B4BC-08BE-4B3E-9ADD-B888C9A134FB}"/>
              </a:ext>
            </a:extLst>
          </p:cNvPr>
          <p:cNvSpPr/>
          <p:nvPr/>
        </p:nvSpPr>
        <p:spPr>
          <a:xfrm>
            <a:off x="3759860" y="4080081"/>
            <a:ext cx="305458" cy="305458"/>
          </a:xfrm>
          <a:prstGeom prst="ellipse">
            <a:avLst/>
          </a:prstGeom>
          <a:solidFill>
            <a:srgbClr val="F3B1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F85B4807-13A1-4640-8565-14D9E08BE303}"/>
              </a:ext>
            </a:extLst>
          </p:cNvPr>
          <p:cNvSpPr/>
          <p:nvPr/>
        </p:nvSpPr>
        <p:spPr>
          <a:xfrm>
            <a:off x="4412343" y="1887656"/>
            <a:ext cx="398311" cy="398311"/>
          </a:xfrm>
          <a:prstGeom prst="ellipse">
            <a:avLst/>
          </a:prstGeom>
          <a:solidFill>
            <a:srgbClr val="33894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615E6F85-2ADD-4F3F-8799-99B433CACABD}"/>
              </a:ext>
            </a:extLst>
          </p:cNvPr>
          <p:cNvSpPr/>
          <p:nvPr/>
        </p:nvSpPr>
        <p:spPr>
          <a:xfrm>
            <a:off x="8743910" y="3465420"/>
            <a:ext cx="158817" cy="158817"/>
          </a:xfrm>
          <a:prstGeom prst="ellipse">
            <a:avLst/>
          </a:prstGeom>
          <a:solidFill>
            <a:srgbClr val="F3B1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a:extLst>
              <a:ext uri="{FF2B5EF4-FFF2-40B4-BE49-F238E27FC236}">
                <a16:creationId xmlns:a16="http://schemas.microsoft.com/office/drawing/2014/main" id="{A0383032-6B97-4EE0-A0C9-7E1A8F0CD3F6}"/>
              </a:ext>
            </a:extLst>
          </p:cNvPr>
          <p:cNvSpPr/>
          <p:nvPr/>
        </p:nvSpPr>
        <p:spPr>
          <a:xfrm>
            <a:off x="8201438" y="2755340"/>
            <a:ext cx="1362609" cy="243765"/>
          </a:xfrm>
          <a:custGeom>
            <a:avLst/>
            <a:gdLst>
              <a:gd name="connsiteX0" fmla="*/ 0 w 1770743"/>
              <a:gd name="connsiteY0" fmla="*/ 203222 h 203318"/>
              <a:gd name="connsiteX1" fmla="*/ 217714 w 1770743"/>
              <a:gd name="connsiteY1" fmla="*/ 29050 h 203318"/>
              <a:gd name="connsiteX2" fmla="*/ 537029 w 1770743"/>
              <a:gd name="connsiteY2" fmla="*/ 203222 h 203318"/>
              <a:gd name="connsiteX3" fmla="*/ 798286 w 1770743"/>
              <a:gd name="connsiteY3" fmla="*/ 22 h 203318"/>
              <a:gd name="connsiteX4" fmla="*/ 1059543 w 1770743"/>
              <a:gd name="connsiteY4" fmla="*/ 203222 h 203318"/>
              <a:gd name="connsiteX5" fmla="*/ 1306286 w 1770743"/>
              <a:gd name="connsiteY5" fmla="*/ 22 h 203318"/>
              <a:gd name="connsiteX6" fmla="*/ 1567543 w 1770743"/>
              <a:gd name="connsiteY6" fmla="*/ 188707 h 203318"/>
              <a:gd name="connsiteX7" fmla="*/ 1770743 w 1770743"/>
              <a:gd name="connsiteY7" fmla="*/ 22 h 20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743" h="203318">
                <a:moveTo>
                  <a:pt x="0" y="203222"/>
                </a:moveTo>
                <a:cubicBezTo>
                  <a:pt x="64104" y="116136"/>
                  <a:pt x="128209" y="29050"/>
                  <a:pt x="217714" y="29050"/>
                </a:cubicBezTo>
                <a:cubicBezTo>
                  <a:pt x="307219" y="29050"/>
                  <a:pt x="440267" y="208060"/>
                  <a:pt x="537029" y="203222"/>
                </a:cubicBezTo>
                <a:cubicBezTo>
                  <a:pt x="633791" y="198384"/>
                  <a:pt x="711200" y="22"/>
                  <a:pt x="798286" y="22"/>
                </a:cubicBezTo>
                <a:cubicBezTo>
                  <a:pt x="885372" y="22"/>
                  <a:pt x="974876" y="203222"/>
                  <a:pt x="1059543" y="203222"/>
                </a:cubicBezTo>
                <a:cubicBezTo>
                  <a:pt x="1144210" y="203222"/>
                  <a:pt x="1221619" y="2441"/>
                  <a:pt x="1306286" y="22"/>
                </a:cubicBezTo>
                <a:cubicBezTo>
                  <a:pt x="1390953" y="-2397"/>
                  <a:pt x="1490134" y="188707"/>
                  <a:pt x="1567543" y="188707"/>
                </a:cubicBezTo>
                <a:cubicBezTo>
                  <a:pt x="1644952" y="188707"/>
                  <a:pt x="1707847" y="94364"/>
                  <a:pt x="1770743" y="2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563661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6" presetClass="entr" presetSubtype="2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par>
                          <p:cTn id="33" fill="hold">
                            <p:stCondLst>
                              <p:cond delay="3500"/>
                            </p:stCondLst>
                            <p:childTnLst>
                              <p:par>
                                <p:cTn id="34" presetID="21" presetClass="entr" presetSubtype="1"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heel(1)">
                                      <p:cBhvr>
                                        <p:cTn id="36" dur="2000"/>
                                        <p:tgtEl>
                                          <p:spTgt spid="28"/>
                                        </p:tgtEl>
                                      </p:cBhvr>
                                    </p:animEffect>
                                  </p:childTnLst>
                                </p:cTn>
                              </p:par>
                            </p:childTnLst>
                          </p:cTn>
                        </p:par>
                        <p:par>
                          <p:cTn id="37" fill="hold">
                            <p:stCondLst>
                              <p:cond delay="5500"/>
                            </p:stCondLst>
                            <p:childTnLst>
                              <p:par>
                                <p:cTn id="38" presetID="22" presetClass="entr" presetSubtype="1"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childTnLst>
                          </p:cTn>
                        </p:par>
                        <p:par>
                          <p:cTn id="41" fill="hold">
                            <p:stCondLst>
                              <p:cond delay="6000"/>
                            </p:stCondLst>
                            <p:childTnLst>
                              <p:par>
                                <p:cTn id="42" presetID="53" presetClass="entr" presetSubtype="16"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childTnLst>
                          </p:cTn>
                        </p:par>
                        <p:par>
                          <p:cTn id="47" fill="hold">
                            <p:stCondLst>
                              <p:cond delay="6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childTnLst>
                          </p:cTn>
                        </p:par>
                        <p:par>
                          <p:cTn id="59" fill="hold">
                            <p:stCondLst>
                              <p:cond delay="7500"/>
                            </p:stCondLst>
                            <p:childTnLst>
                              <p:par>
                                <p:cTn id="60" presetID="2" presetClass="entr" presetSubtype="2"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1000" fill="hold"/>
                                        <p:tgtEl>
                                          <p:spTgt spid="29"/>
                                        </p:tgtEl>
                                        <p:attrNameLst>
                                          <p:attrName>ppt_x</p:attrName>
                                        </p:attrNameLst>
                                      </p:cBhvr>
                                      <p:tavLst>
                                        <p:tav tm="0">
                                          <p:val>
                                            <p:strVal val="1+#ppt_w/2"/>
                                          </p:val>
                                        </p:tav>
                                        <p:tav tm="100000">
                                          <p:val>
                                            <p:strVal val="#ppt_x"/>
                                          </p:val>
                                        </p:tav>
                                      </p:tavLst>
                                    </p:anim>
                                    <p:anim calcmode="lin" valueType="num">
                                      <p:cBhvr additive="base">
                                        <p:cTn id="63"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animBg="1"/>
      <p:bldP spid="25" grpId="0" animBg="1"/>
      <p:bldP spid="23" grpId="0" animBg="1"/>
      <p:bldP spid="24"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DA26AD6-C3F9-4938-A100-97ABB8A418B3}"/>
              </a:ext>
            </a:extLst>
          </p:cNvPr>
          <p:cNvSpPr/>
          <p:nvPr/>
        </p:nvSpPr>
        <p:spPr>
          <a:xfrm>
            <a:off x="217714" y="217714"/>
            <a:ext cx="11735747"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a:extLst>
              <a:ext uri="{FF2B5EF4-FFF2-40B4-BE49-F238E27FC236}">
                <a16:creationId xmlns:a16="http://schemas.microsoft.com/office/drawing/2014/main" id="{C59AE763-ABBB-4B96-AE70-814A01817EE0}"/>
              </a:ext>
            </a:extLst>
          </p:cNvPr>
          <p:cNvSpPr txBox="1"/>
          <p:nvPr/>
        </p:nvSpPr>
        <p:spPr>
          <a:xfrm>
            <a:off x="500151" y="564895"/>
            <a:ext cx="11191697" cy="954107"/>
          </a:xfrm>
          <a:prstGeom prst="rect">
            <a:avLst/>
          </a:prstGeom>
          <a:noFill/>
          <a:ln w="38100">
            <a:solidFill>
              <a:schemeClr val="accent6"/>
            </a:solidFill>
            <a:prstDash val="sysDot"/>
          </a:ln>
        </p:spPr>
        <p:txBody>
          <a:bodyPr wrap="square">
            <a:spAutoFit/>
          </a:bodyPr>
          <a:lstStyle/>
          <a:p>
            <a:r>
              <a:rPr lang="en-US" sz="2800" b="1" dirty="0">
                <a:solidFill>
                  <a:srgbClr val="FF0000"/>
                </a:solidFill>
                <a:latin typeface="Arial" panose="020B0604020202020204" pitchFamily="34" charset="0"/>
                <a:cs typeface="Arial" panose="020B0604020202020204" pitchFamily="34" charset="0"/>
              </a:rPr>
              <a:t>C</a:t>
            </a:r>
            <a:r>
              <a:rPr lang="vi-VN" sz="2800" b="1" dirty="0">
                <a:solidFill>
                  <a:srgbClr val="FF0000"/>
                </a:solidFill>
                <a:latin typeface="Arial" panose="020B0604020202020204" pitchFamily="34" charset="0"/>
                <a:cs typeface="Arial" panose="020B0604020202020204" pitchFamily="34" charset="0"/>
              </a:rPr>
              <a:t>âu 1. </a:t>
            </a:r>
            <a:r>
              <a:rPr lang="vi-VN" sz="2800" dirty="0">
                <a:latin typeface="Arial" panose="020B0604020202020204" pitchFamily="34" charset="0"/>
                <a:cs typeface="Arial" panose="020B0604020202020204" pitchFamily="34" charset="0"/>
              </a:rPr>
              <a:t>Những phát biểu sau nói về đặc điểm của các hạt cấu tạo nên nguyên tử. Với mỗi phát biểu, hãy điền tên hạt phù hợp vào ô trống.</a:t>
            </a:r>
          </a:p>
        </p:txBody>
      </p:sp>
      <p:graphicFrame>
        <p:nvGraphicFramePr>
          <p:cNvPr id="6" name="Table 14">
            <a:extLst>
              <a:ext uri="{FF2B5EF4-FFF2-40B4-BE49-F238E27FC236}">
                <a16:creationId xmlns:a16="http://schemas.microsoft.com/office/drawing/2014/main" id="{643751D5-8DE3-493A-BD8B-43569F6C94F2}"/>
              </a:ext>
            </a:extLst>
          </p:cNvPr>
          <p:cNvGraphicFramePr>
            <a:graphicFrameLocks noGrp="1"/>
          </p:cNvGraphicFramePr>
          <p:nvPr>
            <p:extLst>
              <p:ext uri="{D42A27DB-BD31-4B8C-83A1-F6EECF244321}">
                <p14:modId xmlns:p14="http://schemas.microsoft.com/office/powerpoint/2010/main" val="3628494517"/>
              </p:ext>
            </p:extLst>
          </p:nvPr>
        </p:nvGraphicFramePr>
        <p:xfrm>
          <a:off x="701773" y="1770152"/>
          <a:ext cx="10767628" cy="4344924"/>
        </p:xfrm>
        <a:graphic>
          <a:graphicData uri="http://schemas.openxmlformats.org/drawingml/2006/table">
            <a:tbl>
              <a:tblPr firstRow="1" bandRow="1">
                <a:tableStyleId>{00A15C55-8517-42AA-B614-E9B94910E393}</a:tableStyleId>
              </a:tblPr>
              <a:tblGrid>
                <a:gridCol w="9071350">
                  <a:extLst>
                    <a:ext uri="{9D8B030D-6E8A-4147-A177-3AD203B41FA5}">
                      <a16:colId xmlns:a16="http://schemas.microsoft.com/office/drawing/2014/main" val="1795004366"/>
                    </a:ext>
                  </a:extLst>
                </a:gridCol>
                <a:gridCol w="1696278">
                  <a:extLst>
                    <a:ext uri="{9D8B030D-6E8A-4147-A177-3AD203B41FA5}">
                      <a16:colId xmlns:a16="http://schemas.microsoft.com/office/drawing/2014/main" val="309179824"/>
                    </a:ext>
                  </a:extLst>
                </a:gridCol>
              </a:tblGrid>
              <a:tr h="370840">
                <a:tc>
                  <a:txBody>
                    <a:bodyPr/>
                    <a:lstStyle/>
                    <a:p>
                      <a:pPr algn="ctr">
                        <a:lnSpc>
                          <a:spcPct val="120000"/>
                        </a:lnSpc>
                        <a:spcAft>
                          <a:spcPts val="200"/>
                        </a:spcAft>
                      </a:pP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Phát biểu</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ctr"/>
                </a:tc>
                <a:tc>
                  <a:txBody>
                    <a:bodyPr/>
                    <a:lstStyle/>
                    <a:p>
                      <a:pPr algn="ctr">
                        <a:lnSpc>
                          <a:spcPct val="120000"/>
                        </a:lnSpc>
                        <a:spcAft>
                          <a:spcPts val="200"/>
                        </a:spcAft>
                      </a:pP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Loại hạt</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ctr"/>
                </a:tc>
                <a:extLst>
                  <a:ext uri="{0D108BD9-81ED-4DB2-BD59-A6C34878D82A}">
                    <a16:rowId xmlns:a16="http://schemas.microsoft.com/office/drawing/2014/main" val="50919182"/>
                  </a:ext>
                </a:extLst>
              </a:tr>
              <a:tr h="370840">
                <a:tc>
                  <a:txBody>
                    <a:bodyPr/>
                    <a:lstStyle/>
                    <a:p>
                      <a:pPr>
                        <a:lnSpc>
                          <a:spcPct val="120000"/>
                        </a:lnSpc>
                        <a:spcAft>
                          <a:spcPts val="200"/>
                        </a:spcAft>
                      </a:pP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(1) Hạt mang điện tích dương.</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ctr"/>
                </a:tc>
                <a:tc>
                  <a:txBody>
                    <a:bodyPr/>
                    <a:lstStyle/>
                    <a:p>
                      <a:pPr algn="ctr"/>
                      <a:r>
                        <a:rPr lang="vi-VN" sz="2400" dirty="0">
                          <a:solidFill>
                            <a:schemeClr val="tx1"/>
                          </a:solidFill>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724488173"/>
                  </a:ext>
                </a:extLst>
              </a:tr>
              <a:tr h="370840">
                <a:tc>
                  <a:txBody>
                    <a:bodyPr/>
                    <a:lstStyle/>
                    <a:p>
                      <a:pPr>
                        <a:lnSpc>
                          <a:spcPct val="120000"/>
                        </a:lnSpc>
                        <a:spcAft>
                          <a:spcPts val="200"/>
                        </a:spcAft>
                      </a:pP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(2) Hạt được tìm thấy cùng với </a:t>
                      </a:r>
                      <a:r>
                        <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proton </a:t>
                      </a: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trong hạt nhân.</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dirty="0">
                          <a:solidFill>
                            <a:schemeClr val="tx1"/>
                          </a:solidFill>
                          <a:latin typeface="+mn-lt"/>
                          <a:cs typeface="Arial" panose="020B0604020202020204" pitchFamily="34" charset="0"/>
                        </a:rPr>
                        <a:t>?</a:t>
                      </a:r>
                    </a:p>
                  </a:txBody>
                  <a:tcPr/>
                </a:tc>
                <a:extLst>
                  <a:ext uri="{0D108BD9-81ED-4DB2-BD59-A6C34878D82A}">
                    <a16:rowId xmlns:a16="http://schemas.microsoft.com/office/drawing/2014/main" val="634416986"/>
                  </a:ext>
                </a:extLst>
              </a:tr>
              <a:tr h="370840">
                <a:tc>
                  <a:txBody>
                    <a:bodyPr/>
                    <a:lstStyle/>
                    <a:p>
                      <a:pPr marL="101600" indent="-101600">
                        <a:lnSpc>
                          <a:spcPct val="110000"/>
                        </a:lnSpc>
                        <a:spcAft>
                          <a:spcPts val="200"/>
                        </a:spcAft>
                      </a:pP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(3) Hạt có thể xuất hiện với số lượng khác nhau trong các nguyên tử của cùng một nguyên tố.</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dirty="0">
                          <a:solidFill>
                            <a:schemeClr val="tx1"/>
                          </a:solidFill>
                          <a:latin typeface="+mn-lt"/>
                          <a:cs typeface="Arial" panose="020B0604020202020204" pitchFamily="34" charset="0"/>
                        </a:rPr>
                        <a:t>?</a:t>
                      </a:r>
                    </a:p>
                    <a:p>
                      <a:pPr algn="ctr"/>
                      <a:endParaRPr lang="vi-VN"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13064683"/>
                  </a:ext>
                </a:extLst>
              </a:tr>
              <a:tr h="370840">
                <a:tc>
                  <a:txBody>
                    <a:bodyPr/>
                    <a:lstStyle/>
                    <a:p>
                      <a:pPr>
                        <a:lnSpc>
                          <a:spcPct val="120000"/>
                        </a:lnSpc>
                        <a:spcAft>
                          <a:spcPts val="200"/>
                        </a:spcAft>
                      </a:pP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(4) Hạt có trong lớp vỏ xung quanh hạt nhân.</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dirty="0">
                          <a:solidFill>
                            <a:schemeClr val="tx1"/>
                          </a:solidFill>
                          <a:latin typeface="+mn-lt"/>
                          <a:cs typeface="Arial" panose="020B0604020202020204" pitchFamily="34" charset="0"/>
                        </a:rPr>
                        <a:t>?</a:t>
                      </a:r>
                    </a:p>
                  </a:txBody>
                  <a:tcPr/>
                </a:tc>
                <a:extLst>
                  <a:ext uri="{0D108BD9-81ED-4DB2-BD59-A6C34878D82A}">
                    <a16:rowId xmlns:a16="http://schemas.microsoft.com/office/drawing/2014/main" val="2771494998"/>
                  </a:ext>
                </a:extLst>
              </a:tr>
              <a:tr h="370840">
                <a:tc>
                  <a:txBody>
                    <a:bodyPr/>
                    <a:lstStyle/>
                    <a:p>
                      <a:pPr>
                        <a:lnSpc>
                          <a:spcPct val="120000"/>
                        </a:lnSpc>
                        <a:spcAft>
                          <a:spcPts val="200"/>
                        </a:spcAft>
                      </a:pP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(5) Hạt mang điện tích âm.</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ctr"/>
                </a:tc>
                <a:tc>
                  <a:txBody>
                    <a:bodyPr/>
                    <a:lstStyle/>
                    <a:p>
                      <a:pPr algn="ctr"/>
                      <a:endParaRPr lang="vi-VN"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28793777"/>
                  </a:ext>
                </a:extLst>
              </a:tr>
              <a:tr h="370840">
                <a:tc>
                  <a:txBody>
                    <a:bodyPr/>
                    <a:lstStyle/>
                    <a:p>
                      <a:pPr>
                        <a:lnSpc>
                          <a:spcPct val="120000"/>
                        </a:lnSpc>
                        <a:spcAft>
                          <a:spcPts val="200"/>
                        </a:spcAft>
                      </a:pP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(6) Hạt có khối lượng rất nhỏ, có thể bỏ qua khi tính khối lượng nguyên tử.</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dirty="0">
                          <a:solidFill>
                            <a:schemeClr val="tx1"/>
                          </a:solidFill>
                          <a:latin typeface="+mn-lt"/>
                          <a:cs typeface="Arial" panose="020B0604020202020204" pitchFamily="34" charset="0"/>
                        </a:rPr>
                        <a:t>?</a:t>
                      </a:r>
                    </a:p>
                    <a:p>
                      <a:pPr algn="ctr"/>
                      <a:endParaRPr lang="vi-VN"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6652315"/>
                  </a:ext>
                </a:extLst>
              </a:tr>
              <a:tr h="370840">
                <a:tc>
                  <a:txBody>
                    <a:bodyPr/>
                    <a:lstStyle/>
                    <a:p>
                      <a:pPr>
                        <a:lnSpc>
                          <a:spcPct val="120000"/>
                        </a:lnSpc>
                        <a:spcAft>
                          <a:spcPts val="200"/>
                        </a:spcAft>
                      </a:pP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(7) Hạt không mang điện tích.</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dirty="0">
                          <a:solidFill>
                            <a:schemeClr val="tx1"/>
                          </a:solidFill>
                          <a:latin typeface="+mn-lt"/>
                          <a:cs typeface="Arial" panose="020B0604020202020204" pitchFamily="34" charset="0"/>
                        </a:rPr>
                        <a:t>?</a:t>
                      </a:r>
                    </a:p>
                  </a:txBody>
                  <a:tcPr/>
                </a:tc>
                <a:extLst>
                  <a:ext uri="{0D108BD9-81ED-4DB2-BD59-A6C34878D82A}">
                    <a16:rowId xmlns:a16="http://schemas.microsoft.com/office/drawing/2014/main" val="1572852084"/>
                  </a:ext>
                </a:extLst>
              </a:tr>
            </a:tbl>
          </a:graphicData>
        </a:graphic>
      </p:graphicFrame>
    </p:spTree>
    <p:extLst>
      <p:ext uri="{BB962C8B-B14F-4D97-AF65-F5344CB8AC3E}">
        <p14:creationId xmlns:p14="http://schemas.microsoft.com/office/powerpoint/2010/main" val="41487707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DA26AD6-C3F9-4938-A100-97ABB8A418B3}"/>
              </a:ext>
            </a:extLst>
          </p:cNvPr>
          <p:cNvSpPr/>
          <p:nvPr/>
        </p:nvSpPr>
        <p:spPr>
          <a:xfrm>
            <a:off x="217714" y="217714"/>
            <a:ext cx="11735747"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Table 14">
            <a:extLst>
              <a:ext uri="{FF2B5EF4-FFF2-40B4-BE49-F238E27FC236}">
                <a16:creationId xmlns:a16="http://schemas.microsoft.com/office/drawing/2014/main" id="{643751D5-8DE3-493A-BD8B-43569F6C94F2}"/>
              </a:ext>
            </a:extLst>
          </p:cNvPr>
          <p:cNvGraphicFramePr>
            <a:graphicFrameLocks noGrp="1"/>
          </p:cNvGraphicFramePr>
          <p:nvPr>
            <p:extLst>
              <p:ext uri="{D42A27DB-BD31-4B8C-83A1-F6EECF244321}">
                <p14:modId xmlns:p14="http://schemas.microsoft.com/office/powerpoint/2010/main" val="1574801501"/>
              </p:ext>
            </p:extLst>
          </p:nvPr>
        </p:nvGraphicFramePr>
        <p:xfrm>
          <a:off x="701773" y="1356269"/>
          <a:ext cx="10767628" cy="4344924"/>
        </p:xfrm>
        <a:graphic>
          <a:graphicData uri="http://schemas.openxmlformats.org/drawingml/2006/table">
            <a:tbl>
              <a:tblPr firstRow="1" bandRow="1">
                <a:tableStyleId>{00A15C55-8517-42AA-B614-E9B94910E393}</a:tableStyleId>
              </a:tblPr>
              <a:tblGrid>
                <a:gridCol w="9071350">
                  <a:extLst>
                    <a:ext uri="{9D8B030D-6E8A-4147-A177-3AD203B41FA5}">
                      <a16:colId xmlns:a16="http://schemas.microsoft.com/office/drawing/2014/main" val="1795004366"/>
                    </a:ext>
                  </a:extLst>
                </a:gridCol>
                <a:gridCol w="1696278">
                  <a:extLst>
                    <a:ext uri="{9D8B030D-6E8A-4147-A177-3AD203B41FA5}">
                      <a16:colId xmlns:a16="http://schemas.microsoft.com/office/drawing/2014/main" val="309179824"/>
                    </a:ext>
                  </a:extLst>
                </a:gridCol>
              </a:tblGrid>
              <a:tr h="370840">
                <a:tc>
                  <a:txBody>
                    <a:bodyPr/>
                    <a:lstStyle/>
                    <a:p>
                      <a:pPr algn="ctr">
                        <a:lnSpc>
                          <a:spcPct val="120000"/>
                        </a:lnSpc>
                        <a:spcAft>
                          <a:spcPts val="200"/>
                        </a:spcAft>
                      </a:pP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Phát biểu</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ctr"/>
                </a:tc>
                <a:tc>
                  <a:txBody>
                    <a:bodyPr/>
                    <a:lstStyle/>
                    <a:p>
                      <a:pPr algn="ctr">
                        <a:lnSpc>
                          <a:spcPct val="120000"/>
                        </a:lnSpc>
                        <a:spcAft>
                          <a:spcPts val="200"/>
                        </a:spcAft>
                      </a:pP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Loại hạt</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ctr"/>
                </a:tc>
                <a:extLst>
                  <a:ext uri="{0D108BD9-81ED-4DB2-BD59-A6C34878D82A}">
                    <a16:rowId xmlns:a16="http://schemas.microsoft.com/office/drawing/2014/main" val="50919182"/>
                  </a:ext>
                </a:extLst>
              </a:tr>
              <a:tr h="370840">
                <a:tc>
                  <a:txBody>
                    <a:bodyPr/>
                    <a:lstStyle/>
                    <a:p>
                      <a:pPr>
                        <a:lnSpc>
                          <a:spcPct val="120000"/>
                        </a:lnSpc>
                        <a:spcAft>
                          <a:spcPts val="200"/>
                        </a:spcAft>
                      </a:pP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(1) Hạt mang điện tích dương.</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ctr"/>
                </a:tc>
                <a:tc>
                  <a:txBody>
                    <a:bodyPr/>
                    <a:lstStyle/>
                    <a:p>
                      <a:pPr algn="ctr"/>
                      <a:r>
                        <a:rPr lang="en-US" sz="2400" dirty="0">
                          <a:solidFill>
                            <a:srgbClr val="00B050"/>
                          </a:solidFill>
                          <a:effectLst/>
                          <a:latin typeface="Arial" panose="020B0604020202020204" pitchFamily="34" charset="0"/>
                          <a:ea typeface="Arial" panose="020B0604020202020204" pitchFamily="34" charset="0"/>
                          <a:cs typeface="Arial" panose="020B0604020202020204" pitchFamily="34" charset="0"/>
                        </a:rPr>
                        <a:t>proton</a:t>
                      </a:r>
                      <a:endParaRPr lang="vi-VN" sz="2400"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24488173"/>
                  </a:ext>
                </a:extLst>
              </a:tr>
              <a:tr h="370840">
                <a:tc>
                  <a:txBody>
                    <a:bodyPr/>
                    <a:lstStyle/>
                    <a:p>
                      <a:pPr>
                        <a:lnSpc>
                          <a:spcPct val="120000"/>
                        </a:lnSpc>
                        <a:spcAft>
                          <a:spcPts val="200"/>
                        </a:spcAft>
                      </a:pP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(2) Hạt được tìm thấy cùng với </a:t>
                      </a:r>
                      <a:r>
                        <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proton </a:t>
                      </a: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trong hạt nhân.</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dirty="0">
                          <a:solidFill>
                            <a:srgbClr val="00B050"/>
                          </a:solidFill>
                          <a:latin typeface="Arial" panose="020B0604020202020204" pitchFamily="34" charset="0"/>
                          <a:cs typeface="Arial" panose="020B0604020202020204" pitchFamily="34" charset="0"/>
                        </a:rPr>
                        <a:t>n</a:t>
                      </a:r>
                      <a:r>
                        <a:rPr lang="en-US" sz="2400" dirty="0" err="1">
                          <a:solidFill>
                            <a:srgbClr val="00B050"/>
                          </a:solidFill>
                          <a:latin typeface="Arial" panose="020B0604020202020204" pitchFamily="34" charset="0"/>
                          <a:cs typeface="Arial" panose="020B0604020202020204" pitchFamily="34" charset="0"/>
                        </a:rPr>
                        <a:t>eutron</a:t>
                      </a:r>
                      <a:endParaRPr lang="vi-VN" sz="2400"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34416986"/>
                  </a:ext>
                </a:extLst>
              </a:tr>
              <a:tr h="370840">
                <a:tc>
                  <a:txBody>
                    <a:bodyPr/>
                    <a:lstStyle/>
                    <a:p>
                      <a:pPr marL="101600" indent="-101600">
                        <a:lnSpc>
                          <a:spcPct val="110000"/>
                        </a:lnSpc>
                        <a:spcAft>
                          <a:spcPts val="200"/>
                        </a:spcAft>
                      </a:pP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(3) Hạt có thể xuất hiện với số lượng khác nhau trong các nguyên tử của cùng một nguyên tố.</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dirty="0">
                          <a:solidFill>
                            <a:srgbClr val="00B050"/>
                          </a:solidFill>
                          <a:latin typeface="+mn-lt"/>
                          <a:cs typeface="Arial" panose="020B0604020202020204" pitchFamily="34" charset="0"/>
                        </a:rPr>
                        <a:t>n</a:t>
                      </a:r>
                      <a:r>
                        <a:rPr lang="en-US" sz="2400" dirty="0" err="1">
                          <a:solidFill>
                            <a:srgbClr val="00B050"/>
                          </a:solidFill>
                          <a:latin typeface="Arial" panose="020B0604020202020204" pitchFamily="34" charset="0"/>
                          <a:cs typeface="Arial" panose="020B0604020202020204" pitchFamily="34" charset="0"/>
                        </a:rPr>
                        <a:t>eutron</a:t>
                      </a:r>
                      <a:endParaRPr lang="vi-VN" sz="2400" dirty="0">
                        <a:solidFill>
                          <a:srgbClr val="00B050"/>
                        </a:solidFill>
                        <a:latin typeface="+mn-lt"/>
                        <a:cs typeface="Arial" panose="020B0604020202020204" pitchFamily="34" charset="0"/>
                      </a:endParaRPr>
                    </a:p>
                    <a:p>
                      <a:pPr algn="ctr"/>
                      <a:endParaRPr lang="vi-VN"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13064683"/>
                  </a:ext>
                </a:extLst>
              </a:tr>
              <a:tr h="370840">
                <a:tc>
                  <a:txBody>
                    <a:bodyPr/>
                    <a:lstStyle/>
                    <a:p>
                      <a:pPr>
                        <a:lnSpc>
                          <a:spcPct val="120000"/>
                        </a:lnSpc>
                        <a:spcAft>
                          <a:spcPts val="200"/>
                        </a:spcAft>
                      </a:pP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(4) Hạt có trong lớp vỏ xung quanh hạt nhân.</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dirty="0">
                          <a:solidFill>
                            <a:srgbClr val="00B050"/>
                          </a:solidFill>
                          <a:latin typeface="+mn-lt"/>
                          <a:cs typeface="Arial" panose="020B0604020202020204" pitchFamily="34" charset="0"/>
                        </a:rPr>
                        <a:t>electron</a:t>
                      </a:r>
                    </a:p>
                  </a:txBody>
                  <a:tcPr/>
                </a:tc>
                <a:extLst>
                  <a:ext uri="{0D108BD9-81ED-4DB2-BD59-A6C34878D82A}">
                    <a16:rowId xmlns:a16="http://schemas.microsoft.com/office/drawing/2014/main" val="2771494998"/>
                  </a:ext>
                </a:extLst>
              </a:tr>
              <a:tr h="370840">
                <a:tc>
                  <a:txBody>
                    <a:bodyPr/>
                    <a:lstStyle/>
                    <a:p>
                      <a:pPr>
                        <a:lnSpc>
                          <a:spcPct val="120000"/>
                        </a:lnSpc>
                        <a:spcAft>
                          <a:spcPts val="200"/>
                        </a:spcAft>
                      </a:pP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(5) Hạt mang điện tích âm.</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dirty="0">
                          <a:solidFill>
                            <a:srgbClr val="00B050"/>
                          </a:solidFill>
                          <a:latin typeface="+mn-lt"/>
                          <a:cs typeface="Arial" panose="020B0604020202020204" pitchFamily="34" charset="0"/>
                        </a:rPr>
                        <a:t>electron</a:t>
                      </a:r>
                    </a:p>
                  </a:txBody>
                  <a:tcPr/>
                </a:tc>
                <a:extLst>
                  <a:ext uri="{0D108BD9-81ED-4DB2-BD59-A6C34878D82A}">
                    <a16:rowId xmlns:a16="http://schemas.microsoft.com/office/drawing/2014/main" val="3828793777"/>
                  </a:ext>
                </a:extLst>
              </a:tr>
              <a:tr h="370840">
                <a:tc>
                  <a:txBody>
                    <a:bodyPr/>
                    <a:lstStyle/>
                    <a:p>
                      <a:pPr>
                        <a:lnSpc>
                          <a:spcPct val="120000"/>
                        </a:lnSpc>
                        <a:spcAft>
                          <a:spcPts val="200"/>
                        </a:spcAft>
                      </a:pP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(6) Hạt có khối lượng rất nhỏ, có thể bỏ qua khi tính khối lượng nguyên tử.</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dirty="0">
                          <a:solidFill>
                            <a:srgbClr val="00B050"/>
                          </a:solidFill>
                          <a:latin typeface="+mn-lt"/>
                          <a:cs typeface="Arial" panose="020B0604020202020204" pitchFamily="34" charset="0"/>
                        </a:rPr>
                        <a:t>electron</a:t>
                      </a:r>
                    </a:p>
                    <a:p>
                      <a:pPr algn="ctr"/>
                      <a:endParaRPr lang="vi-VN"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6652315"/>
                  </a:ext>
                </a:extLst>
              </a:tr>
              <a:tr h="370840">
                <a:tc>
                  <a:txBody>
                    <a:bodyPr/>
                    <a:lstStyle/>
                    <a:p>
                      <a:pPr>
                        <a:lnSpc>
                          <a:spcPct val="120000"/>
                        </a:lnSpc>
                        <a:spcAft>
                          <a:spcPts val="200"/>
                        </a:spcAft>
                      </a:pPr>
                      <a:r>
                        <a:rPr lang="vi-VN"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(7) Hạt không mang điện tích.</a:t>
                      </a:r>
                      <a:endParaRPr lang="vi-VN"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 marR="63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dirty="0">
                          <a:solidFill>
                            <a:srgbClr val="00B050"/>
                          </a:solidFill>
                          <a:latin typeface="+mn-lt"/>
                          <a:cs typeface="Arial" panose="020B0604020202020204" pitchFamily="34" charset="0"/>
                        </a:rPr>
                        <a:t>n</a:t>
                      </a:r>
                      <a:r>
                        <a:rPr lang="en-US" sz="2400" dirty="0" err="1">
                          <a:solidFill>
                            <a:srgbClr val="00B050"/>
                          </a:solidFill>
                          <a:latin typeface="Arial" panose="020B0604020202020204" pitchFamily="34" charset="0"/>
                          <a:cs typeface="Arial" panose="020B0604020202020204" pitchFamily="34" charset="0"/>
                        </a:rPr>
                        <a:t>eutron</a:t>
                      </a:r>
                      <a:endParaRPr lang="vi-VN" sz="2400" dirty="0">
                        <a:solidFill>
                          <a:srgbClr val="00B050"/>
                        </a:solidFill>
                        <a:latin typeface="+mn-lt"/>
                        <a:cs typeface="Arial" panose="020B0604020202020204" pitchFamily="34" charset="0"/>
                      </a:endParaRPr>
                    </a:p>
                  </a:txBody>
                  <a:tcPr/>
                </a:tc>
                <a:extLst>
                  <a:ext uri="{0D108BD9-81ED-4DB2-BD59-A6C34878D82A}">
                    <a16:rowId xmlns:a16="http://schemas.microsoft.com/office/drawing/2014/main" val="1572852084"/>
                  </a:ext>
                </a:extLst>
              </a:tr>
            </a:tbl>
          </a:graphicData>
        </a:graphic>
      </p:graphicFrame>
      <p:sp>
        <p:nvSpPr>
          <p:cNvPr id="3" name="TextBox 2">
            <a:extLst>
              <a:ext uri="{FF2B5EF4-FFF2-40B4-BE49-F238E27FC236}">
                <a16:creationId xmlns:a16="http://schemas.microsoft.com/office/drawing/2014/main" id="{02D13719-E564-4A3D-BD0C-16A064FD6E66}"/>
              </a:ext>
            </a:extLst>
          </p:cNvPr>
          <p:cNvSpPr txBox="1"/>
          <p:nvPr/>
        </p:nvSpPr>
        <p:spPr>
          <a:xfrm>
            <a:off x="4770783" y="463826"/>
            <a:ext cx="2054087" cy="646331"/>
          </a:xfrm>
          <a:prstGeom prst="rect">
            <a:avLst/>
          </a:prstGeom>
          <a:noFill/>
        </p:spPr>
        <p:txBody>
          <a:bodyPr wrap="square" rtlCol="0">
            <a:spAutoFit/>
          </a:bodyPr>
          <a:lstStyle/>
          <a:p>
            <a:r>
              <a:rPr lang="vi-VN" sz="3600" b="1" i="1" dirty="0">
                <a:solidFill>
                  <a:srgbClr val="FF0000"/>
                </a:solidFill>
              </a:rPr>
              <a:t>Lời giải</a:t>
            </a:r>
          </a:p>
        </p:txBody>
      </p:sp>
    </p:spTree>
    <p:extLst>
      <p:ext uri="{BB962C8B-B14F-4D97-AF65-F5344CB8AC3E}">
        <p14:creationId xmlns:p14="http://schemas.microsoft.com/office/powerpoint/2010/main" val="3257231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DA26AD6-C3F9-4938-A100-97ABB8A418B3}"/>
              </a:ext>
            </a:extLst>
          </p:cNvPr>
          <p:cNvSpPr/>
          <p:nvPr/>
        </p:nvSpPr>
        <p:spPr>
          <a:xfrm>
            <a:off x="217714" y="217714"/>
            <a:ext cx="11735747"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a:extLst>
              <a:ext uri="{FF2B5EF4-FFF2-40B4-BE49-F238E27FC236}">
                <a16:creationId xmlns:a16="http://schemas.microsoft.com/office/drawing/2014/main" id="{C59AE763-ABBB-4B96-AE70-814A01817EE0}"/>
              </a:ext>
            </a:extLst>
          </p:cNvPr>
          <p:cNvSpPr txBox="1"/>
          <p:nvPr/>
        </p:nvSpPr>
        <p:spPr>
          <a:xfrm>
            <a:off x="937473" y="525138"/>
            <a:ext cx="10035327" cy="523220"/>
          </a:xfrm>
          <a:prstGeom prst="rect">
            <a:avLst/>
          </a:prstGeom>
          <a:noFill/>
          <a:ln w="38100">
            <a:solidFill>
              <a:schemeClr val="accent6"/>
            </a:solidFill>
            <a:prstDash val="sysDot"/>
          </a:ln>
        </p:spPr>
        <p:txBody>
          <a:bodyPr wrap="square">
            <a:spAutoFit/>
          </a:bodyPr>
          <a:lstStyle/>
          <a:p>
            <a:pPr algn="l" latinLnBrk="0"/>
            <a:r>
              <a:rPr lang="en-US" sz="2800" b="1" dirty="0">
                <a:solidFill>
                  <a:srgbClr val="FF0000"/>
                </a:solidFill>
                <a:latin typeface="Arial" panose="020B0604020202020204" pitchFamily="34" charset="0"/>
                <a:cs typeface="Arial" panose="020B0604020202020204" pitchFamily="34" charset="0"/>
              </a:rPr>
              <a:t>C</a:t>
            </a:r>
            <a:r>
              <a:rPr lang="vi-VN" sz="2800" b="1" dirty="0">
                <a:solidFill>
                  <a:srgbClr val="FF0000"/>
                </a:solidFill>
                <a:latin typeface="Arial" panose="020B0604020202020204" pitchFamily="34" charset="0"/>
                <a:cs typeface="Arial" panose="020B0604020202020204" pitchFamily="34" charset="0"/>
              </a:rPr>
              <a:t>âu 2. </a:t>
            </a:r>
            <a:r>
              <a:rPr lang="vi-VN" sz="2800" b="1" i="0" dirty="0">
                <a:solidFill>
                  <a:srgbClr val="333333"/>
                </a:solidFill>
                <a:effectLst/>
                <a:latin typeface="Arial" panose="020B0604020202020204" pitchFamily="34" charset="0"/>
                <a:cs typeface="Arial" panose="020B0604020202020204" pitchFamily="34" charset="0"/>
              </a:rPr>
              <a:t> </a:t>
            </a:r>
            <a:r>
              <a:rPr lang="vi-VN" sz="2800" b="0" i="0" dirty="0">
                <a:solidFill>
                  <a:srgbClr val="333333"/>
                </a:solidFill>
                <a:effectLst/>
                <a:latin typeface="Arial" panose="020B0604020202020204" pitchFamily="34" charset="0"/>
                <a:cs typeface="Arial" panose="020B0604020202020204" pitchFamily="34" charset="0"/>
              </a:rPr>
              <a:t>Điền thông tin thích hợp vào chỗ… trong mỗi câu sau:</a:t>
            </a:r>
          </a:p>
        </p:txBody>
      </p:sp>
      <p:sp>
        <p:nvSpPr>
          <p:cNvPr id="7" name="TextBox 6">
            <a:extLst>
              <a:ext uri="{FF2B5EF4-FFF2-40B4-BE49-F238E27FC236}">
                <a16:creationId xmlns:a16="http://schemas.microsoft.com/office/drawing/2014/main" id="{AC579009-7DCB-4F31-B955-E44484299124}"/>
              </a:ext>
            </a:extLst>
          </p:cNvPr>
          <p:cNvSpPr txBox="1"/>
          <p:nvPr/>
        </p:nvSpPr>
        <p:spPr>
          <a:xfrm>
            <a:off x="566057" y="1443841"/>
            <a:ext cx="11039060" cy="3970318"/>
          </a:xfrm>
          <a:prstGeom prst="rect">
            <a:avLst/>
          </a:prstGeom>
          <a:solidFill>
            <a:srgbClr val="FFFF99"/>
          </a:solidFill>
        </p:spPr>
        <p:txBody>
          <a:bodyPr wrap="square">
            <a:spAutoFit/>
          </a:bodyPr>
          <a:lstStyle/>
          <a:p>
            <a:pPr algn="just" latinLnBrk="0"/>
            <a:r>
              <a:rPr lang="vi-VN" sz="2800" b="0" i="0" dirty="0">
                <a:solidFill>
                  <a:srgbClr val="333333"/>
                </a:solidFill>
                <a:effectLst/>
                <a:latin typeface="Arial" panose="020B0604020202020204" pitchFamily="34" charset="0"/>
                <a:cs typeface="Arial" panose="020B0604020202020204" pitchFamily="34" charset="0"/>
              </a:rPr>
              <a:t>a) Hạt nhân của nguyên tử được cấu tạo bởi các hạt…(?)…</a:t>
            </a:r>
          </a:p>
          <a:p>
            <a:pPr algn="just" latinLnBrk="0"/>
            <a:r>
              <a:rPr lang="vi-VN" sz="2800" b="0" i="0" dirty="0">
                <a:solidFill>
                  <a:srgbClr val="333333"/>
                </a:solidFill>
                <a:effectLst/>
                <a:latin typeface="Arial" panose="020B0604020202020204" pitchFamily="34" charset="0"/>
                <a:cs typeface="Arial" panose="020B0604020202020204" pitchFamily="34" charset="0"/>
              </a:rPr>
              <a:t>b) Một nguyên tử có 17 proton trong hạt nhân, số electron chuyển động quanh hạt nhân là…(?)…</a:t>
            </a:r>
          </a:p>
          <a:p>
            <a:pPr algn="just" latinLnBrk="0"/>
            <a:r>
              <a:rPr lang="vi-VN" sz="2800" b="0" i="0" dirty="0">
                <a:solidFill>
                  <a:srgbClr val="333333"/>
                </a:solidFill>
                <a:effectLst/>
                <a:latin typeface="Arial" panose="020B0604020202020204" pitchFamily="34" charset="0"/>
                <a:cs typeface="Arial" panose="020B0604020202020204" pitchFamily="34" charset="0"/>
              </a:rPr>
              <a:t>c) Một nguyên tử có 10 electron, số proton trong hạt nhân của nguyên tử đó là…(?)…</a:t>
            </a:r>
          </a:p>
          <a:p>
            <a:pPr algn="just" latinLnBrk="0"/>
            <a:r>
              <a:rPr lang="vi-VN" sz="2800" b="0" i="0" dirty="0">
                <a:solidFill>
                  <a:srgbClr val="333333"/>
                </a:solidFill>
                <a:effectLst/>
                <a:latin typeface="Arial" panose="020B0604020202020204" pitchFamily="34" charset="0"/>
                <a:cs typeface="Arial" panose="020B0604020202020204" pitchFamily="34" charset="0"/>
              </a:rPr>
              <a:t>d) Khối lượng nguyên tử nguyên tố X bằng 19 amu, số electron của nguyên tử đó là 9. Số neutron của nguyên tử X là…(?)…</a:t>
            </a:r>
          </a:p>
          <a:p>
            <a:pPr algn="just" latinLnBrk="0"/>
            <a:r>
              <a:rPr lang="vi-VN" sz="2800" b="0" i="0" dirty="0">
                <a:solidFill>
                  <a:srgbClr val="333333"/>
                </a:solidFill>
                <a:effectLst/>
                <a:latin typeface="Arial" panose="020B0604020202020204" pitchFamily="34" charset="0"/>
                <a:cs typeface="Arial" panose="020B0604020202020204" pitchFamily="34" charset="0"/>
              </a:rPr>
              <a:t>e)  Một nguyên tử có 3 proton, 4 neutron và 3 electron. Khối lượng của nguyên tử đó là…(?)…</a:t>
            </a:r>
          </a:p>
        </p:txBody>
      </p:sp>
    </p:spTree>
    <p:extLst>
      <p:ext uri="{BB962C8B-B14F-4D97-AF65-F5344CB8AC3E}">
        <p14:creationId xmlns:p14="http://schemas.microsoft.com/office/powerpoint/2010/main" val="13427724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DA26AD6-C3F9-4938-A100-97ABB8A418B3}"/>
              </a:ext>
            </a:extLst>
          </p:cNvPr>
          <p:cNvSpPr/>
          <p:nvPr/>
        </p:nvSpPr>
        <p:spPr>
          <a:xfrm>
            <a:off x="217714" y="217714"/>
            <a:ext cx="11735747"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02D13719-E564-4A3D-BD0C-16A064FD6E66}"/>
              </a:ext>
            </a:extLst>
          </p:cNvPr>
          <p:cNvSpPr txBox="1"/>
          <p:nvPr/>
        </p:nvSpPr>
        <p:spPr>
          <a:xfrm>
            <a:off x="4770783" y="463826"/>
            <a:ext cx="2054087" cy="646331"/>
          </a:xfrm>
          <a:prstGeom prst="rect">
            <a:avLst/>
          </a:prstGeom>
          <a:noFill/>
        </p:spPr>
        <p:txBody>
          <a:bodyPr wrap="square" rtlCol="0">
            <a:spAutoFit/>
          </a:bodyPr>
          <a:lstStyle/>
          <a:p>
            <a:r>
              <a:rPr lang="vi-VN" sz="3600" b="1" i="1" dirty="0">
                <a:solidFill>
                  <a:srgbClr val="FF0000"/>
                </a:solidFill>
              </a:rPr>
              <a:t>Lời giải</a:t>
            </a:r>
          </a:p>
        </p:txBody>
      </p:sp>
      <p:sp>
        <p:nvSpPr>
          <p:cNvPr id="7" name="TextBox 6">
            <a:extLst>
              <a:ext uri="{FF2B5EF4-FFF2-40B4-BE49-F238E27FC236}">
                <a16:creationId xmlns:a16="http://schemas.microsoft.com/office/drawing/2014/main" id="{58D115C8-011E-4006-AB7B-F42533F53C27}"/>
              </a:ext>
            </a:extLst>
          </p:cNvPr>
          <p:cNvSpPr txBox="1"/>
          <p:nvPr/>
        </p:nvSpPr>
        <p:spPr>
          <a:xfrm>
            <a:off x="662609" y="1356269"/>
            <a:ext cx="11065565" cy="4401205"/>
          </a:xfrm>
          <a:prstGeom prst="rect">
            <a:avLst/>
          </a:prstGeom>
          <a:solidFill>
            <a:srgbClr val="FFFF99"/>
          </a:solidFill>
        </p:spPr>
        <p:txBody>
          <a:bodyPr wrap="square">
            <a:spAutoFit/>
          </a:bodyPr>
          <a:lstStyle/>
          <a:p>
            <a:pPr algn="l" latinLnBrk="0"/>
            <a:r>
              <a:rPr lang="vi-VN" sz="2800" b="0" i="0" dirty="0">
                <a:solidFill>
                  <a:srgbClr val="333333"/>
                </a:solidFill>
                <a:effectLst/>
                <a:latin typeface="Arial" panose="020B0604020202020204" pitchFamily="34" charset="0"/>
                <a:cs typeface="Arial" panose="020B0604020202020204" pitchFamily="34" charset="0"/>
              </a:rPr>
              <a:t>a) Hạt nhân của nguyên tử được cấu tạo bởi các hạt </a:t>
            </a:r>
            <a:r>
              <a:rPr lang="vi-VN" sz="2800" b="1" i="1" dirty="0">
                <a:solidFill>
                  <a:srgbClr val="00B050"/>
                </a:solidFill>
                <a:effectLst/>
                <a:latin typeface="Arial" panose="020B0604020202020204" pitchFamily="34" charset="0"/>
                <a:cs typeface="Arial" panose="020B0604020202020204" pitchFamily="34" charset="0"/>
              </a:rPr>
              <a:t>proton và neutron</a:t>
            </a:r>
            <a:endParaRPr lang="vi-VN" sz="2800" b="0" i="1" dirty="0">
              <a:solidFill>
                <a:srgbClr val="00B050"/>
              </a:solidFill>
              <a:effectLst/>
              <a:latin typeface="Arial" panose="020B0604020202020204" pitchFamily="34" charset="0"/>
              <a:cs typeface="Arial" panose="020B0604020202020204" pitchFamily="34" charset="0"/>
            </a:endParaRPr>
          </a:p>
          <a:p>
            <a:pPr algn="l" latinLnBrk="0"/>
            <a:r>
              <a:rPr lang="vi-VN" sz="2800" b="0" i="0" dirty="0">
                <a:solidFill>
                  <a:srgbClr val="333333"/>
                </a:solidFill>
                <a:effectLst/>
                <a:latin typeface="Arial" panose="020B0604020202020204" pitchFamily="34" charset="0"/>
                <a:cs typeface="Arial" panose="020B0604020202020204" pitchFamily="34" charset="0"/>
              </a:rPr>
              <a:t>b) Một nguyên tử có 17 proton trong hạt nhân, số electron chuyển động quanh hạt nhân là </a:t>
            </a:r>
            <a:r>
              <a:rPr lang="vi-VN" sz="2800" b="1" i="1" dirty="0">
                <a:solidFill>
                  <a:srgbClr val="00B050"/>
                </a:solidFill>
                <a:effectLst/>
                <a:latin typeface="Arial" panose="020B0604020202020204" pitchFamily="34" charset="0"/>
                <a:cs typeface="Arial" panose="020B0604020202020204" pitchFamily="34" charset="0"/>
              </a:rPr>
              <a:t>17</a:t>
            </a:r>
            <a:endParaRPr lang="vi-VN" sz="2800" b="0" i="1" dirty="0">
              <a:solidFill>
                <a:srgbClr val="00B050"/>
              </a:solidFill>
              <a:effectLst/>
              <a:latin typeface="Arial" panose="020B0604020202020204" pitchFamily="34" charset="0"/>
              <a:cs typeface="Arial" panose="020B0604020202020204" pitchFamily="34" charset="0"/>
            </a:endParaRPr>
          </a:p>
          <a:p>
            <a:pPr algn="l" latinLnBrk="0"/>
            <a:r>
              <a:rPr lang="vi-VN" sz="2800" b="0" i="0" dirty="0">
                <a:solidFill>
                  <a:srgbClr val="333333"/>
                </a:solidFill>
                <a:effectLst/>
                <a:latin typeface="Arial" panose="020B0604020202020204" pitchFamily="34" charset="0"/>
                <a:cs typeface="Arial" panose="020B0604020202020204" pitchFamily="34" charset="0"/>
              </a:rPr>
              <a:t>c) Một nguyên tử có 10 electron, số proton trong hạt nhân của nguyên tử đó là</a:t>
            </a:r>
            <a:r>
              <a:rPr lang="vi-VN" sz="2800" b="0" i="1" dirty="0">
                <a:solidFill>
                  <a:srgbClr val="00B050"/>
                </a:solidFill>
                <a:effectLst/>
                <a:latin typeface="Arial" panose="020B0604020202020204" pitchFamily="34" charset="0"/>
                <a:cs typeface="Arial" panose="020B0604020202020204" pitchFamily="34" charset="0"/>
              </a:rPr>
              <a:t> </a:t>
            </a:r>
            <a:r>
              <a:rPr lang="vi-VN" sz="2800" b="1" i="1" dirty="0">
                <a:solidFill>
                  <a:srgbClr val="00B050"/>
                </a:solidFill>
                <a:effectLst/>
                <a:latin typeface="Arial" panose="020B0604020202020204" pitchFamily="34" charset="0"/>
                <a:cs typeface="Arial" panose="020B0604020202020204" pitchFamily="34" charset="0"/>
              </a:rPr>
              <a:t>10</a:t>
            </a:r>
            <a:endParaRPr lang="vi-VN" sz="2800" b="0" i="1" dirty="0">
              <a:solidFill>
                <a:srgbClr val="00B050"/>
              </a:solidFill>
              <a:effectLst/>
              <a:latin typeface="Arial" panose="020B0604020202020204" pitchFamily="34" charset="0"/>
              <a:cs typeface="Arial" panose="020B0604020202020204" pitchFamily="34" charset="0"/>
            </a:endParaRPr>
          </a:p>
          <a:p>
            <a:pPr algn="l" latinLnBrk="0"/>
            <a:r>
              <a:rPr lang="vi-VN" sz="2800" b="0" i="0" dirty="0">
                <a:solidFill>
                  <a:srgbClr val="333333"/>
                </a:solidFill>
                <a:effectLst/>
                <a:latin typeface="Arial" panose="020B0604020202020204" pitchFamily="34" charset="0"/>
                <a:cs typeface="Arial" panose="020B0604020202020204" pitchFamily="34" charset="0"/>
              </a:rPr>
              <a:t>d) Khối lượng nguyên tử nguyên tố X bằng 19 amu, số electron của nguyên tử đó là 9. Số neutron của nguyên tử X là </a:t>
            </a:r>
            <a:r>
              <a:rPr lang="vi-VN" sz="2800" b="1" i="1" dirty="0">
                <a:solidFill>
                  <a:srgbClr val="00B050"/>
                </a:solidFill>
                <a:effectLst/>
                <a:latin typeface="Arial" panose="020B0604020202020204" pitchFamily="34" charset="0"/>
                <a:cs typeface="Arial" panose="020B0604020202020204" pitchFamily="34" charset="0"/>
              </a:rPr>
              <a:t>10</a:t>
            </a:r>
            <a:endParaRPr lang="vi-VN" sz="2800" b="0" i="1" dirty="0">
              <a:solidFill>
                <a:srgbClr val="00B050"/>
              </a:solidFill>
              <a:effectLst/>
              <a:latin typeface="Arial" panose="020B0604020202020204" pitchFamily="34" charset="0"/>
              <a:cs typeface="Arial" panose="020B0604020202020204" pitchFamily="34" charset="0"/>
            </a:endParaRPr>
          </a:p>
          <a:p>
            <a:pPr algn="l" latinLnBrk="0"/>
            <a:r>
              <a:rPr lang="vi-VN" sz="2800" b="0" i="0" dirty="0">
                <a:solidFill>
                  <a:srgbClr val="333333"/>
                </a:solidFill>
                <a:effectLst/>
                <a:latin typeface="Arial" panose="020B0604020202020204" pitchFamily="34" charset="0"/>
                <a:cs typeface="Arial" panose="020B0604020202020204" pitchFamily="34" charset="0"/>
              </a:rPr>
              <a:t>e) Một nguyên tử có 3 proton, 4 neutron và 3 electron. Khối lượng của nguyên tử đó là </a:t>
            </a:r>
            <a:r>
              <a:rPr lang="vi-VN" sz="2800" b="1" i="1" dirty="0">
                <a:solidFill>
                  <a:srgbClr val="00B050"/>
                </a:solidFill>
                <a:effectLst/>
                <a:latin typeface="Arial" panose="020B0604020202020204" pitchFamily="34" charset="0"/>
                <a:cs typeface="Arial" panose="020B0604020202020204" pitchFamily="34" charset="0"/>
              </a:rPr>
              <a:t>7 amu</a:t>
            </a:r>
            <a:endParaRPr lang="vi-VN" sz="2800" b="0" i="1" dirty="0">
              <a:solidFill>
                <a:srgbClr val="00B05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2547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DA26AD6-C3F9-4938-A100-97ABB8A418B3}"/>
              </a:ext>
            </a:extLst>
          </p:cNvPr>
          <p:cNvSpPr/>
          <p:nvPr/>
        </p:nvSpPr>
        <p:spPr>
          <a:xfrm>
            <a:off x="217714" y="217714"/>
            <a:ext cx="11735747"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a:extLst>
              <a:ext uri="{FF2B5EF4-FFF2-40B4-BE49-F238E27FC236}">
                <a16:creationId xmlns:a16="http://schemas.microsoft.com/office/drawing/2014/main" id="{C59AE763-ABBB-4B96-AE70-814A01817EE0}"/>
              </a:ext>
            </a:extLst>
          </p:cNvPr>
          <p:cNvSpPr txBox="1"/>
          <p:nvPr/>
        </p:nvSpPr>
        <p:spPr>
          <a:xfrm>
            <a:off x="781878" y="551642"/>
            <a:ext cx="10402957" cy="1077218"/>
          </a:xfrm>
          <a:prstGeom prst="rect">
            <a:avLst/>
          </a:prstGeom>
          <a:noFill/>
          <a:ln w="38100">
            <a:solidFill>
              <a:schemeClr val="accent6"/>
            </a:solidFill>
            <a:prstDash val="sysDot"/>
          </a:ln>
        </p:spPr>
        <p:txBody>
          <a:bodyPr wrap="square">
            <a:spAutoFit/>
          </a:bodyPr>
          <a:lstStyle/>
          <a:p>
            <a:pPr algn="just" latinLnBrk="0"/>
            <a:r>
              <a:rPr lang="vi-VN" sz="3200" b="1" i="0" dirty="0">
                <a:solidFill>
                  <a:srgbClr val="FF0000"/>
                </a:solidFill>
                <a:effectLst/>
                <a:latin typeface="Arial" panose="020B0604020202020204" pitchFamily="34" charset="0"/>
                <a:cs typeface="Arial" panose="020B0604020202020204" pitchFamily="34" charset="0"/>
              </a:rPr>
              <a:t>Câu 3: </a:t>
            </a:r>
            <a:r>
              <a:rPr lang="vi-VN" sz="3200" b="0" i="0" dirty="0">
                <a:solidFill>
                  <a:srgbClr val="333333"/>
                </a:solidFill>
                <a:effectLst/>
                <a:latin typeface="Arial" panose="020B0604020202020204" pitchFamily="34" charset="0"/>
                <a:cs typeface="Arial" panose="020B0604020202020204" pitchFamily="34" charset="0"/>
              </a:rPr>
              <a:t>Viết kí hiệu hóa học của các nguyên tố sau: hydrogen, helium, carbon, nito, oxygen, natri</a:t>
            </a:r>
          </a:p>
        </p:txBody>
      </p:sp>
      <p:sp>
        <p:nvSpPr>
          <p:cNvPr id="5" name="TextBox 4">
            <a:extLst>
              <a:ext uri="{FF2B5EF4-FFF2-40B4-BE49-F238E27FC236}">
                <a16:creationId xmlns:a16="http://schemas.microsoft.com/office/drawing/2014/main" id="{942DFE2D-B487-4284-9316-DF86FC405B1A}"/>
              </a:ext>
            </a:extLst>
          </p:cNvPr>
          <p:cNvSpPr txBox="1"/>
          <p:nvPr/>
        </p:nvSpPr>
        <p:spPr>
          <a:xfrm>
            <a:off x="4545496" y="1855304"/>
            <a:ext cx="2054087" cy="584775"/>
          </a:xfrm>
          <a:prstGeom prst="rect">
            <a:avLst/>
          </a:prstGeom>
          <a:noFill/>
        </p:spPr>
        <p:txBody>
          <a:bodyPr wrap="square" rtlCol="0">
            <a:spAutoFit/>
          </a:bodyPr>
          <a:lstStyle/>
          <a:p>
            <a:r>
              <a:rPr lang="vi-VN" sz="3200" b="1" i="1" dirty="0">
                <a:solidFill>
                  <a:srgbClr val="FF0000"/>
                </a:solidFill>
              </a:rPr>
              <a:t>Lời giải</a:t>
            </a:r>
          </a:p>
        </p:txBody>
      </p:sp>
      <p:graphicFrame>
        <p:nvGraphicFramePr>
          <p:cNvPr id="3" name="Table 2">
            <a:extLst>
              <a:ext uri="{FF2B5EF4-FFF2-40B4-BE49-F238E27FC236}">
                <a16:creationId xmlns:a16="http://schemas.microsoft.com/office/drawing/2014/main" id="{0F042C48-44AD-4543-9F2F-097432A47E9C}"/>
              </a:ext>
            </a:extLst>
          </p:cNvPr>
          <p:cNvGraphicFramePr>
            <a:graphicFrameLocks noGrp="1"/>
          </p:cNvGraphicFramePr>
          <p:nvPr>
            <p:extLst>
              <p:ext uri="{D42A27DB-BD31-4B8C-83A1-F6EECF244321}">
                <p14:modId xmlns:p14="http://schemas.microsoft.com/office/powerpoint/2010/main" val="2525658046"/>
              </p:ext>
            </p:extLst>
          </p:nvPr>
        </p:nvGraphicFramePr>
        <p:xfrm>
          <a:off x="1915973" y="2843527"/>
          <a:ext cx="8195434" cy="2987040"/>
        </p:xfrm>
        <a:graphic>
          <a:graphicData uri="http://schemas.openxmlformats.org/drawingml/2006/table">
            <a:tbl>
              <a:tblPr>
                <a:tableStyleId>{08FB837D-C827-4EFA-A057-4D05807E0F7C}</a:tableStyleId>
              </a:tblPr>
              <a:tblGrid>
                <a:gridCol w="4097717">
                  <a:extLst>
                    <a:ext uri="{9D8B030D-6E8A-4147-A177-3AD203B41FA5}">
                      <a16:colId xmlns:a16="http://schemas.microsoft.com/office/drawing/2014/main" val="717081357"/>
                    </a:ext>
                  </a:extLst>
                </a:gridCol>
                <a:gridCol w="4097717">
                  <a:extLst>
                    <a:ext uri="{9D8B030D-6E8A-4147-A177-3AD203B41FA5}">
                      <a16:colId xmlns:a16="http://schemas.microsoft.com/office/drawing/2014/main" val="3448956422"/>
                    </a:ext>
                  </a:extLst>
                </a:gridCol>
              </a:tblGrid>
              <a:tr h="0">
                <a:tc>
                  <a:txBody>
                    <a:bodyPr/>
                    <a:lstStyle/>
                    <a:p>
                      <a:pPr algn="ctr" fontAlgn="t" latinLnBrk="0"/>
                      <a:r>
                        <a:rPr lang="vi-VN" sz="2800" b="1" dirty="0">
                          <a:solidFill>
                            <a:schemeClr val="tx2"/>
                          </a:solidFill>
                          <a:effectLst/>
                        </a:rPr>
                        <a:t>Tên nguyên tố hóa học</a:t>
                      </a:r>
                      <a:endParaRPr lang="vi-VN" sz="2800" b="0" dirty="0">
                        <a:solidFill>
                          <a:schemeClr val="tx2"/>
                        </a:solidFill>
                        <a:effectLst/>
                      </a:endParaRPr>
                    </a:p>
                  </a:txBody>
                  <a:tcPr marL="0" marR="0" marT="0" marB="0"/>
                </a:tc>
                <a:tc>
                  <a:txBody>
                    <a:bodyPr/>
                    <a:lstStyle/>
                    <a:p>
                      <a:pPr algn="ctr" fontAlgn="t" latinLnBrk="0"/>
                      <a:r>
                        <a:rPr lang="vi-VN" sz="2800" b="1" dirty="0">
                          <a:solidFill>
                            <a:schemeClr val="tx2"/>
                          </a:solidFill>
                          <a:effectLst/>
                        </a:rPr>
                        <a:t>Kí hiệu hóa học</a:t>
                      </a:r>
                      <a:endParaRPr lang="vi-VN" sz="2800" b="0" dirty="0">
                        <a:solidFill>
                          <a:schemeClr val="tx2"/>
                        </a:solidFill>
                        <a:effectLst/>
                      </a:endParaRPr>
                    </a:p>
                  </a:txBody>
                  <a:tcPr marL="0" marR="0" marT="0" marB="0"/>
                </a:tc>
                <a:extLst>
                  <a:ext uri="{0D108BD9-81ED-4DB2-BD59-A6C34878D82A}">
                    <a16:rowId xmlns:a16="http://schemas.microsoft.com/office/drawing/2014/main" val="1018456735"/>
                  </a:ext>
                </a:extLst>
              </a:tr>
              <a:tr h="0">
                <a:tc>
                  <a:txBody>
                    <a:bodyPr/>
                    <a:lstStyle/>
                    <a:p>
                      <a:pPr algn="ctr" fontAlgn="t" latinLnBrk="0"/>
                      <a:r>
                        <a:rPr lang="vi-VN" sz="2800" b="0" i="1" dirty="0">
                          <a:solidFill>
                            <a:srgbClr val="333333"/>
                          </a:solidFill>
                          <a:effectLst/>
                        </a:rPr>
                        <a:t>Hydrogen</a:t>
                      </a:r>
                    </a:p>
                  </a:txBody>
                  <a:tcPr marL="0" marR="0" marT="0" marB="0"/>
                </a:tc>
                <a:tc>
                  <a:txBody>
                    <a:bodyPr/>
                    <a:lstStyle/>
                    <a:p>
                      <a:pPr algn="ctr" fontAlgn="t" latinLnBrk="0"/>
                      <a:r>
                        <a:rPr lang="vi-VN" sz="2800" b="0" i="1" dirty="0">
                          <a:solidFill>
                            <a:srgbClr val="00B050"/>
                          </a:solidFill>
                          <a:effectLst/>
                        </a:rPr>
                        <a:t>H</a:t>
                      </a:r>
                    </a:p>
                  </a:txBody>
                  <a:tcPr marL="0" marR="0" marT="0" marB="0"/>
                </a:tc>
                <a:extLst>
                  <a:ext uri="{0D108BD9-81ED-4DB2-BD59-A6C34878D82A}">
                    <a16:rowId xmlns:a16="http://schemas.microsoft.com/office/drawing/2014/main" val="2226234901"/>
                  </a:ext>
                </a:extLst>
              </a:tr>
              <a:tr h="0">
                <a:tc>
                  <a:txBody>
                    <a:bodyPr/>
                    <a:lstStyle/>
                    <a:p>
                      <a:pPr algn="ctr" fontAlgn="t" latinLnBrk="0"/>
                      <a:r>
                        <a:rPr lang="vi-VN" sz="2800" b="0" i="1" dirty="0">
                          <a:solidFill>
                            <a:srgbClr val="333333"/>
                          </a:solidFill>
                          <a:effectLst/>
                        </a:rPr>
                        <a:t>Helium</a:t>
                      </a:r>
                    </a:p>
                  </a:txBody>
                  <a:tcPr marL="0" marR="0" marT="0" marB="0"/>
                </a:tc>
                <a:tc>
                  <a:txBody>
                    <a:bodyPr/>
                    <a:lstStyle/>
                    <a:p>
                      <a:pPr algn="ctr" fontAlgn="t" latinLnBrk="0"/>
                      <a:r>
                        <a:rPr lang="vi-VN" sz="2800" b="0" i="1" dirty="0">
                          <a:solidFill>
                            <a:srgbClr val="00B050"/>
                          </a:solidFill>
                          <a:effectLst/>
                        </a:rPr>
                        <a:t>He</a:t>
                      </a:r>
                    </a:p>
                  </a:txBody>
                  <a:tcPr marL="0" marR="0" marT="0" marB="0"/>
                </a:tc>
                <a:extLst>
                  <a:ext uri="{0D108BD9-81ED-4DB2-BD59-A6C34878D82A}">
                    <a16:rowId xmlns:a16="http://schemas.microsoft.com/office/drawing/2014/main" val="304736563"/>
                  </a:ext>
                </a:extLst>
              </a:tr>
              <a:tr h="0">
                <a:tc>
                  <a:txBody>
                    <a:bodyPr/>
                    <a:lstStyle/>
                    <a:p>
                      <a:pPr algn="ctr" fontAlgn="t" latinLnBrk="0"/>
                      <a:r>
                        <a:rPr lang="vi-VN" sz="2800" b="0" i="1" dirty="0">
                          <a:solidFill>
                            <a:srgbClr val="333333"/>
                          </a:solidFill>
                          <a:effectLst/>
                        </a:rPr>
                        <a:t>Carbon</a:t>
                      </a:r>
                    </a:p>
                  </a:txBody>
                  <a:tcPr marL="0" marR="0" marT="0" marB="0"/>
                </a:tc>
                <a:tc>
                  <a:txBody>
                    <a:bodyPr/>
                    <a:lstStyle/>
                    <a:p>
                      <a:pPr algn="ctr" fontAlgn="t" latinLnBrk="0"/>
                      <a:r>
                        <a:rPr lang="vi-VN" sz="2800" b="0" i="1" dirty="0">
                          <a:solidFill>
                            <a:srgbClr val="00B050"/>
                          </a:solidFill>
                          <a:effectLst/>
                        </a:rPr>
                        <a:t>C</a:t>
                      </a:r>
                    </a:p>
                  </a:txBody>
                  <a:tcPr marL="0" marR="0" marT="0" marB="0"/>
                </a:tc>
                <a:extLst>
                  <a:ext uri="{0D108BD9-81ED-4DB2-BD59-A6C34878D82A}">
                    <a16:rowId xmlns:a16="http://schemas.microsoft.com/office/drawing/2014/main" val="2962684957"/>
                  </a:ext>
                </a:extLst>
              </a:tr>
              <a:tr h="0">
                <a:tc>
                  <a:txBody>
                    <a:bodyPr/>
                    <a:lstStyle/>
                    <a:p>
                      <a:pPr algn="ctr" fontAlgn="t" latinLnBrk="0"/>
                      <a:r>
                        <a:rPr lang="vi-VN" sz="2800" b="0" i="1" dirty="0">
                          <a:solidFill>
                            <a:srgbClr val="333333"/>
                          </a:solidFill>
                          <a:effectLst/>
                        </a:rPr>
                        <a:t>Nito</a:t>
                      </a:r>
                    </a:p>
                  </a:txBody>
                  <a:tcPr marL="0" marR="0" marT="0" marB="0"/>
                </a:tc>
                <a:tc>
                  <a:txBody>
                    <a:bodyPr/>
                    <a:lstStyle/>
                    <a:p>
                      <a:pPr algn="ctr" fontAlgn="t" latinLnBrk="0"/>
                      <a:r>
                        <a:rPr lang="vi-VN" sz="2800" b="0" i="1" dirty="0">
                          <a:solidFill>
                            <a:srgbClr val="00B050"/>
                          </a:solidFill>
                          <a:effectLst/>
                        </a:rPr>
                        <a:t>N</a:t>
                      </a:r>
                    </a:p>
                  </a:txBody>
                  <a:tcPr marL="0" marR="0" marT="0" marB="0"/>
                </a:tc>
                <a:extLst>
                  <a:ext uri="{0D108BD9-81ED-4DB2-BD59-A6C34878D82A}">
                    <a16:rowId xmlns:a16="http://schemas.microsoft.com/office/drawing/2014/main" val="1223356772"/>
                  </a:ext>
                </a:extLst>
              </a:tr>
              <a:tr h="0">
                <a:tc>
                  <a:txBody>
                    <a:bodyPr/>
                    <a:lstStyle/>
                    <a:p>
                      <a:pPr algn="ctr" fontAlgn="t" latinLnBrk="0"/>
                      <a:r>
                        <a:rPr lang="vi-VN" sz="2800" b="0" i="1" dirty="0">
                          <a:solidFill>
                            <a:srgbClr val="333333"/>
                          </a:solidFill>
                          <a:effectLst/>
                        </a:rPr>
                        <a:t>Oxygen</a:t>
                      </a:r>
                    </a:p>
                  </a:txBody>
                  <a:tcPr marL="0" marR="0" marT="0" marB="0"/>
                </a:tc>
                <a:tc>
                  <a:txBody>
                    <a:bodyPr/>
                    <a:lstStyle/>
                    <a:p>
                      <a:pPr algn="ctr" fontAlgn="t" latinLnBrk="0"/>
                      <a:r>
                        <a:rPr lang="vi-VN" sz="2800" b="0" i="1" dirty="0">
                          <a:solidFill>
                            <a:srgbClr val="00B050"/>
                          </a:solidFill>
                          <a:effectLst/>
                        </a:rPr>
                        <a:t>O</a:t>
                      </a:r>
                    </a:p>
                  </a:txBody>
                  <a:tcPr marL="0" marR="0" marT="0" marB="0"/>
                </a:tc>
                <a:extLst>
                  <a:ext uri="{0D108BD9-81ED-4DB2-BD59-A6C34878D82A}">
                    <a16:rowId xmlns:a16="http://schemas.microsoft.com/office/drawing/2014/main" val="2882273084"/>
                  </a:ext>
                </a:extLst>
              </a:tr>
              <a:tr h="0">
                <a:tc>
                  <a:txBody>
                    <a:bodyPr/>
                    <a:lstStyle/>
                    <a:p>
                      <a:pPr algn="ctr" fontAlgn="t" latinLnBrk="0"/>
                      <a:r>
                        <a:rPr lang="vi-VN" sz="2800" b="0" i="1" dirty="0">
                          <a:solidFill>
                            <a:srgbClr val="333333"/>
                          </a:solidFill>
                          <a:effectLst/>
                        </a:rPr>
                        <a:t>Natri</a:t>
                      </a:r>
                    </a:p>
                  </a:txBody>
                  <a:tcPr marL="0" marR="0" marT="0" marB="0"/>
                </a:tc>
                <a:tc>
                  <a:txBody>
                    <a:bodyPr/>
                    <a:lstStyle/>
                    <a:p>
                      <a:pPr algn="ctr" fontAlgn="t" latinLnBrk="0"/>
                      <a:r>
                        <a:rPr lang="vi-VN" sz="2800" b="0" i="1" dirty="0">
                          <a:solidFill>
                            <a:srgbClr val="00B050"/>
                          </a:solidFill>
                          <a:effectLst/>
                        </a:rPr>
                        <a:t>Na</a:t>
                      </a:r>
                    </a:p>
                  </a:txBody>
                  <a:tcPr marL="0" marR="0" marT="0" marB="0"/>
                </a:tc>
                <a:extLst>
                  <a:ext uri="{0D108BD9-81ED-4DB2-BD59-A6C34878D82A}">
                    <a16:rowId xmlns:a16="http://schemas.microsoft.com/office/drawing/2014/main" val="1336621481"/>
                  </a:ext>
                </a:extLst>
              </a:tr>
            </a:tbl>
          </a:graphicData>
        </a:graphic>
      </p:graphicFrame>
    </p:spTree>
    <p:extLst>
      <p:ext uri="{BB962C8B-B14F-4D97-AF65-F5344CB8AC3E}">
        <p14:creationId xmlns:p14="http://schemas.microsoft.com/office/powerpoint/2010/main" val="241455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DA26AD6-C3F9-4938-A100-97ABB8A418B3}"/>
              </a:ext>
            </a:extLst>
          </p:cNvPr>
          <p:cNvSpPr/>
          <p:nvPr/>
        </p:nvSpPr>
        <p:spPr>
          <a:xfrm>
            <a:off x="217714" y="217714"/>
            <a:ext cx="11735747"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a:extLst>
              <a:ext uri="{FF2B5EF4-FFF2-40B4-BE49-F238E27FC236}">
                <a16:creationId xmlns:a16="http://schemas.microsoft.com/office/drawing/2014/main" id="{C59AE763-ABBB-4B96-AE70-814A01817EE0}"/>
              </a:ext>
            </a:extLst>
          </p:cNvPr>
          <p:cNvSpPr txBox="1"/>
          <p:nvPr/>
        </p:nvSpPr>
        <p:spPr>
          <a:xfrm>
            <a:off x="781878" y="551642"/>
            <a:ext cx="10674626" cy="1015663"/>
          </a:xfrm>
          <a:prstGeom prst="rect">
            <a:avLst/>
          </a:prstGeom>
          <a:noFill/>
          <a:ln w="38100">
            <a:solidFill>
              <a:schemeClr val="accent6"/>
            </a:solidFill>
            <a:prstDash val="sysDot"/>
          </a:ln>
        </p:spPr>
        <p:txBody>
          <a:bodyPr wrap="square">
            <a:spAutoFit/>
          </a:bodyPr>
          <a:lstStyle/>
          <a:p>
            <a:pPr algn="just"/>
            <a:r>
              <a:rPr lang="vi-VN" sz="3200" b="1" i="0" dirty="0">
                <a:solidFill>
                  <a:srgbClr val="FF0000"/>
                </a:solidFill>
                <a:effectLst/>
                <a:latin typeface="Arial" panose="020B0604020202020204" pitchFamily="34" charset="0"/>
                <a:cs typeface="Arial" panose="020B0604020202020204" pitchFamily="34" charset="0"/>
              </a:rPr>
              <a:t>Câu 4: </a:t>
            </a:r>
            <a:r>
              <a:rPr lang="vi-VN" b="1" dirty="0"/>
              <a:t> </a:t>
            </a:r>
            <a:r>
              <a:rPr lang="vi-VN" sz="2800" dirty="0"/>
              <a:t>Mô hình sắp xếp electron trong nguyên tử của nguyên tố X như sau:</a:t>
            </a:r>
            <a:endParaRPr lang="vi-VN" sz="3200" b="0" i="0" dirty="0">
              <a:solidFill>
                <a:srgbClr val="333333"/>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61A677D-3C4C-457C-B7E9-BEDB2F845179}"/>
              </a:ext>
            </a:extLst>
          </p:cNvPr>
          <p:cNvSpPr txBox="1"/>
          <p:nvPr/>
        </p:nvSpPr>
        <p:spPr>
          <a:xfrm>
            <a:off x="510208" y="3926101"/>
            <a:ext cx="10946296" cy="2246769"/>
          </a:xfrm>
          <a:prstGeom prst="rect">
            <a:avLst/>
          </a:prstGeom>
          <a:solidFill>
            <a:srgbClr val="FFFF99"/>
          </a:solidFill>
        </p:spPr>
        <p:txBody>
          <a:bodyPr wrap="square">
            <a:spAutoFit/>
          </a:bodyPr>
          <a:lstStyle/>
          <a:p>
            <a:pPr algn="l" latinLnBrk="0"/>
            <a:r>
              <a:rPr lang="vi-VN" sz="2800" b="0" i="0" dirty="0">
                <a:solidFill>
                  <a:srgbClr val="333333"/>
                </a:solidFill>
                <a:effectLst/>
                <a:latin typeface="Arial" panose="020B0604020202020204" pitchFamily="34" charset="0"/>
                <a:cs typeface="Arial" panose="020B0604020202020204" pitchFamily="34" charset="0"/>
              </a:rPr>
              <a:t>a) Trong nguyên tử X có bao nhiêu electron và được sắp xếp thành mấy lớp?</a:t>
            </a:r>
          </a:p>
          <a:p>
            <a:pPr algn="l" latinLnBrk="0"/>
            <a:r>
              <a:rPr lang="vi-VN" sz="2800" b="0" i="0" dirty="0">
                <a:solidFill>
                  <a:srgbClr val="333333"/>
                </a:solidFill>
                <a:effectLst/>
                <a:latin typeface="Arial" panose="020B0604020202020204" pitchFamily="34" charset="0"/>
                <a:cs typeface="Arial" panose="020B0604020202020204" pitchFamily="34" charset="0"/>
              </a:rPr>
              <a:t>b) Hãy cho biết tên nguyên tố X</a:t>
            </a:r>
          </a:p>
          <a:p>
            <a:pPr algn="l" latinLnBrk="0"/>
            <a:r>
              <a:rPr lang="vi-VN" sz="2800" b="0" i="0" dirty="0">
                <a:solidFill>
                  <a:srgbClr val="333333"/>
                </a:solidFill>
                <a:effectLst/>
                <a:latin typeface="Arial" panose="020B0604020202020204" pitchFamily="34" charset="0"/>
                <a:cs typeface="Arial" panose="020B0604020202020204" pitchFamily="34" charset="0"/>
              </a:rPr>
              <a:t>c) Gọi tên một nguyên tố khác mà nguyên tử của nó có cùng số lớp electron với nguyên tử nguyên tố X</a:t>
            </a:r>
          </a:p>
        </p:txBody>
      </p:sp>
      <p:pic>
        <p:nvPicPr>
          <p:cNvPr id="8" name="Picutre 399">
            <a:extLst>
              <a:ext uri="{FF2B5EF4-FFF2-40B4-BE49-F238E27FC236}">
                <a16:creationId xmlns:a16="http://schemas.microsoft.com/office/drawing/2014/main" id="{A98B45DF-560F-428C-B20B-4C6F6E31F60C}"/>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p:blipFill>
        <p:spPr>
          <a:xfrm>
            <a:off x="4731026" y="1709597"/>
            <a:ext cx="2301903" cy="1980537"/>
          </a:xfrm>
          <a:prstGeom prst="rect">
            <a:avLst/>
          </a:prstGeom>
        </p:spPr>
      </p:pic>
    </p:spTree>
    <p:extLst>
      <p:ext uri="{BB962C8B-B14F-4D97-AF65-F5344CB8AC3E}">
        <p14:creationId xmlns:p14="http://schemas.microsoft.com/office/powerpoint/2010/main" val="37927389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DA26AD6-C3F9-4938-A100-97ABB8A418B3}"/>
              </a:ext>
            </a:extLst>
          </p:cNvPr>
          <p:cNvSpPr/>
          <p:nvPr/>
        </p:nvSpPr>
        <p:spPr>
          <a:xfrm>
            <a:off x="217714" y="217714"/>
            <a:ext cx="11735747"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02D13719-E564-4A3D-BD0C-16A064FD6E66}"/>
              </a:ext>
            </a:extLst>
          </p:cNvPr>
          <p:cNvSpPr txBox="1"/>
          <p:nvPr/>
        </p:nvSpPr>
        <p:spPr>
          <a:xfrm>
            <a:off x="4770783" y="463826"/>
            <a:ext cx="2054087" cy="646331"/>
          </a:xfrm>
          <a:prstGeom prst="rect">
            <a:avLst/>
          </a:prstGeom>
          <a:noFill/>
        </p:spPr>
        <p:txBody>
          <a:bodyPr wrap="square" rtlCol="0">
            <a:spAutoFit/>
          </a:bodyPr>
          <a:lstStyle/>
          <a:p>
            <a:r>
              <a:rPr lang="vi-VN" sz="3600" b="1" i="1" dirty="0">
                <a:solidFill>
                  <a:srgbClr val="FF0000"/>
                </a:solidFill>
              </a:rPr>
              <a:t>Lời giải</a:t>
            </a:r>
          </a:p>
        </p:txBody>
      </p:sp>
      <p:sp>
        <p:nvSpPr>
          <p:cNvPr id="7" name="TextBox 6">
            <a:extLst>
              <a:ext uri="{FF2B5EF4-FFF2-40B4-BE49-F238E27FC236}">
                <a16:creationId xmlns:a16="http://schemas.microsoft.com/office/drawing/2014/main" id="{58D115C8-011E-4006-AB7B-F42533F53C27}"/>
              </a:ext>
            </a:extLst>
          </p:cNvPr>
          <p:cNvSpPr txBox="1"/>
          <p:nvPr/>
        </p:nvSpPr>
        <p:spPr>
          <a:xfrm>
            <a:off x="662609" y="1356269"/>
            <a:ext cx="11065565" cy="3970318"/>
          </a:xfrm>
          <a:prstGeom prst="rect">
            <a:avLst/>
          </a:prstGeom>
          <a:solidFill>
            <a:srgbClr val="FFFF99"/>
          </a:solidFill>
        </p:spPr>
        <p:txBody>
          <a:bodyPr wrap="square">
            <a:spAutoFit/>
          </a:bodyPr>
          <a:lstStyle/>
          <a:p>
            <a:pPr algn="l" latinLnBrk="0"/>
            <a:r>
              <a:rPr lang="vi-VN" sz="2800" b="0" i="0" dirty="0">
                <a:solidFill>
                  <a:srgbClr val="333333"/>
                </a:solidFill>
                <a:effectLst/>
                <a:latin typeface="Arial" panose="020B0604020202020204" pitchFamily="34" charset="0"/>
                <a:cs typeface="Arial" panose="020B0604020202020204" pitchFamily="34" charset="0"/>
              </a:rPr>
              <a:t>a) Mô hình cấu tạo nguyên tử X có: 10 hình tròn nhỏ màu xanh, 2 đường tròn xung quanh hạt nhân</a:t>
            </a:r>
          </a:p>
          <a:p>
            <a:r>
              <a:rPr lang="en-US" sz="2800" dirty="0">
                <a:effectLst/>
                <a:latin typeface="Arial" panose="020B0604020202020204" pitchFamily="34" charset="0"/>
                <a:ea typeface="Calibri" panose="020F0502020204030204" pitchFamily="34" charset="0"/>
                <a:cs typeface="Arial" panose="020B0604020202020204" pitchFamily="34" charset="0"/>
              </a:rPr>
              <a:t>⇒</a:t>
            </a:r>
            <a:r>
              <a:rPr lang="vi-VN" sz="2800" dirty="0">
                <a:latin typeface="Arial" panose="020B0604020202020204" pitchFamily="34" charset="0"/>
                <a:ea typeface="Calibri" panose="020F0502020204030204" pitchFamily="34" charset="0"/>
                <a:cs typeface="Arial" panose="020B0604020202020204" pitchFamily="34" charset="0"/>
              </a:rPr>
              <a:t> </a:t>
            </a:r>
            <a:r>
              <a:rPr lang="vi-VN" sz="2800" b="0" i="0" dirty="0">
                <a:solidFill>
                  <a:srgbClr val="333333"/>
                </a:solidFill>
                <a:effectLst/>
                <a:latin typeface="Arial" panose="020B0604020202020204" pitchFamily="34" charset="0"/>
                <a:cs typeface="Arial" panose="020B0604020202020204" pitchFamily="34" charset="0"/>
              </a:rPr>
              <a:t>Nguyên tử X có 10 electron và có 2 lớp electron</a:t>
            </a:r>
          </a:p>
          <a:p>
            <a:pPr algn="l" latinLnBrk="0"/>
            <a:r>
              <a:rPr lang="vi-VN" sz="2800" b="0" i="0" dirty="0">
                <a:solidFill>
                  <a:srgbClr val="333333"/>
                </a:solidFill>
                <a:effectLst/>
                <a:latin typeface="Arial" panose="020B0604020202020204" pitchFamily="34" charset="0"/>
                <a:cs typeface="Arial" panose="020B0604020202020204" pitchFamily="34" charset="0"/>
              </a:rPr>
              <a:t>b) Nguyên tử X có điện tích hạt nhân = +10</a:t>
            </a:r>
          </a:p>
          <a:p>
            <a:pPr algn="l" latinLnBrk="0"/>
            <a:r>
              <a:rPr lang="en-US" sz="2800" dirty="0">
                <a:effectLst/>
                <a:latin typeface="Arial" panose="020B0604020202020204" pitchFamily="34" charset="0"/>
                <a:ea typeface="Calibri" panose="020F0502020204030204" pitchFamily="34" charset="0"/>
                <a:cs typeface="Arial" panose="020B0604020202020204" pitchFamily="34" charset="0"/>
              </a:rPr>
              <a:t>⇒</a:t>
            </a:r>
            <a:r>
              <a:rPr lang="vi-VN" sz="2800" b="0" i="0" dirty="0">
                <a:solidFill>
                  <a:srgbClr val="333333"/>
                </a:solidFill>
                <a:effectLst/>
                <a:latin typeface="Arial" panose="020B0604020202020204" pitchFamily="34" charset="0"/>
                <a:cs typeface="Arial" panose="020B0604020202020204" pitchFamily="34" charset="0"/>
              </a:rPr>
              <a:t> STT của X trong bảng tuần hoàn là 10</a:t>
            </a:r>
          </a:p>
          <a:p>
            <a:pPr algn="l" latinLnBrk="0"/>
            <a:r>
              <a:rPr lang="en-US" sz="2800" dirty="0">
                <a:effectLst/>
                <a:latin typeface="Arial" panose="020B0604020202020204" pitchFamily="34" charset="0"/>
                <a:ea typeface="Calibri" panose="020F0502020204030204" pitchFamily="34" charset="0"/>
                <a:cs typeface="Arial" panose="020B0604020202020204" pitchFamily="34" charset="0"/>
              </a:rPr>
              <a:t>⇒</a:t>
            </a:r>
            <a:r>
              <a:rPr lang="vi-VN" sz="2800" b="0" i="0" dirty="0">
                <a:solidFill>
                  <a:srgbClr val="333333"/>
                </a:solidFill>
                <a:effectLst/>
                <a:latin typeface="Arial" panose="020B0604020202020204" pitchFamily="34" charset="0"/>
                <a:cs typeface="Arial" panose="020B0604020202020204" pitchFamily="34" charset="0"/>
              </a:rPr>
              <a:t> X là Neon</a:t>
            </a:r>
          </a:p>
          <a:p>
            <a:pPr algn="l" latinLnBrk="0"/>
            <a:r>
              <a:rPr lang="vi-VN" sz="2800" b="0" i="0" dirty="0">
                <a:solidFill>
                  <a:srgbClr val="333333"/>
                </a:solidFill>
                <a:effectLst/>
                <a:latin typeface="Arial" panose="020B0604020202020204" pitchFamily="34" charset="0"/>
                <a:cs typeface="Arial" panose="020B0604020202020204" pitchFamily="34" charset="0"/>
              </a:rPr>
              <a:t>c) Nguyên tố X có 2 lớp electron </a:t>
            </a:r>
            <a:r>
              <a:rPr lang="en-US" sz="2800" dirty="0">
                <a:effectLst/>
                <a:latin typeface="Arial" panose="020B0604020202020204" pitchFamily="34" charset="0"/>
                <a:ea typeface="Calibri" panose="020F0502020204030204" pitchFamily="34" charset="0"/>
                <a:cs typeface="Arial" panose="020B0604020202020204" pitchFamily="34" charset="0"/>
              </a:rPr>
              <a:t>⇒</a:t>
            </a:r>
            <a:r>
              <a:rPr lang="vi-VN" sz="2800" b="0" i="0" dirty="0">
                <a:solidFill>
                  <a:srgbClr val="333333"/>
                </a:solidFill>
                <a:effectLst/>
                <a:latin typeface="Arial" panose="020B0604020202020204" pitchFamily="34" charset="0"/>
                <a:cs typeface="Arial" panose="020B0604020202020204" pitchFamily="34" charset="0"/>
              </a:rPr>
              <a:t> Nằm ở chu kì 2 của bảng tuần hoàn</a:t>
            </a:r>
          </a:p>
          <a:p>
            <a:pPr algn="l" latinLnBrk="0"/>
            <a:r>
              <a:rPr lang="en-US" sz="2800" dirty="0">
                <a:effectLst/>
                <a:latin typeface="Arial" panose="020B0604020202020204" pitchFamily="34" charset="0"/>
                <a:ea typeface="Calibri" panose="020F0502020204030204" pitchFamily="34" charset="0"/>
                <a:cs typeface="Arial" panose="020B0604020202020204" pitchFamily="34" charset="0"/>
              </a:rPr>
              <a:t>⇒</a:t>
            </a:r>
            <a:r>
              <a:rPr lang="vi-VN" sz="2800" b="0" i="0" dirty="0">
                <a:solidFill>
                  <a:srgbClr val="333333"/>
                </a:solidFill>
                <a:effectLst/>
                <a:latin typeface="Arial" panose="020B0604020202020204" pitchFamily="34" charset="0"/>
                <a:cs typeface="Arial" panose="020B0604020202020204" pitchFamily="34" charset="0"/>
              </a:rPr>
              <a:t> Nguyên tố cùng nằm ở chu kì 2 là: Oxygen, Nitrogen, Carbon…</a:t>
            </a:r>
            <a:endParaRPr lang="vi-VN" sz="2800" b="0" i="1" dirty="0">
              <a:solidFill>
                <a:srgbClr val="00B05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5289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DA26AD6-C3F9-4938-A100-97ABB8A418B3}"/>
              </a:ext>
            </a:extLst>
          </p:cNvPr>
          <p:cNvSpPr/>
          <p:nvPr/>
        </p:nvSpPr>
        <p:spPr>
          <a:xfrm>
            <a:off x="217714" y="217714"/>
            <a:ext cx="11735747"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a:extLst>
              <a:ext uri="{FF2B5EF4-FFF2-40B4-BE49-F238E27FC236}">
                <a16:creationId xmlns:a16="http://schemas.microsoft.com/office/drawing/2014/main" id="{C59AE763-ABBB-4B96-AE70-814A01817EE0}"/>
              </a:ext>
            </a:extLst>
          </p:cNvPr>
          <p:cNvSpPr txBox="1"/>
          <p:nvPr/>
        </p:nvSpPr>
        <p:spPr>
          <a:xfrm>
            <a:off x="781878" y="551642"/>
            <a:ext cx="10674626" cy="584775"/>
          </a:xfrm>
          <a:prstGeom prst="rect">
            <a:avLst/>
          </a:prstGeom>
          <a:noFill/>
          <a:ln w="38100">
            <a:solidFill>
              <a:schemeClr val="accent6"/>
            </a:solidFill>
            <a:prstDash val="sysDot"/>
          </a:ln>
        </p:spPr>
        <p:txBody>
          <a:bodyPr wrap="square">
            <a:spAutoFit/>
          </a:bodyPr>
          <a:lstStyle/>
          <a:p>
            <a:pPr algn="just"/>
            <a:r>
              <a:rPr lang="vi-VN" sz="3200" b="1" i="0" dirty="0">
                <a:solidFill>
                  <a:srgbClr val="FF0000"/>
                </a:solidFill>
                <a:effectLst/>
                <a:latin typeface="Arial" panose="020B0604020202020204" pitchFamily="34" charset="0"/>
                <a:cs typeface="Arial" panose="020B0604020202020204" pitchFamily="34" charset="0"/>
              </a:rPr>
              <a:t>Câu 5: </a:t>
            </a:r>
            <a:r>
              <a:rPr lang="vi-VN" sz="2800" dirty="0"/>
              <a:t>Hoàn thành những thông tin còn thiếu trong bảng sau:</a:t>
            </a:r>
            <a:endParaRPr lang="vi-VN" sz="3200" i="0" dirty="0">
              <a:solidFill>
                <a:srgbClr val="333333"/>
              </a:solidFill>
              <a:effectLst/>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281CCF44-9849-4C34-B816-919F37FDCD85}"/>
              </a:ext>
            </a:extLst>
          </p:cNvPr>
          <p:cNvGraphicFramePr>
            <a:graphicFrameLocks noGrp="1"/>
          </p:cNvGraphicFramePr>
          <p:nvPr>
            <p:extLst>
              <p:ext uri="{D42A27DB-BD31-4B8C-83A1-F6EECF244321}">
                <p14:modId xmlns:p14="http://schemas.microsoft.com/office/powerpoint/2010/main" val="4157626715"/>
              </p:ext>
            </p:extLst>
          </p:nvPr>
        </p:nvGraphicFramePr>
        <p:xfrm>
          <a:off x="622853" y="1772941"/>
          <a:ext cx="10946294" cy="3657600"/>
        </p:xfrm>
        <a:graphic>
          <a:graphicData uri="http://schemas.openxmlformats.org/drawingml/2006/table">
            <a:tbl>
              <a:tblPr>
                <a:tableStyleId>{284E427A-3D55-4303-BF80-6455036E1DE7}</a:tableStyleId>
              </a:tblPr>
              <a:tblGrid>
                <a:gridCol w="1392172">
                  <a:extLst>
                    <a:ext uri="{9D8B030D-6E8A-4147-A177-3AD203B41FA5}">
                      <a16:colId xmlns:a16="http://schemas.microsoft.com/office/drawing/2014/main" val="879845584"/>
                    </a:ext>
                  </a:extLst>
                </a:gridCol>
                <a:gridCol w="1474064">
                  <a:extLst>
                    <a:ext uri="{9D8B030D-6E8A-4147-A177-3AD203B41FA5}">
                      <a16:colId xmlns:a16="http://schemas.microsoft.com/office/drawing/2014/main" val="2175161705"/>
                    </a:ext>
                  </a:extLst>
                </a:gridCol>
                <a:gridCol w="1310280">
                  <a:extLst>
                    <a:ext uri="{9D8B030D-6E8A-4147-A177-3AD203B41FA5}">
                      <a16:colId xmlns:a16="http://schemas.microsoft.com/office/drawing/2014/main" val="3718419844"/>
                    </a:ext>
                  </a:extLst>
                </a:gridCol>
                <a:gridCol w="1310280">
                  <a:extLst>
                    <a:ext uri="{9D8B030D-6E8A-4147-A177-3AD203B41FA5}">
                      <a16:colId xmlns:a16="http://schemas.microsoft.com/office/drawing/2014/main" val="3683294199"/>
                    </a:ext>
                  </a:extLst>
                </a:gridCol>
                <a:gridCol w="2729749">
                  <a:extLst>
                    <a:ext uri="{9D8B030D-6E8A-4147-A177-3AD203B41FA5}">
                      <a16:colId xmlns:a16="http://schemas.microsoft.com/office/drawing/2014/main" val="3778832140"/>
                    </a:ext>
                  </a:extLst>
                </a:gridCol>
                <a:gridCol w="2729749">
                  <a:extLst>
                    <a:ext uri="{9D8B030D-6E8A-4147-A177-3AD203B41FA5}">
                      <a16:colId xmlns:a16="http://schemas.microsoft.com/office/drawing/2014/main" val="3064486927"/>
                    </a:ext>
                  </a:extLst>
                </a:gridCol>
              </a:tblGrid>
              <a:tr h="0">
                <a:tc rowSpan="2">
                  <a:txBody>
                    <a:bodyPr/>
                    <a:lstStyle/>
                    <a:p>
                      <a:pPr algn="ctr" fontAlgn="t" latinLnBrk="0"/>
                      <a:r>
                        <a:rPr lang="vi-VN" sz="2400" b="1" dirty="0">
                          <a:solidFill>
                            <a:schemeClr val="tx2"/>
                          </a:solidFill>
                          <a:effectLst/>
                        </a:rPr>
                        <a:t>Tên nguyên tố</a:t>
                      </a:r>
                    </a:p>
                  </a:txBody>
                  <a:tcPr marL="0" marR="0" marT="0" marB="0"/>
                </a:tc>
                <a:tc rowSpan="2">
                  <a:txBody>
                    <a:bodyPr/>
                    <a:lstStyle/>
                    <a:p>
                      <a:pPr algn="ctr" fontAlgn="t" latinLnBrk="0"/>
                      <a:r>
                        <a:rPr lang="vi-VN" sz="2400" b="1" dirty="0">
                          <a:solidFill>
                            <a:schemeClr val="tx2"/>
                          </a:solidFill>
                          <a:effectLst/>
                        </a:rPr>
                        <a:t>Kí hiệu hóa học</a:t>
                      </a:r>
                    </a:p>
                  </a:txBody>
                  <a:tcPr marL="0" marR="0" marT="0" marB="0"/>
                </a:tc>
                <a:tc gridSpan="4">
                  <a:txBody>
                    <a:bodyPr/>
                    <a:lstStyle/>
                    <a:p>
                      <a:pPr algn="ctr" fontAlgn="t" latinLnBrk="0"/>
                      <a:r>
                        <a:rPr lang="vi-VN" sz="2400" b="1">
                          <a:solidFill>
                            <a:schemeClr val="tx2"/>
                          </a:solidFill>
                          <a:effectLst/>
                        </a:rPr>
                        <a:t>Nguyên tử của nguyên tố</a:t>
                      </a:r>
                    </a:p>
                  </a:txBody>
                  <a:tcPr marL="0" marR="0" marT="0" marB="0"/>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63589710"/>
                  </a:ext>
                </a:extLst>
              </a:tr>
              <a:tr h="0">
                <a:tc vMerge="1">
                  <a:txBody>
                    <a:bodyPr/>
                    <a:lstStyle/>
                    <a:p>
                      <a:endParaRPr lang="vi-VN"/>
                    </a:p>
                  </a:txBody>
                  <a:tcPr/>
                </a:tc>
                <a:tc vMerge="1">
                  <a:txBody>
                    <a:bodyPr/>
                    <a:lstStyle/>
                    <a:p>
                      <a:endParaRPr lang="vi-VN"/>
                    </a:p>
                  </a:txBody>
                  <a:tcPr/>
                </a:tc>
                <a:tc>
                  <a:txBody>
                    <a:bodyPr/>
                    <a:lstStyle/>
                    <a:p>
                      <a:pPr algn="ctr" fontAlgn="t" latinLnBrk="0"/>
                      <a:r>
                        <a:rPr lang="vi-VN" sz="2400" b="1" dirty="0">
                          <a:solidFill>
                            <a:schemeClr val="tx2"/>
                          </a:solidFill>
                          <a:effectLst/>
                        </a:rPr>
                        <a:t>Số proton</a:t>
                      </a:r>
                    </a:p>
                  </a:txBody>
                  <a:tcPr marL="0" marR="0" marT="0" marB="0"/>
                </a:tc>
                <a:tc>
                  <a:txBody>
                    <a:bodyPr/>
                    <a:lstStyle/>
                    <a:p>
                      <a:pPr algn="ctr" fontAlgn="t" latinLnBrk="0"/>
                      <a:r>
                        <a:rPr lang="vi-VN" sz="2400" b="1" dirty="0">
                          <a:solidFill>
                            <a:schemeClr val="tx2"/>
                          </a:solidFill>
                          <a:effectLst/>
                        </a:rPr>
                        <a:t>Số neutron</a:t>
                      </a:r>
                    </a:p>
                  </a:txBody>
                  <a:tcPr marL="0" marR="0" marT="0" marB="0"/>
                </a:tc>
                <a:tc>
                  <a:txBody>
                    <a:bodyPr/>
                    <a:lstStyle/>
                    <a:p>
                      <a:pPr algn="ctr" fontAlgn="t" latinLnBrk="0"/>
                      <a:r>
                        <a:rPr lang="vi-VN" sz="2400" b="1" dirty="0">
                          <a:solidFill>
                            <a:schemeClr val="tx2"/>
                          </a:solidFill>
                          <a:effectLst/>
                        </a:rPr>
                        <a:t>Số electron</a:t>
                      </a:r>
                    </a:p>
                  </a:txBody>
                  <a:tcPr marL="0" marR="0" marT="0" marB="0"/>
                </a:tc>
                <a:tc>
                  <a:txBody>
                    <a:bodyPr/>
                    <a:lstStyle/>
                    <a:p>
                      <a:pPr algn="ctr" fontAlgn="t" latinLnBrk="0"/>
                      <a:r>
                        <a:rPr lang="vi-VN" sz="2400" b="1" dirty="0">
                          <a:solidFill>
                            <a:schemeClr val="tx2"/>
                          </a:solidFill>
                          <a:effectLst/>
                        </a:rPr>
                        <a:t>Khối lượng nguyên tử (amu)</a:t>
                      </a:r>
                    </a:p>
                  </a:txBody>
                  <a:tcPr marL="0" marR="0" marT="0" marB="0"/>
                </a:tc>
                <a:extLst>
                  <a:ext uri="{0D108BD9-81ED-4DB2-BD59-A6C34878D82A}">
                    <a16:rowId xmlns:a16="http://schemas.microsoft.com/office/drawing/2014/main" val="534956172"/>
                  </a:ext>
                </a:extLst>
              </a:tr>
              <a:tr h="0">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10</a:t>
                      </a:r>
                    </a:p>
                  </a:txBody>
                  <a:tcPr marL="0" marR="0" marT="0" marB="0"/>
                </a:tc>
                <a:tc>
                  <a:txBody>
                    <a:bodyPr/>
                    <a:lstStyle/>
                    <a:p>
                      <a:pPr algn="ctr" fontAlgn="t" latinLnBrk="0"/>
                      <a:r>
                        <a:rPr lang="vi-VN" sz="2800" b="0" dirty="0">
                          <a:solidFill>
                            <a:srgbClr val="333333"/>
                          </a:solidFill>
                          <a:effectLst/>
                        </a:rPr>
                        <a:t>9</a:t>
                      </a:r>
                    </a:p>
                  </a:txBody>
                  <a:tcPr marL="0" marR="0" marT="0" marB="0"/>
                </a:tc>
                <a:tc>
                  <a:txBody>
                    <a:bodyPr/>
                    <a:lstStyle/>
                    <a:p>
                      <a:pPr algn="ctr" fontAlgn="t" latinLnBrk="0"/>
                      <a:r>
                        <a:rPr lang="vi-VN" sz="2800" b="0">
                          <a:solidFill>
                            <a:srgbClr val="333333"/>
                          </a:solidFill>
                          <a:effectLst/>
                        </a:rPr>
                        <a:t>?</a:t>
                      </a:r>
                    </a:p>
                  </a:txBody>
                  <a:tcPr marL="0" marR="0" marT="0" marB="0"/>
                </a:tc>
                <a:extLst>
                  <a:ext uri="{0D108BD9-81ED-4DB2-BD59-A6C34878D82A}">
                    <a16:rowId xmlns:a16="http://schemas.microsoft.com/office/drawing/2014/main" val="1720242632"/>
                  </a:ext>
                </a:extLst>
              </a:tr>
              <a:tr h="0">
                <a:tc>
                  <a:txBody>
                    <a:bodyPr/>
                    <a:lstStyle/>
                    <a:p>
                      <a:pPr algn="ctr" fontAlgn="t" latinLnBrk="0"/>
                      <a:r>
                        <a:rPr lang="vi-VN" sz="2800" b="0" dirty="0">
                          <a:solidFill>
                            <a:srgbClr val="333333"/>
                          </a:solidFill>
                          <a:effectLst/>
                        </a:rPr>
                        <a:t>Lưu huỳnh</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16</a:t>
                      </a:r>
                    </a:p>
                  </a:txBody>
                  <a:tcPr marL="0" marR="0" marT="0" marB="0"/>
                </a:tc>
                <a:tc>
                  <a:txBody>
                    <a:bodyPr/>
                    <a:lstStyle/>
                    <a:p>
                      <a:pPr algn="ctr" fontAlgn="t" latinLnBrk="0"/>
                      <a:r>
                        <a:rPr lang="vi-VN" sz="2800" b="0">
                          <a:solidFill>
                            <a:srgbClr val="333333"/>
                          </a:solidFill>
                          <a:effectLst/>
                        </a:rPr>
                        <a:t>32</a:t>
                      </a:r>
                    </a:p>
                  </a:txBody>
                  <a:tcPr marL="0" marR="0" marT="0" marB="0"/>
                </a:tc>
                <a:extLst>
                  <a:ext uri="{0D108BD9-81ED-4DB2-BD59-A6C34878D82A}">
                    <a16:rowId xmlns:a16="http://schemas.microsoft.com/office/drawing/2014/main" val="1689199260"/>
                  </a:ext>
                </a:extLst>
              </a:tr>
              <a:tr h="0">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12</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24</a:t>
                      </a:r>
                    </a:p>
                  </a:txBody>
                  <a:tcPr marL="0" marR="0" marT="0" marB="0"/>
                </a:tc>
                <a:extLst>
                  <a:ext uri="{0D108BD9-81ED-4DB2-BD59-A6C34878D82A}">
                    <a16:rowId xmlns:a16="http://schemas.microsoft.com/office/drawing/2014/main" val="1847280728"/>
                  </a:ext>
                </a:extLst>
              </a:tr>
              <a:tr h="0">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1</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2</a:t>
                      </a:r>
                    </a:p>
                  </a:txBody>
                  <a:tcPr marL="0" marR="0" marT="0" marB="0"/>
                </a:tc>
                <a:extLst>
                  <a:ext uri="{0D108BD9-81ED-4DB2-BD59-A6C34878D82A}">
                    <a16:rowId xmlns:a16="http://schemas.microsoft.com/office/drawing/2014/main" val="2571013664"/>
                  </a:ext>
                </a:extLst>
              </a:tr>
              <a:tr h="0">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a:t>
                      </a:r>
                    </a:p>
                  </a:txBody>
                  <a:tcPr marL="0" marR="0" marT="0" marB="0"/>
                </a:tc>
                <a:tc>
                  <a:txBody>
                    <a:bodyPr/>
                    <a:lstStyle/>
                    <a:p>
                      <a:pPr algn="ctr" fontAlgn="t" latinLnBrk="0"/>
                      <a:r>
                        <a:rPr lang="vi-VN" sz="2800" b="0">
                          <a:solidFill>
                            <a:srgbClr val="333333"/>
                          </a:solidFill>
                          <a:effectLst/>
                        </a:rPr>
                        <a:t>11</a:t>
                      </a:r>
                    </a:p>
                  </a:txBody>
                  <a:tcPr marL="0" marR="0" marT="0" marB="0"/>
                </a:tc>
                <a:tc>
                  <a:txBody>
                    <a:bodyPr/>
                    <a:lstStyle/>
                    <a:p>
                      <a:pPr algn="ctr" fontAlgn="t" latinLnBrk="0"/>
                      <a:r>
                        <a:rPr lang="vi-VN" sz="2800" b="0" dirty="0">
                          <a:solidFill>
                            <a:srgbClr val="333333"/>
                          </a:solidFill>
                          <a:effectLst/>
                        </a:rPr>
                        <a:t>23</a:t>
                      </a:r>
                    </a:p>
                  </a:txBody>
                  <a:tcPr marL="0" marR="0" marT="0" marB="0"/>
                </a:tc>
                <a:extLst>
                  <a:ext uri="{0D108BD9-81ED-4DB2-BD59-A6C34878D82A}">
                    <a16:rowId xmlns:a16="http://schemas.microsoft.com/office/drawing/2014/main" val="518629169"/>
                  </a:ext>
                </a:extLst>
              </a:tr>
            </a:tbl>
          </a:graphicData>
        </a:graphic>
      </p:graphicFrame>
    </p:spTree>
    <p:extLst>
      <p:ext uri="{BB962C8B-B14F-4D97-AF65-F5344CB8AC3E}">
        <p14:creationId xmlns:p14="http://schemas.microsoft.com/office/powerpoint/2010/main" val="22097255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3DFC8EC-F698-4635-B0E2-30DD3FD69A39"/>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1"/>
</p:tagLst>
</file>

<file path=ppt/theme/theme1.xml><?xml version="1.0" encoding="utf-8"?>
<a:theme xmlns:a="http://schemas.openxmlformats.org/drawingml/2006/main" name="Office Theme">
  <a:themeElements>
    <a:clrScheme name="自定义 1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TotalTime>
  <Words>1419</Words>
  <PresentationFormat>Widescreen</PresentationFormat>
  <Paragraphs>280</Paragraphs>
  <Slides>18</Slides>
  <Notes>18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DengXian</vt:lpstr>
      <vt:lpstr>Microsoft YaHei</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2017-08-18T03:02:00Z</dcterms:created>
  <dcterms:modified xsi:type="dcterms:W3CDTF">2022-04-06T13:16:52Z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