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3" r:id="rId6"/>
    <p:sldMasterId id="2147483685"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4" roundtripDataSignature="AMtx7mi2PhQTMaTAP7i/DECTMEtuYWcp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customschemas.google.com/relationships/presentationmetadata" Target="metadata"/><Relationship Id="rId63" Type="http://schemas.openxmlformats.org/officeDocument/2006/relationships/slide" Target="slides/slide54.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1" name="Google Shape;3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2" name="Google Shape;46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8" name="Google Shape;46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1" name="Google Shape;4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1" name="Google Shape;50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2" name="Google Shape;51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9" name="Google Shape;51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8" name="Google Shape;52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4" name="Google Shape;5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1" name="Google Shape;54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9" name="Google Shape;5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1" name="Google Shape;4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5" name="Google Shape;55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4" name="Google Shape;56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0" name="Google Shape;57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9" name="Google Shape;5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5" name="Google Shape;58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6" name="Google Shape;59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3" name="Google Shape;60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10" name="Google Shape;61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18" name="Google Shape;61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25" name="Google Shape;62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b4bbb67d3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b4bbb67d3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1" name="Google Shape;411;gb4bbb67d3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2" name="Google Shape;63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2" name="Google Shape;64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58" name="Google Shape;65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5" name="Google Shape;6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78" name="Google Shape;67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85" name="Google Shape;68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2" name="Google Shape;69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9" name="Google Shape;69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06" name="Google Shape;70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14" name="Google Shape;71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6" name="Google Shape;41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3" name="Google Shape;72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0" name="Google Shape;73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7" name="Google Shape;73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6" name="Google Shape;74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2" name="Google Shape;75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8" name="Google Shape;75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6" name="Google Shape;76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1" name="Google Shape;77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7" name="Google Shape;77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6" name="Google Shape;78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2" name="Google Shape;4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2" name="Google Shape;79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8" name="Google Shape;79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04" name="Google Shape;80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0" name="Google Shape;81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6" name="Google Shape;81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3" name="Google Shape;4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1" name="Google Shape;4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9" name="Google Shape;4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5" name="Google Shape;45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5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8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8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4"/>
          <p:cNvSpPr txBox="1"/>
          <p:nvPr>
            <p:ph type="title"/>
          </p:nvPr>
        </p:nvSpPr>
        <p:spPr>
          <a:xfrm rot="5400000">
            <a:off x="4732337" y="2171703"/>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84"/>
          <p:cNvSpPr txBox="1"/>
          <p:nvPr>
            <p:ph idx="1" type="body"/>
          </p:nvPr>
        </p:nvSpPr>
        <p:spPr>
          <a:xfrm rot="5400000">
            <a:off x="541338" y="190503"/>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8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6" name="Google Shape;96;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65"/>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6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3" name="Google Shape;103;p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66"/>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66"/>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09" name="Google Shape;109;p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6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6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68"/>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68"/>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68"/>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68"/>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68"/>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0" name="Google Shape;130;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7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 name="Google Shape;135;p70"/>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70"/>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75"/>
          <p:cNvSpPr txBox="1"/>
          <p:nvPr>
            <p:ph type="ctrTitle"/>
          </p:nvPr>
        </p:nvSpPr>
        <p:spPr>
          <a:xfrm>
            <a:off x="685800" y="2130428"/>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4" name="Google Shape;24;p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71"/>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 name="Google Shape;142;p71"/>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3" name="Google Shape;143;p71"/>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 name="Google Shape;149;p7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7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7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9" name="Shape 159"/>
        <p:cNvGrpSpPr/>
        <p:nvPr/>
      </p:nvGrpSpPr>
      <p:grpSpPr>
        <a:xfrm>
          <a:off x="0" y="0"/>
          <a:ext cx="0" cy="0"/>
          <a:chOff x="0" y="0"/>
          <a:chExt cx="0" cy="0"/>
        </a:xfrm>
      </p:grpSpPr>
      <p:sp>
        <p:nvSpPr>
          <p:cNvPr id="160" name="Google Shape;160;p74"/>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0" name="Shape 170"/>
        <p:cNvGrpSpPr/>
        <p:nvPr/>
      </p:nvGrpSpPr>
      <p:grpSpPr>
        <a:xfrm>
          <a:off x="0" y="0"/>
          <a:ext cx="0" cy="0"/>
          <a:chOff x="0" y="0"/>
          <a:chExt cx="0" cy="0"/>
        </a:xfrm>
      </p:grpSpPr>
      <p:sp>
        <p:nvSpPr>
          <p:cNvPr id="171" name="Google Shape;171;p6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6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3" name="Google Shape;173;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6" name="Shape 176"/>
        <p:cNvGrpSpPr/>
        <p:nvPr/>
      </p:nvGrpSpPr>
      <p:grpSpPr>
        <a:xfrm>
          <a:off x="0" y="0"/>
          <a:ext cx="0" cy="0"/>
          <a:chOff x="0" y="0"/>
          <a:chExt cx="0" cy="0"/>
        </a:xfrm>
      </p:grpSpPr>
      <p:sp>
        <p:nvSpPr>
          <p:cNvPr id="177" name="Google Shape;177;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8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2" name="Shape 182"/>
        <p:cNvGrpSpPr/>
        <p:nvPr/>
      </p:nvGrpSpPr>
      <p:grpSpPr>
        <a:xfrm>
          <a:off x="0" y="0"/>
          <a:ext cx="0" cy="0"/>
          <a:chOff x="0" y="0"/>
          <a:chExt cx="0" cy="0"/>
        </a:xfrm>
      </p:grpSpPr>
      <p:sp>
        <p:nvSpPr>
          <p:cNvPr id="183" name="Google Shape;183;p8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8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5" name="Google Shape;185;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8" name="Shape 188"/>
        <p:cNvGrpSpPr/>
        <p:nvPr/>
      </p:nvGrpSpPr>
      <p:grpSpPr>
        <a:xfrm>
          <a:off x="0" y="0"/>
          <a:ext cx="0" cy="0"/>
          <a:chOff x="0" y="0"/>
          <a:chExt cx="0" cy="0"/>
        </a:xfrm>
      </p:grpSpPr>
      <p:sp>
        <p:nvSpPr>
          <p:cNvPr id="189" name="Google Shape;189;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8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1" name="Google Shape;191;p8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2" name="Google Shape;192;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5" name="Shape 195"/>
        <p:cNvGrpSpPr/>
        <p:nvPr/>
      </p:nvGrpSpPr>
      <p:grpSpPr>
        <a:xfrm>
          <a:off x="0" y="0"/>
          <a:ext cx="0" cy="0"/>
          <a:chOff x="0" y="0"/>
          <a:chExt cx="0" cy="0"/>
        </a:xfrm>
      </p:grpSpPr>
      <p:sp>
        <p:nvSpPr>
          <p:cNvPr id="196" name="Google Shape;196;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8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8" name="Google Shape;198;p8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9" name="Google Shape;199;p8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0" name="Google Shape;200;p8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1" name="Google Shape;201;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4" name="Shape 204"/>
        <p:cNvGrpSpPr/>
        <p:nvPr/>
      </p:nvGrpSpPr>
      <p:grpSpPr>
        <a:xfrm>
          <a:off x="0" y="0"/>
          <a:ext cx="0" cy="0"/>
          <a:chOff x="0" y="0"/>
          <a:chExt cx="0" cy="0"/>
        </a:xfrm>
      </p:grpSpPr>
      <p:sp>
        <p:nvSpPr>
          <p:cNvPr id="205" name="Google Shape;205;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6"/>
          <p:cNvSpPr txBox="1"/>
          <p:nvPr>
            <p:ph type="title"/>
          </p:nvPr>
        </p:nvSpPr>
        <p:spPr>
          <a:xfrm>
            <a:off x="722313" y="4406903"/>
            <a:ext cx="77724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7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0" name="Google Shape;30;p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9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9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6" name="Google Shape;216;p9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7" name="Google Shape;217;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0" name="Shape 220"/>
        <p:cNvGrpSpPr/>
        <p:nvPr/>
      </p:nvGrpSpPr>
      <p:grpSpPr>
        <a:xfrm>
          <a:off x="0" y="0"/>
          <a:ext cx="0" cy="0"/>
          <a:chOff x="0" y="0"/>
          <a:chExt cx="0" cy="0"/>
        </a:xfrm>
      </p:grpSpPr>
      <p:sp>
        <p:nvSpPr>
          <p:cNvPr id="221" name="Google Shape;221;p9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9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3" name="Google Shape;223;p9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4" name="Google Shape;224;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7" name="Shape 227"/>
        <p:cNvGrpSpPr/>
        <p:nvPr/>
      </p:nvGrpSpPr>
      <p:grpSpPr>
        <a:xfrm>
          <a:off x="0" y="0"/>
          <a:ext cx="0" cy="0"/>
          <a:chOff x="0" y="0"/>
          <a:chExt cx="0" cy="0"/>
        </a:xfrm>
      </p:grpSpPr>
      <p:sp>
        <p:nvSpPr>
          <p:cNvPr id="228" name="Google Shape;228;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9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0" name="Google Shape;230;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3" name="Shape 233"/>
        <p:cNvGrpSpPr/>
        <p:nvPr/>
      </p:nvGrpSpPr>
      <p:grpSpPr>
        <a:xfrm>
          <a:off x="0" y="0"/>
          <a:ext cx="0" cy="0"/>
          <a:chOff x="0" y="0"/>
          <a:chExt cx="0" cy="0"/>
        </a:xfrm>
      </p:grpSpPr>
      <p:sp>
        <p:nvSpPr>
          <p:cNvPr id="234" name="Google Shape;234;p9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9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6" name="Google Shape;236;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5" name="Shape 245"/>
        <p:cNvGrpSpPr/>
        <p:nvPr/>
      </p:nvGrpSpPr>
      <p:grpSpPr>
        <a:xfrm>
          <a:off x="0" y="0"/>
          <a:ext cx="0" cy="0"/>
          <a:chOff x="0" y="0"/>
          <a:chExt cx="0" cy="0"/>
        </a:xfrm>
      </p:grpSpPr>
      <p:sp>
        <p:nvSpPr>
          <p:cNvPr id="246" name="Google Shape;246;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6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8" name="Google Shape;248;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1" name="Shape 251"/>
        <p:cNvGrpSpPr/>
        <p:nvPr/>
      </p:nvGrpSpPr>
      <p:grpSpPr>
        <a:xfrm>
          <a:off x="0" y="0"/>
          <a:ext cx="0" cy="0"/>
          <a:chOff x="0" y="0"/>
          <a:chExt cx="0" cy="0"/>
        </a:xfrm>
      </p:grpSpPr>
      <p:sp>
        <p:nvSpPr>
          <p:cNvPr id="252" name="Google Shape;252;p9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9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4" name="Google Shape;254;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7" name="Shape 257"/>
        <p:cNvGrpSpPr/>
        <p:nvPr/>
      </p:nvGrpSpPr>
      <p:grpSpPr>
        <a:xfrm>
          <a:off x="0" y="0"/>
          <a:ext cx="0" cy="0"/>
          <a:chOff x="0" y="0"/>
          <a:chExt cx="0" cy="0"/>
        </a:xfrm>
      </p:grpSpPr>
      <p:sp>
        <p:nvSpPr>
          <p:cNvPr id="258" name="Google Shape;258;p9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9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0" name="Google Shape;260;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3" name="Shape 263"/>
        <p:cNvGrpSpPr/>
        <p:nvPr/>
      </p:nvGrpSpPr>
      <p:grpSpPr>
        <a:xfrm>
          <a:off x="0" y="0"/>
          <a:ext cx="0" cy="0"/>
          <a:chOff x="0" y="0"/>
          <a:chExt cx="0" cy="0"/>
        </a:xfrm>
      </p:grpSpPr>
      <p:sp>
        <p:nvSpPr>
          <p:cNvPr id="264" name="Google Shape;264;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9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6" name="Google Shape;266;p9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7" name="Google Shape;267;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0" name="Shape 270"/>
        <p:cNvGrpSpPr/>
        <p:nvPr/>
      </p:nvGrpSpPr>
      <p:grpSpPr>
        <a:xfrm>
          <a:off x="0" y="0"/>
          <a:ext cx="0" cy="0"/>
          <a:chOff x="0" y="0"/>
          <a:chExt cx="0" cy="0"/>
        </a:xfrm>
      </p:grpSpPr>
      <p:sp>
        <p:nvSpPr>
          <p:cNvPr id="271" name="Google Shape;271;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9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3" name="Google Shape;273;p9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4" name="Google Shape;274;p9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5" name="Google Shape;275;p9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6" name="Google Shape;276;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77"/>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77"/>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9" name="Shape 279"/>
        <p:cNvGrpSpPr/>
        <p:nvPr/>
      </p:nvGrpSpPr>
      <p:grpSpPr>
        <a:xfrm>
          <a:off x="0" y="0"/>
          <a:ext cx="0" cy="0"/>
          <a:chOff x="0" y="0"/>
          <a:chExt cx="0" cy="0"/>
        </a:xfrm>
      </p:grpSpPr>
      <p:sp>
        <p:nvSpPr>
          <p:cNvPr id="280" name="Google Shape;280;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4" name="Shape 284"/>
        <p:cNvGrpSpPr/>
        <p:nvPr/>
      </p:nvGrpSpPr>
      <p:grpSpPr>
        <a:xfrm>
          <a:off x="0" y="0"/>
          <a:ext cx="0" cy="0"/>
          <a:chOff x="0" y="0"/>
          <a:chExt cx="0" cy="0"/>
        </a:xfrm>
      </p:grpSpPr>
      <p:sp>
        <p:nvSpPr>
          <p:cNvPr id="285" name="Google Shape;285;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8" name="Shape 288"/>
        <p:cNvGrpSpPr/>
        <p:nvPr/>
      </p:nvGrpSpPr>
      <p:grpSpPr>
        <a:xfrm>
          <a:off x="0" y="0"/>
          <a:ext cx="0" cy="0"/>
          <a:chOff x="0" y="0"/>
          <a:chExt cx="0" cy="0"/>
        </a:xfrm>
      </p:grpSpPr>
      <p:sp>
        <p:nvSpPr>
          <p:cNvPr id="289" name="Google Shape;289;p10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10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91" name="Google Shape;291;p10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2" name="Google Shape;292;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5" name="Shape 295"/>
        <p:cNvGrpSpPr/>
        <p:nvPr/>
      </p:nvGrpSpPr>
      <p:grpSpPr>
        <a:xfrm>
          <a:off x="0" y="0"/>
          <a:ext cx="0" cy="0"/>
          <a:chOff x="0" y="0"/>
          <a:chExt cx="0" cy="0"/>
        </a:xfrm>
      </p:grpSpPr>
      <p:sp>
        <p:nvSpPr>
          <p:cNvPr id="296" name="Google Shape;296;p10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10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98" name="Google Shape;298;p10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9" name="Google Shape;299;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2" name="Shape 302"/>
        <p:cNvGrpSpPr/>
        <p:nvPr/>
      </p:nvGrpSpPr>
      <p:grpSpPr>
        <a:xfrm>
          <a:off x="0" y="0"/>
          <a:ext cx="0" cy="0"/>
          <a:chOff x="0" y="0"/>
          <a:chExt cx="0" cy="0"/>
        </a:xfrm>
      </p:grpSpPr>
      <p:sp>
        <p:nvSpPr>
          <p:cNvPr id="303" name="Google Shape;303;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10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5" name="Google Shape;305;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8" name="Shape 308"/>
        <p:cNvGrpSpPr/>
        <p:nvPr/>
      </p:nvGrpSpPr>
      <p:grpSpPr>
        <a:xfrm>
          <a:off x="0" y="0"/>
          <a:ext cx="0" cy="0"/>
          <a:chOff x="0" y="0"/>
          <a:chExt cx="0" cy="0"/>
        </a:xfrm>
      </p:grpSpPr>
      <p:sp>
        <p:nvSpPr>
          <p:cNvPr id="309" name="Google Shape;309;p10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10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1" name="Google Shape;311;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90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defRPr>
            </a:lvl1pPr>
            <a:lvl2pPr indent="0" lvl="1" marL="0" algn="r">
              <a:spcBef>
                <a:spcPts val="0"/>
              </a:spcBef>
              <a:spcAft>
                <a:spcPts val="0"/>
              </a:spcAft>
              <a:buNone/>
              <a:defRPr>
                <a:solidFill>
                  <a:srgbClr val="888888"/>
                </a:solidFill>
              </a:defRPr>
            </a:lvl2pPr>
            <a:lvl3pPr indent="0" lvl="2" marL="0" algn="r">
              <a:spcBef>
                <a:spcPts val="0"/>
              </a:spcBef>
              <a:spcAft>
                <a:spcPts val="0"/>
              </a:spcAft>
              <a:buNone/>
              <a:defRPr>
                <a:solidFill>
                  <a:srgbClr val="888888"/>
                </a:solidFill>
              </a:defRPr>
            </a:lvl3pPr>
            <a:lvl4pPr indent="0" lvl="3" marL="0" algn="r">
              <a:spcBef>
                <a:spcPts val="0"/>
              </a:spcBef>
              <a:spcAft>
                <a:spcPts val="0"/>
              </a:spcAft>
              <a:buNone/>
              <a:defRPr>
                <a:solidFill>
                  <a:srgbClr val="888888"/>
                </a:solidFill>
              </a:defRPr>
            </a:lvl4pPr>
            <a:lvl5pPr indent="0" lvl="4" marL="0" algn="r">
              <a:spcBef>
                <a:spcPts val="0"/>
              </a:spcBef>
              <a:spcAft>
                <a:spcPts val="0"/>
              </a:spcAft>
              <a:buNone/>
              <a:defRPr>
                <a:solidFill>
                  <a:srgbClr val="888888"/>
                </a:solidFill>
              </a:defRPr>
            </a:lvl5pPr>
            <a:lvl6pPr indent="0" lvl="5" marL="0" algn="r">
              <a:spcBef>
                <a:spcPts val="0"/>
              </a:spcBef>
              <a:spcAft>
                <a:spcPts val="0"/>
              </a:spcAft>
              <a:buNone/>
              <a:defRPr>
                <a:solidFill>
                  <a:srgbClr val="888888"/>
                </a:solidFill>
              </a:defRPr>
            </a:lvl6pPr>
            <a:lvl7pPr indent="0" lvl="6" marL="0" algn="r">
              <a:spcBef>
                <a:spcPts val="0"/>
              </a:spcBef>
              <a:spcAft>
                <a:spcPts val="0"/>
              </a:spcAft>
              <a:buNone/>
              <a:defRPr>
                <a:solidFill>
                  <a:srgbClr val="888888"/>
                </a:solidFill>
              </a:defRPr>
            </a:lvl7pPr>
            <a:lvl8pPr indent="0" lvl="7" marL="0" algn="r">
              <a:spcBef>
                <a:spcPts val="0"/>
              </a:spcBef>
              <a:spcAft>
                <a:spcPts val="0"/>
              </a:spcAft>
              <a:buNone/>
              <a:defRPr>
                <a:solidFill>
                  <a:srgbClr val="888888"/>
                </a:solidFill>
              </a:defRPr>
            </a:lvl8pPr>
            <a:lvl9pPr indent="0" lvl="8" mar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0" name="Shape 320"/>
        <p:cNvGrpSpPr/>
        <p:nvPr/>
      </p:nvGrpSpPr>
      <p:grpSpPr>
        <a:xfrm>
          <a:off x="0" y="0"/>
          <a:ext cx="0" cy="0"/>
          <a:chOff x="0" y="0"/>
          <a:chExt cx="0" cy="0"/>
        </a:xfrm>
      </p:grpSpPr>
      <p:sp>
        <p:nvSpPr>
          <p:cNvPr id="321" name="Google Shape;321;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2" name="Google Shape;322;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3" name="Google Shape;323;p6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6" name="Shape 326"/>
        <p:cNvGrpSpPr/>
        <p:nvPr/>
      </p:nvGrpSpPr>
      <p:grpSpPr>
        <a:xfrm>
          <a:off x="0" y="0"/>
          <a:ext cx="0" cy="0"/>
          <a:chOff x="0" y="0"/>
          <a:chExt cx="0" cy="0"/>
        </a:xfrm>
      </p:grpSpPr>
      <p:sp>
        <p:nvSpPr>
          <p:cNvPr id="327" name="Google Shape;327;p105"/>
          <p:cNvSpPr txBox="1"/>
          <p:nvPr>
            <p:ph type="ctrTitle"/>
          </p:nvPr>
        </p:nvSpPr>
        <p:spPr>
          <a:xfrm>
            <a:off x="685800" y="2130428"/>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8" name="Google Shape;328;p10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329" name="Google Shape;329;p10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0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10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2" name="Shape 332"/>
        <p:cNvGrpSpPr/>
        <p:nvPr/>
      </p:nvGrpSpPr>
      <p:grpSpPr>
        <a:xfrm>
          <a:off x="0" y="0"/>
          <a:ext cx="0" cy="0"/>
          <a:chOff x="0" y="0"/>
          <a:chExt cx="0" cy="0"/>
        </a:xfrm>
      </p:grpSpPr>
      <p:sp>
        <p:nvSpPr>
          <p:cNvPr id="333" name="Google Shape;333;p106"/>
          <p:cNvSpPr txBox="1"/>
          <p:nvPr>
            <p:ph type="title"/>
          </p:nvPr>
        </p:nvSpPr>
        <p:spPr>
          <a:xfrm>
            <a:off x="722313" y="4406903"/>
            <a:ext cx="77724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4" name="Google Shape;334;p10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35" name="Google Shape;335;p10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10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10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8" name="Shape 338"/>
        <p:cNvGrpSpPr/>
        <p:nvPr/>
      </p:nvGrpSpPr>
      <p:grpSpPr>
        <a:xfrm>
          <a:off x="0" y="0"/>
          <a:ext cx="0" cy="0"/>
          <a:chOff x="0" y="0"/>
          <a:chExt cx="0" cy="0"/>
        </a:xfrm>
      </p:grpSpPr>
      <p:sp>
        <p:nvSpPr>
          <p:cNvPr id="339" name="Google Shape;339;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0" name="Google Shape;340;p107"/>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41" name="Google Shape;341;p107"/>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42" name="Google Shape;342;p10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10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10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8"/>
          <p:cNvSpPr txBox="1"/>
          <p:nvPr>
            <p:ph idx="1" type="body"/>
          </p:nvPr>
        </p:nvSpPr>
        <p:spPr>
          <a:xfrm>
            <a:off x="457200" y="1535113"/>
            <a:ext cx="4040188"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 name="Google Shape;43;p7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4" name="Google Shape;44;p78"/>
          <p:cNvSpPr txBox="1"/>
          <p:nvPr>
            <p:ph idx="3" type="body"/>
          </p:nvPr>
        </p:nvSpPr>
        <p:spPr>
          <a:xfrm>
            <a:off x="4645030" y="1535113"/>
            <a:ext cx="4041775"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 name="Google Shape;45;p78"/>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6" name="Google Shape;46;p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5" name="Shape 345"/>
        <p:cNvGrpSpPr/>
        <p:nvPr/>
      </p:nvGrpSpPr>
      <p:grpSpPr>
        <a:xfrm>
          <a:off x="0" y="0"/>
          <a:ext cx="0" cy="0"/>
          <a:chOff x="0" y="0"/>
          <a:chExt cx="0" cy="0"/>
        </a:xfrm>
      </p:grpSpPr>
      <p:sp>
        <p:nvSpPr>
          <p:cNvPr id="346" name="Google Shape;346;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7" name="Google Shape;347;p108"/>
          <p:cNvSpPr txBox="1"/>
          <p:nvPr>
            <p:ph idx="1" type="body"/>
          </p:nvPr>
        </p:nvSpPr>
        <p:spPr>
          <a:xfrm>
            <a:off x="457200" y="1535113"/>
            <a:ext cx="4040188"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48" name="Google Shape;348;p10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49" name="Google Shape;349;p108"/>
          <p:cNvSpPr txBox="1"/>
          <p:nvPr>
            <p:ph idx="3" type="body"/>
          </p:nvPr>
        </p:nvSpPr>
        <p:spPr>
          <a:xfrm>
            <a:off x="4645030" y="1535113"/>
            <a:ext cx="4041775"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50" name="Google Shape;350;p108"/>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51" name="Google Shape;351;p10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0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10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4" name="Shape 354"/>
        <p:cNvGrpSpPr/>
        <p:nvPr/>
      </p:nvGrpSpPr>
      <p:grpSpPr>
        <a:xfrm>
          <a:off x="0" y="0"/>
          <a:ext cx="0" cy="0"/>
          <a:chOff x="0" y="0"/>
          <a:chExt cx="0" cy="0"/>
        </a:xfrm>
      </p:grpSpPr>
      <p:sp>
        <p:nvSpPr>
          <p:cNvPr id="355" name="Google Shape;355;p1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6" name="Google Shape;356;p10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10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10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9" name="Shape 359"/>
        <p:cNvGrpSpPr/>
        <p:nvPr/>
      </p:nvGrpSpPr>
      <p:grpSpPr>
        <a:xfrm>
          <a:off x="0" y="0"/>
          <a:ext cx="0" cy="0"/>
          <a:chOff x="0" y="0"/>
          <a:chExt cx="0" cy="0"/>
        </a:xfrm>
      </p:grpSpPr>
      <p:sp>
        <p:nvSpPr>
          <p:cNvPr id="360" name="Google Shape;360;p1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1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1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3" name="Shape 363"/>
        <p:cNvGrpSpPr/>
        <p:nvPr/>
      </p:nvGrpSpPr>
      <p:grpSpPr>
        <a:xfrm>
          <a:off x="0" y="0"/>
          <a:ext cx="0" cy="0"/>
          <a:chOff x="0" y="0"/>
          <a:chExt cx="0" cy="0"/>
        </a:xfrm>
      </p:grpSpPr>
      <p:sp>
        <p:nvSpPr>
          <p:cNvPr id="364" name="Google Shape;364;p111"/>
          <p:cNvSpPr txBox="1"/>
          <p:nvPr>
            <p:ph type="title"/>
          </p:nvPr>
        </p:nvSpPr>
        <p:spPr>
          <a:xfrm>
            <a:off x="457205" y="273049"/>
            <a:ext cx="3008313"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5" name="Google Shape;365;p111"/>
          <p:cNvSpPr txBox="1"/>
          <p:nvPr>
            <p:ph idx="1" type="body"/>
          </p:nvPr>
        </p:nvSpPr>
        <p:spPr>
          <a:xfrm>
            <a:off x="3575050" y="273053"/>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66" name="Google Shape;366;p111"/>
          <p:cNvSpPr txBox="1"/>
          <p:nvPr>
            <p:ph idx="2" type="body"/>
          </p:nvPr>
        </p:nvSpPr>
        <p:spPr>
          <a:xfrm>
            <a:off x="457205" y="1435104"/>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67" name="Google Shape;367;p1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1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1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0" name="Shape 370"/>
        <p:cNvGrpSpPr/>
        <p:nvPr/>
      </p:nvGrpSpPr>
      <p:grpSpPr>
        <a:xfrm>
          <a:off x="0" y="0"/>
          <a:ext cx="0" cy="0"/>
          <a:chOff x="0" y="0"/>
          <a:chExt cx="0" cy="0"/>
        </a:xfrm>
      </p:grpSpPr>
      <p:sp>
        <p:nvSpPr>
          <p:cNvPr id="371" name="Google Shape;371;p112"/>
          <p:cNvSpPr txBox="1"/>
          <p:nvPr>
            <p:ph type="title"/>
          </p:nvPr>
        </p:nvSpPr>
        <p:spPr>
          <a:xfrm>
            <a:off x="1792288" y="4800601"/>
            <a:ext cx="5486400" cy="566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2" name="Google Shape;372;p11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3" name="Google Shape;373;p112"/>
          <p:cNvSpPr txBox="1"/>
          <p:nvPr>
            <p:ph idx="1" type="body"/>
          </p:nvPr>
        </p:nvSpPr>
        <p:spPr>
          <a:xfrm>
            <a:off x="1792288" y="5367339"/>
            <a:ext cx="54864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74" name="Google Shape;374;p1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1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1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7" name="Shape 377"/>
        <p:cNvGrpSpPr/>
        <p:nvPr/>
      </p:nvGrpSpPr>
      <p:grpSpPr>
        <a:xfrm>
          <a:off x="0" y="0"/>
          <a:ext cx="0" cy="0"/>
          <a:chOff x="0" y="0"/>
          <a:chExt cx="0" cy="0"/>
        </a:xfrm>
      </p:grpSpPr>
      <p:sp>
        <p:nvSpPr>
          <p:cNvPr id="378" name="Google Shape;378;p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9" name="Google Shape;379;p11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0" name="Google Shape;380;p1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1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1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3" name="Shape 383"/>
        <p:cNvGrpSpPr/>
        <p:nvPr/>
      </p:nvGrpSpPr>
      <p:grpSpPr>
        <a:xfrm>
          <a:off x="0" y="0"/>
          <a:ext cx="0" cy="0"/>
          <a:chOff x="0" y="0"/>
          <a:chExt cx="0" cy="0"/>
        </a:xfrm>
      </p:grpSpPr>
      <p:sp>
        <p:nvSpPr>
          <p:cNvPr id="384" name="Google Shape;384;p114"/>
          <p:cNvSpPr txBox="1"/>
          <p:nvPr>
            <p:ph type="title"/>
          </p:nvPr>
        </p:nvSpPr>
        <p:spPr>
          <a:xfrm rot="5400000">
            <a:off x="4732337" y="2171703"/>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5" name="Google Shape;385;p114"/>
          <p:cNvSpPr txBox="1"/>
          <p:nvPr>
            <p:ph idx="1" type="body"/>
          </p:nvPr>
        </p:nvSpPr>
        <p:spPr>
          <a:xfrm rot="5400000">
            <a:off x="541338" y="190503"/>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6" name="Google Shape;386;p1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1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1"/>
          <p:cNvSpPr txBox="1"/>
          <p:nvPr>
            <p:ph type="title"/>
          </p:nvPr>
        </p:nvSpPr>
        <p:spPr>
          <a:xfrm>
            <a:off x="457205" y="273049"/>
            <a:ext cx="3008313"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81"/>
          <p:cNvSpPr txBox="1"/>
          <p:nvPr>
            <p:ph idx="1" type="body"/>
          </p:nvPr>
        </p:nvSpPr>
        <p:spPr>
          <a:xfrm>
            <a:off x="3575050" y="273053"/>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81"/>
          <p:cNvSpPr txBox="1"/>
          <p:nvPr>
            <p:ph idx="2" type="body"/>
          </p:nvPr>
        </p:nvSpPr>
        <p:spPr>
          <a:xfrm>
            <a:off x="457205" y="1435104"/>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8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2"/>
          <p:cNvSpPr txBox="1"/>
          <p:nvPr>
            <p:ph type="title"/>
          </p:nvPr>
        </p:nvSpPr>
        <p:spPr>
          <a:xfrm>
            <a:off x="1792288" y="4800601"/>
            <a:ext cx="5486400" cy="566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8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82"/>
          <p:cNvSpPr txBox="1"/>
          <p:nvPr>
            <p:ph idx="1" type="body"/>
          </p:nvPr>
        </p:nvSpPr>
        <p:spPr>
          <a:xfrm>
            <a:off x="1792288" y="5367339"/>
            <a:ext cx="54864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8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900"/>
              </a:spcBef>
              <a:spcAft>
                <a:spcPts val="0"/>
              </a:spcAft>
              <a:buSzPts val="1400"/>
              <a:buNone/>
              <a:defRPr/>
            </a:lvl2pPr>
            <a:lvl3pPr lvl="2" algn="l">
              <a:spcBef>
                <a:spcPts val="900"/>
              </a:spcBef>
              <a:spcAft>
                <a:spcPts val="0"/>
              </a:spcAft>
              <a:buSzPts val="1400"/>
              <a:buNone/>
              <a:defRPr/>
            </a:lvl3pPr>
            <a:lvl4pPr lvl="3" algn="l">
              <a:spcBef>
                <a:spcPts val="900"/>
              </a:spcBef>
              <a:spcAft>
                <a:spcPts val="0"/>
              </a:spcAft>
              <a:buSzPts val="1400"/>
              <a:buNone/>
              <a:defRPr/>
            </a:lvl4pPr>
            <a:lvl5pPr lvl="4" algn="l">
              <a:spcBef>
                <a:spcPts val="90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2" Type="http://schemas.openxmlformats.org/officeDocument/2006/relationships/theme" Target="../theme/theme3.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5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5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6" name="Google Shape;86;p5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8" name="Google Shape;88;p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9" name="Google Shape;89;p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6" name="Google Shape;166;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7" name="Google Shape;167;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60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8" name="Google Shape;168;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60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9" name="Google Shape;169;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1" name="Google Shape;241;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2" name="Google Shape;242;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60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43" name="Google Shape;243;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60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44" name="Google Shape;244;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16" name="Google Shape;316;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7" name="Google Shape;317;p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18" name="Google Shape;318;p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90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19" name="Google Shape;319;p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23.jpg"/><Relationship Id="rId5"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26.jpg"/><Relationship Id="rId5"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6.jpg"/><Relationship Id="rId5" Type="http://schemas.openxmlformats.org/officeDocument/2006/relationships/image" Target="../media/image3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5.jp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6.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8.jp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3.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6.jpg"/><Relationship Id="rId4" Type="http://schemas.openxmlformats.org/officeDocument/2006/relationships/image" Target="../media/image42.jpg"/><Relationship Id="rId5" Type="http://schemas.openxmlformats.org/officeDocument/2006/relationships/image" Target="../media/image47.jpg"/><Relationship Id="rId6" Type="http://schemas.openxmlformats.org/officeDocument/2006/relationships/image" Target="../media/image38.jpg"/><Relationship Id="rId7"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0.jpg"/><Relationship Id="rId4" Type="http://schemas.openxmlformats.org/officeDocument/2006/relationships/image" Target="../media/image5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4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4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5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4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5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5.jpg"/><Relationship Id="rId5"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5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1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4.xml"/><Relationship Id="rId3" Type="http://schemas.openxmlformats.org/officeDocument/2006/relationships/image" Target="../media/image5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
          <p:cNvSpPr txBox="1"/>
          <p:nvPr>
            <p:ph type="title"/>
          </p:nvPr>
        </p:nvSpPr>
        <p:spPr>
          <a:xfrm>
            <a:off x="38100" y="0"/>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SỞ GIÁO DỤC VÀ ĐÀO TẠO TP. HỒ CHÍ MINH</a:t>
            </a:r>
            <a:br>
              <a:rPr b="1" lang="en-US" sz="3000"/>
            </a:br>
            <a:r>
              <a:rPr b="1" lang="en-US" sz="3000">
                <a:solidFill>
                  <a:srgbClr val="0070C0"/>
                </a:solidFill>
              </a:rPr>
              <a:t>TRƯỜNG THCS – THPT NHÂN VĂN</a:t>
            </a:r>
            <a:endParaRPr/>
          </a:p>
        </p:txBody>
      </p:sp>
      <p:sp>
        <p:nvSpPr>
          <p:cNvPr id="394" name="Google Shape;394;p1"/>
          <p:cNvSpPr txBox="1"/>
          <p:nvPr>
            <p:ph idx="1" type="body"/>
          </p:nvPr>
        </p:nvSpPr>
        <p:spPr>
          <a:xfrm>
            <a:off x="152400" y="1219200"/>
            <a:ext cx="88392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600"/>
              <a:buFont typeface="Arial"/>
              <a:buNone/>
            </a:pPr>
            <a:r>
              <a:rPr b="1" lang="en-US" sz="2600"/>
              <a:t>Giảng văn:</a:t>
            </a:r>
            <a:endParaRPr/>
          </a:p>
          <a:p>
            <a:pPr indent="0" lvl="0" marL="0" rtl="0" algn="l">
              <a:spcBef>
                <a:spcPts val="560"/>
              </a:spcBef>
              <a:spcAft>
                <a:spcPts val="0"/>
              </a:spcAft>
              <a:buClr>
                <a:schemeClr val="dk1"/>
              </a:buClr>
              <a:buSzPts val="2800"/>
              <a:buFont typeface="Arial"/>
              <a:buNone/>
            </a:pPr>
            <a:r>
              <a:t/>
            </a:r>
            <a:endParaRPr b="1" sz="2800"/>
          </a:p>
          <a:p>
            <a:pPr indent="0" lvl="0" marL="0" rtl="0" algn="l">
              <a:spcBef>
                <a:spcPts val="560"/>
              </a:spcBef>
              <a:spcAft>
                <a:spcPts val="0"/>
              </a:spcAft>
              <a:buClr>
                <a:schemeClr val="dk1"/>
              </a:buClr>
              <a:buSzPts val="2800"/>
              <a:buFont typeface="Arial"/>
              <a:buNone/>
            </a:pPr>
            <a:r>
              <a:t/>
            </a:r>
            <a:endParaRPr b="1" sz="2800"/>
          </a:p>
          <a:p>
            <a:pPr indent="0" lvl="0" marL="0" rtl="0" algn="r">
              <a:spcBef>
                <a:spcPts val="520"/>
              </a:spcBef>
              <a:spcAft>
                <a:spcPts val="0"/>
              </a:spcAft>
              <a:buClr>
                <a:schemeClr val="dk1"/>
              </a:buClr>
              <a:buSzPts val="2600"/>
              <a:buFont typeface="Arial"/>
              <a:buNone/>
            </a:pPr>
            <a:r>
              <a:rPr b="1" lang="en-US" sz="2600"/>
              <a:t>-Nguyễn Trung Thành-</a:t>
            </a:r>
            <a:endParaRPr/>
          </a:p>
          <a:p>
            <a:pPr indent="0" lvl="0" marL="0" rtl="0" algn="ctr">
              <a:spcBef>
                <a:spcPts val="560"/>
              </a:spcBef>
              <a:spcAft>
                <a:spcPts val="0"/>
              </a:spcAft>
              <a:buClr>
                <a:srgbClr val="FF0000"/>
              </a:buClr>
              <a:buSzPts val="2800"/>
              <a:buFont typeface="Arial"/>
              <a:buNone/>
            </a:pPr>
            <a:r>
              <a:rPr b="1" lang="en-US" sz="2800">
                <a:solidFill>
                  <a:srgbClr val="FF0000"/>
                </a:solidFill>
              </a:rPr>
              <a:t>Gv. NGUYỄN HÀ TIÊN</a:t>
            </a:r>
            <a:endParaRPr/>
          </a:p>
        </p:txBody>
      </p:sp>
      <p:sp>
        <p:nvSpPr>
          <p:cNvPr id="395" name="Google Shape;395;p1"/>
          <p:cNvSpPr/>
          <p:nvPr/>
        </p:nvSpPr>
        <p:spPr>
          <a:xfrm>
            <a:off x="762000" y="1524000"/>
            <a:ext cx="77724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000" u="none" cap="none" strike="noStrike">
                <a:solidFill>
                  <a:srgbClr val="00FF00"/>
                </a:solidFill>
                <a:latin typeface="Arial"/>
                <a:ea typeface="Arial"/>
                <a:cs typeface="Arial"/>
                <a:sym typeface="Arial"/>
              </a:rPr>
              <a:t>RỪNG XÀ NU</a:t>
            </a:r>
            <a:endParaRPr b="1" i="0" sz="7000" u="none" cap="none" strike="noStrike">
              <a:solidFill>
                <a:srgbClr val="00FF00"/>
              </a:solidFill>
              <a:latin typeface="Arial"/>
              <a:ea typeface="Arial"/>
              <a:cs typeface="Arial"/>
              <a:sym typeface="Arial"/>
            </a:endParaRPr>
          </a:p>
        </p:txBody>
      </p:sp>
      <p:pic>
        <p:nvPicPr>
          <p:cNvPr id="396" name="Google Shape;396;p1"/>
          <p:cNvPicPr preferRelativeResize="0"/>
          <p:nvPr/>
        </p:nvPicPr>
        <p:blipFill rotWithShape="1">
          <a:blip r:embed="rId3">
            <a:alphaModFix/>
          </a:blip>
          <a:srcRect b="0" l="0" r="0" t="0"/>
          <a:stretch/>
        </p:blipFill>
        <p:spPr>
          <a:xfrm>
            <a:off x="152400" y="4100152"/>
            <a:ext cx="3538874" cy="2681648"/>
          </a:xfrm>
          <a:prstGeom prst="rect">
            <a:avLst/>
          </a:prstGeom>
          <a:noFill/>
          <a:ln>
            <a:noFill/>
          </a:ln>
        </p:spPr>
      </p:pic>
      <p:pic>
        <p:nvPicPr>
          <p:cNvPr id="397" name="Google Shape;397;p1"/>
          <p:cNvPicPr preferRelativeResize="0"/>
          <p:nvPr/>
        </p:nvPicPr>
        <p:blipFill rotWithShape="1">
          <a:blip r:embed="rId4">
            <a:alphaModFix/>
          </a:blip>
          <a:srcRect b="0" l="0" r="0" t="0"/>
          <a:stretch/>
        </p:blipFill>
        <p:spPr>
          <a:xfrm>
            <a:off x="6424552" y="5193149"/>
            <a:ext cx="2576443" cy="1512451"/>
          </a:xfrm>
          <a:prstGeom prst="rect">
            <a:avLst/>
          </a:prstGeom>
          <a:noFill/>
          <a:ln>
            <a:noFill/>
          </a:ln>
        </p:spPr>
      </p:pic>
      <p:pic>
        <p:nvPicPr>
          <p:cNvPr id="398" name="Google Shape;398;p1"/>
          <p:cNvPicPr preferRelativeResize="0"/>
          <p:nvPr/>
        </p:nvPicPr>
        <p:blipFill rotWithShape="1">
          <a:blip r:embed="rId5">
            <a:alphaModFix/>
          </a:blip>
          <a:srcRect b="0" l="0" r="0" t="0"/>
          <a:stretch/>
        </p:blipFill>
        <p:spPr>
          <a:xfrm>
            <a:off x="3691274" y="3886200"/>
            <a:ext cx="2579525" cy="1707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descr="Parchment" id="464" name="Google Shape;464;p9"/>
          <p:cNvSpPr txBox="1"/>
          <p:nvPr/>
        </p:nvSpPr>
        <p:spPr>
          <a:xfrm>
            <a:off x="152400" y="81151"/>
            <a:ext cx="4876800" cy="6156325"/>
          </a:xfrm>
          <a:prstGeom prst="rect">
            <a:avLst/>
          </a:prstGeom>
          <a:noFill/>
          <a:ln cap="flat" cmpd="tri" w="762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chemeClr val="dk1"/>
                </a:solidFill>
                <a:latin typeface="Arial"/>
                <a:ea typeface="Arial"/>
                <a:cs typeface="Arial"/>
                <a:sym typeface="Arial"/>
              </a:rPr>
              <a:t>- Tnú lấy Mai, thực hiện lời anh Quyết trước lúc hi sinh, Tnú và dân làng chuẩn bị chiến đấu.</a:t>
            </a:r>
            <a:endParaRPr/>
          </a:p>
          <a:p>
            <a:pPr indent="0" lvl="0" marL="0" marR="0" rtl="0" algn="just">
              <a:spcBef>
                <a:spcPts val="240"/>
              </a:spcBef>
              <a:spcAft>
                <a:spcPts val="0"/>
              </a:spcAft>
              <a:buNone/>
            </a:pPr>
            <a:r>
              <a:rPr b="0" i="0" lang="en-US" sz="2400" u="none" cap="none" strike="noStrike">
                <a:solidFill>
                  <a:schemeClr val="dk1"/>
                </a:solidFill>
                <a:latin typeface="Arial"/>
                <a:ea typeface="Arial"/>
                <a:cs typeface="Arial"/>
                <a:sym typeface="Arial"/>
              </a:rPr>
              <a:t>- Nghe tin, giặc bắt vợ con Tnú tra tấn đến chết ngay trước mắt anh. Tnú nhảy xổ vào kẻ thù nhưng không cứu được vợ con.</a:t>
            </a:r>
            <a:endParaRPr/>
          </a:p>
          <a:p>
            <a:pPr indent="0" lvl="0" marL="0" marR="0" rtl="0" algn="just">
              <a:spcBef>
                <a:spcPts val="240"/>
              </a:spcBef>
              <a:spcAft>
                <a:spcPts val="0"/>
              </a:spcAft>
              <a:buNone/>
            </a:pPr>
            <a:r>
              <a:rPr b="0" i="0" lang="en-US" sz="2400" u="none" cap="none" strike="noStrike">
                <a:solidFill>
                  <a:schemeClr val="dk1"/>
                </a:solidFill>
                <a:latin typeface="Arial"/>
                <a:ea typeface="Arial"/>
                <a:cs typeface="Arial"/>
                <a:sym typeface="Arial"/>
              </a:rPr>
              <a:t>- Giặc bắt Tnú, quấn giẻ tẩm nhựa xà nu đốt mười đầu ngón tay. Cụ Mết và dân làng nổi dậy cứu Tnú.</a:t>
            </a:r>
            <a:endParaRPr/>
          </a:p>
          <a:p>
            <a:pPr indent="0" lvl="0" marL="0" marR="0" rtl="0" algn="just">
              <a:spcBef>
                <a:spcPts val="240"/>
              </a:spcBef>
              <a:spcAft>
                <a:spcPts val="0"/>
              </a:spcAft>
              <a:buNone/>
            </a:pPr>
            <a:r>
              <a:rPr b="0" i="0" lang="en-US" sz="2400" u="none" cap="none" strike="noStrike">
                <a:solidFill>
                  <a:schemeClr val="dk1"/>
                </a:solidFill>
                <a:latin typeface="Arial"/>
                <a:ea typeface="Arial"/>
                <a:cs typeface="Arial"/>
                <a:sym typeface="Arial"/>
              </a:rPr>
              <a:t>- Tnú ra đi, gia nhập lực lượng và chiến đấu rất dũng cảm bằng chính đôi tay tàn tật.</a:t>
            </a:r>
            <a:endParaRPr/>
          </a:p>
          <a:p>
            <a:pPr indent="0" lvl="0" marL="0" marR="0" rtl="0" algn="just">
              <a:spcBef>
                <a:spcPts val="240"/>
              </a:spcBef>
              <a:spcAft>
                <a:spcPts val="0"/>
              </a:spcAft>
              <a:buNone/>
            </a:pPr>
            <a:r>
              <a:rPr b="0" i="0" lang="en-US" sz="2400" u="none" cap="none" strike="noStrike">
                <a:solidFill>
                  <a:schemeClr val="dk1"/>
                </a:solidFill>
                <a:latin typeface="Arial"/>
                <a:ea typeface="Arial"/>
                <a:cs typeface="Arial"/>
                <a:sym typeface="Arial"/>
              </a:rPr>
              <a:t>- Mết và Dít tiễn Tnú trở lại đơn vị trước cảnh rừng xà nu nối tiếp bất tận.</a:t>
            </a:r>
            <a:endParaRPr/>
          </a:p>
        </p:txBody>
      </p:sp>
      <p:pic>
        <p:nvPicPr>
          <p:cNvPr id="465" name="Google Shape;465;p9"/>
          <p:cNvPicPr preferRelativeResize="0"/>
          <p:nvPr/>
        </p:nvPicPr>
        <p:blipFill rotWithShape="1">
          <a:blip r:embed="rId3">
            <a:alphaModFix/>
          </a:blip>
          <a:srcRect b="0" l="0" r="0" t="0"/>
          <a:stretch/>
        </p:blipFill>
        <p:spPr>
          <a:xfrm>
            <a:off x="5181599" y="94721"/>
            <a:ext cx="3879503" cy="25722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Effect filter="fade" transition="in">
                                      <p:cBhvr>
                                        <p:cTn dur="1"/>
                                        <p:tgtEl>
                                          <p:spTgt spid="4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animEffect filter="fade" transition="in">
                                      <p:cBhvr>
                                        <p:cTn dur="1"/>
                                        <p:tgtEl>
                                          <p:spTgt spid="4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animEffect filter="fade" transition="in">
                                      <p:cBhvr>
                                        <p:cTn dur="1"/>
                                        <p:tgtEl>
                                          <p:spTgt spid="4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3" st="3"/>
                                            </p:txEl>
                                          </p:spTgt>
                                        </p:tgtEl>
                                        <p:attrNameLst>
                                          <p:attrName>style.visibility</p:attrName>
                                        </p:attrNameLst>
                                      </p:cBhvr>
                                      <p:to>
                                        <p:strVal val="visible"/>
                                      </p:to>
                                    </p:set>
                                    <p:animEffect filter="fade" transition="in">
                                      <p:cBhvr>
                                        <p:cTn dur="1"/>
                                        <p:tgtEl>
                                          <p:spTgt spid="4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4" st="4"/>
                                            </p:txEl>
                                          </p:spTgt>
                                        </p:tgtEl>
                                        <p:attrNameLst>
                                          <p:attrName>style.visibility</p:attrName>
                                        </p:attrNameLst>
                                      </p:cBhvr>
                                      <p:to>
                                        <p:strVal val="visible"/>
                                      </p:to>
                                    </p:set>
                                    <p:animEffect filter="fade" transition="in">
                                      <p:cBhvr>
                                        <p:cTn dur="1"/>
                                        <p:tgtEl>
                                          <p:spTgt spid="46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0"/>
          <p:cNvSpPr txBox="1"/>
          <p:nvPr/>
        </p:nvSpPr>
        <p:spPr>
          <a:xfrm>
            <a:off x="381000" y="406574"/>
            <a:ext cx="2205038" cy="571500"/>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Arial"/>
                <a:ea typeface="Arial"/>
                <a:cs typeface="Arial"/>
                <a:sym typeface="Arial"/>
              </a:rPr>
              <a:t>Rừng xà nu</a:t>
            </a:r>
            <a:endParaRPr b="0" i="0" sz="2400" u="none" cap="none" strike="noStrike">
              <a:solidFill>
                <a:srgbClr val="FF0000"/>
              </a:solidFill>
              <a:latin typeface="Arial"/>
              <a:ea typeface="Arial"/>
              <a:cs typeface="Arial"/>
              <a:sym typeface="Arial"/>
            </a:endParaRPr>
          </a:p>
        </p:txBody>
      </p:sp>
      <p:sp>
        <p:nvSpPr>
          <p:cNvPr id="471" name="Google Shape;471;p10"/>
          <p:cNvSpPr txBox="1"/>
          <p:nvPr/>
        </p:nvSpPr>
        <p:spPr>
          <a:xfrm>
            <a:off x="990600" y="1528763"/>
            <a:ext cx="1368425" cy="909637"/>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Cây xà nu lớn</a:t>
            </a:r>
            <a:endParaRPr b="1" i="0" sz="2400" u="none" cap="none" strike="noStrike">
              <a:solidFill>
                <a:schemeClr val="dk1"/>
              </a:solidFill>
              <a:latin typeface="Arial"/>
              <a:ea typeface="Arial"/>
              <a:cs typeface="Arial"/>
              <a:sym typeface="Arial"/>
            </a:endParaRPr>
          </a:p>
        </p:txBody>
      </p:sp>
      <p:sp>
        <p:nvSpPr>
          <p:cNvPr id="472" name="Google Shape;472;p10"/>
          <p:cNvSpPr txBox="1"/>
          <p:nvPr/>
        </p:nvSpPr>
        <p:spPr>
          <a:xfrm>
            <a:off x="1003300" y="3429000"/>
            <a:ext cx="1368425" cy="1719263"/>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Cây xà nu trưởng thành</a:t>
            </a:r>
            <a:endParaRPr b="1" i="0" sz="2400" u="none" cap="none" strike="noStrike">
              <a:solidFill>
                <a:schemeClr val="dk1"/>
              </a:solidFill>
              <a:latin typeface="Arial"/>
              <a:ea typeface="Arial"/>
              <a:cs typeface="Arial"/>
              <a:sym typeface="Arial"/>
            </a:endParaRPr>
          </a:p>
        </p:txBody>
      </p:sp>
      <p:sp>
        <p:nvSpPr>
          <p:cNvPr id="473" name="Google Shape;473;p10"/>
          <p:cNvSpPr txBox="1"/>
          <p:nvPr/>
        </p:nvSpPr>
        <p:spPr>
          <a:xfrm>
            <a:off x="1003299" y="5574506"/>
            <a:ext cx="1368425" cy="1104900"/>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Cây xà nu con</a:t>
            </a:r>
            <a:endParaRPr/>
          </a:p>
        </p:txBody>
      </p:sp>
      <p:sp>
        <p:nvSpPr>
          <p:cNvPr id="474" name="Google Shape;474;p10"/>
          <p:cNvSpPr txBox="1"/>
          <p:nvPr/>
        </p:nvSpPr>
        <p:spPr>
          <a:xfrm>
            <a:off x="3505201" y="418970"/>
            <a:ext cx="2189380" cy="571500"/>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Arial"/>
                <a:ea typeface="Arial"/>
                <a:cs typeface="Arial"/>
                <a:sym typeface="Arial"/>
              </a:rPr>
              <a:t>Làng Xô Man</a:t>
            </a:r>
            <a:endParaRPr b="0" i="0" sz="2400" u="none" cap="none" strike="noStrike">
              <a:solidFill>
                <a:srgbClr val="FF0000"/>
              </a:solidFill>
              <a:latin typeface="Arial"/>
              <a:ea typeface="Arial"/>
              <a:cs typeface="Arial"/>
              <a:sym typeface="Arial"/>
            </a:endParaRPr>
          </a:p>
        </p:txBody>
      </p:sp>
      <p:sp>
        <p:nvSpPr>
          <p:cNvPr id="475" name="Google Shape;475;p10"/>
          <p:cNvSpPr txBox="1"/>
          <p:nvPr/>
        </p:nvSpPr>
        <p:spPr>
          <a:xfrm>
            <a:off x="3809999" y="5624513"/>
            <a:ext cx="1370013" cy="1004887"/>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ctr">
              <a:spcBef>
                <a:spcPts val="1200"/>
              </a:spcBef>
              <a:spcAft>
                <a:spcPts val="0"/>
              </a:spcAft>
              <a:buNone/>
            </a:pPr>
            <a:r>
              <a:rPr b="1" i="0" lang="en-US" sz="2400" u="none" cap="none" strike="noStrike">
                <a:solidFill>
                  <a:schemeClr val="dk1"/>
                </a:solidFill>
                <a:latin typeface="Arial"/>
                <a:ea typeface="Arial"/>
                <a:cs typeface="Arial"/>
                <a:sym typeface="Arial"/>
              </a:rPr>
              <a:t>Heng</a:t>
            </a:r>
            <a:endParaRPr b="1" i="0" sz="2400" u="none" cap="none" strike="noStrike">
              <a:solidFill>
                <a:schemeClr val="dk1"/>
              </a:solidFill>
              <a:latin typeface="Arial"/>
              <a:ea typeface="Arial"/>
              <a:cs typeface="Arial"/>
              <a:sym typeface="Arial"/>
            </a:endParaRPr>
          </a:p>
        </p:txBody>
      </p:sp>
      <p:sp>
        <p:nvSpPr>
          <p:cNvPr id="476" name="Google Shape;476;p10"/>
          <p:cNvSpPr txBox="1"/>
          <p:nvPr/>
        </p:nvSpPr>
        <p:spPr>
          <a:xfrm>
            <a:off x="3830420" y="1562166"/>
            <a:ext cx="1370013" cy="876234"/>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Cụ Mết</a:t>
            </a:r>
            <a:endParaRPr b="1" i="0" sz="2400" u="none" cap="none" strike="noStrike">
              <a:solidFill>
                <a:schemeClr val="dk1"/>
              </a:solidFill>
              <a:latin typeface="Arial"/>
              <a:ea typeface="Arial"/>
              <a:cs typeface="Arial"/>
              <a:sym typeface="Arial"/>
            </a:endParaRPr>
          </a:p>
        </p:txBody>
      </p:sp>
      <p:sp>
        <p:nvSpPr>
          <p:cNvPr id="477" name="Google Shape;477;p10"/>
          <p:cNvSpPr txBox="1"/>
          <p:nvPr/>
        </p:nvSpPr>
        <p:spPr>
          <a:xfrm>
            <a:off x="3858604" y="3407568"/>
            <a:ext cx="1370013" cy="1719263"/>
          </a:xfrm>
          <a:prstGeom prst="rect">
            <a:avLst/>
          </a:prstGeom>
          <a:solidFill>
            <a:srgbClr val="FFFFFF"/>
          </a:solidFill>
          <a:ln cap="flat" cmpd="sng" w="571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ctr">
              <a:spcBef>
                <a:spcPts val="1200"/>
              </a:spcBef>
              <a:spcAft>
                <a:spcPts val="0"/>
              </a:spcAft>
              <a:buNone/>
            </a:pPr>
            <a:r>
              <a:rPr b="1" i="0" lang="en-US" sz="2400" u="none" cap="none" strike="noStrike">
                <a:solidFill>
                  <a:schemeClr val="dk1"/>
                </a:solidFill>
                <a:latin typeface="Arial"/>
                <a:ea typeface="Arial"/>
                <a:cs typeface="Arial"/>
                <a:sym typeface="Arial"/>
              </a:rPr>
              <a:t>Tnú, Mai, Dít</a:t>
            </a:r>
            <a:endParaRPr b="1" i="0" sz="2400" u="none" cap="none" strike="noStrike">
              <a:solidFill>
                <a:schemeClr val="dk1"/>
              </a:solidFill>
              <a:latin typeface="Arial"/>
              <a:ea typeface="Arial"/>
              <a:cs typeface="Arial"/>
              <a:sym typeface="Arial"/>
            </a:endParaRPr>
          </a:p>
        </p:txBody>
      </p:sp>
      <p:cxnSp>
        <p:nvCxnSpPr>
          <p:cNvPr id="478" name="Google Shape;478;p10"/>
          <p:cNvCxnSpPr/>
          <p:nvPr/>
        </p:nvCxnSpPr>
        <p:spPr>
          <a:xfrm>
            <a:off x="2586039" y="769438"/>
            <a:ext cx="919162" cy="0"/>
          </a:xfrm>
          <a:prstGeom prst="straightConnector1">
            <a:avLst/>
          </a:prstGeom>
          <a:noFill/>
          <a:ln cap="flat" cmpd="sng" w="57150">
            <a:solidFill>
              <a:srgbClr val="FFFF00"/>
            </a:solidFill>
            <a:prstDash val="solid"/>
            <a:round/>
            <a:headEnd len="med" w="med" type="none"/>
            <a:tailEnd len="med" w="med" type="triangle"/>
          </a:ln>
        </p:spPr>
      </p:cxnSp>
      <p:cxnSp>
        <p:nvCxnSpPr>
          <p:cNvPr id="479" name="Google Shape;479;p10"/>
          <p:cNvCxnSpPr/>
          <p:nvPr/>
        </p:nvCxnSpPr>
        <p:spPr>
          <a:xfrm>
            <a:off x="1598613" y="957263"/>
            <a:ext cx="0" cy="571500"/>
          </a:xfrm>
          <a:prstGeom prst="straightConnector1">
            <a:avLst/>
          </a:prstGeom>
          <a:noFill/>
          <a:ln cap="flat" cmpd="sng" w="57150">
            <a:solidFill>
              <a:srgbClr val="FFFF00"/>
            </a:solidFill>
            <a:prstDash val="solid"/>
            <a:round/>
            <a:headEnd len="med" w="med" type="none"/>
            <a:tailEnd len="med" w="med" type="triangle"/>
          </a:ln>
        </p:spPr>
      </p:cxnSp>
      <p:cxnSp>
        <p:nvCxnSpPr>
          <p:cNvPr id="480" name="Google Shape;480;p10"/>
          <p:cNvCxnSpPr/>
          <p:nvPr/>
        </p:nvCxnSpPr>
        <p:spPr>
          <a:xfrm>
            <a:off x="1598613" y="2590800"/>
            <a:ext cx="0" cy="842963"/>
          </a:xfrm>
          <a:prstGeom prst="straightConnector1">
            <a:avLst/>
          </a:prstGeom>
          <a:noFill/>
          <a:ln cap="flat" cmpd="sng" w="57150">
            <a:solidFill>
              <a:srgbClr val="FFFF00"/>
            </a:solidFill>
            <a:prstDash val="solid"/>
            <a:round/>
            <a:headEnd len="med" w="med" type="none"/>
            <a:tailEnd len="med" w="med" type="triangle"/>
          </a:ln>
        </p:spPr>
      </p:cxnSp>
      <p:cxnSp>
        <p:nvCxnSpPr>
          <p:cNvPr id="481" name="Google Shape;481;p10"/>
          <p:cNvCxnSpPr/>
          <p:nvPr/>
        </p:nvCxnSpPr>
        <p:spPr>
          <a:xfrm>
            <a:off x="1598613" y="5148263"/>
            <a:ext cx="0" cy="381000"/>
          </a:xfrm>
          <a:prstGeom prst="straightConnector1">
            <a:avLst/>
          </a:prstGeom>
          <a:noFill/>
          <a:ln cap="flat" cmpd="sng" w="57150">
            <a:solidFill>
              <a:srgbClr val="FFFF00"/>
            </a:solidFill>
            <a:prstDash val="solid"/>
            <a:round/>
            <a:headEnd len="med" w="med" type="none"/>
            <a:tailEnd len="med" w="med" type="triangle"/>
          </a:ln>
        </p:spPr>
      </p:cxnSp>
      <p:cxnSp>
        <p:nvCxnSpPr>
          <p:cNvPr id="482" name="Google Shape;482;p10"/>
          <p:cNvCxnSpPr/>
          <p:nvPr/>
        </p:nvCxnSpPr>
        <p:spPr>
          <a:xfrm>
            <a:off x="2359025" y="6291263"/>
            <a:ext cx="1499579" cy="0"/>
          </a:xfrm>
          <a:prstGeom prst="straightConnector1">
            <a:avLst/>
          </a:prstGeom>
          <a:noFill/>
          <a:ln cap="flat" cmpd="sng" w="57150">
            <a:solidFill>
              <a:srgbClr val="FFFF00"/>
            </a:solidFill>
            <a:prstDash val="solid"/>
            <a:round/>
            <a:headEnd len="med" w="med" type="none"/>
            <a:tailEnd len="med" w="med" type="triangle"/>
          </a:ln>
        </p:spPr>
      </p:cxnSp>
      <p:cxnSp>
        <p:nvCxnSpPr>
          <p:cNvPr id="483" name="Google Shape;483;p10"/>
          <p:cNvCxnSpPr/>
          <p:nvPr/>
        </p:nvCxnSpPr>
        <p:spPr>
          <a:xfrm>
            <a:off x="4515426" y="997777"/>
            <a:ext cx="0" cy="571500"/>
          </a:xfrm>
          <a:prstGeom prst="straightConnector1">
            <a:avLst/>
          </a:prstGeom>
          <a:noFill/>
          <a:ln cap="flat" cmpd="sng" w="57150">
            <a:solidFill>
              <a:srgbClr val="FFFF00"/>
            </a:solidFill>
            <a:prstDash val="solid"/>
            <a:round/>
            <a:headEnd len="med" w="med" type="none"/>
            <a:tailEnd len="med" w="med" type="triangle"/>
          </a:ln>
        </p:spPr>
      </p:cxnSp>
      <p:cxnSp>
        <p:nvCxnSpPr>
          <p:cNvPr id="484" name="Google Shape;484;p10"/>
          <p:cNvCxnSpPr/>
          <p:nvPr/>
        </p:nvCxnSpPr>
        <p:spPr>
          <a:xfrm>
            <a:off x="4515426" y="2438400"/>
            <a:ext cx="0" cy="900113"/>
          </a:xfrm>
          <a:prstGeom prst="straightConnector1">
            <a:avLst/>
          </a:prstGeom>
          <a:noFill/>
          <a:ln cap="flat" cmpd="sng" w="57150">
            <a:solidFill>
              <a:srgbClr val="FFFF00"/>
            </a:solidFill>
            <a:prstDash val="solid"/>
            <a:round/>
            <a:headEnd len="med" w="med" type="none"/>
            <a:tailEnd len="med" w="med" type="triangle"/>
          </a:ln>
        </p:spPr>
      </p:cxnSp>
      <p:cxnSp>
        <p:nvCxnSpPr>
          <p:cNvPr id="485" name="Google Shape;485;p10"/>
          <p:cNvCxnSpPr/>
          <p:nvPr/>
        </p:nvCxnSpPr>
        <p:spPr>
          <a:xfrm>
            <a:off x="4515426" y="5126831"/>
            <a:ext cx="24379" cy="517842"/>
          </a:xfrm>
          <a:prstGeom prst="straightConnector1">
            <a:avLst/>
          </a:prstGeom>
          <a:noFill/>
          <a:ln cap="flat" cmpd="sng" w="57150">
            <a:solidFill>
              <a:srgbClr val="FFFF00"/>
            </a:solidFill>
            <a:prstDash val="solid"/>
            <a:round/>
            <a:headEnd len="med" w="med" type="none"/>
            <a:tailEnd len="med" w="med" type="triangle"/>
          </a:ln>
        </p:spPr>
      </p:cxnSp>
      <p:cxnSp>
        <p:nvCxnSpPr>
          <p:cNvPr id="486" name="Google Shape;486;p10"/>
          <p:cNvCxnSpPr/>
          <p:nvPr/>
        </p:nvCxnSpPr>
        <p:spPr>
          <a:xfrm>
            <a:off x="2362200" y="4267200"/>
            <a:ext cx="1468220" cy="0"/>
          </a:xfrm>
          <a:prstGeom prst="straightConnector1">
            <a:avLst/>
          </a:prstGeom>
          <a:noFill/>
          <a:ln cap="flat" cmpd="sng" w="57150">
            <a:solidFill>
              <a:srgbClr val="FFFF00"/>
            </a:solidFill>
            <a:prstDash val="solid"/>
            <a:round/>
            <a:headEnd len="med" w="med" type="none"/>
            <a:tailEnd len="med" w="med" type="triangle"/>
          </a:ln>
        </p:spPr>
      </p:cxnSp>
      <p:cxnSp>
        <p:nvCxnSpPr>
          <p:cNvPr id="487" name="Google Shape;487;p10"/>
          <p:cNvCxnSpPr/>
          <p:nvPr/>
        </p:nvCxnSpPr>
        <p:spPr>
          <a:xfrm>
            <a:off x="2438400" y="2133600"/>
            <a:ext cx="1371599" cy="0"/>
          </a:xfrm>
          <a:prstGeom prst="straightConnector1">
            <a:avLst/>
          </a:prstGeom>
          <a:noFill/>
          <a:ln cap="flat" cmpd="sng" w="57150">
            <a:solidFill>
              <a:srgbClr val="FFFF00"/>
            </a:solidFill>
            <a:prstDash val="solid"/>
            <a:round/>
            <a:headEnd len="med" w="med" type="none"/>
            <a:tailEnd len="med" w="med" type="triangle"/>
          </a:ln>
        </p:spPr>
      </p:cxnSp>
      <p:pic>
        <p:nvPicPr>
          <p:cNvPr id="488" name="Google Shape;488;p10"/>
          <p:cNvPicPr preferRelativeResize="0"/>
          <p:nvPr/>
        </p:nvPicPr>
        <p:blipFill rotWithShape="1">
          <a:blip r:embed="rId3">
            <a:alphaModFix/>
          </a:blip>
          <a:srcRect b="0" l="0" r="0" t="0"/>
          <a:stretch/>
        </p:blipFill>
        <p:spPr>
          <a:xfrm>
            <a:off x="5867400" y="26167"/>
            <a:ext cx="3216563" cy="30980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2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495" name="Google Shape;495;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496" name="Google Shape;496;p11"/>
          <p:cNvSpPr txBox="1"/>
          <p:nvPr>
            <p:ph idx="1" type="body"/>
          </p:nvPr>
        </p:nvSpPr>
        <p:spPr>
          <a:xfrm>
            <a:off x="152400" y="3352800"/>
            <a:ext cx="4495800" cy="3233737"/>
          </a:xfrm>
          <a:prstGeom prst="rect">
            <a:avLst/>
          </a:prstGeom>
          <a:noFill/>
          <a:ln cap="flat" cmpd="tri" w="76200">
            <a:solidFill>
              <a:srgbClr val="0000CC"/>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rtl="0" algn="just">
              <a:spcBef>
                <a:spcPts val="0"/>
              </a:spcBef>
              <a:spcAft>
                <a:spcPts val="0"/>
              </a:spcAft>
              <a:buClr>
                <a:srgbClr val="FF0000"/>
              </a:buClr>
              <a:buSzPts val="2400"/>
              <a:buFont typeface="Arial"/>
              <a:buNone/>
            </a:pPr>
            <a:r>
              <a:rPr b="1" lang="en-US" sz="2400">
                <a:solidFill>
                  <a:srgbClr val="FF0000"/>
                </a:solidFill>
                <a:latin typeface="Arial"/>
                <a:ea typeface="Arial"/>
                <a:cs typeface="Arial"/>
                <a:sym typeface="Arial"/>
              </a:rPr>
              <a:t>    d. Chủ đề:</a:t>
            </a:r>
            <a:endParaRPr sz="2400">
              <a:solidFill>
                <a:srgbClr val="FF0000"/>
              </a:solidFill>
              <a:latin typeface="Arial"/>
              <a:ea typeface="Arial"/>
              <a:cs typeface="Arial"/>
              <a:sym typeface="Arial"/>
            </a:endParaRPr>
          </a:p>
          <a:p>
            <a:pPr indent="-342900" lvl="0" marL="342900" rtl="0" algn="just">
              <a:spcBef>
                <a:spcPts val="480"/>
              </a:spcBef>
              <a:spcAft>
                <a:spcPts val="0"/>
              </a:spcAft>
              <a:buClr>
                <a:schemeClr val="dk1"/>
              </a:buClr>
              <a:buSzPts val="2400"/>
              <a:buFont typeface="Arial"/>
              <a:buNone/>
            </a:pPr>
            <a:r>
              <a:rPr lang="en-US" sz="2400">
                <a:latin typeface="Arial"/>
                <a:ea typeface="Arial"/>
                <a:cs typeface="Arial"/>
                <a:sym typeface="Arial"/>
              </a:rPr>
              <a:t>    Qua hình tượng cây xà nu và nhân vật Tnú, tác phẩm ca ngợi phẩm chất anh hùng bất khuất của người dân Tây Nguyên trong cuộc chiến đấu chống kẻ thù hung bạo.</a:t>
            </a:r>
            <a:endParaRPr/>
          </a:p>
        </p:txBody>
      </p:sp>
      <p:pic>
        <p:nvPicPr>
          <p:cNvPr descr="image006" id="497" name="Google Shape;497;p11"/>
          <p:cNvPicPr preferRelativeResize="0"/>
          <p:nvPr/>
        </p:nvPicPr>
        <p:blipFill rotWithShape="1">
          <a:blip r:embed="rId3">
            <a:alphaModFix/>
          </a:blip>
          <a:srcRect b="0" l="0" r="0" t="0"/>
          <a:stretch/>
        </p:blipFill>
        <p:spPr>
          <a:xfrm>
            <a:off x="152400" y="228600"/>
            <a:ext cx="4038600" cy="2895600"/>
          </a:xfrm>
          <a:prstGeom prst="rect">
            <a:avLst/>
          </a:prstGeom>
          <a:noFill/>
          <a:ln>
            <a:noFill/>
          </a:ln>
          <a:effectLst>
            <a:outerShdw rotWithShape="0" algn="ctr" dir="8100000" dist="107763">
              <a:srgbClr val="808080">
                <a:alpha val="49803"/>
              </a:srgbClr>
            </a:outerShdw>
          </a:effectLst>
        </p:spPr>
      </p:pic>
      <p:pic>
        <p:nvPicPr>
          <p:cNvPr descr="ds3-1.jpg image by ducnhu" id="498" name="Google Shape;498;p11"/>
          <p:cNvPicPr preferRelativeResize="0"/>
          <p:nvPr/>
        </p:nvPicPr>
        <p:blipFill rotWithShape="1">
          <a:blip r:embed="rId4">
            <a:alphaModFix/>
          </a:blip>
          <a:srcRect b="0" l="0" r="0" t="0"/>
          <a:stretch/>
        </p:blipFill>
        <p:spPr>
          <a:xfrm>
            <a:off x="4953000" y="228600"/>
            <a:ext cx="3962400" cy="2895600"/>
          </a:xfrm>
          <a:prstGeom prst="rect">
            <a:avLst/>
          </a:prstGeom>
          <a:noFill/>
          <a:ln>
            <a:noFill/>
          </a:ln>
          <a:effectLst>
            <a:outerShdw rotWithShape="0" algn="ctr" dir="8100000" dist="107763">
              <a:srgbClr val="808080">
                <a:alpha val="4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500"/>
                                        <p:tgtEl>
                                          <p:spTgt spid="4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animEffect filter="fade" transition="in">
                                      <p:cBhvr>
                                        <p:cTn dur="500"/>
                                        <p:tgtEl>
                                          <p:spTgt spid="4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505" name="Google Shape;505;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506" name="Google Shape;506;p12"/>
          <p:cNvSpPr/>
          <p:nvPr/>
        </p:nvSpPr>
        <p:spPr>
          <a:xfrm>
            <a:off x="304800" y="304800"/>
            <a:ext cx="50834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F0000"/>
                </a:solidFill>
                <a:latin typeface="Arial"/>
                <a:ea typeface="Arial"/>
                <a:cs typeface="Arial"/>
                <a:sym typeface="Arial"/>
              </a:rPr>
              <a:t>II. Đọc - hiểu văn bản: </a:t>
            </a:r>
            <a:endParaRPr/>
          </a:p>
        </p:txBody>
      </p:sp>
      <p:pic>
        <p:nvPicPr>
          <p:cNvPr id="507" name="Google Shape;507;p12"/>
          <p:cNvPicPr preferRelativeResize="0"/>
          <p:nvPr/>
        </p:nvPicPr>
        <p:blipFill rotWithShape="1">
          <a:blip r:embed="rId3">
            <a:alphaModFix/>
          </a:blip>
          <a:srcRect b="0" l="0" r="0" t="0"/>
          <a:stretch/>
        </p:blipFill>
        <p:spPr>
          <a:xfrm>
            <a:off x="838200" y="1004978"/>
            <a:ext cx="3581400" cy="2383259"/>
          </a:xfrm>
          <a:prstGeom prst="rect">
            <a:avLst/>
          </a:prstGeom>
          <a:noFill/>
          <a:ln>
            <a:noFill/>
          </a:ln>
        </p:spPr>
      </p:pic>
      <p:pic>
        <p:nvPicPr>
          <p:cNvPr id="508" name="Google Shape;508;p12"/>
          <p:cNvPicPr preferRelativeResize="0"/>
          <p:nvPr/>
        </p:nvPicPr>
        <p:blipFill rotWithShape="1">
          <a:blip r:embed="rId4">
            <a:alphaModFix/>
          </a:blip>
          <a:srcRect b="0" l="0" r="0" t="0"/>
          <a:stretch/>
        </p:blipFill>
        <p:spPr>
          <a:xfrm>
            <a:off x="1066800" y="3657600"/>
            <a:ext cx="2743201" cy="2963334"/>
          </a:xfrm>
          <a:prstGeom prst="rect">
            <a:avLst/>
          </a:prstGeom>
          <a:noFill/>
          <a:ln>
            <a:noFill/>
          </a:ln>
        </p:spPr>
      </p:pic>
      <p:pic>
        <p:nvPicPr>
          <p:cNvPr id="509" name="Google Shape;509;p12"/>
          <p:cNvPicPr preferRelativeResize="0"/>
          <p:nvPr/>
        </p:nvPicPr>
        <p:blipFill rotWithShape="1">
          <a:blip r:embed="rId5">
            <a:alphaModFix/>
          </a:blip>
          <a:srcRect b="0" l="0" r="0" t="0"/>
          <a:stretch/>
        </p:blipFill>
        <p:spPr>
          <a:xfrm>
            <a:off x="5195170" y="152400"/>
            <a:ext cx="3772328" cy="25180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20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descr="Green marble" id="515" name="Google Shape;515;p13"/>
          <p:cNvSpPr/>
          <p:nvPr/>
        </p:nvSpPr>
        <p:spPr>
          <a:xfrm>
            <a:off x="114822" y="54728"/>
            <a:ext cx="5257800" cy="6555641"/>
          </a:xfrm>
          <a:prstGeom prst="rect">
            <a:avLst/>
          </a:prstGeom>
          <a:noFill/>
          <a:ln cap="flat" cmpd="tri" w="76200">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514350" lvl="0" marL="514350" marR="0" rtl="0" algn="just">
              <a:spcBef>
                <a:spcPts val="0"/>
              </a:spcBef>
              <a:spcAft>
                <a:spcPts val="0"/>
              </a:spcAft>
              <a:buClr>
                <a:srgbClr val="FF0000"/>
              </a:buClr>
              <a:buSzPts val="3000"/>
              <a:buFont typeface="Arial"/>
              <a:buAutoNum type="arabicPeriod"/>
            </a:pPr>
            <a:r>
              <a:rPr b="1" i="0" lang="en-US" sz="3000" u="sng" cap="none" strike="noStrike">
                <a:solidFill>
                  <a:srgbClr val="FF0000"/>
                </a:solidFill>
                <a:latin typeface="Arial"/>
                <a:ea typeface="Arial"/>
                <a:cs typeface="Arial"/>
                <a:sym typeface="Arial"/>
              </a:rPr>
              <a:t>Ý nghĩa nhan đề</a:t>
            </a:r>
            <a:r>
              <a:rPr b="1" i="0" lang="en-US" sz="3000" u="none" cap="none" strike="noStrike">
                <a:solidFill>
                  <a:srgbClr val="FF0000"/>
                </a:solidFill>
                <a:latin typeface="Arial"/>
                <a:ea typeface="Arial"/>
                <a:cs typeface="Arial"/>
                <a:sym typeface="Arial"/>
              </a:rPr>
              <a:t>:</a:t>
            </a:r>
            <a:endParaRPr/>
          </a:p>
          <a:p>
            <a:pPr indent="0" lvl="0" marL="0" marR="0" rtl="0" algn="ctr">
              <a:spcBef>
                <a:spcPts val="0"/>
              </a:spcBef>
              <a:spcAft>
                <a:spcPts val="0"/>
              </a:spcAft>
              <a:buNone/>
            </a:pPr>
            <a:r>
              <a:rPr b="1" i="1" lang="en-US" sz="3000" u="none" cap="none" strike="noStrike">
                <a:solidFill>
                  <a:srgbClr val="FF0000"/>
                </a:solidFill>
                <a:latin typeface="Arial"/>
                <a:ea typeface="Arial"/>
                <a:cs typeface="Arial"/>
                <a:sym typeface="Arial"/>
              </a:rPr>
              <a:t>“Rừng xà nu”</a:t>
            </a:r>
            <a:r>
              <a:rPr b="1" i="1" lang="en-US" sz="3000" u="none" cap="none" strike="noStrike">
                <a:solidFill>
                  <a:srgbClr val="0000CC"/>
                </a:solidFill>
                <a:latin typeface="Arial"/>
                <a:ea typeface="Arial"/>
                <a:cs typeface="Arial"/>
                <a:sym typeface="Arial"/>
              </a:rPr>
              <a:t> 🡪 </a:t>
            </a:r>
            <a:r>
              <a:rPr b="1" i="0" lang="en-US" sz="3000" u="none" cap="none" strike="noStrike">
                <a:solidFill>
                  <a:srgbClr val="0000CC"/>
                </a:solidFill>
                <a:latin typeface="Arial"/>
                <a:ea typeface="Arial"/>
                <a:cs typeface="Arial"/>
                <a:sym typeface="Arial"/>
              </a:rPr>
              <a:t>giàu sức khái quát, gợi mở:</a:t>
            </a:r>
            <a:endParaRPr/>
          </a:p>
          <a:p>
            <a:pPr indent="-190500" lvl="0" marL="0" marR="0" rtl="0" algn="just">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 Gợi vẻ đẹp hùng tráng, man dại của núi rừng Tây Nguyên, của thiên nhiên đất nước.</a:t>
            </a:r>
            <a:endParaRPr/>
          </a:p>
          <a:p>
            <a:pPr indent="-190500" lvl="0" marL="0" marR="0" rtl="0" algn="just">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 Ca ngợi vẻ đẹp của con người Tây Nguyên bất khuất, kiên cường.</a:t>
            </a:r>
            <a:endParaRPr/>
          </a:p>
          <a:p>
            <a:pPr indent="-190500" lvl="0" marL="0" marR="0" rtl="0" algn="just">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 Thể hiện vẻ đẹp sử thi của tác phẩm.</a:t>
            </a:r>
            <a:endParaRPr/>
          </a:p>
          <a:p>
            <a:pPr indent="-190500" lvl="0" marL="0" marR="0" rtl="0" algn="just">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 Mang cả ý nghĩa thực và ý nghĩa biểu tượng</a:t>
            </a:r>
            <a:endParaRPr b="0" i="0" sz="3000" u="none" cap="none" strike="noStrike">
              <a:solidFill>
                <a:srgbClr val="FF0000"/>
              </a:solidFill>
              <a:latin typeface="Arial"/>
              <a:ea typeface="Arial"/>
              <a:cs typeface="Arial"/>
              <a:sym typeface="Arial"/>
            </a:endParaRPr>
          </a:p>
        </p:txBody>
      </p:sp>
      <p:pic>
        <p:nvPicPr>
          <p:cNvPr id="516" name="Google Shape;516;p13"/>
          <p:cNvPicPr preferRelativeResize="0"/>
          <p:nvPr/>
        </p:nvPicPr>
        <p:blipFill rotWithShape="1">
          <a:blip r:embed="rId3">
            <a:alphaModFix/>
          </a:blip>
          <a:srcRect b="0" l="0" r="0" t="0"/>
          <a:stretch/>
        </p:blipFill>
        <p:spPr>
          <a:xfrm>
            <a:off x="5562600" y="54728"/>
            <a:ext cx="3467513" cy="26884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500"/>
                                        <p:tgtEl>
                                          <p:spTgt spid="5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500"/>
                                        <p:tgtEl>
                                          <p:spTgt spid="5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2" st="2"/>
                                            </p:txEl>
                                          </p:spTgt>
                                        </p:tgtEl>
                                        <p:attrNameLst>
                                          <p:attrName>style.visibility</p:attrName>
                                        </p:attrNameLst>
                                      </p:cBhvr>
                                      <p:to>
                                        <p:strVal val="visible"/>
                                      </p:to>
                                    </p:set>
                                    <p:animEffect filter="fade" transition="in">
                                      <p:cBhvr>
                                        <p:cTn dur="500"/>
                                        <p:tgtEl>
                                          <p:spTgt spid="5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3" st="3"/>
                                            </p:txEl>
                                          </p:spTgt>
                                        </p:tgtEl>
                                        <p:attrNameLst>
                                          <p:attrName>style.visibility</p:attrName>
                                        </p:attrNameLst>
                                      </p:cBhvr>
                                      <p:to>
                                        <p:strVal val="visible"/>
                                      </p:to>
                                    </p:set>
                                    <p:animEffect filter="fade" transition="in">
                                      <p:cBhvr>
                                        <p:cTn dur="500"/>
                                        <p:tgtEl>
                                          <p:spTgt spid="5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4" st="4"/>
                                            </p:txEl>
                                          </p:spTgt>
                                        </p:tgtEl>
                                        <p:attrNameLst>
                                          <p:attrName>style.visibility</p:attrName>
                                        </p:attrNameLst>
                                      </p:cBhvr>
                                      <p:to>
                                        <p:strVal val="visible"/>
                                      </p:to>
                                    </p:set>
                                    <p:animEffect filter="fade" transition="in">
                                      <p:cBhvr>
                                        <p:cTn dur="500"/>
                                        <p:tgtEl>
                                          <p:spTgt spid="5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5" st="5"/>
                                            </p:txEl>
                                          </p:spTgt>
                                        </p:tgtEl>
                                        <p:attrNameLst>
                                          <p:attrName>style.visibility</p:attrName>
                                        </p:attrNameLst>
                                      </p:cBhvr>
                                      <p:to>
                                        <p:strVal val="visible"/>
                                      </p:to>
                                    </p:set>
                                    <p:animEffect filter="fade" transition="in">
                                      <p:cBhvr>
                                        <p:cTn dur="500"/>
                                        <p:tgtEl>
                                          <p:spTgt spid="51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4"/>
          <p:cNvSpPr/>
          <p:nvPr/>
        </p:nvSpPr>
        <p:spPr>
          <a:xfrm>
            <a:off x="138666" y="1300479"/>
            <a:ext cx="4802263" cy="5558211"/>
          </a:xfrm>
          <a:prstGeom prst="rect">
            <a:avLst/>
          </a:prstGeom>
          <a:solidFill>
            <a:schemeClr val="lt1"/>
          </a:soli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sng" cap="none" strike="noStrike">
              <a:solidFill>
                <a:srgbClr val="C00000"/>
              </a:solidFill>
              <a:latin typeface="Cambria"/>
              <a:ea typeface="Cambria"/>
              <a:cs typeface="Cambria"/>
              <a:sym typeface="Cambria"/>
            </a:endParaRPr>
          </a:p>
          <a:p>
            <a:pPr indent="0" lvl="0" marL="0" marR="0" rtl="0" algn="l">
              <a:spcBef>
                <a:spcPts val="0"/>
              </a:spcBef>
              <a:spcAft>
                <a:spcPts val="0"/>
              </a:spcAft>
              <a:buNone/>
            </a:pPr>
            <a:r>
              <a:rPr b="1" i="0" lang="en-US" sz="2400" u="sng" cap="none" strike="noStrike">
                <a:solidFill>
                  <a:srgbClr val="FF0000"/>
                </a:solidFill>
                <a:latin typeface="Arial"/>
                <a:ea typeface="Arial"/>
                <a:cs typeface="Arial"/>
                <a:sym typeface="Arial"/>
              </a:rPr>
              <a:t>Đặc điểm sinh thái</a:t>
            </a:r>
            <a:endParaRPr b="1" i="0" sz="2400" u="sng" cap="none" strike="noStrike">
              <a:solidFill>
                <a:srgbClr val="FF0000"/>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C00000"/>
                </a:solidFill>
                <a:latin typeface="Arial"/>
                <a:ea typeface="Arial"/>
                <a:cs typeface="Arial"/>
                <a:sym typeface="Arial"/>
              </a:rPr>
              <a:t>Xà nu: tên gọi khác của thông ba lá</a:t>
            </a:r>
            <a:endParaRPr b="1" i="0" sz="2400" u="none" cap="none" strike="noStrike">
              <a:solidFill>
                <a:srgbClr val="C00000"/>
              </a:solidFill>
              <a:latin typeface="Arial"/>
              <a:ea typeface="Arial"/>
              <a:cs typeface="Arial"/>
              <a:sym typeface="Arial"/>
            </a:endParaRPr>
          </a:p>
          <a:p>
            <a:pPr indent="-152400" lvl="0" marL="0" marR="0" rtl="0" algn="just">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Loại cây thân gỗ, họ thông, mọc thành rừng ở Tây Nguyên.</a:t>
            </a:r>
            <a:endParaRPr/>
          </a:p>
          <a:p>
            <a:pPr indent="0" lvl="0" marL="0" marR="0" rtl="0" algn="just">
              <a:spcBef>
                <a:spcPts val="0"/>
              </a:spcBef>
              <a:spcAft>
                <a:spcPts val="0"/>
              </a:spcAft>
              <a:buNone/>
            </a:pPr>
            <a:r>
              <a:rPr b="0" i="0" lang="en-US" sz="2400" u="none" cap="none" strike="noStrike">
                <a:solidFill>
                  <a:srgbClr val="000000"/>
                </a:solidFill>
                <a:latin typeface="Arial"/>
                <a:ea typeface="Arial"/>
                <a:cs typeface="Arial"/>
                <a:sym typeface="Arial"/>
              </a:rPr>
              <a:t>- Cây xà nu có dáng mọc thẳng, tán lá vươn cao, thân cây vạm vỡ, có sức sống mãnh liệt.</a:t>
            </a:r>
            <a:endParaRPr/>
          </a:p>
          <a:p>
            <a:pPr indent="0" lvl="0" marL="0" marR="0" rtl="0" algn="just">
              <a:spcBef>
                <a:spcPts val="0"/>
              </a:spcBef>
              <a:spcAft>
                <a:spcPts val="0"/>
              </a:spcAft>
              <a:buNone/>
            </a:pPr>
            <a:r>
              <a:rPr b="1" i="0" lang="en-US" sz="2400" u="none" cap="none" strike="noStrike">
                <a:solidFill>
                  <a:srgbClr val="000000"/>
                </a:solidFill>
                <a:latin typeface="Arial"/>
                <a:ea typeface="Arial"/>
                <a:cs typeface="Arial"/>
                <a:sym typeface="Arial"/>
              </a:rPr>
              <a:t>🡺</a:t>
            </a:r>
            <a:r>
              <a:rPr b="1" i="0" lang="en-US" sz="2400" u="none" cap="none" strike="noStrike">
                <a:solidFill>
                  <a:srgbClr val="0000CC"/>
                </a:solidFill>
                <a:latin typeface="Arial"/>
                <a:ea typeface="Arial"/>
                <a:cs typeface="Arial"/>
                <a:sym typeface="Arial"/>
              </a:rPr>
              <a:t>“ </a:t>
            </a:r>
            <a:r>
              <a:rPr b="1" i="1" lang="en-US" sz="2400" u="none" cap="none" strike="noStrike">
                <a:solidFill>
                  <a:srgbClr val="0000CC"/>
                </a:solidFill>
                <a:latin typeface="Arial"/>
                <a:ea typeface="Arial"/>
                <a:cs typeface="Arial"/>
                <a:sym typeface="Arial"/>
              </a:rPr>
              <a:t>…loại cây hùng vĩ và cao thượng, man dại và trong sạch, cây cao vút, vạm vỡ, ứa nhựa, tán lá vừa thanh nhã vừa rắn rỏi</a:t>
            </a:r>
            <a:r>
              <a:rPr b="0" i="0" lang="en-US" sz="2400" u="none" cap="none" strike="noStrike">
                <a:solidFill>
                  <a:srgbClr val="0000CC"/>
                </a:solidFill>
                <a:latin typeface="Arial"/>
                <a:ea typeface="Arial"/>
                <a:cs typeface="Arial"/>
                <a:sym typeface="Arial"/>
              </a:rPr>
              <a:t>”</a:t>
            </a:r>
            <a:endParaRPr/>
          </a:p>
          <a:p>
            <a:pPr indent="0" lvl="0" marL="0" marR="0" rtl="0" algn="r">
              <a:spcBef>
                <a:spcPts val="0"/>
              </a:spcBef>
              <a:spcAft>
                <a:spcPts val="0"/>
              </a:spcAft>
              <a:buNone/>
            </a:pPr>
            <a:r>
              <a:rPr b="0" i="0" lang="en-US" sz="2400" u="none" cap="none" strike="noStrike">
                <a:solidFill>
                  <a:srgbClr val="000000"/>
                </a:solidFill>
                <a:latin typeface="Arial"/>
                <a:ea typeface="Arial"/>
                <a:cs typeface="Arial"/>
                <a:sym typeface="Arial"/>
              </a:rPr>
              <a:t> ( Nguyên Ngọc- </a:t>
            </a:r>
            <a:endParaRPr/>
          </a:p>
          <a:p>
            <a:pPr indent="0" lvl="0" marL="0" marR="0" rtl="0" algn="r">
              <a:spcBef>
                <a:spcPts val="0"/>
              </a:spcBef>
              <a:spcAft>
                <a:spcPts val="0"/>
              </a:spcAft>
              <a:buNone/>
            </a:pPr>
            <a:r>
              <a:rPr b="0" i="1" lang="en-US" sz="2400" u="none" cap="none" strike="noStrike">
                <a:solidFill>
                  <a:srgbClr val="000000"/>
                </a:solidFill>
                <a:latin typeface="Arial"/>
                <a:ea typeface="Arial"/>
                <a:cs typeface="Arial"/>
                <a:sym typeface="Arial"/>
              </a:rPr>
              <a:t>Về một truyện ngắn- Rừng xà nu </a:t>
            </a:r>
            <a:r>
              <a:rPr b="0" i="0" lang="en-US" sz="2400" u="none" cap="none" strike="noStrike">
                <a:solidFill>
                  <a:srgbClr val="000000"/>
                </a:solidFill>
                <a:latin typeface="Arial"/>
                <a:ea typeface="Arial"/>
                <a:cs typeface="Arial"/>
                <a:sym typeface="Arial"/>
              </a:rPr>
              <a:t>)</a:t>
            </a:r>
            <a:endParaRPr/>
          </a:p>
          <a:p>
            <a:pPr indent="0" lvl="0" marL="0" marR="0" rtl="0" algn="ctr">
              <a:spcBef>
                <a:spcPts val="0"/>
              </a:spcBef>
              <a:spcAft>
                <a:spcPts val="0"/>
              </a:spcAft>
              <a:buNone/>
            </a:pPr>
            <a:r>
              <a:t/>
            </a:r>
            <a:endParaRPr b="0" i="0" sz="2800" u="none" cap="none" strike="noStrike">
              <a:solidFill>
                <a:srgbClr val="000000"/>
              </a:solidFill>
              <a:latin typeface="Cambria"/>
              <a:ea typeface="Cambria"/>
              <a:cs typeface="Cambria"/>
              <a:sym typeface="Cambria"/>
            </a:endParaRPr>
          </a:p>
          <a:p>
            <a:pPr indent="0" lvl="0" marL="0" marR="0" rtl="0" algn="ctr">
              <a:spcBef>
                <a:spcPts val="0"/>
              </a:spcBef>
              <a:spcAft>
                <a:spcPts val="0"/>
              </a:spcAft>
              <a:buNone/>
            </a:pPr>
            <a:r>
              <a:t/>
            </a:r>
            <a:endParaRPr b="0" i="0" sz="2800" u="none" cap="none" strike="noStrike">
              <a:solidFill>
                <a:srgbClr val="000000"/>
              </a:solidFill>
              <a:latin typeface="Cambria"/>
              <a:ea typeface="Cambria"/>
              <a:cs typeface="Cambria"/>
              <a:sym typeface="Cambria"/>
            </a:endParaRPr>
          </a:p>
          <a:p>
            <a:pPr indent="0" lvl="0" marL="0" marR="0" rtl="0" algn="ctr">
              <a:spcBef>
                <a:spcPts val="0"/>
              </a:spcBef>
              <a:spcAft>
                <a:spcPts val="0"/>
              </a:spcAft>
              <a:buNone/>
            </a:pPr>
            <a:r>
              <a:t/>
            </a:r>
            <a:endParaRPr b="0" i="0" sz="2800" u="none" cap="none" strike="noStrike">
              <a:solidFill>
                <a:srgbClr val="000000"/>
              </a:solidFill>
              <a:latin typeface="Cambria"/>
              <a:ea typeface="Cambria"/>
              <a:cs typeface="Cambria"/>
              <a:sym typeface="Cambria"/>
            </a:endParaRPr>
          </a:p>
        </p:txBody>
      </p:sp>
      <p:pic>
        <p:nvPicPr>
          <p:cNvPr descr="D:\SKKN 2018-2019\Cây thông ba lá.jpg" id="522" name="Google Shape;522;p14"/>
          <p:cNvPicPr preferRelativeResize="0"/>
          <p:nvPr/>
        </p:nvPicPr>
        <p:blipFill rotWithShape="1">
          <a:blip r:embed="rId3">
            <a:alphaModFix/>
          </a:blip>
          <a:srcRect b="0" l="0" r="0" t="0"/>
          <a:stretch/>
        </p:blipFill>
        <p:spPr>
          <a:xfrm>
            <a:off x="6155292" y="179741"/>
            <a:ext cx="2808312" cy="3084679"/>
          </a:xfrm>
          <a:prstGeom prst="rect">
            <a:avLst/>
          </a:prstGeom>
          <a:noFill/>
          <a:ln>
            <a:noFill/>
          </a:ln>
        </p:spPr>
      </p:pic>
      <p:pic>
        <p:nvPicPr>
          <p:cNvPr descr="D:\SKKN 2018-2019\Pinus_kesiya_seedling_MtUgo.jpg" id="523" name="Google Shape;523;p14"/>
          <p:cNvPicPr preferRelativeResize="0"/>
          <p:nvPr/>
        </p:nvPicPr>
        <p:blipFill rotWithShape="1">
          <a:blip r:embed="rId4">
            <a:alphaModFix/>
          </a:blip>
          <a:srcRect b="0" l="0" r="0" t="0"/>
          <a:stretch/>
        </p:blipFill>
        <p:spPr>
          <a:xfrm>
            <a:off x="5111176" y="152400"/>
            <a:ext cx="2448272" cy="1871416"/>
          </a:xfrm>
          <a:prstGeom prst="rect">
            <a:avLst/>
          </a:prstGeom>
          <a:noFill/>
          <a:ln>
            <a:noFill/>
          </a:ln>
        </p:spPr>
      </p:pic>
      <p:sp>
        <p:nvSpPr>
          <p:cNvPr id="524" name="Google Shape;524;p14"/>
          <p:cNvSpPr/>
          <p:nvPr/>
        </p:nvSpPr>
        <p:spPr>
          <a:xfrm>
            <a:off x="6245302" y="3020566"/>
            <a:ext cx="2628292" cy="243854"/>
          </a:xfrm>
          <a:prstGeom prst="rect">
            <a:avLst/>
          </a:prstGeom>
          <a:solidFill>
            <a:srgbClr val="FDE9D8"/>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0000"/>
                </a:solidFill>
                <a:latin typeface="Arial"/>
                <a:ea typeface="Arial"/>
                <a:cs typeface="Arial"/>
                <a:sym typeface="Arial"/>
              </a:rPr>
              <a:t>Hình ảnh cây xà nu</a:t>
            </a:r>
            <a:endParaRPr b="1" i="0" sz="1800" u="none" cap="none" strike="noStrike">
              <a:solidFill>
                <a:srgbClr val="FF0000"/>
              </a:solidFill>
              <a:latin typeface="Arial"/>
              <a:ea typeface="Arial"/>
              <a:cs typeface="Arial"/>
              <a:sym typeface="Arial"/>
            </a:endParaRPr>
          </a:p>
        </p:txBody>
      </p:sp>
      <p:sp>
        <p:nvSpPr>
          <p:cNvPr id="525" name="Google Shape;525;p14"/>
          <p:cNvSpPr/>
          <p:nvPr/>
        </p:nvSpPr>
        <p:spPr>
          <a:xfrm>
            <a:off x="-31579" y="152400"/>
            <a:ext cx="514275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a:ea typeface="Arial"/>
                <a:cs typeface="Arial"/>
                <a:sym typeface="Arial"/>
              </a:rPr>
              <a:t>2. Hình tượng rừng xà nu</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2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5"/>
          <p:cNvSpPr txBox="1"/>
          <p:nvPr>
            <p:ph idx="1" type="body"/>
          </p:nvPr>
        </p:nvSpPr>
        <p:spPr>
          <a:xfrm>
            <a:off x="152400" y="14614"/>
            <a:ext cx="8839200" cy="3581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600"/>
              <a:buNone/>
            </a:pPr>
            <a:r>
              <a:rPr b="1" lang="en-US" sz="2600" u="sng">
                <a:solidFill>
                  <a:srgbClr val="FF0000"/>
                </a:solidFill>
                <a:latin typeface="Arial"/>
                <a:ea typeface="Arial"/>
                <a:cs typeface="Arial"/>
                <a:sym typeface="Arial"/>
              </a:rPr>
              <a:t>Vị trí của cây xà nu- rừng xà nu trong tác phẩm</a:t>
            </a:r>
            <a:endParaRPr b="1" sz="2600" u="sng">
              <a:solidFill>
                <a:srgbClr val="FF0000"/>
              </a:solidFill>
              <a:latin typeface="Arial"/>
              <a:ea typeface="Arial"/>
              <a:cs typeface="Arial"/>
              <a:sym typeface="Arial"/>
            </a:endParaRPr>
          </a:p>
          <a:p>
            <a:pPr indent="-342900" lvl="0" marL="342900" rtl="0" algn="just">
              <a:spcBef>
                <a:spcPts val="480"/>
              </a:spcBef>
              <a:spcAft>
                <a:spcPts val="0"/>
              </a:spcAft>
              <a:buClr>
                <a:schemeClr val="dk1"/>
              </a:buClr>
              <a:buSzPts val="2400"/>
              <a:buFont typeface="Arial"/>
              <a:buChar char="-"/>
            </a:pPr>
            <a:r>
              <a:rPr lang="en-US" sz="2400">
                <a:latin typeface="Arial"/>
                <a:ea typeface="Arial"/>
                <a:cs typeface="Arial"/>
                <a:sym typeface="Arial"/>
              </a:rPr>
              <a:t>Nhan đề truyện</a:t>
            </a:r>
            <a:endParaRPr sz="2400">
              <a:latin typeface="Arial"/>
              <a:ea typeface="Arial"/>
              <a:cs typeface="Arial"/>
              <a:sym typeface="Arial"/>
            </a:endParaRPr>
          </a:p>
          <a:p>
            <a:pPr indent="-342900" lvl="0" marL="342900" rtl="0" algn="just">
              <a:spcBef>
                <a:spcPts val="480"/>
              </a:spcBef>
              <a:spcAft>
                <a:spcPts val="0"/>
              </a:spcAft>
              <a:buClr>
                <a:schemeClr val="dk1"/>
              </a:buClr>
              <a:buSzPts val="2400"/>
              <a:buFont typeface="Arial"/>
              <a:buChar char="-"/>
            </a:pPr>
            <a:r>
              <a:rPr lang="en-US" sz="2400">
                <a:latin typeface="Arial"/>
                <a:ea typeface="Arial"/>
                <a:cs typeface="Arial"/>
                <a:sym typeface="Arial"/>
              </a:rPr>
              <a:t>Mở đầu: </a:t>
            </a:r>
            <a:r>
              <a:rPr lang="en-US" sz="2400">
                <a:solidFill>
                  <a:srgbClr val="0000CC"/>
                </a:solidFill>
                <a:latin typeface="Arial"/>
                <a:ea typeface="Arial"/>
                <a:cs typeface="Arial"/>
                <a:sym typeface="Arial"/>
              </a:rPr>
              <a:t>“…những đồi xà nu nối tiếp tới chân trời”</a:t>
            </a:r>
            <a:endParaRPr sz="2400">
              <a:latin typeface="Arial"/>
              <a:ea typeface="Arial"/>
              <a:cs typeface="Arial"/>
              <a:sym typeface="Arial"/>
            </a:endParaRPr>
          </a:p>
          <a:p>
            <a:pPr indent="-342900" lvl="0" marL="342900" rtl="0" algn="just">
              <a:spcBef>
                <a:spcPts val="480"/>
              </a:spcBef>
              <a:spcAft>
                <a:spcPts val="0"/>
              </a:spcAft>
              <a:buClr>
                <a:schemeClr val="dk1"/>
              </a:buClr>
              <a:buSzPts val="2400"/>
              <a:buFont typeface="Arial"/>
              <a:buChar char="-"/>
            </a:pPr>
            <a:r>
              <a:rPr lang="en-US" sz="2400">
                <a:latin typeface="Arial"/>
                <a:ea typeface="Arial"/>
                <a:cs typeface="Arial"/>
                <a:sym typeface="Arial"/>
              </a:rPr>
              <a:t>Thân truyện: </a:t>
            </a:r>
            <a:r>
              <a:rPr lang="en-US" sz="2400">
                <a:solidFill>
                  <a:srgbClr val="0000CC"/>
                </a:solidFill>
                <a:latin typeface="Arial"/>
                <a:ea typeface="Arial"/>
                <a:cs typeface="Arial"/>
                <a:sym typeface="Arial"/>
              </a:rPr>
              <a:t>hương, nhựa, lửa, khói xà nu,... </a:t>
            </a:r>
            <a:endParaRPr sz="2400">
              <a:solidFill>
                <a:srgbClr val="0000CC"/>
              </a:solidFill>
              <a:latin typeface="Arial"/>
              <a:ea typeface="Arial"/>
              <a:cs typeface="Arial"/>
              <a:sym typeface="Arial"/>
            </a:endParaRPr>
          </a:p>
          <a:p>
            <a:pPr indent="-342900" lvl="0" marL="342900" rtl="0" algn="just">
              <a:spcBef>
                <a:spcPts val="480"/>
              </a:spcBef>
              <a:spcAft>
                <a:spcPts val="0"/>
              </a:spcAft>
              <a:buClr>
                <a:schemeClr val="dk1"/>
              </a:buClr>
              <a:buSzPts val="2400"/>
              <a:buFont typeface="Arial"/>
              <a:buChar char="-"/>
            </a:pPr>
            <a:r>
              <a:rPr lang="en-US" sz="2400">
                <a:latin typeface="Arial"/>
                <a:ea typeface="Arial"/>
                <a:cs typeface="Arial"/>
                <a:sym typeface="Arial"/>
              </a:rPr>
              <a:t>Kết thúc truyện: </a:t>
            </a:r>
            <a:r>
              <a:rPr lang="en-US" sz="2400">
                <a:solidFill>
                  <a:srgbClr val="0000CC"/>
                </a:solidFill>
                <a:latin typeface="Arial"/>
                <a:ea typeface="Arial"/>
                <a:cs typeface="Arial"/>
                <a:sym typeface="Arial"/>
              </a:rPr>
              <a:t>“…những rừng xà nu nối tiếp chạy tới chân trời”</a:t>
            </a:r>
            <a:endParaRPr sz="2400">
              <a:latin typeface="Arial"/>
              <a:ea typeface="Arial"/>
              <a:cs typeface="Arial"/>
              <a:sym typeface="Arial"/>
            </a:endParaRPr>
          </a:p>
          <a:p>
            <a:pPr indent="-342900" lvl="0" marL="342900" rtl="0" algn="just">
              <a:spcBef>
                <a:spcPts val="480"/>
              </a:spcBef>
              <a:spcAft>
                <a:spcPts val="0"/>
              </a:spcAft>
              <a:buClr>
                <a:schemeClr val="dk1"/>
              </a:buClr>
              <a:buSzPts val="2400"/>
              <a:buFont typeface="Arial"/>
              <a:buChar char="-"/>
            </a:pPr>
            <a:r>
              <a:rPr b="1" lang="en-US" sz="2400">
                <a:latin typeface="Arial"/>
                <a:ea typeface="Arial"/>
                <a:cs typeface="Arial"/>
                <a:sym typeface="Arial"/>
              </a:rPr>
              <a:t>Nghệ thuật :  </a:t>
            </a:r>
            <a:r>
              <a:rPr lang="en-US" sz="2400">
                <a:latin typeface="Arial"/>
                <a:ea typeface="Arial"/>
                <a:cs typeface="Arial"/>
                <a:sym typeface="Arial"/>
              </a:rPr>
              <a:t>Thủ pháp trùng điệp, tạo kết cấu đầu cuối tương ứng, không khí sử thi.</a:t>
            </a:r>
            <a:endParaRPr/>
          </a:p>
          <a:p>
            <a:pPr indent="0" lvl="0" marL="0" rtl="0" algn="just">
              <a:spcBef>
                <a:spcPts val="480"/>
              </a:spcBef>
              <a:spcAft>
                <a:spcPts val="0"/>
              </a:spcAft>
              <a:buClr>
                <a:srgbClr val="FF0000"/>
              </a:buClr>
              <a:buSzPts val="2400"/>
              <a:buNone/>
            </a:pPr>
            <a:r>
              <a:rPr b="1" i="1" lang="en-US" sz="2400">
                <a:solidFill>
                  <a:srgbClr val="FF0000"/>
                </a:solidFill>
                <a:latin typeface="Arial"/>
                <a:ea typeface="Arial"/>
                <a:cs typeface="Arial"/>
                <a:sym typeface="Arial"/>
              </a:rPr>
              <a:t>-&gt; Giữ vị trí trọng yếu của tác phẩm, là điểm nhấn tạo nên sự âm vang, gây ấn tượng mạnh mẽ.</a:t>
            </a:r>
            <a:endParaRPr b="1" i="1" sz="2400">
              <a:solidFill>
                <a:srgbClr val="FF0000"/>
              </a:solidFill>
              <a:latin typeface="Arial"/>
              <a:ea typeface="Arial"/>
              <a:cs typeface="Arial"/>
              <a:sym typeface="Arial"/>
            </a:endParaRPr>
          </a:p>
        </p:txBody>
      </p:sp>
      <p:pic>
        <p:nvPicPr>
          <p:cNvPr id="531" name="Google Shape;531;p15"/>
          <p:cNvPicPr preferRelativeResize="0"/>
          <p:nvPr/>
        </p:nvPicPr>
        <p:blipFill rotWithShape="1">
          <a:blip r:embed="rId3">
            <a:alphaModFix/>
          </a:blip>
          <a:srcRect b="0" l="0" r="0" t="0"/>
          <a:stretch/>
        </p:blipFill>
        <p:spPr>
          <a:xfrm>
            <a:off x="381000" y="4229100"/>
            <a:ext cx="4422321" cy="2476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 calcmode="lin" valueType="num">
                                      <p:cBhvr additive="base">
                                        <p:cTn dur="500"/>
                                        <p:tgtEl>
                                          <p:spTgt spid="5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 calcmode="lin" valueType="num">
                                      <p:cBhvr additive="base">
                                        <p:cTn dur="500"/>
                                        <p:tgtEl>
                                          <p:spTgt spid="5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2" st="2"/>
                                            </p:txEl>
                                          </p:spTgt>
                                        </p:tgtEl>
                                        <p:attrNameLst>
                                          <p:attrName>style.visibility</p:attrName>
                                        </p:attrNameLst>
                                      </p:cBhvr>
                                      <p:to>
                                        <p:strVal val="visible"/>
                                      </p:to>
                                    </p:set>
                                    <p:anim calcmode="lin" valueType="num">
                                      <p:cBhvr additive="base">
                                        <p:cTn dur="500"/>
                                        <p:tgtEl>
                                          <p:spTgt spid="53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3" st="3"/>
                                            </p:txEl>
                                          </p:spTgt>
                                        </p:tgtEl>
                                        <p:attrNameLst>
                                          <p:attrName>style.visibility</p:attrName>
                                        </p:attrNameLst>
                                      </p:cBhvr>
                                      <p:to>
                                        <p:strVal val="visible"/>
                                      </p:to>
                                    </p:set>
                                    <p:anim calcmode="lin" valueType="num">
                                      <p:cBhvr additive="base">
                                        <p:cTn dur="500"/>
                                        <p:tgtEl>
                                          <p:spTgt spid="53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4" st="4"/>
                                            </p:txEl>
                                          </p:spTgt>
                                        </p:tgtEl>
                                        <p:attrNameLst>
                                          <p:attrName>style.visibility</p:attrName>
                                        </p:attrNameLst>
                                      </p:cBhvr>
                                      <p:to>
                                        <p:strVal val="visible"/>
                                      </p:to>
                                    </p:set>
                                    <p:anim calcmode="lin" valueType="num">
                                      <p:cBhvr additive="base">
                                        <p:cTn dur="500"/>
                                        <p:tgtEl>
                                          <p:spTgt spid="53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5" st="5"/>
                                            </p:txEl>
                                          </p:spTgt>
                                        </p:tgtEl>
                                        <p:attrNameLst>
                                          <p:attrName>style.visibility</p:attrName>
                                        </p:attrNameLst>
                                      </p:cBhvr>
                                      <p:to>
                                        <p:strVal val="visible"/>
                                      </p:to>
                                    </p:set>
                                    <p:anim calcmode="lin" valueType="num">
                                      <p:cBhvr additive="base">
                                        <p:cTn dur="500"/>
                                        <p:tgtEl>
                                          <p:spTgt spid="53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0">
                                            <p:txEl>
                                              <p:pRg end="6" st="6"/>
                                            </p:txEl>
                                          </p:spTgt>
                                        </p:tgtEl>
                                        <p:attrNameLst>
                                          <p:attrName>style.visibility</p:attrName>
                                        </p:attrNameLst>
                                      </p:cBhvr>
                                      <p:to>
                                        <p:strVal val="visible"/>
                                      </p:to>
                                    </p:set>
                                    <p:anim calcmode="lin" valueType="num">
                                      <p:cBhvr additive="base">
                                        <p:cTn dur="500"/>
                                        <p:tgtEl>
                                          <p:spTgt spid="53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6"/>
          <p:cNvSpPr/>
          <p:nvPr/>
        </p:nvSpPr>
        <p:spPr>
          <a:xfrm>
            <a:off x="8351" y="0"/>
            <a:ext cx="5249449" cy="6383286"/>
          </a:xfrm>
          <a:prstGeom prst="rect">
            <a:avLst/>
          </a:prstGeom>
          <a:noFill/>
          <a:ln>
            <a:noFill/>
          </a:ln>
        </p:spPr>
        <p:txBody>
          <a:bodyPr anchorCtr="0" anchor="ctr" bIns="45700" lIns="91425" spcFirstLastPara="1" rIns="91425" wrap="square" tIns="45700">
            <a:spAutoFit/>
          </a:bodyPr>
          <a:lstStyle/>
          <a:p>
            <a:pPr indent="-514350" lvl="0" marL="514350" marR="0" rtl="0" algn="just">
              <a:spcBef>
                <a:spcPts val="0"/>
              </a:spcBef>
              <a:spcAft>
                <a:spcPts val="0"/>
              </a:spcAft>
              <a:buClr>
                <a:srgbClr val="FF0000"/>
              </a:buClr>
              <a:buSzPts val="2800"/>
              <a:buFont typeface="Arial"/>
              <a:buAutoNum type="arabicPeriod" startAt="2"/>
            </a:pPr>
            <a:r>
              <a:rPr b="1" i="0" lang="en-US" sz="2800" u="sng" cap="none" strike="noStrike">
                <a:solidFill>
                  <a:srgbClr val="FF0000"/>
                </a:solidFill>
                <a:latin typeface="Arial"/>
                <a:ea typeface="Arial"/>
                <a:cs typeface="Arial"/>
                <a:sym typeface="Arial"/>
              </a:rPr>
              <a:t>Hình tượng rừng xà nu</a:t>
            </a:r>
            <a:r>
              <a:rPr b="1" i="0" lang="en-US" sz="2800" u="none" cap="none" strike="noStrike">
                <a:solidFill>
                  <a:srgbClr val="FF0000"/>
                </a:solidFill>
                <a:latin typeface="Arial"/>
                <a:ea typeface="Arial"/>
                <a:cs typeface="Arial"/>
                <a:sym typeface="Arial"/>
              </a:rPr>
              <a:t>:</a:t>
            </a:r>
            <a:endParaRPr b="1" i="0" sz="2800" u="none" cap="none" strike="noStrike">
              <a:solidFill>
                <a:srgbClr val="FF0000"/>
              </a:solidFill>
              <a:latin typeface="Arial"/>
              <a:ea typeface="Arial"/>
              <a:cs typeface="Arial"/>
              <a:sym typeface="Arial"/>
            </a:endParaRPr>
          </a:p>
          <a:p>
            <a:pPr indent="0" lvl="0" marL="0" marR="0" rtl="0" algn="just">
              <a:spcBef>
                <a:spcPts val="280"/>
              </a:spcBef>
              <a:spcAft>
                <a:spcPts val="0"/>
              </a:spcAft>
              <a:buNone/>
            </a:pPr>
            <a:r>
              <a:rPr b="1" i="0" lang="en-US" sz="2800" u="none" cap="none" strike="noStrike">
                <a:solidFill>
                  <a:schemeClr val="accent6"/>
                </a:solidFill>
                <a:latin typeface="Arial"/>
                <a:ea typeface="Arial"/>
                <a:cs typeface="Arial"/>
                <a:sym typeface="Arial"/>
              </a:rPr>
              <a:t>2.1. </a:t>
            </a:r>
            <a:r>
              <a:rPr b="1" i="0" lang="en-US" sz="2800" u="sng" cap="none" strike="noStrike">
                <a:solidFill>
                  <a:schemeClr val="accent6"/>
                </a:solidFill>
                <a:latin typeface="Arial"/>
                <a:ea typeface="Arial"/>
                <a:cs typeface="Arial"/>
                <a:sym typeface="Arial"/>
              </a:rPr>
              <a:t>Nghĩa thực</a:t>
            </a:r>
            <a:endParaRPr b="1" i="0" sz="2800" u="sng" cap="none" strike="noStrike">
              <a:solidFill>
                <a:schemeClr val="accent6"/>
              </a:solidFill>
              <a:latin typeface="Arial"/>
              <a:ea typeface="Arial"/>
              <a:cs typeface="Arial"/>
              <a:sym typeface="Arial"/>
            </a:endParaRPr>
          </a:p>
          <a:p>
            <a:pPr indent="0" lvl="0" marL="0" marR="0" rtl="0" algn="just">
              <a:spcBef>
                <a:spcPts val="280"/>
              </a:spcBef>
              <a:spcAft>
                <a:spcPts val="0"/>
              </a:spcAft>
              <a:buNone/>
            </a:pPr>
            <a:r>
              <a:rPr b="1" i="0" lang="en-US" sz="2800" u="none" cap="none" strike="noStrike">
                <a:solidFill>
                  <a:srgbClr val="FF0000"/>
                </a:solidFill>
                <a:latin typeface="Arial"/>
                <a:ea typeface="Arial"/>
                <a:cs typeface="Arial"/>
                <a:sym typeface="Arial"/>
              </a:rPr>
              <a:t>Gắn bó mật thiết với cuộc sống con người Tây Nguyên:</a:t>
            </a:r>
            <a:endParaRPr b="1" i="1" sz="2800" u="none" cap="none" strike="noStrike">
              <a:solidFill>
                <a:srgbClr val="FF0000"/>
              </a:solidFill>
              <a:latin typeface="Arial"/>
              <a:ea typeface="Arial"/>
              <a:cs typeface="Arial"/>
              <a:sym typeface="Arial"/>
            </a:endParaRPr>
          </a:p>
          <a:p>
            <a:pPr indent="160338" lvl="0" marL="0" marR="0" rtl="0" algn="just">
              <a:spcBef>
                <a:spcPts val="280"/>
              </a:spcBef>
              <a:spcAft>
                <a:spcPts val="0"/>
              </a:spcAft>
              <a:buNone/>
            </a:pPr>
            <a:r>
              <a:rPr b="0" i="1" lang="en-US" sz="2800" u="none" cap="none" strike="noStrike">
                <a:solidFill>
                  <a:schemeClr val="dk1"/>
                </a:solidFill>
                <a:latin typeface="Arial"/>
                <a:ea typeface="Arial"/>
                <a:cs typeface="Arial"/>
                <a:sym typeface="Arial"/>
              </a:rPr>
              <a:t>- Có mặt trong đời sống hàng ngày của dân làng Xô Man:</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a:t>
            </a:r>
            <a:r>
              <a:rPr b="0" i="0" lang="en-US" sz="2800" u="none" cap="none" strike="noStrike">
                <a:solidFill>
                  <a:srgbClr val="0000CC"/>
                </a:solidFill>
                <a:latin typeface="Arial"/>
                <a:ea typeface="Arial"/>
                <a:cs typeface="Arial"/>
                <a:sym typeface="Arial"/>
              </a:rPr>
              <a:t>Lửa xà nu:</a:t>
            </a:r>
            <a:r>
              <a:rPr b="0" i="0" lang="en-US" sz="2800" u="none" cap="none" strike="noStrike">
                <a:solidFill>
                  <a:schemeClr val="dk1"/>
                </a:solidFill>
                <a:latin typeface="Arial"/>
                <a:ea typeface="Arial"/>
                <a:cs typeface="Arial"/>
                <a:sym typeface="Arial"/>
              </a:rPr>
              <a:t> "cháy giần giật" trong mỗi bếp, trong đống lửa ở nhà ưng.</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a:t>
            </a:r>
            <a:r>
              <a:rPr b="0" i="0" lang="en-US" sz="2800" u="none" cap="none" strike="noStrike">
                <a:solidFill>
                  <a:srgbClr val="0000CC"/>
                </a:solidFill>
                <a:latin typeface="Arial"/>
                <a:ea typeface="Arial"/>
                <a:cs typeface="Arial"/>
                <a:sym typeface="Arial"/>
              </a:rPr>
              <a:t>Khói xà nu:</a:t>
            </a:r>
            <a:r>
              <a:rPr b="0" i="0" lang="en-US" sz="2800" u="none" cap="none" strike="noStrike">
                <a:solidFill>
                  <a:schemeClr val="dk1"/>
                </a:solidFill>
                <a:latin typeface="Arial"/>
                <a:ea typeface="Arial"/>
                <a:cs typeface="Arial"/>
                <a:sym typeface="Arial"/>
              </a:rPr>
              <a:t> xông bảng nứa để Mai và Tnú học chữ</a:t>
            </a:r>
            <a:endParaRPr b="0" i="0" sz="2800" u="none" cap="none" strike="noStrike">
              <a:solidFill>
                <a:schemeClr val="dk1"/>
              </a:solidFill>
              <a:latin typeface="Arial"/>
              <a:ea typeface="Arial"/>
              <a:cs typeface="Arial"/>
              <a:sym typeface="Arial"/>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Khi Tnú trở về đơn vị: cụ Mết và Dít tiễn đưa anh </a:t>
            </a:r>
            <a:r>
              <a:rPr b="0" i="1" lang="en-US" sz="2800" u="none" cap="none" strike="noStrike">
                <a:solidFill>
                  <a:srgbClr val="0000CC"/>
                </a:solidFill>
                <a:latin typeface="Arial"/>
                <a:ea typeface="Arial"/>
                <a:cs typeface="Arial"/>
                <a:sym typeface="Arial"/>
              </a:rPr>
              <a:t>"ra đến rừng xà nu gần con nước lớn".</a:t>
            </a:r>
            <a:endParaRPr/>
          </a:p>
        </p:txBody>
      </p:sp>
      <p:pic>
        <p:nvPicPr>
          <p:cNvPr descr="pt24" id="537" name="Google Shape;537;p16"/>
          <p:cNvPicPr preferRelativeResize="0"/>
          <p:nvPr/>
        </p:nvPicPr>
        <p:blipFill rotWithShape="1">
          <a:blip r:embed="rId3">
            <a:alphaModFix/>
          </a:blip>
          <a:srcRect b="0" l="0" r="0" t="0"/>
          <a:stretch/>
        </p:blipFill>
        <p:spPr>
          <a:xfrm>
            <a:off x="5486400" y="120945"/>
            <a:ext cx="1981200" cy="2317455"/>
          </a:xfrm>
          <a:prstGeom prst="rect">
            <a:avLst/>
          </a:prstGeom>
          <a:noFill/>
          <a:ln>
            <a:noFill/>
          </a:ln>
        </p:spPr>
      </p:pic>
      <p:pic>
        <p:nvPicPr>
          <p:cNvPr id="538" name="Google Shape;538;p16"/>
          <p:cNvPicPr preferRelativeResize="0"/>
          <p:nvPr/>
        </p:nvPicPr>
        <p:blipFill rotWithShape="1">
          <a:blip r:embed="rId4">
            <a:alphaModFix/>
          </a:blip>
          <a:srcRect b="0" l="0" r="0" t="0"/>
          <a:stretch/>
        </p:blipFill>
        <p:spPr>
          <a:xfrm>
            <a:off x="5717590" y="685800"/>
            <a:ext cx="3274010" cy="220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0" st="0"/>
                                            </p:txEl>
                                          </p:spTgt>
                                        </p:tgtEl>
                                        <p:attrNameLst>
                                          <p:attrName>style.visibility</p:attrName>
                                        </p:attrNameLst>
                                      </p:cBhvr>
                                      <p:to>
                                        <p:strVal val="visible"/>
                                      </p:to>
                                    </p:set>
                                    <p:anim calcmode="lin" valueType="num">
                                      <p:cBhvr additive="base">
                                        <p:cTn dur="500"/>
                                        <p:tgtEl>
                                          <p:spTgt spid="5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1" st="1"/>
                                            </p:txEl>
                                          </p:spTgt>
                                        </p:tgtEl>
                                        <p:attrNameLst>
                                          <p:attrName>style.visibility</p:attrName>
                                        </p:attrNameLst>
                                      </p:cBhvr>
                                      <p:to>
                                        <p:strVal val="visible"/>
                                      </p:to>
                                    </p:set>
                                    <p:anim calcmode="lin" valueType="num">
                                      <p:cBhvr additive="base">
                                        <p:cTn dur="500"/>
                                        <p:tgtEl>
                                          <p:spTgt spid="53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2" st="2"/>
                                            </p:txEl>
                                          </p:spTgt>
                                        </p:tgtEl>
                                        <p:attrNameLst>
                                          <p:attrName>style.visibility</p:attrName>
                                        </p:attrNameLst>
                                      </p:cBhvr>
                                      <p:to>
                                        <p:strVal val="visible"/>
                                      </p:to>
                                    </p:set>
                                    <p:anim calcmode="lin" valueType="num">
                                      <p:cBhvr additive="base">
                                        <p:cTn dur="500"/>
                                        <p:tgtEl>
                                          <p:spTgt spid="53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3" st="3"/>
                                            </p:txEl>
                                          </p:spTgt>
                                        </p:tgtEl>
                                        <p:attrNameLst>
                                          <p:attrName>style.visibility</p:attrName>
                                        </p:attrNameLst>
                                      </p:cBhvr>
                                      <p:to>
                                        <p:strVal val="visible"/>
                                      </p:to>
                                    </p:set>
                                    <p:anim calcmode="lin" valueType="num">
                                      <p:cBhvr additive="base">
                                        <p:cTn dur="500"/>
                                        <p:tgtEl>
                                          <p:spTgt spid="53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4" st="4"/>
                                            </p:txEl>
                                          </p:spTgt>
                                        </p:tgtEl>
                                        <p:attrNameLst>
                                          <p:attrName>style.visibility</p:attrName>
                                        </p:attrNameLst>
                                      </p:cBhvr>
                                      <p:to>
                                        <p:strVal val="visible"/>
                                      </p:to>
                                    </p:set>
                                    <p:anim calcmode="lin" valueType="num">
                                      <p:cBhvr additive="base">
                                        <p:cTn dur="500"/>
                                        <p:tgtEl>
                                          <p:spTgt spid="53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5" st="5"/>
                                            </p:txEl>
                                          </p:spTgt>
                                        </p:tgtEl>
                                        <p:attrNameLst>
                                          <p:attrName>style.visibility</p:attrName>
                                        </p:attrNameLst>
                                      </p:cBhvr>
                                      <p:to>
                                        <p:strVal val="visible"/>
                                      </p:to>
                                    </p:set>
                                    <p:anim calcmode="lin" valueType="num">
                                      <p:cBhvr additive="base">
                                        <p:cTn dur="500"/>
                                        <p:tgtEl>
                                          <p:spTgt spid="53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xEl>
                                              <p:pRg end="6" st="6"/>
                                            </p:txEl>
                                          </p:spTgt>
                                        </p:tgtEl>
                                        <p:attrNameLst>
                                          <p:attrName>style.visibility</p:attrName>
                                        </p:attrNameLst>
                                      </p:cBhvr>
                                      <p:to>
                                        <p:strVal val="visible"/>
                                      </p:to>
                                    </p:set>
                                    <p:anim calcmode="lin" valueType="num">
                                      <p:cBhvr additive="base">
                                        <p:cTn dur="500"/>
                                        <p:tgtEl>
                                          <p:spTgt spid="53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7"/>
          <p:cNvSpPr/>
          <p:nvPr/>
        </p:nvSpPr>
        <p:spPr>
          <a:xfrm>
            <a:off x="3132" y="14614"/>
            <a:ext cx="5105400" cy="4613571"/>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1" lang="en-US" sz="2600" u="none" cap="none" strike="noStrike">
                <a:solidFill>
                  <a:schemeClr val="dk1"/>
                </a:solidFill>
                <a:latin typeface="Arial"/>
                <a:ea typeface="Arial"/>
                <a:cs typeface="Arial"/>
                <a:sym typeface="Arial"/>
              </a:rPr>
              <a:t>- Tham dự vào những sự kiện trọng đại của dân làng:</a:t>
            </a:r>
            <a:endParaRPr/>
          </a:p>
          <a:p>
            <a:pPr indent="160338" lvl="0" marL="0" marR="0" rtl="0" algn="just">
              <a:spcBef>
                <a:spcPts val="260"/>
              </a:spcBef>
              <a:spcAft>
                <a:spcPts val="0"/>
              </a:spcAft>
              <a:buNone/>
            </a:pPr>
            <a:r>
              <a:rPr b="0" i="0" lang="en-US" sz="2600" u="none" cap="none" strike="noStrike">
                <a:solidFill>
                  <a:schemeClr val="dk1"/>
                </a:solidFill>
                <a:latin typeface="Arial"/>
                <a:ea typeface="Arial"/>
                <a:cs typeface="Arial"/>
                <a:sym typeface="Arial"/>
              </a:rPr>
              <a:t>+ Ngọn đuốc xà nu: dẫn đường cho Mết và dân làng vào rừng lấy vũ khí chuẩn bị nổi dậy.</a:t>
            </a:r>
            <a:endParaRPr/>
          </a:p>
          <a:p>
            <a:pPr indent="160338" lvl="0" marL="0" marR="0" rtl="0" algn="just">
              <a:spcBef>
                <a:spcPts val="260"/>
              </a:spcBef>
              <a:spcAft>
                <a:spcPts val="0"/>
              </a:spcAft>
              <a:buNone/>
            </a:pPr>
            <a:r>
              <a:rPr b="0" i="0" lang="en-US" sz="2600" u="none" cap="none" strike="noStrike">
                <a:solidFill>
                  <a:schemeClr val="dk1"/>
                </a:solidFill>
                <a:latin typeface="Arial"/>
                <a:ea typeface="Arial"/>
                <a:cs typeface="Arial"/>
                <a:sym typeface="Arial"/>
              </a:rPr>
              <a:t>+ Tnú bị tra tấn: Giặc đốt hai bàn tay Tnú bằng giẻ tẩm nhựa xà nu</a:t>
            </a:r>
            <a:endParaRPr/>
          </a:p>
          <a:p>
            <a:pPr indent="160338" lvl="0" marL="0" marR="0" rtl="0" algn="just">
              <a:spcBef>
                <a:spcPts val="260"/>
              </a:spcBef>
              <a:spcAft>
                <a:spcPts val="0"/>
              </a:spcAft>
              <a:buNone/>
            </a:pPr>
            <a:r>
              <a:rPr b="0" i="0" lang="en-US" sz="2600" u="none" cap="none" strike="noStrike">
                <a:solidFill>
                  <a:schemeClr val="dk1"/>
                </a:solidFill>
                <a:latin typeface="Arial"/>
                <a:ea typeface="Arial"/>
                <a:cs typeface="Arial"/>
                <a:sym typeface="Arial"/>
              </a:rPr>
              <a:t>+ Dân làng nổi dậy và </a:t>
            </a:r>
            <a:r>
              <a:rPr b="0" i="1" lang="en-US" sz="2600" u="none" cap="none" strike="noStrike">
                <a:solidFill>
                  <a:srgbClr val="006600"/>
                </a:solidFill>
                <a:latin typeface="Arial"/>
                <a:ea typeface="Arial"/>
                <a:cs typeface="Arial"/>
                <a:sym typeface="Arial"/>
              </a:rPr>
              <a:t>"đống lửa xà nu lớn giữa nhà"</a:t>
            </a:r>
            <a:r>
              <a:rPr b="0" i="0" lang="en-US" sz="2600" u="none" cap="none" strike="noStrike">
                <a:solidFill>
                  <a:schemeClr val="dk1"/>
                </a:solidFill>
                <a:latin typeface="Arial"/>
                <a:ea typeface="Arial"/>
                <a:cs typeface="Arial"/>
                <a:sym typeface="Arial"/>
              </a:rPr>
              <a:t> soi rõ xác kẻ thù.</a:t>
            </a:r>
            <a:endParaRPr/>
          </a:p>
        </p:txBody>
      </p:sp>
      <p:pic>
        <p:nvPicPr>
          <p:cNvPr id="544" name="Google Shape;544;p17"/>
          <p:cNvPicPr preferRelativeResize="0"/>
          <p:nvPr/>
        </p:nvPicPr>
        <p:blipFill rotWithShape="1">
          <a:blip r:embed="rId3">
            <a:alphaModFix/>
          </a:blip>
          <a:srcRect b="0" l="0" r="0" t="0"/>
          <a:stretch/>
        </p:blipFill>
        <p:spPr>
          <a:xfrm>
            <a:off x="5334000" y="228600"/>
            <a:ext cx="3537857" cy="1981200"/>
          </a:xfrm>
          <a:prstGeom prst="rect">
            <a:avLst/>
          </a:prstGeom>
          <a:noFill/>
          <a:ln>
            <a:noFill/>
          </a:ln>
        </p:spPr>
      </p:pic>
      <p:pic>
        <p:nvPicPr>
          <p:cNvPr id="545" name="Google Shape;545;p17"/>
          <p:cNvPicPr preferRelativeResize="0"/>
          <p:nvPr/>
        </p:nvPicPr>
        <p:blipFill rotWithShape="1">
          <a:blip r:embed="rId4">
            <a:alphaModFix/>
          </a:blip>
          <a:srcRect b="0" l="0" r="0" t="0"/>
          <a:stretch/>
        </p:blipFill>
        <p:spPr>
          <a:xfrm>
            <a:off x="40710" y="4628185"/>
            <a:ext cx="2286000" cy="2158783"/>
          </a:xfrm>
          <a:prstGeom prst="rect">
            <a:avLst/>
          </a:prstGeom>
          <a:noFill/>
          <a:ln>
            <a:noFill/>
          </a:ln>
        </p:spPr>
      </p:pic>
      <p:pic>
        <p:nvPicPr>
          <p:cNvPr id="546" name="Google Shape;546;p17"/>
          <p:cNvPicPr preferRelativeResize="0"/>
          <p:nvPr/>
        </p:nvPicPr>
        <p:blipFill rotWithShape="1">
          <a:blip r:embed="rId5">
            <a:alphaModFix/>
          </a:blip>
          <a:srcRect b="0" l="0" r="0" t="0"/>
          <a:stretch/>
        </p:blipFill>
        <p:spPr>
          <a:xfrm>
            <a:off x="2419480" y="4621857"/>
            <a:ext cx="2905125" cy="21651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Effect filter="fade" transition="in">
                                      <p:cBhvr>
                                        <p:cTn dur="500"/>
                                        <p:tgtEl>
                                          <p:spTgt spid="5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animEffect filter="fade" transition="in">
                                      <p:cBhvr>
                                        <p:cTn dur="500"/>
                                        <p:tgtEl>
                                          <p:spTgt spid="5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animEffect filter="fade" transition="in">
                                      <p:cBhvr>
                                        <p:cTn dur="500"/>
                                        <p:tgtEl>
                                          <p:spTgt spid="5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3" st="3"/>
                                            </p:txEl>
                                          </p:spTgt>
                                        </p:tgtEl>
                                        <p:attrNameLst>
                                          <p:attrName>style.visibility</p:attrName>
                                        </p:attrNameLst>
                                      </p:cBhvr>
                                      <p:to>
                                        <p:strVal val="visible"/>
                                      </p:to>
                                    </p:set>
                                    <p:animEffect filter="fade" transition="in">
                                      <p:cBhvr>
                                        <p:cTn dur="500"/>
                                        <p:tgtEl>
                                          <p:spTgt spid="54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8"/>
          <p:cNvSpPr/>
          <p:nvPr/>
        </p:nvSpPr>
        <p:spPr>
          <a:xfrm>
            <a:off x="176408" y="19616"/>
            <a:ext cx="8791183" cy="2763834"/>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1" lang="en-US" sz="2800" u="none" cap="none" strike="noStrike">
                <a:solidFill>
                  <a:schemeClr val="dk1"/>
                </a:solidFill>
                <a:latin typeface="Arial"/>
                <a:ea typeface="Arial"/>
                <a:cs typeface="Arial"/>
                <a:sym typeface="Arial"/>
              </a:rPr>
              <a:t>- Thấm sâu vào suy nghĩ và cảm xúc của dân làng:</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Tnú cảm nhận: ngực cụ Mết</a:t>
            </a:r>
            <a:r>
              <a:rPr b="0" i="1" lang="en-US" sz="2800" u="none" cap="none" strike="noStrike">
                <a:solidFill>
                  <a:schemeClr val="dk1"/>
                </a:solidFill>
                <a:latin typeface="Arial"/>
                <a:ea typeface="Arial"/>
                <a:cs typeface="Arial"/>
                <a:sym typeface="Arial"/>
              </a:rPr>
              <a:t> "</a:t>
            </a:r>
            <a:r>
              <a:rPr b="0" i="1" lang="en-US" sz="2800" u="none" cap="none" strike="noStrike">
                <a:solidFill>
                  <a:srgbClr val="0000CC"/>
                </a:solidFill>
                <a:latin typeface="Arial"/>
                <a:ea typeface="Arial"/>
                <a:cs typeface="Arial"/>
                <a:sym typeface="Arial"/>
              </a:rPr>
              <a:t>căng như một cây xà nu lớn"</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Cụ Mết nói về cây xà nu:</a:t>
            </a:r>
            <a:r>
              <a:rPr b="0" i="1" lang="en-US" sz="2800" u="none" cap="none" strike="noStrike">
                <a:solidFill>
                  <a:schemeClr val="dk1"/>
                </a:solidFill>
                <a:latin typeface="Arial"/>
                <a:ea typeface="Arial"/>
                <a:cs typeface="Arial"/>
                <a:sym typeface="Arial"/>
              </a:rPr>
              <a:t> </a:t>
            </a:r>
            <a:r>
              <a:rPr b="0" i="1" lang="en-US" sz="2800" u="none" cap="none" strike="noStrike">
                <a:solidFill>
                  <a:srgbClr val="0000CC"/>
                </a:solidFill>
                <a:latin typeface="Arial"/>
                <a:ea typeface="Arial"/>
                <a:cs typeface="Arial"/>
                <a:sym typeface="Arial"/>
              </a:rPr>
              <a:t>"không có cây gì mạnh bằng cây xà nu đất ta"</a:t>
            </a:r>
            <a:endParaRPr/>
          </a:p>
        </p:txBody>
      </p:sp>
      <p:pic>
        <p:nvPicPr>
          <p:cNvPr id="552" name="Google Shape;552;p18"/>
          <p:cNvPicPr preferRelativeResize="0"/>
          <p:nvPr/>
        </p:nvPicPr>
        <p:blipFill rotWithShape="1">
          <a:blip r:embed="rId3">
            <a:alphaModFix/>
          </a:blip>
          <a:srcRect b="0" l="0" r="0" t="0"/>
          <a:stretch/>
        </p:blipFill>
        <p:spPr>
          <a:xfrm>
            <a:off x="176408" y="2895601"/>
            <a:ext cx="4402675" cy="35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xEl>
                                              <p:pRg end="0" st="0"/>
                                            </p:txEl>
                                          </p:spTgt>
                                        </p:tgtEl>
                                        <p:attrNameLst>
                                          <p:attrName>style.visibility</p:attrName>
                                        </p:attrNameLst>
                                      </p:cBhvr>
                                      <p:to>
                                        <p:strVal val="visible"/>
                                      </p:to>
                                    </p:set>
                                    <p:animEffect filter="fade" transition="in">
                                      <p:cBhvr>
                                        <p:cTn dur="500"/>
                                        <p:tgtEl>
                                          <p:spTgt spid="5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xEl>
                                              <p:pRg end="1" st="1"/>
                                            </p:txEl>
                                          </p:spTgt>
                                        </p:tgtEl>
                                        <p:attrNameLst>
                                          <p:attrName>style.visibility</p:attrName>
                                        </p:attrNameLst>
                                      </p:cBhvr>
                                      <p:to>
                                        <p:strVal val="visible"/>
                                      </p:to>
                                    </p:set>
                                    <p:animEffect filter="fade" transition="in">
                                      <p:cBhvr>
                                        <p:cTn dur="500"/>
                                        <p:tgtEl>
                                          <p:spTgt spid="5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xEl>
                                              <p:pRg end="2" st="2"/>
                                            </p:txEl>
                                          </p:spTgt>
                                        </p:tgtEl>
                                        <p:attrNameLst>
                                          <p:attrName>style.visibility</p:attrName>
                                        </p:attrNameLst>
                                      </p:cBhvr>
                                      <p:to>
                                        <p:strVal val="visible"/>
                                      </p:to>
                                    </p:set>
                                    <p:animEffect filter="fade" transition="in">
                                      <p:cBhvr>
                                        <p:cTn dur="500"/>
                                        <p:tgtEl>
                                          <p:spTgt spid="5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
          <p:cNvSpPr/>
          <p:nvPr/>
        </p:nvSpPr>
        <p:spPr>
          <a:xfrm>
            <a:off x="228600" y="106977"/>
            <a:ext cx="4419600" cy="1015663"/>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i="0" lang="en-US" sz="3000" u="none" cap="none" strike="noStrike">
                <a:solidFill>
                  <a:srgbClr val="FF0000"/>
                </a:solidFill>
                <a:latin typeface="Arial"/>
                <a:ea typeface="Arial"/>
                <a:cs typeface="Arial"/>
                <a:sym typeface="Arial"/>
              </a:rPr>
              <a:t>I. TÌM HIỂU CHUNG</a:t>
            </a:r>
            <a:endParaRPr/>
          </a:p>
          <a:p>
            <a:pPr indent="0" lvl="0" marL="0" marR="0" rtl="0" algn="just">
              <a:spcBef>
                <a:spcPts val="0"/>
              </a:spcBef>
              <a:spcAft>
                <a:spcPts val="0"/>
              </a:spcAft>
              <a:buNone/>
            </a:pPr>
            <a:r>
              <a:rPr b="1" i="0" lang="en-US" sz="3000" u="none" cap="none" strike="noStrike">
                <a:solidFill>
                  <a:srgbClr val="0000CC"/>
                </a:solidFill>
                <a:latin typeface="Arial"/>
                <a:ea typeface="Arial"/>
                <a:cs typeface="Arial"/>
                <a:sym typeface="Arial"/>
              </a:rPr>
              <a:t>1. Tác giả:</a:t>
            </a:r>
            <a:endParaRPr/>
          </a:p>
        </p:txBody>
      </p:sp>
      <p:sp>
        <p:nvSpPr>
          <p:cNvPr id="404" name="Google Shape;404;p2"/>
          <p:cNvSpPr/>
          <p:nvPr/>
        </p:nvSpPr>
        <p:spPr>
          <a:xfrm>
            <a:off x="76200" y="1122640"/>
            <a:ext cx="5334000" cy="3600986"/>
          </a:xfrm>
          <a:prstGeom prst="rect">
            <a:avLst/>
          </a:prstGeom>
          <a:noFill/>
          <a:ln>
            <a:noFill/>
          </a:ln>
        </p:spPr>
        <p:txBody>
          <a:bodyPr anchorCtr="0" anchor="ctr" bIns="45700" lIns="91425" spcFirstLastPara="1" rIns="91425" wrap="square" tIns="45700">
            <a:spAutoFit/>
          </a:bodyPr>
          <a:lstStyle/>
          <a:p>
            <a:pPr indent="-160338" lvl="0" marL="160338"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Nguyễn Trung Thành, bút danh khác là Nguyên Ngọc. Tên khai sinh là Nguyễn Văn Báu. Sinh năm 1932, quê ở huyện Thăng Bình, tỉnh Quảng Nam.</a:t>
            </a:r>
            <a:endParaRPr/>
          </a:p>
          <a:p>
            <a:pPr indent="-160338" lvl="0" marL="160338" marR="0" rtl="0" algn="just">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Nguyễn Trung Thành là bút danh được dùng trong thời gian hoạt động ở chiến trường miền Nam thời chống Mĩ.</a:t>
            </a:r>
            <a:endParaRPr b="0" i="0" sz="2400" u="none" cap="none" strike="noStrike">
              <a:solidFill>
                <a:schemeClr val="dk1"/>
              </a:solidFill>
              <a:latin typeface="Arial"/>
              <a:ea typeface="Arial"/>
              <a:cs typeface="Arial"/>
              <a:sym typeface="Arial"/>
            </a:endParaRPr>
          </a:p>
        </p:txBody>
      </p:sp>
      <p:pic>
        <p:nvPicPr>
          <p:cNvPr descr="images804997_ngoc" id="405" name="Google Shape;405;p2"/>
          <p:cNvPicPr preferRelativeResize="0"/>
          <p:nvPr/>
        </p:nvPicPr>
        <p:blipFill rotWithShape="1">
          <a:blip r:embed="rId3">
            <a:alphaModFix/>
          </a:blip>
          <a:srcRect b="0" l="0" r="0" t="0"/>
          <a:stretch/>
        </p:blipFill>
        <p:spPr>
          <a:xfrm>
            <a:off x="5497926" y="228600"/>
            <a:ext cx="1664874" cy="2295525"/>
          </a:xfrm>
          <a:prstGeom prst="rect">
            <a:avLst/>
          </a:prstGeom>
          <a:noFill/>
          <a:ln cap="flat" cmpd="tri" w="76200">
            <a:solidFill>
              <a:srgbClr val="FF0000"/>
            </a:solidFill>
            <a:prstDash val="solid"/>
            <a:miter lim="800000"/>
            <a:headEnd len="sm" w="sm" type="none"/>
            <a:tailEnd len="sm" w="sm" type="none"/>
          </a:ln>
        </p:spPr>
      </p:pic>
      <p:pic>
        <p:nvPicPr>
          <p:cNvPr id="406" name="Google Shape;406;p2"/>
          <p:cNvPicPr preferRelativeResize="0"/>
          <p:nvPr/>
        </p:nvPicPr>
        <p:blipFill rotWithShape="1">
          <a:blip r:embed="rId4">
            <a:alphaModFix/>
          </a:blip>
          <a:srcRect b="0" l="0" r="0" t="0"/>
          <a:stretch/>
        </p:blipFill>
        <p:spPr>
          <a:xfrm>
            <a:off x="7277100" y="76200"/>
            <a:ext cx="1866900" cy="2447925"/>
          </a:xfrm>
          <a:prstGeom prst="rect">
            <a:avLst/>
          </a:prstGeom>
          <a:noFill/>
          <a:ln>
            <a:noFill/>
          </a:ln>
        </p:spPr>
      </p:pic>
      <p:pic>
        <p:nvPicPr>
          <p:cNvPr id="407" name="Google Shape;407;p2"/>
          <p:cNvPicPr preferRelativeResize="0"/>
          <p:nvPr/>
        </p:nvPicPr>
        <p:blipFill rotWithShape="1">
          <a:blip r:embed="rId5">
            <a:alphaModFix/>
          </a:blip>
          <a:srcRect b="0" l="0" r="0" t="0"/>
          <a:stretch/>
        </p:blipFill>
        <p:spPr>
          <a:xfrm>
            <a:off x="838200" y="4723626"/>
            <a:ext cx="2362200" cy="1933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10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1000"/>
                                        <p:tgtEl>
                                          <p:spTgt spid="4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9"/>
          <p:cNvSpPr txBox="1"/>
          <p:nvPr>
            <p:ph idx="11" type="ftr"/>
          </p:nvPr>
        </p:nvSpPr>
        <p:spPr>
          <a:xfrm>
            <a:off x="3048000" y="62706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559" name="Google Shape;559;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560" name="Google Shape;560;p19"/>
          <p:cNvSpPr/>
          <p:nvPr/>
        </p:nvSpPr>
        <p:spPr>
          <a:xfrm>
            <a:off x="228600" y="5562600"/>
            <a:ext cx="8686800" cy="946150"/>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1" lang="en-US" sz="2800" u="none" cap="none" strike="noStrike">
                <a:solidFill>
                  <a:srgbClr val="FF0000"/>
                </a:solidFill>
                <a:latin typeface="Arial"/>
                <a:ea typeface="Arial"/>
                <a:cs typeface="Arial"/>
                <a:sym typeface="Arial"/>
              </a:rPr>
              <a:t>=&gt; trở thành máu thịt trong đời sống vật chất và tinh thần</a:t>
            </a:r>
            <a:endParaRPr b="1" i="1" sz="2800" u="none" cap="none" strike="noStrike">
              <a:solidFill>
                <a:srgbClr val="FF0000"/>
              </a:solidFill>
              <a:latin typeface="Arial"/>
              <a:ea typeface="Arial"/>
              <a:cs typeface="Arial"/>
              <a:sym typeface="Arial"/>
            </a:endParaRPr>
          </a:p>
        </p:txBody>
      </p:sp>
      <p:pic>
        <p:nvPicPr>
          <p:cNvPr descr="3017516541_f260753f1b" id="561" name="Google Shape;561;p19"/>
          <p:cNvPicPr preferRelativeResize="0"/>
          <p:nvPr/>
        </p:nvPicPr>
        <p:blipFill rotWithShape="1">
          <a:blip r:embed="rId3">
            <a:alphaModFix/>
          </a:blip>
          <a:srcRect b="0" l="0" r="0" t="0"/>
          <a:stretch/>
        </p:blipFill>
        <p:spPr>
          <a:xfrm>
            <a:off x="304800" y="228600"/>
            <a:ext cx="8534400" cy="510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0"/>
          <p:cNvSpPr/>
          <p:nvPr/>
        </p:nvSpPr>
        <p:spPr>
          <a:xfrm>
            <a:off x="12526" y="16700"/>
            <a:ext cx="5626274" cy="6821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650" u="none" cap="none" strike="noStrike">
                <a:solidFill>
                  <a:schemeClr val="accent6"/>
                </a:solidFill>
                <a:latin typeface="Arial"/>
                <a:ea typeface="Arial"/>
                <a:cs typeface="Arial"/>
                <a:sym typeface="Arial"/>
              </a:rPr>
              <a:t>2.2. </a:t>
            </a:r>
            <a:r>
              <a:rPr b="1" i="0" lang="en-US" sz="2650" u="sng" cap="none" strike="noStrike">
                <a:solidFill>
                  <a:schemeClr val="accent6"/>
                </a:solidFill>
                <a:latin typeface="Arial"/>
                <a:ea typeface="Arial"/>
                <a:cs typeface="Arial"/>
                <a:sym typeface="Arial"/>
              </a:rPr>
              <a:t>Nghĩa biểu tượng</a:t>
            </a:r>
            <a:endParaRPr b="1" i="0" sz="2650" u="sng" cap="none" strike="noStrike">
              <a:solidFill>
                <a:schemeClr val="accent6"/>
              </a:solidFill>
              <a:latin typeface="Arial"/>
              <a:ea typeface="Arial"/>
              <a:cs typeface="Arial"/>
              <a:sym typeface="Arial"/>
            </a:endParaRPr>
          </a:p>
          <a:p>
            <a:pPr indent="0" lvl="0" marL="0" marR="0" rtl="0" algn="just">
              <a:spcBef>
                <a:spcPts val="265"/>
              </a:spcBef>
              <a:spcAft>
                <a:spcPts val="0"/>
              </a:spcAft>
              <a:buNone/>
            </a:pPr>
            <a:r>
              <a:rPr b="1" i="0" lang="en-US" sz="2650" u="none" cap="none" strike="noStrike">
                <a:solidFill>
                  <a:srgbClr val="FF0000"/>
                </a:solidFill>
                <a:latin typeface="Arial"/>
                <a:ea typeface="Arial"/>
                <a:cs typeface="Arial"/>
                <a:sym typeface="Arial"/>
              </a:rPr>
              <a:t>Tượng trưng cho số phận và phẩm chất con người Tây Nguyên trong chiến tranh:</a:t>
            </a:r>
            <a:endParaRPr/>
          </a:p>
          <a:p>
            <a:pPr indent="0" lvl="0" marL="0" marR="0" rtl="0" algn="just">
              <a:spcBef>
                <a:spcPts val="265"/>
              </a:spcBef>
              <a:spcAft>
                <a:spcPts val="0"/>
              </a:spcAft>
              <a:buNone/>
            </a:pPr>
            <a:r>
              <a:rPr b="1" i="0" lang="en-US" sz="2650" u="none" cap="none" strike="noStrike">
                <a:solidFill>
                  <a:srgbClr val="0070C0"/>
                </a:solidFill>
                <a:latin typeface="Arial"/>
                <a:ea typeface="Arial"/>
                <a:cs typeface="Arial"/>
                <a:sym typeface="Arial"/>
              </a:rPr>
              <a:t>* Biểu tượng của đau thương:</a:t>
            </a:r>
            <a:endParaRPr/>
          </a:p>
          <a:p>
            <a:pPr indent="0" lvl="0" marL="0" marR="0" rtl="0" algn="just">
              <a:spcBef>
                <a:spcPts val="265"/>
              </a:spcBef>
              <a:spcAft>
                <a:spcPts val="0"/>
              </a:spcAft>
              <a:buNone/>
            </a:pPr>
            <a:r>
              <a:rPr b="0" i="0" lang="en-US" sz="2650" u="none" cap="none" strike="noStrike">
                <a:solidFill>
                  <a:schemeClr val="dk1"/>
                </a:solidFill>
                <a:latin typeface="Arial"/>
                <a:ea typeface="Arial"/>
                <a:cs typeface="Arial"/>
                <a:sym typeface="Arial"/>
              </a:rPr>
              <a:t>- Mở đầu tác phẩm, nhà văn tập trung giới thiệu cụ thể về rừng xà nu: </a:t>
            </a:r>
            <a:endParaRPr/>
          </a:p>
          <a:p>
            <a:pPr indent="0" lvl="0" marL="0" marR="0" rtl="0" algn="just">
              <a:spcBef>
                <a:spcPts val="265"/>
              </a:spcBef>
              <a:spcAft>
                <a:spcPts val="0"/>
              </a:spcAft>
              <a:buNone/>
            </a:pPr>
            <a:r>
              <a:rPr b="0" i="0" lang="en-US" sz="2650" u="none" cap="none" strike="noStrike">
                <a:solidFill>
                  <a:schemeClr val="dk1"/>
                </a:solidFill>
                <a:latin typeface="Arial"/>
                <a:ea typeface="Arial"/>
                <a:cs typeface="Arial"/>
                <a:sym typeface="Arial"/>
              </a:rPr>
              <a:t>+ "nằm trong tầm đại bác của đồn giặc", nằm trong sự hủy diệt bạo tàn: "Hầu hết đạn đại bác đều rơi vào ngọn đồi xà nu cạnh con nước lớn".</a:t>
            </a:r>
            <a:endParaRPr/>
          </a:p>
          <a:p>
            <a:pPr indent="0" lvl="0" marL="0" marR="0" rtl="0" algn="just">
              <a:spcBef>
                <a:spcPts val="265"/>
              </a:spcBef>
              <a:spcAft>
                <a:spcPts val="0"/>
              </a:spcAft>
              <a:buNone/>
            </a:pPr>
            <a:r>
              <a:rPr b="0" i="0" lang="en-US" sz="2650" u="none" cap="none" strike="noStrike">
                <a:solidFill>
                  <a:srgbClr val="FF0000"/>
                </a:solidFill>
                <a:latin typeface="Arial"/>
                <a:ea typeface="Arial"/>
                <a:cs typeface="Arial"/>
                <a:sym typeface="Arial"/>
              </a:rPr>
              <a:t>🡪 Xà nu hiện ra trong tư thế của sự sống đang đối diện với cái chết, sự sinh tồn đối diện với sự huỷ diệt.</a:t>
            </a:r>
            <a:endParaRPr b="0" i="0" sz="2650" u="none" cap="none" strike="noStrike">
              <a:solidFill>
                <a:srgbClr val="FF0000"/>
              </a:solidFill>
              <a:latin typeface="Arial"/>
              <a:ea typeface="Arial"/>
              <a:cs typeface="Arial"/>
              <a:sym typeface="Arial"/>
            </a:endParaRPr>
          </a:p>
        </p:txBody>
      </p:sp>
      <p:pic>
        <p:nvPicPr>
          <p:cNvPr id="567" name="Google Shape;567;p20"/>
          <p:cNvPicPr preferRelativeResize="0"/>
          <p:nvPr/>
        </p:nvPicPr>
        <p:blipFill rotWithShape="1">
          <a:blip r:embed="rId3">
            <a:alphaModFix/>
          </a:blip>
          <a:srcRect b="0" l="0" r="0" t="0"/>
          <a:stretch/>
        </p:blipFill>
        <p:spPr>
          <a:xfrm>
            <a:off x="5789482" y="228600"/>
            <a:ext cx="3199932"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574" name="Google Shape;574;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575" name="Google Shape;575;p21"/>
          <p:cNvSpPr/>
          <p:nvPr/>
        </p:nvSpPr>
        <p:spPr>
          <a:xfrm>
            <a:off x="152400" y="83259"/>
            <a:ext cx="5562600" cy="6727996"/>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Với kĩ thuật "quay toàn cảnh", tác giả đã phát hiện ra: </a:t>
            </a:r>
            <a:endParaRPr/>
          </a:p>
          <a:p>
            <a:pPr indent="160338" lvl="0" marL="0" marR="0" rtl="0" algn="just">
              <a:spcBef>
                <a:spcPts val="280"/>
              </a:spcBef>
              <a:spcAft>
                <a:spcPts val="0"/>
              </a:spcAft>
              <a:buNone/>
            </a:pPr>
            <a:r>
              <a:rPr b="0" i="1" lang="en-US" sz="2800" u="none" cap="none" strike="noStrike">
                <a:solidFill>
                  <a:srgbClr val="0000CC"/>
                </a:solidFill>
                <a:latin typeface="Arial"/>
                <a:ea typeface="Arial"/>
                <a:cs typeface="Arial"/>
                <a:sym typeface="Arial"/>
              </a:rPr>
              <a:t> "Cả rừng xà nu hàng vạn cây không có cây nào không bị thương".  </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Nỗi đau hiện ra nhiều vẻ khác nhau:</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a:t>
            </a:r>
            <a:r>
              <a:rPr b="0" i="1" lang="en-US" sz="2800" u="none" cap="none" strike="noStrike">
                <a:solidFill>
                  <a:schemeClr val="dk1"/>
                </a:solidFill>
                <a:latin typeface="Arial"/>
                <a:ea typeface="Arial"/>
                <a:cs typeface="Arial"/>
                <a:sym typeface="Arial"/>
              </a:rPr>
              <a:t>"</a:t>
            </a:r>
            <a:r>
              <a:rPr b="0" i="1" lang="en-US" sz="2800" u="none" cap="none" strike="noStrike">
                <a:solidFill>
                  <a:srgbClr val="0000CC"/>
                </a:solidFill>
                <a:latin typeface="Arial"/>
                <a:ea typeface="Arial"/>
                <a:cs typeface="Arial"/>
                <a:sym typeface="Arial"/>
              </a:rPr>
              <a:t>Có những cây con vừa lớn ngang tầm ngực người lại bị đạn đại bác chặt đứt làm đôi” =&gt; “vết thương không lành được, cứ loét mãi ra, năm mười hôm sau thì cây chết".</a:t>
            </a:r>
            <a:r>
              <a:rPr b="0" i="1" lang="en-US" sz="2800" u="none" cap="none" strike="noStrike">
                <a:solidFill>
                  <a:schemeClr val="dk1"/>
                </a:solidFill>
                <a:latin typeface="Arial"/>
                <a:ea typeface="Arial"/>
                <a:cs typeface="Arial"/>
                <a:sym typeface="Arial"/>
              </a:rPr>
              <a:t> </a:t>
            </a:r>
            <a:endParaRPr b="0" i="1" sz="2800" u="none" cap="none" strike="noStrike">
              <a:solidFill>
                <a:schemeClr val="dk1"/>
              </a:solidFill>
              <a:latin typeface="Arial"/>
              <a:ea typeface="Arial"/>
              <a:cs typeface="Arial"/>
              <a:sym typeface="Arial"/>
            </a:endParaRPr>
          </a:p>
          <a:p>
            <a:pPr indent="160338" lvl="0" marL="0" marR="0" rtl="0" algn="just">
              <a:spcBef>
                <a:spcPts val="280"/>
              </a:spcBef>
              <a:spcAft>
                <a:spcPts val="0"/>
              </a:spcAft>
              <a:buNone/>
            </a:pPr>
            <a:r>
              <a:rPr b="0" i="0" lang="en-US" sz="2800" u="none" cap="none" strike="noStrike">
                <a:solidFill>
                  <a:srgbClr val="FF0000"/>
                </a:solidFill>
                <a:latin typeface="Arial"/>
                <a:ea typeface="Arial"/>
                <a:cs typeface="Arial"/>
                <a:sym typeface="Arial"/>
              </a:rPr>
              <a:t>🡪 tả hình ảnh những cây non bị huỷ diệt 🡪 tạo cảm giác xót xa</a:t>
            </a:r>
            <a:endParaRPr b="0" i="1" sz="2800" u="none" cap="none" strike="noStrike">
              <a:solidFill>
                <a:srgbClr val="FF0000"/>
              </a:solidFill>
              <a:latin typeface="Arial"/>
              <a:ea typeface="Arial"/>
              <a:cs typeface="Arial"/>
              <a:sym typeface="Arial"/>
            </a:endParaRPr>
          </a:p>
        </p:txBody>
      </p:sp>
      <p:pic>
        <p:nvPicPr>
          <p:cNvPr id="576" name="Google Shape;576;p21"/>
          <p:cNvPicPr preferRelativeResize="0"/>
          <p:nvPr/>
        </p:nvPicPr>
        <p:blipFill rotWithShape="1">
          <a:blip r:embed="rId3">
            <a:alphaModFix/>
          </a:blip>
          <a:srcRect b="0" l="0" r="0" t="0"/>
          <a:stretch/>
        </p:blipFill>
        <p:spPr>
          <a:xfrm>
            <a:off x="5786135" y="49856"/>
            <a:ext cx="3332813" cy="274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 calcmode="lin" valueType="num">
                                      <p:cBhvr additive="base">
                                        <p:cTn dur="500"/>
                                        <p:tgtEl>
                                          <p:spTgt spid="57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xEl>
                                              <p:pRg end="1" st="1"/>
                                            </p:txEl>
                                          </p:spTgt>
                                        </p:tgtEl>
                                        <p:attrNameLst>
                                          <p:attrName>style.visibility</p:attrName>
                                        </p:attrNameLst>
                                      </p:cBhvr>
                                      <p:to>
                                        <p:strVal val="visible"/>
                                      </p:to>
                                    </p:set>
                                    <p:anim calcmode="lin" valueType="num">
                                      <p:cBhvr additive="base">
                                        <p:cTn dur="500"/>
                                        <p:tgtEl>
                                          <p:spTgt spid="57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xEl>
                                              <p:pRg end="2" st="2"/>
                                            </p:txEl>
                                          </p:spTgt>
                                        </p:tgtEl>
                                        <p:attrNameLst>
                                          <p:attrName>style.visibility</p:attrName>
                                        </p:attrNameLst>
                                      </p:cBhvr>
                                      <p:to>
                                        <p:strVal val="visible"/>
                                      </p:to>
                                    </p:set>
                                    <p:anim calcmode="lin" valueType="num">
                                      <p:cBhvr additive="base">
                                        <p:cTn dur="500"/>
                                        <p:tgtEl>
                                          <p:spTgt spid="57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xEl>
                                              <p:pRg end="3" st="3"/>
                                            </p:txEl>
                                          </p:spTgt>
                                        </p:tgtEl>
                                        <p:attrNameLst>
                                          <p:attrName>style.visibility</p:attrName>
                                        </p:attrNameLst>
                                      </p:cBhvr>
                                      <p:to>
                                        <p:strVal val="visible"/>
                                      </p:to>
                                    </p:set>
                                    <p:anim calcmode="lin" valueType="num">
                                      <p:cBhvr additive="base">
                                        <p:cTn dur="500"/>
                                        <p:tgtEl>
                                          <p:spTgt spid="57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xEl>
                                              <p:pRg end="4" st="4"/>
                                            </p:txEl>
                                          </p:spTgt>
                                        </p:tgtEl>
                                        <p:attrNameLst>
                                          <p:attrName>style.visibility</p:attrName>
                                        </p:attrNameLst>
                                      </p:cBhvr>
                                      <p:to>
                                        <p:strVal val="visible"/>
                                      </p:to>
                                    </p:set>
                                    <p:anim calcmode="lin" valueType="num">
                                      <p:cBhvr additive="base">
                                        <p:cTn dur="500"/>
                                        <p:tgtEl>
                                          <p:spTgt spid="57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2"/>
          <p:cNvSpPr/>
          <p:nvPr/>
        </p:nvSpPr>
        <p:spPr>
          <a:xfrm>
            <a:off x="152400" y="228600"/>
            <a:ext cx="5029200" cy="6254020"/>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Cái đau của những cây xà nu như con người đang tuổi thanh xuân, bỗng </a:t>
            </a:r>
            <a:r>
              <a:rPr b="0" i="1" lang="en-US" sz="2800" u="none" cap="none" strike="noStrike">
                <a:solidFill>
                  <a:srgbClr val="0000CC"/>
                </a:solidFill>
                <a:latin typeface="Arial"/>
                <a:ea typeface="Arial"/>
                <a:cs typeface="Arial"/>
                <a:sym typeface="Arial"/>
              </a:rPr>
              <a:t>“bị chặt đứt ngang nửa thân mình, đổ ào ào như một trận bão”.</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nhà văn mang nỗi đau của con người để biểu đạt cho nỗi đau của cây 🡪 gợi lên cảm giác đau đớn. </a:t>
            </a:r>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Ở chỗ vết thương: dần dần bầm lại, đen và đặc quyện thành từng cục máu lớn </a:t>
            </a:r>
            <a:endParaRPr b="0" i="0" sz="2800" u="none" cap="none" strike="noStrike">
              <a:solidFill>
                <a:schemeClr val="dk1"/>
              </a:solidFill>
              <a:latin typeface="Arial"/>
              <a:ea typeface="Arial"/>
              <a:cs typeface="Arial"/>
              <a:sym typeface="Arial"/>
            </a:endParaRPr>
          </a:p>
          <a:p>
            <a:pPr indent="160338" lvl="0" marL="0" marR="0" rtl="0" algn="just">
              <a:spcBef>
                <a:spcPts val="280"/>
              </a:spcBef>
              <a:spcAft>
                <a:spcPts val="0"/>
              </a:spcAft>
              <a:buNone/>
            </a:pPr>
            <a:r>
              <a:rPr b="0" i="0" lang="en-US" sz="2800" u="none" cap="none" strike="noStrike">
                <a:solidFill>
                  <a:schemeClr val="dk1"/>
                </a:solidFill>
                <a:latin typeface="Arial"/>
                <a:ea typeface="Arial"/>
                <a:cs typeface="Arial"/>
                <a:sym typeface="Arial"/>
              </a:rPr>
              <a:t>🡪 thương tích bầm tụ thành vết thương lớn</a:t>
            </a:r>
            <a:endParaRPr/>
          </a:p>
        </p:txBody>
      </p:sp>
      <p:pic>
        <p:nvPicPr>
          <p:cNvPr id="582" name="Google Shape;582;p22"/>
          <p:cNvPicPr preferRelativeResize="0"/>
          <p:nvPr/>
        </p:nvPicPr>
        <p:blipFill rotWithShape="1">
          <a:blip r:embed="rId3">
            <a:alphaModFix/>
          </a:blip>
          <a:srcRect b="0" l="0" r="0" t="0"/>
          <a:stretch/>
        </p:blipFill>
        <p:spPr>
          <a:xfrm>
            <a:off x="5181600" y="212942"/>
            <a:ext cx="3778770"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0" st="0"/>
                                            </p:txEl>
                                          </p:spTgt>
                                        </p:tgtEl>
                                        <p:attrNameLst>
                                          <p:attrName>style.visibility</p:attrName>
                                        </p:attrNameLst>
                                      </p:cBhvr>
                                      <p:to>
                                        <p:strVal val="visible"/>
                                      </p:to>
                                    </p:set>
                                    <p:anim calcmode="lin" valueType="num">
                                      <p:cBhvr additive="base">
                                        <p:cTn dur="500"/>
                                        <p:tgtEl>
                                          <p:spTgt spid="58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1" st="1"/>
                                            </p:txEl>
                                          </p:spTgt>
                                        </p:tgtEl>
                                        <p:attrNameLst>
                                          <p:attrName>style.visibility</p:attrName>
                                        </p:attrNameLst>
                                      </p:cBhvr>
                                      <p:to>
                                        <p:strVal val="visible"/>
                                      </p:to>
                                    </p:set>
                                    <p:anim calcmode="lin" valueType="num">
                                      <p:cBhvr additive="base">
                                        <p:cTn dur="500"/>
                                        <p:tgtEl>
                                          <p:spTgt spid="58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2" st="2"/>
                                            </p:txEl>
                                          </p:spTgt>
                                        </p:tgtEl>
                                        <p:attrNameLst>
                                          <p:attrName>style.visibility</p:attrName>
                                        </p:attrNameLst>
                                      </p:cBhvr>
                                      <p:to>
                                        <p:strVal val="visible"/>
                                      </p:to>
                                    </p:set>
                                    <p:anim calcmode="lin" valueType="num">
                                      <p:cBhvr additive="base">
                                        <p:cTn dur="500"/>
                                        <p:tgtEl>
                                          <p:spTgt spid="58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3" st="3"/>
                                            </p:txEl>
                                          </p:spTgt>
                                        </p:tgtEl>
                                        <p:attrNameLst>
                                          <p:attrName>style.visibility</p:attrName>
                                        </p:attrNameLst>
                                      </p:cBhvr>
                                      <p:to>
                                        <p:strVal val="visible"/>
                                      </p:to>
                                    </p:set>
                                    <p:anim calcmode="lin" valueType="num">
                                      <p:cBhvr additive="base">
                                        <p:cTn dur="500"/>
                                        <p:tgtEl>
                                          <p:spTgt spid="58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589" name="Google Shape;589;p23"/>
          <p:cNvSpPr/>
          <p:nvPr/>
        </p:nvSpPr>
        <p:spPr>
          <a:xfrm>
            <a:off x="3621066" y="3505200"/>
            <a:ext cx="5036568" cy="2677656"/>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 </a:t>
            </a:r>
            <a:r>
              <a:rPr b="1" i="0" lang="en-US" sz="2800" u="none" cap="none" strike="noStrike">
                <a:solidFill>
                  <a:srgbClr val="FF0000"/>
                </a:solidFill>
                <a:latin typeface="Arial"/>
                <a:ea typeface="Arial"/>
                <a:cs typeface="Arial"/>
                <a:sym typeface="Arial"/>
              </a:rPr>
              <a:t>Thương tích mà rừng xà nu phải gánh chịu tượng trưng cho những mất mát, đau thương của dân làng (anh Xút, bà Nhan, mẹ con Mai…)</a:t>
            </a:r>
            <a:endParaRPr/>
          </a:p>
        </p:txBody>
      </p:sp>
      <p:pic>
        <p:nvPicPr>
          <p:cNvPr descr="ImageView" id="590" name="Google Shape;590;p23"/>
          <p:cNvPicPr preferRelativeResize="0"/>
          <p:nvPr/>
        </p:nvPicPr>
        <p:blipFill rotWithShape="1">
          <a:blip r:embed="rId3">
            <a:alphaModFix/>
          </a:blip>
          <a:srcRect b="0" l="0" r="21352" t="0"/>
          <a:stretch/>
        </p:blipFill>
        <p:spPr>
          <a:xfrm>
            <a:off x="6029169" y="147182"/>
            <a:ext cx="3039614" cy="2895600"/>
          </a:xfrm>
          <a:prstGeom prst="rect">
            <a:avLst/>
          </a:prstGeom>
          <a:noFill/>
          <a:ln>
            <a:noFill/>
          </a:ln>
        </p:spPr>
      </p:pic>
      <p:sp>
        <p:nvSpPr>
          <p:cNvPr id="591" name="Google Shape;591;p23"/>
          <p:cNvSpPr txBox="1"/>
          <p:nvPr/>
        </p:nvSpPr>
        <p:spPr>
          <a:xfrm>
            <a:off x="6020818" y="184434"/>
            <a:ext cx="2901950" cy="36671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Ảnh tư liệu quân Mỹ đi càn</a:t>
            </a:r>
            <a:endParaRPr b="0" i="0" sz="1800" u="none" cap="none" strike="noStrike">
              <a:solidFill>
                <a:schemeClr val="dk1"/>
              </a:solidFill>
              <a:latin typeface="Arial"/>
              <a:ea typeface="Arial"/>
              <a:cs typeface="Arial"/>
              <a:sym typeface="Arial"/>
            </a:endParaRPr>
          </a:p>
        </p:txBody>
      </p:sp>
      <p:pic>
        <p:nvPicPr>
          <p:cNvPr descr="Ranch-Hand" id="592" name="Google Shape;592;p23"/>
          <p:cNvPicPr preferRelativeResize="0"/>
          <p:nvPr/>
        </p:nvPicPr>
        <p:blipFill rotWithShape="1">
          <a:blip r:embed="rId4">
            <a:alphaModFix/>
          </a:blip>
          <a:srcRect b="0" l="0" r="0" t="0"/>
          <a:stretch/>
        </p:blipFill>
        <p:spPr>
          <a:xfrm>
            <a:off x="3419704" y="170865"/>
            <a:ext cx="2552054" cy="2895600"/>
          </a:xfrm>
          <a:prstGeom prst="rect">
            <a:avLst/>
          </a:prstGeom>
          <a:noFill/>
          <a:ln>
            <a:noFill/>
          </a:ln>
        </p:spPr>
      </p:pic>
      <p:sp>
        <p:nvSpPr>
          <p:cNvPr id="593" name="Google Shape;593;p23"/>
          <p:cNvSpPr txBox="1"/>
          <p:nvPr/>
        </p:nvSpPr>
        <p:spPr>
          <a:xfrm>
            <a:off x="3394652" y="2420134"/>
            <a:ext cx="2559361"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Ảnh tư liệu Mỹ rải chất độc da cam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 calcmode="lin" valueType="num">
                                      <p:cBhvr additive="base">
                                        <p:cTn dur="500"/>
                                        <p:tgtEl>
                                          <p:spTgt spid="58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4"/>
          <p:cNvSpPr/>
          <p:nvPr/>
        </p:nvSpPr>
        <p:spPr>
          <a:xfrm>
            <a:off x="0" y="66193"/>
            <a:ext cx="4724400" cy="3773341"/>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0" lang="en-US" sz="2600" u="none" cap="none" strike="noStrike">
                <a:solidFill>
                  <a:srgbClr val="0000CC"/>
                </a:solidFill>
                <a:latin typeface="Arial"/>
                <a:ea typeface="Arial"/>
                <a:cs typeface="Arial"/>
                <a:sym typeface="Arial"/>
              </a:rPr>
              <a:t>* Biểu tượng của sức sống bất diệt:</a:t>
            </a:r>
            <a:endParaRPr/>
          </a:p>
          <a:p>
            <a:pPr indent="160338" lvl="0" marL="0" marR="0" rtl="0" algn="just">
              <a:spcBef>
                <a:spcPts val="260"/>
              </a:spcBef>
              <a:spcAft>
                <a:spcPts val="0"/>
              </a:spcAft>
              <a:buNone/>
            </a:pPr>
            <a:r>
              <a:rPr b="0" i="0" lang="en-US" sz="2600" u="none" cap="none" strike="noStrike">
                <a:solidFill>
                  <a:schemeClr val="dk1"/>
                </a:solidFill>
                <a:latin typeface="Arial"/>
                <a:ea typeface="Arial"/>
                <a:cs typeface="Arial"/>
                <a:sym typeface="Arial"/>
              </a:rPr>
              <a:t>- Ở chỗ vết thương: nhựa ứa ra, thơm ngào ngạt, long lanh nắng hè gay gắt</a:t>
            </a:r>
            <a:endParaRPr b="0" i="0" sz="2600" u="none" cap="none" strike="noStrike">
              <a:solidFill>
                <a:schemeClr val="dk1"/>
              </a:solidFill>
              <a:latin typeface="Arial"/>
              <a:ea typeface="Arial"/>
              <a:cs typeface="Arial"/>
              <a:sym typeface="Arial"/>
            </a:endParaRPr>
          </a:p>
          <a:p>
            <a:pPr indent="160338" lvl="0" marL="0" marR="0" rtl="0" algn="just">
              <a:spcBef>
                <a:spcPts val="260"/>
              </a:spcBef>
              <a:spcAft>
                <a:spcPts val="0"/>
              </a:spcAft>
              <a:buNone/>
            </a:pPr>
            <a:r>
              <a:rPr b="0" i="0" lang="en-US" sz="2600" u="none" cap="none" strike="noStrike">
                <a:solidFill>
                  <a:schemeClr val="dk1"/>
                </a:solidFill>
                <a:latin typeface="Arial"/>
                <a:ea typeface="Arial"/>
                <a:cs typeface="Arial"/>
                <a:sym typeface="Arial"/>
              </a:rPr>
              <a:t>🡪 huy động khứu giác (thơm ngào ngạt) và ấn tượng thị giác (long lanh) để miêu tả chất nhựa xà nu =&gt; đẹp thi vị.</a:t>
            </a:r>
            <a:endParaRPr/>
          </a:p>
        </p:txBody>
      </p:sp>
      <p:pic>
        <p:nvPicPr>
          <p:cNvPr descr="pine_tree_med" id="599" name="Google Shape;599;p24"/>
          <p:cNvPicPr preferRelativeResize="0"/>
          <p:nvPr/>
        </p:nvPicPr>
        <p:blipFill rotWithShape="1">
          <a:blip r:embed="rId3">
            <a:alphaModFix/>
          </a:blip>
          <a:srcRect b="0" l="0" r="0" t="0"/>
          <a:stretch/>
        </p:blipFill>
        <p:spPr>
          <a:xfrm>
            <a:off x="5410200" y="179846"/>
            <a:ext cx="3048000" cy="3089481"/>
          </a:xfrm>
          <a:prstGeom prst="rect">
            <a:avLst/>
          </a:prstGeom>
          <a:noFill/>
          <a:ln>
            <a:noFill/>
          </a:ln>
        </p:spPr>
      </p:pic>
      <p:pic>
        <p:nvPicPr>
          <p:cNvPr id="600" name="Google Shape;600;p24"/>
          <p:cNvPicPr preferRelativeResize="0"/>
          <p:nvPr/>
        </p:nvPicPr>
        <p:blipFill rotWithShape="1">
          <a:blip r:embed="rId4">
            <a:alphaModFix/>
          </a:blip>
          <a:srcRect b="0" l="0" r="0" t="0"/>
          <a:stretch/>
        </p:blipFill>
        <p:spPr>
          <a:xfrm>
            <a:off x="258366" y="3870849"/>
            <a:ext cx="4207667" cy="27898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xEl>
                                              <p:pRg end="0" st="0"/>
                                            </p:txEl>
                                          </p:spTgt>
                                        </p:tgtEl>
                                        <p:attrNameLst>
                                          <p:attrName>style.visibility</p:attrName>
                                        </p:attrNameLst>
                                      </p:cBhvr>
                                      <p:to>
                                        <p:strVal val="visible"/>
                                      </p:to>
                                    </p:set>
                                    <p:animEffect filter="fade" transition="in">
                                      <p:cBhvr>
                                        <p:cTn dur="1000"/>
                                        <p:tgtEl>
                                          <p:spTgt spid="5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xEl>
                                              <p:pRg end="1" st="1"/>
                                            </p:txEl>
                                          </p:spTgt>
                                        </p:tgtEl>
                                        <p:attrNameLst>
                                          <p:attrName>style.visibility</p:attrName>
                                        </p:attrNameLst>
                                      </p:cBhvr>
                                      <p:to>
                                        <p:strVal val="visible"/>
                                      </p:to>
                                    </p:set>
                                    <p:animEffect filter="fade" transition="in">
                                      <p:cBhvr>
                                        <p:cTn dur="1000"/>
                                        <p:tgtEl>
                                          <p:spTgt spid="5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xEl>
                                              <p:pRg end="2" st="2"/>
                                            </p:txEl>
                                          </p:spTgt>
                                        </p:tgtEl>
                                        <p:attrNameLst>
                                          <p:attrName>style.visibility</p:attrName>
                                        </p:attrNameLst>
                                      </p:cBhvr>
                                      <p:to>
                                        <p:strVal val="visible"/>
                                      </p:to>
                                    </p:set>
                                    <p:animEffect filter="fade" transition="in">
                                      <p:cBhvr>
                                        <p:cTn dur="1000"/>
                                        <p:tgtEl>
                                          <p:spTgt spid="5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500"/>
                                        <p:tgtEl>
                                          <p:spTgt spid="5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25"/>
          <p:cNvSpPr/>
          <p:nvPr/>
        </p:nvSpPr>
        <p:spPr>
          <a:xfrm>
            <a:off x="0" y="23203"/>
            <a:ext cx="4724400" cy="4616648"/>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Tác giả đã phát hiện : </a:t>
            </a:r>
            <a:endParaRPr b="0" i="1" sz="2800" u="none" cap="none" strike="noStrike">
              <a:solidFill>
                <a:schemeClr val="dk1"/>
              </a:solidFill>
              <a:latin typeface="Arial"/>
              <a:ea typeface="Arial"/>
              <a:cs typeface="Arial"/>
              <a:sym typeface="Arial"/>
            </a:endParaRPr>
          </a:p>
          <a:p>
            <a:pPr indent="160338" lvl="0" marL="0" marR="0" rtl="0" algn="just">
              <a:spcBef>
                <a:spcPts val="1400"/>
              </a:spcBef>
              <a:spcAft>
                <a:spcPts val="0"/>
              </a:spcAft>
              <a:buNone/>
            </a:pPr>
            <a:r>
              <a:rPr b="0" i="1" lang="en-US" sz="2800" u="none" cap="none" strike="noStrike">
                <a:solidFill>
                  <a:srgbClr val="0000CC"/>
                </a:solidFill>
                <a:latin typeface="Arial"/>
                <a:ea typeface="Arial"/>
                <a:cs typeface="Arial"/>
                <a:sym typeface="Arial"/>
              </a:rPr>
              <a:t>+ "Trong rừng ít có loại cây sinh sôi nảy nở khỏe như vậy". </a:t>
            </a:r>
            <a:endParaRPr b="0" i="0" sz="2800" u="none" cap="none" strike="noStrike">
              <a:solidFill>
                <a:srgbClr val="0000CC"/>
              </a:solidFill>
              <a:latin typeface="Arial"/>
              <a:ea typeface="Arial"/>
              <a:cs typeface="Arial"/>
              <a:sym typeface="Arial"/>
            </a:endParaRPr>
          </a:p>
          <a:p>
            <a:pPr indent="-457200" lvl="0" marL="457200" marR="0" rtl="0" algn="just">
              <a:spcBef>
                <a:spcPts val="1400"/>
              </a:spcBef>
              <a:spcAft>
                <a:spcPts val="0"/>
              </a:spcAft>
              <a:buClr>
                <a:schemeClr val="dk1"/>
              </a:buClr>
              <a:buSzPts val="2800"/>
              <a:buFont typeface="Noto Sans Symbols"/>
              <a:buChar char="🡪"/>
            </a:pPr>
            <a:r>
              <a:rPr b="0" i="0" lang="en-US" sz="2800" u="none" cap="none" strike="noStrike">
                <a:solidFill>
                  <a:schemeClr val="dk1"/>
                </a:solidFill>
                <a:latin typeface="Arial"/>
                <a:ea typeface="Arial"/>
                <a:cs typeface="Arial"/>
                <a:sym typeface="Arial"/>
              </a:rPr>
              <a:t>làm nổi bật sức sống hiếm có của cây xà nu   </a:t>
            </a:r>
            <a:endParaRPr/>
          </a:p>
          <a:p>
            <a:pPr indent="0" lvl="0" marL="0" marR="0" rtl="0" algn="just">
              <a:spcBef>
                <a:spcPts val="1400"/>
              </a:spcBef>
              <a:spcAft>
                <a:spcPts val="0"/>
              </a:spcAft>
              <a:buNone/>
            </a:pPr>
            <a:r>
              <a:rPr b="0" i="0" lang="en-US" sz="2800" u="none" cap="none" strike="noStrike">
                <a:solidFill>
                  <a:schemeClr val="dk1"/>
                </a:solidFill>
                <a:latin typeface="Arial"/>
                <a:ea typeface="Arial"/>
                <a:cs typeface="Arial"/>
                <a:sym typeface="Arial"/>
              </a:rPr>
              <a:t>🡪 là yếu tố cơ bản để xà nu vượt qua ranh giới của sự sống và cái chết. </a:t>
            </a:r>
            <a:endParaRPr b="0" i="0" sz="2800" u="none" cap="none" strike="noStrike">
              <a:solidFill>
                <a:schemeClr val="dk1"/>
              </a:solidFill>
              <a:latin typeface="Arial"/>
              <a:ea typeface="Arial"/>
              <a:cs typeface="Arial"/>
              <a:sym typeface="Arial"/>
            </a:endParaRPr>
          </a:p>
        </p:txBody>
      </p:sp>
      <p:pic>
        <p:nvPicPr>
          <p:cNvPr id="606" name="Google Shape;606;p25"/>
          <p:cNvPicPr preferRelativeResize="0"/>
          <p:nvPr/>
        </p:nvPicPr>
        <p:blipFill rotWithShape="1">
          <a:blip r:embed="rId3">
            <a:alphaModFix/>
          </a:blip>
          <a:srcRect b="0" l="0" r="0" t="0"/>
          <a:stretch/>
        </p:blipFill>
        <p:spPr>
          <a:xfrm>
            <a:off x="5257799" y="23203"/>
            <a:ext cx="3518335" cy="3078543"/>
          </a:xfrm>
          <a:prstGeom prst="rect">
            <a:avLst/>
          </a:prstGeom>
          <a:noFill/>
          <a:ln>
            <a:noFill/>
          </a:ln>
        </p:spPr>
      </p:pic>
      <p:pic>
        <p:nvPicPr>
          <p:cNvPr id="607" name="Google Shape;607;p25"/>
          <p:cNvPicPr preferRelativeResize="0"/>
          <p:nvPr/>
        </p:nvPicPr>
        <p:blipFill rotWithShape="1">
          <a:blip r:embed="rId4">
            <a:alphaModFix/>
          </a:blip>
          <a:srcRect b="0" l="0" r="0" t="0"/>
          <a:stretch/>
        </p:blipFill>
        <p:spPr>
          <a:xfrm>
            <a:off x="152400" y="4615843"/>
            <a:ext cx="4572000" cy="215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0" st="0"/>
                                            </p:txEl>
                                          </p:spTgt>
                                        </p:tgtEl>
                                        <p:attrNameLst>
                                          <p:attrName>style.visibility</p:attrName>
                                        </p:attrNameLst>
                                      </p:cBhvr>
                                      <p:to>
                                        <p:strVal val="visible"/>
                                      </p:to>
                                    </p:set>
                                    <p:animEffect filter="fade" transition="in">
                                      <p:cBhvr>
                                        <p:cTn dur="1000"/>
                                        <p:tgtEl>
                                          <p:spTgt spid="6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1" st="1"/>
                                            </p:txEl>
                                          </p:spTgt>
                                        </p:tgtEl>
                                        <p:attrNameLst>
                                          <p:attrName>style.visibility</p:attrName>
                                        </p:attrNameLst>
                                      </p:cBhvr>
                                      <p:to>
                                        <p:strVal val="visible"/>
                                      </p:to>
                                    </p:set>
                                    <p:animEffect filter="fade" transition="in">
                                      <p:cBhvr>
                                        <p:cTn dur="1000"/>
                                        <p:tgtEl>
                                          <p:spTgt spid="6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2" st="2"/>
                                            </p:txEl>
                                          </p:spTgt>
                                        </p:tgtEl>
                                        <p:attrNameLst>
                                          <p:attrName>style.visibility</p:attrName>
                                        </p:attrNameLst>
                                      </p:cBhvr>
                                      <p:to>
                                        <p:strVal val="visible"/>
                                      </p:to>
                                    </p:set>
                                    <p:animEffect filter="fade" transition="in">
                                      <p:cBhvr>
                                        <p:cTn dur="1000"/>
                                        <p:tgtEl>
                                          <p:spTgt spid="6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3" st="3"/>
                                            </p:txEl>
                                          </p:spTgt>
                                        </p:tgtEl>
                                        <p:attrNameLst>
                                          <p:attrName>style.visibility</p:attrName>
                                        </p:attrNameLst>
                                      </p:cBhvr>
                                      <p:to>
                                        <p:strVal val="visible"/>
                                      </p:to>
                                    </p:set>
                                    <p:animEffect filter="fade" transition="in">
                                      <p:cBhvr>
                                        <p:cTn dur="1000"/>
                                        <p:tgtEl>
                                          <p:spTgt spid="6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26"/>
          <p:cNvSpPr/>
          <p:nvPr/>
        </p:nvSpPr>
        <p:spPr>
          <a:xfrm>
            <a:off x="0" y="28184"/>
            <a:ext cx="5017718" cy="6694140"/>
          </a:xfrm>
          <a:prstGeom prst="rect">
            <a:avLst/>
          </a:prstGeom>
          <a:solidFill>
            <a:schemeClr val="lt1"/>
          </a:solidFill>
          <a:ln cap="flat" cmpd="tri" w="76200">
            <a:solidFill>
              <a:srgbClr val="00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600" u="none" cap="none" strike="noStrike">
                <a:solidFill>
                  <a:schemeClr val="dk1"/>
                </a:solidFill>
                <a:latin typeface="Arial"/>
                <a:ea typeface="Arial"/>
                <a:cs typeface="Arial"/>
                <a:sym typeface="Arial"/>
              </a:rPr>
              <a:t>+ Sự sống tồn tại ngay trong sự hủy diệt: </a:t>
            </a:r>
            <a:endParaRPr b="0" i="0" sz="2600" u="none" cap="none" strike="noStrike">
              <a:solidFill>
                <a:schemeClr val="dk1"/>
              </a:solidFill>
              <a:latin typeface="Arial"/>
              <a:ea typeface="Arial"/>
              <a:cs typeface="Arial"/>
              <a:sym typeface="Arial"/>
            </a:endParaRPr>
          </a:p>
          <a:p>
            <a:pPr indent="0" lvl="0" marL="0" marR="0" rtl="0" algn="just">
              <a:spcBef>
                <a:spcPts val="1300"/>
              </a:spcBef>
              <a:spcAft>
                <a:spcPts val="0"/>
              </a:spcAft>
              <a:buNone/>
            </a:pPr>
            <a:r>
              <a:rPr b="0" i="1" lang="en-US" sz="2600" u="none" cap="none" strike="noStrike">
                <a:solidFill>
                  <a:srgbClr val="0000CC"/>
                </a:solidFill>
                <a:latin typeface="Arial"/>
                <a:ea typeface="Arial"/>
                <a:cs typeface="Arial"/>
                <a:sym typeface="Arial"/>
              </a:rPr>
              <a:t>"Cạnh một cây xà nu mới ngã gục, đã có bốn năm cây con mọc lên, ngọn xanh rờn, hình nhọn mũi tên lao thẳng lên bầu trời". </a:t>
            </a:r>
            <a:endParaRPr b="0" i="0" sz="2600" u="none" cap="none" strike="noStrike">
              <a:solidFill>
                <a:srgbClr val="0000CC"/>
              </a:solidFill>
              <a:latin typeface="Arial"/>
              <a:ea typeface="Arial"/>
              <a:cs typeface="Arial"/>
              <a:sym typeface="Arial"/>
            </a:endParaRPr>
          </a:p>
          <a:p>
            <a:pPr indent="0" lvl="0" marL="0" marR="0" rtl="0" algn="just">
              <a:spcBef>
                <a:spcPts val="1300"/>
              </a:spcBef>
              <a:spcAft>
                <a:spcPts val="0"/>
              </a:spcAft>
              <a:buNone/>
            </a:pPr>
            <a:r>
              <a:rPr b="0" i="0" lang="en-US" sz="2600" u="none" cap="none" strike="noStrike">
                <a:solidFill>
                  <a:schemeClr val="dk1"/>
                </a:solidFill>
                <a:latin typeface="Arial"/>
                <a:ea typeface="Arial"/>
                <a:cs typeface="Arial"/>
                <a:sym typeface="Arial"/>
              </a:rPr>
              <a:t>🡪 những từ ngữ đối lập (</a:t>
            </a:r>
            <a:r>
              <a:rPr b="0" i="1" lang="en-US" sz="2600" u="none" cap="none" strike="noStrike">
                <a:solidFill>
                  <a:srgbClr val="0000CC"/>
                </a:solidFill>
                <a:latin typeface="Arial"/>
                <a:ea typeface="Arial"/>
                <a:cs typeface="Arial"/>
                <a:sym typeface="Arial"/>
              </a:rPr>
              <a:t>ngã gục - mọc lên; một - bốn năm</a:t>
            </a:r>
            <a:r>
              <a:rPr b="0" i="0" lang="en-US" sz="2600" u="none" cap="none" strike="noStrike">
                <a:solidFill>
                  <a:schemeClr val="dk1"/>
                </a:solidFill>
                <a:latin typeface="Arial"/>
                <a:ea typeface="Arial"/>
                <a:cs typeface="Arial"/>
                <a:sym typeface="Arial"/>
              </a:rPr>
              <a:t>) 🡪 khẳng định nguồn sống bền bĩ, bất diệt của rừng xà nu </a:t>
            </a:r>
            <a:endParaRPr/>
          </a:p>
          <a:p>
            <a:pPr indent="0" lvl="0" marL="0" marR="0" rtl="0" algn="just">
              <a:spcBef>
                <a:spcPts val="1300"/>
              </a:spcBef>
              <a:spcAft>
                <a:spcPts val="0"/>
              </a:spcAft>
              <a:buNone/>
            </a:pPr>
            <a:r>
              <a:rPr b="0" i="0" lang="en-US" sz="2600" u="none" cap="none" strike="noStrike">
                <a:solidFill>
                  <a:schemeClr val="dk1"/>
                </a:solidFill>
                <a:latin typeface="Arial"/>
                <a:ea typeface="Arial"/>
                <a:cs typeface="Arial"/>
                <a:sym typeface="Arial"/>
              </a:rPr>
              <a:t>🡪 gợi nghĩ đến sự tiếp nối của nhiều thế hệ người dân Tây Nguyên (</a:t>
            </a:r>
            <a:r>
              <a:rPr b="0" i="0" lang="en-US" sz="2600" u="none" cap="none" strike="noStrike">
                <a:solidFill>
                  <a:srgbClr val="0000CC"/>
                </a:solidFill>
                <a:latin typeface="Arial"/>
                <a:ea typeface="Arial"/>
                <a:cs typeface="Arial"/>
                <a:sym typeface="Arial"/>
              </a:rPr>
              <a:t>cụ Mết, Tnú, Mai, Dít, Heng</a:t>
            </a:r>
            <a:r>
              <a:rPr b="0" i="0" lang="en-US" sz="2600" u="none" cap="none" strike="noStrike">
                <a:solidFill>
                  <a:schemeClr val="dk1"/>
                </a:solidFill>
                <a:latin typeface="Arial"/>
                <a:ea typeface="Arial"/>
                <a:cs typeface="Arial"/>
                <a:sym typeface="Arial"/>
              </a:rPr>
              <a:t>) trong cuộc kháng chiến.</a:t>
            </a:r>
            <a:endParaRPr/>
          </a:p>
        </p:txBody>
      </p:sp>
      <p:pic>
        <p:nvPicPr>
          <p:cNvPr id="614" name="Google Shape;614;p26"/>
          <p:cNvPicPr preferRelativeResize="0"/>
          <p:nvPr/>
        </p:nvPicPr>
        <p:blipFill rotWithShape="1">
          <a:blip r:embed="rId3">
            <a:alphaModFix/>
          </a:blip>
          <a:srcRect b="0" l="0" r="0" t="0"/>
          <a:stretch/>
        </p:blipFill>
        <p:spPr>
          <a:xfrm>
            <a:off x="5791200" y="2209800"/>
            <a:ext cx="2809875" cy="1628775"/>
          </a:xfrm>
          <a:prstGeom prst="rect">
            <a:avLst/>
          </a:prstGeom>
          <a:noFill/>
          <a:ln>
            <a:noFill/>
          </a:ln>
        </p:spPr>
      </p:pic>
      <p:pic>
        <p:nvPicPr>
          <p:cNvPr id="615" name="Google Shape;615;p26"/>
          <p:cNvPicPr preferRelativeResize="0"/>
          <p:nvPr/>
        </p:nvPicPr>
        <p:blipFill rotWithShape="1">
          <a:blip r:embed="rId4">
            <a:alphaModFix/>
          </a:blip>
          <a:srcRect b="0" l="0" r="0" t="0"/>
          <a:stretch/>
        </p:blipFill>
        <p:spPr>
          <a:xfrm>
            <a:off x="5181600" y="28184"/>
            <a:ext cx="3886200" cy="23532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1000"/>
                                        <p:tgtEl>
                                          <p:spTgt spid="6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1" st="1"/>
                                            </p:txEl>
                                          </p:spTgt>
                                        </p:tgtEl>
                                        <p:attrNameLst>
                                          <p:attrName>style.visibility</p:attrName>
                                        </p:attrNameLst>
                                      </p:cBhvr>
                                      <p:to>
                                        <p:strVal val="visible"/>
                                      </p:to>
                                    </p:set>
                                    <p:animEffect filter="fade" transition="in">
                                      <p:cBhvr>
                                        <p:cTn dur="1000"/>
                                        <p:tgtEl>
                                          <p:spTgt spid="6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2" st="2"/>
                                            </p:txEl>
                                          </p:spTgt>
                                        </p:tgtEl>
                                        <p:attrNameLst>
                                          <p:attrName>style.visibility</p:attrName>
                                        </p:attrNameLst>
                                      </p:cBhvr>
                                      <p:to>
                                        <p:strVal val="visible"/>
                                      </p:to>
                                    </p:set>
                                    <p:animEffect filter="fade" transition="in">
                                      <p:cBhvr>
                                        <p:cTn dur="1000"/>
                                        <p:tgtEl>
                                          <p:spTgt spid="6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3" st="3"/>
                                            </p:txEl>
                                          </p:spTgt>
                                        </p:tgtEl>
                                        <p:attrNameLst>
                                          <p:attrName>style.visibility</p:attrName>
                                        </p:attrNameLst>
                                      </p:cBhvr>
                                      <p:to>
                                        <p:strVal val="visible"/>
                                      </p:to>
                                    </p:set>
                                    <p:animEffect filter="fade" transition="in">
                                      <p:cBhvr>
                                        <p:cTn dur="1000"/>
                                        <p:tgtEl>
                                          <p:spTgt spid="6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5"/>
                                        </p:tgtEl>
                                        <p:attrNameLst>
                                          <p:attrName>style.visibility</p:attrName>
                                        </p:attrNameLst>
                                      </p:cBhvr>
                                      <p:to>
                                        <p:strVal val="visible"/>
                                      </p:to>
                                    </p:set>
                                    <p:anim calcmode="lin" valueType="num">
                                      <p:cBhvr additive="base">
                                        <p:cTn dur="500"/>
                                        <p:tgtEl>
                                          <p:spTgt spid="6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27"/>
          <p:cNvSpPr/>
          <p:nvPr/>
        </p:nvSpPr>
        <p:spPr>
          <a:xfrm>
            <a:off x="15658" y="-19279"/>
            <a:ext cx="5105400" cy="6906506"/>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700" u="none" cap="none" strike="noStrike">
                <a:solidFill>
                  <a:schemeClr val="dk1"/>
                </a:solidFill>
                <a:latin typeface="Arial"/>
                <a:ea typeface="Arial"/>
                <a:cs typeface="Arial"/>
                <a:sym typeface="Arial"/>
              </a:rPr>
              <a:t>- Đặc tính ham ánh sáng của cây xà nu:</a:t>
            </a:r>
            <a:endParaRPr b="0" i="1" sz="2700" u="none" cap="none" strike="noStrike">
              <a:solidFill>
                <a:schemeClr val="dk1"/>
              </a:solidFill>
              <a:latin typeface="Arial"/>
              <a:ea typeface="Arial"/>
              <a:cs typeface="Arial"/>
              <a:sym typeface="Arial"/>
            </a:endParaRPr>
          </a:p>
          <a:p>
            <a:pPr indent="160338" lvl="0" marL="0" marR="0" rtl="0" algn="just">
              <a:spcBef>
                <a:spcPts val="270"/>
              </a:spcBef>
              <a:spcAft>
                <a:spcPts val="0"/>
              </a:spcAft>
              <a:buNone/>
            </a:pPr>
            <a:r>
              <a:rPr b="0" i="1" lang="en-US" sz="2700" u="none" cap="none" strike="noStrike">
                <a:solidFill>
                  <a:schemeClr val="dk1"/>
                </a:solidFill>
                <a:latin typeface="Arial"/>
                <a:ea typeface="Arial"/>
                <a:cs typeface="Arial"/>
                <a:sym typeface="Arial"/>
              </a:rPr>
              <a:t>+ "</a:t>
            </a:r>
            <a:r>
              <a:rPr b="0" i="1" lang="en-US" sz="2700" u="none" cap="none" strike="noStrike">
                <a:solidFill>
                  <a:srgbClr val="0000CC"/>
                </a:solidFill>
                <a:latin typeface="Arial"/>
                <a:ea typeface="Arial"/>
                <a:cs typeface="Arial"/>
                <a:sym typeface="Arial"/>
              </a:rPr>
              <a:t>Cũng có ít loại cây ham ánh sáng mặt trời đến thế"</a:t>
            </a:r>
            <a:endParaRPr/>
          </a:p>
          <a:p>
            <a:pPr indent="160338" lvl="0" marL="0" marR="0" rtl="0" algn="just">
              <a:spcBef>
                <a:spcPts val="270"/>
              </a:spcBef>
              <a:spcAft>
                <a:spcPts val="0"/>
              </a:spcAft>
              <a:buNone/>
            </a:pPr>
            <a:r>
              <a:rPr b="0" i="1" lang="en-US" sz="2700" u="none" cap="none" strike="noStrike">
                <a:solidFill>
                  <a:schemeClr val="dk1"/>
                </a:solidFill>
                <a:latin typeface="Arial"/>
                <a:ea typeface="Arial"/>
                <a:cs typeface="Arial"/>
                <a:sym typeface="Arial"/>
              </a:rPr>
              <a:t>+ </a:t>
            </a:r>
            <a:r>
              <a:rPr b="0" i="1" lang="en-US" sz="2700" u="none" cap="none" strike="noStrike">
                <a:solidFill>
                  <a:srgbClr val="0000CC"/>
                </a:solidFill>
                <a:latin typeface="Arial"/>
                <a:ea typeface="Arial"/>
                <a:cs typeface="Arial"/>
                <a:sym typeface="Arial"/>
              </a:rPr>
              <a:t>"Nó phóng lên rất nhanh để tiếp lấy ánh nắng, thứ ánh nắng trong rừng rọi từ trên cao xuống "</a:t>
            </a:r>
            <a:endParaRPr b="0" i="0" sz="2700" u="none" cap="none" strike="noStrike">
              <a:solidFill>
                <a:srgbClr val="0000CC"/>
              </a:solidFill>
              <a:latin typeface="Arial"/>
              <a:ea typeface="Arial"/>
              <a:cs typeface="Arial"/>
              <a:sym typeface="Arial"/>
            </a:endParaRPr>
          </a:p>
          <a:p>
            <a:pPr indent="160338" lvl="0" marL="0" marR="0" rtl="0" algn="just">
              <a:spcBef>
                <a:spcPts val="270"/>
              </a:spcBef>
              <a:spcAft>
                <a:spcPts val="0"/>
              </a:spcAft>
              <a:buNone/>
            </a:pPr>
            <a:r>
              <a:rPr b="0" i="0" lang="en-US" sz="2700" u="none" cap="none" strike="noStrike">
                <a:solidFill>
                  <a:schemeClr val="dk1"/>
                </a:solidFill>
                <a:latin typeface="Arial"/>
                <a:ea typeface="Arial"/>
                <a:cs typeface="Arial"/>
                <a:sym typeface="Arial"/>
              </a:rPr>
              <a:t>🡪 những động từ mạnh </a:t>
            </a:r>
            <a:r>
              <a:rPr b="0" i="0" lang="en-US" sz="2700" u="none" cap="none" strike="noStrike">
                <a:solidFill>
                  <a:srgbClr val="0000CC"/>
                </a:solidFill>
                <a:latin typeface="Arial"/>
                <a:ea typeface="Arial"/>
                <a:cs typeface="Arial"/>
                <a:sym typeface="Arial"/>
              </a:rPr>
              <a:t>"</a:t>
            </a:r>
            <a:r>
              <a:rPr b="0" i="1" lang="en-US" sz="2700" u="none" cap="none" strike="noStrike">
                <a:solidFill>
                  <a:srgbClr val="0000CC"/>
                </a:solidFill>
                <a:latin typeface="Arial"/>
                <a:ea typeface="Arial"/>
                <a:cs typeface="Arial"/>
                <a:sym typeface="Arial"/>
              </a:rPr>
              <a:t>ham, phóng, tiếp lấy </a:t>
            </a:r>
            <a:r>
              <a:rPr b="0" i="0" lang="en-US" sz="2700" u="none" cap="none" strike="noStrike">
                <a:solidFill>
                  <a:srgbClr val="0000CC"/>
                </a:solidFill>
                <a:latin typeface="Arial"/>
                <a:ea typeface="Arial"/>
                <a:cs typeface="Arial"/>
                <a:sym typeface="Arial"/>
              </a:rPr>
              <a:t>"</a:t>
            </a:r>
            <a:r>
              <a:rPr b="0" i="0" lang="en-US" sz="2700" u="none" cap="none" strike="noStrike">
                <a:solidFill>
                  <a:schemeClr val="dk1"/>
                </a:solidFill>
                <a:latin typeface="Arial"/>
                <a:ea typeface="Arial"/>
                <a:cs typeface="Arial"/>
                <a:sym typeface="Arial"/>
              </a:rPr>
              <a:t> 🡪 khao khát sống, khả năng sống tiềm tàng mãnh liệt, luôn hướng về ánh sáng </a:t>
            </a:r>
            <a:endParaRPr/>
          </a:p>
          <a:p>
            <a:pPr indent="160338" lvl="0" marL="0" marR="0" rtl="0" algn="just">
              <a:spcBef>
                <a:spcPts val="270"/>
              </a:spcBef>
              <a:spcAft>
                <a:spcPts val="0"/>
              </a:spcAft>
              <a:buNone/>
            </a:pPr>
            <a:r>
              <a:rPr b="0" i="0" lang="en-US" sz="2700" u="none" cap="none" strike="noStrike">
                <a:solidFill>
                  <a:srgbClr val="0000CC"/>
                </a:solidFill>
                <a:latin typeface="Arial"/>
                <a:ea typeface="Arial"/>
                <a:cs typeface="Arial"/>
                <a:sym typeface="Arial"/>
              </a:rPr>
              <a:t>🡪 khát vọng tự do, lòng tin vào lí tưởng cách mạng của đồng bào</a:t>
            </a:r>
            <a:endParaRPr b="0" i="0" sz="2700" u="none" cap="none" strike="noStrike">
              <a:solidFill>
                <a:srgbClr val="0000CC"/>
              </a:solidFill>
              <a:latin typeface="Arial"/>
              <a:ea typeface="Arial"/>
              <a:cs typeface="Arial"/>
              <a:sym typeface="Arial"/>
            </a:endParaRPr>
          </a:p>
        </p:txBody>
      </p:sp>
      <p:pic>
        <p:nvPicPr>
          <p:cNvPr id="622" name="Google Shape;622;p27"/>
          <p:cNvPicPr preferRelativeResize="0"/>
          <p:nvPr/>
        </p:nvPicPr>
        <p:blipFill rotWithShape="1">
          <a:blip r:embed="rId3">
            <a:alphaModFix/>
          </a:blip>
          <a:srcRect b="0" l="0" r="0" t="0"/>
          <a:stretch/>
        </p:blipFill>
        <p:spPr>
          <a:xfrm>
            <a:off x="5181600" y="17745"/>
            <a:ext cx="3884045" cy="26492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xEl>
                                              <p:pRg end="0" st="0"/>
                                            </p:txEl>
                                          </p:spTgt>
                                        </p:tgtEl>
                                        <p:attrNameLst>
                                          <p:attrName>style.visibility</p:attrName>
                                        </p:attrNameLst>
                                      </p:cBhvr>
                                      <p:to>
                                        <p:strVal val="visible"/>
                                      </p:to>
                                    </p:set>
                                    <p:animEffect filter="fade" transition="in">
                                      <p:cBhvr>
                                        <p:cTn dur="1000"/>
                                        <p:tgtEl>
                                          <p:spTgt spid="6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xEl>
                                              <p:pRg end="1" st="1"/>
                                            </p:txEl>
                                          </p:spTgt>
                                        </p:tgtEl>
                                        <p:attrNameLst>
                                          <p:attrName>style.visibility</p:attrName>
                                        </p:attrNameLst>
                                      </p:cBhvr>
                                      <p:to>
                                        <p:strVal val="visible"/>
                                      </p:to>
                                    </p:set>
                                    <p:animEffect filter="fade" transition="in">
                                      <p:cBhvr>
                                        <p:cTn dur="1000"/>
                                        <p:tgtEl>
                                          <p:spTgt spid="6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xEl>
                                              <p:pRg end="2" st="2"/>
                                            </p:txEl>
                                          </p:spTgt>
                                        </p:tgtEl>
                                        <p:attrNameLst>
                                          <p:attrName>style.visibility</p:attrName>
                                        </p:attrNameLst>
                                      </p:cBhvr>
                                      <p:to>
                                        <p:strVal val="visible"/>
                                      </p:to>
                                    </p:set>
                                    <p:animEffect filter="fade" transition="in">
                                      <p:cBhvr>
                                        <p:cTn dur="1000"/>
                                        <p:tgtEl>
                                          <p:spTgt spid="6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xEl>
                                              <p:pRg end="3" st="3"/>
                                            </p:txEl>
                                          </p:spTgt>
                                        </p:tgtEl>
                                        <p:attrNameLst>
                                          <p:attrName>style.visibility</p:attrName>
                                        </p:attrNameLst>
                                      </p:cBhvr>
                                      <p:to>
                                        <p:strVal val="visible"/>
                                      </p:to>
                                    </p:set>
                                    <p:animEffect filter="fade" transition="in">
                                      <p:cBhvr>
                                        <p:cTn dur="1000"/>
                                        <p:tgtEl>
                                          <p:spTgt spid="6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xEl>
                                              <p:pRg end="4" st="4"/>
                                            </p:txEl>
                                          </p:spTgt>
                                        </p:tgtEl>
                                        <p:attrNameLst>
                                          <p:attrName>style.visibility</p:attrName>
                                        </p:attrNameLst>
                                      </p:cBhvr>
                                      <p:to>
                                        <p:strVal val="visible"/>
                                      </p:to>
                                    </p:set>
                                    <p:animEffect filter="fade" transition="in">
                                      <p:cBhvr>
                                        <p:cTn dur="1000"/>
                                        <p:tgtEl>
                                          <p:spTgt spid="6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
                                        <p:tgtEl>
                                          <p:spTgt spid="6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descr="DSC_0447b" id="628" name="Google Shape;628;p28"/>
          <p:cNvPicPr preferRelativeResize="0"/>
          <p:nvPr/>
        </p:nvPicPr>
        <p:blipFill rotWithShape="1">
          <a:blip r:embed="rId3">
            <a:alphaModFix/>
          </a:blip>
          <a:srcRect b="0" l="0" r="0" t="0"/>
          <a:stretch/>
        </p:blipFill>
        <p:spPr>
          <a:xfrm>
            <a:off x="337158" y="3415430"/>
            <a:ext cx="4082441" cy="3352800"/>
          </a:xfrm>
          <a:prstGeom prst="rect">
            <a:avLst/>
          </a:prstGeom>
          <a:noFill/>
          <a:ln>
            <a:noFill/>
          </a:ln>
        </p:spPr>
      </p:pic>
      <p:sp>
        <p:nvSpPr>
          <p:cNvPr id="629" name="Google Shape;629;p28"/>
          <p:cNvSpPr/>
          <p:nvPr/>
        </p:nvSpPr>
        <p:spPr>
          <a:xfrm>
            <a:off x="304800" y="152400"/>
            <a:ext cx="8610600" cy="3216275"/>
          </a:xfrm>
          <a:prstGeom prst="rect">
            <a:avLst/>
          </a:prstGeom>
          <a:solidFill>
            <a:schemeClr val="lt1"/>
          </a:solidFill>
          <a:ln cap="flat" cmpd="thinThick" w="57150">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400" u="none" cap="none" strike="noStrike">
                <a:solidFill>
                  <a:schemeClr val="dk1"/>
                </a:solidFill>
                <a:latin typeface="Arial"/>
                <a:ea typeface="Arial"/>
                <a:cs typeface="Arial"/>
                <a:sym typeface="Arial"/>
              </a:rPr>
              <a:t>- Sự tồn tại kì diệu của rừng xà nu:</a:t>
            </a:r>
            <a:endParaRPr b="0" i="1" sz="2400" u="none" cap="none" strike="noStrike">
              <a:solidFill>
                <a:schemeClr val="dk1"/>
              </a:solidFill>
              <a:latin typeface="Arial"/>
              <a:ea typeface="Arial"/>
              <a:cs typeface="Arial"/>
              <a:sym typeface="Arial"/>
            </a:endParaRPr>
          </a:p>
          <a:p>
            <a:pPr indent="160338" lvl="0" marL="0" marR="0" rtl="0" algn="just">
              <a:spcBef>
                <a:spcPts val="240"/>
              </a:spcBef>
              <a:spcAft>
                <a:spcPts val="0"/>
              </a:spcAft>
              <a:buNone/>
            </a:pPr>
            <a:r>
              <a:rPr b="0" i="1" lang="en-US" sz="2400" u="none" cap="none" strike="noStrike">
                <a:solidFill>
                  <a:srgbClr val="0000CC"/>
                </a:solidFill>
                <a:latin typeface="Arial"/>
                <a:ea typeface="Arial"/>
                <a:cs typeface="Arial"/>
                <a:sym typeface="Arial"/>
              </a:rPr>
              <a:t>+ " Có những cây vượt lên được cao hơn đầu người, cành lá sum sê "</a:t>
            </a:r>
            <a:endParaRPr/>
          </a:p>
          <a:p>
            <a:pPr indent="160338" lvl="0" marL="0" marR="0" rtl="0" algn="just">
              <a:spcBef>
                <a:spcPts val="240"/>
              </a:spcBef>
              <a:spcAft>
                <a:spcPts val="0"/>
              </a:spcAft>
              <a:buNone/>
            </a:pPr>
            <a:r>
              <a:rPr b="0" i="1" lang="en-US" sz="2400" u="none" cap="none" strike="noStrike">
                <a:solidFill>
                  <a:srgbClr val="0000CC"/>
                </a:solidFill>
                <a:latin typeface="Arial"/>
                <a:ea typeface="Arial"/>
                <a:cs typeface="Arial"/>
                <a:sym typeface="Arial"/>
              </a:rPr>
              <a:t>+ "Đạn đại bác không giết nổi chúng, những vết thương của chúng chóng lành như trên một thân thể cường tráng"</a:t>
            </a:r>
            <a:endParaRPr/>
          </a:p>
          <a:p>
            <a:pPr indent="160338" lvl="0" marL="0" marR="0" rtl="0" algn="just">
              <a:spcBef>
                <a:spcPts val="240"/>
              </a:spcBef>
              <a:spcAft>
                <a:spcPts val="0"/>
              </a:spcAft>
              <a:buNone/>
            </a:pPr>
            <a:r>
              <a:rPr b="0" i="1" lang="en-US" sz="2400" u="none" cap="none" strike="noStrike">
                <a:solidFill>
                  <a:srgbClr val="0000CC"/>
                </a:solidFill>
                <a:latin typeface="Arial"/>
                <a:ea typeface="Arial"/>
                <a:cs typeface="Arial"/>
                <a:sym typeface="Arial"/>
              </a:rPr>
              <a:t>+ "Chúng vượt lên rất nhanh, thay thế những cây đã ngã"</a:t>
            </a:r>
            <a:endParaRPr b="0" i="0" sz="2400" u="none" cap="none" strike="noStrike">
              <a:solidFill>
                <a:srgbClr val="0000CC"/>
              </a:solidFill>
              <a:latin typeface="Arial"/>
              <a:ea typeface="Arial"/>
              <a:cs typeface="Arial"/>
              <a:sym typeface="Arial"/>
            </a:endParaRPr>
          </a:p>
          <a:p>
            <a:pPr indent="160338" lvl="0" marL="0" marR="0" rtl="0" algn="just">
              <a:spcBef>
                <a:spcPts val="240"/>
              </a:spcBef>
              <a:spcAft>
                <a:spcPts val="0"/>
              </a:spcAft>
              <a:buNone/>
            </a:pPr>
            <a:r>
              <a:rPr b="0" i="0" lang="en-US" sz="2400" u="none" cap="none" strike="noStrike">
                <a:solidFill>
                  <a:schemeClr val="dk1"/>
                </a:solidFill>
                <a:latin typeface="Arial"/>
                <a:ea typeface="Arial"/>
                <a:cs typeface="Arial"/>
                <a:sym typeface="Arial"/>
              </a:rPr>
              <a:t>🡪 Xà nu đẹp một vẻ đẹp hùng tráng, man dại đẫm tố chất núi rừng</a:t>
            </a:r>
            <a:r>
              <a:rPr b="0" i="0" lang="en-US" sz="2400" u="none" cap="none" strike="noStrike">
                <a:solidFill>
                  <a:schemeClr val="dk1"/>
                </a:solidFill>
                <a:latin typeface="Times New Roman"/>
                <a:ea typeface="Times New Roman"/>
                <a:cs typeface="Times New Roman"/>
                <a:sym typeface="Times New Roman"/>
              </a:rPr>
              <a:t>.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xEl>
                                              <p:pRg end="0" st="0"/>
                                            </p:txEl>
                                          </p:spTgt>
                                        </p:tgtEl>
                                        <p:attrNameLst>
                                          <p:attrName>style.visibility</p:attrName>
                                        </p:attrNameLst>
                                      </p:cBhvr>
                                      <p:to>
                                        <p:strVal val="visible"/>
                                      </p:to>
                                    </p:set>
                                    <p:animEffect filter="fade" transition="in">
                                      <p:cBhvr>
                                        <p:cTn dur="1000"/>
                                        <p:tgtEl>
                                          <p:spTgt spid="6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xEl>
                                              <p:pRg end="1" st="1"/>
                                            </p:txEl>
                                          </p:spTgt>
                                        </p:tgtEl>
                                        <p:attrNameLst>
                                          <p:attrName>style.visibility</p:attrName>
                                        </p:attrNameLst>
                                      </p:cBhvr>
                                      <p:to>
                                        <p:strVal val="visible"/>
                                      </p:to>
                                    </p:set>
                                    <p:animEffect filter="fade" transition="in">
                                      <p:cBhvr>
                                        <p:cTn dur="1000"/>
                                        <p:tgtEl>
                                          <p:spTgt spid="6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xEl>
                                              <p:pRg end="2" st="2"/>
                                            </p:txEl>
                                          </p:spTgt>
                                        </p:tgtEl>
                                        <p:attrNameLst>
                                          <p:attrName>style.visibility</p:attrName>
                                        </p:attrNameLst>
                                      </p:cBhvr>
                                      <p:to>
                                        <p:strVal val="visible"/>
                                      </p:to>
                                    </p:set>
                                    <p:animEffect filter="fade" transition="in">
                                      <p:cBhvr>
                                        <p:cTn dur="1000"/>
                                        <p:tgtEl>
                                          <p:spTgt spid="6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xEl>
                                              <p:pRg end="3" st="3"/>
                                            </p:txEl>
                                          </p:spTgt>
                                        </p:tgtEl>
                                        <p:attrNameLst>
                                          <p:attrName>style.visibility</p:attrName>
                                        </p:attrNameLst>
                                      </p:cBhvr>
                                      <p:to>
                                        <p:strVal val="visible"/>
                                      </p:to>
                                    </p:set>
                                    <p:animEffect filter="fade" transition="in">
                                      <p:cBhvr>
                                        <p:cTn dur="1000"/>
                                        <p:tgtEl>
                                          <p:spTgt spid="6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xEl>
                                              <p:pRg end="4" st="4"/>
                                            </p:txEl>
                                          </p:spTgt>
                                        </p:tgtEl>
                                        <p:attrNameLst>
                                          <p:attrName>style.visibility</p:attrName>
                                        </p:attrNameLst>
                                      </p:cBhvr>
                                      <p:to>
                                        <p:strVal val="visible"/>
                                      </p:to>
                                    </p:set>
                                    <p:animEffect filter="fade" transition="in">
                                      <p:cBhvr>
                                        <p:cTn dur="1000"/>
                                        <p:tgtEl>
                                          <p:spTgt spid="62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b4bbb67d30_0_0"/>
          <p:cNvSpPr txBox="1"/>
          <p:nvPr>
            <p:ph idx="12" type="sldNum"/>
          </p:nvPr>
        </p:nvSpPr>
        <p:spPr>
          <a:xfrm>
            <a:off x="6553200" y="6245225"/>
            <a:ext cx="2133600" cy="476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636" name="Google Shape;636;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637" name="Google Shape;637;p29"/>
          <p:cNvSpPr/>
          <p:nvPr/>
        </p:nvSpPr>
        <p:spPr>
          <a:xfrm>
            <a:off x="304800" y="196850"/>
            <a:ext cx="8610600" cy="2071688"/>
          </a:xfrm>
          <a:prstGeom prst="rect">
            <a:avLst/>
          </a:prstGeom>
          <a:solidFill>
            <a:schemeClr val="lt1"/>
          </a:solidFill>
          <a:ln cap="flat" cmpd="thinThick" w="57150">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800" u="none" cap="none" strike="noStrike">
                <a:solidFill>
                  <a:srgbClr val="0000CC"/>
                </a:solidFill>
                <a:latin typeface="Arial"/>
                <a:ea typeface="Arial"/>
                <a:cs typeface="Arial"/>
                <a:sym typeface="Arial"/>
              </a:rPr>
              <a:t>+ </a:t>
            </a:r>
            <a:r>
              <a:rPr b="0" i="1" lang="en-US" sz="2800" u="none" cap="none" strike="noStrike">
                <a:solidFill>
                  <a:srgbClr val="0000CC"/>
                </a:solidFill>
                <a:latin typeface="Arial"/>
                <a:ea typeface="Arial"/>
                <a:cs typeface="Arial"/>
                <a:sym typeface="Arial"/>
              </a:rPr>
              <a:t>"Cứ thế hai ba năm nay, rừng xà nu ưỡn tấm ngực lớn của mình ra che chở cho làng". </a:t>
            </a:r>
            <a:endParaRPr b="0" i="0" sz="2800" u="none" cap="none" strike="noStrike">
              <a:solidFill>
                <a:srgbClr val="0000CC"/>
              </a:solidFill>
              <a:latin typeface="Arial"/>
              <a:ea typeface="Arial"/>
              <a:cs typeface="Arial"/>
              <a:sym typeface="Arial"/>
            </a:endParaRPr>
          </a:p>
          <a:p>
            <a:pPr indent="160338" lvl="0" marL="0" marR="0" rtl="0" algn="just">
              <a:spcBef>
                <a:spcPts val="1400"/>
              </a:spcBef>
              <a:spcAft>
                <a:spcPts val="0"/>
              </a:spcAft>
              <a:buNone/>
            </a:pPr>
            <a:r>
              <a:rPr b="0" i="0" lang="en-US" sz="2800" u="none" cap="none" strike="noStrike">
                <a:solidFill>
                  <a:schemeClr val="dk1"/>
                </a:solidFill>
                <a:latin typeface="Arial"/>
                <a:ea typeface="Arial"/>
                <a:cs typeface="Arial"/>
                <a:sym typeface="Arial"/>
              </a:rPr>
              <a:t>🡪 Xà nu không những tự biết bảo vệ mình mà còn bảo vệ sự sống, bảo vệ làng Xô Man </a:t>
            </a:r>
            <a:endParaRPr b="0" i="0" sz="2800" u="none" cap="none" strike="noStrike">
              <a:solidFill>
                <a:schemeClr val="dk1"/>
              </a:solidFill>
              <a:latin typeface="Arial"/>
              <a:ea typeface="Arial"/>
              <a:cs typeface="Arial"/>
              <a:sym typeface="Arial"/>
            </a:endParaRPr>
          </a:p>
        </p:txBody>
      </p:sp>
      <p:pic>
        <p:nvPicPr>
          <p:cNvPr descr="DSC_0447b" id="638" name="Google Shape;638;p29"/>
          <p:cNvPicPr preferRelativeResize="0"/>
          <p:nvPr/>
        </p:nvPicPr>
        <p:blipFill rotWithShape="1">
          <a:blip r:embed="rId3">
            <a:alphaModFix/>
          </a:blip>
          <a:srcRect b="0" l="0" r="0" t="0"/>
          <a:stretch/>
        </p:blipFill>
        <p:spPr>
          <a:xfrm>
            <a:off x="266700" y="2438401"/>
            <a:ext cx="2329740" cy="2590799"/>
          </a:xfrm>
          <a:prstGeom prst="rect">
            <a:avLst/>
          </a:prstGeom>
          <a:noFill/>
          <a:ln>
            <a:noFill/>
          </a:ln>
        </p:spPr>
      </p:pic>
      <p:pic>
        <p:nvPicPr>
          <p:cNvPr id="639" name="Google Shape;639;p29"/>
          <p:cNvPicPr preferRelativeResize="0"/>
          <p:nvPr/>
        </p:nvPicPr>
        <p:blipFill rotWithShape="1">
          <a:blip r:embed="rId4">
            <a:alphaModFix/>
          </a:blip>
          <a:srcRect b="0" l="0" r="0" t="0"/>
          <a:stretch/>
        </p:blipFill>
        <p:spPr>
          <a:xfrm>
            <a:off x="609600" y="3657600"/>
            <a:ext cx="4267200" cy="2923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xEl>
                                              <p:pRg end="0" st="0"/>
                                            </p:txEl>
                                          </p:spTgt>
                                        </p:tgtEl>
                                        <p:attrNameLst>
                                          <p:attrName>style.visibility</p:attrName>
                                        </p:attrNameLst>
                                      </p:cBhvr>
                                      <p:to>
                                        <p:strVal val="visible"/>
                                      </p:to>
                                    </p:set>
                                    <p:animEffect filter="fade" transition="in">
                                      <p:cBhvr>
                                        <p:cTn dur="1000"/>
                                        <p:tgtEl>
                                          <p:spTgt spid="6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xEl>
                                              <p:pRg end="1" st="1"/>
                                            </p:txEl>
                                          </p:spTgt>
                                        </p:tgtEl>
                                        <p:attrNameLst>
                                          <p:attrName>style.visibility</p:attrName>
                                        </p:attrNameLst>
                                      </p:cBhvr>
                                      <p:to>
                                        <p:strVal val="visible"/>
                                      </p:to>
                                    </p:set>
                                    <p:animEffect filter="fade" transition="in">
                                      <p:cBhvr>
                                        <p:cTn dur="1000"/>
                                        <p:tgtEl>
                                          <p:spTgt spid="6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646" name="Google Shape;646;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pic>
        <p:nvPicPr>
          <p:cNvPr descr="ImageView" id="647" name="Google Shape;647;p30"/>
          <p:cNvPicPr preferRelativeResize="0"/>
          <p:nvPr/>
        </p:nvPicPr>
        <p:blipFill rotWithShape="1">
          <a:blip r:embed="rId3">
            <a:alphaModFix/>
          </a:blip>
          <a:srcRect b="0" l="0" r="0" t="0"/>
          <a:stretch/>
        </p:blipFill>
        <p:spPr>
          <a:xfrm>
            <a:off x="0" y="4945"/>
            <a:ext cx="9144000" cy="6858000"/>
          </a:xfrm>
          <a:prstGeom prst="rect">
            <a:avLst/>
          </a:prstGeom>
          <a:noFill/>
          <a:ln>
            <a:noFill/>
          </a:ln>
        </p:spPr>
      </p:pic>
      <p:sp>
        <p:nvSpPr>
          <p:cNvPr id="648" name="Google Shape;648;p30"/>
          <p:cNvSpPr/>
          <p:nvPr/>
        </p:nvSpPr>
        <p:spPr>
          <a:xfrm>
            <a:off x="1514605" y="4288875"/>
            <a:ext cx="4038600" cy="2492990"/>
          </a:xfrm>
          <a:prstGeom prst="rect">
            <a:avLst/>
          </a:prstGeom>
          <a:solidFill>
            <a:schemeClr val="lt1"/>
          </a:solidFill>
          <a:ln cap="flat" cmpd="tri" w="76200">
            <a:solidFill>
              <a:srgbClr val="FF006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1" i="0" lang="en-US" sz="2600" u="none" cap="none" strike="noStrike">
                <a:solidFill>
                  <a:srgbClr val="FF0000"/>
                </a:solidFill>
                <a:latin typeface="Arial"/>
                <a:ea typeface="Arial"/>
                <a:cs typeface="Arial"/>
                <a:sym typeface="Arial"/>
              </a:rPr>
              <a:t>🡪 tượng trưng cho sức sống bất diệt, tinh thần bất khuất không chỉ của con người Tây Nguyên mà còn cả Miền Nam, cả dân tộc.</a:t>
            </a:r>
            <a:endParaRPr b="1" i="0" sz="2600" u="none" cap="none" strike="noStrike">
              <a:solidFill>
                <a:srgbClr val="FF0000"/>
              </a:solidFill>
              <a:latin typeface="Arial"/>
              <a:ea typeface="Arial"/>
              <a:cs typeface="Arial"/>
              <a:sym typeface="Arial"/>
            </a:endParaRPr>
          </a:p>
        </p:txBody>
      </p:sp>
      <p:sp>
        <p:nvSpPr>
          <p:cNvPr id="649" name="Google Shape;649;p30"/>
          <p:cNvSpPr/>
          <p:nvPr/>
        </p:nvSpPr>
        <p:spPr>
          <a:xfrm>
            <a:off x="777291" y="155257"/>
            <a:ext cx="5857694" cy="492443"/>
          </a:xfrm>
          <a:prstGeom prst="rect">
            <a:avLst/>
          </a:prstGeom>
          <a:solidFill>
            <a:schemeClr val="lt1"/>
          </a:solidFill>
          <a:ln cap="flat" cmpd="tri" w="76200">
            <a:solidFill>
              <a:srgbClr val="FF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600" u="none" cap="none" strike="noStrike">
                <a:solidFill>
                  <a:srgbClr val="FF0000"/>
                </a:solidFill>
                <a:latin typeface="Arial"/>
                <a:ea typeface="Arial"/>
                <a:cs typeface="Arial"/>
                <a:sym typeface="Arial"/>
              </a:rPr>
              <a:t>- Hình ảnh rừng xà nu được lặp lại: </a:t>
            </a:r>
            <a:endParaRPr/>
          </a:p>
        </p:txBody>
      </p:sp>
      <p:sp>
        <p:nvSpPr>
          <p:cNvPr id="650" name="Google Shape;650;p30"/>
          <p:cNvSpPr/>
          <p:nvPr/>
        </p:nvSpPr>
        <p:spPr>
          <a:xfrm>
            <a:off x="256261" y="1466068"/>
            <a:ext cx="3449877" cy="1692771"/>
          </a:xfrm>
          <a:prstGeom prst="rect">
            <a:avLst/>
          </a:prstGeom>
          <a:solidFill>
            <a:schemeClr val="lt1"/>
          </a:solidFill>
          <a:ln cap="flat" cmpd="tri" w="76200">
            <a:solidFill>
              <a:srgbClr val="FF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 Mở đầu tác phẩm là hình ảnh cây xà nu kiên cường bất khuất trước kẻ thù.</a:t>
            </a:r>
            <a:endParaRPr/>
          </a:p>
        </p:txBody>
      </p:sp>
      <p:sp>
        <p:nvSpPr>
          <p:cNvPr id="651" name="Google Shape;651;p30"/>
          <p:cNvSpPr/>
          <p:nvPr/>
        </p:nvSpPr>
        <p:spPr>
          <a:xfrm>
            <a:off x="4191000" y="1438406"/>
            <a:ext cx="3200400" cy="1692771"/>
          </a:xfrm>
          <a:prstGeom prst="rect">
            <a:avLst/>
          </a:prstGeom>
          <a:solidFill>
            <a:schemeClr val="lt1"/>
          </a:solidFill>
          <a:ln cap="flat" cmpd="tri" w="76200">
            <a:solidFill>
              <a:srgbClr val="FF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  Kết thúc tác phẩm là hình ảnh </a:t>
            </a:r>
            <a:r>
              <a:rPr i="1" lang="en-US" sz="2600">
                <a:solidFill>
                  <a:schemeClr val="dk1"/>
                </a:solidFill>
                <a:latin typeface="Arial"/>
                <a:ea typeface="Arial"/>
                <a:cs typeface="Arial"/>
                <a:sym typeface="Arial"/>
              </a:rPr>
              <a:t>“Rừng xà nu nối tiếp chạy đến chân trời”</a:t>
            </a:r>
            <a:endParaRPr/>
          </a:p>
        </p:txBody>
      </p:sp>
      <p:cxnSp>
        <p:nvCxnSpPr>
          <p:cNvPr id="652" name="Google Shape;652;p30"/>
          <p:cNvCxnSpPr/>
          <p:nvPr/>
        </p:nvCxnSpPr>
        <p:spPr>
          <a:xfrm flipH="1">
            <a:off x="1049577" y="647700"/>
            <a:ext cx="2286000" cy="762000"/>
          </a:xfrm>
          <a:prstGeom prst="straightConnector1">
            <a:avLst/>
          </a:prstGeom>
          <a:noFill/>
          <a:ln cap="flat" cmpd="sng" w="76200">
            <a:solidFill>
              <a:srgbClr val="FFFF00"/>
            </a:solidFill>
            <a:prstDash val="solid"/>
            <a:round/>
            <a:headEnd len="med" w="med" type="none"/>
            <a:tailEnd len="med" w="med" type="triangle"/>
          </a:ln>
        </p:spPr>
      </p:cxnSp>
      <p:cxnSp>
        <p:nvCxnSpPr>
          <p:cNvPr id="653" name="Google Shape;653;p30"/>
          <p:cNvCxnSpPr/>
          <p:nvPr/>
        </p:nvCxnSpPr>
        <p:spPr>
          <a:xfrm>
            <a:off x="3471796" y="647700"/>
            <a:ext cx="2471803" cy="762000"/>
          </a:xfrm>
          <a:prstGeom prst="straightConnector1">
            <a:avLst/>
          </a:prstGeom>
          <a:noFill/>
          <a:ln cap="flat" cmpd="sng" w="76200">
            <a:solidFill>
              <a:srgbClr val="FFFF00"/>
            </a:solidFill>
            <a:prstDash val="solid"/>
            <a:round/>
            <a:headEnd len="med" w="med" type="none"/>
            <a:tailEnd len="med" w="med" type="triangle"/>
          </a:ln>
        </p:spPr>
      </p:cxnSp>
      <p:cxnSp>
        <p:nvCxnSpPr>
          <p:cNvPr id="654" name="Google Shape;654;p30"/>
          <p:cNvCxnSpPr/>
          <p:nvPr/>
        </p:nvCxnSpPr>
        <p:spPr>
          <a:xfrm>
            <a:off x="1316014" y="3197461"/>
            <a:ext cx="1330369" cy="1066800"/>
          </a:xfrm>
          <a:prstGeom prst="straightConnector1">
            <a:avLst/>
          </a:prstGeom>
          <a:noFill/>
          <a:ln cap="flat" cmpd="sng" w="76200">
            <a:solidFill>
              <a:srgbClr val="FFFF00"/>
            </a:solidFill>
            <a:prstDash val="solid"/>
            <a:round/>
            <a:headEnd len="med" w="med" type="none"/>
            <a:tailEnd len="med" w="med" type="triangle"/>
          </a:ln>
        </p:spPr>
      </p:cxnSp>
      <p:cxnSp>
        <p:nvCxnSpPr>
          <p:cNvPr id="655" name="Google Shape;655;p30"/>
          <p:cNvCxnSpPr/>
          <p:nvPr/>
        </p:nvCxnSpPr>
        <p:spPr>
          <a:xfrm flipH="1">
            <a:off x="4267200" y="3165623"/>
            <a:ext cx="1752600" cy="1098637"/>
          </a:xfrm>
          <a:prstGeom prst="straightConnector1">
            <a:avLst/>
          </a:prstGeom>
          <a:noFill/>
          <a:ln cap="flat" cmpd="sng" w="76200">
            <a:solidFill>
              <a:srgbClr val="FFFF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500"/>
                                        <p:tgtEl>
                                          <p:spTgt spid="6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descr="untitled" id="660" name="Google Shape;660;p31"/>
          <p:cNvPicPr preferRelativeResize="0"/>
          <p:nvPr/>
        </p:nvPicPr>
        <p:blipFill rotWithShape="1">
          <a:blip r:embed="rId3">
            <a:alphaModFix/>
          </a:blip>
          <a:srcRect b="0" l="0" r="0" t="0"/>
          <a:stretch/>
        </p:blipFill>
        <p:spPr>
          <a:xfrm>
            <a:off x="228600" y="1751619"/>
            <a:ext cx="4020519" cy="2744182"/>
          </a:xfrm>
          <a:prstGeom prst="rect">
            <a:avLst/>
          </a:prstGeom>
          <a:noFill/>
          <a:ln>
            <a:noFill/>
          </a:ln>
        </p:spPr>
      </p:pic>
      <p:sp>
        <p:nvSpPr>
          <p:cNvPr id="661" name="Google Shape;661;p31"/>
          <p:cNvSpPr/>
          <p:nvPr/>
        </p:nvSpPr>
        <p:spPr>
          <a:xfrm>
            <a:off x="228600" y="181958"/>
            <a:ext cx="8763000" cy="1569660"/>
          </a:xfrm>
          <a:prstGeom prst="rect">
            <a:avLst/>
          </a:prstGeom>
          <a:solidFill>
            <a:schemeClr val="lt1"/>
          </a:solidFill>
          <a:ln cap="flat" cmpd="tri" w="76200">
            <a:solidFill>
              <a:srgbClr val="FFFF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Arial"/>
                <a:ea typeface="Arial"/>
                <a:cs typeface="Arial"/>
                <a:sym typeface="Arial"/>
              </a:rPr>
              <a:t>=&gt; </a:t>
            </a:r>
            <a:r>
              <a:rPr b="1" lang="en-US" sz="2400">
                <a:solidFill>
                  <a:srgbClr val="0070C0"/>
                </a:solidFill>
                <a:latin typeface="Arial"/>
                <a:ea typeface="Arial"/>
                <a:cs typeface="Arial"/>
                <a:sym typeface="Arial"/>
              </a:rPr>
              <a:t>NGHỆ THUẬT</a:t>
            </a:r>
            <a:r>
              <a:rPr b="1" lang="en-US" sz="2400">
                <a:solidFill>
                  <a:srgbClr val="FF0000"/>
                </a:solidFill>
                <a:latin typeface="Arial"/>
                <a:ea typeface="Arial"/>
                <a:cs typeface="Arial"/>
                <a:sym typeface="Arial"/>
              </a:rPr>
              <a:t>: Những câu văn đẹp, gây ấn tượng + phép nhân hóa, ẩn dụ: gợi vẻ đẹp mang đậm tính sử thi, biểu tượng cho cuộc sống đau thương nhưng kiên cường và bất diệt của con người Tây Nguyên. </a:t>
            </a:r>
            <a:endParaRPr/>
          </a:p>
        </p:txBody>
      </p:sp>
      <p:pic>
        <p:nvPicPr>
          <p:cNvPr id="662" name="Google Shape;662;p31"/>
          <p:cNvPicPr preferRelativeResize="0"/>
          <p:nvPr/>
        </p:nvPicPr>
        <p:blipFill rotWithShape="1">
          <a:blip r:embed="rId4">
            <a:alphaModFix/>
          </a:blip>
          <a:srcRect b="0" l="0" r="0" t="0"/>
          <a:stretch/>
        </p:blipFill>
        <p:spPr>
          <a:xfrm>
            <a:off x="231395" y="4495801"/>
            <a:ext cx="4017723" cy="23178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20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pic>
        <p:nvPicPr>
          <p:cNvPr id="667" name="Google Shape;667;p32"/>
          <p:cNvPicPr preferRelativeResize="0"/>
          <p:nvPr/>
        </p:nvPicPr>
        <p:blipFill rotWithShape="1">
          <a:blip r:embed="rId3">
            <a:alphaModFix/>
          </a:blip>
          <a:srcRect b="0" l="0" r="0" t="0"/>
          <a:stretch/>
        </p:blipFill>
        <p:spPr>
          <a:xfrm>
            <a:off x="231729" y="583404"/>
            <a:ext cx="2057400" cy="3143707"/>
          </a:xfrm>
          <a:prstGeom prst="rect">
            <a:avLst/>
          </a:prstGeom>
          <a:noFill/>
          <a:ln>
            <a:noFill/>
          </a:ln>
        </p:spPr>
      </p:pic>
      <p:pic>
        <p:nvPicPr>
          <p:cNvPr id="668" name="Google Shape;668;p32"/>
          <p:cNvPicPr preferRelativeResize="0"/>
          <p:nvPr/>
        </p:nvPicPr>
        <p:blipFill rotWithShape="1">
          <a:blip r:embed="rId4">
            <a:alphaModFix/>
          </a:blip>
          <a:srcRect b="0" l="0" r="0" t="0"/>
          <a:stretch/>
        </p:blipFill>
        <p:spPr>
          <a:xfrm>
            <a:off x="2387781" y="685800"/>
            <a:ext cx="2966311" cy="2524035"/>
          </a:xfrm>
          <a:prstGeom prst="rect">
            <a:avLst/>
          </a:prstGeom>
          <a:noFill/>
          <a:ln>
            <a:noFill/>
          </a:ln>
        </p:spPr>
      </p:pic>
      <p:pic>
        <p:nvPicPr>
          <p:cNvPr id="669" name="Google Shape;669;p32"/>
          <p:cNvPicPr preferRelativeResize="0"/>
          <p:nvPr/>
        </p:nvPicPr>
        <p:blipFill rotWithShape="1">
          <a:blip r:embed="rId5">
            <a:alphaModFix/>
          </a:blip>
          <a:srcRect b="0" l="0" r="0" t="0"/>
          <a:stretch/>
        </p:blipFill>
        <p:spPr>
          <a:xfrm>
            <a:off x="468159" y="4181474"/>
            <a:ext cx="1828800" cy="2676525"/>
          </a:xfrm>
          <a:prstGeom prst="rect">
            <a:avLst/>
          </a:prstGeom>
          <a:noFill/>
          <a:ln>
            <a:noFill/>
          </a:ln>
        </p:spPr>
      </p:pic>
      <p:pic>
        <p:nvPicPr>
          <p:cNvPr id="670" name="Google Shape;670;p32"/>
          <p:cNvPicPr preferRelativeResize="0"/>
          <p:nvPr/>
        </p:nvPicPr>
        <p:blipFill rotWithShape="1">
          <a:blip r:embed="rId6">
            <a:alphaModFix/>
          </a:blip>
          <a:srcRect b="0" l="0" r="0" t="0"/>
          <a:stretch/>
        </p:blipFill>
        <p:spPr>
          <a:xfrm>
            <a:off x="2667000" y="4181473"/>
            <a:ext cx="1820188" cy="2676525"/>
          </a:xfrm>
          <a:prstGeom prst="rect">
            <a:avLst/>
          </a:prstGeom>
          <a:noFill/>
          <a:ln>
            <a:noFill/>
          </a:ln>
        </p:spPr>
      </p:pic>
      <p:pic>
        <p:nvPicPr>
          <p:cNvPr id="671" name="Google Shape;671;p32"/>
          <p:cNvPicPr preferRelativeResize="0"/>
          <p:nvPr/>
        </p:nvPicPr>
        <p:blipFill rotWithShape="1">
          <a:blip r:embed="rId7">
            <a:alphaModFix/>
          </a:blip>
          <a:srcRect b="0" l="0" r="0" t="0"/>
          <a:stretch/>
        </p:blipFill>
        <p:spPr>
          <a:xfrm>
            <a:off x="5491612" y="781187"/>
            <a:ext cx="3576188" cy="2417217"/>
          </a:xfrm>
          <a:prstGeom prst="rect">
            <a:avLst/>
          </a:prstGeom>
          <a:noFill/>
          <a:ln>
            <a:noFill/>
          </a:ln>
        </p:spPr>
      </p:pic>
      <p:sp>
        <p:nvSpPr>
          <p:cNvPr id="672" name="Google Shape;672;p32"/>
          <p:cNvSpPr/>
          <p:nvPr/>
        </p:nvSpPr>
        <p:spPr>
          <a:xfrm>
            <a:off x="368151" y="3696840"/>
            <a:ext cx="195438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cap="none">
                <a:solidFill>
                  <a:srgbClr val="FF0000"/>
                </a:solidFill>
                <a:latin typeface="Arial"/>
                <a:ea typeface="Arial"/>
                <a:cs typeface="Arial"/>
                <a:sym typeface="Arial"/>
              </a:rPr>
              <a:t>Anh hùng Núp</a:t>
            </a:r>
            <a:endParaRPr b="1" sz="2000" cap="none">
              <a:solidFill>
                <a:srgbClr val="FF0000"/>
              </a:solidFill>
              <a:latin typeface="Arial"/>
              <a:ea typeface="Arial"/>
              <a:cs typeface="Arial"/>
              <a:sym typeface="Arial"/>
            </a:endParaRPr>
          </a:p>
        </p:txBody>
      </p:sp>
      <p:sp>
        <p:nvSpPr>
          <p:cNvPr id="673" name="Google Shape;673;p32"/>
          <p:cNvSpPr/>
          <p:nvPr/>
        </p:nvSpPr>
        <p:spPr>
          <a:xfrm>
            <a:off x="2355171" y="3189009"/>
            <a:ext cx="299892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0000"/>
                </a:solidFill>
                <a:latin typeface="Arial"/>
                <a:ea typeface="Arial"/>
                <a:cs typeface="Arial"/>
                <a:sym typeface="Arial"/>
              </a:rPr>
              <a:t>Nhà văn Nguyên Ngọc và anh hùng Núp</a:t>
            </a:r>
            <a:endParaRPr b="1" sz="2000" cap="none">
              <a:solidFill>
                <a:srgbClr val="FF0000"/>
              </a:solidFill>
              <a:latin typeface="Arial"/>
              <a:ea typeface="Arial"/>
              <a:cs typeface="Arial"/>
              <a:sym typeface="Arial"/>
            </a:endParaRPr>
          </a:p>
        </p:txBody>
      </p:sp>
      <p:sp>
        <p:nvSpPr>
          <p:cNvPr id="674" name="Google Shape;674;p32"/>
          <p:cNvSpPr/>
          <p:nvPr/>
        </p:nvSpPr>
        <p:spPr>
          <a:xfrm>
            <a:off x="6193253" y="352571"/>
            <a:ext cx="221727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Nhân vật Tnú</a:t>
            </a:r>
            <a:endParaRPr b="1" sz="2400" cap="none">
              <a:solidFill>
                <a:srgbClr val="FF0000"/>
              </a:solidFill>
              <a:latin typeface="Arial"/>
              <a:ea typeface="Arial"/>
              <a:cs typeface="Arial"/>
              <a:sym typeface="Arial"/>
            </a:endParaRPr>
          </a:p>
        </p:txBody>
      </p:sp>
      <p:sp>
        <p:nvSpPr>
          <p:cNvPr id="675" name="Google Shape;675;p32"/>
          <p:cNvSpPr/>
          <p:nvPr/>
        </p:nvSpPr>
        <p:spPr>
          <a:xfrm>
            <a:off x="137993" y="-12433"/>
            <a:ext cx="5666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3. HÌNH TƯỢNG NHÂN VẬT TNÚ</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33"/>
          <p:cNvSpPr/>
          <p:nvPr/>
        </p:nvSpPr>
        <p:spPr>
          <a:xfrm>
            <a:off x="152400" y="59220"/>
            <a:ext cx="5257800" cy="5952399"/>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800">
                <a:solidFill>
                  <a:srgbClr val="0000CC"/>
                </a:solidFill>
                <a:latin typeface="Arial"/>
                <a:ea typeface="Arial"/>
                <a:cs typeface="Arial"/>
                <a:sym typeface="Arial"/>
              </a:rPr>
              <a:t>3. Hình tượng nhân vật Tnú:</a:t>
            </a:r>
            <a:endParaRPr b="1" sz="2800">
              <a:solidFill>
                <a:srgbClr val="0000CC"/>
              </a:solidFill>
              <a:latin typeface="Arial"/>
              <a:ea typeface="Arial"/>
              <a:cs typeface="Arial"/>
              <a:sym typeface="Arial"/>
            </a:endParaRPr>
          </a:p>
          <a:p>
            <a:pPr indent="160338" lvl="0" marL="0" marR="0" rtl="0" algn="just">
              <a:spcBef>
                <a:spcPts val="280"/>
              </a:spcBef>
              <a:spcAft>
                <a:spcPts val="0"/>
              </a:spcAft>
              <a:buNone/>
            </a:pPr>
            <a:r>
              <a:rPr b="1" lang="en-US" sz="2800">
                <a:solidFill>
                  <a:srgbClr val="006600"/>
                </a:solidFill>
                <a:latin typeface="Arial"/>
                <a:ea typeface="Arial"/>
                <a:cs typeface="Arial"/>
                <a:sym typeface="Arial"/>
              </a:rPr>
              <a:t>a. Phẩm chất của người anh hùng Tnú:</a:t>
            </a:r>
            <a:endParaRPr b="1" i="1" sz="2800">
              <a:solidFill>
                <a:srgbClr val="006600"/>
              </a:solidFill>
              <a:latin typeface="Arial"/>
              <a:ea typeface="Arial"/>
              <a:cs typeface="Arial"/>
              <a:sym typeface="Arial"/>
            </a:endParaRPr>
          </a:p>
          <a:p>
            <a:pPr indent="160338" lvl="0" marL="0" marR="0" rtl="0" algn="just">
              <a:spcBef>
                <a:spcPts val="280"/>
              </a:spcBef>
              <a:spcAft>
                <a:spcPts val="0"/>
              </a:spcAft>
              <a:buNone/>
            </a:pPr>
            <a:r>
              <a:rPr b="1" i="1" lang="en-US" sz="2800">
                <a:solidFill>
                  <a:schemeClr val="dk1"/>
                </a:solidFill>
                <a:latin typeface="Arial"/>
                <a:ea typeface="Arial"/>
                <a:cs typeface="Arial"/>
                <a:sym typeface="Arial"/>
              </a:rPr>
              <a:t>* Lúc còn nhỏ: </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Giặc giết bà Nhan, anh Xút nhưng Tnú không sợ, vẫn cùng Mai vào rừng nuôi giấu cán bộ</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gan góc, dũng cảm</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Học chữ thua Mai, Tnú đập vỡ bảng, lấy đá đập vào đầu đến chảy máu</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nóng nảy, kiên gan, thẳng thắng</a:t>
            </a:r>
            <a:endParaRPr b="1" sz="2800">
              <a:solidFill>
                <a:schemeClr val="dk1"/>
              </a:solidFill>
              <a:latin typeface="Arial"/>
              <a:ea typeface="Arial"/>
              <a:cs typeface="Arial"/>
              <a:sym typeface="Arial"/>
            </a:endParaRPr>
          </a:p>
        </p:txBody>
      </p:sp>
      <p:pic>
        <p:nvPicPr>
          <p:cNvPr id="682" name="Google Shape;682;p33"/>
          <p:cNvPicPr preferRelativeResize="0"/>
          <p:nvPr/>
        </p:nvPicPr>
        <p:blipFill rotWithShape="1">
          <a:blip r:embed="rId3">
            <a:alphaModFix/>
          </a:blip>
          <a:srcRect b="0" l="0" r="0" t="0"/>
          <a:stretch/>
        </p:blipFill>
        <p:spPr>
          <a:xfrm>
            <a:off x="5562600" y="59220"/>
            <a:ext cx="3429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0" st="0"/>
                                            </p:txEl>
                                          </p:spTgt>
                                        </p:tgtEl>
                                        <p:attrNameLst>
                                          <p:attrName>style.visibility</p:attrName>
                                        </p:attrNameLst>
                                      </p:cBhvr>
                                      <p:to>
                                        <p:strVal val="visible"/>
                                      </p:to>
                                    </p:set>
                                    <p:animEffect filter="fade" transition="in">
                                      <p:cBhvr>
                                        <p:cTn dur="1000"/>
                                        <p:tgtEl>
                                          <p:spTgt spid="6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1" st="1"/>
                                            </p:txEl>
                                          </p:spTgt>
                                        </p:tgtEl>
                                        <p:attrNameLst>
                                          <p:attrName>style.visibility</p:attrName>
                                        </p:attrNameLst>
                                      </p:cBhvr>
                                      <p:to>
                                        <p:strVal val="visible"/>
                                      </p:to>
                                    </p:set>
                                    <p:animEffect filter="fade" transition="in">
                                      <p:cBhvr>
                                        <p:cTn dur="1000"/>
                                        <p:tgtEl>
                                          <p:spTgt spid="6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2" st="2"/>
                                            </p:txEl>
                                          </p:spTgt>
                                        </p:tgtEl>
                                        <p:attrNameLst>
                                          <p:attrName>style.visibility</p:attrName>
                                        </p:attrNameLst>
                                      </p:cBhvr>
                                      <p:to>
                                        <p:strVal val="visible"/>
                                      </p:to>
                                    </p:set>
                                    <p:animEffect filter="fade" transition="in">
                                      <p:cBhvr>
                                        <p:cTn dur="1000"/>
                                        <p:tgtEl>
                                          <p:spTgt spid="6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3" st="3"/>
                                            </p:txEl>
                                          </p:spTgt>
                                        </p:tgtEl>
                                        <p:attrNameLst>
                                          <p:attrName>style.visibility</p:attrName>
                                        </p:attrNameLst>
                                      </p:cBhvr>
                                      <p:to>
                                        <p:strVal val="visible"/>
                                      </p:to>
                                    </p:set>
                                    <p:animEffect filter="fade" transition="in">
                                      <p:cBhvr>
                                        <p:cTn dur="1000"/>
                                        <p:tgtEl>
                                          <p:spTgt spid="6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4" st="4"/>
                                            </p:txEl>
                                          </p:spTgt>
                                        </p:tgtEl>
                                        <p:attrNameLst>
                                          <p:attrName>style.visibility</p:attrName>
                                        </p:attrNameLst>
                                      </p:cBhvr>
                                      <p:to>
                                        <p:strVal val="visible"/>
                                      </p:to>
                                    </p:set>
                                    <p:animEffect filter="fade" transition="in">
                                      <p:cBhvr>
                                        <p:cTn dur="1000"/>
                                        <p:tgtEl>
                                          <p:spTgt spid="6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5" st="5"/>
                                            </p:txEl>
                                          </p:spTgt>
                                        </p:tgtEl>
                                        <p:attrNameLst>
                                          <p:attrName>style.visibility</p:attrName>
                                        </p:attrNameLst>
                                      </p:cBhvr>
                                      <p:to>
                                        <p:strVal val="visible"/>
                                      </p:to>
                                    </p:set>
                                    <p:animEffect filter="fade" transition="in">
                                      <p:cBhvr>
                                        <p:cTn dur="1000"/>
                                        <p:tgtEl>
                                          <p:spTgt spid="6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6" st="6"/>
                                            </p:txEl>
                                          </p:spTgt>
                                        </p:tgtEl>
                                        <p:attrNameLst>
                                          <p:attrName>style.visibility</p:attrName>
                                        </p:attrNameLst>
                                      </p:cBhvr>
                                      <p:to>
                                        <p:strVal val="visible"/>
                                      </p:to>
                                    </p:set>
                                    <p:animEffect filter="fade" transition="in">
                                      <p:cBhvr>
                                        <p:cTn dur="1000"/>
                                        <p:tgtEl>
                                          <p:spTgt spid="6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34"/>
          <p:cNvSpPr/>
          <p:nvPr/>
        </p:nvSpPr>
        <p:spPr>
          <a:xfrm>
            <a:off x="0" y="0"/>
            <a:ext cx="5731701" cy="6666440"/>
          </a:xfrm>
          <a:prstGeom prst="rect">
            <a:avLst/>
          </a:prstGeom>
          <a:noFill/>
          <a:ln cap="flat" cmpd="tri" w="76200">
            <a:solidFill>
              <a:srgbClr val="006600"/>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1" lang="en-US" sz="2400">
                <a:solidFill>
                  <a:srgbClr val="FF0000"/>
                </a:solidFill>
                <a:latin typeface="Arial"/>
                <a:ea typeface="Arial"/>
                <a:cs typeface="Arial"/>
                <a:sym typeface="Arial"/>
              </a:rPr>
              <a:t>- Khi đi liên lạc:</a:t>
            </a:r>
            <a:endParaRPr b="1" sz="2400">
              <a:solidFill>
                <a:srgbClr val="FF0000"/>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Không đi đường mòn mà </a:t>
            </a:r>
            <a:r>
              <a:rPr lang="en-US" sz="2400">
                <a:solidFill>
                  <a:srgbClr val="006600"/>
                </a:solidFill>
                <a:latin typeface="Arial"/>
                <a:ea typeface="Arial"/>
                <a:cs typeface="Arial"/>
                <a:sym typeface="Arial"/>
              </a:rPr>
              <a:t>"</a:t>
            </a:r>
            <a:r>
              <a:rPr i="1" lang="en-US" sz="2400">
                <a:solidFill>
                  <a:srgbClr val="006600"/>
                </a:solidFill>
                <a:latin typeface="Arial"/>
                <a:ea typeface="Arial"/>
                <a:cs typeface="Arial"/>
                <a:sym typeface="Arial"/>
              </a:rPr>
              <a:t>xé rừng mà đi</a:t>
            </a:r>
            <a:r>
              <a:rPr lang="en-US" sz="2400">
                <a:solidFill>
                  <a:srgbClr val="006600"/>
                </a:solidFill>
                <a:latin typeface="Arial"/>
                <a:ea typeface="Arial"/>
                <a:cs typeface="Arial"/>
                <a:sym typeface="Arial"/>
              </a:rPr>
              <a:t>"</a:t>
            </a:r>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Không lội chỗ nước êm mà </a:t>
            </a:r>
            <a:r>
              <a:rPr lang="en-US" sz="2400">
                <a:solidFill>
                  <a:srgbClr val="006600"/>
                </a:solidFill>
                <a:latin typeface="Arial"/>
                <a:ea typeface="Arial"/>
                <a:cs typeface="Arial"/>
                <a:sym typeface="Arial"/>
              </a:rPr>
              <a:t>"</a:t>
            </a:r>
            <a:r>
              <a:rPr i="1" lang="en-US" sz="2400">
                <a:solidFill>
                  <a:srgbClr val="006600"/>
                </a:solidFill>
                <a:latin typeface="Arial"/>
                <a:ea typeface="Arial"/>
                <a:cs typeface="Arial"/>
                <a:sym typeface="Arial"/>
              </a:rPr>
              <a:t>lựa chỗ thác mạnh mà bơi ngang</a:t>
            </a:r>
            <a:r>
              <a:rPr lang="en-US" sz="2400">
                <a:solidFill>
                  <a:srgbClr val="006600"/>
                </a:solidFill>
                <a:latin typeface="Arial"/>
                <a:ea typeface="Arial"/>
                <a:cs typeface="Arial"/>
                <a:sym typeface="Arial"/>
              </a:rPr>
              <a:t>"</a:t>
            </a:r>
            <a:endParaRPr sz="2400">
              <a:solidFill>
                <a:srgbClr val="006600"/>
              </a:solidFill>
              <a:latin typeface="Arial"/>
              <a:ea typeface="Arial"/>
              <a:cs typeface="Arial"/>
              <a:sym typeface="Arial"/>
            </a:endParaRPr>
          </a:p>
          <a:p>
            <a:pPr indent="160338" lvl="0" marL="0" marR="0" rtl="0" algn="just">
              <a:spcBef>
                <a:spcPts val="240"/>
              </a:spcBef>
              <a:spcAft>
                <a:spcPts val="0"/>
              </a:spcAft>
              <a:buNone/>
            </a:pPr>
            <a:r>
              <a:rPr b="1" lang="en-US" sz="2400">
                <a:solidFill>
                  <a:srgbClr val="0000CC"/>
                </a:solidFill>
                <a:latin typeface="Arial"/>
                <a:ea typeface="Arial"/>
                <a:cs typeface="Arial"/>
                <a:sym typeface="Arial"/>
              </a:rPr>
              <a:t>🡪 thông minh, mưu trí: theo Tnú, những chỗ nguy hiểm là nơi giặc "</a:t>
            </a:r>
            <a:r>
              <a:rPr b="1" i="1" lang="en-US" sz="2400">
                <a:solidFill>
                  <a:srgbClr val="0000CC"/>
                </a:solidFill>
                <a:latin typeface="Arial"/>
                <a:ea typeface="Arial"/>
                <a:cs typeface="Arial"/>
                <a:sym typeface="Arial"/>
              </a:rPr>
              <a:t>không ngờ</a:t>
            </a:r>
            <a:r>
              <a:rPr b="1" lang="en-US" sz="2400">
                <a:solidFill>
                  <a:srgbClr val="0000CC"/>
                </a:solidFill>
                <a:latin typeface="Arial"/>
                <a:ea typeface="Arial"/>
                <a:cs typeface="Arial"/>
                <a:sym typeface="Arial"/>
              </a:rPr>
              <a:t>"</a:t>
            </a:r>
            <a:endParaRPr b="1" i="1" sz="2400">
              <a:solidFill>
                <a:srgbClr val="0000CC"/>
              </a:solidFill>
              <a:latin typeface="Arial"/>
              <a:ea typeface="Arial"/>
              <a:cs typeface="Arial"/>
              <a:sym typeface="Arial"/>
            </a:endParaRPr>
          </a:p>
          <a:p>
            <a:pPr indent="160338" lvl="0" marL="0" marR="0" rtl="0" algn="just">
              <a:spcBef>
                <a:spcPts val="240"/>
              </a:spcBef>
              <a:spcAft>
                <a:spcPts val="0"/>
              </a:spcAft>
              <a:buNone/>
            </a:pPr>
            <a:r>
              <a:rPr b="1" i="1" lang="en-US" sz="2400">
                <a:solidFill>
                  <a:srgbClr val="FF0000"/>
                </a:solidFill>
                <a:latin typeface="Arial"/>
                <a:ea typeface="Arial"/>
                <a:cs typeface="Arial"/>
                <a:sym typeface="Arial"/>
              </a:rPr>
              <a:t>- Khi bị bắt: </a:t>
            </a:r>
            <a:endParaRPr b="1" sz="2400">
              <a:solidFill>
                <a:srgbClr val="FF0000"/>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Tnú nuốt lá thư bí mật vào bụng</a:t>
            </a:r>
            <a:endParaRPr sz="2400">
              <a:solidFill>
                <a:schemeClr val="dk1"/>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Bị giặc tra tấn tàn bạo nhưng quyết không khai</a:t>
            </a:r>
            <a:endParaRPr sz="2400">
              <a:solidFill>
                <a:schemeClr val="dk1"/>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Bị dao chém ngang lưng, giặc bắt Tnú khai cộng sản ở đâu, anh chỉ vào bụng  </a:t>
            </a:r>
            <a:endParaRPr sz="2400">
              <a:solidFill>
                <a:schemeClr val="dk1"/>
              </a:solidFill>
              <a:latin typeface="Arial"/>
              <a:ea typeface="Arial"/>
              <a:cs typeface="Arial"/>
              <a:sym typeface="Arial"/>
            </a:endParaRPr>
          </a:p>
          <a:p>
            <a:pPr indent="160338" lvl="0" marL="0" marR="0" rtl="0" algn="just">
              <a:spcBef>
                <a:spcPts val="240"/>
              </a:spcBef>
              <a:spcAft>
                <a:spcPts val="0"/>
              </a:spcAft>
              <a:buNone/>
            </a:pPr>
            <a:r>
              <a:rPr b="1" lang="en-US" sz="2400">
                <a:solidFill>
                  <a:srgbClr val="0000CC"/>
                </a:solidFill>
                <a:latin typeface="Arial"/>
                <a:ea typeface="Arial"/>
                <a:cs typeface="Arial"/>
                <a:sym typeface="Arial"/>
              </a:rPr>
              <a:t>🡪 kiên cường, gan góc, tuyệt đối trung thành với cách mạng.</a:t>
            </a:r>
            <a:endParaRPr b="1" sz="2400">
              <a:solidFill>
                <a:srgbClr val="0000CC"/>
              </a:solidFill>
              <a:latin typeface="Arial"/>
              <a:ea typeface="Arial"/>
              <a:cs typeface="Arial"/>
              <a:sym typeface="Arial"/>
            </a:endParaRPr>
          </a:p>
        </p:txBody>
      </p:sp>
      <p:pic>
        <p:nvPicPr>
          <p:cNvPr id="689" name="Google Shape;689;p34"/>
          <p:cNvPicPr preferRelativeResize="0"/>
          <p:nvPr/>
        </p:nvPicPr>
        <p:blipFill rotWithShape="1">
          <a:blip r:embed="rId3">
            <a:alphaModFix/>
          </a:blip>
          <a:srcRect b="0" l="0" r="0" t="0"/>
          <a:stretch/>
        </p:blipFill>
        <p:spPr>
          <a:xfrm>
            <a:off x="5867400" y="0"/>
            <a:ext cx="3251200" cy="297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0" st="0"/>
                                            </p:txEl>
                                          </p:spTgt>
                                        </p:tgtEl>
                                        <p:attrNameLst>
                                          <p:attrName>style.visibility</p:attrName>
                                        </p:attrNameLst>
                                      </p:cBhvr>
                                      <p:to>
                                        <p:strVal val="visible"/>
                                      </p:to>
                                    </p:set>
                                    <p:animEffect filter="fade" transition="in">
                                      <p:cBhvr>
                                        <p:cTn dur="1000"/>
                                        <p:tgtEl>
                                          <p:spTgt spid="6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1" st="1"/>
                                            </p:txEl>
                                          </p:spTgt>
                                        </p:tgtEl>
                                        <p:attrNameLst>
                                          <p:attrName>style.visibility</p:attrName>
                                        </p:attrNameLst>
                                      </p:cBhvr>
                                      <p:to>
                                        <p:strVal val="visible"/>
                                      </p:to>
                                    </p:set>
                                    <p:animEffect filter="fade" transition="in">
                                      <p:cBhvr>
                                        <p:cTn dur="1000"/>
                                        <p:tgtEl>
                                          <p:spTgt spid="6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2" st="2"/>
                                            </p:txEl>
                                          </p:spTgt>
                                        </p:tgtEl>
                                        <p:attrNameLst>
                                          <p:attrName>style.visibility</p:attrName>
                                        </p:attrNameLst>
                                      </p:cBhvr>
                                      <p:to>
                                        <p:strVal val="visible"/>
                                      </p:to>
                                    </p:set>
                                    <p:animEffect filter="fade" transition="in">
                                      <p:cBhvr>
                                        <p:cTn dur="1000"/>
                                        <p:tgtEl>
                                          <p:spTgt spid="6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3" st="3"/>
                                            </p:txEl>
                                          </p:spTgt>
                                        </p:tgtEl>
                                        <p:attrNameLst>
                                          <p:attrName>style.visibility</p:attrName>
                                        </p:attrNameLst>
                                      </p:cBhvr>
                                      <p:to>
                                        <p:strVal val="visible"/>
                                      </p:to>
                                    </p:set>
                                    <p:animEffect filter="fade" transition="in">
                                      <p:cBhvr>
                                        <p:cTn dur="1000"/>
                                        <p:tgtEl>
                                          <p:spTgt spid="6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4" st="4"/>
                                            </p:txEl>
                                          </p:spTgt>
                                        </p:tgtEl>
                                        <p:attrNameLst>
                                          <p:attrName>style.visibility</p:attrName>
                                        </p:attrNameLst>
                                      </p:cBhvr>
                                      <p:to>
                                        <p:strVal val="visible"/>
                                      </p:to>
                                    </p:set>
                                    <p:animEffect filter="fade" transition="in">
                                      <p:cBhvr>
                                        <p:cTn dur="1000"/>
                                        <p:tgtEl>
                                          <p:spTgt spid="6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5" st="5"/>
                                            </p:txEl>
                                          </p:spTgt>
                                        </p:tgtEl>
                                        <p:attrNameLst>
                                          <p:attrName>style.visibility</p:attrName>
                                        </p:attrNameLst>
                                      </p:cBhvr>
                                      <p:to>
                                        <p:strVal val="visible"/>
                                      </p:to>
                                    </p:set>
                                    <p:animEffect filter="fade" transition="in">
                                      <p:cBhvr>
                                        <p:cTn dur="1000"/>
                                        <p:tgtEl>
                                          <p:spTgt spid="6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6" st="6"/>
                                            </p:txEl>
                                          </p:spTgt>
                                        </p:tgtEl>
                                        <p:attrNameLst>
                                          <p:attrName>style.visibility</p:attrName>
                                        </p:attrNameLst>
                                      </p:cBhvr>
                                      <p:to>
                                        <p:strVal val="visible"/>
                                      </p:to>
                                    </p:set>
                                    <p:animEffect filter="fade" transition="in">
                                      <p:cBhvr>
                                        <p:cTn dur="1000"/>
                                        <p:tgtEl>
                                          <p:spTgt spid="6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7" st="7"/>
                                            </p:txEl>
                                          </p:spTgt>
                                        </p:tgtEl>
                                        <p:attrNameLst>
                                          <p:attrName>style.visibility</p:attrName>
                                        </p:attrNameLst>
                                      </p:cBhvr>
                                      <p:to>
                                        <p:strVal val="visible"/>
                                      </p:to>
                                    </p:set>
                                    <p:animEffect filter="fade" transition="in">
                                      <p:cBhvr>
                                        <p:cTn dur="1000"/>
                                        <p:tgtEl>
                                          <p:spTgt spid="6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xEl>
                                              <p:pRg end="8" st="8"/>
                                            </p:txEl>
                                          </p:spTgt>
                                        </p:tgtEl>
                                        <p:attrNameLst>
                                          <p:attrName>style.visibility</p:attrName>
                                        </p:attrNameLst>
                                      </p:cBhvr>
                                      <p:to>
                                        <p:strVal val="visible"/>
                                      </p:to>
                                    </p:set>
                                    <p:animEffect filter="fade" transition="in">
                                      <p:cBhvr>
                                        <p:cTn dur="1000"/>
                                        <p:tgtEl>
                                          <p:spTgt spid="68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35"/>
          <p:cNvSpPr/>
          <p:nvPr/>
        </p:nvSpPr>
        <p:spPr>
          <a:xfrm>
            <a:off x="76200" y="0"/>
            <a:ext cx="4572000" cy="3293209"/>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i="1" lang="en-US" sz="2600">
                <a:solidFill>
                  <a:schemeClr val="dk1"/>
                </a:solidFill>
                <a:latin typeface="Arial"/>
                <a:ea typeface="Arial"/>
                <a:cs typeface="Arial"/>
                <a:sym typeface="Arial"/>
              </a:rPr>
              <a:t>* </a:t>
            </a:r>
            <a:r>
              <a:rPr b="1" i="1" lang="en-US" sz="2600">
                <a:solidFill>
                  <a:schemeClr val="dk1"/>
                </a:solidFill>
                <a:latin typeface="Arial"/>
                <a:ea typeface="Arial"/>
                <a:cs typeface="Arial"/>
                <a:sym typeface="Arial"/>
              </a:rPr>
              <a:t>Lớn lên:</a:t>
            </a:r>
            <a:endParaRPr sz="2600">
              <a:solidFill>
                <a:schemeClr val="dk1"/>
              </a:solidFill>
              <a:latin typeface="Arial"/>
              <a:ea typeface="Arial"/>
              <a:cs typeface="Arial"/>
              <a:sym typeface="Arial"/>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Ba năm sau, Tnú vượt ngục trở về làng: cùng thanh niên lên núi Ngọc Linh mài vũ khí</a:t>
            </a:r>
            <a:endParaRPr sz="2600">
              <a:solidFill>
                <a:schemeClr val="dk1"/>
              </a:solidFill>
              <a:latin typeface="Arial"/>
              <a:ea typeface="Arial"/>
              <a:cs typeface="Arial"/>
              <a:sym typeface="Arial"/>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luôn có niềm tin vào cách mạng, chủ động cho cuộc chiến đấu mới với kẻ thù. </a:t>
            </a:r>
            <a:endParaRPr/>
          </a:p>
        </p:txBody>
      </p:sp>
      <p:pic>
        <p:nvPicPr>
          <p:cNvPr descr="1" id="695" name="Google Shape;695;p35"/>
          <p:cNvPicPr preferRelativeResize="0"/>
          <p:nvPr/>
        </p:nvPicPr>
        <p:blipFill rotWithShape="1">
          <a:blip r:embed="rId3">
            <a:alphaModFix/>
          </a:blip>
          <a:srcRect b="0" l="0" r="0" t="0"/>
          <a:stretch/>
        </p:blipFill>
        <p:spPr>
          <a:xfrm>
            <a:off x="4957170" y="95310"/>
            <a:ext cx="4091017" cy="6686490"/>
          </a:xfrm>
          <a:prstGeom prst="rect">
            <a:avLst/>
          </a:prstGeom>
          <a:noFill/>
          <a:ln>
            <a:noFill/>
          </a:ln>
        </p:spPr>
      </p:pic>
      <p:sp>
        <p:nvSpPr>
          <p:cNvPr id="696" name="Google Shape;696;p35"/>
          <p:cNvSpPr txBox="1"/>
          <p:nvPr/>
        </p:nvSpPr>
        <p:spPr>
          <a:xfrm>
            <a:off x="5371462" y="6248400"/>
            <a:ext cx="326243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Tượng đài anh hùng Núp</a:t>
            </a:r>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0" st="0"/>
                                            </p:txEl>
                                          </p:spTgt>
                                        </p:tgtEl>
                                        <p:attrNameLst>
                                          <p:attrName>style.visibility</p:attrName>
                                        </p:attrNameLst>
                                      </p:cBhvr>
                                      <p:to>
                                        <p:strVal val="visible"/>
                                      </p:to>
                                    </p:set>
                                    <p:animEffect filter="fade" transition="in">
                                      <p:cBhvr>
                                        <p:cTn dur="1000"/>
                                        <p:tgtEl>
                                          <p:spTgt spid="6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1" st="1"/>
                                            </p:txEl>
                                          </p:spTgt>
                                        </p:tgtEl>
                                        <p:attrNameLst>
                                          <p:attrName>style.visibility</p:attrName>
                                        </p:attrNameLst>
                                      </p:cBhvr>
                                      <p:to>
                                        <p:strVal val="visible"/>
                                      </p:to>
                                    </p:set>
                                    <p:animEffect filter="fade" transition="in">
                                      <p:cBhvr>
                                        <p:cTn dur="1000"/>
                                        <p:tgtEl>
                                          <p:spTgt spid="6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2" st="2"/>
                                            </p:txEl>
                                          </p:spTgt>
                                        </p:tgtEl>
                                        <p:attrNameLst>
                                          <p:attrName>style.visibility</p:attrName>
                                        </p:attrNameLst>
                                      </p:cBhvr>
                                      <p:to>
                                        <p:strVal val="visible"/>
                                      </p:to>
                                    </p:set>
                                    <p:animEffect filter="fade" transition="in">
                                      <p:cBhvr>
                                        <p:cTn dur="1000"/>
                                        <p:tgtEl>
                                          <p:spTgt spid="69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36"/>
          <p:cNvSpPr/>
          <p:nvPr/>
        </p:nvSpPr>
        <p:spPr>
          <a:xfrm>
            <a:off x="0" y="10750"/>
            <a:ext cx="5257800" cy="6814173"/>
          </a:xfrm>
          <a:prstGeom prst="rect">
            <a:avLst/>
          </a:prstGeom>
          <a:noFill/>
          <a:ln cap="flat" cmpd="tri" w="76200">
            <a:solidFill>
              <a:srgbClr val="006600"/>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800">
                <a:solidFill>
                  <a:srgbClr val="FF0000"/>
                </a:solidFill>
                <a:latin typeface="Arial"/>
                <a:ea typeface="Arial"/>
                <a:cs typeface="Arial"/>
                <a:sym typeface="Arial"/>
              </a:rPr>
              <a:t>b. Số phận đau thương: </a:t>
            </a:r>
            <a:endParaRPr b="1" sz="2800">
              <a:solidFill>
                <a:srgbClr val="FF0000"/>
              </a:solidFill>
              <a:latin typeface="Arial"/>
              <a:ea typeface="Arial"/>
              <a:cs typeface="Arial"/>
              <a:sym typeface="Arial"/>
            </a:endParaRPr>
          </a:p>
          <a:p>
            <a:pPr indent="160338" lvl="0" marL="0" marR="0" rtl="0" algn="just">
              <a:spcBef>
                <a:spcPts val="280"/>
              </a:spcBef>
              <a:spcAft>
                <a:spcPts val="0"/>
              </a:spcAft>
              <a:buNone/>
            </a:pPr>
            <a:r>
              <a:rPr b="1" lang="en-US" sz="2800">
                <a:solidFill>
                  <a:srgbClr val="0000CC"/>
                </a:solidFill>
                <a:latin typeface="Arial"/>
                <a:ea typeface="Arial"/>
                <a:cs typeface="Arial"/>
                <a:sym typeface="Arial"/>
              </a:rPr>
              <a:t>b.1. Nỗi đau về tinh thần</a:t>
            </a:r>
            <a:endParaRPr sz="2800">
              <a:solidFill>
                <a:srgbClr val="0000CC"/>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Thằng Dục xuất hiện, bắt và tra tấn vợ con Tnú dã man đến chết: </a:t>
            </a:r>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Tnú </a:t>
            </a:r>
            <a:r>
              <a:rPr i="1" lang="en-US" sz="2800">
                <a:solidFill>
                  <a:srgbClr val="0000CC"/>
                </a:solidFill>
                <a:latin typeface="Arial"/>
                <a:ea typeface="Arial"/>
                <a:cs typeface="Arial"/>
                <a:sym typeface="Arial"/>
              </a:rPr>
              <a:t>"chồm dậy", "hai con mắt là hai cục lửa lớn"</a:t>
            </a:r>
            <a:endParaRPr sz="2800">
              <a:solidFill>
                <a:srgbClr val="0000CC"/>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Hét lên dữ dội, nhảy xổ vào giữa bọn lính, xông ra cứu vợ con.</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căm hờn đã uất đọng, bùng lên thành hành động trả thù</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động lực ghê gớm này xuất phát từ trái tim yêu thương và sự căm thù</a:t>
            </a:r>
            <a:endParaRPr sz="2800">
              <a:solidFill>
                <a:schemeClr val="dk1"/>
              </a:solidFill>
              <a:latin typeface="Arial"/>
              <a:ea typeface="Arial"/>
              <a:cs typeface="Arial"/>
              <a:sym typeface="Arial"/>
            </a:endParaRPr>
          </a:p>
        </p:txBody>
      </p:sp>
      <p:pic>
        <p:nvPicPr>
          <p:cNvPr id="703" name="Google Shape;703;p36"/>
          <p:cNvPicPr preferRelativeResize="0"/>
          <p:nvPr/>
        </p:nvPicPr>
        <p:blipFill rotWithShape="1">
          <a:blip r:embed="rId3">
            <a:alphaModFix/>
          </a:blip>
          <a:srcRect b="0" l="0" r="0" t="0"/>
          <a:stretch/>
        </p:blipFill>
        <p:spPr>
          <a:xfrm>
            <a:off x="5304910" y="28495"/>
            <a:ext cx="3812228" cy="259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0" st="0"/>
                                            </p:txEl>
                                          </p:spTgt>
                                        </p:tgtEl>
                                        <p:attrNameLst>
                                          <p:attrName>style.visibility</p:attrName>
                                        </p:attrNameLst>
                                      </p:cBhvr>
                                      <p:to>
                                        <p:strVal val="visible"/>
                                      </p:to>
                                    </p:set>
                                    <p:animEffect filter="fade" transition="in">
                                      <p:cBhvr>
                                        <p:cTn dur="1000"/>
                                        <p:tgtEl>
                                          <p:spTgt spid="7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1" st="1"/>
                                            </p:txEl>
                                          </p:spTgt>
                                        </p:tgtEl>
                                        <p:attrNameLst>
                                          <p:attrName>style.visibility</p:attrName>
                                        </p:attrNameLst>
                                      </p:cBhvr>
                                      <p:to>
                                        <p:strVal val="visible"/>
                                      </p:to>
                                    </p:set>
                                    <p:animEffect filter="fade" transition="in">
                                      <p:cBhvr>
                                        <p:cTn dur="1000"/>
                                        <p:tgtEl>
                                          <p:spTgt spid="7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2" st="2"/>
                                            </p:txEl>
                                          </p:spTgt>
                                        </p:tgtEl>
                                        <p:attrNameLst>
                                          <p:attrName>style.visibility</p:attrName>
                                        </p:attrNameLst>
                                      </p:cBhvr>
                                      <p:to>
                                        <p:strVal val="visible"/>
                                      </p:to>
                                    </p:set>
                                    <p:animEffect filter="fade" transition="in">
                                      <p:cBhvr>
                                        <p:cTn dur="1000"/>
                                        <p:tgtEl>
                                          <p:spTgt spid="7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3" st="3"/>
                                            </p:txEl>
                                          </p:spTgt>
                                        </p:tgtEl>
                                        <p:attrNameLst>
                                          <p:attrName>style.visibility</p:attrName>
                                        </p:attrNameLst>
                                      </p:cBhvr>
                                      <p:to>
                                        <p:strVal val="visible"/>
                                      </p:to>
                                    </p:set>
                                    <p:animEffect filter="fade" transition="in">
                                      <p:cBhvr>
                                        <p:cTn dur="1000"/>
                                        <p:tgtEl>
                                          <p:spTgt spid="7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4" st="4"/>
                                            </p:txEl>
                                          </p:spTgt>
                                        </p:tgtEl>
                                        <p:attrNameLst>
                                          <p:attrName>style.visibility</p:attrName>
                                        </p:attrNameLst>
                                      </p:cBhvr>
                                      <p:to>
                                        <p:strVal val="visible"/>
                                      </p:to>
                                    </p:set>
                                    <p:animEffect filter="fade" transition="in">
                                      <p:cBhvr>
                                        <p:cTn dur="1000"/>
                                        <p:tgtEl>
                                          <p:spTgt spid="7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5" st="5"/>
                                            </p:txEl>
                                          </p:spTgt>
                                        </p:tgtEl>
                                        <p:attrNameLst>
                                          <p:attrName>style.visibility</p:attrName>
                                        </p:attrNameLst>
                                      </p:cBhvr>
                                      <p:to>
                                        <p:strVal val="visible"/>
                                      </p:to>
                                    </p:set>
                                    <p:animEffect filter="fade" transition="in">
                                      <p:cBhvr>
                                        <p:cTn dur="1000"/>
                                        <p:tgtEl>
                                          <p:spTgt spid="7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6" st="6"/>
                                            </p:txEl>
                                          </p:spTgt>
                                        </p:tgtEl>
                                        <p:attrNameLst>
                                          <p:attrName>style.visibility</p:attrName>
                                        </p:attrNameLst>
                                      </p:cBhvr>
                                      <p:to>
                                        <p:strVal val="visible"/>
                                      </p:to>
                                    </p:set>
                                    <p:animEffect filter="fade" transition="in">
                                      <p:cBhvr>
                                        <p:cTn dur="1000"/>
                                        <p:tgtEl>
                                          <p:spTgt spid="7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37"/>
          <p:cNvSpPr/>
          <p:nvPr/>
        </p:nvSpPr>
        <p:spPr>
          <a:xfrm>
            <a:off x="-27140" y="0"/>
            <a:ext cx="4825652" cy="6894195"/>
          </a:xfrm>
          <a:prstGeom prst="rect">
            <a:avLst/>
          </a:prstGeom>
          <a:noFill/>
          <a:ln cap="flat" cmpd="tri" w="76200">
            <a:solidFill>
              <a:srgbClr val="FF0066"/>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600">
                <a:solidFill>
                  <a:schemeClr val="accent2"/>
                </a:solidFill>
                <a:latin typeface="Arial"/>
                <a:ea typeface="Arial"/>
                <a:cs typeface="Arial"/>
                <a:sym typeface="Arial"/>
              </a:rPr>
              <a:t>b.2. Nỗi đau về thể xác</a:t>
            </a:r>
            <a:endParaRPr b="1" sz="2600">
              <a:solidFill>
                <a:schemeClr val="accent2"/>
              </a:solidFill>
              <a:latin typeface="Arial"/>
              <a:ea typeface="Arial"/>
              <a:cs typeface="Arial"/>
              <a:sym typeface="Arial"/>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Tnú bị bắt, giặc tẩm dầu xà nu vào giẻ, quấn quanh mười đầu ngón tay Tnú và đốt cháy:</a:t>
            </a:r>
            <a:endParaRPr i="1" sz="2600">
              <a:solidFill>
                <a:schemeClr val="dk1"/>
              </a:solidFill>
              <a:latin typeface="Arial"/>
              <a:ea typeface="Arial"/>
              <a:cs typeface="Arial"/>
              <a:sym typeface="Arial"/>
            </a:endParaRPr>
          </a:p>
          <a:p>
            <a:pPr indent="160338" lvl="0" marL="0" marR="0" rtl="0" algn="just">
              <a:spcBef>
                <a:spcPts val="1300"/>
              </a:spcBef>
              <a:spcAft>
                <a:spcPts val="0"/>
              </a:spcAft>
              <a:buNone/>
            </a:pPr>
            <a:r>
              <a:rPr i="1" lang="en-US" sz="2600">
                <a:solidFill>
                  <a:srgbClr val="0000CC"/>
                </a:solidFill>
                <a:latin typeface="Arial"/>
                <a:ea typeface="Arial"/>
                <a:cs typeface="Arial"/>
                <a:sym typeface="Arial"/>
              </a:rPr>
              <a:t>+ "Mười đầu ngón tay thành mười ngọn đuốc", "Tnú nhắm mắt lại, rồi lại mở mắt ra, trừng trừng"</a:t>
            </a:r>
            <a:endParaRPr/>
          </a:p>
          <a:p>
            <a:pPr indent="160338" lvl="0" marL="0" marR="0" rtl="0" algn="just">
              <a:spcBef>
                <a:spcPts val="1300"/>
              </a:spcBef>
              <a:spcAft>
                <a:spcPts val="0"/>
              </a:spcAft>
              <a:buNone/>
            </a:pPr>
            <a:r>
              <a:rPr i="1" lang="en-US" sz="2600">
                <a:solidFill>
                  <a:srgbClr val="0000CC"/>
                </a:solidFill>
                <a:latin typeface="Arial"/>
                <a:ea typeface="Arial"/>
                <a:cs typeface="Arial"/>
                <a:sym typeface="Arial"/>
              </a:rPr>
              <a:t>+ "không cảm thấy lửa ở mười đầu ngón tay", "nghe lửa cháy trong lồng ngực, cháy ở bụng“</a:t>
            </a:r>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 sự chuyển hoá kì lạ, từ ngọn lửa bình thường trở thành ngọn lửa tinh thần căm hờn</a:t>
            </a:r>
            <a:endParaRPr sz="2600">
              <a:solidFill>
                <a:schemeClr val="dk1"/>
              </a:solidFill>
              <a:latin typeface="Arial"/>
              <a:ea typeface="Arial"/>
              <a:cs typeface="Arial"/>
              <a:sym typeface="Arial"/>
            </a:endParaRPr>
          </a:p>
        </p:txBody>
      </p:sp>
      <p:pic>
        <p:nvPicPr>
          <p:cNvPr id="710" name="Google Shape;710;p37"/>
          <p:cNvPicPr preferRelativeResize="0"/>
          <p:nvPr/>
        </p:nvPicPr>
        <p:blipFill rotWithShape="1">
          <a:blip r:embed="rId3">
            <a:alphaModFix/>
          </a:blip>
          <a:srcRect b="0" l="0" r="0" t="0"/>
          <a:stretch/>
        </p:blipFill>
        <p:spPr>
          <a:xfrm>
            <a:off x="5410200" y="76199"/>
            <a:ext cx="3276600" cy="2671285"/>
          </a:xfrm>
          <a:prstGeom prst="rect">
            <a:avLst/>
          </a:prstGeom>
          <a:noFill/>
          <a:ln>
            <a:noFill/>
          </a:ln>
        </p:spPr>
      </p:pic>
      <p:pic>
        <p:nvPicPr>
          <p:cNvPr id="711" name="Google Shape;711;p37"/>
          <p:cNvPicPr preferRelativeResize="0"/>
          <p:nvPr/>
        </p:nvPicPr>
        <p:blipFill rotWithShape="1">
          <a:blip r:embed="rId4">
            <a:alphaModFix/>
          </a:blip>
          <a:srcRect b="0" l="0" r="0" t="0"/>
          <a:stretch/>
        </p:blipFill>
        <p:spPr>
          <a:xfrm>
            <a:off x="4874713" y="0"/>
            <a:ext cx="4193088" cy="31407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0" st="0"/>
                                            </p:txEl>
                                          </p:spTgt>
                                        </p:tgtEl>
                                        <p:attrNameLst>
                                          <p:attrName>style.visibility</p:attrName>
                                        </p:attrNameLst>
                                      </p:cBhvr>
                                      <p:to>
                                        <p:strVal val="visible"/>
                                      </p:to>
                                    </p:set>
                                    <p:animEffect filter="fade" transition="in">
                                      <p:cBhvr>
                                        <p:cTn dur="1000"/>
                                        <p:tgtEl>
                                          <p:spTgt spid="7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1" st="1"/>
                                            </p:txEl>
                                          </p:spTgt>
                                        </p:tgtEl>
                                        <p:attrNameLst>
                                          <p:attrName>style.visibility</p:attrName>
                                        </p:attrNameLst>
                                      </p:cBhvr>
                                      <p:to>
                                        <p:strVal val="visible"/>
                                      </p:to>
                                    </p:set>
                                    <p:animEffect filter="fade" transition="in">
                                      <p:cBhvr>
                                        <p:cTn dur="1000"/>
                                        <p:tgtEl>
                                          <p:spTgt spid="7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2" st="2"/>
                                            </p:txEl>
                                          </p:spTgt>
                                        </p:tgtEl>
                                        <p:attrNameLst>
                                          <p:attrName>style.visibility</p:attrName>
                                        </p:attrNameLst>
                                      </p:cBhvr>
                                      <p:to>
                                        <p:strVal val="visible"/>
                                      </p:to>
                                    </p:set>
                                    <p:animEffect filter="fade" transition="in">
                                      <p:cBhvr>
                                        <p:cTn dur="1000"/>
                                        <p:tgtEl>
                                          <p:spTgt spid="7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3" st="3"/>
                                            </p:txEl>
                                          </p:spTgt>
                                        </p:tgtEl>
                                        <p:attrNameLst>
                                          <p:attrName>style.visibility</p:attrName>
                                        </p:attrNameLst>
                                      </p:cBhvr>
                                      <p:to>
                                        <p:strVal val="visible"/>
                                      </p:to>
                                    </p:set>
                                    <p:animEffect filter="fade" transition="in">
                                      <p:cBhvr>
                                        <p:cTn dur="1000"/>
                                        <p:tgtEl>
                                          <p:spTgt spid="7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4" st="4"/>
                                            </p:txEl>
                                          </p:spTgt>
                                        </p:tgtEl>
                                        <p:attrNameLst>
                                          <p:attrName>style.visibility</p:attrName>
                                        </p:attrNameLst>
                                      </p:cBhvr>
                                      <p:to>
                                        <p:strVal val="visible"/>
                                      </p:to>
                                    </p:set>
                                    <p:animEffect filter="fade" transition="in">
                                      <p:cBhvr>
                                        <p:cTn dur="1000"/>
                                        <p:tgtEl>
                                          <p:spTgt spid="7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718" name="Google Shape;718;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pic>
        <p:nvPicPr>
          <p:cNvPr descr="56831242290581" id="719" name="Google Shape;719;p38"/>
          <p:cNvPicPr preferRelativeResize="0"/>
          <p:nvPr/>
        </p:nvPicPr>
        <p:blipFill rotWithShape="1">
          <a:blip r:embed="rId3">
            <a:alphaModFix/>
          </a:blip>
          <a:srcRect b="0" l="0" r="0" t="0"/>
          <a:stretch/>
        </p:blipFill>
        <p:spPr>
          <a:xfrm>
            <a:off x="2583" y="0"/>
            <a:ext cx="9144000" cy="6858000"/>
          </a:xfrm>
          <a:prstGeom prst="rect">
            <a:avLst/>
          </a:prstGeom>
          <a:noFill/>
          <a:ln>
            <a:noFill/>
          </a:ln>
        </p:spPr>
      </p:pic>
      <p:sp>
        <p:nvSpPr>
          <p:cNvPr id="720" name="Google Shape;720;p38"/>
          <p:cNvSpPr/>
          <p:nvPr/>
        </p:nvSpPr>
        <p:spPr>
          <a:xfrm>
            <a:off x="228600" y="4797471"/>
            <a:ext cx="8686800" cy="2012859"/>
          </a:xfrm>
          <a:prstGeom prst="rect">
            <a:avLst/>
          </a:prstGeom>
          <a:solidFill>
            <a:schemeClr val="lt1"/>
          </a:solidFill>
          <a:ln cap="flat" cmpd="tri" w="76200">
            <a:solidFill>
              <a:srgbClr val="FF0066"/>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lang="en-US" sz="2400">
                <a:solidFill>
                  <a:schemeClr val="dk1"/>
                </a:solidFill>
                <a:latin typeface="Arial"/>
                <a:ea typeface="Arial"/>
                <a:cs typeface="Arial"/>
                <a:sym typeface="Arial"/>
              </a:rPr>
              <a:t>+ Tnú hét lên một tiếng, không phải tiếng hét đau đớn mà là tiếng hét căm hờn : </a:t>
            </a:r>
            <a:r>
              <a:rPr i="1" lang="en-US" sz="2400">
                <a:solidFill>
                  <a:schemeClr val="dk1"/>
                </a:solidFill>
                <a:latin typeface="Arial"/>
                <a:ea typeface="Arial"/>
                <a:cs typeface="Arial"/>
                <a:sym typeface="Arial"/>
              </a:rPr>
              <a:t>"Giết"</a:t>
            </a:r>
            <a:r>
              <a:rPr lang="en-US" sz="2400">
                <a:solidFill>
                  <a:schemeClr val="dk1"/>
                </a:solidFill>
                <a:latin typeface="Arial"/>
                <a:ea typeface="Arial"/>
                <a:cs typeface="Arial"/>
                <a:sym typeface="Arial"/>
              </a:rPr>
              <a:t> </a:t>
            </a:r>
            <a:endParaRPr/>
          </a:p>
          <a:p>
            <a:pPr indent="160338" lvl="0" marL="0" marR="0" rtl="0" algn="just">
              <a:spcBef>
                <a:spcPts val="240"/>
              </a:spcBef>
              <a:spcAft>
                <a:spcPts val="0"/>
              </a:spcAft>
              <a:buNone/>
            </a:pPr>
            <a:r>
              <a:rPr b="1" lang="en-US" sz="2400">
                <a:solidFill>
                  <a:schemeClr val="dk1"/>
                </a:solidFill>
                <a:latin typeface="Arial"/>
                <a:ea typeface="Arial"/>
                <a:cs typeface="Arial"/>
                <a:sym typeface="Arial"/>
              </a:rPr>
              <a:t>🡪 giống như một lời hiệu triệu, một lời sấm truyền thiêng liêng </a:t>
            </a:r>
            <a:endParaRPr/>
          </a:p>
          <a:p>
            <a:pPr indent="160338" lvl="0" marL="0" marR="0" rtl="0" algn="just">
              <a:spcBef>
                <a:spcPts val="240"/>
              </a:spcBef>
              <a:spcAft>
                <a:spcPts val="0"/>
              </a:spcAft>
              <a:buNone/>
            </a:pPr>
            <a:r>
              <a:rPr b="1" lang="en-US" sz="2400">
                <a:solidFill>
                  <a:schemeClr val="dk1"/>
                </a:solidFill>
                <a:latin typeface="Arial"/>
                <a:ea typeface="Arial"/>
                <a:cs typeface="Arial"/>
                <a:sym typeface="Arial"/>
              </a:rPr>
              <a:t>🡪 căm thù đã biến thành hành động vùng lên giết kẻ thù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xEl>
                                              <p:pRg end="0" st="0"/>
                                            </p:txEl>
                                          </p:spTgt>
                                        </p:tgtEl>
                                        <p:attrNameLst>
                                          <p:attrName>style.visibility</p:attrName>
                                        </p:attrNameLst>
                                      </p:cBhvr>
                                      <p:to>
                                        <p:strVal val="visible"/>
                                      </p:to>
                                    </p:set>
                                    <p:animEffect filter="fade" transition="in">
                                      <p:cBhvr>
                                        <p:cTn dur="1000"/>
                                        <p:tgtEl>
                                          <p:spTgt spid="7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xEl>
                                              <p:pRg end="1" st="1"/>
                                            </p:txEl>
                                          </p:spTgt>
                                        </p:tgtEl>
                                        <p:attrNameLst>
                                          <p:attrName>style.visibility</p:attrName>
                                        </p:attrNameLst>
                                      </p:cBhvr>
                                      <p:to>
                                        <p:strVal val="visible"/>
                                      </p:to>
                                    </p:set>
                                    <p:animEffect filter="fade" transition="in">
                                      <p:cBhvr>
                                        <p:cTn dur="1000"/>
                                        <p:tgtEl>
                                          <p:spTgt spid="7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xEl>
                                              <p:pRg end="2" st="2"/>
                                            </p:txEl>
                                          </p:spTgt>
                                        </p:tgtEl>
                                        <p:attrNameLst>
                                          <p:attrName>style.visibility</p:attrName>
                                        </p:attrNameLst>
                                      </p:cBhvr>
                                      <p:to>
                                        <p:strVal val="visible"/>
                                      </p:to>
                                    </p:set>
                                    <p:animEffect filter="fade" transition="in">
                                      <p:cBhvr>
                                        <p:cTn dur="1000"/>
                                        <p:tgtEl>
                                          <p:spTgt spid="72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
          <p:cNvSpPr txBox="1"/>
          <p:nvPr/>
        </p:nvSpPr>
        <p:spPr>
          <a:xfrm>
            <a:off x="152400" y="228601"/>
            <a:ext cx="5029200"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Năm 1950, vào bộ đội, sau đó làm phóng viên báo Quân đội nhân dân.</a:t>
            </a:r>
            <a:endParaRPr/>
          </a:p>
          <a:p>
            <a:pPr indent="0" lvl="0" marL="0" marR="0" rtl="0" algn="just">
              <a:spcBef>
                <a:spcPts val="1400"/>
              </a:spcBef>
              <a:spcAft>
                <a:spcPts val="0"/>
              </a:spcAft>
              <a:buNone/>
            </a:pPr>
            <a:r>
              <a:rPr b="0" i="0" lang="en-US" sz="2800" u="none" cap="none" strike="noStrike">
                <a:solidFill>
                  <a:schemeClr val="dk1"/>
                </a:solidFill>
                <a:latin typeface="Arial"/>
                <a:ea typeface="Arial"/>
                <a:cs typeface="Arial"/>
                <a:sym typeface="Arial"/>
              </a:rPr>
              <a:t>- Năm 1962, tình nguyện trở lại chiến trường miền Nam.</a:t>
            </a:r>
            <a:endParaRPr/>
          </a:p>
          <a:p>
            <a:pPr indent="0" lvl="0" marL="0" marR="0" rtl="0" algn="just">
              <a:spcBef>
                <a:spcPts val="1400"/>
              </a:spcBef>
              <a:spcAft>
                <a:spcPts val="0"/>
              </a:spcAft>
              <a:buNone/>
            </a:pPr>
            <a:r>
              <a:rPr b="0" i="0" lang="en-US" sz="2800" u="none" cap="none" strike="noStrike">
                <a:solidFill>
                  <a:schemeClr val="dk1"/>
                </a:solidFill>
                <a:latin typeface="Arial"/>
                <a:ea typeface="Arial"/>
                <a:cs typeface="Arial"/>
                <a:sym typeface="Arial"/>
              </a:rPr>
              <a:t>- Cả hai cuộc kháng chiến chống Pháp và Mĩ, Nguyên Ngọc đã sống và chiến đấu ở mảnh đất Tây Nguyên. </a:t>
            </a:r>
            <a:endParaRPr/>
          </a:p>
        </p:txBody>
      </p:sp>
      <p:pic>
        <p:nvPicPr>
          <p:cNvPr id="419" name="Google Shape;419;p3"/>
          <p:cNvPicPr preferRelativeResize="0"/>
          <p:nvPr/>
        </p:nvPicPr>
        <p:blipFill rotWithShape="1">
          <a:blip r:embed="rId3">
            <a:alphaModFix/>
          </a:blip>
          <a:srcRect b="0" l="0" r="0" t="0"/>
          <a:stretch/>
        </p:blipFill>
        <p:spPr>
          <a:xfrm>
            <a:off x="5897671" y="152400"/>
            <a:ext cx="2667000" cy="30832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500"/>
                                        <p:tgtEl>
                                          <p:spTgt spid="4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animEffect filter="fade" transition="in">
                                      <p:cBhvr>
                                        <p:cTn dur="500"/>
                                        <p:tgtEl>
                                          <p:spTgt spid="4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2" st="2"/>
                                            </p:txEl>
                                          </p:spTgt>
                                        </p:tgtEl>
                                        <p:attrNameLst>
                                          <p:attrName>style.visibility</p:attrName>
                                        </p:attrNameLst>
                                      </p:cBhvr>
                                      <p:to>
                                        <p:strVal val="visible"/>
                                      </p:to>
                                    </p:set>
                                    <p:animEffect filter="fade" transition="in">
                                      <p:cBhvr>
                                        <p:cTn dur="500"/>
                                        <p:tgtEl>
                                          <p:spTgt spid="41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9"/>
          <p:cNvSpPr txBox="1"/>
          <p:nvPr>
            <p:ph type="title"/>
          </p:nvPr>
        </p:nvSpPr>
        <p:spPr>
          <a:xfrm>
            <a:off x="25052" y="0"/>
            <a:ext cx="8229600" cy="4873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3200">
                <a:solidFill>
                  <a:srgbClr val="FF0000"/>
                </a:solidFill>
                <a:latin typeface="Arial"/>
                <a:ea typeface="Arial"/>
                <a:cs typeface="Arial"/>
                <a:sym typeface="Arial"/>
              </a:rPr>
              <a:t>c. Hình tượng đôi bàn tay Tnú:</a:t>
            </a:r>
            <a:endParaRPr>
              <a:solidFill>
                <a:srgbClr val="FF0000"/>
              </a:solidFill>
              <a:latin typeface="Arial"/>
              <a:ea typeface="Arial"/>
              <a:cs typeface="Arial"/>
              <a:sym typeface="Arial"/>
            </a:endParaRPr>
          </a:p>
        </p:txBody>
      </p:sp>
      <p:sp>
        <p:nvSpPr>
          <p:cNvPr id="726" name="Google Shape;726;p39"/>
          <p:cNvSpPr txBox="1"/>
          <p:nvPr>
            <p:ph idx="1" type="body"/>
          </p:nvPr>
        </p:nvSpPr>
        <p:spPr>
          <a:xfrm>
            <a:off x="152400" y="533400"/>
            <a:ext cx="5562600" cy="38100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0070C0"/>
              </a:buClr>
              <a:buSzPts val="2800"/>
              <a:buFont typeface="Arial"/>
              <a:buNone/>
            </a:pPr>
            <a:r>
              <a:rPr b="1" lang="en-US" sz="2800">
                <a:solidFill>
                  <a:srgbClr val="0070C0"/>
                </a:solidFill>
              </a:rPr>
              <a:t>- Khi lành lặn: </a:t>
            </a:r>
            <a:endParaRPr/>
          </a:p>
          <a:p>
            <a:pPr indent="0" lvl="0" marL="0" rtl="0" algn="just">
              <a:spcBef>
                <a:spcPts val="560"/>
              </a:spcBef>
              <a:spcAft>
                <a:spcPts val="0"/>
              </a:spcAft>
              <a:buClr>
                <a:schemeClr val="dk1"/>
              </a:buClr>
              <a:buSzPts val="2800"/>
              <a:buFont typeface="Arial"/>
              <a:buNone/>
            </a:pPr>
            <a:r>
              <a:rPr b="1" lang="en-US" sz="2800"/>
              <a:t>đó là đôi bàn tay trung thực, nghĩa tình, yêu thương, chở che.</a:t>
            </a:r>
            <a:endParaRPr b="1" sz="2800"/>
          </a:p>
          <a:p>
            <a:pPr indent="0" lvl="0" marL="0" rtl="0" algn="just">
              <a:spcBef>
                <a:spcPts val="560"/>
              </a:spcBef>
              <a:spcAft>
                <a:spcPts val="0"/>
              </a:spcAft>
              <a:buClr>
                <a:schemeClr val="dk1"/>
              </a:buClr>
              <a:buSzPts val="2800"/>
              <a:buFont typeface="Arial"/>
              <a:buNone/>
            </a:pPr>
            <a:r>
              <a:rPr lang="en-US" sz="2800"/>
              <a:t>(bàn tay cầm phấn viết học chữ, bàn tay tự trừng phạt mình học hay quên chữ, bàn tay yêu thương khi cầm tay Mai sau ngày vượt ngục trở về, bàn tay đặt lên bụng nói dõng dạc: "cộng sản ở đây này…")</a:t>
            </a:r>
            <a:endParaRPr/>
          </a:p>
          <a:p>
            <a:pPr indent="0" lvl="0" marL="0" rtl="0" algn="l">
              <a:spcBef>
                <a:spcPts val="640"/>
              </a:spcBef>
              <a:spcAft>
                <a:spcPts val="0"/>
              </a:spcAft>
              <a:buClr>
                <a:schemeClr val="dk1"/>
              </a:buClr>
              <a:buSzPts val="3200"/>
              <a:buFont typeface="Arial"/>
              <a:buNone/>
            </a:pPr>
            <a:r>
              <a:t/>
            </a:r>
            <a:endParaRPr/>
          </a:p>
        </p:txBody>
      </p:sp>
      <p:pic>
        <p:nvPicPr>
          <p:cNvPr id="727" name="Google Shape;727;p39"/>
          <p:cNvPicPr preferRelativeResize="0"/>
          <p:nvPr/>
        </p:nvPicPr>
        <p:blipFill rotWithShape="1">
          <a:blip r:embed="rId3">
            <a:alphaModFix/>
          </a:blip>
          <a:srcRect b="0" l="0" r="0" t="0"/>
          <a:stretch/>
        </p:blipFill>
        <p:spPr>
          <a:xfrm>
            <a:off x="5791200" y="609600"/>
            <a:ext cx="3251752"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6">
                                            <p:txEl>
                                              <p:pRg end="0" st="0"/>
                                            </p:txEl>
                                          </p:spTgt>
                                        </p:tgtEl>
                                        <p:attrNameLst>
                                          <p:attrName>style.visibility</p:attrName>
                                        </p:attrNameLst>
                                      </p:cBhvr>
                                      <p:to>
                                        <p:strVal val="visible"/>
                                      </p:to>
                                    </p:set>
                                    <p:anim calcmode="lin" valueType="num">
                                      <p:cBhvr additive="base">
                                        <p:cTn dur="500"/>
                                        <p:tgtEl>
                                          <p:spTgt spid="7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6">
                                            <p:txEl>
                                              <p:pRg end="1" st="1"/>
                                            </p:txEl>
                                          </p:spTgt>
                                        </p:tgtEl>
                                        <p:attrNameLst>
                                          <p:attrName>style.visibility</p:attrName>
                                        </p:attrNameLst>
                                      </p:cBhvr>
                                      <p:to>
                                        <p:strVal val="visible"/>
                                      </p:to>
                                    </p:set>
                                    <p:anim calcmode="lin" valueType="num">
                                      <p:cBhvr additive="base">
                                        <p:cTn dur="500"/>
                                        <p:tgtEl>
                                          <p:spTgt spid="72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6">
                                            <p:txEl>
                                              <p:pRg end="2" st="2"/>
                                            </p:txEl>
                                          </p:spTgt>
                                        </p:tgtEl>
                                        <p:attrNameLst>
                                          <p:attrName>style.visibility</p:attrName>
                                        </p:attrNameLst>
                                      </p:cBhvr>
                                      <p:to>
                                        <p:strVal val="visible"/>
                                      </p:to>
                                    </p:set>
                                    <p:anim calcmode="lin" valueType="num">
                                      <p:cBhvr additive="base">
                                        <p:cTn dur="500"/>
                                        <p:tgtEl>
                                          <p:spTgt spid="72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6">
                                            <p:txEl>
                                              <p:pRg end="3" st="3"/>
                                            </p:txEl>
                                          </p:spTgt>
                                        </p:tgtEl>
                                        <p:attrNameLst>
                                          <p:attrName>style.visibility</p:attrName>
                                        </p:attrNameLst>
                                      </p:cBhvr>
                                      <p:to>
                                        <p:strVal val="visible"/>
                                      </p:to>
                                    </p:set>
                                    <p:anim calcmode="lin" valueType="num">
                                      <p:cBhvr additive="base">
                                        <p:cTn dur="500"/>
                                        <p:tgtEl>
                                          <p:spTgt spid="72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0"/>
          <p:cNvSpPr txBox="1"/>
          <p:nvPr>
            <p:ph type="title"/>
          </p:nvPr>
        </p:nvSpPr>
        <p:spPr>
          <a:xfrm>
            <a:off x="76200" y="152400"/>
            <a:ext cx="8229600" cy="5635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3600">
                <a:solidFill>
                  <a:srgbClr val="FF0000"/>
                </a:solidFill>
              </a:rPr>
              <a:t>c. Hình tượng đôi bàn tay Tnú</a:t>
            </a:r>
            <a:endParaRPr b="1" sz="3600">
              <a:solidFill>
                <a:srgbClr val="FF0000"/>
              </a:solidFill>
            </a:endParaRPr>
          </a:p>
        </p:txBody>
      </p:sp>
      <p:sp>
        <p:nvSpPr>
          <p:cNvPr id="733" name="Google Shape;733;p40"/>
          <p:cNvSpPr txBox="1"/>
          <p:nvPr>
            <p:ph idx="1" type="body"/>
          </p:nvPr>
        </p:nvSpPr>
        <p:spPr>
          <a:xfrm>
            <a:off x="0" y="762000"/>
            <a:ext cx="5715000" cy="452596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0070C0"/>
              </a:buClr>
              <a:buSzPts val="2600"/>
              <a:buFont typeface="Arial"/>
              <a:buNone/>
            </a:pPr>
            <a:r>
              <a:rPr b="1" lang="en-US" sz="2600">
                <a:solidFill>
                  <a:srgbClr val="0070C0"/>
                </a:solidFill>
              </a:rPr>
              <a:t>- Khi bị thương:</a:t>
            </a:r>
            <a:endParaRPr/>
          </a:p>
          <a:p>
            <a:pPr indent="0" lvl="0" marL="0" rtl="0" algn="just">
              <a:spcBef>
                <a:spcPts val="520"/>
              </a:spcBef>
              <a:spcAft>
                <a:spcPts val="0"/>
              </a:spcAft>
              <a:buClr>
                <a:schemeClr val="dk1"/>
              </a:buClr>
              <a:buSzPts val="2600"/>
              <a:buFont typeface="Arial"/>
              <a:buNone/>
            </a:pPr>
            <a:r>
              <a:rPr lang="en-US" sz="2600"/>
              <a:t>+ Mười ngón đuốc rực cháy -&gt; biểu trưng cho sức mạnh, sự kiên cường bất khuất</a:t>
            </a:r>
            <a:endParaRPr/>
          </a:p>
          <a:p>
            <a:pPr indent="0" lvl="0" marL="0" rtl="0" algn="just">
              <a:spcBef>
                <a:spcPts val="520"/>
              </a:spcBef>
              <a:spcAft>
                <a:spcPts val="0"/>
              </a:spcAft>
              <a:buClr>
                <a:schemeClr val="dk1"/>
              </a:buClr>
              <a:buSzPts val="2600"/>
              <a:buFont typeface="Arial"/>
              <a:buNone/>
            </a:pPr>
            <a:r>
              <a:rPr lang="en-US" sz="2600"/>
              <a:t>+ Mỗi ngón cụt một đốt -&gt; chứng nhân tội ác dã man của kẻ thù, chứng tích đau thương nhắc nhở người dân Xô Man về chân lí cách mạng</a:t>
            </a:r>
            <a:endParaRPr/>
          </a:p>
          <a:p>
            <a:pPr indent="0" lvl="0" marL="0" rtl="0" algn="just">
              <a:spcBef>
                <a:spcPts val="520"/>
              </a:spcBef>
              <a:spcAft>
                <a:spcPts val="0"/>
              </a:spcAft>
              <a:buClr>
                <a:schemeClr val="dk1"/>
              </a:buClr>
              <a:buSzPts val="2600"/>
              <a:buFont typeface="Arial"/>
              <a:buNone/>
            </a:pPr>
            <a:r>
              <a:rPr lang="en-US" sz="2600"/>
              <a:t>+ Bóp cổ kẻ thù -&gt; sức mạnh tiêu diệt kẻ thù, bày tay trừng phạt, bàn tay quả báo</a:t>
            </a:r>
            <a:endParaRPr/>
          </a:p>
          <a:p>
            <a:pPr indent="0" lvl="0" marL="0" rtl="0" algn="just">
              <a:spcBef>
                <a:spcPts val="520"/>
              </a:spcBef>
              <a:spcAft>
                <a:spcPts val="0"/>
              </a:spcAft>
              <a:buClr>
                <a:srgbClr val="FF0000"/>
              </a:buClr>
              <a:buSzPts val="2600"/>
              <a:buFont typeface="Arial"/>
              <a:buNone/>
            </a:pPr>
            <a:r>
              <a:rPr b="1" lang="en-US" sz="2600">
                <a:solidFill>
                  <a:srgbClr val="FF0000"/>
                </a:solidFill>
              </a:rPr>
              <a:t>=&gt; mang tính cách, dấu ấn cuộc đời Tnú</a:t>
            </a:r>
            <a:endParaRPr/>
          </a:p>
          <a:p>
            <a:pPr indent="-139700" lvl="0" marL="342900" rtl="0" algn="l">
              <a:spcBef>
                <a:spcPts val="640"/>
              </a:spcBef>
              <a:spcAft>
                <a:spcPts val="0"/>
              </a:spcAft>
              <a:buClr>
                <a:schemeClr val="dk1"/>
              </a:buClr>
              <a:buSzPts val="3200"/>
              <a:buFont typeface="Arial"/>
              <a:buNone/>
            </a:pPr>
            <a:r>
              <a:t/>
            </a:r>
            <a:endParaRPr/>
          </a:p>
        </p:txBody>
      </p:sp>
      <p:pic>
        <p:nvPicPr>
          <p:cNvPr id="734" name="Google Shape;734;p40"/>
          <p:cNvPicPr preferRelativeResize="0"/>
          <p:nvPr/>
        </p:nvPicPr>
        <p:blipFill rotWithShape="1">
          <a:blip r:embed="rId3">
            <a:alphaModFix/>
          </a:blip>
          <a:srcRect b="0" l="0" r="0" t="0"/>
          <a:stretch/>
        </p:blipFill>
        <p:spPr>
          <a:xfrm>
            <a:off x="5943600" y="762000"/>
            <a:ext cx="3005138" cy="24499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741" name="Google Shape;741;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742" name="Google Shape;742;p41"/>
          <p:cNvSpPr/>
          <p:nvPr/>
        </p:nvSpPr>
        <p:spPr>
          <a:xfrm>
            <a:off x="76200" y="0"/>
            <a:ext cx="8839200" cy="3209925"/>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800">
                <a:solidFill>
                  <a:srgbClr val="FF0000"/>
                </a:solidFill>
                <a:latin typeface="Arial"/>
                <a:ea typeface="Arial"/>
                <a:cs typeface="Arial"/>
                <a:sym typeface="Arial"/>
              </a:rPr>
              <a:t>d. Điển hình cho con đường đấu tranh cách mạng, làm sáng tỏ chân lí thời đại:</a:t>
            </a:r>
            <a:endParaRPr sz="2800">
              <a:solidFill>
                <a:srgbClr val="FF0000"/>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Bi kịch của Tnú khi chưa cầm vũ khí: là bi kịch của dân làng khi chưa giác ngộ chân lí (bà Nhan, anh Xút…)</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bàn tay không có vũ khí trước kẻ thù hung bạo, anh không bảo vệ được vợ con và bản thân</a:t>
            </a:r>
            <a:endParaRPr sz="2800">
              <a:solidFill>
                <a:schemeClr val="dk1"/>
              </a:solidFill>
              <a:latin typeface="Arial"/>
              <a:ea typeface="Arial"/>
              <a:cs typeface="Arial"/>
              <a:sym typeface="Arial"/>
            </a:endParaRPr>
          </a:p>
        </p:txBody>
      </p:sp>
      <p:pic>
        <p:nvPicPr>
          <p:cNvPr descr="taynguyennq3" id="743" name="Google Shape;743;p41"/>
          <p:cNvPicPr preferRelativeResize="0"/>
          <p:nvPr/>
        </p:nvPicPr>
        <p:blipFill rotWithShape="1">
          <a:blip r:embed="rId3">
            <a:alphaModFix/>
          </a:blip>
          <a:srcRect b="14285" l="0" r="0" t="11905"/>
          <a:stretch/>
        </p:blipFill>
        <p:spPr>
          <a:xfrm>
            <a:off x="99164" y="3352800"/>
            <a:ext cx="51816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0" st="0"/>
                                            </p:txEl>
                                          </p:spTgt>
                                        </p:tgtEl>
                                        <p:attrNameLst>
                                          <p:attrName>style.visibility</p:attrName>
                                        </p:attrNameLst>
                                      </p:cBhvr>
                                      <p:to>
                                        <p:strVal val="visible"/>
                                      </p:to>
                                    </p:set>
                                    <p:animEffect filter="fade" transition="in">
                                      <p:cBhvr>
                                        <p:cTn dur="1000"/>
                                        <p:tgtEl>
                                          <p:spTgt spid="7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1" st="1"/>
                                            </p:txEl>
                                          </p:spTgt>
                                        </p:tgtEl>
                                        <p:attrNameLst>
                                          <p:attrName>style.visibility</p:attrName>
                                        </p:attrNameLst>
                                      </p:cBhvr>
                                      <p:to>
                                        <p:strVal val="visible"/>
                                      </p:to>
                                    </p:set>
                                    <p:animEffect filter="fade" transition="in">
                                      <p:cBhvr>
                                        <p:cTn dur="1000"/>
                                        <p:tgtEl>
                                          <p:spTgt spid="7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xEl>
                                              <p:pRg end="2" st="2"/>
                                            </p:txEl>
                                          </p:spTgt>
                                        </p:tgtEl>
                                        <p:attrNameLst>
                                          <p:attrName>style.visibility</p:attrName>
                                        </p:attrNameLst>
                                      </p:cBhvr>
                                      <p:to>
                                        <p:strVal val="visible"/>
                                      </p:to>
                                    </p:set>
                                    <p:animEffect filter="fade" transition="in">
                                      <p:cBhvr>
                                        <p:cTn dur="1000"/>
                                        <p:tgtEl>
                                          <p:spTgt spid="7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42"/>
          <p:cNvSpPr/>
          <p:nvPr/>
        </p:nvSpPr>
        <p:spPr>
          <a:xfrm>
            <a:off x="11482" y="8429"/>
            <a:ext cx="8991600" cy="2900794"/>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lang="en-US" sz="2500">
                <a:solidFill>
                  <a:schemeClr val="dk1"/>
                </a:solidFill>
                <a:latin typeface="Arial"/>
                <a:ea typeface="Arial"/>
                <a:cs typeface="Arial"/>
                <a:sym typeface="Arial"/>
              </a:rPr>
              <a:t>- Tnú được cứu: khi dân làng Xô Man cầm vũ khí đứng lên</a:t>
            </a:r>
            <a:endParaRPr sz="2500">
              <a:solidFill>
                <a:schemeClr val="dk1"/>
              </a:solidFill>
              <a:latin typeface="Arial"/>
              <a:ea typeface="Arial"/>
              <a:cs typeface="Arial"/>
              <a:sym typeface="Arial"/>
            </a:endParaRPr>
          </a:p>
          <a:p>
            <a:pPr indent="160338" lvl="0" marL="0" marR="0" rtl="0" algn="just">
              <a:spcBef>
                <a:spcPts val="250"/>
              </a:spcBef>
              <a:spcAft>
                <a:spcPts val="0"/>
              </a:spcAft>
              <a:buNone/>
            </a:pPr>
            <a:r>
              <a:rPr lang="en-US" sz="2500">
                <a:solidFill>
                  <a:schemeClr val="dk1"/>
                </a:solidFill>
                <a:latin typeface="Arial"/>
                <a:ea typeface="Arial"/>
                <a:cs typeface="Arial"/>
                <a:sym typeface="Arial"/>
              </a:rPr>
              <a:t>🡪 chứng minh cho chân lí: chỉ có cầm vũ khí đứng lên mới là con đường sống duy nhất, mới bảo vệ được những gì thân yêu, thiêng liêng nhất. </a:t>
            </a:r>
            <a:endParaRPr/>
          </a:p>
          <a:p>
            <a:pPr indent="160338" lvl="0" marL="0" marR="0" rtl="0" algn="just">
              <a:spcBef>
                <a:spcPts val="250"/>
              </a:spcBef>
              <a:spcAft>
                <a:spcPts val="0"/>
              </a:spcAft>
              <a:buNone/>
            </a:pPr>
            <a:r>
              <a:rPr lang="en-US" sz="2500">
                <a:solidFill>
                  <a:schemeClr val="dk1"/>
                </a:solidFill>
                <a:latin typeface="Arial"/>
                <a:ea typeface="Arial"/>
                <a:cs typeface="Arial"/>
                <a:sym typeface="Arial"/>
              </a:rPr>
              <a:t>- Lời cụ Mết: </a:t>
            </a:r>
            <a:r>
              <a:rPr i="1" lang="en-US" sz="2500">
                <a:solidFill>
                  <a:srgbClr val="0000CC"/>
                </a:solidFill>
                <a:latin typeface="Arial"/>
                <a:ea typeface="Arial"/>
                <a:cs typeface="Arial"/>
                <a:sym typeface="Arial"/>
              </a:rPr>
              <a:t>"Chúng nó đã cầm súng, mình phải cầm giáo"</a:t>
            </a:r>
            <a:endParaRPr/>
          </a:p>
          <a:p>
            <a:pPr indent="160338" lvl="0" marL="0" marR="0" rtl="0" algn="just">
              <a:spcBef>
                <a:spcPts val="250"/>
              </a:spcBef>
              <a:spcAft>
                <a:spcPts val="0"/>
              </a:spcAft>
              <a:buNone/>
            </a:pPr>
            <a:r>
              <a:rPr lang="en-US" sz="2500">
                <a:solidFill>
                  <a:schemeClr val="dk1"/>
                </a:solidFill>
                <a:latin typeface="Arial"/>
                <a:ea typeface="Arial"/>
                <a:cs typeface="Arial"/>
                <a:sym typeface="Arial"/>
              </a:rPr>
              <a:t>🡪 phải dùng bạo lực cách mạng chống lại bạo lực phản cách mạng</a:t>
            </a:r>
            <a:endParaRPr sz="2500">
              <a:solidFill>
                <a:schemeClr val="dk1"/>
              </a:solidFill>
              <a:latin typeface="Arial"/>
              <a:ea typeface="Arial"/>
              <a:cs typeface="Arial"/>
              <a:sym typeface="Arial"/>
            </a:endParaRPr>
          </a:p>
        </p:txBody>
      </p:sp>
      <p:pic>
        <p:nvPicPr>
          <p:cNvPr id="749" name="Google Shape;749;p42"/>
          <p:cNvPicPr preferRelativeResize="0"/>
          <p:nvPr/>
        </p:nvPicPr>
        <p:blipFill rotWithShape="1">
          <a:blip r:embed="rId3">
            <a:alphaModFix/>
          </a:blip>
          <a:srcRect b="0" l="0" r="0" t="0"/>
          <a:stretch/>
        </p:blipFill>
        <p:spPr>
          <a:xfrm>
            <a:off x="11482" y="2859119"/>
            <a:ext cx="5068516" cy="44560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1000"/>
                                        <p:tgtEl>
                                          <p:spTgt spid="7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1000"/>
                                        <p:tgtEl>
                                          <p:spTgt spid="7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1000"/>
                                        <p:tgtEl>
                                          <p:spTgt spid="7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1000"/>
                                        <p:tgtEl>
                                          <p:spTgt spid="7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1000"/>
                                        <p:tgtEl>
                                          <p:spTgt spid="7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43"/>
          <p:cNvSpPr/>
          <p:nvPr/>
        </p:nvSpPr>
        <p:spPr>
          <a:xfrm>
            <a:off x="21920" y="29227"/>
            <a:ext cx="9045879" cy="2759075"/>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500">
                <a:solidFill>
                  <a:srgbClr val="0000CC"/>
                </a:solidFill>
                <a:latin typeface="Arial"/>
                <a:ea typeface="Arial"/>
                <a:cs typeface="Arial"/>
                <a:sym typeface="Arial"/>
              </a:rPr>
              <a:t>Tóm lại:</a:t>
            </a:r>
            <a:endParaRPr/>
          </a:p>
          <a:p>
            <a:pPr indent="160338" lvl="0" marL="0" marR="0" rtl="0" algn="just">
              <a:spcBef>
                <a:spcPts val="1250"/>
              </a:spcBef>
              <a:spcAft>
                <a:spcPts val="0"/>
              </a:spcAft>
              <a:buNone/>
            </a:pPr>
            <a:r>
              <a:rPr lang="en-US" sz="2500">
                <a:solidFill>
                  <a:schemeClr val="dk1"/>
                </a:solidFill>
                <a:latin typeface="Arial"/>
                <a:ea typeface="Arial"/>
                <a:cs typeface="Arial"/>
                <a:sym typeface="Arial"/>
              </a:rPr>
              <a:t>+ Cuộc đời và con đường đấu tranh cách mạng từ tự phát đến tự giác của Tnú tiêu biểu cho số phận và con đường cách mạng của đồng bào Tây Nguyên</a:t>
            </a:r>
            <a:endParaRPr sz="2500">
              <a:solidFill>
                <a:schemeClr val="dk1"/>
              </a:solidFill>
              <a:latin typeface="Arial"/>
              <a:ea typeface="Arial"/>
              <a:cs typeface="Arial"/>
              <a:sym typeface="Arial"/>
            </a:endParaRPr>
          </a:p>
          <a:p>
            <a:pPr indent="160338" lvl="0" marL="0" marR="0" rtl="0" algn="just">
              <a:spcBef>
                <a:spcPts val="1250"/>
              </a:spcBef>
              <a:spcAft>
                <a:spcPts val="0"/>
              </a:spcAft>
              <a:buNone/>
            </a:pPr>
            <a:r>
              <a:rPr lang="en-US" sz="2500">
                <a:solidFill>
                  <a:schemeClr val="dk1"/>
                </a:solidFill>
                <a:latin typeface="Arial"/>
                <a:ea typeface="Arial"/>
                <a:cs typeface="Arial"/>
                <a:sym typeface="Arial"/>
              </a:rPr>
              <a:t>+ Vẻ đẹp và sức mạnh của Tnú là sự kết tinh của con người Tây Nguyên, con người Việt Nam trong cách mạng. </a:t>
            </a:r>
            <a:endParaRPr/>
          </a:p>
        </p:txBody>
      </p:sp>
      <p:pic>
        <p:nvPicPr>
          <p:cNvPr id="755" name="Google Shape;755;p43"/>
          <p:cNvPicPr preferRelativeResize="0"/>
          <p:nvPr/>
        </p:nvPicPr>
        <p:blipFill rotWithShape="1">
          <a:blip r:embed="rId3">
            <a:alphaModFix/>
          </a:blip>
          <a:srcRect b="0" l="0" r="0" t="0"/>
          <a:stretch/>
        </p:blipFill>
        <p:spPr>
          <a:xfrm>
            <a:off x="29226" y="2801872"/>
            <a:ext cx="5001771" cy="39799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xEl>
                                              <p:pRg end="0" st="0"/>
                                            </p:txEl>
                                          </p:spTgt>
                                        </p:tgtEl>
                                        <p:attrNameLst>
                                          <p:attrName>style.visibility</p:attrName>
                                        </p:attrNameLst>
                                      </p:cBhvr>
                                      <p:to>
                                        <p:strVal val="visible"/>
                                      </p:to>
                                    </p:set>
                                    <p:animEffect filter="fade" transition="in">
                                      <p:cBhvr>
                                        <p:cTn dur="1000"/>
                                        <p:tgtEl>
                                          <p:spTgt spid="7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xEl>
                                              <p:pRg end="1" st="1"/>
                                            </p:txEl>
                                          </p:spTgt>
                                        </p:tgtEl>
                                        <p:attrNameLst>
                                          <p:attrName>style.visibility</p:attrName>
                                        </p:attrNameLst>
                                      </p:cBhvr>
                                      <p:to>
                                        <p:strVal val="visible"/>
                                      </p:to>
                                    </p:set>
                                    <p:animEffect filter="fade" transition="in">
                                      <p:cBhvr>
                                        <p:cTn dur="1000"/>
                                        <p:tgtEl>
                                          <p:spTgt spid="7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xEl>
                                              <p:pRg end="2" st="2"/>
                                            </p:txEl>
                                          </p:spTgt>
                                        </p:tgtEl>
                                        <p:attrNameLst>
                                          <p:attrName>style.visibility</p:attrName>
                                        </p:attrNameLst>
                                      </p:cBhvr>
                                      <p:to>
                                        <p:strVal val="visible"/>
                                      </p:to>
                                    </p:set>
                                    <p:animEffect filter="fade" transition="in">
                                      <p:cBhvr>
                                        <p:cTn dur="1000"/>
                                        <p:tgtEl>
                                          <p:spTgt spid="7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5"/>
                                        </p:tgtEl>
                                        <p:attrNameLst>
                                          <p:attrName>style.visibility</p:attrName>
                                        </p:attrNameLst>
                                      </p:cBhvr>
                                      <p:to>
                                        <p:strVal val="visible"/>
                                      </p:to>
                                    </p:set>
                                    <p:anim calcmode="lin" valueType="num">
                                      <p:cBhvr additive="base">
                                        <p:cTn dur="500"/>
                                        <p:tgtEl>
                                          <p:spTgt spid="7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44"/>
          <p:cNvSpPr/>
          <p:nvPr/>
        </p:nvSpPr>
        <p:spPr>
          <a:xfrm>
            <a:off x="0" y="990600"/>
            <a:ext cx="4648200" cy="3157788"/>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lang="en-US" sz="2400">
                <a:solidFill>
                  <a:schemeClr val="dk1"/>
                </a:solidFill>
                <a:latin typeface="Arial"/>
                <a:ea typeface="Arial"/>
                <a:cs typeface="Arial"/>
                <a:sym typeface="Arial"/>
              </a:rPr>
              <a:t>- Cụ Mết: </a:t>
            </a:r>
            <a:endParaRPr sz="2400">
              <a:solidFill>
                <a:schemeClr val="dk1"/>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"quắc thước như một cây xà nu lớn"</a:t>
            </a:r>
            <a:endParaRPr sz="2400">
              <a:solidFill>
                <a:schemeClr val="dk1"/>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lưu giữ truyền thống anh hùng của dân làng qua các câu chuyện kể</a:t>
            </a:r>
            <a:endParaRPr sz="2400">
              <a:solidFill>
                <a:schemeClr val="dk1"/>
              </a:solidFill>
              <a:latin typeface="Arial"/>
              <a:ea typeface="Arial"/>
              <a:cs typeface="Arial"/>
              <a:sym typeface="Arial"/>
            </a:endParaRPr>
          </a:p>
          <a:p>
            <a:pPr indent="160338" lvl="0" marL="0" marR="0" rtl="0" algn="just">
              <a:spcBef>
                <a:spcPts val="240"/>
              </a:spcBef>
              <a:spcAft>
                <a:spcPts val="0"/>
              </a:spcAft>
              <a:buNone/>
            </a:pPr>
            <a:r>
              <a:rPr lang="en-US" sz="2400">
                <a:solidFill>
                  <a:schemeClr val="dk1"/>
                </a:solidFill>
                <a:latin typeface="Arial"/>
                <a:ea typeface="Arial"/>
                <a:cs typeface="Arial"/>
                <a:sym typeface="Arial"/>
              </a:rPr>
              <a:t>+ minh mẫn, trí tuệ, kiên trung, đã rút ra chân lí cách mạng</a:t>
            </a:r>
            <a:endParaRPr sz="2400">
              <a:solidFill>
                <a:schemeClr val="dk1"/>
              </a:solidFill>
              <a:latin typeface="Arial"/>
              <a:ea typeface="Arial"/>
              <a:cs typeface="Arial"/>
              <a:sym typeface="Arial"/>
            </a:endParaRPr>
          </a:p>
        </p:txBody>
      </p:sp>
      <p:sp>
        <p:nvSpPr>
          <p:cNvPr id="761" name="Google Shape;761;p44"/>
          <p:cNvSpPr/>
          <p:nvPr/>
        </p:nvSpPr>
        <p:spPr>
          <a:xfrm>
            <a:off x="17745" y="72417"/>
            <a:ext cx="478285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4. Các nhân vật: cụ Mết. Mai, Dít, bé Heng</a:t>
            </a:r>
            <a:endParaRPr b="1" sz="2800">
              <a:solidFill>
                <a:srgbClr val="FF0000"/>
              </a:solidFill>
              <a:latin typeface="Arial"/>
              <a:ea typeface="Arial"/>
              <a:cs typeface="Arial"/>
              <a:sym typeface="Arial"/>
            </a:endParaRPr>
          </a:p>
        </p:txBody>
      </p:sp>
      <p:sp>
        <p:nvSpPr>
          <p:cNvPr id="762" name="Google Shape;762;p44"/>
          <p:cNvSpPr/>
          <p:nvPr/>
        </p:nvSpPr>
        <p:spPr>
          <a:xfrm>
            <a:off x="83507" y="4419599"/>
            <a:ext cx="4564693" cy="1200329"/>
          </a:xfrm>
          <a:prstGeom prst="rect">
            <a:avLst/>
          </a:prstGeom>
          <a:solidFill>
            <a:schemeClr val="lt1"/>
          </a:solidFill>
          <a:ln>
            <a:noFill/>
          </a:ln>
        </p:spPr>
        <p:txBody>
          <a:bodyPr anchorCtr="0" anchor="t" bIns="45700" lIns="91425" spcFirstLastPara="1" rIns="91425" wrap="square" tIns="45700">
            <a:spAutoFit/>
          </a:bodyPr>
          <a:lstStyle/>
          <a:p>
            <a:pPr indent="-152400" lvl="0" marL="0" marR="0" rtl="0" algn="just">
              <a:spcBef>
                <a:spcPts val="0"/>
              </a:spcBef>
              <a:spcAft>
                <a:spcPts val="0"/>
              </a:spcAft>
              <a:buClr>
                <a:srgbClr val="FF0000"/>
              </a:buClr>
              <a:buSzPts val="2400"/>
              <a:buFont typeface="Noto Sans Symbols"/>
              <a:buChar char="🡪"/>
            </a:pPr>
            <a:r>
              <a:rPr b="1" lang="en-US" sz="2400">
                <a:solidFill>
                  <a:srgbClr val="FF0000"/>
                </a:solidFill>
                <a:latin typeface="Arial"/>
                <a:ea typeface="Arial"/>
                <a:cs typeface="Arial"/>
                <a:sym typeface="Arial"/>
              </a:rPr>
              <a:t>biểu tượng cho truyền thống, cho sức mạnh của dân làng.</a:t>
            </a:r>
            <a:endParaRPr/>
          </a:p>
        </p:txBody>
      </p:sp>
      <p:pic>
        <p:nvPicPr>
          <p:cNvPr id="763" name="Google Shape;763;p44"/>
          <p:cNvPicPr preferRelativeResize="0"/>
          <p:nvPr/>
        </p:nvPicPr>
        <p:blipFill rotWithShape="1">
          <a:blip r:embed="rId3">
            <a:alphaModFix/>
          </a:blip>
          <a:srcRect b="0" l="0" r="0" t="0"/>
          <a:stretch/>
        </p:blipFill>
        <p:spPr>
          <a:xfrm>
            <a:off x="4800600" y="85987"/>
            <a:ext cx="4191000" cy="33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xEl>
                                              <p:pRg end="0" st="0"/>
                                            </p:txEl>
                                          </p:spTgt>
                                        </p:tgtEl>
                                        <p:attrNameLst>
                                          <p:attrName>style.visibility</p:attrName>
                                        </p:attrNameLst>
                                      </p:cBhvr>
                                      <p:to>
                                        <p:strVal val="visible"/>
                                      </p:to>
                                    </p:set>
                                    <p:animEffect filter="fade" transition="in">
                                      <p:cBhvr>
                                        <p:cTn dur="1000"/>
                                        <p:tgtEl>
                                          <p:spTgt spid="7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xEl>
                                              <p:pRg end="1" st="1"/>
                                            </p:txEl>
                                          </p:spTgt>
                                        </p:tgtEl>
                                        <p:attrNameLst>
                                          <p:attrName>style.visibility</p:attrName>
                                        </p:attrNameLst>
                                      </p:cBhvr>
                                      <p:to>
                                        <p:strVal val="visible"/>
                                      </p:to>
                                    </p:set>
                                    <p:animEffect filter="fade" transition="in">
                                      <p:cBhvr>
                                        <p:cTn dur="1000"/>
                                        <p:tgtEl>
                                          <p:spTgt spid="7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xEl>
                                              <p:pRg end="2" st="2"/>
                                            </p:txEl>
                                          </p:spTgt>
                                        </p:tgtEl>
                                        <p:attrNameLst>
                                          <p:attrName>style.visibility</p:attrName>
                                        </p:attrNameLst>
                                      </p:cBhvr>
                                      <p:to>
                                        <p:strVal val="visible"/>
                                      </p:to>
                                    </p:set>
                                    <p:animEffect filter="fade" transition="in">
                                      <p:cBhvr>
                                        <p:cTn dur="1000"/>
                                        <p:tgtEl>
                                          <p:spTgt spid="7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xEl>
                                              <p:pRg end="3" st="3"/>
                                            </p:txEl>
                                          </p:spTgt>
                                        </p:tgtEl>
                                        <p:attrNameLst>
                                          <p:attrName>style.visibility</p:attrName>
                                        </p:attrNameLst>
                                      </p:cBhvr>
                                      <p:to>
                                        <p:strVal val="visible"/>
                                      </p:to>
                                    </p:set>
                                    <p:animEffect filter="fade" transition="in">
                                      <p:cBhvr>
                                        <p:cTn dur="1000"/>
                                        <p:tgtEl>
                                          <p:spTgt spid="7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20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5"/>
          <p:cNvSpPr/>
          <p:nvPr/>
        </p:nvSpPr>
        <p:spPr>
          <a:xfrm>
            <a:off x="228600" y="228600"/>
            <a:ext cx="4648200" cy="4672048"/>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3200">
                <a:solidFill>
                  <a:srgbClr val="FF0000"/>
                </a:solidFill>
                <a:latin typeface="Arial"/>
                <a:ea typeface="Arial"/>
                <a:cs typeface="Arial"/>
                <a:sym typeface="Arial"/>
              </a:rPr>
              <a:t>- Mai, Dít: </a:t>
            </a:r>
            <a:endParaRPr b="1" sz="3200">
              <a:solidFill>
                <a:srgbClr val="FF0000"/>
              </a:solidFill>
              <a:latin typeface="Arial"/>
              <a:ea typeface="Arial"/>
              <a:cs typeface="Arial"/>
              <a:sym typeface="Arial"/>
            </a:endParaRPr>
          </a:p>
          <a:p>
            <a:pPr indent="160338" lvl="0" marL="0" marR="0" rtl="0" algn="just">
              <a:spcBef>
                <a:spcPts val="320"/>
              </a:spcBef>
              <a:spcAft>
                <a:spcPts val="0"/>
              </a:spcAft>
              <a:buNone/>
            </a:pPr>
            <a:r>
              <a:rPr lang="en-US" sz="3200">
                <a:solidFill>
                  <a:schemeClr val="dk1"/>
                </a:solidFill>
                <a:latin typeface="Arial"/>
                <a:ea typeface="Arial"/>
                <a:cs typeface="Arial"/>
                <a:sym typeface="Arial"/>
              </a:rPr>
              <a:t>+ Thế hệ hiện tại</a:t>
            </a:r>
            <a:endParaRPr sz="3200">
              <a:solidFill>
                <a:schemeClr val="dk1"/>
              </a:solidFill>
              <a:latin typeface="Arial"/>
              <a:ea typeface="Arial"/>
              <a:cs typeface="Arial"/>
              <a:sym typeface="Arial"/>
            </a:endParaRPr>
          </a:p>
          <a:p>
            <a:pPr indent="160338" lvl="0" marL="0" marR="0" rtl="0" algn="just">
              <a:spcBef>
                <a:spcPts val="320"/>
              </a:spcBef>
              <a:spcAft>
                <a:spcPts val="0"/>
              </a:spcAft>
              <a:buNone/>
            </a:pPr>
            <a:r>
              <a:rPr lang="en-US" sz="3200">
                <a:solidFill>
                  <a:schemeClr val="dk1"/>
                </a:solidFill>
                <a:latin typeface="Arial"/>
                <a:ea typeface="Arial"/>
                <a:cs typeface="Arial"/>
                <a:sym typeface="Arial"/>
              </a:rPr>
              <a:t>+ Dít khi nhỏ bị bắt, bị doạ dẫm vẫn </a:t>
            </a:r>
            <a:r>
              <a:rPr i="1" lang="en-US" sz="3200">
                <a:solidFill>
                  <a:schemeClr val="dk1"/>
                </a:solidFill>
                <a:latin typeface="Arial"/>
                <a:ea typeface="Arial"/>
                <a:cs typeface="Arial"/>
                <a:sym typeface="Arial"/>
              </a:rPr>
              <a:t>"nhìn bọn giặc bình thản lạ lùng"</a:t>
            </a:r>
            <a:endParaRPr sz="3200">
              <a:solidFill>
                <a:schemeClr val="dk1"/>
              </a:solidFill>
              <a:latin typeface="Arial"/>
              <a:ea typeface="Arial"/>
              <a:cs typeface="Arial"/>
              <a:sym typeface="Arial"/>
            </a:endParaRPr>
          </a:p>
          <a:p>
            <a:pPr indent="160338" lvl="0" marL="0" marR="0" rtl="0" algn="just">
              <a:spcBef>
                <a:spcPts val="320"/>
              </a:spcBef>
              <a:spcAft>
                <a:spcPts val="0"/>
              </a:spcAft>
              <a:buNone/>
            </a:pPr>
            <a:r>
              <a:rPr lang="en-US" sz="3200">
                <a:solidFill>
                  <a:schemeClr val="dk1"/>
                </a:solidFill>
                <a:latin typeface="Arial"/>
                <a:ea typeface="Arial"/>
                <a:cs typeface="Arial"/>
                <a:sym typeface="Arial"/>
              </a:rPr>
              <a:t>🡪 là vẻ đẹp của sự kiên định, vững vàng trong bão táp chiến tranh.</a:t>
            </a:r>
            <a:endParaRPr sz="3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xEl>
                                              <p:pRg end="0" st="0"/>
                                            </p:txEl>
                                          </p:spTgt>
                                        </p:tgtEl>
                                        <p:attrNameLst>
                                          <p:attrName>style.visibility</p:attrName>
                                        </p:attrNameLst>
                                      </p:cBhvr>
                                      <p:to>
                                        <p:strVal val="visible"/>
                                      </p:to>
                                    </p:set>
                                    <p:animEffect filter="fade" transition="in">
                                      <p:cBhvr>
                                        <p:cTn dur="1000"/>
                                        <p:tgtEl>
                                          <p:spTgt spid="7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xEl>
                                              <p:pRg end="1" st="1"/>
                                            </p:txEl>
                                          </p:spTgt>
                                        </p:tgtEl>
                                        <p:attrNameLst>
                                          <p:attrName>style.visibility</p:attrName>
                                        </p:attrNameLst>
                                      </p:cBhvr>
                                      <p:to>
                                        <p:strVal val="visible"/>
                                      </p:to>
                                    </p:set>
                                    <p:animEffect filter="fade" transition="in">
                                      <p:cBhvr>
                                        <p:cTn dur="1000"/>
                                        <p:tgtEl>
                                          <p:spTgt spid="7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xEl>
                                              <p:pRg end="2" st="2"/>
                                            </p:txEl>
                                          </p:spTgt>
                                        </p:tgtEl>
                                        <p:attrNameLst>
                                          <p:attrName>style.visibility</p:attrName>
                                        </p:attrNameLst>
                                      </p:cBhvr>
                                      <p:to>
                                        <p:strVal val="visible"/>
                                      </p:to>
                                    </p:set>
                                    <p:animEffect filter="fade" transition="in">
                                      <p:cBhvr>
                                        <p:cTn dur="1000"/>
                                        <p:tgtEl>
                                          <p:spTgt spid="7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xEl>
                                              <p:pRg end="3" st="3"/>
                                            </p:txEl>
                                          </p:spTgt>
                                        </p:tgtEl>
                                        <p:attrNameLst>
                                          <p:attrName>style.visibility</p:attrName>
                                        </p:attrNameLst>
                                      </p:cBhvr>
                                      <p:to>
                                        <p:strVal val="visible"/>
                                      </p:to>
                                    </p:set>
                                    <p:animEffect filter="fade" transition="in">
                                      <p:cBhvr>
                                        <p:cTn dur="1000"/>
                                        <p:tgtEl>
                                          <p:spTgt spid="76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6"/>
          <p:cNvSpPr/>
          <p:nvPr/>
        </p:nvSpPr>
        <p:spPr>
          <a:xfrm>
            <a:off x="17745" y="70067"/>
            <a:ext cx="5334000" cy="3209925"/>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800">
                <a:solidFill>
                  <a:srgbClr val="FF0000"/>
                </a:solidFill>
                <a:latin typeface="Arial"/>
                <a:ea typeface="Arial"/>
                <a:cs typeface="Arial"/>
                <a:sym typeface="Arial"/>
              </a:rPr>
              <a:t>- Bé Heng: </a:t>
            </a:r>
            <a:endParaRPr b="1" sz="2800">
              <a:solidFill>
                <a:srgbClr val="FF0000"/>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là quá khứ của Tnú</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là thế hệ tiếp nối con đường cách mạng của Tnú</a:t>
            </a:r>
            <a:endParaRPr sz="2800">
              <a:solidFill>
                <a:schemeClr val="dk1"/>
              </a:solidFill>
              <a:latin typeface="Arial"/>
              <a:ea typeface="Arial"/>
              <a:cs typeface="Arial"/>
              <a:sym typeface="Arial"/>
            </a:endParaRPr>
          </a:p>
          <a:p>
            <a:pPr indent="160338" lvl="0" marL="0" marR="0" rtl="0" algn="just">
              <a:spcBef>
                <a:spcPts val="280"/>
              </a:spcBef>
              <a:spcAft>
                <a:spcPts val="0"/>
              </a:spcAft>
              <a:buNone/>
            </a:pPr>
            <a:r>
              <a:rPr lang="en-US" sz="2800">
                <a:solidFill>
                  <a:schemeClr val="dk1"/>
                </a:solidFill>
                <a:latin typeface="Arial"/>
                <a:ea typeface="Arial"/>
                <a:cs typeface="Arial"/>
                <a:sym typeface="Arial"/>
              </a:rPr>
              <a:t>🡪 kế tục truyền thống của cha anh để  đưa cuộc chiến đến thắng lợi cuối cùng.</a:t>
            </a:r>
            <a:endParaRPr sz="2800">
              <a:solidFill>
                <a:schemeClr val="dk1"/>
              </a:solidFill>
              <a:latin typeface="Arial"/>
              <a:ea typeface="Arial"/>
              <a:cs typeface="Arial"/>
              <a:sym typeface="Arial"/>
            </a:endParaRPr>
          </a:p>
        </p:txBody>
      </p:sp>
      <p:pic>
        <p:nvPicPr>
          <p:cNvPr descr="Con người Tây Nguyên" id="774" name="Google Shape;774;p46"/>
          <p:cNvPicPr preferRelativeResize="0"/>
          <p:nvPr/>
        </p:nvPicPr>
        <p:blipFill rotWithShape="1">
          <a:blip r:embed="rId3">
            <a:alphaModFix/>
          </a:blip>
          <a:srcRect b="0" l="0" r="0" t="0"/>
          <a:stretch/>
        </p:blipFill>
        <p:spPr>
          <a:xfrm>
            <a:off x="5791200" y="70067"/>
            <a:ext cx="3227436" cy="53401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xEl>
                                              <p:pRg end="0" st="0"/>
                                            </p:txEl>
                                          </p:spTgt>
                                        </p:tgtEl>
                                        <p:attrNameLst>
                                          <p:attrName>style.visibility</p:attrName>
                                        </p:attrNameLst>
                                      </p:cBhvr>
                                      <p:to>
                                        <p:strVal val="visible"/>
                                      </p:to>
                                    </p:set>
                                    <p:animEffect filter="fade" transition="in">
                                      <p:cBhvr>
                                        <p:cTn dur="1000"/>
                                        <p:tgtEl>
                                          <p:spTgt spid="7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xEl>
                                              <p:pRg end="1" st="1"/>
                                            </p:txEl>
                                          </p:spTgt>
                                        </p:tgtEl>
                                        <p:attrNameLst>
                                          <p:attrName>style.visibility</p:attrName>
                                        </p:attrNameLst>
                                      </p:cBhvr>
                                      <p:to>
                                        <p:strVal val="visible"/>
                                      </p:to>
                                    </p:set>
                                    <p:animEffect filter="fade" transition="in">
                                      <p:cBhvr>
                                        <p:cTn dur="1000"/>
                                        <p:tgtEl>
                                          <p:spTgt spid="7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xEl>
                                              <p:pRg end="2" st="2"/>
                                            </p:txEl>
                                          </p:spTgt>
                                        </p:tgtEl>
                                        <p:attrNameLst>
                                          <p:attrName>style.visibility</p:attrName>
                                        </p:attrNameLst>
                                      </p:cBhvr>
                                      <p:to>
                                        <p:strVal val="visible"/>
                                      </p:to>
                                    </p:set>
                                    <p:animEffect filter="fade" transition="in">
                                      <p:cBhvr>
                                        <p:cTn dur="1000"/>
                                        <p:tgtEl>
                                          <p:spTgt spid="7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xEl>
                                              <p:pRg end="3" st="3"/>
                                            </p:txEl>
                                          </p:spTgt>
                                        </p:tgtEl>
                                        <p:attrNameLst>
                                          <p:attrName>style.visibility</p:attrName>
                                        </p:attrNameLst>
                                      </p:cBhvr>
                                      <p:to>
                                        <p:strVal val="visible"/>
                                      </p:to>
                                    </p:set>
                                    <p:animEffect filter="fade" transition="in">
                                      <p:cBhvr>
                                        <p:cTn dur="1000"/>
                                        <p:tgtEl>
                                          <p:spTgt spid="7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781" name="Google Shape;781;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pic>
        <p:nvPicPr>
          <p:cNvPr descr="Hai-huy-chuong-quoc-te-cho-anh-chup-nguoi-Tay-Nguyen-204917-1" id="782" name="Google Shape;782;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783" name="Google Shape;783;p47"/>
          <p:cNvSpPr/>
          <p:nvPr/>
        </p:nvSpPr>
        <p:spPr>
          <a:xfrm>
            <a:off x="304800" y="5257800"/>
            <a:ext cx="8610600" cy="1373187"/>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chemeClr val="lt1"/>
                </a:solidFill>
                <a:latin typeface="Arial"/>
                <a:ea typeface="Arial"/>
                <a:cs typeface="Arial"/>
                <a:sym typeface="Arial"/>
              </a:rPr>
              <a:t>=&gt; Bổ sung, hoàn chỉnh cho hình tượng Tnú, tạo nên bức tranh toàn cảnh, có tính chất sử thi về các thế hệ người Tây Nguyên chống Mĩ.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2000"/>
                                        <p:tgtEl>
                                          <p:spTgt spid="7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48"/>
          <p:cNvSpPr/>
          <p:nvPr/>
        </p:nvSpPr>
        <p:spPr>
          <a:xfrm>
            <a:off x="-28184" y="0"/>
            <a:ext cx="5425858" cy="6694140"/>
          </a:xfrm>
          <a:prstGeom prst="rect">
            <a:avLst/>
          </a:prstGeom>
          <a:noFill/>
          <a:ln cap="flat" cmpd="tri" w="76200">
            <a:solidFill>
              <a:srgbClr val="FF0066"/>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lang="en-US" sz="2600">
                <a:solidFill>
                  <a:srgbClr val="FF0000"/>
                </a:solidFill>
                <a:latin typeface="Arial"/>
                <a:ea typeface="Arial"/>
                <a:cs typeface="Arial"/>
                <a:sym typeface="Arial"/>
              </a:rPr>
              <a:t>5. Giá trị nghệ thuật:</a:t>
            </a:r>
            <a:endParaRPr sz="2600">
              <a:solidFill>
                <a:srgbClr val="FF0000"/>
              </a:solidFill>
              <a:latin typeface="Arial"/>
              <a:ea typeface="Arial"/>
              <a:cs typeface="Arial"/>
              <a:sym typeface="Arial"/>
            </a:endParaRPr>
          </a:p>
          <a:p>
            <a:pPr indent="160338" lvl="0" marL="0" marR="0" rtl="0" algn="just">
              <a:spcBef>
                <a:spcPts val="1300"/>
              </a:spcBef>
              <a:spcAft>
                <a:spcPts val="0"/>
              </a:spcAft>
              <a:buNone/>
            </a:pPr>
            <a:r>
              <a:rPr b="1" i="1" lang="en-US" sz="2600">
                <a:solidFill>
                  <a:srgbClr val="0000CC"/>
                </a:solidFill>
                <a:latin typeface="Arial"/>
                <a:ea typeface="Arial"/>
                <a:cs typeface="Arial"/>
                <a:sym typeface="Arial"/>
              </a:rPr>
              <a:t>- Khuynh hướng sử thi:  </a:t>
            </a:r>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Đề tài: số phận và con đường giải phóng của dân làng Xôman </a:t>
            </a:r>
            <a:endParaRPr sz="2600">
              <a:solidFill>
                <a:schemeClr val="dk1"/>
              </a:solidFill>
              <a:latin typeface="Arial"/>
              <a:ea typeface="Arial"/>
              <a:cs typeface="Arial"/>
              <a:sym typeface="Arial"/>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vấn đề của cả dân tộc</a:t>
            </a:r>
            <a:endParaRPr sz="2600">
              <a:solidFill>
                <a:schemeClr val="dk1"/>
              </a:solidFill>
              <a:latin typeface="Arial"/>
              <a:ea typeface="Arial"/>
              <a:cs typeface="Arial"/>
              <a:sym typeface="Arial"/>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 Hệ thống nhân vật: những cá nhân anh hùng kết tinh cao độ vẻ đẹp và phẩm chất của cộng đồng dân tộc Tây Nguyên, con người Việt Nam trong chiến đấu</a:t>
            </a:r>
            <a:endParaRPr sz="2600">
              <a:solidFill>
                <a:schemeClr val="dk1"/>
              </a:solidFill>
              <a:latin typeface="Arial"/>
              <a:ea typeface="Arial"/>
              <a:cs typeface="Arial"/>
              <a:sym typeface="Arial"/>
            </a:endParaRPr>
          </a:p>
          <a:p>
            <a:pPr indent="160338" lvl="0" marL="0" marR="0" rtl="0" algn="just">
              <a:spcBef>
                <a:spcPts val="1300"/>
              </a:spcBef>
              <a:spcAft>
                <a:spcPts val="0"/>
              </a:spcAft>
              <a:buNone/>
            </a:pPr>
            <a:r>
              <a:rPr lang="en-US" sz="2600">
                <a:solidFill>
                  <a:schemeClr val="dk1"/>
                </a:solidFill>
                <a:latin typeface="Arial"/>
                <a:ea typeface="Arial"/>
                <a:cs typeface="Arial"/>
                <a:sym typeface="Arial"/>
              </a:rPr>
              <a:t>+ Cách kể chuyện: chuyện kể bên bếp lửa qua lời của một già làng 🡪 lối kể "khan" và mang màu sắc huyền thoại về những anh hùng</a:t>
            </a:r>
            <a:endParaRPr sz="2600">
              <a:solidFill>
                <a:schemeClr val="dk1"/>
              </a:solidFill>
              <a:latin typeface="Arial"/>
              <a:ea typeface="Arial"/>
              <a:cs typeface="Arial"/>
              <a:sym typeface="Arial"/>
            </a:endParaRPr>
          </a:p>
        </p:txBody>
      </p:sp>
      <p:pic>
        <p:nvPicPr>
          <p:cNvPr id="789" name="Google Shape;789;p48"/>
          <p:cNvPicPr preferRelativeResize="0"/>
          <p:nvPr/>
        </p:nvPicPr>
        <p:blipFill rotWithShape="1">
          <a:blip r:embed="rId3">
            <a:alphaModFix/>
          </a:blip>
          <a:srcRect b="0" l="0" r="0" t="0"/>
          <a:stretch/>
        </p:blipFill>
        <p:spPr>
          <a:xfrm>
            <a:off x="5518710" y="36535"/>
            <a:ext cx="3655561" cy="27285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0" st="0"/>
                                            </p:txEl>
                                          </p:spTgt>
                                        </p:tgtEl>
                                        <p:attrNameLst>
                                          <p:attrName>style.visibility</p:attrName>
                                        </p:attrNameLst>
                                      </p:cBhvr>
                                      <p:to>
                                        <p:strVal val="visible"/>
                                      </p:to>
                                    </p:set>
                                    <p:animEffect filter="fade" transition="in">
                                      <p:cBhvr>
                                        <p:cTn dur="1000"/>
                                        <p:tgtEl>
                                          <p:spTgt spid="7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1" st="1"/>
                                            </p:txEl>
                                          </p:spTgt>
                                        </p:tgtEl>
                                        <p:attrNameLst>
                                          <p:attrName>style.visibility</p:attrName>
                                        </p:attrNameLst>
                                      </p:cBhvr>
                                      <p:to>
                                        <p:strVal val="visible"/>
                                      </p:to>
                                    </p:set>
                                    <p:animEffect filter="fade" transition="in">
                                      <p:cBhvr>
                                        <p:cTn dur="1000"/>
                                        <p:tgtEl>
                                          <p:spTgt spid="7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2" st="2"/>
                                            </p:txEl>
                                          </p:spTgt>
                                        </p:tgtEl>
                                        <p:attrNameLst>
                                          <p:attrName>style.visibility</p:attrName>
                                        </p:attrNameLst>
                                      </p:cBhvr>
                                      <p:to>
                                        <p:strVal val="visible"/>
                                      </p:to>
                                    </p:set>
                                    <p:animEffect filter="fade" transition="in">
                                      <p:cBhvr>
                                        <p:cTn dur="1000"/>
                                        <p:tgtEl>
                                          <p:spTgt spid="7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3" st="3"/>
                                            </p:txEl>
                                          </p:spTgt>
                                        </p:tgtEl>
                                        <p:attrNameLst>
                                          <p:attrName>style.visibility</p:attrName>
                                        </p:attrNameLst>
                                      </p:cBhvr>
                                      <p:to>
                                        <p:strVal val="visible"/>
                                      </p:to>
                                    </p:set>
                                    <p:animEffect filter="fade" transition="in">
                                      <p:cBhvr>
                                        <p:cTn dur="1000"/>
                                        <p:tgtEl>
                                          <p:spTgt spid="7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4" st="4"/>
                                            </p:txEl>
                                          </p:spTgt>
                                        </p:tgtEl>
                                        <p:attrNameLst>
                                          <p:attrName>style.visibility</p:attrName>
                                        </p:attrNameLst>
                                      </p:cBhvr>
                                      <p:to>
                                        <p:strVal val="visible"/>
                                      </p:to>
                                    </p:set>
                                    <p:animEffect filter="fade" transition="in">
                                      <p:cBhvr>
                                        <p:cTn dur="1000"/>
                                        <p:tgtEl>
                                          <p:spTgt spid="7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5" st="5"/>
                                            </p:txEl>
                                          </p:spTgt>
                                        </p:tgtEl>
                                        <p:attrNameLst>
                                          <p:attrName>style.visibility</p:attrName>
                                        </p:attrNameLst>
                                      </p:cBhvr>
                                      <p:to>
                                        <p:strVal val="visible"/>
                                      </p:to>
                                    </p:set>
                                    <p:animEffect filter="fade" transition="in">
                                      <p:cBhvr>
                                        <p:cTn dur="1000"/>
                                        <p:tgtEl>
                                          <p:spTgt spid="7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0" st="0"/>
                                            </p:txEl>
                                          </p:spTgt>
                                        </p:tgtEl>
                                        <p:attrNameLst>
                                          <p:attrName>style.visibility</p:attrName>
                                        </p:attrNameLst>
                                      </p:cBhvr>
                                      <p:to>
                                        <p:strVal val="visible"/>
                                      </p:to>
                                    </p:set>
                                    <p:animEffect filter="fade" transition="in">
                                      <p:cBhvr>
                                        <p:cTn dur="500"/>
                                        <p:tgtEl>
                                          <p:spTgt spid="7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1" st="1"/>
                                            </p:txEl>
                                          </p:spTgt>
                                        </p:tgtEl>
                                        <p:attrNameLst>
                                          <p:attrName>style.visibility</p:attrName>
                                        </p:attrNameLst>
                                      </p:cBhvr>
                                      <p:to>
                                        <p:strVal val="visible"/>
                                      </p:to>
                                    </p:set>
                                    <p:animEffect filter="fade" transition="in">
                                      <p:cBhvr>
                                        <p:cTn dur="500"/>
                                        <p:tgtEl>
                                          <p:spTgt spid="7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2" st="2"/>
                                            </p:txEl>
                                          </p:spTgt>
                                        </p:tgtEl>
                                        <p:attrNameLst>
                                          <p:attrName>style.visibility</p:attrName>
                                        </p:attrNameLst>
                                      </p:cBhvr>
                                      <p:to>
                                        <p:strVal val="visible"/>
                                      </p:to>
                                    </p:set>
                                    <p:animEffect filter="fade" transition="in">
                                      <p:cBhvr>
                                        <p:cTn dur="500"/>
                                        <p:tgtEl>
                                          <p:spTgt spid="7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3" st="3"/>
                                            </p:txEl>
                                          </p:spTgt>
                                        </p:tgtEl>
                                        <p:attrNameLst>
                                          <p:attrName>style.visibility</p:attrName>
                                        </p:attrNameLst>
                                      </p:cBhvr>
                                      <p:to>
                                        <p:strVal val="visible"/>
                                      </p:to>
                                    </p:set>
                                    <p:animEffect filter="fade" transition="in">
                                      <p:cBhvr>
                                        <p:cTn dur="500"/>
                                        <p:tgtEl>
                                          <p:spTgt spid="7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4" st="4"/>
                                            </p:txEl>
                                          </p:spTgt>
                                        </p:tgtEl>
                                        <p:attrNameLst>
                                          <p:attrName>style.visibility</p:attrName>
                                        </p:attrNameLst>
                                      </p:cBhvr>
                                      <p:to>
                                        <p:strVal val="visible"/>
                                      </p:to>
                                    </p:set>
                                    <p:animEffect filter="fade" transition="in">
                                      <p:cBhvr>
                                        <p:cTn dur="500"/>
                                        <p:tgtEl>
                                          <p:spTgt spid="7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5" st="5"/>
                                            </p:txEl>
                                          </p:spTgt>
                                        </p:tgtEl>
                                        <p:attrNameLst>
                                          <p:attrName>style.visibility</p:attrName>
                                        </p:attrNameLst>
                                      </p:cBhvr>
                                      <p:to>
                                        <p:strVal val="visible"/>
                                      </p:to>
                                    </p:set>
                                    <p:animEffect filter="fade" transition="in">
                                      <p:cBhvr>
                                        <p:cTn dur="500"/>
                                        <p:tgtEl>
                                          <p:spTgt spid="7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9"/>
                                        </p:tgtEl>
                                        <p:attrNameLst>
                                          <p:attrName>style.visibility</p:attrName>
                                        </p:attrNameLst>
                                      </p:cBhvr>
                                      <p:to>
                                        <p:strVal val="visible"/>
                                      </p:to>
                                    </p:set>
                                    <p:anim calcmode="lin" valueType="num">
                                      <p:cBhvr additive="base">
                                        <p:cTn dur="500"/>
                                        <p:tgtEl>
                                          <p:spTgt spid="7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426" name="Google Shape;426;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427" name="Google Shape;427;p4"/>
          <p:cNvSpPr/>
          <p:nvPr/>
        </p:nvSpPr>
        <p:spPr>
          <a:xfrm>
            <a:off x="228600" y="228600"/>
            <a:ext cx="8686800" cy="2677656"/>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Tác phẩm: </a:t>
            </a:r>
            <a:endParaRPr/>
          </a:p>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 </a:t>
            </a:r>
            <a:r>
              <a:rPr b="0" i="1" lang="en-US" sz="2800" u="none" cap="none" strike="noStrike">
                <a:solidFill>
                  <a:srgbClr val="0000CC"/>
                </a:solidFill>
                <a:latin typeface="Arial"/>
                <a:ea typeface="Arial"/>
                <a:cs typeface="Arial"/>
                <a:sym typeface="Arial"/>
              </a:rPr>
              <a:t>Đất nước đứng lên</a:t>
            </a:r>
            <a:r>
              <a:rPr b="0" i="1" lang="en-US" sz="28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 giải nhất, giải thưởng Hội văn nghệ Việt Nam năm 1954 - 1955; </a:t>
            </a:r>
            <a:endParaRPr/>
          </a:p>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 </a:t>
            </a:r>
            <a:r>
              <a:rPr b="0" i="1" lang="en-US" sz="2800" u="none" cap="none" strike="noStrike">
                <a:solidFill>
                  <a:srgbClr val="0000CC"/>
                </a:solidFill>
                <a:latin typeface="Arial"/>
                <a:ea typeface="Arial"/>
                <a:cs typeface="Arial"/>
                <a:sym typeface="Arial"/>
              </a:rPr>
              <a:t>Trên quê hương những anh hùng Điện Ngọc</a:t>
            </a:r>
            <a:r>
              <a:rPr b="0" i="0" lang="en-US" sz="2800" u="none" cap="none" strike="noStrike">
                <a:solidFill>
                  <a:schemeClr val="dk1"/>
                </a:solidFill>
                <a:latin typeface="Arial"/>
                <a:ea typeface="Arial"/>
                <a:cs typeface="Arial"/>
                <a:sym typeface="Arial"/>
              </a:rPr>
              <a:t> (1969); </a:t>
            </a:r>
            <a:endParaRPr/>
          </a:p>
          <a:p>
            <a:pPr indent="160338"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  + </a:t>
            </a:r>
            <a:r>
              <a:rPr b="0" i="1" lang="en-US" sz="2800" u="none" cap="none" strike="noStrike">
                <a:solidFill>
                  <a:srgbClr val="0000CC"/>
                </a:solidFill>
                <a:latin typeface="Arial"/>
                <a:ea typeface="Arial"/>
                <a:cs typeface="Arial"/>
                <a:sym typeface="Arial"/>
              </a:rPr>
              <a:t>Đất Quảng</a:t>
            </a:r>
            <a:r>
              <a:rPr b="0" i="0" lang="en-US" sz="2800" u="none" cap="none" strike="noStrike">
                <a:solidFill>
                  <a:schemeClr val="dk1"/>
                </a:solidFill>
                <a:latin typeface="Arial"/>
                <a:ea typeface="Arial"/>
                <a:cs typeface="Arial"/>
                <a:sym typeface="Arial"/>
              </a:rPr>
              <a:t> (1971-1974)…</a:t>
            </a:r>
            <a:endParaRPr/>
          </a:p>
        </p:txBody>
      </p:sp>
      <p:pic>
        <p:nvPicPr>
          <p:cNvPr descr="datnuocdunglen" id="428" name="Google Shape;428;p4"/>
          <p:cNvPicPr preferRelativeResize="0"/>
          <p:nvPr/>
        </p:nvPicPr>
        <p:blipFill rotWithShape="1">
          <a:blip r:embed="rId3">
            <a:alphaModFix/>
          </a:blip>
          <a:srcRect b="0" l="0" r="0" t="0"/>
          <a:stretch/>
        </p:blipFill>
        <p:spPr>
          <a:xfrm>
            <a:off x="197285" y="2906256"/>
            <a:ext cx="1930052" cy="2465796"/>
          </a:xfrm>
          <a:prstGeom prst="rect">
            <a:avLst/>
          </a:prstGeom>
          <a:noFill/>
          <a:ln cap="flat" cmpd="dbl" w="38100">
            <a:solidFill>
              <a:srgbClr val="000000"/>
            </a:solidFill>
            <a:prstDash val="solid"/>
            <a:miter lim="800000"/>
            <a:headEnd len="sm" w="sm" type="none"/>
            <a:tailEnd len="sm" w="sm" type="none"/>
          </a:ln>
          <a:effectLst>
            <a:outerShdw rotWithShape="0" algn="ctr" dir="13500000" dist="107763">
              <a:srgbClr val="808080">
                <a:alpha val="49803"/>
              </a:srgbClr>
            </a:outerShdw>
          </a:effectLst>
        </p:spPr>
      </p:pic>
      <p:pic>
        <p:nvPicPr>
          <p:cNvPr descr="Rẻo cao" id="429" name="Google Shape;429;p4"/>
          <p:cNvPicPr preferRelativeResize="0"/>
          <p:nvPr/>
        </p:nvPicPr>
        <p:blipFill rotWithShape="1">
          <a:blip r:embed="rId4">
            <a:alphaModFix/>
          </a:blip>
          <a:srcRect b="0" l="0" r="0" t="0"/>
          <a:stretch/>
        </p:blipFill>
        <p:spPr>
          <a:xfrm>
            <a:off x="810830" y="4754213"/>
            <a:ext cx="1591730" cy="2040826"/>
          </a:xfrm>
          <a:prstGeom prst="rect">
            <a:avLst/>
          </a:prstGeom>
          <a:noFill/>
          <a:ln cap="flat" cmpd="dbl" w="38100">
            <a:solidFill>
              <a:srgbClr val="000000"/>
            </a:solidFill>
            <a:prstDash val="solid"/>
            <a:miter lim="800000"/>
            <a:headEnd len="sm" w="sm" type="none"/>
            <a:tailEnd len="sm" w="sm" type="none"/>
          </a:ln>
          <a:effectLst>
            <a:outerShdw rotWithShape="0" algn="ctr" dir="13500000" dist="107763">
              <a:srgbClr val="808080">
                <a:alpha val="49803"/>
              </a:srgbClr>
            </a:outerShdw>
          </a:effectLst>
        </p:spPr>
      </p:pic>
      <p:pic>
        <p:nvPicPr>
          <p:cNvPr descr="80371-17" id="430" name="Google Shape;430;p4"/>
          <p:cNvPicPr preferRelativeResize="0"/>
          <p:nvPr/>
        </p:nvPicPr>
        <p:blipFill rotWithShape="1">
          <a:blip r:embed="rId5">
            <a:alphaModFix/>
          </a:blip>
          <a:srcRect b="0" l="0" r="0" t="27271"/>
          <a:stretch/>
        </p:blipFill>
        <p:spPr>
          <a:xfrm>
            <a:off x="2402560" y="2906256"/>
            <a:ext cx="1808185" cy="2199144"/>
          </a:xfrm>
          <a:prstGeom prst="rect">
            <a:avLst/>
          </a:prstGeom>
          <a:noFill/>
          <a:ln cap="flat" cmpd="dbl" w="38100">
            <a:solidFill>
              <a:srgbClr val="000000"/>
            </a:solidFill>
            <a:prstDash val="solid"/>
            <a:miter lim="800000"/>
            <a:headEnd len="sm" w="sm" type="none"/>
            <a:tailEnd len="sm" w="sm" type="none"/>
          </a:ln>
          <a:effectLst>
            <a:outerShdw rotWithShape="0" algn="ctr" dir="13500000" dist="107763">
              <a:srgbClr val="808080">
                <a:alpha val="4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animEffect filter="fade" transition="in">
                                      <p:cBhvr>
                                        <p:cTn dur="1000"/>
                                        <p:tgtEl>
                                          <p:spTgt spid="4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1" st="1"/>
                                            </p:txEl>
                                          </p:spTgt>
                                        </p:tgtEl>
                                        <p:attrNameLst>
                                          <p:attrName>style.visibility</p:attrName>
                                        </p:attrNameLst>
                                      </p:cBhvr>
                                      <p:to>
                                        <p:strVal val="visible"/>
                                      </p:to>
                                    </p:set>
                                    <p:animEffect filter="fade" transition="in">
                                      <p:cBhvr>
                                        <p:cTn dur="1000"/>
                                        <p:tgtEl>
                                          <p:spTgt spid="4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2" st="2"/>
                                            </p:txEl>
                                          </p:spTgt>
                                        </p:tgtEl>
                                        <p:attrNameLst>
                                          <p:attrName>style.visibility</p:attrName>
                                        </p:attrNameLst>
                                      </p:cBhvr>
                                      <p:to>
                                        <p:strVal val="visible"/>
                                      </p:to>
                                    </p:set>
                                    <p:animEffect filter="fade" transition="in">
                                      <p:cBhvr>
                                        <p:cTn dur="1000"/>
                                        <p:tgtEl>
                                          <p:spTgt spid="4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3" st="3"/>
                                            </p:txEl>
                                          </p:spTgt>
                                        </p:tgtEl>
                                        <p:attrNameLst>
                                          <p:attrName>style.visibility</p:attrName>
                                        </p:attrNameLst>
                                      </p:cBhvr>
                                      <p:to>
                                        <p:strVal val="visible"/>
                                      </p:to>
                                    </p:set>
                                    <p:animEffect filter="fade" transition="in">
                                      <p:cBhvr>
                                        <p:cTn dur="1000"/>
                                        <p:tgtEl>
                                          <p:spTgt spid="4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49"/>
          <p:cNvSpPr txBox="1"/>
          <p:nvPr/>
        </p:nvSpPr>
        <p:spPr>
          <a:xfrm>
            <a:off x="76200" y="62434"/>
            <a:ext cx="8991600" cy="1892826"/>
          </a:xfrm>
          <a:prstGeom prst="rect">
            <a:avLst/>
          </a:prstGeom>
          <a:solidFill>
            <a:schemeClr val="lt1"/>
          </a:solidFill>
          <a:ln cap="flat" cmpd="tri" w="76200">
            <a:solidFill>
              <a:srgbClr val="FF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chemeClr val="dk1"/>
                </a:solidFill>
                <a:latin typeface="Arial"/>
                <a:ea typeface="Arial"/>
                <a:cs typeface="Arial"/>
                <a:sym typeface="Arial"/>
              </a:rPr>
              <a:t>+ Giọng kể:</a:t>
            </a:r>
            <a:r>
              <a:rPr lang="en-US" sz="2600">
                <a:solidFill>
                  <a:schemeClr val="dk1"/>
                </a:solidFill>
                <a:latin typeface="Arial"/>
                <a:ea typeface="Arial"/>
                <a:cs typeface="Arial"/>
                <a:sym typeface="Arial"/>
              </a:rPr>
              <a:t> trang trọng, hùng hồn, uy nghiêm 🡪 như truyền lại trang sử vẻ vang của cộng đồng</a:t>
            </a:r>
            <a:endParaRPr b="1" sz="2600">
              <a:solidFill>
                <a:schemeClr val="dk1"/>
              </a:solidFill>
              <a:latin typeface="Arial"/>
              <a:ea typeface="Arial"/>
              <a:cs typeface="Arial"/>
              <a:sym typeface="Arial"/>
            </a:endParaRPr>
          </a:p>
          <a:p>
            <a:pPr indent="0" lvl="0" marL="0" marR="0" rtl="0" algn="just">
              <a:spcBef>
                <a:spcPts val="1300"/>
              </a:spcBef>
              <a:spcAft>
                <a:spcPts val="0"/>
              </a:spcAft>
              <a:buNone/>
            </a:pPr>
            <a:r>
              <a:rPr b="1" lang="en-US" sz="2600">
                <a:solidFill>
                  <a:schemeClr val="dk1"/>
                </a:solidFill>
                <a:latin typeface="Arial"/>
                <a:ea typeface="Arial"/>
                <a:cs typeface="Arial"/>
                <a:sym typeface="Arial"/>
              </a:rPr>
              <a:t>+ Bức tranh thiên nhiên, núi rừng Tây Nguyên:</a:t>
            </a:r>
            <a:r>
              <a:rPr lang="en-US" sz="2600">
                <a:solidFill>
                  <a:schemeClr val="dk1"/>
                </a:solidFill>
                <a:latin typeface="Arial"/>
                <a:ea typeface="Arial"/>
                <a:cs typeface="Arial"/>
                <a:sym typeface="Arial"/>
              </a:rPr>
              <a:t> hùng vĩ, tạo ấn tượng hoành tráng cho câu chuyện.</a:t>
            </a:r>
            <a:endParaRPr/>
          </a:p>
        </p:txBody>
      </p:sp>
      <p:pic>
        <p:nvPicPr>
          <p:cNvPr id="795" name="Google Shape;795;p49"/>
          <p:cNvPicPr preferRelativeResize="0"/>
          <p:nvPr/>
        </p:nvPicPr>
        <p:blipFill rotWithShape="1">
          <a:blip r:embed="rId3">
            <a:alphaModFix/>
          </a:blip>
          <a:srcRect b="0" l="0" r="0" t="0"/>
          <a:stretch/>
        </p:blipFill>
        <p:spPr>
          <a:xfrm>
            <a:off x="76200" y="2209800"/>
            <a:ext cx="4943605" cy="434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xEl>
                                              <p:pRg end="0" st="0"/>
                                            </p:txEl>
                                          </p:spTgt>
                                        </p:tgtEl>
                                        <p:attrNameLst>
                                          <p:attrName>style.visibility</p:attrName>
                                        </p:attrNameLst>
                                      </p:cBhvr>
                                      <p:to>
                                        <p:strVal val="visible"/>
                                      </p:to>
                                    </p:set>
                                    <p:animEffect filter="fade" transition="in">
                                      <p:cBhvr>
                                        <p:cTn dur="500"/>
                                        <p:tgtEl>
                                          <p:spTgt spid="7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xEl>
                                              <p:pRg end="1" st="1"/>
                                            </p:txEl>
                                          </p:spTgt>
                                        </p:tgtEl>
                                        <p:attrNameLst>
                                          <p:attrName>style.visibility</p:attrName>
                                        </p:attrNameLst>
                                      </p:cBhvr>
                                      <p:to>
                                        <p:strVal val="visible"/>
                                      </p:to>
                                    </p:set>
                                    <p:animEffect filter="fade" transition="in">
                                      <p:cBhvr>
                                        <p:cTn dur="500"/>
                                        <p:tgtEl>
                                          <p:spTgt spid="7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0"/>
          <p:cNvSpPr/>
          <p:nvPr/>
        </p:nvSpPr>
        <p:spPr>
          <a:xfrm>
            <a:off x="26096" y="-86202"/>
            <a:ext cx="9117904" cy="2613023"/>
          </a:xfrm>
          <a:prstGeom prst="rect">
            <a:avLst/>
          </a:prstGeom>
          <a:noFill/>
          <a:ln cap="flat" cmpd="tri" w="76200">
            <a:solidFill>
              <a:srgbClr val="FF0066"/>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1" lang="en-US" sz="2600">
                <a:solidFill>
                  <a:srgbClr val="0000CC"/>
                </a:solidFill>
                <a:latin typeface="Arial"/>
                <a:ea typeface="Arial"/>
                <a:cs typeface="Arial"/>
                <a:sym typeface="Arial"/>
              </a:rPr>
              <a:t>- Cảm hứng lãng mạn: </a:t>
            </a:r>
            <a:endParaRPr b="1" sz="2600">
              <a:solidFill>
                <a:srgbClr val="0000CC"/>
              </a:solidFill>
              <a:latin typeface="Arial"/>
              <a:ea typeface="Arial"/>
              <a:cs typeface="Arial"/>
              <a:sym typeface="Arial"/>
            </a:endParaRPr>
          </a:p>
          <a:p>
            <a:pPr indent="160338" lvl="0" marL="0" marR="0" rtl="0" algn="just">
              <a:spcBef>
                <a:spcPts val="260"/>
              </a:spcBef>
              <a:spcAft>
                <a:spcPts val="0"/>
              </a:spcAft>
              <a:buNone/>
            </a:pPr>
            <a:r>
              <a:rPr lang="en-US" sz="2600">
                <a:solidFill>
                  <a:schemeClr val="dk1"/>
                </a:solidFill>
                <a:latin typeface="Arial"/>
                <a:ea typeface="Arial"/>
                <a:cs typeface="Arial"/>
                <a:sym typeface="Arial"/>
              </a:rPr>
              <a:t>+ Đề cao vẻ đẹp của thiên nhiên và con người trong sự đối lập với sự tàn bạo của kẻ thù.</a:t>
            </a:r>
            <a:endParaRPr sz="2600">
              <a:solidFill>
                <a:schemeClr val="dk1"/>
              </a:solidFill>
              <a:latin typeface="Arial"/>
              <a:ea typeface="Arial"/>
              <a:cs typeface="Arial"/>
              <a:sym typeface="Arial"/>
            </a:endParaRPr>
          </a:p>
          <a:p>
            <a:pPr indent="160338" lvl="0" marL="0" marR="0" rtl="0" algn="just">
              <a:spcBef>
                <a:spcPts val="260"/>
              </a:spcBef>
              <a:spcAft>
                <a:spcPts val="0"/>
              </a:spcAft>
              <a:buNone/>
            </a:pPr>
            <a:r>
              <a:rPr lang="en-US" sz="2600">
                <a:solidFill>
                  <a:schemeClr val="dk1"/>
                </a:solidFill>
                <a:latin typeface="Arial"/>
                <a:ea typeface="Arial"/>
                <a:cs typeface="Arial"/>
                <a:sym typeface="Arial"/>
              </a:rPr>
              <a:t>+ Ngợi ca chủ nghĩa anh hùng cách mạng của dân tộc trong cuộc kháng chiến chống Mĩ cứu nước</a:t>
            </a:r>
            <a:endParaRPr sz="2600">
              <a:solidFill>
                <a:schemeClr val="dk1"/>
              </a:solidFill>
              <a:latin typeface="Arial"/>
              <a:ea typeface="Arial"/>
              <a:cs typeface="Arial"/>
              <a:sym typeface="Arial"/>
            </a:endParaRPr>
          </a:p>
          <a:p>
            <a:pPr indent="160338" lvl="0" marL="0" marR="0" rtl="0" algn="just">
              <a:spcBef>
                <a:spcPts val="260"/>
              </a:spcBef>
              <a:spcAft>
                <a:spcPts val="0"/>
              </a:spcAft>
              <a:buNone/>
            </a:pPr>
            <a:r>
              <a:rPr lang="en-US" sz="2600">
                <a:solidFill>
                  <a:schemeClr val="dk1"/>
                </a:solidFill>
                <a:latin typeface="Arial"/>
                <a:ea typeface="Arial"/>
                <a:cs typeface="Arial"/>
                <a:sym typeface="Arial"/>
              </a:rPr>
              <a:t>+ Lời văn trau chuốt, giàu sức tạo hình, giọng văn tha thiết. </a:t>
            </a:r>
            <a:endParaRPr/>
          </a:p>
        </p:txBody>
      </p:sp>
      <p:pic>
        <p:nvPicPr>
          <p:cNvPr id="801" name="Google Shape;801;p50"/>
          <p:cNvPicPr preferRelativeResize="0"/>
          <p:nvPr/>
        </p:nvPicPr>
        <p:blipFill rotWithShape="1">
          <a:blip r:embed="rId3">
            <a:alphaModFix/>
          </a:blip>
          <a:srcRect b="0" l="0" r="0" t="0"/>
          <a:stretch/>
        </p:blipFill>
        <p:spPr>
          <a:xfrm>
            <a:off x="26096" y="2667000"/>
            <a:ext cx="4926904" cy="403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xEl>
                                              <p:pRg end="0" st="0"/>
                                            </p:txEl>
                                          </p:spTgt>
                                        </p:tgtEl>
                                        <p:attrNameLst>
                                          <p:attrName>style.visibility</p:attrName>
                                        </p:attrNameLst>
                                      </p:cBhvr>
                                      <p:to>
                                        <p:strVal val="visible"/>
                                      </p:to>
                                    </p:set>
                                    <p:animEffect filter="fade" transition="in">
                                      <p:cBhvr>
                                        <p:cTn dur="1000"/>
                                        <p:tgtEl>
                                          <p:spTgt spid="8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xEl>
                                              <p:pRg end="1" st="1"/>
                                            </p:txEl>
                                          </p:spTgt>
                                        </p:tgtEl>
                                        <p:attrNameLst>
                                          <p:attrName>style.visibility</p:attrName>
                                        </p:attrNameLst>
                                      </p:cBhvr>
                                      <p:to>
                                        <p:strVal val="visible"/>
                                      </p:to>
                                    </p:set>
                                    <p:animEffect filter="fade" transition="in">
                                      <p:cBhvr>
                                        <p:cTn dur="1000"/>
                                        <p:tgtEl>
                                          <p:spTgt spid="8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xEl>
                                              <p:pRg end="2" st="2"/>
                                            </p:txEl>
                                          </p:spTgt>
                                        </p:tgtEl>
                                        <p:attrNameLst>
                                          <p:attrName>style.visibility</p:attrName>
                                        </p:attrNameLst>
                                      </p:cBhvr>
                                      <p:to>
                                        <p:strVal val="visible"/>
                                      </p:to>
                                    </p:set>
                                    <p:animEffect filter="fade" transition="in">
                                      <p:cBhvr>
                                        <p:cTn dur="1000"/>
                                        <p:tgtEl>
                                          <p:spTgt spid="8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xEl>
                                              <p:pRg end="3" st="3"/>
                                            </p:txEl>
                                          </p:spTgt>
                                        </p:tgtEl>
                                        <p:attrNameLst>
                                          <p:attrName>style.visibility</p:attrName>
                                        </p:attrNameLst>
                                      </p:cBhvr>
                                      <p:to>
                                        <p:strVal val="visible"/>
                                      </p:to>
                                    </p:set>
                                    <p:animEffect filter="fade" transition="in">
                                      <p:cBhvr>
                                        <p:cTn dur="1000"/>
                                        <p:tgtEl>
                                          <p:spTgt spid="8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1"/>
                                        </p:tgtEl>
                                        <p:attrNameLst>
                                          <p:attrName>style.visibility</p:attrName>
                                        </p:attrNameLst>
                                      </p:cBhvr>
                                      <p:to>
                                        <p:strVal val="visible"/>
                                      </p:to>
                                    </p:set>
                                    <p:anim calcmode="lin" valueType="num">
                                      <p:cBhvr additive="base">
                                        <p:cTn dur="500"/>
                                        <p:tgtEl>
                                          <p:spTgt spid="8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51"/>
          <p:cNvSpPr/>
          <p:nvPr/>
        </p:nvSpPr>
        <p:spPr>
          <a:xfrm>
            <a:off x="33403" y="20877"/>
            <a:ext cx="5452997" cy="700191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FF0000"/>
                </a:solidFill>
                <a:latin typeface="Arial"/>
                <a:ea typeface="Arial"/>
                <a:cs typeface="Arial"/>
                <a:sym typeface="Arial"/>
              </a:rPr>
              <a:t>III. TỔNG KẾT</a:t>
            </a:r>
            <a:endParaRPr/>
          </a:p>
          <a:p>
            <a:pPr indent="-342900" lvl="0" marL="342900" marR="0" rtl="0" algn="just">
              <a:spcBef>
                <a:spcPts val="1300"/>
              </a:spcBef>
              <a:spcAft>
                <a:spcPts val="0"/>
              </a:spcAft>
              <a:buClr>
                <a:srgbClr val="FF0000"/>
              </a:buClr>
              <a:buSzPts val="2600"/>
              <a:buFont typeface="Arial"/>
              <a:buAutoNum type="arabicPeriod"/>
            </a:pPr>
            <a:r>
              <a:rPr b="1" lang="en-US" sz="2600">
                <a:solidFill>
                  <a:srgbClr val="FF0000"/>
                </a:solidFill>
                <a:latin typeface="Arial"/>
                <a:ea typeface="Arial"/>
                <a:cs typeface="Arial"/>
                <a:sym typeface="Arial"/>
              </a:rPr>
              <a:t>Nghệ thuật: </a:t>
            </a:r>
            <a:r>
              <a:rPr lang="en-US" sz="2600">
                <a:solidFill>
                  <a:schemeClr val="dk1"/>
                </a:solidFill>
                <a:latin typeface="Arial"/>
                <a:ea typeface="Arial"/>
                <a:cs typeface="Arial"/>
                <a:sym typeface="Arial"/>
              </a:rPr>
              <a:t>Qua truyện gắn Rừng xà nu, ta nhận thấy đặc điểm phong cách sử thi Nguyễn Trung Thành: hướng vào những vấn đề trọng đại của đời sống dân tộc với cái nhìn lịch sử và quan điểm cộng động.</a:t>
            </a:r>
            <a:endParaRPr sz="2600">
              <a:solidFill>
                <a:schemeClr val="dk1"/>
              </a:solidFill>
              <a:latin typeface="Arial"/>
              <a:ea typeface="Arial"/>
              <a:cs typeface="Arial"/>
              <a:sym typeface="Arial"/>
            </a:endParaRPr>
          </a:p>
          <a:p>
            <a:pPr indent="-342900" lvl="0" marL="342900" marR="0" rtl="0" algn="just">
              <a:spcBef>
                <a:spcPts val="1300"/>
              </a:spcBef>
              <a:spcAft>
                <a:spcPts val="0"/>
              </a:spcAft>
              <a:buClr>
                <a:srgbClr val="FF0000"/>
              </a:buClr>
              <a:buSzPts val="2600"/>
              <a:buFont typeface="Arial"/>
              <a:buAutoNum type="arabicPeriod"/>
            </a:pPr>
            <a:r>
              <a:rPr b="1" lang="en-US" sz="2600">
                <a:solidFill>
                  <a:srgbClr val="FF0000"/>
                </a:solidFill>
                <a:latin typeface="Arial"/>
                <a:ea typeface="Arial"/>
                <a:cs typeface="Arial"/>
                <a:sym typeface="Arial"/>
              </a:rPr>
              <a:t>Nội dung: </a:t>
            </a:r>
            <a:r>
              <a:rPr lang="en-US" sz="2600">
                <a:solidFill>
                  <a:schemeClr val="dk1"/>
                </a:solidFill>
                <a:latin typeface="Arial"/>
                <a:ea typeface="Arial"/>
                <a:cs typeface="Arial"/>
                <a:sym typeface="Arial"/>
              </a:rPr>
              <a:t>Rừng xà nu là thiên sử thi của thời đại mới. Tác phẩm đã đặt ra vấn đề có ý nghĩa lớn lao của dân tộc và thời đại: phải cầm vũ khí đứng lên tiêu diệt kẻ thù bạo tàn để bảo vệ sự sống của đất nước, nhân dân. </a:t>
            </a:r>
            <a:endParaRPr/>
          </a:p>
          <a:p>
            <a:pPr indent="-228600" lvl="0" marL="342900" marR="0" rtl="0" algn="l">
              <a:spcBef>
                <a:spcPts val="900"/>
              </a:spcBef>
              <a:spcAft>
                <a:spcPts val="0"/>
              </a:spcAft>
              <a:buClr>
                <a:schemeClr val="dk1"/>
              </a:buClr>
              <a:buSzPts val="1800"/>
              <a:buFont typeface="Times New Roman"/>
              <a:buNone/>
            </a:pPr>
            <a:r>
              <a:t/>
            </a:r>
            <a:endParaRPr sz="1800">
              <a:solidFill>
                <a:schemeClr val="dk1"/>
              </a:solidFill>
              <a:latin typeface="Times New Roman"/>
              <a:ea typeface="Times New Roman"/>
              <a:cs typeface="Times New Roman"/>
              <a:sym typeface="Times New Roman"/>
            </a:endParaRPr>
          </a:p>
        </p:txBody>
      </p:sp>
      <p:pic>
        <p:nvPicPr>
          <p:cNvPr id="807" name="Google Shape;807;p51"/>
          <p:cNvPicPr preferRelativeResize="0"/>
          <p:nvPr/>
        </p:nvPicPr>
        <p:blipFill rotWithShape="1">
          <a:blip r:embed="rId3">
            <a:alphaModFix/>
          </a:blip>
          <a:srcRect b="0" l="0" r="0" t="0"/>
          <a:stretch/>
        </p:blipFill>
        <p:spPr>
          <a:xfrm>
            <a:off x="5524292" y="228600"/>
            <a:ext cx="3549754" cy="236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2000"/>
                                        <p:tgtEl>
                                          <p:spTgt spid="8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2000"/>
                                        <p:tgtEl>
                                          <p:spTgt spid="8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52"/>
          <p:cNvSpPr txBox="1"/>
          <p:nvPr/>
        </p:nvSpPr>
        <p:spPr>
          <a:xfrm>
            <a:off x="151356" y="39974"/>
            <a:ext cx="5029200" cy="6832640"/>
          </a:xfrm>
          <a:prstGeom prst="rect">
            <a:avLst/>
          </a:prstGeom>
          <a:noFill/>
          <a:ln cap="flat" cmpd="tri" w="76200">
            <a:solidFill>
              <a:srgbClr val="0000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Arial"/>
                <a:ea typeface="Arial"/>
                <a:cs typeface="Arial"/>
                <a:sym typeface="Arial"/>
              </a:rPr>
              <a:t>IV. CỦNG CỐ</a:t>
            </a:r>
            <a:endParaRPr/>
          </a:p>
          <a:p>
            <a:pPr indent="0" lvl="0" marL="0" marR="0" rtl="0" algn="just">
              <a:spcBef>
                <a:spcPts val="1400"/>
              </a:spcBef>
              <a:spcAft>
                <a:spcPts val="0"/>
              </a:spcAft>
              <a:buNone/>
            </a:pPr>
            <a:r>
              <a:rPr lang="en-US" sz="2800">
                <a:solidFill>
                  <a:schemeClr val="dk1"/>
                </a:solidFill>
                <a:latin typeface="Arial"/>
                <a:ea typeface="Arial"/>
                <a:cs typeface="Arial"/>
                <a:sym typeface="Arial"/>
              </a:rPr>
              <a:t>- Hình tượng rừng xà nu được xây dựng như một biểu tượng của cuộc sống đau thương nhưng kiên cường và anh dũng.</a:t>
            </a:r>
            <a:endParaRPr/>
          </a:p>
          <a:p>
            <a:pPr indent="0" lvl="0" marL="0" marR="0" rtl="0" algn="just">
              <a:spcBef>
                <a:spcPts val="1400"/>
              </a:spcBef>
              <a:spcAft>
                <a:spcPts val="0"/>
              </a:spcAft>
              <a:buNone/>
            </a:pPr>
            <a:r>
              <a:rPr lang="en-US" sz="2800">
                <a:solidFill>
                  <a:schemeClr val="dk1"/>
                </a:solidFill>
                <a:latin typeface="Arial"/>
                <a:ea typeface="Arial"/>
                <a:cs typeface="Arial"/>
                <a:sym typeface="Arial"/>
              </a:rPr>
              <a:t>- Hình tượng Tnú, nhân vật trung tâm của tác phẩm, người anh hùng mà câu chuyện bi tráng về đời anh thể hiện chân lí lịch sử của dân tộc.</a:t>
            </a:r>
            <a:endParaRPr/>
          </a:p>
          <a:p>
            <a:pPr indent="0" lvl="0" marL="0" marR="0" rtl="0" algn="just">
              <a:spcBef>
                <a:spcPts val="1400"/>
              </a:spcBef>
              <a:spcAft>
                <a:spcPts val="0"/>
              </a:spcAft>
              <a:buNone/>
            </a:pPr>
            <a:r>
              <a:rPr lang="en-US" sz="2800">
                <a:solidFill>
                  <a:schemeClr val="dk1"/>
                </a:solidFill>
                <a:latin typeface="Arial"/>
                <a:ea typeface="Arial"/>
                <a:cs typeface="Arial"/>
                <a:sym typeface="Arial"/>
              </a:rPr>
              <a:t>- Chất sử thi và vẻ đẹp của ngôn ngữ kể chuyện.</a:t>
            </a:r>
            <a:endParaRPr/>
          </a:p>
        </p:txBody>
      </p:sp>
      <p:pic>
        <p:nvPicPr>
          <p:cNvPr id="813" name="Google Shape;813;p52"/>
          <p:cNvPicPr preferRelativeResize="0"/>
          <p:nvPr/>
        </p:nvPicPr>
        <p:blipFill rotWithShape="1">
          <a:blip r:embed="rId3">
            <a:alphaModFix/>
          </a:blip>
          <a:srcRect b="0" l="0" r="0" t="0"/>
          <a:stretch/>
        </p:blipFill>
        <p:spPr>
          <a:xfrm>
            <a:off x="5397675" y="152401"/>
            <a:ext cx="3670126" cy="2743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822"/>
                                        <p:tgtEl>
                                          <p:spTgt spid="8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2000"/>
                                        <p:tgtEl>
                                          <p:spTgt spid="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819" name="Google Shape;819;p53"/>
          <p:cNvPicPr preferRelativeResize="0"/>
          <p:nvPr>
            <p:ph idx="1" type="body"/>
          </p:nvPr>
        </p:nvPicPr>
        <p:blipFill rotWithShape="1">
          <a:blip r:embed="rId3">
            <a:alphaModFix/>
          </a:blip>
          <a:srcRect b="0" l="0" r="0" t="0"/>
          <a:stretch/>
        </p:blipFill>
        <p:spPr>
          <a:xfrm>
            <a:off x="0" y="7938"/>
            <a:ext cx="9144000" cy="68500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
          <p:cNvSpPr/>
          <p:nvPr/>
        </p:nvSpPr>
        <p:spPr>
          <a:xfrm>
            <a:off x="381000" y="228600"/>
            <a:ext cx="2776538" cy="57943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Arial"/>
                <a:ea typeface="Arial"/>
                <a:cs typeface="Arial"/>
                <a:sym typeface="Arial"/>
              </a:rPr>
              <a:t>2. Tác phẩm:</a:t>
            </a:r>
            <a:r>
              <a:rPr b="0" i="0" lang="en-US" sz="3200" u="none" cap="none" strike="noStrike">
                <a:solidFill>
                  <a:srgbClr val="FF0000"/>
                </a:solidFill>
                <a:latin typeface="Arial"/>
                <a:ea typeface="Arial"/>
                <a:cs typeface="Arial"/>
                <a:sym typeface="Arial"/>
              </a:rPr>
              <a:t> </a:t>
            </a:r>
            <a:endParaRPr/>
          </a:p>
        </p:txBody>
      </p:sp>
      <p:sp>
        <p:nvSpPr>
          <p:cNvPr id="436" name="Google Shape;436;p5"/>
          <p:cNvSpPr/>
          <p:nvPr/>
        </p:nvSpPr>
        <p:spPr>
          <a:xfrm>
            <a:off x="13570" y="905936"/>
            <a:ext cx="4863230" cy="3693319"/>
          </a:xfrm>
          <a:prstGeom prst="rect">
            <a:avLst/>
          </a:prstGeom>
          <a:noFill/>
          <a:ln>
            <a:noFill/>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0" lang="en-US" sz="2600" u="none" cap="none" strike="noStrike">
                <a:solidFill>
                  <a:srgbClr val="0000CC"/>
                </a:solidFill>
                <a:latin typeface="Arial"/>
                <a:ea typeface="Arial"/>
                <a:cs typeface="Arial"/>
                <a:sym typeface="Arial"/>
              </a:rPr>
              <a:t>  a. Xuất xứ:</a:t>
            </a:r>
            <a:endParaRPr b="0" i="0" sz="2600" u="none" cap="none" strike="noStrike">
              <a:solidFill>
                <a:srgbClr val="0000CC"/>
              </a:solidFill>
              <a:latin typeface="Arial"/>
              <a:ea typeface="Arial"/>
              <a:cs typeface="Arial"/>
              <a:sym typeface="Arial"/>
            </a:endParaRPr>
          </a:p>
          <a:p>
            <a:pPr indent="160338" lvl="0" marL="0" marR="0" rtl="0" algn="just">
              <a:spcBef>
                <a:spcPts val="1300"/>
              </a:spcBef>
              <a:spcAft>
                <a:spcPts val="0"/>
              </a:spcAft>
              <a:buNone/>
            </a:pPr>
            <a:r>
              <a:rPr b="0" i="1" lang="en-US" sz="2600" u="none" cap="none" strike="noStrike">
                <a:solidFill>
                  <a:schemeClr val="dk1"/>
                </a:solidFill>
                <a:latin typeface="Arial"/>
                <a:ea typeface="Arial"/>
                <a:cs typeface="Arial"/>
                <a:sym typeface="Arial"/>
              </a:rPr>
              <a:t>   - </a:t>
            </a:r>
            <a:r>
              <a:rPr b="0" i="1" lang="en-US" sz="2600" u="none" cap="none" strike="noStrike">
                <a:solidFill>
                  <a:srgbClr val="0000CC"/>
                </a:solidFill>
                <a:latin typeface="Arial"/>
                <a:ea typeface="Arial"/>
                <a:cs typeface="Arial"/>
                <a:sym typeface="Arial"/>
              </a:rPr>
              <a:t>Rừng xà nu</a:t>
            </a:r>
            <a:r>
              <a:rPr b="0" i="0" lang="en-US" sz="2600" u="none" cap="none" strike="noStrike">
                <a:solidFill>
                  <a:schemeClr val="dk1"/>
                </a:solidFill>
                <a:latin typeface="Arial"/>
                <a:ea typeface="Arial"/>
                <a:cs typeface="Arial"/>
                <a:sym typeface="Arial"/>
              </a:rPr>
              <a:t> (1965) ra mắt lần đầu tiên trên </a:t>
            </a:r>
            <a:r>
              <a:rPr b="0" i="1" lang="en-US" sz="2600" u="none" cap="none" strike="noStrike">
                <a:solidFill>
                  <a:srgbClr val="0000CC"/>
                </a:solidFill>
                <a:latin typeface="Arial"/>
                <a:ea typeface="Arial"/>
                <a:cs typeface="Arial"/>
                <a:sym typeface="Arial"/>
              </a:rPr>
              <a:t>Tạp chí văn nghệ quân giải phóng miền Trung Trung bộ</a:t>
            </a:r>
            <a:r>
              <a:rPr b="0" i="0" lang="en-US" sz="2600" u="none" cap="none" strike="noStrike">
                <a:solidFill>
                  <a:schemeClr val="dk1"/>
                </a:solidFill>
                <a:latin typeface="Arial"/>
                <a:ea typeface="Arial"/>
                <a:cs typeface="Arial"/>
                <a:sym typeface="Arial"/>
              </a:rPr>
              <a:t> (số 2/1965).</a:t>
            </a:r>
            <a:endParaRPr/>
          </a:p>
          <a:p>
            <a:pPr indent="160338" lvl="0" marL="0" marR="0" rtl="0" algn="just">
              <a:spcBef>
                <a:spcPts val="1300"/>
              </a:spcBef>
              <a:spcAft>
                <a:spcPts val="0"/>
              </a:spcAft>
              <a:buNone/>
            </a:pPr>
            <a:r>
              <a:rPr b="0" i="0" lang="en-US" sz="2600" u="none" cap="none" strike="noStrike">
                <a:solidFill>
                  <a:schemeClr val="dk1"/>
                </a:solidFill>
                <a:latin typeface="Arial"/>
                <a:ea typeface="Arial"/>
                <a:cs typeface="Arial"/>
                <a:sym typeface="Arial"/>
              </a:rPr>
              <a:t>- Sau đó được in trong tập </a:t>
            </a:r>
            <a:r>
              <a:rPr b="0" i="1" lang="en-US" sz="2600" u="none" cap="none" strike="noStrike">
                <a:solidFill>
                  <a:srgbClr val="0000CC"/>
                </a:solidFill>
                <a:latin typeface="Arial"/>
                <a:ea typeface="Arial"/>
                <a:cs typeface="Arial"/>
                <a:sym typeface="Arial"/>
              </a:rPr>
              <a:t>Trên quê hương những anh hùng Điện Ngọc.</a:t>
            </a:r>
            <a:endParaRPr/>
          </a:p>
        </p:txBody>
      </p:sp>
      <p:pic>
        <p:nvPicPr>
          <p:cNvPr descr="Picture2" id="437" name="Google Shape;437;p5"/>
          <p:cNvPicPr preferRelativeResize="0"/>
          <p:nvPr/>
        </p:nvPicPr>
        <p:blipFill rotWithShape="1">
          <a:blip r:embed="rId3">
            <a:alphaModFix/>
          </a:blip>
          <a:srcRect b="0" l="0" r="49863" t="0"/>
          <a:stretch/>
        </p:blipFill>
        <p:spPr>
          <a:xfrm>
            <a:off x="2801559" y="4450915"/>
            <a:ext cx="1652296" cy="2165959"/>
          </a:xfrm>
          <a:prstGeom prst="rect">
            <a:avLst/>
          </a:prstGeom>
          <a:noFill/>
          <a:ln cap="flat" cmpd="thickThin" w="57150">
            <a:solidFill>
              <a:srgbClr val="FF0000"/>
            </a:solidFill>
            <a:prstDash val="solid"/>
            <a:miter lim="800000"/>
            <a:headEnd len="sm" w="sm" type="none"/>
            <a:tailEnd len="sm" w="sm" type="none"/>
          </a:ln>
        </p:spPr>
      </p:pic>
      <p:pic>
        <p:nvPicPr>
          <p:cNvPr id="438" name="Google Shape;438;p5"/>
          <p:cNvPicPr preferRelativeResize="0"/>
          <p:nvPr/>
        </p:nvPicPr>
        <p:blipFill rotWithShape="1">
          <a:blip r:embed="rId4">
            <a:alphaModFix/>
          </a:blip>
          <a:srcRect b="0" l="0" r="0" t="0"/>
          <a:stretch/>
        </p:blipFill>
        <p:spPr>
          <a:xfrm>
            <a:off x="5715000" y="1"/>
            <a:ext cx="2819400" cy="312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1000"/>
                                        <p:tgtEl>
                                          <p:spTgt spid="4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animEffect filter="fade" transition="in">
                                      <p:cBhvr>
                                        <p:cTn dur="1000"/>
                                        <p:tgtEl>
                                          <p:spTgt spid="4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animEffect filter="fade" transition="in">
                                      <p:cBhvr>
                                        <p:cTn dur="1000"/>
                                        <p:tgtEl>
                                          <p:spTgt spid="4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Picture5" id="443" name="Google Shape;443;p6"/>
          <p:cNvPicPr preferRelativeResize="0"/>
          <p:nvPr/>
        </p:nvPicPr>
        <p:blipFill rotWithShape="1">
          <a:blip r:embed="rId3">
            <a:alphaModFix/>
          </a:blip>
          <a:srcRect b="0" l="0" r="0" t="0"/>
          <a:stretch/>
        </p:blipFill>
        <p:spPr>
          <a:xfrm>
            <a:off x="5902842" y="0"/>
            <a:ext cx="3241158" cy="2362200"/>
          </a:xfrm>
          <a:prstGeom prst="rect">
            <a:avLst/>
          </a:prstGeom>
          <a:noFill/>
          <a:ln>
            <a:noFill/>
          </a:ln>
        </p:spPr>
      </p:pic>
      <p:sp>
        <p:nvSpPr>
          <p:cNvPr id="444" name="Google Shape;444;p6"/>
          <p:cNvSpPr/>
          <p:nvPr/>
        </p:nvSpPr>
        <p:spPr>
          <a:xfrm>
            <a:off x="0" y="-601383"/>
            <a:ext cx="5869440" cy="4524315"/>
          </a:xfrm>
          <a:prstGeom prst="rect">
            <a:avLst/>
          </a:prstGeom>
          <a:solidFill>
            <a:schemeClr val="lt1"/>
          </a:solidFill>
          <a:ln cap="flat" cmpd="thinThick" w="57150">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160338" lvl="0" marL="0" marR="0" rtl="0" algn="just">
              <a:spcBef>
                <a:spcPts val="0"/>
              </a:spcBef>
              <a:spcAft>
                <a:spcPts val="0"/>
              </a:spcAft>
              <a:buNone/>
            </a:pPr>
            <a:r>
              <a:rPr b="1" i="0" lang="en-US" sz="2400" u="none" cap="none" strike="noStrike">
                <a:solidFill>
                  <a:srgbClr val="0000CC"/>
                </a:solidFill>
                <a:latin typeface="Arial"/>
                <a:ea typeface="Arial"/>
                <a:cs typeface="Arial"/>
                <a:sym typeface="Arial"/>
              </a:rPr>
              <a:t>b. Hoàn cảnh ra đời:</a:t>
            </a:r>
            <a:endParaRPr b="0" i="0" sz="2400" u="none" cap="none" strike="noStrike">
              <a:solidFill>
                <a:srgbClr val="0000CC"/>
              </a:solidFill>
              <a:latin typeface="Arial"/>
              <a:ea typeface="Arial"/>
              <a:cs typeface="Arial"/>
              <a:sym typeface="Arial"/>
            </a:endParaRPr>
          </a:p>
          <a:p>
            <a:pPr indent="160338" lvl="0" marL="0" marR="0" rtl="0" algn="just">
              <a:spcBef>
                <a:spcPts val="1200"/>
              </a:spcBef>
              <a:spcAft>
                <a:spcPts val="0"/>
              </a:spcAft>
              <a:buNone/>
            </a:pPr>
            <a:r>
              <a:rPr b="1" i="0" lang="en-US" sz="2400" u="none" cap="none" strike="noStrike">
                <a:solidFill>
                  <a:schemeClr val="dk1"/>
                </a:solidFill>
                <a:latin typeface="Times New Roman"/>
                <a:ea typeface="Times New Roman"/>
                <a:cs typeface="Times New Roman"/>
                <a:sym typeface="Times New Roman"/>
              </a:rPr>
              <a:t> </a:t>
            </a:r>
            <a:r>
              <a:rPr b="0" i="0" lang="en-US" sz="2400" u="none" cap="none" strike="noStrike">
                <a:solidFill>
                  <a:schemeClr val="dk1"/>
                </a:solidFill>
                <a:latin typeface="Arial"/>
                <a:ea typeface="Arial"/>
                <a:cs typeface="Arial"/>
                <a:sym typeface="Arial"/>
              </a:rPr>
              <a:t>- Mùa hè năm 1965, Mĩ đổ quân vào miền Nam để đánh nhanh, diệt gọn. </a:t>
            </a:r>
            <a:r>
              <a:rPr b="1" i="1" lang="en-US" sz="2400" u="none" cap="none" strike="noStrike">
                <a:solidFill>
                  <a:schemeClr val="dk1"/>
                </a:solidFill>
                <a:latin typeface="Arial"/>
                <a:ea typeface="Arial"/>
                <a:cs typeface="Arial"/>
                <a:sym typeface="Arial"/>
              </a:rPr>
              <a:t>Rừng xà nu</a:t>
            </a:r>
            <a:r>
              <a:rPr b="0" i="0" lang="en-US" sz="2400" u="none" cap="none" strike="noStrike">
                <a:solidFill>
                  <a:schemeClr val="dk1"/>
                </a:solidFill>
                <a:latin typeface="Arial"/>
                <a:ea typeface="Arial"/>
                <a:cs typeface="Arial"/>
                <a:sym typeface="Arial"/>
              </a:rPr>
              <a:t> được viết vào đúng thời điểm cả nước sục sôi đánh Mĩ, được hoàn thành ở khu miền Trung Trung bộ.</a:t>
            </a:r>
            <a:endParaRPr/>
          </a:p>
          <a:p>
            <a:pPr indent="160338" lvl="0" marL="0" marR="0" rtl="0" algn="just">
              <a:spcBef>
                <a:spcPts val="1200"/>
              </a:spcBef>
              <a:spcAft>
                <a:spcPts val="0"/>
              </a:spcAft>
              <a:buNone/>
            </a:pPr>
            <a:r>
              <a:rPr b="0" i="0" lang="en-US" sz="2400" u="none" cap="none" strike="noStrike">
                <a:solidFill>
                  <a:schemeClr val="dk1"/>
                </a:solidFill>
                <a:latin typeface="Arial"/>
                <a:ea typeface="Arial"/>
                <a:cs typeface="Arial"/>
                <a:sym typeface="Arial"/>
              </a:rPr>
              <a:t>- Mặc dù viết về cuộc nổi dậy của buôn làng Tây Nguyên trong thời kì Đồng khởi trước 1960, nhưng chủ đề tác phẩm vẫn có quan hệ mật thiết với tình hình thời sự lúc tác phẩm ra đời.</a:t>
            </a:r>
            <a:endParaRPr/>
          </a:p>
        </p:txBody>
      </p:sp>
      <p:pic>
        <p:nvPicPr>
          <p:cNvPr descr="u2_2" id="445" name="Google Shape;445;p6"/>
          <p:cNvPicPr preferRelativeResize="0"/>
          <p:nvPr/>
        </p:nvPicPr>
        <p:blipFill rotWithShape="1">
          <a:blip r:embed="rId4">
            <a:alphaModFix/>
          </a:blip>
          <a:srcRect b="0" l="0" r="0" t="0"/>
          <a:stretch/>
        </p:blipFill>
        <p:spPr>
          <a:xfrm>
            <a:off x="0" y="3922932"/>
            <a:ext cx="4253896" cy="2935068"/>
          </a:xfrm>
          <a:prstGeom prst="rect">
            <a:avLst/>
          </a:prstGeom>
          <a:noFill/>
          <a:ln>
            <a:noFill/>
          </a:ln>
        </p:spPr>
      </p:pic>
      <p:sp>
        <p:nvSpPr>
          <p:cNvPr id="446" name="Google Shape;446;p6"/>
          <p:cNvSpPr txBox="1"/>
          <p:nvPr/>
        </p:nvSpPr>
        <p:spPr>
          <a:xfrm>
            <a:off x="6019801" y="2390058"/>
            <a:ext cx="3047999"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FF0000"/>
                </a:solidFill>
                <a:latin typeface="Arial"/>
                <a:ea typeface="Arial"/>
                <a:cs typeface="Arial"/>
                <a:sym typeface="Arial"/>
              </a:rPr>
              <a:t>Năm 1965, những toán lính Mĩ đổ bộ và càn quét</a:t>
            </a:r>
            <a:endParaRPr b="1" i="0" sz="18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xEl>
                                              <p:pRg end="0" st="0"/>
                                            </p:txEl>
                                          </p:spTgt>
                                        </p:tgtEl>
                                        <p:attrNameLst>
                                          <p:attrName>style.visibility</p:attrName>
                                        </p:attrNameLst>
                                      </p:cBhvr>
                                      <p:to>
                                        <p:strVal val="visible"/>
                                      </p:to>
                                    </p:set>
                                    <p:animEffect filter="fade" transition="in">
                                      <p:cBhvr>
                                        <p:cTn dur="1000"/>
                                        <p:tgtEl>
                                          <p:spTgt spid="4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xEl>
                                              <p:pRg end="1" st="1"/>
                                            </p:txEl>
                                          </p:spTgt>
                                        </p:tgtEl>
                                        <p:attrNameLst>
                                          <p:attrName>style.visibility</p:attrName>
                                        </p:attrNameLst>
                                      </p:cBhvr>
                                      <p:to>
                                        <p:strVal val="visible"/>
                                      </p:to>
                                    </p:set>
                                    <p:animEffect filter="fade" transition="in">
                                      <p:cBhvr>
                                        <p:cTn dur="1000"/>
                                        <p:tgtEl>
                                          <p:spTgt spid="4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xEl>
                                              <p:pRg end="2" st="2"/>
                                            </p:txEl>
                                          </p:spTgt>
                                        </p:tgtEl>
                                        <p:attrNameLst>
                                          <p:attrName>style.visibility</p:attrName>
                                        </p:attrNameLst>
                                      </p:cBhvr>
                                      <p:to>
                                        <p:strVal val="visible"/>
                                      </p:to>
                                    </p:set>
                                    <p:animEffect filter="fade" transition="in">
                                      <p:cBhvr>
                                        <p:cTn dur="1000"/>
                                        <p:tgtEl>
                                          <p:spTgt spid="44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
          <p:cNvSpPr txBox="1"/>
          <p:nvPr>
            <p:ph idx="1" type="body"/>
          </p:nvPr>
        </p:nvSpPr>
        <p:spPr>
          <a:xfrm>
            <a:off x="1981200" y="152400"/>
            <a:ext cx="4953000" cy="715963"/>
          </a:xfrm>
          <a:prstGeom prst="rect">
            <a:avLst/>
          </a:prstGeom>
          <a:noFill/>
          <a:ln cap="flat" cmpd="sng" w="9525">
            <a:solidFill>
              <a:srgbClr val="0000CC"/>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rtl="0" algn="ctr">
              <a:spcBef>
                <a:spcPts val="0"/>
              </a:spcBef>
              <a:spcAft>
                <a:spcPts val="0"/>
              </a:spcAft>
              <a:buClr>
                <a:srgbClr val="FF0000"/>
              </a:buClr>
              <a:buSzPts val="3600"/>
              <a:buFont typeface="Arial"/>
              <a:buNone/>
            </a:pPr>
            <a:r>
              <a:rPr b="1" lang="en-US" sz="3600">
                <a:solidFill>
                  <a:srgbClr val="FF0000"/>
                </a:solidFill>
              </a:rPr>
              <a:t>c. Tóm tắt tác phẩm:</a:t>
            </a:r>
            <a:endParaRPr b="1" sz="3600">
              <a:solidFill>
                <a:srgbClr val="FF0000"/>
              </a:solidFill>
            </a:endParaRPr>
          </a:p>
        </p:txBody>
      </p:sp>
      <p:pic>
        <p:nvPicPr>
          <p:cNvPr id="452" name="Google Shape;452;p7"/>
          <p:cNvPicPr preferRelativeResize="0"/>
          <p:nvPr/>
        </p:nvPicPr>
        <p:blipFill rotWithShape="1">
          <a:blip r:embed="rId3">
            <a:alphaModFix/>
          </a:blip>
          <a:srcRect b="0" l="0" r="0" t="0"/>
          <a:stretch/>
        </p:blipFill>
        <p:spPr>
          <a:xfrm>
            <a:off x="762000" y="1219200"/>
            <a:ext cx="7696200" cy="43291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descr="Parchment" id="457" name="Google Shape;457;p8"/>
          <p:cNvSpPr txBox="1"/>
          <p:nvPr/>
        </p:nvSpPr>
        <p:spPr>
          <a:xfrm>
            <a:off x="90814" y="226905"/>
            <a:ext cx="5181600" cy="5670783"/>
          </a:xfrm>
          <a:prstGeom prst="rect">
            <a:avLst/>
          </a:prstGeom>
          <a:noFill/>
          <a:ln cap="flat" cmpd="tri" w="762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500" u="none" cap="none" strike="noStrike">
                <a:solidFill>
                  <a:schemeClr val="dk1"/>
                </a:solidFill>
                <a:latin typeface="Arial"/>
                <a:ea typeface="Arial"/>
                <a:cs typeface="Arial"/>
                <a:sym typeface="Arial"/>
              </a:rPr>
              <a:t>- Rừng xà nu trong tầm đại bác của giặc, đang che chở cho dân làng.</a:t>
            </a:r>
            <a:endParaRPr/>
          </a:p>
          <a:p>
            <a:pPr indent="0" lvl="0" marL="0" marR="0" rtl="0" algn="just">
              <a:spcBef>
                <a:spcPts val="1250"/>
              </a:spcBef>
              <a:spcAft>
                <a:spcPts val="0"/>
              </a:spcAft>
              <a:buNone/>
            </a:pPr>
            <a:r>
              <a:rPr b="0" i="0" lang="en-US" sz="2500" u="none" cap="none" strike="noStrike">
                <a:solidFill>
                  <a:schemeClr val="dk1"/>
                </a:solidFill>
                <a:latin typeface="Arial"/>
                <a:ea typeface="Arial"/>
                <a:cs typeface="Arial"/>
                <a:sym typeface="Arial"/>
              </a:rPr>
              <a:t>- Sau ba năm đi lực lượng, Tnú được phép về thăm làng. Đêm đó, tại nhà cụ Mết, cụ đã kể cho dân làng nghe về cuộc đời của Tnú và dân làng Xô Man trong kháng chiến.</a:t>
            </a:r>
            <a:endParaRPr/>
          </a:p>
          <a:p>
            <a:pPr indent="0" lvl="0" marL="0" marR="0" rtl="0" algn="just">
              <a:spcBef>
                <a:spcPts val="1250"/>
              </a:spcBef>
              <a:spcAft>
                <a:spcPts val="0"/>
              </a:spcAft>
              <a:buNone/>
            </a:pPr>
            <a:r>
              <a:rPr b="0" i="0" lang="en-US" sz="2500" u="none" cap="none" strike="noStrike">
                <a:solidFill>
                  <a:schemeClr val="dk1"/>
                </a:solidFill>
                <a:latin typeface="Arial"/>
                <a:ea typeface="Arial"/>
                <a:cs typeface="Arial"/>
                <a:sym typeface="Arial"/>
              </a:rPr>
              <a:t>- Hồi Mĩ - Diệm khủng bố gắt gao, được anh Quyết dìu dắt, Tnú cùng Mai tham gia nuôi giấu cán bộ.</a:t>
            </a:r>
            <a:endParaRPr/>
          </a:p>
          <a:p>
            <a:pPr indent="0" lvl="0" marL="0" marR="0" rtl="0" algn="just">
              <a:spcBef>
                <a:spcPts val="1250"/>
              </a:spcBef>
              <a:spcAft>
                <a:spcPts val="0"/>
              </a:spcAft>
              <a:buNone/>
            </a:pPr>
            <a:r>
              <a:rPr b="0" i="0" lang="en-US" sz="2500" u="none" cap="none" strike="noStrike">
                <a:solidFill>
                  <a:schemeClr val="dk1"/>
                </a:solidFill>
                <a:latin typeface="Arial"/>
                <a:ea typeface="Arial"/>
                <a:cs typeface="Arial"/>
                <a:sym typeface="Arial"/>
              </a:rPr>
              <a:t>- Một lần đi liên lạc, Tnú bị giặc bắt. Ba năm sau, anh vượt ngục trở về.</a:t>
            </a:r>
            <a:endParaRPr/>
          </a:p>
        </p:txBody>
      </p:sp>
      <p:pic>
        <p:nvPicPr>
          <p:cNvPr descr="rung_xa_nu" id="458" name="Google Shape;458;p8"/>
          <p:cNvPicPr preferRelativeResize="0"/>
          <p:nvPr/>
        </p:nvPicPr>
        <p:blipFill rotWithShape="1">
          <a:blip r:embed="rId3">
            <a:alphaModFix/>
          </a:blip>
          <a:srcRect b="0" l="0" r="27660" t="0"/>
          <a:stretch/>
        </p:blipFill>
        <p:spPr>
          <a:xfrm>
            <a:off x="5342351" y="28184"/>
            <a:ext cx="1790700" cy="2628900"/>
          </a:xfrm>
          <a:prstGeom prst="rect">
            <a:avLst/>
          </a:prstGeom>
          <a:noFill/>
          <a:ln>
            <a:noFill/>
          </a:ln>
        </p:spPr>
      </p:pic>
      <p:pic>
        <p:nvPicPr>
          <p:cNvPr id="459" name="Google Shape;459;p8"/>
          <p:cNvPicPr preferRelativeResize="0"/>
          <p:nvPr/>
        </p:nvPicPr>
        <p:blipFill rotWithShape="1">
          <a:blip r:embed="rId4">
            <a:alphaModFix/>
          </a:blip>
          <a:srcRect b="0" l="0" r="0" t="0"/>
          <a:stretch/>
        </p:blipFill>
        <p:spPr>
          <a:xfrm>
            <a:off x="5572921" y="261351"/>
            <a:ext cx="3560641" cy="21625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1"/>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animEffect filter="fade" transition="in">
                                      <p:cBhvr>
                                        <p:cTn dur="1"/>
                                        <p:tgtEl>
                                          <p:spTgt spid="4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animEffect filter="fade" transition="in">
                                      <p:cBhvr>
                                        <p:cTn dur="1"/>
                                        <p:tgtEl>
                                          <p:spTgt spid="4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3" st="3"/>
                                            </p:txEl>
                                          </p:spTgt>
                                        </p:tgtEl>
                                        <p:attrNameLst>
                                          <p:attrName>style.visibility</p:attrName>
                                        </p:attrNameLst>
                                      </p:cBhvr>
                                      <p:to>
                                        <p:strVal val="visible"/>
                                      </p:to>
                                    </p:set>
                                    <p:animEffect filter="fade" transition="in">
                                      <p:cBhvr>
                                        <p:cTn dur="1"/>
                                        <p:tgtEl>
                                          <p:spTgt spid="4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2009-02-08T16:13:40Z</dcterms:created>
  <dc:creator>PHONG VU</dc:creator>
</cp:coreProperties>
</file>