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0" r:id="rId2"/>
    <p:sldId id="257" r:id="rId3"/>
    <p:sldId id="271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  <a:srgbClr val="FFFFFF"/>
    <a:srgbClr val="CAEA2A"/>
    <a:srgbClr val="66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027" autoAdjust="0"/>
  </p:normalViewPr>
  <p:slideViewPr>
    <p:cSldViewPr>
      <p:cViewPr varScale="1">
        <p:scale>
          <a:sx n="70" d="100"/>
          <a:sy n="70" d="100"/>
        </p:scale>
        <p:origin x="4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197A5E-70C3-4A75-B188-CC33E3B3FED6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7F36AC-4B99-4019-A27F-ED396D855E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850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C333D-A95F-4A0F-9F6A-7A97182FCB43}" type="slidenum">
              <a:rPr 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1D420D-66B3-42DC-AC1A-7AB18FA3BAEE}" type="slidenum">
              <a:rPr 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vi-VN" b="1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Tại anôt: </a:t>
            </a:r>
            <a:r>
              <a:rPr lang="vi-VN">
                <a:latin typeface="Calibri" pitchFamily="34" charset="0"/>
                <a:cs typeface="Calibri" pitchFamily="34" charset="0"/>
              </a:rPr>
              <a:t>e bị kéo về </a:t>
            </a:r>
            <a:r>
              <a:rPr lang="vi-VN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cực dương </a:t>
            </a:r>
            <a:r>
              <a:rPr lang="vi-VN">
                <a:latin typeface="Calibri" pitchFamily="34" charset="0"/>
                <a:cs typeface="Calibri" pitchFamily="34" charset="0"/>
              </a:rPr>
              <a:t>của nguồn, hình thành ion Cu</a:t>
            </a:r>
            <a:r>
              <a:rPr lang="vi-VN" baseline="30000">
                <a:latin typeface="Calibri" pitchFamily="34" charset="0"/>
                <a:cs typeface="Calibri" pitchFamily="34" charset="0"/>
              </a:rPr>
              <a:t>2+</a:t>
            </a:r>
            <a:r>
              <a:rPr lang="vi-VN">
                <a:latin typeface="Calibri" pitchFamily="34" charset="0"/>
                <a:cs typeface="Calibri" pitchFamily="34" charset="0"/>
              </a:rPr>
              <a:t> trên bề mặt tiếp xúc với dung dịch và </a:t>
            </a:r>
            <a:r>
              <a:rPr lang="vi-VN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tan dần </a:t>
            </a:r>
            <a:r>
              <a:rPr lang="vi-VN">
                <a:latin typeface="Calibri" pitchFamily="34" charset="0"/>
                <a:cs typeface="Calibri" pitchFamily="34" charset="0"/>
              </a:rPr>
              <a:t>vào dung dịch</a:t>
            </a:r>
            <a:endParaRPr lang="vi-VN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B50B2D-255E-4F8F-B6A2-D5F5D306AD21}" type="slidenum">
              <a:rPr 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6249-9C21-4E79-9136-A5273B923E94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93CE-6809-4528-9C78-3C0644700E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815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7A5C-4C16-4BD8-A21D-AB4353B11BE8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767B-0E67-47DC-8143-C5F80AEA782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333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3730-7814-4B68-BCAB-E3CB571F3086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27D9-85C1-4181-991A-9FF84FC4253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3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dirty="0">
                <a:solidFill>
                  <a:srgbClr val="CC33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4BC1-C6F8-4559-AEF9-4C3280E4039F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763C-E2DB-45F9-B529-409065109B2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4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051" y="0"/>
            <a:ext cx="116607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1AA19-3520-46AC-82CF-1F39E32C6D4F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1AD4B-28B4-4093-A09C-2E01C753663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85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610D-EDB5-42FD-A230-E5982B9706C2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0737-AC7E-4A11-8E03-2FC8229467A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78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A3DAA9-4252-44F7-BE8E-AA37D8790FCA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D490C-0E4B-44F0-84BF-E7AABD5B58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2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3CCC-49E5-435A-BFBE-C80BA09B75C7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6A4E-F5A5-41A1-B6BE-F9C69BFC78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22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DE5C09-E5CF-4306-B678-4BC5564BA9F3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4A082E-5C53-4C6E-A524-E4AEE5504CB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53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35CB59-B332-41E1-ACE4-F4D74E23E20F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C34CC0-7AF0-4B27-90FD-0C7366D0508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59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/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3EA6E1-4688-4F98-AD79-31204522EBB2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642E3-1C24-4F51-B949-747EF53C579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1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6318" y="-1588"/>
            <a:ext cx="11569700" cy="68580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r="5852" b="2975"/>
          <a:stretch>
            <a:fillRect/>
          </a:stretch>
        </p:blipFill>
        <p:spPr bwMode="auto">
          <a:xfrm>
            <a:off x="9482667" y="4797425"/>
            <a:ext cx="2324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234" y="0"/>
            <a:ext cx="12208933" cy="6921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2446867" y="1447800"/>
            <a:ext cx="94657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531D37D-0154-4958-BA2E-0C13D2DC879B}" type="datetimeFigureOut">
              <a:rPr lang="vi-VN"/>
              <a:pPr>
                <a:defRPr/>
              </a:pPr>
              <a:t>28/11/2020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713674-5781-456A-B57C-4CCC7A239D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sp>
        <p:nvSpPr>
          <p:cNvPr id="2" name="Oval 1"/>
          <p:cNvSpPr/>
          <p:nvPr userDrawn="1"/>
        </p:nvSpPr>
        <p:spPr>
          <a:xfrm>
            <a:off x="-144693" y="418452"/>
            <a:ext cx="731703" cy="5487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rgbClr val="CAEA2A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Na</a:t>
            </a:r>
            <a:r>
              <a:rPr lang="en-US" sz="1400" b="1" baseline="30000" dirty="0">
                <a:solidFill>
                  <a:srgbClr val="FF0000"/>
                </a:solidFill>
              </a:rPr>
              <a:t>+</a:t>
            </a:r>
            <a:endParaRPr lang="vi-VN" sz="1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31372" y="44625"/>
            <a:ext cx="969297" cy="72697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1903BD"/>
                </a:solidFill>
              </a:rPr>
              <a:t>Cl</a:t>
            </a:r>
            <a:r>
              <a:rPr lang="en-US" b="1" baseline="30000" dirty="0">
                <a:solidFill>
                  <a:srgbClr val="1903BD"/>
                </a:solidFill>
              </a:rPr>
              <a:t>-</a:t>
            </a:r>
            <a:endParaRPr lang="vi-VN" b="1" dirty="0">
              <a:solidFill>
                <a:srgbClr val="1903BD"/>
              </a:solidFill>
            </a:endParaRPr>
          </a:p>
        </p:txBody>
      </p:sp>
      <p:sp>
        <p:nvSpPr>
          <p:cNvPr id="4" name="Flowchart: Connector 3"/>
          <p:cNvSpPr/>
          <p:nvPr userDrawn="1"/>
        </p:nvSpPr>
        <p:spPr>
          <a:xfrm>
            <a:off x="9789616" y="5040734"/>
            <a:ext cx="192021" cy="144016"/>
          </a:xfrm>
          <a:prstGeom prst="flowChartConnector">
            <a:avLst/>
          </a:prstGeom>
          <a:noFill/>
          <a:ln w="3175"/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1" r:id="rId3"/>
    <p:sldLayoutId id="2147483727" r:id="rId4"/>
    <p:sldLayoutId id="2147483732" r:id="rId5"/>
    <p:sldLayoutId id="2147483728" r:id="rId6"/>
    <p:sldLayoutId id="2147483733" r:id="rId7"/>
    <p:sldLayoutId id="2147483734" r:id="rId8"/>
    <p:sldLayoutId id="2147483735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200" b="1" kern="1200" dirty="0">
          <a:solidFill>
            <a:srgbClr val="CC33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alibri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72605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4C5A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2288" y="2308226"/>
            <a:ext cx="3598862" cy="2689225"/>
          </a:xfrm>
        </p:spPr>
      </p:pic>
      <p:sp>
        <p:nvSpPr>
          <p:cNvPr id="6" name="Rectangle 5"/>
          <p:cNvSpPr/>
          <p:nvPr/>
        </p:nvSpPr>
        <p:spPr>
          <a:xfrm>
            <a:off x="2279183" y="2420888"/>
            <a:ext cx="7704856" cy="511256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ĐẾN DỰ GIỜ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1992314" y="692151"/>
            <a:ext cx="8567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II. BẢN CHẤT DÒNG ĐIỆN TRONG CHẤT ĐIỆN PHÂN</a:t>
            </a: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1992313" y="2997201"/>
            <a:ext cx="2374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vi-VN" sz="32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92314" y="1592264"/>
            <a:ext cx="3455987" cy="3132137"/>
          </a:xfrm>
        </p:spPr>
        <p:txBody>
          <a:bodyPr/>
          <a:lstStyle/>
          <a:p>
            <a:pPr marL="80963" indent="0">
              <a:buNone/>
            </a:pPr>
            <a:r>
              <a:rPr lang="vi-VN" sz="2800">
                <a:latin typeface="Calibri" pitchFamily="34" charset="0"/>
                <a:cs typeface="Calibri" pitchFamily="34" charset="0"/>
              </a:rPr>
              <a:t>* Dòng điện trong chất điện phân còn </a:t>
            </a:r>
            <a:r>
              <a:rPr lang="vi-VN"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tải</a:t>
            </a:r>
            <a:r>
              <a:rPr lang="vi-VN" sz="280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vật chất tới điện cực </a:t>
            </a:r>
            <a:r>
              <a:rPr lang="vi-VN" sz="2800">
                <a:latin typeface="Calibri" pitchFamily="34" charset="0"/>
                <a:cs typeface="Calibri" pitchFamily="34" charset="0"/>
              </a:rPr>
              <a:t>và</a:t>
            </a:r>
            <a:r>
              <a:rPr lang="vi-VN"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đọng lại ở điện cực</a:t>
            </a:r>
            <a:r>
              <a:rPr lang="vi-VN" sz="2800">
                <a:latin typeface="Calibri" pitchFamily="34" charset="0"/>
                <a:cs typeface="Calibri" pitchFamily="34" charset="0"/>
              </a:rPr>
              <a:t>, gây ra </a:t>
            </a:r>
            <a:r>
              <a:rPr lang="vi-VN" sz="2800" i="1">
                <a:latin typeface="Calibri" pitchFamily="34" charset="0"/>
                <a:cs typeface="Calibri" pitchFamily="34" charset="0"/>
              </a:rPr>
              <a:t>hiện tượng điện phân</a:t>
            </a:r>
            <a:r>
              <a:rPr lang="vi-VN" sz="2800">
                <a:latin typeface="Calibri" pitchFamily="34" charset="0"/>
                <a:cs typeface="Calibri" pitchFamily="34" charset="0"/>
              </a:rPr>
              <a:t>.</a:t>
            </a:r>
            <a:endParaRPr lang="vi-VN" sz="2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eletrolise ignea NaCl avi - YouTub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7928" y="1625600"/>
            <a:ext cx="4809728" cy="360729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566988" y="4117975"/>
            <a:ext cx="7129462" cy="2624138"/>
          </a:xfrm>
          <a:prstGeom prst="cloudCallout">
            <a:avLst>
              <a:gd name="adj1" fmla="val -46157"/>
              <a:gd name="adj2" fmla="val 393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 Trong quá trình tải điện lượng vật chất đi theo và đi đến hai điện cực. Vậy trên hai điện cực có sự biến đổi gì không?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92314" y="692151"/>
            <a:ext cx="85677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III. CÁC HIỆN TƯỢNG DIỄN RA Ở ĐIỆN CỰC. HIỆN TƯỢNG CỰC DƯƠNG TAN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2314" y="1557338"/>
            <a:ext cx="8658225" cy="571500"/>
          </a:xfrm>
        </p:spPr>
        <p:txBody>
          <a:bodyPr>
            <a:normAutofit fontScale="925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1. </a:t>
            </a:r>
            <a:r>
              <a:rPr lang="vi-VN" sz="3000" dirty="0">
                <a:latin typeface="Calibri" pitchFamily="34" charset="0"/>
                <a:cs typeface="Calibri" pitchFamily="34" charset="0"/>
              </a:rPr>
              <a:t>Xét dung dịch điện phân là CuSO</a:t>
            </a:r>
            <a:r>
              <a:rPr lang="vi-VN" sz="30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vi-VN" sz="3000" dirty="0">
                <a:latin typeface="Calibri" pitchFamily="34" charset="0"/>
                <a:cs typeface="Calibri" pitchFamily="34" charset="0"/>
              </a:rPr>
              <a:t>, anốt bằng đồng Cu.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992314" y="2060575"/>
            <a:ext cx="8658225" cy="2160588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vi-VN" sz="2800" b="1" dirty="0">
                <a:latin typeface="Calibri" pitchFamily="34" charset="0"/>
                <a:cs typeface="Calibri" pitchFamily="34" charset="0"/>
              </a:rPr>
              <a:t>Khi có dòng điện chạy qua thì: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Tại catôt: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Cu</a:t>
            </a:r>
            <a:r>
              <a:rPr lang="vi-VN" sz="280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+2e</a:t>
            </a:r>
            <a:r>
              <a:rPr lang="vi-VN" sz="2800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Cu,</a:t>
            </a: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đồng bám vào catôt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vi-VN" sz="2800" b="1" dirty="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Tại anôt: 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Cu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Cu</a:t>
            </a:r>
            <a:r>
              <a:rPr lang="vi-VN" sz="280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+2e</a:t>
            </a:r>
            <a:r>
              <a:rPr lang="vi-VN" sz="2800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đồng tan dần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vào dung dịch</a:t>
            </a:r>
            <a:endParaRPr lang="vi-VN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2314" y="4357689"/>
            <a:ext cx="8658225" cy="13033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2296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* </a:t>
            </a:r>
            <a:r>
              <a:rPr lang="vi-VN" sz="2800" b="1" i="1" dirty="0">
                <a:latin typeface="Calibri" pitchFamily="34" charset="0"/>
                <a:cs typeface="Calibri" pitchFamily="34" charset="0"/>
              </a:rPr>
              <a:t>Kết quả: 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Anốt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bị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mòn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dần, ở catôt lại có đồng bám vào. Đó chính là hiện tượng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cực dương tan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92314" y="5732463"/>
            <a:ext cx="8658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963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800">
                <a:latin typeface="Calibri" pitchFamily="34" charset="0"/>
                <a:cs typeface="Calibri" pitchFamily="34" charset="0"/>
              </a:rPr>
              <a:t>* </a:t>
            </a: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vi-VN" sz="2800">
                <a:latin typeface="Calibri" pitchFamily="34" charset="0"/>
                <a:cs typeface="Calibri" pitchFamily="34" charset="0"/>
              </a:rPr>
              <a:t>Bình điện phân tác dụng </a:t>
            </a:r>
            <a:r>
              <a:rPr lang="vi-VN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như một điện trở.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build="p"/>
      <p:bldP spid="10" grpId="0" build="p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1992314" y="692151"/>
            <a:ext cx="85677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III. CÁC HIỆN TƯỢNG DIỄN RA Ở ĐIỆN CỰC. HIỆN TƯỢNG CỰC DƯƠNG TAN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1" y="1628776"/>
            <a:ext cx="8659813" cy="936625"/>
          </a:xfrm>
        </p:spPr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dirty="0">
                <a:latin typeface="+mj-lt"/>
                <a:cs typeface="Calibri" pitchFamily="34" charset="0"/>
              </a:rPr>
              <a:t>.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Xét chất điện phân là muối ăn (NaCl), hai điện cực đều bằng </a:t>
            </a:r>
            <a:r>
              <a:rPr lang="vi-VN" sz="2800" dirty="0" err="1">
                <a:latin typeface="Calibri" pitchFamily="34" charset="0"/>
                <a:cs typeface="Calibri" pitchFamily="34" charset="0"/>
              </a:rPr>
              <a:t>inox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1" y="4149726"/>
            <a:ext cx="86598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963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* </a:t>
            </a:r>
            <a:r>
              <a:rPr lang="vi-VN" sz="2800" b="1" i="1" dirty="0">
                <a:latin typeface="Calibri" pitchFamily="34" charset="0"/>
                <a:cs typeface="Calibri" pitchFamily="34" charset="0"/>
              </a:rPr>
              <a:t>Kết quả: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2H</a:t>
            </a:r>
            <a:r>
              <a:rPr lang="vi-VN" sz="2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O + 2Cl</a:t>
            </a:r>
            <a:r>
              <a:rPr lang="vi-VN" sz="2800" baseline="300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 H</a:t>
            </a:r>
            <a:r>
              <a:rPr lang="vi-VN" sz="2800" baseline="-25000" dirty="0">
                <a:latin typeface="Calibri" pitchFamily="34" charset="0"/>
                <a:cs typeface="Calibri" pitchFamily="34" charset="0"/>
                <a:sym typeface="Symbol"/>
              </a:rPr>
              <a:t>2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 + 2OH</a:t>
            </a:r>
            <a:r>
              <a:rPr lang="vi-VN" sz="2800" baseline="30000" dirty="0">
                <a:latin typeface="Calibri" pitchFamily="34" charset="0"/>
                <a:cs typeface="Calibri" pitchFamily="34" charset="0"/>
                <a:sym typeface="Symbol"/>
              </a:rPr>
              <a:t>-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 + Cl</a:t>
            </a:r>
            <a:r>
              <a:rPr lang="vi-VN" sz="2800" baseline="-25000" dirty="0">
                <a:latin typeface="Calibri" pitchFamily="34" charset="0"/>
                <a:cs typeface="Calibri" pitchFamily="34" charset="0"/>
                <a:sym typeface="Symbol"/>
              </a:rPr>
              <a:t>2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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1" y="4797426"/>
            <a:ext cx="86598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963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* </a:t>
            </a:r>
            <a:r>
              <a:rPr lang="vi-VN" sz="2800" i="1" dirty="0">
                <a:latin typeface="Calibri" pitchFamily="34" charset="0"/>
                <a:cs typeface="Calibri" pitchFamily="34" charset="0"/>
              </a:rPr>
              <a:t>Năng lượng dùng để thực hiện việc phân tách lấy từ năng lượng của dòng điện: W=</a:t>
            </a:r>
            <a:r>
              <a:rPr lang="vi-VN" sz="2800" i="1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vi-VN" sz="2800" i="1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vi-VN" sz="2800" i="1" dirty="0" err="1">
                <a:latin typeface="Calibri" pitchFamily="34" charset="0"/>
                <a:cs typeface="Calibri" pitchFamily="34" charset="0"/>
              </a:rPr>
              <a:t>It</a:t>
            </a:r>
            <a:r>
              <a:rPr lang="vi-VN" sz="28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800" i="1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vi-VN" sz="2800" i="1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vi-VN" sz="2800" i="1" dirty="0">
                <a:latin typeface="Calibri" pitchFamily="34" charset="0"/>
                <a:cs typeface="Calibri" pitchFamily="34" charset="0"/>
              </a:rPr>
              <a:t> là suất phản điện của bình điện phân. </a:t>
            </a:r>
            <a:r>
              <a:rPr lang="vi-VN" sz="28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vi-V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Bình điện phân tác dụng như một máy thu.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992314" y="2636640"/>
            <a:ext cx="8658225" cy="1440433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vi-VN" sz="2800" b="1" dirty="0">
                <a:latin typeface="Calibri" pitchFamily="34" charset="0"/>
                <a:cs typeface="Calibri" pitchFamily="34" charset="0"/>
              </a:rPr>
              <a:t>Khi có dòng điện chạy qua thì: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Tại catôt: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2H</a:t>
            </a:r>
            <a:r>
              <a:rPr lang="vi-VN" sz="2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3</a:t>
            </a: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 H</a:t>
            </a:r>
            <a:r>
              <a:rPr lang="vi-VN" sz="2800" baseline="-25000" dirty="0">
                <a:latin typeface="Calibri" pitchFamily="34" charset="0"/>
                <a:cs typeface="Calibri" pitchFamily="34" charset="0"/>
                <a:sym typeface="Symbol"/>
              </a:rPr>
              <a:t>2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 + 2OH</a:t>
            </a:r>
            <a:r>
              <a:rPr lang="vi-VN" sz="2800" baseline="30000" dirty="0">
                <a:latin typeface="Calibri" pitchFamily="34" charset="0"/>
                <a:cs typeface="Calibri" pitchFamily="34" charset="0"/>
                <a:sym typeface="Symbol"/>
              </a:rPr>
              <a:t>-</a:t>
            </a:r>
            <a:endParaRPr lang="vi-VN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Tại anôt: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2Cl</a:t>
            </a:r>
            <a:r>
              <a:rPr lang="vi-VN" sz="2800" baseline="300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800" b="1" dirty="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vi-VN" sz="2800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2</a:t>
            </a:r>
            <a:r>
              <a:rPr lang="vi-VN" sz="2800" b="1" dirty="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 Cl</a:t>
            </a:r>
            <a:r>
              <a:rPr lang="vi-VN" sz="2800" baseline="-25000" dirty="0">
                <a:latin typeface="Calibri" pitchFamily="34" charset="0"/>
                <a:cs typeface="Calibri" pitchFamily="34" charset="0"/>
                <a:sym typeface="Symbol"/>
              </a:rPr>
              <a:t>2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/>
              </a:rPr>
              <a:t>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976" y="115888"/>
            <a:ext cx="4576763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vi-VN"/>
              <a:t>CỦNG CỐ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0089" y="1052513"/>
            <a:ext cx="86756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b="1">
                <a:latin typeface="Times New Roman" pitchFamily="18" charset="0"/>
              </a:rPr>
              <a:t>Câu 1. </a:t>
            </a:r>
            <a:r>
              <a:rPr lang="vi-VN" sz="2800">
                <a:latin typeface="Times New Roman" pitchFamily="18" charset="0"/>
              </a:rPr>
              <a:t>Bản chất dòng điện trong chất điện phân là</a:t>
            </a:r>
          </a:p>
          <a:p>
            <a:r>
              <a:rPr lang="vi-VN" sz="2800">
                <a:latin typeface="Times New Roman" pitchFamily="18" charset="0"/>
              </a:rPr>
              <a:t>A. dòng ion dương dịch chuyển theo chiều điện trường.</a:t>
            </a:r>
          </a:p>
          <a:p>
            <a:r>
              <a:rPr lang="vi-VN" sz="2800">
                <a:latin typeface="Times New Roman" pitchFamily="18" charset="0"/>
              </a:rPr>
              <a:t>B. dòng ion âm dịch chuyển ngược chiều điện trường.</a:t>
            </a:r>
          </a:p>
          <a:p>
            <a:r>
              <a:rPr lang="vi-VN" sz="2800">
                <a:latin typeface="Times New Roman" pitchFamily="18" charset="0"/>
              </a:rPr>
              <a:t>C. dòng electron dịch chuyển ngược chiều điện trường</a:t>
            </a:r>
          </a:p>
          <a:p>
            <a:r>
              <a:rPr lang="vi-VN" sz="2800">
                <a:latin typeface="Times New Roman" pitchFamily="18" charset="0"/>
              </a:rPr>
              <a:t>D. dòng ion dương và ion âm chuyển động có hướng dưới tác dụng của điện trường.</a:t>
            </a:r>
          </a:p>
        </p:txBody>
      </p:sp>
      <p:sp>
        <p:nvSpPr>
          <p:cNvPr id="7" name="Oval 6"/>
          <p:cNvSpPr/>
          <p:nvPr/>
        </p:nvSpPr>
        <p:spPr>
          <a:xfrm>
            <a:off x="1982788" y="2825751"/>
            <a:ext cx="431800" cy="403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2314" y="3846513"/>
            <a:ext cx="8675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b="1" dirty="0">
                <a:latin typeface="Times New Roman" pitchFamily="18" charset="0"/>
              </a:rPr>
              <a:t>Câu 2. </a:t>
            </a:r>
            <a:r>
              <a:rPr lang="vi-VN" sz="2800" dirty="0">
                <a:latin typeface="Times New Roman" pitchFamily="18" charset="0"/>
              </a:rPr>
              <a:t>Chất điện phân dẫn điện không tốt bằng kim loại vì:</a:t>
            </a:r>
          </a:p>
          <a:p>
            <a:r>
              <a:rPr lang="vi-VN" sz="2800" dirty="0">
                <a:latin typeface="Times New Roman" pitchFamily="18" charset="0"/>
              </a:rPr>
              <a:t>A. Mật độ hạt </a:t>
            </a:r>
            <a:r>
              <a:rPr lang="vi-VN" sz="2800">
                <a:latin typeface="Times New Roman" pitchFamily="18" charset="0"/>
              </a:rPr>
              <a:t>tải điện nhỏ </a:t>
            </a:r>
            <a:r>
              <a:rPr lang="vi-VN" sz="2800" dirty="0">
                <a:latin typeface="Times New Roman" pitchFamily="18" charset="0"/>
              </a:rPr>
              <a:t>hơn trong kim loại.</a:t>
            </a:r>
          </a:p>
          <a:p>
            <a:r>
              <a:rPr lang="vi-VN" sz="2800" dirty="0">
                <a:latin typeface="Times New Roman" pitchFamily="18" charset="0"/>
              </a:rPr>
              <a:t>B. Khối lượng và kích thước ion lớn hơn của electron.</a:t>
            </a:r>
          </a:p>
          <a:p>
            <a:r>
              <a:rPr lang="vi-VN" sz="2800" dirty="0">
                <a:latin typeface="Times New Roman" pitchFamily="18" charset="0"/>
              </a:rPr>
              <a:t>C. Môi trường dung dịch mất trật tự hơn trong kim loại.</a:t>
            </a:r>
          </a:p>
          <a:p>
            <a:r>
              <a:rPr lang="pt-BR" sz="2800" dirty="0"/>
              <a:t>D. Cả ba lý do trên.</a:t>
            </a:r>
          </a:p>
        </p:txBody>
      </p:sp>
      <p:sp>
        <p:nvSpPr>
          <p:cNvPr id="10" name="Oval 9"/>
          <p:cNvSpPr/>
          <p:nvPr/>
        </p:nvSpPr>
        <p:spPr>
          <a:xfrm>
            <a:off x="2008188" y="5614989"/>
            <a:ext cx="431800" cy="403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976" y="115888"/>
            <a:ext cx="4576763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vi-VN"/>
              <a:t>CỦNG CỐ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2314" y="2060576"/>
            <a:ext cx="86756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b="1">
                <a:latin typeface="Times New Roman" pitchFamily="18" charset="0"/>
              </a:rPr>
              <a:t>Câu 3. </a:t>
            </a:r>
            <a:r>
              <a:rPr lang="vi-VN" sz="2800">
                <a:latin typeface="Times New Roman" pitchFamily="18" charset="0"/>
              </a:rPr>
              <a:t>Kết quả cuối cùng của quá trình điện phân dung dịch CuSO</a:t>
            </a:r>
            <a:r>
              <a:rPr lang="vi-VN" sz="2800" baseline="-25000">
                <a:latin typeface="Times New Roman" pitchFamily="18" charset="0"/>
              </a:rPr>
              <a:t>4</a:t>
            </a:r>
            <a:r>
              <a:rPr lang="vi-VN" sz="2800">
                <a:latin typeface="Times New Roman" pitchFamily="18" charset="0"/>
              </a:rPr>
              <a:t> với các điện cực bằng Cu là</a:t>
            </a:r>
          </a:p>
          <a:p>
            <a:r>
              <a:rPr lang="vi-VN" sz="2800">
                <a:latin typeface="Times New Roman" pitchFamily="18" charset="0"/>
              </a:rPr>
              <a:t>A. không thay đổi gì ở bình điện phân.</a:t>
            </a:r>
          </a:p>
          <a:p>
            <a:r>
              <a:rPr lang="vi-VN" sz="2800">
                <a:latin typeface="Times New Roman" pitchFamily="18" charset="0"/>
              </a:rPr>
              <a:t>B. chỉ có anốt bị ăn mòn.</a:t>
            </a:r>
          </a:p>
          <a:p>
            <a:r>
              <a:rPr lang="vi-VN" sz="2800">
                <a:latin typeface="Times New Roman" pitchFamily="18" charset="0"/>
              </a:rPr>
              <a:t>C. chỉ có đồng bám vào catốt.</a:t>
            </a:r>
          </a:p>
          <a:p>
            <a:r>
              <a:rPr lang="pt-BR" sz="2800"/>
              <a:t>D. </a:t>
            </a:r>
            <a:r>
              <a:rPr lang="vi-VN" sz="2800">
                <a:latin typeface="Times New Roman" pitchFamily="18" charset="0"/>
              </a:rPr>
              <a:t>anốt bị ăn mòn và đồng bám vào catốt.</a:t>
            </a:r>
            <a:endParaRPr lang="pt-BR" sz="2800"/>
          </a:p>
        </p:txBody>
      </p:sp>
      <p:sp>
        <p:nvSpPr>
          <p:cNvPr id="8" name="Oval 7"/>
          <p:cNvSpPr/>
          <p:nvPr/>
        </p:nvSpPr>
        <p:spPr>
          <a:xfrm>
            <a:off x="2006600" y="4262439"/>
            <a:ext cx="431800" cy="40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5946" y="4437112"/>
            <a:ext cx="5146118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Các em học sinh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sức khoẻ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3952" y="332656"/>
            <a:ext cx="43924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Chúc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quý thầy cô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sức khoẻ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89" y="188913"/>
            <a:ext cx="80740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vi-VN"/>
              <a:t>KIỂM TRA BÀI CŨ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1" y="1556792"/>
            <a:ext cx="8321675" cy="4104282"/>
          </a:xfrm>
        </p:spPr>
        <p:txBody>
          <a:bodyPr>
            <a:normAutofit fontScale="92500" lnSpcReduction="10000"/>
          </a:bodyPr>
          <a:lstStyle/>
          <a:p>
            <a:pPr marL="365760" indent="-283464" algn="just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vi-VN" b="1" i="1" dirty="0">
                <a:latin typeface="Calibri" pitchFamily="34" charset="0"/>
                <a:cs typeface="Calibri" pitchFamily="34" charset="0"/>
              </a:rPr>
              <a:t>Câu 1.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Nêu bản chất dòng điện trong kim loại.</a:t>
            </a:r>
          </a:p>
          <a:p>
            <a:pPr marL="365760" indent="-283464" algn="just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vi-VN" b="1" i="1" dirty="0">
                <a:latin typeface="Calibri" pitchFamily="34" charset="0"/>
                <a:cs typeface="Calibri" pitchFamily="34" charset="0"/>
              </a:rPr>
              <a:t>Câu 2.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Viết công thức về sự phụ thuộc của điện trở suất kim loại vào nhiệt độ. Nêu tên và đơn vị của các đại lượng trong công thức.</a:t>
            </a:r>
          </a:p>
          <a:p>
            <a:pPr marL="365760" indent="-283464" algn="just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vi-VN" b="1" i="1" dirty="0">
                <a:latin typeface="Calibri" pitchFamily="34" charset="0"/>
                <a:cs typeface="Calibri" pitchFamily="34" charset="0"/>
              </a:rPr>
              <a:t>Câu 3.</a:t>
            </a:r>
            <a:r>
              <a:rPr lang="vi-VN" dirty="0">
                <a:latin typeface="Calibri" pitchFamily="34" charset="0"/>
                <a:cs typeface="Calibri" pitchFamily="34" charset="0"/>
              </a:rPr>
              <a:t> Giải thích sự phụ thuộc của điện trở suất của kim loại vào nhiệt độ.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319963" y="3533775"/>
            <a:ext cx="2614612" cy="2637878"/>
            <a:chOff x="6449080" y="1229255"/>
            <a:chExt cx="2615880" cy="2636787"/>
          </a:xfrm>
        </p:grpSpPr>
        <p:grpSp>
          <p:nvGrpSpPr>
            <p:cNvPr id="9221" name="Group 7"/>
            <p:cNvGrpSpPr>
              <a:grpSpLocks/>
            </p:cNvGrpSpPr>
            <p:nvPr/>
          </p:nvGrpSpPr>
          <p:grpSpPr bwMode="auto">
            <a:xfrm>
              <a:off x="6449080" y="1229255"/>
              <a:ext cx="2615880" cy="2636787"/>
              <a:chOff x="5864016" y="1208283"/>
              <a:chExt cx="2615880" cy="263678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359952" y="3009351"/>
                <a:ext cx="1737567" cy="82991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9229" name="Line 239"/>
              <p:cNvSpPr>
                <a:spLocks noChangeShapeType="1"/>
              </p:cNvSpPr>
              <p:nvPr/>
            </p:nvSpPr>
            <p:spPr bwMode="auto">
              <a:xfrm>
                <a:off x="6619039" y="1947012"/>
                <a:ext cx="36067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0" name="Line 240"/>
              <p:cNvSpPr>
                <a:spLocks noChangeShapeType="1"/>
              </p:cNvSpPr>
              <p:nvPr/>
            </p:nvSpPr>
            <p:spPr bwMode="auto">
              <a:xfrm>
                <a:off x="7584546" y="1687301"/>
                <a:ext cx="0" cy="487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1" name="Line 241"/>
              <p:cNvSpPr>
                <a:spLocks noChangeShapeType="1"/>
              </p:cNvSpPr>
              <p:nvPr/>
            </p:nvSpPr>
            <p:spPr bwMode="auto">
              <a:xfrm>
                <a:off x="7700433" y="1944476"/>
                <a:ext cx="773113" cy="0"/>
              </a:xfrm>
              <a:prstGeom prst="line">
                <a:avLst/>
              </a:prstGeom>
              <a:noFill/>
              <a:ln w="28575">
                <a:solidFill>
                  <a:srgbClr val="1903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2" name="Line 242"/>
              <p:cNvSpPr>
                <a:spLocks noChangeShapeType="1"/>
              </p:cNvSpPr>
              <p:nvPr/>
            </p:nvSpPr>
            <p:spPr bwMode="auto">
              <a:xfrm>
                <a:off x="7700433" y="1839701"/>
                <a:ext cx="0" cy="184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3" name="Line 243"/>
              <p:cNvSpPr>
                <a:spLocks noChangeShapeType="1"/>
              </p:cNvSpPr>
              <p:nvPr/>
            </p:nvSpPr>
            <p:spPr bwMode="auto">
              <a:xfrm>
                <a:off x="5902808" y="1946063"/>
                <a:ext cx="199183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4" name="Line 244"/>
              <p:cNvSpPr>
                <a:spLocks noChangeShapeType="1"/>
              </p:cNvSpPr>
              <p:nvPr/>
            </p:nvSpPr>
            <p:spPr bwMode="auto">
              <a:xfrm>
                <a:off x="5900208" y="1941301"/>
                <a:ext cx="0" cy="8858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5" name="Line 245"/>
              <p:cNvSpPr>
                <a:spLocks noChangeShapeType="1"/>
              </p:cNvSpPr>
              <p:nvPr/>
            </p:nvSpPr>
            <p:spPr bwMode="auto">
              <a:xfrm>
                <a:off x="5900208" y="2812839"/>
                <a:ext cx="6524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6" name="Line 246"/>
              <p:cNvSpPr>
                <a:spLocks noChangeShapeType="1"/>
              </p:cNvSpPr>
              <p:nvPr/>
            </p:nvSpPr>
            <p:spPr bwMode="auto">
              <a:xfrm>
                <a:off x="8479896" y="1946064"/>
                <a:ext cx="0" cy="881063"/>
              </a:xfrm>
              <a:prstGeom prst="line">
                <a:avLst/>
              </a:prstGeom>
              <a:noFill/>
              <a:ln w="28575">
                <a:solidFill>
                  <a:srgbClr val="1903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7" name="Line 247"/>
              <p:cNvSpPr>
                <a:spLocks noChangeShapeType="1"/>
              </p:cNvSpPr>
              <p:nvPr/>
            </p:nvSpPr>
            <p:spPr bwMode="auto">
              <a:xfrm>
                <a:off x="7811558" y="2812839"/>
                <a:ext cx="661988" cy="0"/>
              </a:xfrm>
              <a:prstGeom prst="line">
                <a:avLst/>
              </a:prstGeom>
              <a:noFill/>
              <a:ln w="28575">
                <a:solidFill>
                  <a:srgbClr val="1903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Oval 248"/>
              <p:cNvSpPr>
                <a:spLocks noChangeArrowheads="1"/>
              </p:cNvSpPr>
              <p:nvPr/>
            </p:nvSpPr>
            <p:spPr bwMode="auto">
              <a:xfrm>
                <a:off x="6102256" y="1703378"/>
                <a:ext cx="503481" cy="525246"/>
              </a:xfrm>
              <a:prstGeom prst="ellipse">
                <a:avLst/>
              </a:prstGeom>
              <a:noFill/>
              <a:ln>
                <a:headEnd/>
                <a:tailEnd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9239" name="Line 239"/>
              <p:cNvSpPr>
                <a:spLocks noChangeShapeType="1"/>
              </p:cNvSpPr>
              <p:nvPr/>
            </p:nvSpPr>
            <p:spPr bwMode="auto">
              <a:xfrm>
                <a:off x="7297208" y="1946064"/>
                <a:ext cx="2984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40" name="Text Box 250"/>
              <p:cNvSpPr txBox="1">
                <a:spLocks noChangeArrowheads="1"/>
              </p:cNvSpPr>
              <p:nvPr/>
            </p:nvSpPr>
            <p:spPr bwMode="auto">
              <a:xfrm>
                <a:off x="5864016" y="1208283"/>
                <a:ext cx="13251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vi-VN" sz="2000" b="1" noProof="1">
                    <a:latin typeface="Calibri" pitchFamily="34" charset="0"/>
                  </a:rPr>
                  <a:t>Ampe kế</a:t>
                </a:r>
                <a:r>
                  <a:rPr lang="vi-VN" noProof="1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9241" name="Text Box 251"/>
              <p:cNvSpPr txBox="1">
                <a:spLocks noChangeArrowheads="1"/>
              </p:cNvSpPr>
              <p:nvPr/>
            </p:nvSpPr>
            <p:spPr bwMode="auto">
              <a:xfrm>
                <a:off x="6576623" y="3146385"/>
                <a:ext cx="13314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vi-VN" sz="2000" b="1">
                    <a:solidFill>
                      <a:srgbClr val="CC3300"/>
                    </a:solidFill>
                    <a:cs typeface="Times New Roman" pitchFamily="18" charset="0"/>
                  </a:rPr>
                  <a:t>Chất lỏng</a:t>
                </a:r>
              </a:p>
            </p:txBody>
          </p:sp>
          <p:sp>
            <p:nvSpPr>
              <p:cNvPr id="9242" name="Text Box 250"/>
              <p:cNvSpPr txBox="1">
                <a:spLocks noChangeArrowheads="1"/>
              </p:cNvSpPr>
              <p:nvPr/>
            </p:nvSpPr>
            <p:spPr bwMode="auto">
              <a:xfrm>
                <a:off x="7002880" y="1409347"/>
                <a:ext cx="58003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Calibri" pitchFamily="34" charset="0"/>
                  </a:rPr>
                  <a:t>K</a:t>
                </a:r>
                <a:r>
                  <a:rPr lang="en-US">
                    <a:latin typeface="Calibri" pitchFamily="34" charset="0"/>
                  </a:rPr>
                  <a:t> 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8091167" y="2873606"/>
                <a:ext cx="0" cy="95836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362136" y="2886708"/>
                <a:ext cx="0" cy="95836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352372" y="3838723"/>
                <a:ext cx="174730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Can 26"/>
              <p:cNvSpPr/>
              <p:nvPr/>
            </p:nvSpPr>
            <p:spPr>
              <a:xfrm flipH="1">
                <a:off x="6540619" y="2799887"/>
                <a:ext cx="71472" cy="796595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bg1">
                      <a:lumMod val="0"/>
                      <a:lumOff val="10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28" name="Can 27"/>
              <p:cNvSpPr/>
              <p:nvPr/>
            </p:nvSpPr>
            <p:spPr>
              <a:xfrm>
                <a:off x="7811235" y="2793540"/>
                <a:ext cx="73060" cy="796595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bg1">
                      <a:lumMod val="0"/>
                      <a:lumOff val="10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</p:grpSp>
        <p:grpSp>
          <p:nvGrpSpPr>
            <p:cNvPr id="9222" name="Group 28"/>
            <p:cNvGrpSpPr>
              <a:grpSpLocks/>
            </p:cNvGrpSpPr>
            <p:nvPr/>
          </p:nvGrpSpPr>
          <p:grpSpPr bwMode="auto">
            <a:xfrm>
              <a:off x="7575061" y="1763841"/>
              <a:ext cx="631808" cy="390770"/>
              <a:chOff x="6993996" y="1752389"/>
              <a:chExt cx="631808" cy="390770"/>
            </a:xfrm>
          </p:grpSpPr>
          <p:sp>
            <p:nvSpPr>
              <p:cNvPr id="9226" name="Line 239"/>
              <p:cNvSpPr>
                <a:spLocks noChangeShapeType="1"/>
              </p:cNvSpPr>
              <p:nvPr/>
            </p:nvSpPr>
            <p:spPr bwMode="auto">
              <a:xfrm>
                <a:off x="6993996" y="1752389"/>
                <a:ext cx="317500" cy="1952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Line 239"/>
              <p:cNvSpPr>
                <a:spLocks noChangeShapeType="1"/>
              </p:cNvSpPr>
              <p:nvPr/>
            </p:nvSpPr>
            <p:spPr bwMode="auto">
              <a:xfrm>
                <a:off x="7308304" y="1947896"/>
                <a:ext cx="317500" cy="1952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223" name="Group 32"/>
            <p:cNvGrpSpPr>
              <a:grpSpLocks/>
            </p:cNvGrpSpPr>
            <p:nvPr/>
          </p:nvGrpSpPr>
          <p:grpSpPr bwMode="auto">
            <a:xfrm flipH="1">
              <a:off x="6911275" y="1791233"/>
              <a:ext cx="45719" cy="493095"/>
              <a:chOff x="6449859" y="4423464"/>
              <a:chExt cx="18676" cy="636345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6461235" y="4423464"/>
                <a:ext cx="7300" cy="3201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449859" y="4739640"/>
                <a:ext cx="7300" cy="320169"/>
              </a:xfrm>
              <a:prstGeom prst="straightConnector1">
                <a:avLst/>
              </a:prstGeom>
              <a:ln>
                <a:noFill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Cloud Callout 36"/>
          <p:cNvSpPr/>
          <p:nvPr/>
        </p:nvSpPr>
        <p:spPr>
          <a:xfrm>
            <a:off x="1991544" y="-213692"/>
            <a:ext cx="8676456" cy="3833305"/>
          </a:xfrm>
          <a:prstGeom prst="cloudCallout">
            <a:avLst>
              <a:gd name="adj1" fmla="val 7382"/>
              <a:gd name="adj2" fmla="val 6272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Khi đặt hiệu điện thế vào hai điện cực đặt trong chất lỏng thì </a:t>
            </a:r>
            <a:r>
              <a:rPr lang="vi-VN" sz="3200" dirty="0">
                <a:solidFill>
                  <a:srgbClr val="FF0000"/>
                </a:solidFill>
              </a:rPr>
              <a:t>có dòng điện </a:t>
            </a:r>
            <a:r>
              <a:rPr lang="vi-VN" sz="3200" dirty="0"/>
              <a:t>chạy qua chất lỏng </a:t>
            </a:r>
            <a:r>
              <a:rPr lang="vi-VN" sz="3200" dirty="0">
                <a:solidFill>
                  <a:srgbClr val="FF0000"/>
                </a:solidFill>
              </a:rPr>
              <a:t>hay không</a:t>
            </a:r>
            <a:r>
              <a:rPr lang="vi-VN" sz="3200" dirty="0"/>
              <a:t>? Nếu có thì </a:t>
            </a:r>
            <a:r>
              <a:rPr lang="vi-VN" sz="3200" dirty="0">
                <a:solidFill>
                  <a:srgbClr val="FF0000"/>
                </a:solidFill>
              </a:rPr>
              <a:t>bản chất dòng điện </a:t>
            </a:r>
            <a:r>
              <a:rPr lang="vi-VN" sz="3200" dirty="0"/>
              <a:t>trong nó là gì? Dòng điện qua nó có </a:t>
            </a:r>
            <a:r>
              <a:rPr lang="vi-VN" sz="3200" dirty="0">
                <a:solidFill>
                  <a:srgbClr val="FF0000"/>
                </a:solidFill>
              </a:rPr>
              <a:t>đặc điểm </a:t>
            </a:r>
            <a:r>
              <a:rPr lang="vi-VN" sz="3200" dirty="0"/>
              <a:t>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2636912"/>
            <a:ext cx="7772400" cy="151216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vi-VN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Chủ đề: </a:t>
            </a:r>
            <a:r>
              <a:rPr lang="vi-VN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DÒNG ĐIỆN TRONG CHẤT ĐIỆN PHÂN </a:t>
            </a:r>
            <a:br>
              <a:rPr lang="vi-VN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</a:br>
            <a:r>
              <a:rPr lang="vi-VN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(Tiết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1784" y="5085184"/>
            <a:ext cx="4104456" cy="57606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GV: HÀ THẾ NHÂN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8164" y="558801"/>
            <a:ext cx="31527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TRƯỜNG THPT AN NHƠN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TỔ LÝ-TIN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ular Callout 68"/>
          <p:cNvSpPr/>
          <p:nvPr/>
        </p:nvSpPr>
        <p:spPr>
          <a:xfrm>
            <a:off x="8567739" y="4970463"/>
            <a:ext cx="1620837" cy="461962"/>
          </a:xfrm>
          <a:prstGeom prst="wedgeRoundRectCallout">
            <a:avLst>
              <a:gd name="adj1" fmla="val -8119"/>
              <a:gd name="adj2" fmla="val 10850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4" y="692151"/>
            <a:ext cx="4751387" cy="536575"/>
          </a:xfrm>
        </p:spPr>
        <p:txBody>
          <a:bodyPr/>
          <a:lstStyle/>
          <a:p>
            <a:pPr marL="80963" indent="0">
              <a:buNone/>
            </a:pPr>
            <a:r>
              <a:rPr lang="vi-VN" sz="2600" b="1">
                <a:latin typeface="Arial" charset="0"/>
                <a:cs typeface="Arial" charset="0"/>
              </a:rPr>
              <a:t>I. THÍ NGHIỆM</a:t>
            </a:r>
          </a:p>
        </p:txBody>
      </p:sp>
      <p:grpSp>
        <p:nvGrpSpPr>
          <p:cNvPr id="11268" name="Group 29"/>
          <p:cNvGrpSpPr>
            <a:grpSpLocks/>
          </p:cNvGrpSpPr>
          <p:nvPr/>
        </p:nvGrpSpPr>
        <p:grpSpPr bwMode="auto">
          <a:xfrm>
            <a:off x="7972425" y="1228726"/>
            <a:ext cx="2616200" cy="2632075"/>
            <a:chOff x="5864016" y="1208283"/>
            <a:chExt cx="2615880" cy="2630986"/>
          </a:xfrm>
        </p:grpSpPr>
        <p:sp>
          <p:nvSpPr>
            <p:cNvPr id="9" name="Rectangle 8"/>
            <p:cNvSpPr/>
            <p:nvPr/>
          </p:nvSpPr>
          <p:spPr>
            <a:xfrm>
              <a:off x="6351319" y="3009351"/>
              <a:ext cx="1734925" cy="82991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1318" name="Line 239"/>
            <p:cNvSpPr>
              <a:spLocks noChangeShapeType="1"/>
            </p:cNvSpPr>
            <p:nvPr/>
          </p:nvSpPr>
          <p:spPr bwMode="auto">
            <a:xfrm>
              <a:off x="6619039" y="1947012"/>
              <a:ext cx="3606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9" name="Line 240"/>
            <p:cNvSpPr>
              <a:spLocks noChangeShapeType="1"/>
            </p:cNvSpPr>
            <p:nvPr/>
          </p:nvSpPr>
          <p:spPr bwMode="auto">
            <a:xfrm>
              <a:off x="7584546" y="1687301"/>
              <a:ext cx="0" cy="487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0" name="Line 241"/>
            <p:cNvSpPr>
              <a:spLocks noChangeShapeType="1"/>
            </p:cNvSpPr>
            <p:nvPr/>
          </p:nvSpPr>
          <p:spPr bwMode="auto">
            <a:xfrm>
              <a:off x="7700433" y="1944476"/>
              <a:ext cx="773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1" name="Line 242"/>
            <p:cNvSpPr>
              <a:spLocks noChangeShapeType="1"/>
            </p:cNvSpPr>
            <p:nvPr/>
          </p:nvSpPr>
          <p:spPr bwMode="auto">
            <a:xfrm>
              <a:off x="7700433" y="1839701"/>
              <a:ext cx="0" cy="184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2" name="Line 243"/>
            <p:cNvSpPr>
              <a:spLocks noChangeShapeType="1"/>
            </p:cNvSpPr>
            <p:nvPr/>
          </p:nvSpPr>
          <p:spPr bwMode="auto">
            <a:xfrm>
              <a:off x="5902808" y="1946063"/>
              <a:ext cx="19918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3" name="Line 244"/>
            <p:cNvSpPr>
              <a:spLocks noChangeShapeType="1"/>
            </p:cNvSpPr>
            <p:nvPr/>
          </p:nvSpPr>
          <p:spPr bwMode="auto">
            <a:xfrm>
              <a:off x="5900208" y="1941301"/>
              <a:ext cx="0" cy="885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4" name="Line 245"/>
            <p:cNvSpPr>
              <a:spLocks noChangeShapeType="1"/>
            </p:cNvSpPr>
            <p:nvPr/>
          </p:nvSpPr>
          <p:spPr bwMode="auto">
            <a:xfrm>
              <a:off x="5900208" y="2812839"/>
              <a:ext cx="652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5" name="Line 246"/>
            <p:cNvSpPr>
              <a:spLocks noChangeShapeType="1"/>
            </p:cNvSpPr>
            <p:nvPr/>
          </p:nvSpPr>
          <p:spPr bwMode="auto">
            <a:xfrm>
              <a:off x="8479896" y="1946064"/>
              <a:ext cx="0" cy="881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6" name="Line 247"/>
            <p:cNvSpPr>
              <a:spLocks noChangeShapeType="1"/>
            </p:cNvSpPr>
            <p:nvPr/>
          </p:nvSpPr>
          <p:spPr bwMode="auto">
            <a:xfrm>
              <a:off x="7811558" y="2812839"/>
              <a:ext cx="661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Oval 248"/>
            <p:cNvSpPr>
              <a:spLocks noChangeArrowheads="1"/>
            </p:cNvSpPr>
            <p:nvPr/>
          </p:nvSpPr>
          <p:spPr bwMode="auto">
            <a:xfrm>
              <a:off x="6102112" y="1703378"/>
              <a:ext cx="503176" cy="525246"/>
            </a:xfrm>
            <a:prstGeom prst="ellipse">
              <a:avLst/>
            </a:prstGeom>
            <a:noFill/>
            <a:ln>
              <a:headEnd/>
              <a:tailE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Calibri" pitchFamily="34" charset="0"/>
              </a:endParaRPr>
            </a:p>
          </p:txBody>
        </p:sp>
        <p:sp>
          <p:nvSpPr>
            <p:cNvPr id="11328" name="Line 239"/>
            <p:cNvSpPr>
              <a:spLocks noChangeShapeType="1"/>
            </p:cNvSpPr>
            <p:nvPr/>
          </p:nvSpPr>
          <p:spPr bwMode="auto">
            <a:xfrm>
              <a:off x="7297208" y="1946064"/>
              <a:ext cx="298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9" name="Text Box 250"/>
            <p:cNvSpPr txBox="1">
              <a:spLocks noChangeArrowheads="1"/>
            </p:cNvSpPr>
            <p:nvPr/>
          </p:nvSpPr>
          <p:spPr bwMode="auto">
            <a:xfrm>
              <a:off x="5864016" y="1208283"/>
              <a:ext cx="1325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000" b="1" noProof="1">
                  <a:latin typeface="Calibri" pitchFamily="34" charset="0"/>
                </a:rPr>
                <a:t>Ampe kế</a:t>
              </a:r>
              <a:r>
                <a:rPr lang="vi-VN" noProof="1">
                  <a:latin typeface="Calibri" pitchFamily="34" charset="0"/>
                </a:rPr>
                <a:t> </a:t>
              </a:r>
            </a:p>
          </p:txBody>
        </p:sp>
        <p:sp>
          <p:nvSpPr>
            <p:cNvPr id="11330" name="Text Box 251"/>
            <p:cNvSpPr txBox="1">
              <a:spLocks noChangeArrowheads="1"/>
            </p:cNvSpPr>
            <p:nvPr/>
          </p:nvSpPr>
          <p:spPr bwMode="auto">
            <a:xfrm>
              <a:off x="6552151" y="2318584"/>
              <a:ext cx="1589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400" b="1">
                  <a:solidFill>
                    <a:srgbClr val="CC3300"/>
                  </a:solidFill>
                  <a:cs typeface="Times New Roman" pitchFamily="18" charset="0"/>
                </a:rPr>
                <a:t>Nước cất</a:t>
              </a:r>
            </a:p>
          </p:txBody>
        </p:sp>
        <p:sp>
          <p:nvSpPr>
            <p:cNvPr id="11331" name="Text Box 250"/>
            <p:cNvSpPr txBox="1">
              <a:spLocks noChangeArrowheads="1"/>
            </p:cNvSpPr>
            <p:nvPr/>
          </p:nvSpPr>
          <p:spPr bwMode="auto">
            <a:xfrm>
              <a:off x="7002880" y="1409347"/>
              <a:ext cx="5800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K</a:t>
              </a:r>
              <a:r>
                <a:rPr lang="en-US">
                  <a:latin typeface="Calibri" pitchFamily="34" charset="0"/>
                </a:rPr>
                <a:t>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8074802" y="2867259"/>
              <a:ext cx="0" cy="9583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331345" y="2867259"/>
              <a:ext cx="0" cy="9583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32256" y="3834717"/>
              <a:ext cx="174730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 flipH="1">
              <a:off x="6540208" y="2799886"/>
              <a:ext cx="71991" cy="827657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4" name="Can 13"/>
            <p:cNvSpPr/>
            <p:nvPr/>
          </p:nvSpPr>
          <p:spPr>
            <a:xfrm>
              <a:off x="7773545" y="2799886"/>
              <a:ext cx="71991" cy="827657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9099551" y="1763714"/>
            <a:ext cx="631825" cy="390525"/>
            <a:chOff x="6993996" y="1752389"/>
            <a:chExt cx="631808" cy="390770"/>
          </a:xfrm>
        </p:grpSpPr>
        <p:sp>
          <p:nvSpPr>
            <p:cNvPr id="11315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6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9107489" y="4440239"/>
            <a:ext cx="630237" cy="390525"/>
            <a:chOff x="6993996" y="1752389"/>
            <a:chExt cx="631808" cy="390770"/>
          </a:xfrm>
        </p:grpSpPr>
        <p:sp>
          <p:nvSpPr>
            <p:cNvPr id="11313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4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271" name="Group 40"/>
          <p:cNvGrpSpPr>
            <a:grpSpLocks/>
          </p:cNvGrpSpPr>
          <p:nvPr/>
        </p:nvGrpSpPr>
        <p:grpSpPr bwMode="auto">
          <a:xfrm>
            <a:off x="7966076" y="4005263"/>
            <a:ext cx="2625725" cy="2527300"/>
            <a:chOff x="6270163" y="4005064"/>
            <a:chExt cx="2624917" cy="2526841"/>
          </a:xfrm>
        </p:grpSpPr>
        <p:grpSp>
          <p:nvGrpSpPr>
            <p:cNvPr id="11292" name="Group 30"/>
            <p:cNvGrpSpPr>
              <a:grpSpLocks/>
            </p:cNvGrpSpPr>
            <p:nvPr/>
          </p:nvGrpSpPr>
          <p:grpSpPr bwMode="auto">
            <a:xfrm>
              <a:off x="6270163" y="4005064"/>
              <a:ext cx="2624917" cy="2526841"/>
              <a:chOff x="5854979" y="1312428"/>
              <a:chExt cx="2624917" cy="2526841"/>
            </a:xfrm>
          </p:grpSpPr>
          <p:sp>
            <p:nvSpPr>
              <p:cNvPr id="11294" name="Line 239"/>
              <p:cNvSpPr>
                <a:spLocks noChangeShapeType="1"/>
              </p:cNvSpPr>
              <p:nvPr/>
            </p:nvSpPr>
            <p:spPr bwMode="auto">
              <a:xfrm>
                <a:off x="6597534" y="1939291"/>
                <a:ext cx="38217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5" name="Line 240"/>
              <p:cNvSpPr>
                <a:spLocks noChangeShapeType="1"/>
              </p:cNvSpPr>
              <p:nvPr/>
            </p:nvSpPr>
            <p:spPr bwMode="auto">
              <a:xfrm>
                <a:off x="7584546" y="1687301"/>
                <a:ext cx="0" cy="487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6" name="Line 241"/>
              <p:cNvSpPr>
                <a:spLocks noChangeShapeType="1"/>
              </p:cNvSpPr>
              <p:nvPr/>
            </p:nvSpPr>
            <p:spPr bwMode="auto">
              <a:xfrm>
                <a:off x="7700433" y="1944476"/>
                <a:ext cx="7731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7" name="Line 242"/>
              <p:cNvSpPr>
                <a:spLocks noChangeShapeType="1"/>
              </p:cNvSpPr>
              <p:nvPr/>
            </p:nvSpPr>
            <p:spPr bwMode="auto">
              <a:xfrm>
                <a:off x="7700433" y="1839701"/>
                <a:ext cx="0" cy="184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8" name="Line 243"/>
              <p:cNvSpPr>
                <a:spLocks noChangeShapeType="1"/>
              </p:cNvSpPr>
              <p:nvPr/>
            </p:nvSpPr>
            <p:spPr bwMode="auto">
              <a:xfrm>
                <a:off x="5899260" y="1939292"/>
                <a:ext cx="1857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9" name="Line 244"/>
              <p:cNvSpPr>
                <a:spLocks noChangeShapeType="1"/>
              </p:cNvSpPr>
              <p:nvPr/>
            </p:nvSpPr>
            <p:spPr bwMode="auto">
              <a:xfrm>
                <a:off x="5900208" y="1941301"/>
                <a:ext cx="0" cy="8858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00" name="Line 245"/>
              <p:cNvSpPr>
                <a:spLocks noChangeShapeType="1"/>
              </p:cNvSpPr>
              <p:nvPr/>
            </p:nvSpPr>
            <p:spPr bwMode="auto">
              <a:xfrm>
                <a:off x="5900208" y="2812839"/>
                <a:ext cx="6524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01" name="Line 246"/>
              <p:cNvSpPr>
                <a:spLocks noChangeShapeType="1"/>
              </p:cNvSpPr>
              <p:nvPr/>
            </p:nvSpPr>
            <p:spPr bwMode="auto">
              <a:xfrm>
                <a:off x="8479896" y="1946064"/>
                <a:ext cx="0" cy="8810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02" name="Line 247"/>
              <p:cNvSpPr>
                <a:spLocks noChangeShapeType="1"/>
              </p:cNvSpPr>
              <p:nvPr/>
            </p:nvSpPr>
            <p:spPr bwMode="auto">
              <a:xfrm>
                <a:off x="7811558" y="2812839"/>
                <a:ext cx="6619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03" name="Line 239"/>
              <p:cNvSpPr>
                <a:spLocks noChangeShapeType="1"/>
              </p:cNvSpPr>
              <p:nvPr/>
            </p:nvSpPr>
            <p:spPr bwMode="auto">
              <a:xfrm>
                <a:off x="7297208" y="1939714"/>
                <a:ext cx="2984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04" name="Text Box 250"/>
              <p:cNvSpPr txBox="1">
                <a:spLocks noChangeArrowheads="1"/>
              </p:cNvSpPr>
              <p:nvPr/>
            </p:nvSpPr>
            <p:spPr bwMode="auto">
              <a:xfrm>
                <a:off x="5854979" y="1312428"/>
                <a:ext cx="14749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vi-VN" sz="2000" b="1" noProof="1">
                    <a:latin typeface="Calibri" pitchFamily="34" charset="0"/>
                  </a:rPr>
                  <a:t>Ampe kế</a:t>
                </a:r>
                <a:r>
                  <a:rPr lang="vi-VN" sz="2000" noProof="1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11305" name="Text Box 251"/>
              <p:cNvSpPr txBox="1">
                <a:spLocks noChangeArrowheads="1"/>
              </p:cNvSpPr>
              <p:nvPr/>
            </p:nvSpPr>
            <p:spPr bwMode="auto">
              <a:xfrm>
                <a:off x="6456615" y="2277640"/>
                <a:ext cx="16859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vi-VN" sz="2400" b="1">
                    <a:solidFill>
                      <a:srgbClr val="CC3300"/>
                    </a:solidFill>
                    <a:cs typeface="Times New Roman" pitchFamily="18" charset="0"/>
                  </a:rPr>
                  <a:t>Nước muối</a:t>
                </a:r>
              </a:p>
            </p:txBody>
          </p:sp>
          <p:sp>
            <p:nvSpPr>
              <p:cNvPr id="11306" name="Text Box 250"/>
              <p:cNvSpPr txBox="1">
                <a:spLocks noChangeArrowheads="1"/>
              </p:cNvSpPr>
              <p:nvPr/>
            </p:nvSpPr>
            <p:spPr bwMode="auto">
              <a:xfrm>
                <a:off x="7002880" y="1409347"/>
                <a:ext cx="58003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Calibri" pitchFamily="34" charset="0"/>
                  </a:rPr>
                  <a:t>K</a:t>
                </a:r>
                <a:r>
                  <a:rPr lang="en-US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50127" y="3009157"/>
                <a:ext cx="1750474" cy="83011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8088672" y="2867259"/>
                <a:ext cx="0" cy="95836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6352834" y="2874877"/>
                <a:ext cx="0" cy="95836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350031" y="3833118"/>
                <a:ext cx="174730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Can 49"/>
              <p:cNvSpPr/>
              <p:nvPr/>
            </p:nvSpPr>
            <p:spPr>
              <a:xfrm flipH="1">
                <a:off x="6540568" y="2799645"/>
                <a:ext cx="71416" cy="796780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bg1">
                      <a:lumMod val="0"/>
                      <a:lumOff val="10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vi-VN"/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7811765" y="2793296"/>
                <a:ext cx="71415" cy="796780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bg1">
                      <a:lumMod val="0"/>
                      <a:lumOff val="10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vi-VN"/>
              </a:p>
            </p:txBody>
          </p:sp>
        </p:grpSp>
        <p:sp>
          <p:nvSpPr>
            <p:cNvPr id="61" name="Oval 248"/>
            <p:cNvSpPr>
              <a:spLocks noChangeArrowheads="1"/>
            </p:cNvSpPr>
            <p:nvPr/>
          </p:nvSpPr>
          <p:spPr bwMode="auto">
            <a:xfrm>
              <a:off x="6503454" y="4382820"/>
              <a:ext cx="503082" cy="525367"/>
            </a:xfrm>
            <a:prstGeom prst="ellipse">
              <a:avLst/>
            </a:prstGeom>
            <a:noFill/>
            <a:ln>
              <a:headEnd/>
              <a:tailE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 flipH="1">
            <a:off x="8437564" y="4435476"/>
            <a:ext cx="46037" cy="493713"/>
            <a:chOff x="6449859" y="4423464"/>
            <a:chExt cx="18676" cy="636345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6461235" y="4423464"/>
              <a:ext cx="7300" cy="320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6449859" y="4739640"/>
              <a:ext cx="7300" cy="320169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992314" y="4205288"/>
            <a:ext cx="56784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800" b="1" dirty="0">
                <a:latin typeface="Calibri" pitchFamily="34" charset="0"/>
                <a:cs typeface="Calibri" pitchFamily="34" charset="0"/>
              </a:rPr>
              <a:t>b) Kết luận</a:t>
            </a:r>
          </a:p>
          <a:p>
            <a:pPr marL="80963">
              <a:lnSpc>
                <a:spcPct val="150000"/>
              </a:lnSpc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Nước tinh khiết                    </a:t>
            </a:r>
            <a:r>
              <a:rPr lang="vi-VN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điện môi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80963">
              <a:lnSpc>
                <a:spcPct val="150000"/>
              </a:lnSpc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* Dung dịch muối,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axít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, bazơ</a:t>
            </a:r>
            <a:r>
              <a:rPr lang="vi-VN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  dẫn điện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992313" y="1943100"/>
            <a:ext cx="2735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>
                <a:latin typeface="Calibri" pitchFamily="34" charset="0"/>
                <a:cs typeface="Calibri" pitchFamily="34" charset="0"/>
              </a:rPr>
              <a:t>*Nước tinh khiết (nước cất) 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992313" y="2833689"/>
            <a:ext cx="273526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>
                <a:latin typeface="Calibri" pitchFamily="34" charset="0"/>
                <a:cs typeface="Calibri" pitchFamily="34" charset="0"/>
              </a:rPr>
              <a:t>*Dung dịch muối, axít hoặc bazơ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448300" y="1943100"/>
            <a:ext cx="222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>
                <a:latin typeface="Calibri" pitchFamily="34" charset="0"/>
                <a:cs typeface="Calibri" pitchFamily="34" charset="0"/>
                <a:sym typeface="Symbol" pitchFamily="18" charset="2"/>
              </a:rPr>
              <a:t>Dòng điện rất nhỏ</a:t>
            </a:r>
            <a:r>
              <a:rPr lang="vi-VN" sz="240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48300" y="2838451"/>
            <a:ext cx="222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>
                <a:latin typeface="Calibri" pitchFamily="34" charset="0"/>
                <a:cs typeface="Calibri" pitchFamily="34" charset="0"/>
                <a:sym typeface="Symbol" pitchFamily="18" charset="2"/>
              </a:rPr>
              <a:t>Có dòng điện chạy qua</a:t>
            </a:r>
            <a:endParaRPr lang="vi-VN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Down Arrow 64"/>
          <p:cNvSpPr/>
          <p:nvPr/>
        </p:nvSpPr>
        <p:spPr>
          <a:xfrm rot="16200000">
            <a:off x="4825593" y="2132560"/>
            <a:ext cx="360040" cy="45258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3" name="Rounded Rectangular Callout 62"/>
          <p:cNvSpPr/>
          <p:nvPr/>
        </p:nvSpPr>
        <p:spPr>
          <a:xfrm>
            <a:off x="8694738" y="2276476"/>
            <a:ext cx="1274762" cy="461963"/>
          </a:xfrm>
          <a:prstGeom prst="wedgeRoundRectCallout">
            <a:avLst>
              <a:gd name="adj1" fmla="val -1387"/>
              <a:gd name="adj2" fmla="val 1062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6" name="Down Arrow 65"/>
          <p:cNvSpPr/>
          <p:nvPr/>
        </p:nvSpPr>
        <p:spPr>
          <a:xfrm rot="16200000">
            <a:off x="4825593" y="3027204"/>
            <a:ext cx="360040" cy="45258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7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 flipH="1">
            <a:off x="8435975" y="1790701"/>
            <a:ext cx="44450" cy="493713"/>
            <a:chOff x="6449859" y="4423464"/>
            <a:chExt cx="18676" cy="636345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6461235" y="4423464"/>
              <a:ext cx="7300" cy="320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6449859" y="4739640"/>
              <a:ext cx="7300" cy="320169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992314" y="1268414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800" b="1">
                <a:latin typeface="Calibri" pitchFamily="34" charset="0"/>
                <a:cs typeface="Calibri" pitchFamily="34" charset="0"/>
              </a:rPr>
              <a:t>a) Tiến hành thí nghiệm (như sơ đồ)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8" grpId="0" build="p"/>
      <p:bldP spid="29" grpId="0"/>
      <p:bldP spid="56" grpId="0"/>
      <p:bldP spid="59" grpId="0"/>
      <p:bldP spid="6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8453439" y="5732463"/>
            <a:ext cx="1749425" cy="83026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1" name="Oval 120"/>
          <p:cNvSpPr/>
          <p:nvPr/>
        </p:nvSpPr>
        <p:spPr>
          <a:xfrm>
            <a:off x="8882319" y="6093297"/>
            <a:ext cx="252561" cy="2525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0000"/>
                </a:solidFill>
              </a:rPr>
              <a:t>Na</a:t>
            </a:r>
            <a:r>
              <a:rPr lang="en-US" sz="800" b="1" baseline="30000" dirty="0">
                <a:solidFill>
                  <a:srgbClr val="FF0000"/>
                </a:solidFill>
              </a:rPr>
              <a:t>+</a:t>
            </a:r>
            <a:endParaRPr lang="vi-VN" sz="800" b="1" dirty="0">
              <a:solidFill>
                <a:srgbClr val="FF0000"/>
              </a:solidFill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2295" name="Content Placeholder 2"/>
          <p:cNvSpPr txBox="1">
            <a:spLocks/>
          </p:cNvSpPr>
          <p:nvPr/>
        </p:nvSpPr>
        <p:spPr bwMode="auto">
          <a:xfrm>
            <a:off x="1992314" y="692151"/>
            <a:ext cx="47513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I. THÍ NGHIỆM</a:t>
            </a:r>
          </a:p>
        </p:txBody>
      </p:sp>
      <p:grpSp>
        <p:nvGrpSpPr>
          <p:cNvPr id="12296" name="Group 35"/>
          <p:cNvGrpSpPr>
            <a:grpSpLocks/>
          </p:cNvGrpSpPr>
          <p:nvPr/>
        </p:nvGrpSpPr>
        <p:grpSpPr bwMode="auto">
          <a:xfrm>
            <a:off x="7974013" y="1228726"/>
            <a:ext cx="2616200" cy="2632075"/>
            <a:chOff x="5864016" y="1208283"/>
            <a:chExt cx="2615880" cy="2630986"/>
          </a:xfrm>
        </p:grpSpPr>
        <p:sp>
          <p:nvSpPr>
            <p:cNvPr id="37" name="Rectangle 36"/>
            <p:cNvSpPr/>
            <p:nvPr/>
          </p:nvSpPr>
          <p:spPr>
            <a:xfrm>
              <a:off x="6351318" y="3009351"/>
              <a:ext cx="1749211" cy="82991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357" name="Line 239"/>
            <p:cNvSpPr>
              <a:spLocks noChangeShapeType="1"/>
            </p:cNvSpPr>
            <p:nvPr/>
          </p:nvSpPr>
          <p:spPr bwMode="auto">
            <a:xfrm>
              <a:off x="6619039" y="1947012"/>
              <a:ext cx="3606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Line 240"/>
            <p:cNvSpPr>
              <a:spLocks noChangeShapeType="1"/>
            </p:cNvSpPr>
            <p:nvPr/>
          </p:nvSpPr>
          <p:spPr bwMode="auto">
            <a:xfrm>
              <a:off x="7584546" y="1687301"/>
              <a:ext cx="0" cy="487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Line 241"/>
            <p:cNvSpPr>
              <a:spLocks noChangeShapeType="1"/>
            </p:cNvSpPr>
            <p:nvPr/>
          </p:nvSpPr>
          <p:spPr bwMode="auto">
            <a:xfrm>
              <a:off x="7700433" y="1944476"/>
              <a:ext cx="773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Line 242"/>
            <p:cNvSpPr>
              <a:spLocks noChangeShapeType="1"/>
            </p:cNvSpPr>
            <p:nvPr/>
          </p:nvSpPr>
          <p:spPr bwMode="auto">
            <a:xfrm>
              <a:off x="7700433" y="1839701"/>
              <a:ext cx="0" cy="184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Line 243"/>
            <p:cNvSpPr>
              <a:spLocks noChangeShapeType="1"/>
            </p:cNvSpPr>
            <p:nvPr/>
          </p:nvSpPr>
          <p:spPr bwMode="auto">
            <a:xfrm>
              <a:off x="5902808" y="1946063"/>
              <a:ext cx="19918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Line 244"/>
            <p:cNvSpPr>
              <a:spLocks noChangeShapeType="1"/>
            </p:cNvSpPr>
            <p:nvPr/>
          </p:nvSpPr>
          <p:spPr bwMode="auto">
            <a:xfrm>
              <a:off x="5900208" y="1941301"/>
              <a:ext cx="0" cy="885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Line 245"/>
            <p:cNvSpPr>
              <a:spLocks noChangeShapeType="1"/>
            </p:cNvSpPr>
            <p:nvPr/>
          </p:nvSpPr>
          <p:spPr bwMode="auto">
            <a:xfrm>
              <a:off x="5900208" y="2812839"/>
              <a:ext cx="652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Line 246"/>
            <p:cNvSpPr>
              <a:spLocks noChangeShapeType="1"/>
            </p:cNvSpPr>
            <p:nvPr/>
          </p:nvSpPr>
          <p:spPr bwMode="auto">
            <a:xfrm>
              <a:off x="8479896" y="1946064"/>
              <a:ext cx="0" cy="881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Line 247"/>
            <p:cNvSpPr>
              <a:spLocks noChangeShapeType="1"/>
            </p:cNvSpPr>
            <p:nvPr/>
          </p:nvSpPr>
          <p:spPr bwMode="auto">
            <a:xfrm>
              <a:off x="7811558" y="2812839"/>
              <a:ext cx="661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Oval 248"/>
            <p:cNvSpPr>
              <a:spLocks noChangeArrowheads="1"/>
            </p:cNvSpPr>
            <p:nvPr/>
          </p:nvSpPr>
          <p:spPr bwMode="auto">
            <a:xfrm>
              <a:off x="6102112" y="1703378"/>
              <a:ext cx="503175" cy="525246"/>
            </a:xfrm>
            <a:prstGeom prst="ellipse">
              <a:avLst/>
            </a:prstGeom>
            <a:noFill/>
            <a:ln>
              <a:headEnd/>
              <a:tailE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Calibri" pitchFamily="34" charset="0"/>
              </a:endParaRPr>
            </a:p>
          </p:txBody>
        </p:sp>
        <p:sp>
          <p:nvSpPr>
            <p:cNvPr id="12367" name="Line 239"/>
            <p:cNvSpPr>
              <a:spLocks noChangeShapeType="1"/>
            </p:cNvSpPr>
            <p:nvPr/>
          </p:nvSpPr>
          <p:spPr bwMode="auto">
            <a:xfrm>
              <a:off x="7297208" y="1946064"/>
              <a:ext cx="298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Text Box 250"/>
            <p:cNvSpPr txBox="1">
              <a:spLocks noChangeArrowheads="1"/>
            </p:cNvSpPr>
            <p:nvPr/>
          </p:nvSpPr>
          <p:spPr bwMode="auto">
            <a:xfrm>
              <a:off x="5864016" y="1208283"/>
              <a:ext cx="1325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000" b="1" noProof="1">
                  <a:latin typeface="Calibri" pitchFamily="34" charset="0"/>
                </a:rPr>
                <a:t>Ampe kế</a:t>
              </a:r>
              <a:r>
                <a:rPr lang="vi-VN" noProof="1">
                  <a:latin typeface="Calibri" pitchFamily="34" charset="0"/>
                </a:rPr>
                <a:t> </a:t>
              </a:r>
            </a:p>
          </p:txBody>
        </p:sp>
        <p:sp>
          <p:nvSpPr>
            <p:cNvPr id="12369" name="Text Box 251"/>
            <p:cNvSpPr txBox="1">
              <a:spLocks noChangeArrowheads="1"/>
            </p:cNvSpPr>
            <p:nvPr/>
          </p:nvSpPr>
          <p:spPr bwMode="auto">
            <a:xfrm>
              <a:off x="6552151" y="2318584"/>
              <a:ext cx="1589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400" b="1">
                  <a:solidFill>
                    <a:srgbClr val="CC3300"/>
                  </a:solidFill>
                  <a:cs typeface="Times New Roman" pitchFamily="18" charset="0"/>
                </a:rPr>
                <a:t>Nước cất</a:t>
              </a:r>
            </a:p>
          </p:txBody>
        </p:sp>
        <p:sp>
          <p:nvSpPr>
            <p:cNvPr id="12370" name="Text Box 250"/>
            <p:cNvSpPr txBox="1">
              <a:spLocks noChangeArrowheads="1"/>
            </p:cNvSpPr>
            <p:nvPr/>
          </p:nvSpPr>
          <p:spPr bwMode="auto">
            <a:xfrm>
              <a:off x="7002880" y="1409347"/>
              <a:ext cx="5800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K</a:t>
              </a:r>
              <a:r>
                <a:rPr lang="en-US">
                  <a:latin typeface="Calibri" pitchFamily="34" charset="0"/>
                </a:rPr>
                <a:t> 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8097806" y="2867259"/>
              <a:ext cx="0" cy="9583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355873" y="2874876"/>
              <a:ext cx="0" cy="9583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55113" y="3834717"/>
              <a:ext cx="174730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Can 54"/>
            <p:cNvSpPr/>
            <p:nvPr/>
          </p:nvSpPr>
          <p:spPr>
            <a:xfrm flipH="1">
              <a:off x="6540208" y="2799887"/>
              <a:ext cx="71991" cy="796595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vi-VN"/>
            </a:p>
          </p:txBody>
        </p:sp>
        <p:sp>
          <p:nvSpPr>
            <p:cNvPr id="56" name="Can 55"/>
            <p:cNvSpPr/>
            <p:nvPr/>
          </p:nvSpPr>
          <p:spPr>
            <a:xfrm>
              <a:off x="7811640" y="2793540"/>
              <a:ext cx="71991" cy="796595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vi-VN"/>
            </a:p>
          </p:txBody>
        </p:sp>
      </p:grpSp>
      <p:grpSp>
        <p:nvGrpSpPr>
          <p:cNvPr id="12297" name="Group 56"/>
          <p:cNvGrpSpPr>
            <a:grpSpLocks/>
          </p:cNvGrpSpPr>
          <p:nvPr/>
        </p:nvGrpSpPr>
        <p:grpSpPr bwMode="auto">
          <a:xfrm rot="-1776381">
            <a:off x="9101139" y="1763714"/>
            <a:ext cx="631825" cy="390525"/>
            <a:chOff x="6993996" y="1752389"/>
            <a:chExt cx="631808" cy="390770"/>
          </a:xfrm>
        </p:grpSpPr>
        <p:sp>
          <p:nvSpPr>
            <p:cNvPr id="12354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5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8462739" y="1792897"/>
            <a:ext cx="0" cy="251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ular Callout 60"/>
          <p:cNvSpPr/>
          <p:nvPr/>
        </p:nvSpPr>
        <p:spPr>
          <a:xfrm>
            <a:off x="8696326" y="2339976"/>
            <a:ext cx="1274763" cy="461963"/>
          </a:xfrm>
          <a:prstGeom prst="wedgeRoundRectCallout">
            <a:avLst>
              <a:gd name="adj1" fmla="val -19052"/>
              <a:gd name="adj2" fmla="val 103596"/>
              <a:gd name="adj3" fmla="val 1666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70" name="Group 69"/>
          <p:cNvGrpSpPr/>
          <p:nvPr/>
        </p:nvGrpSpPr>
        <p:grpSpPr>
          <a:xfrm rot="7920195">
            <a:off x="8928058" y="3149174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1" name="Flowchart: Connector 70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84" name="Group 83"/>
          <p:cNvGrpSpPr/>
          <p:nvPr/>
        </p:nvGrpSpPr>
        <p:grpSpPr>
          <a:xfrm rot="1862645">
            <a:off x="9514025" y="3168851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85" name="Flowchart: Connector 84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88" name="Group 87"/>
          <p:cNvGrpSpPr/>
          <p:nvPr/>
        </p:nvGrpSpPr>
        <p:grpSpPr>
          <a:xfrm rot="14557564">
            <a:off x="9201361" y="3475019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89" name="Flowchart: Connector 88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sp>
        <p:nvSpPr>
          <p:cNvPr id="92" name="Rounded Rectangular Callout 91"/>
          <p:cNvSpPr/>
          <p:nvPr/>
        </p:nvSpPr>
        <p:spPr>
          <a:xfrm>
            <a:off x="8696326" y="4970463"/>
            <a:ext cx="1603375" cy="461962"/>
          </a:xfrm>
          <a:prstGeom prst="wedgeRoundRectCallout">
            <a:avLst>
              <a:gd name="adj1" fmla="val -28328"/>
              <a:gd name="adj2" fmla="val 108328"/>
              <a:gd name="adj3" fmla="val 16667"/>
            </a:avLst>
          </a:prstGeom>
          <a:solidFill>
            <a:srgbClr val="FF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12304" name="Group 92"/>
          <p:cNvGrpSpPr>
            <a:grpSpLocks/>
          </p:cNvGrpSpPr>
          <p:nvPr/>
        </p:nvGrpSpPr>
        <p:grpSpPr bwMode="auto">
          <a:xfrm>
            <a:off x="9134476" y="4437064"/>
            <a:ext cx="631825" cy="390525"/>
            <a:chOff x="6993996" y="1752389"/>
            <a:chExt cx="631808" cy="390770"/>
          </a:xfrm>
        </p:grpSpPr>
        <p:sp>
          <p:nvSpPr>
            <p:cNvPr id="12352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05" name="Line 239"/>
          <p:cNvSpPr>
            <a:spLocks noChangeShapeType="1"/>
          </p:cNvSpPr>
          <p:nvPr/>
        </p:nvSpPr>
        <p:spPr bwMode="auto">
          <a:xfrm>
            <a:off x="8710614" y="4632325"/>
            <a:ext cx="38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6" name="Line 240"/>
          <p:cNvSpPr>
            <a:spLocks noChangeShapeType="1"/>
          </p:cNvSpPr>
          <p:nvPr/>
        </p:nvSpPr>
        <p:spPr bwMode="auto">
          <a:xfrm>
            <a:off x="9698038" y="4379913"/>
            <a:ext cx="0" cy="487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7" name="Line 241"/>
          <p:cNvSpPr>
            <a:spLocks noChangeShapeType="1"/>
          </p:cNvSpPr>
          <p:nvPr/>
        </p:nvSpPr>
        <p:spPr bwMode="auto">
          <a:xfrm>
            <a:off x="9813926" y="4637088"/>
            <a:ext cx="77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8" name="Line 242"/>
          <p:cNvSpPr>
            <a:spLocks noChangeShapeType="1"/>
          </p:cNvSpPr>
          <p:nvPr/>
        </p:nvSpPr>
        <p:spPr bwMode="auto">
          <a:xfrm>
            <a:off x="9813925" y="4532313"/>
            <a:ext cx="0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9" name="Line 243"/>
          <p:cNvSpPr>
            <a:spLocks noChangeShapeType="1"/>
          </p:cNvSpPr>
          <p:nvPr/>
        </p:nvSpPr>
        <p:spPr bwMode="auto">
          <a:xfrm>
            <a:off x="8012114" y="4632325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0" name="Line 244"/>
          <p:cNvSpPr>
            <a:spLocks noChangeShapeType="1"/>
          </p:cNvSpPr>
          <p:nvPr/>
        </p:nvSpPr>
        <p:spPr bwMode="auto">
          <a:xfrm>
            <a:off x="8013700" y="4633914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1" name="Line 245"/>
          <p:cNvSpPr>
            <a:spLocks noChangeShapeType="1"/>
          </p:cNvSpPr>
          <p:nvPr/>
        </p:nvSpPr>
        <p:spPr bwMode="auto">
          <a:xfrm>
            <a:off x="8013701" y="5505450"/>
            <a:ext cx="652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2" name="Line 246"/>
          <p:cNvSpPr>
            <a:spLocks noChangeShapeType="1"/>
          </p:cNvSpPr>
          <p:nvPr/>
        </p:nvSpPr>
        <p:spPr bwMode="auto">
          <a:xfrm>
            <a:off x="10593388" y="4638676"/>
            <a:ext cx="0" cy="881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3" name="Line 247"/>
          <p:cNvSpPr>
            <a:spLocks noChangeShapeType="1"/>
          </p:cNvSpPr>
          <p:nvPr/>
        </p:nvSpPr>
        <p:spPr bwMode="auto">
          <a:xfrm>
            <a:off x="9925050" y="5505450"/>
            <a:ext cx="66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4" name="Line 239"/>
          <p:cNvSpPr>
            <a:spLocks noChangeShapeType="1"/>
          </p:cNvSpPr>
          <p:nvPr/>
        </p:nvSpPr>
        <p:spPr bwMode="auto">
          <a:xfrm>
            <a:off x="9410700" y="4632325"/>
            <a:ext cx="298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5" name="Text Box 250"/>
          <p:cNvSpPr txBox="1">
            <a:spLocks noChangeArrowheads="1"/>
          </p:cNvSpPr>
          <p:nvPr/>
        </p:nvSpPr>
        <p:spPr bwMode="auto">
          <a:xfrm>
            <a:off x="7967664" y="4005263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000" b="1" noProof="1">
                <a:latin typeface="Calibri" pitchFamily="34" charset="0"/>
              </a:rPr>
              <a:t>Ampe kế</a:t>
            </a:r>
            <a:r>
              <a:rPr lang="vi-VN" sz="2000" noProof="1">
                <a:latin typeface="Calibri" pitchFamily="34" charset="0"/>
              </a:rPr>
              <a:t> </a:t>
            </a:r>
          </a:p>
        </p:txBody>
      </p:sp>
      <p:sp>
        <p:nvSpPr>
          <p:cNvPr id="12316" name="Text Box 251"/>
          <p:cNvSpPr txBox="1">
            <a:spLocks noChangeArrowheads="1"/>
          </p:cNvSpPr>
          <p:nvPr/>
        </p:nvSpPr>
        <p:spPr bwMode="auto">
          <a:xfrm>
            <a:off x="8637588" y="4970463"/>
            <a:ext cx="180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CC3300"/>
                </a:solidFill>
                <a:cs typeface="Times New Roman" pitchFamily="18" charset="0"/>
              </a:rPr>
              <a:t>Nước muối</a:t>
            </a:r>
          </a:p>
        </p:txBody>
      </p:sp>
      <p:sp>
        <p:nvSpPr>
          <p:cNvPr id="12317" name="Text Box 250"/>
          <p:cNvSpPr txBox="1">
            <a:spLocks noChangeArrowheads="1"/>
          </p:cNvSpPr>
          <p:nvPr/>
        </p:nvSpPr>
        <p:spPr bwMode="auto">
          <a:xfrm>
            <a:off x="9115426" y="4102100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K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10208076" y="5585650"/>
            <a:ext cx="0" cy="9583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8465001" y="5585650"/>
            <a:ext cx="0" cy="9583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460726" y="6549073"/>
            <a:ext cx="174730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248"/>
          <p:cNvSpPr>
            <a:spLocks noChangeArrowheads="1"/>
          </p:cNvSpPr>
          <p:nvPr/>
        </p:nvSpPr>
        <p:spPr bwMode="auto">
          <a:xfrm>
            <a:off x="8201025" y="4383088"/>
            <a:ext cx="503238" cy="525462"/>
          </a:xfrm>
          <a:prstGeom prst="ellipse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Calibri" pitchFamily="34" charset="0"/>
            </a:endParaRPr>
          </a:p>
        </p:txBody>
      </p:sp>
      <p:grpSp>
        <p:nvGrpSpPr>
          <p:cNvPr id="12322" name="Group 117"/>
          <p:cNvGrpSpPr>
            <a:grpSpLocks/>
          </p:cNvGrpSpPr>
          <p:nvPr/>
        </p:nvGrpSpPr>
        <p:grpSpPr bwMode="auto">
          <a:xfrm flipH="1">
            <a:off x="8429625" y="4438650"/>
            <a:ext cx="46038" cy="503238"/>
            <a:chOff x="6449859" y="4423464"/>
            <a:chExt cx="18676" cy="636345"/>
          </a:xfrm>
        </p:grpSpPr>
        <p:cxnSp>
          <p:nvCxnSpPr>
            <p:cNvPr id="119" name="Straight Arrow Connector 118"/>
            <p:cNvCxnSpPr/>
            <p:nvPr/>
          </p:nvCxnSpPr>
          <p:spPr>
            <a:xfrm flipV="1">
              <a:off x="6461235" y="4423464"/>
              <a:ext cx="7300" cy="320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6449859" y="4739640"/>
              <a:ext cx="7300" cy="320169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Oval 138"/>
          <p:cNvSpPr/>
          <p:nvPr/>
        </p:nvSpPr>
        <p:spPr>
          <a:xfrm>
            <a:off x="9107386" y="6095420"/>
            <a:ext cx="266569" cy="26656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err="1">
                <a:solidFill>
                  <a:srgbClr val="1903BD"/>
                </a:solidFill>
              </a:rPr>
              <a:t>Cl</a:t>
            </a:r>
            <a:r>
              <a:rPr lang="en-US" sz="800" b="1" baseline="30000" dirty="0">
                <a:solidFill>
                  <a:srgbClr val="1903BD"/>
                </a:solidFill>
              </a:rPr>
              <a:t>-</a:t>
            </a:r>
            <a:endParaRPr lang="vi-VN" sz="800" b="1" dirty="0">
              <a:solidFill>
                <a:srgbClr val="1903BD"/>
              </a:solidFill>
            </a:endParaRPr>
          </a:p>
        </p:txBody>
      </p:sp>
      <p:sp>
        <p:nvSpPr>
          <p:cNvPr id="117" name="Can 116"/>
          <p:cNvSpPr/>
          <p:nvPr/>
        </p:nvSpPr>
        <p:spPr>
          <a:xfrm>
            <a:off x="9925050" y="5486401"/>
            <a:ext cx="72000" cy="796925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/>
          </a:p>
        </p:txBody>
      </p:sp>
      <p:sp>
        <p:nvSpPr>
          <p:cNvPr id="116" name="Can 115"/>
          <p:cNvSpPr/>
          <p:nvPr/>
        </p:nvSpPr>
        <p:spPr>
          <a:xfrm flipH="1">
            <a:off x="8653463" y="5491164"/>
            <a:ext cx="72000" cy="796925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/>
          </a:p>
        </p:txBody>
      </p:sp>
      <p:grpSp>
        <p:nvGrpSpPr>
          <p:cNvPr id="12328" name="Group 139"/>
          <p:cNvGrpSpPr>
            <a:grpSpLocks/>
          </p:cNvGrpSpPr>
          <p:nvPr/>
        </p:nvGrpSpPr>
        <p:grpSpPr bwMode="auto">
          <a:xfrm>
            <a:off x="8628063" y="2628901"/>
            <a:ext cx="1363662" cy="512763"/>
            <a:chOff x="6930185" y="5298843"/>
            <a:chExt cx="1362989" cy="512168"/>
          </a:xfrm>
        </p:grpSpPr>
        <p:grpSp>
          <p:nvGrpSpPr>
            <p:cNvPr id="12344" name="Group 140"/>
            <p:cNvGrpSpPr>
              <a:grpSpLocks/>
            </p:cNvGrpSpPr>
            <p:nvPr/>
          </p:nvGrpSpPr>
          <p:grpSpPr bwMode="auto">
            <a:xfrm>
              <a:off x="6930185" y="5349346"/>
              <a:ext cx="1362989" cy="461665"/>
              <a:chOff x="6930185" y="5349346"/>
              <a:chExt cx="1362989" cy="461665"/>
            </a:xfrm>
          </p:grpSpPr>
          <p:sp>
            <p:nvSpPr>
              <p:cNvPr id="12348" name="TextBox 144"/>
              <p:cNvSpPr txBox="1">
                <a:spLocks noChangeArrowheads="1"/>
              </p:cNvSpPr>
              <p:nvPr/>
            </p:nvSpPr>
            <p:spPr bwMode="auto">
              <a:xfrm>
                <a:off x="6930185" y="5349346"/>
                <a:ext cx="2880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Cambria" pitchFamily="18" charset="0"/>
                  </a:rPr>
                  <a:t>+</a:t>
                </a:r>
                <a:endParaRPr lang="vi-VN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49" name="TextBox 145"/>
              <p:cNvSpPr txBox="1">
                <a:spLocks noChangeArrowheads="1"/>
              </p:cNvSpPr>
              <p:nvPr/>
            </p:nvSpPr>
            <p:spPr bwMode="auto">
              <a:xfrm>
                <a:off x="8005142" y="5349346"/>
                <a:ext cx="2880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1903BD"/>
                    </a:solidFill>
                    <a:latin typeface="Cambria" pitchFamily="18" charset="0"/>
                  </a:rPr>
                  <a:t>-</a:t>
                </a:r>
                <a:endParaRPr lang="vi-VN" sz="2400">
                  <a:solidFill>
                    <a:srgbClr val="1903BD"/>
                  </a:solidFill>
                </a:endParaRPr>
              </a:p>
            </p:txBody>
          </p:sp>
        </p:grpSp>
        <p:grpSp>
          <p:nvGrpSpPr>
            <p:cNvPr id="12345" name="Group 141"/>
            <p:cNvGrpSpPr>
              <a:grpSpLocks/>
            </p:cNvGrpSpPr>
            <p:nvPr/>
          </p:nvGrpSpPr>
          <p:grpSpPr bwMode="auto">
            <a:xfrm>
              <a:off x="7218217" y="5298843"/>
              <a:ext cx="786925" cy="506421"/>
              <a:chOff x="7218217" y="5298843"/>
              <a:chExt cx="786925" cy="506421"/>
            </a:xfrm>
          </p:grpSpPr>
          <p:cxnSp>
            <p:nvCxnSpPr>
              <p:cNvPr id="143" name="Straight Arrow Connector 142"/>
              <p:cNvCxnSpPr/>
              <p:nvPr/>
            </p:nvCxnSpPr>
            <p:spPr>
              <a:xfrm>
                <a:off x="7218968" y="5733314"/>
                <a:ext cx="785424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298843"/>
                <a:ext cx="465721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p:grpSp>
      </p:grpSp>
      <p:sp>
        <p:nvSpPr>
          <p:cNvPr id="12329" name="Rectangle 131"/>
          <p:cNvSpPr>
            <a:spLocks noChangeArrowheads="1"/>
          </p:cNvSpPr>
          <p:nvPr/>
        </p:nvSpPr>
        <p:spPr bwMode="auto">
          <a:xfrm>
            <a:off x="1992314" y="1268414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800" b="1">
                <a:latin typeface="Calibri" pitchFamily="34" charset="0"/>
                <a:cs typeface="Calibri" pitchFamily="34" charset="0"/>
              </a:rPr>
              <a:t>a) Tiến hành thí nghiệm (như sơ đồ)</a:t>
            </a:r>
          </a:p>
        </p:txBody>
      </p:sp>
      <p:sp>
        <p:nvSpPr>
          <p:cNvPr id="12330" name="Rectangle 132"/>
          <p:cNvSpPr>
            <a:spLocks noChangeArrowheads="1"/>
          </p:cNvSpPr>
          <p:nvPr/>
        </p:nvSpPr>
        <p:spPr bwMode="auto">
          <a:xfrm>
            <a:off x="1992314" y="4205288"/>
            <a:ext cx="56784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800" b="1" dirty="0">
                <a:latin typeface="Calibri" pitchFamily="34" charset="0"/>
                <a:cs typeface="Calibri" pitchFamily="34" charset="0"/>
              </a:rPr>
              <a:t>b) Kết luận</a:t>
            </a:r>
          </a:p>
          <a:p>
            <a:pPr marL="80963">
              <a:lnSpc>
                <a:spcPct val="150000"/>
              </a:lnSpc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Nước tinh khiết                    </a:t>
            </a:r>
            <a:r>
              <a:rPr lang="vi-VN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điện môi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80963">
              <a:lnSpc>
                <a:spcPct val="150000"/>
              </a:lnSpc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* Dung dịch muối,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axít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, bazơ</a:t>
            </a:r>
            <a:r>
              <a:rPr lang="vi-VN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  dẫn điện</a:t>
            </a:r>
          </a:p>
        </p:txBody>
      </p:sp>
      <p:sp>
        <p:nvSpPr>
          <p:cNvPr id="12331" name="Rectangle 133"/>
          <p:cNvSpPr>
            <a:spLocks noChangeArrowheads="1"/>
          </p:cNvSpPr>
          <p:nvPr/>
        </p:nvSpPr>
        <p:spPr bwMode="auto">
          <a:xfrm>
            <a:off x="1992313" y="1943100"/>
            <a:ext cx="2735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 dirty="0">
                <a:latin typeface="Calibri" pitchFamily="34" charset="0"/>
                <a:cs typeface="Calibri" pitchFamily="34" charset="0"/>
              </a:rPr>
              <a:t>*Nước tinh khiết (nước cất) </a:t>
            </a:r>
          </a:p>
        </p:txBody>
      </p:sp>
      <p:sp>
        <p:nvSpPr>
          <p:cNvPr id="12332" name="Rectangle 137"/>
          <p:cNvSpPr>
            <a:spLocks noChangeArrowheads="1"/>
          </p:cNvSpPr>
          <p:nvPr/>
        </p:nvSpPr>
        <p:spPr bwMode="auto">
          <a:xfrm>
            <a:off x="1992313" y="2833689"/>
            <a:ext cx="273526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 dirty="0">
                <a:latin typeface="Calibri" pitchFamily="34" charset="0"/>
                <a:cs typeface="Calibri" pitchFamily="34" charset="0"/>
              </a:rPr>
              <a:t>*Dung dịch muối,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axít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hoặc bazơ</a:t>
            </a:r>
          </a:p>
        </p:txBody>
      </p:sp>
      <p:sp>
        <p:nvSpPr>
          <p:cNvPr id="12333" name="Rectangle 146"/>
          <p:cNvSpPr>
            <a:spLocks noChangeArrowheads="1"/>
          </p:cNvSpPr>
          <p:nvPr/>
        </p:nvSpPr>
        <p:spPr bwMode="auto">
          <a:xfrm>
            <a:off x="5448300" y="1943100"/>
            <a:ext cx="222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>
                <a:latin typeface="Calibri" pitchFamily="34" charset="0"/>
                <a:cs typeface="Calibri" pitchFamily="34" charset="0"/>
                <a:sym typeface="Symbol" pitchFamily="18" charset="2"/>
              </a:rPr>
              <a:t>Dòng điện rất nhỏ</a:t>
            </a:r>
            <a:r>
              <a:rPr lang="vi-VN" sz="240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2334" name="Rectangle 147"/>
          <p:cNvSpPr>
            <a:spLocks noChangeArrowheads="1"/>
          </p:cNvSpPr>
          <p:nvPr/>
        </p:nvSpPr>
        <p:spPr bwMode="auto">
          <a:xfrm>
            <a:off x="5448300" y="2838451"/>
            <a:ext cx="222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vi-VN" sz="2400">
                <a:latin typeface="Calibri" pitchFamily="34" charset="0"/>
                <a:cs typeface="Calibri" pitchFamily="34" charset="0"/>
                <a:sym typeface="Symbol" pitchFamily="18" charset="2"/>
              </a:rPr>
              <a:t>Có dòng điện chạy qua</a:t>
            </a:r>
            <a:endParaRPr lang="vi-VN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16200000">
            <a:off x="4825593" y="2132560"/>
            <a:ext cx="360040" cy="45258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50" name="Down Arrow 149"/>
          <p:cNvSpPr/>
          <p:nvPr/>
        </p:nvSpPr>
        <p:spPr>
          <a:xfrm rot="16200000">
            <a:off x="4825593" y="3027204"/>
            <a:ext cx="360040" cy="45258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96" name="Group 95"/>
          <p:cNvGrpSpPr/>
          <p:nvPr/>
        </p:nvGrpSpPr>
        <p:grpSpPr>
          <a:xfrm rot="7920195">
            <a:off x="9080458" y="5779438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97" name="Flowchart: Connector 96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123" name="Group 122"/>
          <p:cNvGrpSpPr/>
          <p:nvPr/>
        </p:nvGrpSpPr>
        <p:grpSpPr>
          <a:xfrm rot="1862645">
            <a:off x="9666425" y="5799115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4" name="Flowchart: Connector 123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128" name="Group 127"/>
          <p:cNvGrpSpPr/>
          <p:nvPr/>
        </p:nvGrpSpPr>
        <p:grpSpPr>
          <a:xfrm rot="14557564">
            <a:off x="9353761" y="6105283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9" name="Flowchart: Connector 128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01 L -0.02882 0.00209 L -0.01944 0.03403 L 0.02014 0.02431 L 0.01077 0.05764 L -0.01111 0.01736 L 0.01598 0.00903 L 0.01285 -0.01736 L 0.03785 0.00348 L 0.02552 0.00903 L 0.03629 -0.00879 L 0.03716 0.01898 L 0.00052 0.05463 " pathEditMode="relative" rAng="0" ptsTypes="FFFFFFFFFAFFF">
                                      <p:cBhvr>
                                        <p:cTn id="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2275 -0.00579 L -0.01407 0.03056 L -0.03889 0.04213 L -0.02431 0.00926 L 0.01441 0.02616 L 0.00607 -0.02014 L -0.01077 0.01111 L 0.02743 0.02037 L 0.00399 0.03171 " pathEditMode="relative" rAng="0" ptsTypes="FFFFFFFFFF">
                                      <p:cBhvr>
                                        <p:cTn id="8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37 L 0.01476 0.01921 L -0.02188 0.01782 L -0.0493 -0.00741 L 0.02153 -0.02061 L -0.01267 -0.0463 " pathEditMode="relative" rAng="0" ptsTypes="FFFFFF">
                                      <p:cBhvr>
                                        <p:cTn id="10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7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01 L -0.02882 0.00209 L -0.01944 0.03403 L 0.02014 0.02431 L 0.01077 0.05764 L -0.01111 0.01736 L 0.01598 0.00903 L 0.01285 -0.01736 L 0.03785 0.00348 L 0.02552 0.00903 L 0.03629 -0.00879 L 0.03716 0.01898 L 0.00052 0.05463 " pathEditMode="relative" rAng="0" ptsTypes="FFFFFFFFFAFFF">
                                      <p:cBhvr>
                                        <p:cTn id="1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3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2275 -0.00579 L -0.01407 0.03056 L -0.03889 0.04213 L -0.02431 0.00926 L 0.01441 0.02616 L 0.00607 -0.02014 L -0.01077 0.01111 L 0.02743 0.02037 L 0.00399 0.03171 " pathEditMode="relative" rAng="0" ptsTypes="FFFFFFFFFF">
                                      <p:cBhvr>
                                        <p:cTn id="14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37 L 0.01476 0.01921 L -0.02188 0.01782 L -0.0493 -0.00741 L 0.02153 -0.02061 L -0.01267 -0.0463 " pathEditMode="relative" rAng="0" ptsTypes="FFFFFF">
                                      <p:cBhvr>
                                        <p:cTn id="16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96296E-6 C -0.00208 0.00185 -0.00972 0.01065 -0.0132 0.00996 C -0.01667 0.00926 -0.02118 0.00047 -0.02083 -0.00416 C -0.02049 -0.00879 -0.01372 -0.02129 -0.01094 -0.01852 C -0.00816 -0.01574 -0.00556 0.01412 -0.00417 0.0132 C -0.00278 0.01227 -0.00451 -0.02014 -0.00278 -0.02361 C -0.00104 -0.02708 0.00347 -0.00694 0.0066 -0.0081 C 0.00972 -0.00926 0.01788 -0.02523 0.01649 -0.03055 C 0.0151 -0.03588 0.00208 -0.03773 -0.00174 -0.03958 " pathEditMode="relative" rAng="0" ptsTypes="aaaaaaaaa">
                                      <p:cBhvr>
                                        <p:cTn id="18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L 0.02916 -0.00439 L 0.01198 -0.0199 L 0.02968 -0.03426 L 0.0033 0.01875 L -0.00504 -0.02083 L 0.01527 0.00973 C 0.01527 0.00996 0.0309 -0.00764 0.03593 -0.01805 " pathEditMode="relative" rAng="0" ptsTypes="FFFFFFfF">
                                      <p:cBhvr>
                                        <p:cTn id="20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1984375" y="2755900"/>
            <a:ext cx="58102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>
              <a:buClr>
                <a:schemeClr val="accent1"/>
              </a:buClr>
              <a:buSzPct val="80000"/>
            </a:pP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* Trong </a:t>
            </a:r>
            <a:r>
              <a:rPr lang="vi-VN" sz="2800">
                <a:latin typeface="Calibri" pitchFamily="34" charset="0"/>
                <a:cs typeface="Calibri" pitchFamily="34" charset="0"/>
              </a:rPr>
              <a:t>dung dịch (muối, axít, bazơ</a:t>
            </a: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), các phân tử bị </a:t>
            </a:r>
            <a:r>
              <a:rPr lang="vi-VN" sz="280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phân li </a:t>
            </a: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thành các </a:t>
            </a:r>
            <a:r>
              <a:rPr lang="vi-VN" sz="280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ion dương </a:t>
            </a: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và </a:t>
            </a:r>
            <a:r>
              <a:rPr lang="vi-VN" sz="2800">
                <a:solidFill>
                  <a:srgbClr val="1903BD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ion âm </a:t>
            </a: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vi-VN" sz="280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dẫn điện</a:t>
            </a:r>
            <a:r>
              <a:rPr lang="vi-VN" sz="2800">
                <a:latin typeface="Calibri" pitchFamily="34" charset="0"/>
                <a:cs typeface="Calibri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8348664" y="5732463"/>
            <a:ext cx="1749425" cy="83026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5" y="1789114"/>
            <a:ext cx="5803900" cy="928687"/>
          </a:xfrm>
        </p:spPr>
        <p:txBody>
          <a:bodyPr/>
          <a:lstStyle/>
          <a:p>
            <a:pPr marL="80963" indent="0">
              <a:spcBef>
                <a:spcPct val="0"/>
              </a:spcBef>
              <a:buNone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* Nước cất có rất ít hạt tải điện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gần như không dẫn điện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1992314" y="692151"/>
            <a:ext cx="47513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I. THÍ NGHIỆM</a:t>
            </a:r>
          </a:p>
        </p:txBody>
      </p:sp>
      <p:grpSp>
        <p:nvGrpSpPr>
          <p:cNvPr id="13319" name="Group 35"/>
          <p:cNvGrpSpPr>
            <a:grpSpLocks/>
          </p:cNvGrpSpPr>
          <p:nvPr/>
        </p:nvGrpSpPr>
        <p:grpSpPr bwMode="auto">
          <a:xfrm>
            <a:off x="7869238" y="1228726"/>
            <a:ext cx="2616200" cy="2632075"/>
            <a:chOff x="5864016" y="1208283"/>
            <a:chExt cx="2615880" cy="2630986"/>
          </a:xfrm>
        </p:grpSpPr>
        <p:sp>
          <p:nvSpPr>
            <p:cNvPr id="37" name="Rectangle 36"/>
            <p:cNvSpPr/>
            <p:nvPr/>
          </p:nvSpPr>
          <p:spPr>
            <a:xfrm>
              <a:off x="6351318" y="3009351"/>
              <a:ext cx="1749211" cy="82991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381" name="Line 239"/>
            <p:cNvSpPr>
              <a:spLocks noChangeShapeType="1"/>
            </p:cNvSpPr>
            <p:nvPr/>
          </p:nvSpPr>
          <p:spPr bwMode="auto">
            <a:xfrm>
              <a:off x="6619039" y="1947012"/>
              <a:ext cx="3606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2" name="Line 240"/>
            <p:cNvSpPr>
              <a:spLocks noChangeShapeType="1"/>
            </p:cNvSpPr>
            <p:nvPr/>
          </p:nvSpPr>
          <p:spPr bwMode="auto">
            <a:xfrm>
              <a:off x="7584546" y="1687301"/>
              <a:ext cx="0" cy="487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3" name="Line 241"/>
            <p:cNvSpPr>
              <a:spLocks noChangeShapeType="1"/>
            </p:cNvSpPr>
            <p:nvPr/>
          </p:nvSpPr>
          <p:spPr bwMode="auto">
            <a:xfrm>
              <a:off x="7700433" y="1944476"/>
              <a:ext cx="773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4" name="Line 242"/>
            <p:cNvSpPr>
              <a:spLocks noChangeShapeType="1"/>
            </p:cNvSpPr>
            <p:nvPr/>
          </p:nvSpPr>
          <p:spPr bwMode="auto">
            <a:xfrm>
              <a:off x="7700433" y="1839701"/>
              <a:ext cx="0" cy="184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5" name="Line 243"/>
            <p:cNvSpPr>
              <a:spLocks noChangeShapeType="1"/>
            </p:cNvSpPr>
            <p:nvPr/>
          </p:nvSpPr>
          <p:spPr bwMode="auto">
            <a:xfrm>
              <a:off x="5902808" y="1946063"/>
              <a:ext cx="19918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6" name="Line 244"/>
            <p:cNvSpPr>
              <a:spLocks noChangeShapeType="1"/>
            </p:cNvSpPr>
            <p:nvPr/>
          </p:nvSpPr>
          <p:spPr bwMode="auto">
            <a:xfrm>
              <a:off x="5900208" y="1941301"/>
              <a:ext cx="0" cy="885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7" name="Line 245"/>
            <p:cNvSpPr>
              <a:spLocks noChangeShapeType="1"/>
            </p:cNvSpPr>
            <p:nvPr/>
          </p:nvSpPr>
          <p:spPr bwMode="auto">
            <a:xfrm>
              <a:off x="5900208" y="2812839"/>
              <a:ext cx="652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8" name="Line 246"/>
            <p:cNvSpPr>
              <a:spLocks noChangeShapeType="1"/>
            </p:cNvSpPr>
            <p:nvPr/>
          </p:nvSpPr>
          <p:spPr bwMode="auto">
            <a:xfrm>
              <a:off x="8479896" y="1946064"/>
              <a:ext cx="0" cy="881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9" name="Line 247"/>
            <p:cNvSpPr>
              <a:spLocks noChangeShapeType="1"/>
            </p:cNvSpPr>
            <p:nvPr/>
          </p:nvSpPr>
          <p:spPr bwMode="auto">
            <a:xfrm>
              <a:off x="7811558" y="2812839"/>
              <a:ext cx="661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Oval 248"/>
            <p:cNvSpPr>
              <a:spLocks noChangeArrowheads="1"/>
            </p:cNvSpPr>
            <p:nvPr/>
          </p:nvSpPr>
          <p:spPr bwMode="auto">
            <a:xfrm>
              <a:off x="6102112" y="1703378"/>
              <a:ext cx="503175" cy="525246"/>
            </a:xfrm>
            <a:prstGeom prst="ellipse">
              <a:avLst/>
            </a:prstGeom>
            <a:noFill/>
            <a:ln>
              <a:headEnd/>
              <a:tailE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Calibri" pitchFamily="34" charset="0"/>
              </a:endParaRPr>
            </a:p>
          </p:txBody>
        </p:sp>
        <p:sp>
          <p:nvSpPr>
            <p:cNvPr id="13391" name="Line 239"/>
            <p:cNvSpPr>
              <a:spLocks noChangeShapeType="1"/>
            </p:cNvSpPr>
            <p:nvPr/>
          </p:nvSpPr>
          <p:spPr bwMode="auto">
            <a:xfrm>
              <a:off x="7297208" y="1946064"/>
              <a:ext cx="298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2" name="Text Box 250"/>
            <p:cNvSpPr txBox="1">
              <a:spLocks noChangeArrowheads="1"/>
            </p:cNvSpPr>
            <p:nvPr/>
          </p:nvSpPr>
          <p:spPr bwMode="auto">
            <a:xfrm>
              <a:off x="5864016" y="1208283"/>
              <a:ext cx="1325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000" b="1" noProof="1">
                  <a:latin typeface="Calibri" pitchFamily="34" charset="0"/>
                </a:rPr>
                <a:t>Ampe kế</a:t>
              </a:r>
              <a:r>
                <a:rPr lang="vi-VN" noProof="1">
                  <a:latin typeface="Calibri" pitchFamily="34" charset="0"/>
                </a:rPr>
                <a:t> </a:t>
              </a:r>
            </a:p>
          </p:txBody>
        </p:sp>
        <p:sp>
          <p:nvSpPr>
            <p:cNvPr id="13393" name="Text Box 251"/>
            <p:cNvSpPr txBox="1">
              <a:spLocks noChangeArrowheads="1"/>
            </p:cNvSpPr>
            <p:nvPr/>
          </p:nvSpPr>
          <p:spPr bwMode="auto">
            <a:xfrm>
              <a:off x="6552151" y="2318584"/>
              <a:ext cx="1589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400" b="1">
                  <a:solidFill>
                    <a:srgbClr val="CC3300"/>
                  </a:solidFill>
                  <a:cs typeface="Times New Roman" pitchFamily="18" charset="0"/>
                </a:rPr>
                <a:t>Nước cất</a:t>
              </a:r>
            </a:p>
          </p:txBody>
        </p:sp>
        <p:sp>
          <p:nvSpPr>
            <p:cNvPr id="13394" name="Text Box 250"/>
            <p:cNvSpPr txBox="1">
              <a:spLocks noChangeArrowheads="1"/>
            </p:cNvSpPr>
            <p:nvPr/>
          </p:nvSpPr>
          <p:spPr bwMode="auto">
            <a:xfrm>
              <a:off x="7002880" y="1409347"/>
              <a:ext cx="5800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K</a:t>
              </a:r>
              <a:r>
                <a:rPr lang="en-US">
                  <a:latin typeface="Calibri" pitchFamily="34" charset="0"/>
                </a:rPr>
                <a:t> 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8100092" y="2874876"/>
              <a:ext cx="0" cy="9583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356636" y="2874876"/>
              <a:ext cx="0" cy="9583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55113" y="3827100"/>
              <a:ext cx="174730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Can 54"/>
            <p:cNvSpPr/>
            <p:nvPr/>
          </p:nvSpPr>
          <p:spPr>
            <a:xfrm flipH="1">
              <a:off x="6540208" y="2799887"/>
              <a:ext cx="71991" cy="796595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vi-VN"/>
            </a:p>
          </p:txBody>
        </p:sp>
        <p:sp>
          <p:nvSpPr>
            <p:cNvPr id="56" name="Can 55"/>
            <p:cNvSpPr/>
            <p:nvPr/>
          </p:nvSpPr>
          <p:spPr>
            <a:xfrm>
              <a:off x="7811640" y="2793540"/>
              <a:ext cx="71991" cy="796595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vi-VN"/>
            </a:p>
          </p:txBody>
        </p:sp>
      </p:grpSp>
      <p:grpSp>
        <p:nvGrpSpPr>
          <p:cNvPr id="13320" name="Group 56"/>
          <p:cNvGrpSpPr>
            <a:grpSpLocks/>
          </p:cNvGrpSpPr>
          <p:nvPr/>
        </p:nvGrpSpPr>
        <p:grpSpPr bwMode="auto">
          <a:xfrm rot="-1776381">
            <a:off x="8996364" y="1763714"/>
            <a:ext cx="631825" cy="390525"/>
            <a:chOff x="6993996" y="1752389"/>
            <a:chExt cx="631808" cy="390770"/>
          </a:xfrm>
        </p:grpSpPr>
        <p:sp>
          <p:nvSpPr>
            <p:cNvPr id="13378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9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8366348" y="1792897"/>
            <a:ext cx="0" cy="251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ular Callout 60"/>
          <p:cNvSpPr/>
          <p:nvPr/>
        </p:nvSpPr>
        <p:spPr>
          <a:xfrm>
            <a:off x="8591551" y="2339976"/>
            <a:ext cx="1274763" cy="461963"/>
          </a:xfrm>
          <a:prstGeom prst="wedgeRoundRectCallout">
            <a:avLst>
              <a:gd name="adj1" fmla="val -17913"/>
              <a:gd name="adj2" fmla="val 106740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70" name="Group 69"/>
          <p:cNvGrpSpPr/>
          <p:nvPr/>
        </p:nvGrpSpPr>
        <p:grpSpPr>
          <a:xfrm rot="7920195">
            <a:off x="8823421" y="3149174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1" name="Flowchart: Connector 70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84" name="Group 83"/>
          <p:cNvGrpSpPr/>
          <p:nvPr/>
        </p:nvGrpSpPr>
        <p:grpSpPr>
          <a:xfrm rot="1862645">
            <a:off x="9409388" y="3168851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85" name="Flowchart: Connector 84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88" name="Group 87"/>
          <p:cNvGrpSpPr/>
          <p:nvPr/>
        </p:nvGrpSpPr>
        <p:grpSpPr>
          <a:xfrm rot="14557564">
            <a:off x="9096724" y="3475019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89" name="Flowchart: Connector 88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sp>
        <p:nvSpPr>
          <p:cNvPr id="92" name="Rounded Rectangular Callout 91"/>
          <p:cNvSpPr/>
          <p:nvPr/>
        </p:nvSpPr>
        <p:spPr>
          <a:xfrm>
            <a:off x="8591551" y="4970463"/>
            <a:ext cx="1603375" cy="461962"/>
          </a:xfrm>
          <a:prstGeom prst="wedgeRoundRectCallout">
            <a:avLst>
              <a:gd name="adj1" fmla="val -28328"/>
              <a:gd name="adj2" fmla="val 108328"/>
              <a:gd name="adj3" fmla="val 16667"/>
            </a:avLst>
          </a:prstGeom>
          <a:solidFill>
            <a:srgbClr val="FF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13327" name="Group 92"/>
          <p:cNvGrpSpPr>
            <a:grpSpLocks/>
          </p:cNvGrpSpPr>
          <p:nvPr/>
        </p:nvGrpSpPr>
        <p:grpSpPr bwMode="auto">
          <a:xfrm rot="-1822301">
            <a:off x="9015414" y="4425951"/>
            <a:ext cx="631825" cy="390525"/>
            <a:chOff x="6993996" y="1752389"/>
            <a:chExt cx="631808" cy="390770"/>
          </a:xfrm>
        </p:grpSpPr>
        <p:sp>
          <p:nvSpPr>
            <p:cNvPr id="13376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7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28" name="Line 239"/>
          <p:cNvSpPr>
            <a:spLocks noChangeShapeType="1"/>
          </p:cNvSpPr>
          <p:nvPr/>
        </p:nvSpPr>
        <p:spPr bwMode="auto">
          <a:xfrm>
            <a:off x="8605839" y="4632325"/>
            <a:ext cx="38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9" name="Line 240"/>
          <p:cNvSpPr>
            <a:spLocks noChangeShapeType="1"/>
          </p:cNvSpPr>
          <p:nvPr/>
        </p:nvSpPr>
        <p:spPr bwMode="auto">
          <a:xfrm>
            <a:off x="9593263" y="4379913"/>
            <a:ext cx="0" cy="487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0" name="Line 241"/>
          <p:cNvSpPr>
            <a:spLocks noChangeShapeType="1"/>
          </p:cNvSpPr>
          <p:nvPr/>
        </p:nvSpPr>
        <p:spPr bwMode="auto">
          <a:xfrm>
            <a:off x="9709151" y="4637088"/>
            <a:ext cx="77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1" name="Line 242"/>
          <p:cNvSpPr>
            <a:spLocks noChangeShapeType="1"/>
          </p:cNvSpPr>
          <p:nvPr/>
        </p:nvSpPr>
        <p:spPr bwMode="auto">
          <a:xfrm>
            <a:off x="9709150" y="4532313"/>
            <a:ext cx="0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2" name="Line 243"/>
          <p:cNvSpPr>
            <a:spLocks noChangeShapeType="1"/>
          </p:cNvSpPr>
          <p:nvPr/>
        </p:nvSpPr>
        <p:spPr bwMode="auto">
          <a:xfrm>
            <a:off x="7907339" y="4632325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3" name="Line 244"/>
          <p:cNvSpPr>
            <a:spLocks noChangeShapeType="1"/>
          </p:cNvSpPr>
          <p:nvPr/>
        </p:nvSpPr>
        <p:spPr bwMode="auto">
          <a:xfrm>
            <a:off x="7908925" y="4633914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4" name="Line 245"/>
          <p:cNvSpPr>
            <a:spLocks noChangeShapeType="1"/>
          </p:cNvSpPr>
          <p:nvPr/>
        </p:nvSpPr>
        <p:spPr bwMode="auto">
          <a:xfrm>
            <a:off x="7908926" y="5505450"/>
            <a:ext cx="652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5" name="Line 246"/>
          <p:cNvSpPr>
            <a:spLocks noChangeShapeType="1"/>
          </p:cNvSpPr>
          <p:nvPr/>
        </p:nvSpPr>
        <p:spPr bwMode="auto">
          <a:xfrm>
            <a:off x="10488613" y="4638676"/>
            <a:ext cx="0" cy="881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6" name="Line 247"/>
          <p:cNvSpPr>
            <a:spLocks noChangeShapeType="1"/>
          </p:cNvSpPr>
          <p:nvPr/>
        </p:nvSpPr>
        <p:spPr bwMode="auto">
          <a:xfrm>
            <a:off x="9820275" y="5505450"/>
            <a:ext cx="66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7" name="Line 239"/>
          <p:cNvSpPr>
            <a:spLocks noChangeShapeType="1"/>
          </p:cNvSpPr>
          <p:nvPr/>
        </p:nvSpPr>
        <p:spPr bwMode="auto">
          <a:xfrm>
            <a:off x="9305925" y="4632325"/>
            <a:ext cx="298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8" name="Text Box 250"/>
          <p:cNvSpPr txBox="1">
            <a:spLocks noChangeArrowheads="1"/>
          </p:cNvSpPr>
          <p:nvPr/>
        </p:nvSpPr>
        <p:spPr bwMode="auto">
          <a:xfrm>
            <a:off x="7862889" y="4005263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000" b="1" noProof="1">
                <a:latin typeface="Calibri" pitchFamily="34" charset="0"/>
              </a:rPr>
              <a:t>Ampe kế</a:t>
            </a:r>
            <a:r>
              <a:rPr lang="vi-VN" sz="2000" noProof="1">
                <a:latin typeface="Calibri" pitchFamily="34" charset="0"/>
              </a:rPr>
              <a:t> </a:t>
            </a:r>
          </a:p>
        </p:txBody>
      </p:sp>
      <p:sp>
        <p:nvSpPr>
          <p:cNvPr id="13339" name="Text Box 251"/>
          <p:cNvSpPr txBox="1">
            <a:spLocks noChangeArrowheads="1"/>
          </p:cNvSpPr>
          <p:nvPr/>
        </p:nvSpPr>
        <p:spPr bwMode="auto">
          <a:xfrm>
            <a:off x="8532813" y="4970463"/>
            <a:ext cx="180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CC3300"/>
                </a:solidFill>
                <a:cs typeface="Times New Roman" pitchFamily="18" charset="0"/>
              </a:rPr>
              <a:t>Nước muối</a:t>
            </a:r>
          </a:p>
        </p:txBody>
      </p:sp>
      <p:sp>
        <p:nvSpPr>
          <p:cNvPr id="13340" name="Text Box 250"/>
          <p:cNvSpPr txBox="1">
            <a:spLocks noChangeArrowheads="1"/>
          </p:cNvSpPr>
          <p:nvPr/>
        </p:nvSpPr>
        <p:spPr bwMode="auto">
          <a:xfrm>
            <a:off x="9012239" y="4102100"/>
            <a:ext cx="57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K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10090348" y="5575135"/>
            <a:ext cx="0" cy="9583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8353306" y="5582755"/>
            <a:ext cx="0" cy="9583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348469" y="6549073"/>
            <a:ext cx="174730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248"/>
          <p:cNvSpPr>
            <a:spLocks noChangeArrowheads="1"/>
          </p:cNvSpPr>
          <p:nvPr/>
        </p:nvSpPr>
        <p:spPr bwMode="auto">
          <a:xfrm>
            <a:off x="8096250" y="4383088"/>
            <a:ext cx="503238" cy="525462"/>
          </a:xfrm>
          <a:prstGeom prst="ellipse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Calibri" pitchFamily="34" charset="0"/>
            </a:endParaRPr>
          </a:p>
        </p:txBody>
      </p:sp>
      <p:grpSp>
        <p:nvGrpSpPr>
          <p:cNvPr id="13345" name="Group 117"/>
          <p:cNvGrpSpPr>
            <a:grpSpLocks/>
          </p:cNvGrpSpPr>
          <p:nvPr/>
        </p:nvGrpSpPr>
        <p:grpSpPr bwMode="auto">
          <a:xfrm flipH="1">
            <a:off x="8153400" y="4479926"/>
            <a:ext cx="622300" cy="347663"/>
            <a:chOff x="6449859" y="4423464"/>
            <a:chExt cx="18676" cy="636345"/>
          </a:xfrm>
        </p:grpSpPr>
        <p:cxnSp>
          <p:nvCxnSpPr>
            <p:cNvPr id="119" name="Straight Arrow Connector 118"/>
            <p:cNvCxnSpPr/>
            <p:nvPr/>
          </p:nvCxnSpPr>
          <p:spPr>
            <a:xfrm flipV="1">
              <a:off x="6461235" y="4423464"/>
              <a:ext cx="7300" cy="320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6449859" y="4739640"/>
              <a:ext cx="7300" cy="320169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7" name="Can 116"/>
          <p:cNvSpPr/>
          <p:nvPr/>
        </p:nvSpPr>
        <p:spPr>
          <a:xfrm>
            <a:off x="9820275" y="5486401"/>
            <a:ext cx="72000" cy="796925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/>
          </a:p>
        </p:txBody>
      </p:sp>
      <p:sp>
        <p:nvSpPr>
          <p:cNvPr id="116" name="Can 115"/>
          <p:cNvSpPr/>
          <p:nvPr/>
        </p:nvSpPr>
        <p:spPr>
          <a:xfrm flipH="1">
            <a:off x="8548688" y="5491164"/>
            <a:ext cx="72000" cy="796925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/>
          </a:p>
        </p:txBody>
      </p:sp>
      <p:grpSp>
        <p:nvGrpSpPr>
          <p:cNvPr id="13348" name="Group 136"/>
          <p:cNvGrpSpPr>
            <a:grpSpLocks/>
          </p:cNvGrpSpPr>
          <p:nvPr/>
        </p:nvGrpSpPr>
        <p:grpSpPr bwMode="auto">
          <a:xfrm>
            <a:off x="8523288" y="5365751"/>
            <a:ext cx="1363662" cy="511175"/>
            <a:chOff x="6930185" y="5298843"/>
            <a:chExt cx="1362989" cy="512168"/>
          </a:xfrm>
        </p:grpSpPr>
        <p:grpSp>
          <p:nvGrpSpPr>
            <p:cNvPr id="13368" name="Group 124"/>
            <p:cNvGrpSpPr>
              <a:grpSpLocks/>
            </p:cNvGrpSpPr>
            <p:nvPr/>
          </p:nvGrpSpPr>
          <p:grpSpPr bwMode="auto">
            <a:xfrm>
              <a:off x="6930185" y="5349346"/>
              <a:ext cx="1362989" cy="461665"/>
              <a:chOff x="6930185" y="5349346"/>
              <a:chExt cx="1362989" cy="461665"/>
            </a:xfrm>
          </p:grpSpPr>
          <p:sp>
            <p:nvSpPr>
              <p:cNvPr id="13372" name="TextBox 122"/>
              <p:cNvSpPr txBox="1">
                <a:spLocks noChangeArrowheads="1"/>
              </p:cNvSpPr>
              <p:nvPr/>
            </p:nvSpPr>
            <p:spPr bwMode="auto">
              <a:xfrm>
                <a:off x="6930185" y="5349346"/>
                <a:ext cx="2880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Cambria" pitchFamily="18" charset="0"/>
                  </a:rPr>
                  <a:t>+</a:t>
                </a:r>
                <a:endParaRPr lang="vi-VN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73" name="TextBox 123"/>
              <p:cNvSpPr txBox="1">
                <a:spLocks noChangeArrowheads="1"/>
              </p:cNvSpPr>
              <p:nvPr/>
            </p:nvSpPr>
            <p:spPr bwMode="auto">
              <a:xfrm>
                <a:off x="8005142" y="5349346"/>
                <a:ext cx="2880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1903BD"/>
                    </a:solidFill>
                    <a:latin typeface="Cambria" pitchFamily="18" charset="0"/>
                  </a:rPr>
                  <a:t>-</a:t>
                </a:r>
                <a:endParaRPr lang="vi-VN" sz="2400">
                  <a:solidFill>
                    <a:srgbClr val="1903BD"/>
                  </a:solidFill>
                </a:endParaRPr>
              </a:p>
            </p:txBody>
          </p:sp>
        </p:grpSp>
        <p:grpSp>
          <p:nvGrpSpPr>
            <p:cNvPr id="13369" name="Group 135"/>
            <p:cNvGrpSpPr>
              <a:grpSpLocks/>
            </p:cNvGrpSpPr>
            <p:nvPr/>
          </p:nvGrpSpPr>
          <p:grpSpPr bwMode="auto">
            <a:xfrm>
              <a:off x="7218217" y="5298843"/>
              <a:ext cx="786925" cy="506421"/>
              <a:chOff x="7218217" y="5298843"/>
              <a:chExt cx="786925" cy="506421"/>
            </a:xfrm>
          </p:grpSpPr>
          <p:cxnSp>
            <p:nvCxnSpPr>
              <p:cNvPr id="128" name="Straight Arrow Connector 127"/>
              <p:cNvCxnSpPr/>
              <p:nvPr/>
            </p:nvCxnSpPr>
            <p:spPr>
              <a:xfrm>
                <a:off x="7218968" y="5733073"/>
                <a:ext cx="785424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298843"/>
                <a:ext cx="465721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p:grpSp>
      </p:grpSp>
      <p:grpSp>
        <p:nvGrpSpPr>
          <p:cNvPr id="13349" name="Group 139"/>
          <p:cNvGrpSpPr>
            <a:grpSpLocks/>
          </p:cNvGrpSpPr>
          <p:nvPr/>
        </p:nvGrpSpPr>
        <p:grpSpPr bwMode="auto">
          <a:xfrm>
            <a:off x="8523288" y="2628901"/>
            <a:ext cx="1363662" cy="512763"/>
            <a:chOff x="6930185" y="5298843"/>
            <a:chExt cx="1362989" cy="512168"/>
          </a:xfrm>
        </p:grpSpPr>
        <p:grpSp>
          <p:nvGrpSpPr>
            <p:cNvPr id="13362" name="Group 140"/>
            <p:cNvGrpSpPr>
              <a:grpSpLocks/>
            </p:cNvGrpSpPr>
            <p:nvPr/>
          </p:nvGrpSpPr>
          <p:grpSpPr bwMode="auto">
            <a:xfrm>
              <a:off x="6930185" y="5349346"/>
              <a:ext cx="1362989" cy="461665"/>
              <a:chOff x="6930185" y="5349346"/>
              <a:chExt cx="1362989" cy="461665"/>
            </a:xfrm>
          </p:grpSpPr>
          <p:sp>
            <p:nvSpPr>
              <p:cNvPr id="13366" name="TextBox 144"/>
              <p:cNvSpPr txBox="1">
                <a:spLocks noChangeArrowheads="1"/>
              </p:cNvSpPr>
              <p:nvPr/>
            </p:nvSpPr>
            <p:spPr bwMode="auto">
              <a:xfrm>
                <a:off x="6930185" y="5349346"/>
                <a:ext cx="2880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Cambria" pitchFamily="18" charset="0"/>
                  </a:rPr>
                  <a:t>+</a:t>
                </a:r>
                <a:endParaRPr lang="vi-VN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67" name="TextBox 145"/>
              <p:cNvSpPr txBox="1">
                <a:spLocks noChangeArrowheads="1"/>
              </p:cNvSpPr>
              <p:nvPr/>
            </p:nvSpPr>
            <p:spPr bwMode="auto">
              <a:xfrm>
                <a:off x="8005142" y="5349346"/>
                <a:ext cx="2880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1903BD"/>
                    </a:solidFill>
                    <a:latin typeface="Cambria" pitchFamily="18" charset="0"/>
                  </a:rPr>
                  <a:t>-</a:t>
                </a:r>
                <a:endParaRPr lang="vi-VN" sz="2400">
                  <a:solidFill>
                    <a:srgbClr val="1903BD"/>
                  </a:solidFill>
                </a:endParaRPr>
              </a:p>
            </p:txBody>
          </p:sp>
        </p:grpSp>
        <p:grpSp>
          <p:nvGrpSpPr>
            <p:cNvPr id="13363" name="Group 141"/>
            <p:cNvGrpSpPr>
              <a:grpSpLocks/>
            </p:cNvGrpSpPr>
            <p:nvPr/>
          </p:nvGrpSpPr>
          <p:grpSpPr bwMode="auto">
            <a:xfrm>
              <a:off x="7218217" y="5298843"/>
              <a:ext cx="786925" cy="506421"/>
              <a:chOff x="7218217" y="5298843"/>
              <a:chExt cx="786925" cy="506421"/>
            </a:xfrm>
          </p:grpSpPr>
          <p:cxnSp>
            <p:nvCxnSpPr>
              <p:cNvPr id="143" name="Straight Arrow Connector 142"/>
              <p:cNvCxnSpPr/>
              <p:nvPr/>
            </p:nvCxnSpPr>
            <p:spPr>
              <a:xfrm>
                <a:off x="7218968" y="5733314"/>
                <a:ext cx="785424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298843"/>
                <a:ext cx="465721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p:grp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984375" y="4221163"/>
            <a:ext cx="5848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>
              <a:buClr>
                <a:schemeClr val="accent1"/>
              </a:buClr>
              <a:buSzPct val="80000"/>
            </a:pP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* Trong </a:t>
            </a:r>
            <a:r>
              <a:rPr lang="vi-V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muối hoặc bazơ nóng chảy 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cũng có sự </a:t>
            </a:r>
            <a:r>
              <a:rPr lang="vi-V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phân li thành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 các </a:t>
            </a:r>
            <a:r>
              <a:rPr lang="vi-V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ion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 như dung dịch.</a:t>
            </a:r>
          </a:p>
          <a:p>
            <a:pPr marL="80963">
              <a:buClr>
                <a:schemeClr val="accent1"/>
              </a:buClr>
              <a:buSzPct val="80000"/>
            </a:pP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* Ta gọi </a:t>
            </a:r>
            <a:r>
              <a:rPr lang="vi-VN" sz="2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dung dịch và chất nóng chảy như trên </a:t>
            </a:r>
            <a:r>
              <a:rPr lang="vi-VN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là </a:t>
            </a:r>
            <a:r>
              <a:rPr lang="vi-VN" sz="2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chất điện phân.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145589" y="5880100"/>
            <a:ext cx="454025" cy="266700"/>
            <a:chOff x="7551593" y="5879559"/>
            <a:chExt cx="455328" cy="266569"/>
          </a:xfrm>
        </p:grpSpPr>
        <p:sp>
          <p:nvSpPr>
            <p:cNvPr id="122" name="Oval 121"/>
            <p:cNvSpPr/>
            <p:nvPr/>
          </p:nvSpPr>
          <p:spPr>
            <a:xfrm>
              <a:off x="7740352" y="5879559"/>
              <a:ext cx="266569" cy="2665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err="1">
                  <a:solidFill>
                    <a:srgbClr val="1903BD"/>
                  </a:solidFill>
                </a:rPr>
                <a:t>Cl</a:t>
              </a:r>
              <a:r>
                <a:rPr lang="en-US" sz="800" b="1" baseline="30000" dirty="0">
                  <a:solidFill>
                    <a:srgbClr val="1903BD"/>
                  </a:solidFill>
                </a:rPr>
                <a:t>-</a:t>
              </a:r>
              <a:endParaRPr lang="vi-VN" sz="800" b="1" dirty="0">
                <a:solidFill>
                  <a:srgbClr val="1903BD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7551593" y="6012844"/>
              <a:ext cx="2165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920164" y="5949951"/>
            <a:ext cx="452437" cy="269875"/>
            <a:chOff x="7326279" y="5949280"/>
            <a:chExt cx="453316" cy="270057"/>
          </a:xfrm>
        </p:grpSpPr>
        <p:sp>
          <p:nvSpPr>
            <p:cNvPr id="138" name="Oval 137"/>
            <p:cNvSpPr/>
            <p:nvPr/>
          </p:nvSpPr>
          <p:spPr>
            <a:xfrm>
              <a:off x="7326279" y="5949280"/>
              <a:ext cx="270057" cy="2700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0000"/>
                  </a:solidFill>
                </a:rPr>
                <a:t>Na</a:t>
              </a:r>
              <a:r>
                <a:rPr lang="en-US" sz="800" b="1" baseline="30000" dirty="0">
                  <a:solidFill>
                    <a:srgbClr val="FF0000"/>
                  </a:solidFill>
                </a:rPr>
                <a:t>+</a:t>
              </a:r>
              <a:endParaRPr lang="vi-VN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563276" y="6093840"/>
              <a:ext cx="2163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53" name="Rectangle 9"/>
          <p:cNvSpPr>
            <a:spLocks noChangeArrowheads="1"/>
          </p:cNvSpPr>
          <p:nvPr/>
        </p:nvSpPr>
        <p:spPr bwMode="auto">
          <a:xfrm>
            <a:off x="1984375" y="1227139"/>
            <a:ext cx="202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0963"/>
            <a:r>
              <a:rPr lang="vi-VN" sz="2800" b="1">
                <a:latin typeface="Calibri" pitchFamily="34" charset="0"/>
                <a:cs typeface="Calibri" pitchFamily="34" charset="0"/>
              </a:rPr>
              <a:t>c) Giải thích</a:t>
            </a:r>
          </a:p>
        </p:txBody>
      </p:sp>
      <p:grpSp>
        <p:nvGrpSpPr>
          <p:cNvPr id="107" name="Group 106"/>
          <p:cNvGrpSpPr/>
          <p:nvPr/>
        </p:nvGrpSpPr>
        <p:grpSpPr>
          <a:xfrm rot="7920195">
            <a:off x="9472890" y="5862968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08" name="Flowchart: Connector 107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111" name="Group 110"/>
          <p:cNvGrpSpPr/>
          <p:nvPr/>
        </p:nvGrpSpPr>
        <p:grpSpPr>
          <a:xfrm rot="1862645">
            <a:off x="8655608" y="5882645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2" name="Flowchart: Connector 111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123" name="Group 122"/>
          <p:cNvGrpSpPr/>
          <p:nvPr/>
        </p:nvGrpSpPr>
        <p:grpSpPr>
          <a:xfrm rot="14557564">
            <a:off x="9218438" y="6188813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4" name="Flowchart: Connector 123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01 L -0.02882 0.00209 L -0.01944 0.03403 L 0.02014 0.02431 L 0.01077 0.05764 L -0.01111 0.01736 L 0.01598 0.00903 L 0.01285 -0.01736 L 0.03785 0.00348 L 0.02552 0.00903 L 0.03629 -0.00879 L 0.03716 0.01898 L 0.00052 0.05463 " pathEditMode="relative" rAng="0" ptsTypes="FFFFFFFFFAFFF">
                                      <p:cBhvr>
                                        <p:cTn id="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2275 -0.00579 L -0.01407 0.03056 L -0.03889 0.04213 L -0.02431 0.00926 L 0.01441 0.02616 L 0.00607 -0.02014 L -0.01077 0.01111 L 0.02743 0.02037 L 0.00399 0.03171 " pathEditMode="relative" rAng="0" ptsTypes="FFFFFFFFFF">
                                      <p:cBhvr>
                                        <p:cTn id="8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37 L 0.01476 0.01921 L -0.02188 0.01782 L -0.0493 -0.00741 L 0.02153 -0.02061 L -0.01267 -0.0463 " pathEditMode="relative" rAng="0" ptsTypes="FFFFFF">
                                      <p:cBhvr>
                                        <p:cTn id="10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7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417 0.02801 L 0.01875 0.02245 L 0.025 0.0419 L 0.02917 0.01412 L 0.04271 0.00579 L 0.04479 0.0169 L 0.05209 -0.00949 L 0.05938 0.01412 L 0.05729 0.03079 L 0.07396 0.02106 " pathEditMode="relative" rAng="0" ptsTypes="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1.85185E-6 L 0.00191 -0.01852 L -0.01267 -0.01157 L -0.0085 0.02315 L -0.01944 0.00463 L -0.02725 0.02593 L -0.03819 -0.0037 L -0.04913 -0.01574 L -0.05173 0.00185 L -0.05017 0.02176 L -0.05746 0.03982 L -0.06111 0.0213 L -0.07621 0.02593 L -0.08507 0.00602 " pathEditMode="relative" rAng="0" ptsTypes="FFFFFFFFFFAFFF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10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01 L -0.02882 0.00209 L -0.01944 0.03403 L 0.02014 0.02431 L 0.01077 0.05764 L -0.01111 0.01736 L 0.01598 0.00903 L 0.01285 -0.01736 L 0.03785 0.00348 L 0.02552 0.00903 L 0.03629 -0.00879 L 0.03716 0.01898 L 0.00052 0.05463 " pathEditMode="relative" rAng="0" ptsTypes="FFFFFFFFFAFFF">
                                      <p:cBhvr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3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2275 -0.00579 L -0.01407 0.03056 L -0.03889 0.04213 L -0.02431 0.00926 L 0.01441 0.02616 L 0.00607 -0.02014 L -0.01077 0.01111 L 0.02743 0.02037 L 0.00399 0.03171 " pathEditMode="relative" rAng="0" ptsTypes="FFFFFFFFFF">
                                      <p:cBhvr>
                                        <p:cTn id="1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37 L 0.01476 0.01921 L -0.02188 0.01782 L -0.0493 -0.00741 L 0.02153 -0.02061 L -0.01267 -0.0463 " pathEditMode="relative" rAng="0" ptsTypes="FFFFFF">
                                      <p:cBhvr>
                                        <p:cTn id="20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" grpId="0" build="p"/>
      <p:bldP spid="9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1992314" y="692151"/>
            <a:ext cx="8567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II. BẢN CHẤT DÒNG ĐIỆN TRONG CHẤT ĐIỆN PHÂN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2313" y="1447800"/>
            <a:ext cx="4464050" cy="2160588"/>
          </a:xfrm>
        </p:spPr>
        <p:txBody>
          <a:bodyPr>
            <a:sp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vi-VN" sz="2400">
                <a:latin typeface="Calibri" pitchFamily="34" charset="0"/>
                <a:cs typeface="Calibri" pitchFamily="34" charset="0"/>
              </a:rPr>
              <a:t>* Dòng điện trong chất điện phân là dòng </a:t>
            </a:r>
            <a:r>
              <a:rPr lang="vi-VN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ion dương </a:t>
            </a:r>
            <a:r>
              <a:rPr lang="vi-VN" sz="2400">
                <a:latin typeface="Calibri" pitchFamily="34" charset="0"/>
                <a:cs typeface="Calibri" pitchFamily="34" charset="0"/>
              </a:rPr>
              <a:t>và </a:t>
            </a:r>
            <a:r>
              <a:rPr lang="vi-VN" sz="240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ion âm</a:t>
            </a:r>
            <a:r>
              <a:rPr lang="vi-VN" sz="2400">
                <a:latin typeface="Calibri" pitchFamily="34" charset="0"/>
                <a:cs typeface="Calibri" pitchFamily="34" charset="0"/>
              </a:rPr>
              <a:t> chuyển dời có hướng theo hai </a:t>
            </a:r>
            <a:r>
              <a:rPr lang="vi-VN" sz="2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chiều ngược nhau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286626" y="3662364"/>
            <a:ext cx="2474913" cy="10620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" name="Rounded Rectangular Callout 91"/>
          <p:cNvSpPr/>
          <p:nvPr/>
        </p:nvSpPr>
        <p:spPr>
          <a:xfrm>
            <a:off x="7631114" y="2554288"/>
            <a:ext cx="2116137" cy="412750"/>
          </a:xfrm>
          <a:prstGeom prst="wedgeRoundRectCallout">
            <a:avLst>
              <a:gd name="adj1" fmla="val -24678"/>
              <a:gd name="adj2" fmla="val 218289"/>
              <a:gd name="adj3" fmla="val 16667"/>
            </a:avLst>
          </a:prstGeom>
          <a:solidFill>
            <a:srgbClr val="FF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rgbClr val="CC3300"/>
                </a:solidFill>
                <a:cs typeface="Times New Roman" pitchFamily="18" charset="0"/>
              </a:rPr>
              <a:t>Nước muối</a:t>
            </a:r>
          </a:p>
        </p:txBody>
      </p:sp>
      <p:grpSp>
        <p:nvGrpSpPr>
          <p:cNvPr id="14343" name="Group 92"/>
          <p:cNvGrpSpPr>
            <a:grpSpLocks/>
          </p:cNvGrpSpPr>
          <p:nvPr/>
        </p:nvGrpSpPr>
        <p:grpSpPr bwMode="auto">
          <a:xfrm rot="-1822301">
            <a:off x="8229601" y="1989138"/>
            <a:ext cx="893763" cy="500062"/>
            <a:chOff x="6993996" y="1752389"/>
            <a:chExt cx="631808" cy="390770"/>
          </a:xfrm>
        </p:grpSpPr>
        <p:sp>
          <p:nvSpPr>
            <p:cNvPr id="14391" name="Line 239"/>
            <p:cNvSpPr>
              <a:spLocks noChangeShapeType="1"/>
            </p:cNvSpPr>
            <p:nvPr/>
          </p:nvSpPr>
          <p:spPr bwMode="auto">
            <a:xfrm>
              <a:off x="6993996" y="1752389"/>
              <a:ext cx="31750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2" name="Line 239"/>
            <p:cNvSpPr>
              <a:spLocks noChangeShapeType="1"/>
            </p:cNvSpPr>
            <p:nvPr/>
          </p:nvSpPr>
          <p:spPr bwMode="auto">
            <a:xfrm>
              <a:off x="7308304" y="1947896"/>
              <a:ext cx="317500" cy="1952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44" name="Line 239"/>
          <p:cNvSpPr>
            <a:spLocks noChangeShapeType="1"/>
          </p:cNvSpPr>
          <p:nvPr/>
        </p:nvSpPr>
        <p:spPr bwMode="auto">
          <a:xfrm>
            <a:off x="7650164" y="2252663"/>
            <a:ext cx="541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5" name="Line 240"/>
          <p:cNvSpPr>
            <a:spLocks noChangeShapeType="1"/>
          </p:cNvSpPr>
          <p:nvPr/>
        </p:nvSpPr>
        <p:spPr bwMode="auto">
          <a:xfrm>
            <a:off x="9047163" y="1930400"/>
            <a:ext cx="0" cy="623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6" name="Line 241"/>
          <p:cNvSpPr>
            <a:spLocks noChangeShapeType="1"/>
          </p:cNvSpPr>
          <p:nvPr/>
        </p:nvSpPr>
        <p:spPr bwMode="auto">
          <a:xfrm>
            <a:off x="9210676" y="2259013"/>
            <a:ext cx="1095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7" name="Line 242"/>
          <p:cNvSpPr>
            <a:spLocks noChangeShapeType="1"/>
          </p:cNvSpPr>
          <p:nvPr/>
        </p:nvSpPr>
        <p:spPr bwMode="auto">
          <a:xfrm>
            <a:off x="9210675" y="2125663"/>
            <a:ext cx="0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8" name="Line 243"/>
          <p:cNvSpPr>
            <a:spLocks noChangeShapeType="1"/>
          </p:cNvSpPr>
          <p:nvPr/>
        </p:nvSpPr>
        <p:spPr bwMode="auto">
          <a:xfrm>
            <a:off x="6662739" y="2252663"/>
            <a:ext cx="263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9" name="Line 244"/>
          <p:cNvSpPr>
            <a:spLocks noChangeShapeType="1"/>
          </p:cNvSpPr>
          <p:nvPr/>
        </p:nvSpPr>
        <p:spPr bwMode="auto">
          <a:xfrm>
            <a:off x="6664325" y="2255839"/>
            <a:ext cx="0" cy="113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0" name="Line 245"/>
          <p:cNvSpPr>
            <a:spLocks noChangeShapeType="1"/>
          </p:cNvSpPr>
          <p:nvPr/>
        </p:nvSpPr>
        <p:spPr bwMode="auto">
          <a:xfrm>
            <a:off x="6664325" y="3371850"/>
            <a:ext cx="922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1" name="Line 246"/>
          <p:cNvSpPr>
            <a:spLocks noChangeShapeType="1"/>
          </p:cNvSpPr>
          <p:nvPr/>
        </p:nvSpPr>
        <p:spPr bwMode="auto">
          <a:xfrm>
            <a:off x="10313988" y="2262189"/>
            <a:ext cx="0" cy="112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2" name="Line 247"/>
          <p:cNvSpPr>
            <a:spLocks noChangeShapeType="1"/>
          </p:cNvSpPr>
          <p:nvPr/>
        </p:nvSpPr>
        <p:spPr bwMode="auto">
          <a:xfrm>
            <a:off x="9367838" y="3371850"/>
            <a:ext cx="938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3" name="Line 239"/>
          <p:cNvSpPr>
            <a:spLocks noChangeShapeType="1"/>
          </p:cNvSpPr>
          <p:nvPr/>
        </p:nvSpPr>
        <p:spPr bwMode="auto">
          <a:xfrm>
            <a:off x="8640764" y="2252663"/>
            <a:ext cx="422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4" name="Text Box 250"/>
          <p:cNvSpPr txBox="1">
            <a:spLocks noChangeArrowheads="1"/>
          </p:cNvSpPr>
          <p:nvPr/>
        </p:nvSpPr>
        <p:spPr bwMode="auto">
          <a:xfrm>
            <a:off x="6600826" y="1450975"/>
            <a:ext cx="208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000" b="1" noProof="1">
                <a:latin typeface="Calibri" pitchFamily="34" charset="0"/>
              </a:rPr>
              <a:t>Ampe kế</a:t>
            </a:r>
            <a:r>
              <a:rPr lang="vi-VN" sz="2000" noProof="1">
                <a:latin typeface="Calibri" pitchFamily="34" charset="0"/>
              </a:rPr>
              <a:t> </a:t>
            </a:r>
          </a:p>
        </p:txBody>
      </p:sp>
      <p:sp>
        <p:nvSpPr>
          <p:cNvPr id="14355" name="Text Box 250"/>
          <p:cNvSpPr txBox="1">
            <a:spLocks noChangeArrowheads="1"/>
          </p:cNvSpPr>
          <p:nvPr/>
        </p:nvSpPr>
        <p:spPr bwMode="auto">
          <a:xfrm>
            <a:off x="8224839" y="1574800"/>
            <a:ext cx="820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K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9768408" y="3478831"/>
            <a:ext cx="0" cy="12269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298258" y="3478831"/>
            <a:ext cx="0" cy="12269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298261" y="4724083"/>
            <a:ext cx="247243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248"/>
          <p:cNvSpPr>
            <a:spLocks noChangeArrowheads="1"/>
          </p:cNvSpPr>
          <p:nvPr/>
        </p:nvSpPr>
        <p:spPr bwMode="auto">
          <a:xfrm>
            <a:off x="6929439" y="1935163"/>
            <a:ext cx="712787" cy="671512"/>
          </a:xfrm>
          <a:prstGeom prst="ellipse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Calibri" pitchFamily="34" charset="0"/>
            </a:endParaRPr>
          </a:p>
        </p:txBody>
      </p:sp>
      <p:grpSp>
        <p:nvGrpSpPr>
          <p:cNvPr id="14360" name="Group 117"/>
          <p:cNvGrpSpPr>
            <a:grpSpLocks/>
          </p:cNvGrpSpPr>
          <p:nvPr/>
        </p:nvGrpSpPr>
        <p:grpSpPr bwMode="auto">
          <a:xfrm flipH="1">
            <a:off x="7010401" y="2057400"/>
            <a:ext cx="879475" cy="446088"/>
            <a:chOff x="6449859" y="4423464"/>
            <a:chExt cx="18676" cy="636345"/>
          </a:xfrm>
        </p:grpSpPr>
        <p:cxnSp>
          <p:nvCxnSpPr>
            <p:cNvPr id="119" name="Straight Arrow Connector 118"/>
            <p:cNvCxnSpPr/>
            <p:nvPr/>
          </p:nvCxnSpPr>
          <p:spPr>
            <a:xfrm flipV="1">
              <a:off x="6461235" y="4423464"/>
              <a:ext cx="7300" cy="320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6449859" y="4739640"/>
              <a:ext cx="7300" cy="320169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Oval 121"/>
          <p:cNvSpPr/>
          <p:nvPr/>
        </p:nvSpPr>
        <p:spPr>
          <a:xfrm>
            <a:off x="8680369" y="3849968"/>
            <a:ext cx="377194" cy="34126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1903BD"/>
                </a:solidFill>
              </a:rPr>
              <a:t>Cl</a:t>
            </a:r>
            <a:r>
              <a:rPr lang="en-US" sz="1200" b="1" baseline="30000" dirty="0">
                <a:solidFill>
                  <a:srgbClr val="1903BD"/>
                </a:solidFill>
              </a:rPr>
              <a:t>-</a:t>
            </a:r>
            <a:endParaRPr lang="vi-VN" sz="1200" b="1" dirty="0">
              <a:solidFill>
                <a:srgbClr val="1903BD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8161439" y="3999827"/>
            <a:ext cx="315148" cy="285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0000"/>
                </a:solidFill>
              </a:rPr>
              <a:t>Na</a:t>
            </a:r>
            <a:r>
              <a:rPr lang="en-US" sz="1050" b="1" baseline="30000" dirty="0">
                <a:solidFill>
                  <a:srgbClr val="FF0000"/>
                </a:solidFill>
              </a:rPr>
              <a:t>+</a:t>
            </a:r>
            <a:endParaRPr lang="vi-VN" sz="1050" b="1" dirty="0">
              <a:solidFill>
                <a:srgbClr val="FF0000"/>
              </a:solidFill>
            </a:endParaRPr>
          </a:p>
        </p:txBody>
      </p:sp>
      <p:sp>
        <p:nvSpPr>
          <p:cNvPr id="117" name="Can 116"/>
          <p:cNvSpPr/>
          <p:nvPr/>
        </p:nvSpPr>
        <p:spPr>
          <a:xfrm>
            <a:off x="9367838" y="3346451"/>
            <a:ext cx="72000" cy="1020763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/>
          </a:p>
        </p:txBody>
      </p:sp>
      <p:sp>
        <p:nvSpPr>
          <p:cNvPr id="116" name="Can 115"/>
          <p:cNvSpPr/>
          <p:nvPr/>
        </p:nvSpPr>
        <p:spPr>
          <a:xfrm flipH="1">
            <a:off x="7570788" y="3352801"/>
            <a:ext cx="72000" cy="1020763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/>
          </a:p>
        </p:txBody>
      </p:sp>
      <p:grpSp>
        <p:nvGrpSpPr>
          <p:cNvPr id="14369" name="Group 136"/>
          <p:cNvGrpSpPr>
            <a:grpSpLocks/>
          </p:cNvGrpSpPr>
          <p:nvPr/>
        </p:nvGrpSpPr>
        <p:grpSpPr bwMode="auto">
          <a:xfrm>
            <a:off x="7534276" y="3190875"/>
            <a:ext cx="1928813" cy="648281"/>
            <a:chOff x="6930185" y="5298843"/>
            <a:chExt cx="1362989" cy="506421"/>
          </a:xfrm>
        </p:grpSpPr>
        <p:grpSp>
          <p:nvGrpSpPr>
            <p:cNvPr id="14383" name="Group 124"/>
            <p:cNvGrpSpPr>
              <a:grpSpLocks/>
            </p:cNvGrpSpPr>
            <p:nvPr/>
          </p:nvGrpSpPr>
          <p:grpSpPr bwMode="auto">
            <a:xfrm>
              <a:off x="6930185" y="5349346"/>
              <a:ext cx="1362989" cy="360641"/>
              <a:chOff x="6930185" y="5349346"/>
              <a:chExt cx="1362989" cy="360641"/>
            </a:xfrm>
          </p:grpSpPr>
          <p:sp>
            <p:nvSpPr>
              <p:cNvPr id="14387" name="TextBox 122"/>
              <p:cNvSpPr txBox="1">
                <a:spLocks noChangeArrowheads="1"/>
              </p:cNvSpPr>
              <p:nvPr/>
            </p:nvSpPr>
            <p:spPr bwMode="auto">
              <a:xfrm>
                <a:off x="6930185" y="5349346"/>
                <a:ext cx="288032" cy="360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Cambria" pitchFamily="18" charset="0"/>
                  </a:rPr>
                  <a:t>+</a:t>
                </a:r>
                <a:endParaRPr lang="vi-VN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88" name="TextBox 123"/>
              <p:cNvSpPr txBox="1">
                <a:spLocks noChangeArrowheads="1"/>
              </p:cNvSpPr>
              <p:nvPr/>
            </p:nvSpPr>
            <p:spPr bwMode="auto">
              <a:xfrm>
                <a:off x="8005142" y="5349346"/>
                <a:ext cx="288032" cy="360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>
                    <a:solidFill>
                      <a:srgbClr val="1903BD"/>
                    </a:solidFill>
                    <a:latin typeface="Cambria" pitchFamily="18" charset="0"/>
                  </a:rPr>
                  <a:t>-</a:t>
                </a:r>
                <a:endParaRPr lang="vi-VN" sz="2400">
                  <a:solidFill>
                    <a:srgbClr val="1903BD"/>
                  </a:solidFill>
                </a:endParaRPr>
              </a:p>
            </p:txBody>
          </p:sp>
        </p:grpSp>
        <p:grpSp>
          <p:nvGrpSpPr>
            <p:cNvPr id="14384" name="Group 135"/>
            <p:cNvGrpSpPr>
              <a:grpSpLocks/>
            </p:cNvGrpSpPr>
            <p:nvPr/>
          </p:nvGrpSpPr>
          <p:grpSpPr bwMode="auto">
            <a:xfrm>
              <a:off x="7218217" y="5298843"/>
              <a:ext cx="786925" cy="506421"/>
              <a:chOff x="7218217" y="5298843"/>
              <a:chExt cx="786925" cy="506421"/>
            </a:xfrm>
          </p:grpSpPr>
          <p:cxnSp>
            <p:nvCxnSpPr>
              <p:cNvPr id="128" name="Straight Arrow Connector 127"/>
              <p:cNvCxnSpPr/>
              <p:nvPr/>
            </p:nvCxnSpPr>
            <p:spPr>
              <a:xfrm>
                <a:off x="7218488" y="5732883"/>
                <a:ext cx="786382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298843"/>
                <a:ext cx="465721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p:grpSp>
      </p:grpSp>
      <p:sp>
        <p:nvSpPr>
          <p:cNvPr id="14370" name="TextBox 3"/>
          <p:cNvSpPr txBox="1">
            <a:spLocks noChangeArrowheads="1"/>
          </p:cNvSpPr>
          <p:nvPr/>
        </p:nvSpPr>
        <p:spPr bwMode="auto">
          <a:xfrm>
            <a:off x="6797676" y="2967039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FF0000"/>
                </a:solidFill>
              </a:rPr>
              <a:t>Anôt</a:t>
            </a:r>
          </a:p>
        </p:txBody>
      </p:sp>
      <p:sp>
        <p:nvSpPr>
          <p:cNvPr id="14371" name="TextBox 95"/>
          <p:cNvSpPr txBox="1">
            <a:spLocks noChangeArrowheads="1"/>
          </p:cNvSpPr>
          <p:nvPr/>
        </p:nvSpPr>
        <p:spPr bwMode="auto">
          <a:xfrm>
            <a:off x="9134476" y="2957514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1903BD"/>
                </a:solidFill>
              </a:rPr>
              <a:t>Catôt</a:t>
            </a: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978026" y="3792538"/>
            <a:ext cx="5203825" cy="1077912"/>
          </a:xfrm>
          <a:prstGeom prst="rect">
            <a:avLst/>
          </a:prstGeom>
        </p:spPr>
        <p:txBody>
          <a:bodyPr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vi-V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Ion dương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chuyển tới </a:t>
            </a:r>
            <a:r>
              <a:rPr lang="vi-VN" sz="2400" dirty="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cực âm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vi-VN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Cat</a:t>
            </a:r>
            <a:r>
              <a:rPr lang="vi-VN" sz="2400" dirty="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ốt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) nên gọi là </a:t>
            </a:r>
            <a:r>
              <a:rPr lang="vi-VN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Cat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ion</a:t>
            </a:r>
            <a:endParaRPr lang="vi-VN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8026" y="4918075"/>
            <a:ext cx="5032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400">
                <a:solidFill>
                  <a:srgbClr val="1903BD"/>
                </a:solidFill>
                <a:latin typeface="Calibri" pitchFamily="34" charset="0"/>
                <a:cs typeface="Calibri" pitchFamily="34" charset="0"/>
              </a:rPr>
              <a:t>Ion âm </a:t>
            </a:r>
            <a:r>
              <a:rPr lang="vi-VN" sz="2400">
                <a:latin typeface="Calibri" pitchFamily="34" charset="0"/>
                <a:cs typeface="Calibri" pitchFamily="34" charset="0"/>
              </a:rPr>
              <a:t>chuyển tới </a:t>
            </a:r>
            <a:r>
              <a:rPr lang="vi-VN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cực dương </a:t>
            </a:r>
            <a:r>
              <a:rPr lang="vi-VN" sz="2400">
                <a:latin typeface="Calibri" pitchFamily="34" charset="0"/>
                <a:cs typeface="Calibri" pitchFamily="34" charset="0"/>
              </a:rPr>
              <a:t>(</a:t>
            </a:r>
            <a:r>
              <a:rPr lang="vi-VN" sz="240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</a:t>
            </a:r>
            <a:r>
              <a:rPr lang="vi-VN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ốt</a:t>
            </a:r>
            <a:r>
              <a:rPr lang="vi-VN" sz="2400">
                <a:latin typeface="Calibri" pitchFamily="34" charset="0"/>
                <a:cs typeface="Calibri" pitchFamily="34" charset="0"/>
              </a:rPr>
              <a:t>)</a:t>
            </a:r>
            <a:r>
              <a:rPr lang="vi-VN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>
                <a:latin typeface="Calibri" pitchFamily="34" charset="0"/>
                <a:cs typeface="Calibri" pitchFamily="34" charset="0"/>
              </a:rPr>
              <a:t>nên gọi là </a:t>
            </a:r>
            <a:r>
              <a:rPr lang="vi-VN" sz="240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</a:t>
            </a:r>
            <a:r>
              <a:rPr lang="vi-VN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ion</a:t>
            </a:r>
          </a:p>
        </p:txBody>
      </p:sp>
      <p:sp>
        <p:nvSpPr>
          <p:cNvPr id="112" name="Oval 111"/>
          <p:cNvSpPr/>
          <p:nvPr/>
        </p:nvSpPr>
        <p:spPr>
          <a:xfrm>
            <a:off x="1567575" y="3965059"/>
            <a:ext cx="382130" cy="3457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Na</a:t>
            </a:r>
            <a:r>
              <a:rPr lang="en-US" sz="1200" b="1" baseline="30000" dirty="0">
                <a:solidFill>
                  <a:srgbClr val="FF0000"/>
                </a:solidFill>
              </a:rPr>
              <a:t>+</a:t>
            </a:r>
            <a:endParaRPr lang="vi-VN" sz="1200" b="1" dirty="0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559496" y="5085185"/>
            <a:ext cx="377194" cy="34126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1903BD"/>
                </a:solidFill>
              </a:rPr>
              <a:t>Cl</a:t>
            </a:r>
            <a:r>
              <a:rPr lang="en-US" sz="1200" b="1" baseline="30000" dirty="0">
                <a:solidFill>
                  <a:srgbClr val="1903BD"/>
                </a:solidFill>
              </a:rPr>
              <a:t>-</a:t>
            </a:r>
            <a:endParaRPr lang="vi-VN" sz="1200" b="1" dirty="0">
              <a:solidFill>
                <a:srgbClr val="1903BD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 rot="7920195">
            <a:off x="8153047" y="3907230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9" name="Flowchart: Connector 128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132" name="Group 131"/>
          <p:cNvGrpSpPr/>
          <p:nvPr/>
        </p:nvGrpSpPr>
        <p:grpSpPr>
          <a:xfrm rot="1862645">
            <a:off x="8739014" y="3926907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33" name="Flowchart: Connector 132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4" name="Flowchart: Connector 133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39" name="Flowchart: Connector 138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147" name="Group 146"/>
          <p:cNvGrpSpPr/>
          <p:nvPr/>
        </p:nvGrpSpPr>
        <p:grpSpPr>
          <a:xfrm rot="14557564">
            <a:off x="8426350" y="4233075"/>
            <a:ext cx="254697" cy="223258"/>
            <a:chOff x="7524329" y="3388436"/>
            <a:chExt cx="254697" cy="22325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48" name="Flowchart: Connector 147"/>
            <p:cNvSpPr/>
            <p:nvPr/>
          </p:nvSpPr>
          <p:spPr>
            <a:xfrm>
              <a:off x="7524329" y="3445280"/>
              <a:ext cx="181151" cy="166414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7639761" y="338843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50" name="Flowchart: Connector 149"/>
            <p:cNvSpPr/>
            <p:nvPr/>
          </p:nvSpPr>
          <p:spPr>
            <a:xfrm>
              <a:off x="7688450" y="3521726"/>
              <a:ext cx="90576" cy="83207"/>
            </a:xfrm>
            <a:prstGeom prst="flowChartConnector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2368E-6 L 0.01701 -2.42368E-6 C 0.02083 -0.00046 0.01285 0.03215 0.0158 0.0333 C 0.01875 0.03446 0.0283 0.00948 0.03524 0.0074 C 0.04219 0.0074 0.04462 0.02128 0.05764 0.02128 L 0.06806 -0.00046 L 0.0875 0.02937 L 0.0875 -0.00647 L 0.11875 0.01943 " pathEditMode="relative" rAng="0" ptsTypes="FfafFFAFF">
                                      <p:cBhvr>
                                        <p:cTn id="6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3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8233E-6 L -0.02865 -0.0229 L -0.03611 0.00301 L -0.06007 0.00486 L -0.07049 -0.01897 L -0.08542 0.00694 L -0.09583 -0.01897 L -0.09288 0.02081 L -0.1092 -0.01688 L -0.11667 0.03284 L -0.13611 -0.01087 " pathEditMode="relative" rAng="0" ptsTypes="FFFFFFFFFFF">
                                      <p:cBhvr>
                                        <p:cTn id="8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01 L -0.02882 0.00209 L -0.01944 0.03403 L 0.02014 0.02431 L 0.01077 0.05764 L -0.01111 0.01736 L 0.01598 0.00903 L 0.01285 -0.01736 L 0.03785 0.00348 L 0.02552 0.00903 L 0.03629 -0.00879 L 0.03716 0.01898 L 0.00052 0.05463 " pathEditMode="relative" rAng="0" ptsTypes="FFFFFFFFFAFFF">
                                      <p:cBhvr>
                                        <p:cTn id="10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3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2275 -0.00579 L -0.01407 0.03056 L -0.03889 0.04213 L -0.02431 0.00926 L 0.01441 0.02616 L 0.00607 -0.02014 L -0.01077 0.01111 L 0.02743 0.02037 L 0.00399 0.03171 " pathEditMode="relative" rAng="0" ptsTypes="FFFFFFFFFF">
                                      <p:cBhvr>
                                        <p:cTn id="12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37 L 0.01476 0.01921 L -0.02188 0.01782 L -0.0493 -0.00741 L 0.02153 -0.02061 L -0.01267 -0.0463 " pathEditMode="relative" rAng="0" ptsTypes="FFFFFF">
                                      <p:cBhvr>
                                        <p:cTn id="14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BÀI 14. DÒNG ĐIỆN TRONG CHẤT ĐIỆN PHÂN</a:t>
            </a:r>
            <a:endParaRPr lang="vi-VN"/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1992314" y="692151"/>
            <a:ext cx="8567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9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vi-VN" sz="2600" b="1">
                <a:latin typeface="Arial" charset="0"/>
              </a:rPr>
              <a:t>II. BẢN CHẤT DÒNG ĐIỆN TRONG CHẤT ĐIỆN PHÂN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5" y="2781300"/>
            <a:ext cx="5257800" cy="2800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Mật độ ion &lt;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mật độ electron</a:t>
            </a:r>
          </a:p>
          <a:p>
            <a:pPr marL="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Khối lượng ion &gt;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khối lượng e</a:t>
            </a:r>
          </a:p>
          <a:p>
            <a:pPr marL="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Kích thước ion &gt;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kích thước e</a:t>
            </a:r>
          </a:p>
          <a:p>
            <a:pPr marL="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Môi trường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dung dịch </a:t>
            </a:r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mất trật tự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hơn trong kim loại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847975" y="1341438"/>
            <a:ext cx="7416800" cy="1295400"/>
          </a:xfrm>
          <a:prstGeom prst="cloudCallout">
            <a:avLst>
              <a:gd name="adj1" fmla="val -58446"/>
              <a:gd name="adj2" fmla="val 297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Vì sao chất điện phân dẫn điện kém hơn kim loại?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1992313" y="2997201"/>
            <a:ext cx="2374900" cy="2232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vi-VN"/>
            </a:defPPr>
            <a:lvl1pPr algn="ctr">
              <a:defRPr sz="2800"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Chất điện phân dẫn điện kém hơn kim loại vì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4583113" y="3860800"/>
            <a:ext cx="360362" cy="6477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61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1157</Words>
  <Application>Microsoft Office PowerPoint</Application>
  <PresentationFormat>Widescreen</PresentationFormat>
  <Paragraphs>143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Verdana</vt:lpstr>
      <vt:lpstr>Wingdings 2</vt:lpstr>
      <vt:lpstr>Solstice</vt:lpstr>
      <vt:lpstr>PowerPoint Presentation</vt:lpstr>
      <vt:lpstr>KIỂM TRA BÀI CŨ</vt:lpstr>
      <vt:lpstr>PowerPoint Presentation</vt:lpstr>
      <vt:lpstr>Chủ đề: DÒNG ĐIỆN TRONG CHẤT ĐIỆN PHÂN  (Tiết 1)</vt:lpstr>
      <vt:lpstr>BÀI 14. DÒNG ĐIỆN TRONG CHẤT ĐIỆN PHÂN</vt:lpstr>
      <vt:lpstr>BÀI 14. DÒNG ĐIỆN TRONG CHẤT ĐIỆN PHÂN</vt:lpstr>
      <vt:lpstr>BÀI 14. DÒNG ĐIỆN TRONG CHẤT ĐIỆN PHÂN</vt:lpstr>
      <vt:lpstr>BÀI 14. DÒNG ĐIỆN TRONG CHẤT ĐIỆN PHÂN</vt:lpstr>
      <vt:lpstr>BÀI 14. DÒNG ĐIỆN TRONG CHẤT ĐIỆN PHÂN</vt:lpstr>
      <vt:lpstr>BÀI 14. DÒNG ĐIỆN TRONG CHẤT ĐIỆN PHÂN</vt:lpstr>
      <vt:lpstr>BÀI 14. DÒNG ĐIỆN TRONG CHẤT ĐIỆN PHÂN</vt:lpstr>
      <vt:lpstr>BÀI 14. DÒNG ĐIỆN TRONG CHẤT ĐIỆN PHÂN</vt:lpstr>
      <vt:lpstr>CỦNG CỐ</vt:lpstr>
      <vt:lpstr>CỦNG CỐ</vt:lpstr>
      <vt:lpstr>PowerPoint Presentation</vt:lpstr>
    </vt:vector>
  </TitlesOfParts>
  <Company>THPTAN1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14. DÒNG ĐIỆN TRONG CHẤT ĐIỆN PHÂN  (TIẾT 1)</dc:title>
  <dc:creator>hathenhan</dc:creator>
  <cp:lastModifiedBy>Nhân Hà Thế Nhân</cp:lastModifiedBy>
  <cp:revision>144</cp:revision>
  <dcterms:created xsi:type="dcterms:W3CDTF">2011-11-01T14:45:56Z</dcterms:created>
  <dcterms:modified xsi:type="dcterms:W3CDTF">2020-11-28T10:05:12Z</dcterms:modified>
</cp:coreProperties>
</file>