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40"/>
  </p:normalViewPr>
  <p:slideViewPr>
    <p:cSldViewPr snapToGrid="0" showGuides="1">
      <p:cViewPr varScale="1">
        <p:scale>
          <a:sx n="107" d="100"/>
          <a:sy n="107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404"/>
            <a:ext cx="54802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603049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invite and accept invitations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452" y="2197613"/>
            <a:ext cx="479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1" y="2813537"/>
            <a:ext cx="3314779" cy="3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Invitation maker, Card design - Ứng dụng trên Google Play">
            <a:extLst>
              <a:ext uri="{FF2B5EF4-FFF2-40B4-BE49-F238E27FC236}">
                <a16:creationId xmlns:a16="http://schemas.microsoft.com/office/drawing/2014/main" id="{13CEED65-306A-8358-5820-244EE4E1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2659977"/>
            <a:ext cx="3762932" cy="376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180" y="4160801"/>
            <a:ext cx="228505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</a:rPr>
              <a:t>TEENS’ LEISURE ACTIVITIES AROUND THE WORLD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8" y="2229552"/>
            <a:ext cx="5740799" cy="1485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situations.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39579" cy="9655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8" y="2814917"/>
            <a:ext cx="1439579" cy="13458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5702" y="589395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99234" y="4701323"/>
            <a:ext cx="1214717" cy="119263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8" y="5893956"/>
            <a:ext cx="574080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4013635"/>
            <a:ext cx="5749329" cy="14482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table with the information from the text.</a:t>
            </a: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groups. Ask and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68756" y="2506145"/>
            <a:ext cx="68114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/>
              <a:t>1. </a:t>
            </a:r>
            <a:r>
              <a:rPr lang="en-US" sz="3200" dirty="0"/>
              <a:t>What do you like doing in your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2. What do your friends like doing in their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3. What do young people in Viet</a:t>
            </a:r>
            <a:r>
              <a:rPr lang="vi-VN" sz="3200" dirty="0"/>
              <a:t> N</a:t>
            </a:r>
            <a:r>
              <a:rPr lang="en-US" sz="3200" dirty="0"/>
              <a:t>am often do in their free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396114"/>
            <a:ext cx="485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981" y="3250692"/>
            <a:ext cx="407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cooking class Vectors &amp; Illustrations for Free Download | Freepik">
            <a:extLst>
              <a:ext uri="{FF2B5EF4-FFF2-40B4-BE49-F238E27FC236}">
                <a16:creationId xmlns:a16="http://schemas.microsoft.com/office/drawing/2014/main" id="{A9851C9D-23D5-10CB-D264-AF078E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3" y="1454722"/>
            <a:ext cx="3873898" cy="27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4713" y="1025276"/>
            <a:ext cx="101409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</a:t>
            </a:r>
            <a:r>
              <a:rPr lang="vi-VN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665" y="100235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450" y="899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E0B290-C7C2-3002-B0E2-5D848474BD57}"/>
              </a:ext>
            </a:extLst>
          </p:cNvPr>
          <p:cNvSpPr/>
          <p:nvPr/>
        </p:nvSpPr>
        <p:spPr>
          <a:xfrm>
            <a:off x="1459148" y="1554997"/>
            <a:ext cx="5492636" cy="1347281"/>
          </a:xfrm>
          <a:prstGeom prst="roundRect">
            <a:avLst/>
          </a:prstGeom>
          <a:noFill/>
          <a:ln w="28575">
            <a:solidFill>
              <a:srgbClr val="00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Trang: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Would you like</a:t>
            </a:r>
            <a:r>
              <a:rPr lang="en-US" sz="2400" dirty="0">
                <a:solidFill>
                  <a:schemeClr val="tx1"/>
                </a:solidFill>
                <a:effectLst/>
              </a:rPr>
              <a:t> to go to the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  cooking club with me this Sunday? </a:t>
            </a:r>
          </a:p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Ann: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I’d love to. Thanks.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459149" y="3011778"/>
            <a:ext cx="5492635" cy="108235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Tom: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Do you fanc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y</a:t>
            </a:r>
            <a:r>
              <a:rPr lang="en-US" sz="2400" dirty="0">
                <a:solidFill>
                  <a:schemeClr val="tx1"/>
                </a:solidFill>
                <a:effectLst/>
              </a:rPr>
              <a:t> going for a walk?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</a:rPr>
              <a:t> 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That’s great. Thanks.</a:t>
            </a:r>
            <a:endParaRPr lang="en-US" sz="24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49A64-E8E6-07B6-F953-41574C090C9A}"/>
              </a:ext>
            </a:extLst>
          </p:cNvPr>
          <p:cNvSpPr/>
          <p:nvPr/>
        </p:nvSpPr>
        <p:spPr>
          <a:xfrm>
            <a:off x="1279148" y="204863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279148" y="337295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9153"/>
              </p:ext>
            </p:extLst>
          </p:nvPr>
        </p:nvGraphicFramePr>
        <p:xfrm>
          <a:off x="2030095" y="4150409"/>
          <a:ext cx="8128000" cy="2407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29533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r>
                        <a:rPr lang="en-VN" sz="2800" dirty="0"/>
                        <a:t>tructur</a:t>
                      </a:r>
                      <a:r>
                        <a:rPr lang="vi-VN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en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VN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invite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  <a:r>
                        <a:rPr lang="en-VN" sz="2800" dirty="0"/>
                        <a:t>ould you like to…</a:t>
                      </a:r>
                    </a:p>
                    <a:p>
                      <a:r>
                        <a:rPr lang="en-US" sz="2800" dirty="0"/>
                        <a:t>D</a:t>
                      </a:r>
                      <a:r>
                        <a:rPr lang="en-VN" sz="2800" dirty="0"/>
                        <a:t>o you fancy…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accept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en-VN" sz="2800" dirty="0"/>
                        <a:t>’d love to.</a:t>
                      </a:r>
                    </a:p>
                    <a:p>
                      <a:r>
                        <a:rPr lang="en-US" sz="2800" dirty="0"/>
                        <a:t>T</a:t>
                      </a:r>
                      <a:r>
                        <a:rPr lang="en-VN" sz="2800" dirty="0"/>
                        <a:t>hat’s great</a:t>
                      </a:r>
                      <a:r>
                        <a:rPr lang="vi-VN" sz="2800" dirty="0"/>
                        <a:t>.</a:t>
                      </a:r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13446"/>
                  </a:ext>
                </a:extLst>
              </a:tr>
            </a:tbl>
          </a:graphicData>
        </a:graphic>
      </p:graphicFrame>
      <p:pic>
        <p:nvPicPr>
          <p:cNvPr id="7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810" y="119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730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61055" y="2134906"/>
            <a:ext cx="10526485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play badminton.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make paper flowers with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try your home-made pizza. </a:t>
            </a:r>
          </a:p>
        </p:txBody>
      </p:sp>
      <p:pic>
        <p:nvPicPr>
          <p:cNvPr id="2050" name="Picture 2" descr="Page 7 | Kids play badminton Vectors &amp; Illustrations for Free Download |  Freepik">
            <a:extLst>
              <a:ext uri="{FF2B5EF4-FFF2-40B4-BE49-F238E27FC236}">
                <a16:creationId xmlns:a16="http://schemas.microsoft.com/office/drawing/2014/main" id="{4F9CEAA2-F1B7-8276-3E18-EA7ED4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3" y="4381164"/>
            <a:ext cx="2446744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Paper Flowers Decorations for Wall, Large 3D Artificial Fake  Flower Wall Decor Baby Girl Boy Nursery Room, Bridal Shower, Wedding  Centerpiece, Party Backdrop : Home &amp; Kitchen">
            <a:extLst>
              <a:ext uri="{FF2B5EF4-FFF2-40B4-BE49-F238E27FC236}">
                <a16:creationId xmlns:a16="http://schemas.microsoft.com/office/drawing/2014/main" id="{3899F927-4C23-E06E-B064-4543826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63" y="4482038"/>
            <a:ext cx="2254572" cy="22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Family Homemade Pizza Illustrations &amp; Clip Art - iStock">
            <a:extLst>
              <a:ext uri="{FF2B5EF4-FFF2-40B4-BE49-F238E27FC236}">
                <a16:creationId xmlns:a16="http://schemas.microsoft.com/office/drawing/2014/main" id="{A106CB9E-67FD-87F6-9E78-5EB935D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11" y="4381164"/>
            <a:ext cx="3413634" cy="24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978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988" y="12102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773" y="11076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491406" y="5452814"/>
            <a:ext cx="3040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doing origami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583931" y="5452814"/>
            <a:ext cx="302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playing badminton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2513914" y="1758004"/>
            <a:ext cx="7496261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  <a:effectLst/>
              </a:rPr>
              <a:t>What is the activity in each picture?</a:t>
            </a:r>
            <a:endParaRPr lang="en-US" sz="3600" dirty="0">
              <a:solidFill>
                <a:srgbClr val="0070C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3078" name="Picture 6" descr="Little boy folding paper and making origami toys 5161885 Vector Art at  Vecteezy">
            <a:extLst>
              <a:ext uri="{FF2B5EF4-FFF2-40B4-BE49-F238E27FC236}">
                <a16:creationId xmlns:a16="http://schemas.microsoft.com/office/drawing/2014/main" id="{876E5DC8-612D-AD84-B05B-F568B25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2812925"/>
            <a:ext cx="3000399" cy="25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o girls playing badminton cartoon character Vector Image">
            <a:extLst>
              <a:ext uri="{FF2B5EF4-FFF2-40B4-BE49-F238E27FC236}">
                <a16:creationId xmlns:a16="http://schemas.microsoft.com/office/drawing/2014/main" id="{10D9E8B0-6B86-F34A-2591-72CCC74D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526" b="14145"/>
          <a:stretch/>
        </p:blipFill>
        <p:spPr bwMode="auto">
          <a:xfrm>
            <a:off x="4079346" y="2527086"/>
            <a:ext cx="4203008" cy="29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te snowboarder cartoon">
            <a:extLst>
              <a:ext uri="{FF2B5EF4-FFF2-40B4-BE49-F238E27FC236}">
                <a16:creationId xmlns:a16="http://schemas.microsoft.com/office/drawing/2014/main" id="{D1F8DB78-A57F-DB9E-28F9-9ED8B29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79" y="2618344"/>
            <a:ext cx="3618192" cy="2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5BAA5-38B5-4792-C634-9EFFB65305DD}"/>
              </a:ext>
            </a:extLst>
          </p:cNvPr>
          <p:cNvSpPr txBox="1"/>
          <p:nvPr/>
        </p:nvSpPr>
        <p:spPr>
          <a:xfrm>
            <a:off x="8428953" y="5729812"/>
            <a:ext cx="3390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66862"/>
              </p:ext>
            </p:extLst>
          </p:nvPr>
        </p:nvGraphicFramePr>
        <p:xfrm>
          <a:off x="429479" y="2245155"/>
          <a:ext cx="11317921" cy="3748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94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2330701">
                  <a:extLst>
                    <a:ext uri="{9D8B030D-6E8A-4147-A177-3AD203B41FA5}">
                      <a16:colId xmlns:a16="http://schemas.microsoft.com/office/drawing/2014/main" val="1484692665"/>
                    </a:ext>
                  </a:extLst>
                </a:gridCol>
                <a:gridCol w="2740063">
                  <a:extLst>
                    <a:ext uri="{9D8B030D-6E8A-4147-A177-3AD203B41FA5}">
                      <a16:colId xmlns:a16="http://schemas.microsoft.com/office/drawing/2014/main" val="1191546626"/>
                    </a:ext>
                  </a:extLst>
                </a:gridCol>
                <a:gridCol w="3218539">
                  <a:extLst>
                    <a:ext uri="{9D8B030D-6E8A-4147-A177-3AD203B41FA5}">
                      <a16:colId xmlns:a16="http://schemas.microsoft.com/office/drawing/2014/main" val="4216417206"/>
                    </a:ext>
                  </a:extLst>
                </a:gridCol>
              </a:tblGrid>
              <a:tr h="713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Country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Leisure activity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/ People to do the activity with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activity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713728">
                <a:tc>
                  <a:txBody>
                    <a:bodyPr/>
                    <a:lstStyle/>
                    <a:p>
                      <a:r>
                        <a:rPr lang="en-US" sz="2400" dirty="0"/>
                        <a:t>Sakura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Japan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  <a:tr h="913681">
                <a:tc>
                  <a:txBody>
                    <a:bodyPr/>
                    <a:lstStyle/>
                    <a:p>
                      <a:r>
                        <a:rPr lang="en-US" sz="2400" dirty="0"/>
                        <a:t>Eric 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Switzerland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51156"/>
                  </a:ext>
                </a:extLst>
              </a:tr>
              <a:tr h="814647">
                <a:tc>
                  <a:txBody>
                    <a:bodyPr/>
                    <a:lstStyle/>
                    <a:p>
                      <a:r>
                        <a:rPr lang="en-US" sz="2400" dirty="0"/>
                        <a:t>Lan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Viet Nam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5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F2D592-3205-103C-B7A4-F746208DB1BC}"/>
              </a:ext>
            </a:extLst>
          </p:cNvPr>
          <p:cNvSpPr txBox="1"/>
          <p:nvPr/>
        </p:nvSpPr>
        <p:spPr>
          <a:xfrm>
            <a:off x="3524599" y="306708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doing origami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D15-50E1-FA03-4442-98C036576D08}"/>
              </a:ext>
            </a:extLst>
          </p:cNvPr>
          <p:cNvSpPr txBox="1"/>
          <p:nvPr/>
        </p:nvSpPr>
        <p:spPr>
          <a:xfrm>
            <a:off x="3524599" y="3889017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snowboarding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C9F-D63A-FB38-1650-EDE8C35A21F1}"/>
              </a:ext>
            </a:extLst>
          </p:cNvPr>
          <p:cNvSpPr txBox="1"/>
          <p:nvPr/>
        </p:nvSpPr>
        <p:spPr>
          <a:xfrm>
            <a:off x="3524599" y="4798016"/>
            <a:ext cx="21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playing badminton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D7E2-85FE-1224-5CCF-E0172D250ABF}"/>
              </a:ext>
            </a:extLst>
          </p:cNvPr>
          <p:cNvSpPr txBox="1"/>
          <p:nvPr/>
        </p:nvSpPr>
        <p:spPr>
          <a:xfrm>
            <a:off x="5805692" y="3067085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VN" sz="2400" dirty="0"/>
              <a:t>o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6841-148F-79FB-0692-2BDF2C70139A}"/>
              </a:ext>
            </a:extLst>
          </p:cNvPr>
          <p:cNvSpPr txBox="1"/>
          <p:nvPr/>
        </p:nvSpPr>
        <p:spPr>
          <a:xfrm>
            <a:off x="5805692" y="3880959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</a:t>
            </a:r>
            <a:endParaRPr lang="en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50BF-0A75-3AF3-8539-B7F71CDFF5B3}"/>
              </a:ext>
            </a:extLst>
          </p:cNvPr>
          <p:cNvSpPr txBox="1"/>
          <p:nvPr/>
        </p:nvSpPr>
        <p:spPr>
          <a:xfrm>
            <a:off x="5805692" y="479801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best friend</a:t>
            </a:r>
            <a:endParaRPr lang="en-V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DD875-487C-388C-3D71-18358F7DA97B}"/>
              </a:ext>
            </a:extLst>
          </p:cNvPr>
          <p:cNvSpPr txBox="1"/>
          <p:nvPr/>
        </p:nvSpPr>
        <p:spPr>
          <a:xfrm>
            <a:off x="8612298" y="3067084"/>
            <a:ext cx="275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helps her to relax</a:t>
            </a:r>
            <a:endParaRPr lang="en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D0DEC-6C74-8746-A676-0377A768FCC3}"/>
              </a:ext>
            </a:extLst>
          </p:cNvPr>
          <p:cNvSpPr txBox="1"/>
          <p:nvPr/>
        </p:nvSpPr>
        <p:spPr>
          <a:xfrm>
            <a:off x="8612298" y="3889017"/>
            <a:ext cx="27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improves his overall health and 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C1B9E-F0A3-C10B-7CB4-950EE7D0F389}"/>
              </a:ext>
            </a:extLst>
          </p:cNvPr>
          <p:cNvSpPr txBox="1"/>
          <p:nvPr/>
        </p:nvSpPr>
        <p:spPr>
          <a:xfrm>
            <a:off x="8612297" y="4798016"/>
            <a:ext cx="296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improves her muscle strength </a:t>
            </a:r>
          </a:p>
          <a:p>
            <a:r>
              <a:rPr lang="en-US" sz="2400" dirty="0"/>
              <a:t>- reduces stress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7" y="1314062"/>
            <a:ext cx="77699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15B8C-964D-A056-80E9-391D764B7A65}"/>
              </a:ext>
            </a:extLst>
          </p:cNvPr>
          <p:cNvSpPr txBox="1"/>
          <p:nvPr/>
        </p:nvSpPr>
        <p:spPr>
          <a:xfrm>
            <a:off x="628983" y="2027401"/>
            <a:ext cx="9360131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Which of the activities in </a:t>
            </a:r>
            <a:r>
              <a:rPr lang="en-US" sz="3600" b="1" dirty="0">
                <a:solidFill>
                  <a:srgbClr val="FF7F00"/>
                </a:solidFill>
                <a:effectLst/>
              </a:rPr>
              <a:t>4 </a:t>
            </a:r>
            <a:r>
              <a:rPr lang="en-US" sz="3600" dirty="0">
                <a:effectLst/>
              </a:rPr>
              <a:t>do you want to try? 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Why do you want to try it? </a:t>
            </a:r>
            <a:endParaRPr lang="en-US" sz="3600" dirty="0"/>
          </a:p>
        </p:txBody>
      </p:sp>
      <p:pic>
        <p:nvPicPr>
          <p:cNvPr id="4098" name="Picture 2" descr="Premium Vector | Group of children talking | Kids talking, Drawing for  kids, Cartoon kids">
            <a:extLst>
              <a:ext uri="{FF2B5EF4-FFF2-40B4-BE49-F238E27FC236}">
                <a16:creationId xmlns:a16="http://schemas.microsoft.com/office/drawing/2014/main" id="{F5DBA61F-D6F9-2DBC-B3BD-B68C76C6B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b="6651"/>
          <a:stretch/>
        </p:blipFill>
        <p:spPr bwMode="auto">
          <a:xfrm>
            <a:off x="7732846" y="2947994"/>
            <a:ext cx="4043218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3753</TotalTime>
  <Words>492</Words>
  <PresentationFormat>Widescreen</PresentationFormat>
  <Paragraphs>105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2023-04-27T04:16:14Z</dcterms:modified>
</cp:coreProperties>
</file>