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5" r:id="rId5"/>
    <p:sldMasterId id="2147483711" r:id="rId6"/>
    <p:sldMasterId id="2147483720" r:id="rId7"/>
  </p:sldMasterIdLst>
  <p:notesMasterIdLst>
    <p:notesMasterId r:id="rId22"/>
  </p:notesMasterIdLst>
  <p:handoutMasterIdLst>
    <p:handoutMasterId r:id="rId23"/>
  </p:handoutMasterIdLst>
  <p:sldIdLst>
    <p:sldId id="377" r:id="rId8"/>
    <p:sldId id="841" r:id="rId9"/>
    <p:sldId id="845" r:id="rId10"/>
    <p:sldId id="848" r:id="rId11"/>
    <p:sldId id="850" r:id="rId12"/>
    <p:sldId id="849" r:id="rId13"/>
    <p:sldId id="847" r:id="rId14"/>
    <p:sldId id="743" r:id="rId15"/>
    <p:sldId id="851" r:id="rId16"/>
    <p:sldId id="843" r:id="rId17"/>
    <p:sldId id="844" r:id="rId18"/>
    <p:sldId id="852" r:id="rId19"/>
    <p:sldId id="853" r:id="rId20"/>
    <p:sldId id="84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95D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5768" autoAdjust="0"/>
  </p:normalViewPr>
  <p:slideViewPr>
    <p:cSldViewPr snapToGrid="0">
      <p:cViewPr>
        <p:scale>
          <a:sx n="112" d="100"/>
          <a:sy n="112" d="100"/>
        </p:scale>
        <p:origin x="496" y="1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7/28/23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7/28/23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486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0E036-2AD3-40EE-8A71-C2A4E931E2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96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2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0E036-2AD3-40EE-8A71-C2A4E931E2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53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GV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,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3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487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70510" algn="just">
              <a:lnSpc>
                <a:spcPct val="130000"/>
              </a:lnSpc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6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KH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STEM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0E036-2AD3-40EE-8A71-C2A4E931E2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775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/>
              <a:t>dụ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0E036-2AD3-40EE-8A71-C2A4E931E2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052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0E036-2AD3-40EE-8A71-C2A4E931E2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0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</a:t>
            </a:r>
            <a:br>
              <a:rPr lang="en-US" noProof="0" dirty="0"/>
            </a:br>
            <a:r>
              <a:rPr lang="en-US" noProof="0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Arrow: Right 25">
            <a:extLst>
              <a:ext uri="{FF2B5EF4-FFF2-40B4-BE49-F238E27FC236}">
                <a16:creationId xmlns=""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=""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=""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=""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=""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=""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=""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=""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=""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=""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=""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=""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=""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=""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=""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=""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=""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=""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=""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=""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=""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=""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=""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=""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=""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=""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=""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=""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=""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=""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=""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=""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=""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=""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=""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=""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=""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=""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=""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=""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=""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=""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=""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=""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=""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=""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=""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=""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=""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=""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=""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=""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=""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=""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=""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=""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=""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259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=""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=""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=""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=""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=""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=""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08580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8">
            <a:extLst>
              <a:ext uri="{FF2B5EF4-FFF2-40B4-BE49-F238E27FC236}">
                <a16:creationId xmlns=""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1999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50">
            <a:extLst>
              <a:ext uri="{FF2B5EF4-FFF2-40B4-BE49-F238E27FC236}">
                <a16:creationId xmlns=""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3915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=""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1999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50">
            <a:extLst>
              <a:ext uri="{FF2B5EF4-FFF2-40B4-BE49-F238E27FC236}">
                <a16:creationId xmlns=""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077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=""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1999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=""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39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=""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1999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=""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4401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717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8">
            <a:extLst>
              <a:ext uri="{FF2B5EF4-FFF2-40B4-BE49-F238E27FC236}">
                <a16:creationId xmlns=""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82" y="4014522"/>
            <a:ext cx="118211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35" name="Text Placeholder 50">
            <a:extLst>
              <a:ext uri="{FF2B5EF4-FFF2-40B4-BE49-F238E27FC236}">
                <a16:creationId xmlns=""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82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=""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39104" y="4014522"/>
            <a:ext cx="1208897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=""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39103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=""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2025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=""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22024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=""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4945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=""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4944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=""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5231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=""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55230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=""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8151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=""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38151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=""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107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=""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21072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=""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0399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=""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703992" y="4486180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732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=""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=""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=""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="" xmlns:a16="http://schemas.microsoft.com/office/drawing/2014/main" id="{14742123-85C4-4775-80AC-721BD7C16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006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="" xmlns:a16="http://schemas.microsoft.com/office/drawing/2014/main" id="{E1001174-581F-41A6-864B-D3BE932C2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061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="" xmlns:a16="http://schemas.microsoft.com/office/drawing/2014/main" id="{2B649793-2AFC-43EE-8172-0EAB326F1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454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="" xmlns:a16="http://schemas.microsoft.com/office/drawing/2014/main" id="{5B27745F-27CA-45D0-BE8E-A9C3B168F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4541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="" xmlns:a16="http://schemas.microsoft.com/office/drawing/2014/main" id="{58782C77-F426-4586-AF09-D07E1E8737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790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4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="" xmlns:a16="http://schemas.microsoft.com/office/drawing/2014/main" id="{E04DA729-6A59-4BC5-8955-DF4D12F12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7901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="" xmlns:a16="http://schemas.microsoft.com/office/drawing/2014/main" id="{F6AF03D4-E441-4447-876C-A1B030223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06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="" xmlns:a16="http://schemas.microsoft.com/office/drawing/2014/main" id="{679D428E-9700-4E19-8364-70006C3E7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80061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="" xmlns:a16="http://schemas.microsoft.com/office/drawing/2014/main" id="{5B64A0D9-EA5C-4EC1-981A-0FD223A62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454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="" xmlns:a16="http://schemas.microsoft.com/office/drawing/2014/main" id="{7F9CD6F4-7AEE-42A4-B26D-96BE3E9003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4541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="" xmlns:a16="http://schemas.microsoft.com/office/drawing/2014/main" id="{82EA5B58-66CC-4197-BAC3-D0A39558D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790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5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="" xmlns:a16="http://schemas.microsoft.com/office/drawing/2014/main" id="{B76C47B4-A585-4CAC-933A-2E6D1938D1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97901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="" xmlns:a16="http://schemas.microsoft.com/office/drawing/2014/main" id="{563D0C18-5125-4D0F-B46D-76AE182B3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006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="" xmlns:a16="http://schemas.microsoft.com/office/drawing/2014/main" id="{10634501-CE83-42B9-8572-5C6B737108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0061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8">
            <a:extLst>
              <a:ext uri="{FF2B5EF4-FFF2-40B4-BE49-F238E27FC236}">
                <a16:creationId xmlns="" xmlns:a16="http://schemas.microsoft.com/office/drawing/2014/main" id="{54844B85-1B28-4340-AA8C-10A0C2A36C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7454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5" name="Text Placeholder 50">
            <a:extLst>
              <a:ext uri="{FF2B5EF4-FFF2-40B4-BE49-F238E27FC236}">
                <a16:creationId xmlns="" xmlns:a16="http://schemas.microsoft.com/office/drawing/2014/main" id="{31BB84F0-3823-46DB-BCEF-5EF3F8E680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74541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8">
            <a:extLst>
              <a:ext uri="{FF2B5EF4-FFF2-40B4-BE49-F238E27FC236}">
                <a16:creationId xmlns="" xmlns:a16="http://schemas.microsoft.com/office/drawing/2014/main" id="{D4D4EE7B-E029-47B3-BC18-D53E810711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90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6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7" name="Text Placeholder 50">
            <a:extLst>
              <a:ext uri="{FF2B5EF4-FFF2-40B4-BE49-F238E27FC236}">
                <a16:creationId xmlns="" xmlns:a16="http://schemas.microsoft.com/office/drawing/2014/main" id="{C088BE45-14DC-4551-A5FC-93D0BA99188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97901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8">
            <a:extLst>
              <a:ext uri="{FF2B5EF4-FFF2-40B4-BE49-F238E27FC236}">
                <a16:creationId xmlns="" xmlns:a16="http://schemas.microsoft.com/office/drawing/2014/main" id="{120E072F-4FF5-422F-B7FD-BE3DF02601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6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9" name="Text Placeholder 50">
            <a:extLst>
              <a:ext uri="{FF2B5EF4-FFF2-40B4-BE49-F238E27FC236}">
                <a16:creationId xmlns="" xmlns:a16="http://schemas.microsoft.com/office/drawing/2014/main" id="{E73E6162-F4E3-4F6D-BA12-6B5918E23B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0061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8">
            <a:extLst>
              <a:ext uri="{FF2B5EF4-FFF2-40B4-BE49-F238E27FC236}">
                <a16:creationId xmlns="" xmlns:a16="http://schemas.microsoft.com/office/drawing/2014/main" id="{C9938F8E-67A2-401C-882C-ED04C7E522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7454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1" name="Text Placeholder 50">
            <a:extLst>
              <a:ext uri="{FF2B5EF4-FFF2-40B4-BE49-F238E27FC236}">
                <a16:creationId xmlns="" xmlns:a16="http://schemas.microsoft.com/office/drawing/2014/main" id="{E683DBE3-DCA5-4538-A253-E60ED2C4B6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4541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="" xmlns:a16="http://schemas.microsoft.com/office/drawing/2014/main" id="{6F8B9E2C-BE06-4536-A348-4640A2DA1B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790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799" b="1">
                <a:solidFill>
                  <a:schemeClr val="accent3"/>
                </a:solidFill>
                <a:latin typeface="+mj-lt"/>
              </a:defRPr>
            </a:lvl1pPr>
            <a:lvl2pPr marL="457063" indent="0">
              <a:buNone/>
              <a:defRPr sz="1799"/>
            </a:lvl2pPr>
            <a:lvl3pPr marL="914126" indent="0">
              <a:buNone/>
              <a:defRPr sz="1799"/>
            </a:lvl3pPr>
            <a:lvl4pPr marL="1371189" indent="0">
              <a:buNone/>
              <a:defRPr sz="1799"/>
            </a:lvl4pPr>
            <a:lvl5pPr marL="1828251" indent="0">
              <a:buNone/>
              <a:defRPr sz="1799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3" name="Text Placeholder 50">
            <a:extLst>
              <a:ext uri="{FF2B5EF4-FFF2-40B4-BE49-F238E27FC236}">
                <a16:creationId xmlns="" xmlns:a16="http://schemas.microsoft.com/office/drawing/2014/main" id="{B9A57CE7-FAE2-490F-A8F8-402B5F3A744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7901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063" indent="0">
              <a:buNone/>
              <a:defRPr sz="1100"/>
            </a:lvl2pPr>
            <a:lvl3pPr marL="914126" indent="0">
              <a:buNone/>
              <a:defRPr sz="1100"/>
            </a:lvl3pPr>
            <a:lvl4pPr marL="1371189" indent="0">
              <a:buNone/>
              <a:defRPr sz="1100"/>
            </a:lvl4pPr>
            <a:lvl5pPr marL="1828251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11859-7CC8-480B-BA0E-18BB16B3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07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4">
          <p15:clr>
            <a:srgbClr val="FBAE40"/>
          </p15:clr>
        </p15:guide>
        <p15:guide id="2" pos="5112">
          <p15:clr>
            <a:srgbClr val="FBAE40"/>
          </p15:clr>
        </p15:guide>
        <p15:guide id="4" pos="5256">
          <p15:clr>
            <a:srgbClr val="5ACBF0"/>
          </p15:clr>
        </p15:guide>
        <p15:guide id="5" pos="4968">
          <p15:clr>
            <a:srgbClr val="5ACBF0"/>
          </p15:clr>
        </p15:guide>
        <p15:guide id="6" pos="2688">
          <p15:clr>
            <a:srgbClr val="5ACBF0"/>
          </p15:clr>
        </p15:guide>
        <p15:guide id="7" pos="2400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43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47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478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=""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=""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=""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=""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=""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=""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940464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=""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3526073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506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70D4-8260-4D24-BEAB-B62D270EE2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A10F-1C91-4D6E-AF72-B6468A4B9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59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=""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=""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=""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=""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=""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=""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488884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678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=""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=""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=""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=""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91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846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=""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=""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=""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=""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=""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=""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=""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=""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=""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=""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=""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92" name="Group 191">
            <a:extLst>
              <a:ext uri="{FF2B5EF4-FFF2-40B4-BE49-F238E27FC236}">
                <a16:creationId xmlns=""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=""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  <p:sldLayoutId id="2147483719" r:id="rId26"/>
    <p:sldLayoutId id="214748372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5" y="457200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5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7/28/23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9281" y="6356352"/>
            <a:ext cx="593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ctr" defTabSz="914126" rtl="0" eaLnBrk="1" latinLnBrk="0" hangingPunct="1">
        <a:lnSpc>
          <a:spcPct val="90000"/>
        </a:lnSpc>
        <a:spcBef>
          <a:spcPts val="1000"/>
        </a:spcBef>
        <a:buNone/>
        <a:defRPr sz="3599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5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01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3.png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GIÁO DỤC VÀ ĐÀO TẠO</a:t>
            </a:r>
          </a:p>
          <a:p>
            <a:pPr marL="0" indent="0"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TỈNH NINH BÌNH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8006A7-0E8E-38D0-9372-D2BAC7A122F7}"/>
              </a:ext>
            </a:extLst>
          </p:cNvPr>
          <p:cNvSpPr/>
          <p:nvPr/>
        </p:nvSpPr>
        <p:spPr>
          <a:xfrm>
            <a:off x="0" y="1481667"/>
            <a:ext cx="12192000" cy="32342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HUẤN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THỰC HIỆN NỘI DUNG GIÁO DỤC STEM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CẤP TIỂU HỌC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C330787-A308-8F8F-A115-1EB14FEAA0C2}"/>
              </a:ext>
            </a:extLst>
          </p:cNvPr>
          <p:cNvSpPr txBox="1"/>
          <p:nvPr/>
        </p:nvSpPr>
        <p:spPr>
          <a:xfrm>
            <a:off x="4547338" y="6457890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18E86C-5738-93AE-1A95-C669578DAB25}"/>
              </a:ext>
            </a:extLst>
          </p:cNvPr>
          <p:cNvSpPr txBox="1"/>
          <p:nvPr/>
        </p:nvSpPr>
        <p:spPr>
          <a:xfrm>
            <a:off x="3049732" y="3097839"/>
            <a:ext cx="6099462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126524" y="166692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 dung 4</a:t>
            </a:r>
            <a:endParaRPr kumimoji="0" lang="ko-KR" alt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37755" y="649810"/>
            <a:ext cx="11191009" cy="709207"/>
          </a:xfrm>
          <a:prstGeom prst="rect">
            <a:avLst/>
          </a:prstGeom>
          <a:solidFill>
            <a:srgbClr val="00206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 DỰNG KẾ HOẠCH GD STEM TRONG KHGD NHÀ 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Meeting Kindergarten Teachers: vector de stock (libre de regalías)  1118041133 | Shutterstock">
            <a:extLst>
              <a:ext uri="{FF2B5EF4-FFF2-40B4-BE49-F238E27FC236}">
                <a16:creationId xmlns="" xmlns:a16="http://schemas.microsoft.com/office/drawing/2014/main" id="{DE5D0D0B-FFBF-83FD-E9A5-019BF03D9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 bwMode="auto">
          <a:xfrm>
            <a:off x="9566370" y="4809631"/>
            <a:ext cx="2107313" cy="17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3000489-9912-D4ED-1344-EE7D667CF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73" y="2031031"/>
            <a:ext cx="11191010" cy="27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126524" y="166692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 dung 4</a:t>
            </a:r>
            <a:endParaRPr kumimoji="0" lang="ko-KR" alt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37755" y="649810"/>
            <a:ext cx="11191009" cy="709207"/>
          </a:xfrm>
          <a:prstGeom prst="rect">
            <a:avLst/>
          </a:prstGeom>
          <a:solidFill>
            <a:srgbClr val="00206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 DỰNG KẾ HOẠCH GD STEM TRONG KHGD NHÀ 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Meeting Kindergarten Teachers: vector de stock (libre de regalías)  1118041133 | Shutterstock">
            <a:extLst>
              <a:ext uri="{FF2B5EF4-FFF2-40B4-BE49-F238E27FC236}">
                <a16:creationId xmlns="" xmlns:a16="http://schemas.microsoft.com/office/drawing/2014/main" id="{DE5D0D0B-FFBF-83FD-E9A5-019BF03D9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 bwMode="auto">
          <a:xfrm>
            <a:off x="9566370" y="4809631"/>
            <a:ext cx="2107313" cy="17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7D87098-8692-5537-7C52-43902AD03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873" y="1433951"/>
            <a:ext cx="7093903" cy="51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3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5428" y="188718"/>
            <a:ext cx="11573197" cy="724247"/>
          </a:xfrm>
        </p:spPr>
        <p:txBody>
          <a:bodyPr>
            <a:normAutofit fontScale="47500" lnSpcReduction="20000"/>
          </a:bodyPr>
          <a:lstStyle/>
          <a:p>
            <a:r>
              <a:rPr lang="en-US" b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KHAI THÁC, SỬ DỤNG BỘ SÁCH BÀI HỌC STEM VÀ KHO HỌC LIỆU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1130639" y="3959703"/>
            <a:ext cx="4152900" cy="218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LẬP KẾ HOẠCH GIÁO DỤC MÔN HỌC CÓ THỰC HIỆN GIÁO DỤC 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78" y="2968756"/>
            <a:ext cx="6523947" cy="332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" b="46067"/>
          <a:stretch/>
        </p:blipFill>
        <p:spPr>
          <a:xfrm>
            <a:off x="247667" y="912965"/>
            <a:ext cx="9582133" cy="27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86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452025"/>
            <a:ext cx="11573197" cy="724247"/>
          </a:xfrm>
        </p:spPr>
        <p:txBody>
          <a:bodyPr>
            <a:normAutofit fontScale="47500" lnSpcReduction="20000"/>
          </a:bodyPr>
          <a:lstStyle/>
          <a:p>
            <a:r>
              <a:rPr lang="en-US" b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QUÉT MÃ TRUY CẬP KHO TƯ LIỆU THỰC HIỆN BÀI HỌC 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264310"/>
            <a:ext cx="3619500" cy="354899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042784" y="1176272"/>
            <a:ext cx="3803016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000" y="5013854"/>
            <a:ext cx="314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KHO DỮ LIỆU TRÊN DRIVE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9631" y="4875354"/>
            <a:ext cx="3609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KHO DỮ LIỆU TRÊN WEBSITE: </a:t>
            </a:r>
          </a:p>
          <a:p>
            <a:r>
              <a:rPr lang="en-US">
                <a:latin typeface="Arial" charset="0"/>
                <a:ea typeface="Arial" charset="0"/>
                <a:cs typeface="Arial" charset="0"/>
              </a:rPr>
              <a:t>SACHTHIETBIGIAODUC.VN</a:t>
            </a:r>
          </a:p>
        </p:txBody>
      </p:sp>
    </p:spTree>
    <p:extLst>
      <p:ext uri="{BB962C8B-B14F-4D97-AF65-F5344CB8AC3E}">
        <p14:creationId xmlns:p14="http://schemas.microsoft.com/office/powerpoint/2010/main" val="213614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126524" y="166692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 dung 4</a:t>
            </a:r>
            <a:endParaRPr kumimoji="0" lang="ko-KR" alt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37755" y="649810"/>
            <a:ext cx="11191009" cy="709207"/>
          </a:xfrm>
          <a:prstGeom prst="rect">
            <a:avLst/>
          </a:prstGeom>
          <a:solidFill>
            <a:srgbClr val="00206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 DỰNG KẾ HOẠCH GD STEM TRONG KHGD NHÀ 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549" y="1891907"/>
            <a:ext cx="11585216" cy="561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Báo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cáo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thảo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luận</a:t>
            </a:r>
            <a:endParaRPr lang="en-US" sz="2800" kern="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3" name="Picture 4" descr="Meeting Kindergarten Teachers: vector de stock (libre de regalías)  1118041133 | Shutterstock">
            <a:extLst>
              <a:ext uri="{FF2B5EF4-FFF2-40B4-BE49-F238E27FC236}">
                <a16:creationId xmlns="" xmlns:a16="http://schemas.microsoft.com/office/drawing/2014/main" id="{178B01B9-05EC-7967-C5EE-0599A20FC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 bwMode="auto">
          <a:xfrm>
            <a:off x="7607148" y="3356263"/>
            <a:ext cx="3128783" cy="25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41,799 School Students Clipart Images, Stock Photos &amp; Vectors | Shutterstock">
            <a:extLst>
              <a:ext uri="{FF2B5EF4-FFF2-40B4-BE49-F238E27FC236}">
                <a16:creationId xmlns="" xmlns:a16="http://schemas.microsoft.com/office/drawing/2014/main" id="{A376865E-DC7B-B377-4595-F7357415E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4"/>
          <a:stretch/>
        </p:blipFill>
        <p:spPr bwMode="auto">
          <a:xfrm>
            <a:off x="1922207" y="3157475"/>
            <a:ext cx="4272832" cy="292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8006A7-0E8E-38D0-9372-D2BAC7A122F7}"/>
              </a:ext>
            </a:extLst>
          </p:cNvPr>
          <p:cNvSpPr/>
          <p:nvPr/>
        </p:nvSpPr>
        <p:spPr>
          <a:xfrm>
            <a:off x="0" y="1481667"/>
            <a:ext cx="12192000" cy="32342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THỰC HIỆN GIÁO DỤC STEM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KẾ HOẠCH GIÁO DỤC NHÀ TRƯỜNG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C330787-A308-8F8F-A115-1EB14FEAA0C2}"/>
              </a:ext>
            </a:extLst>
          </p:cNvPr>
          <p:cNvSpPr txBox="1"/>
          <p:nvPr/>
        </p:nvSpPr>
        <p:spPr>
          <a:xfrm>
            <a:off x="4547338" y="6457890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3950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126524" y="166692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 dung 4</a:t>
            </a:r>
            <a:endParaRPr kumimoji="0" lang="ko-KR" alt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65028" y="649810"/>
            <a:ext cx="8120544" cy="709207"/>
          </a:xfrm>
          <a:prstGeom prst="rect">
            <a:avLst/>
          </a:prstGeom>
          <a:solidFill>
            <a:srgbClr val="0D095D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XÂY DỰNG BÀI HỌC STEM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5939" y="1359017"/>
            <a:ext cx="930426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b="1" kern="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Nhiệm</a:t>
            </a:r>
            <a:r>
              <a:rPr lang="en-US" sz="1600" b="1" kern="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vụ</a:t>
            </a:r>
            <a:r>
              <a:rPr lang="en-US" sz="1600" b="1" kern="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1.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1022350" marR="0" lvl="0" indent="-555625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Lựa</a:t>
            </a:r>
            <a:r>
              <a:rPr lang="en-US" sz="16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chọn</a:t>
            </a:r>
            <a:r>
              <a:rPr lang="en-US" sz="16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01 bài trong sách </a:t>
            </a:r>
            <a:r>
              <a:rPr lang="en-US" sz="16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Bài</a:t>
            </a:r>
            <a:r>
              <a:rPr lang="en-US" sz="16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học</a:t>
            </a:r>
            <a:r>
              <a:rPr lang="en-US" sz="16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STEM</a:t>
            </a:r>
          </a:p>
          <a:p>
            <a:pPr marL="1022350" marR="0" lvl="0" indent="-555625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Thiết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kế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kế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hoạch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bài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dạy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cho</a:t>
            </a:r>
            <a:r>
              <a:rPr lang="en-US" sz="1600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bài học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STEM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đã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lựa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chọn</a:t>
            </a:r>
          </a:p>
          <a:p>
            <a:pPr marL="1022350" marR="0" lvl="0" indent="-555625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Làm sản phẩm theo bài STEM đã chọn để trưng bày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Thời</a:t>
            </a:r>
            <a:r>
              <a:rPr lang="en-US" sz="16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gian</a:t>
            </a:r>
            <a:r>
              <a:rPr lang="en-US" sz="16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chuẩn bị báo cáo</a:t>
            </a:r>
            <a:r>
              <a:rPr lang="en-US" sz="16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: 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30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phút</a:t>
            </a:r>
            <a:endParaRPr lang="en-US" sz="1600" kern="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Thời gian báo cáo: 10 phút</a:t>
            </a:r>
          </a:p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Hình</a:t>
            </a:r>
            <a:r>
              <a:rPr lang="en-US" sz="16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thức</a:t>
            </a:r>
            <a:r>
              <a:rPr lang="en-US" sz="16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nộp</a:t>
            </a:r>
            <a:r>
              <a:rPr lang="en-US" sz="16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sản</a:t>
            </a:r>
            <a:r>
              <a:rPr lang="en-US" sz="16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phẩm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: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bản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word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trên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zalo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+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sản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phẩm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minh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họa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của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chủ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đề</a:t>
            </a:r>
            <a:endParaRPr lang="en-US" sz="1600" kern="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1022350" marR="0" lvl="0" indent="-555625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939" y="3830409"/>
            <a:ext cx="8899407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600" i="1" kern="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1600" i="1" kern="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hiệm</a:t>
            </a:r>
            <a:r>
              <a:rPr lang="en-US" sz="1600" i="1" kern="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i="1" kern="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 2</a:t>
            </a:r>
            <a:r>
              <a:rPr lang="en-US" sz="1600" i="1" kern="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Từ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Kế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hoạch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Giáo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dục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STEM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minh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họa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rà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xoát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YCCĐ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môn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chương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trình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Tiểu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Thầy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Cô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xác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chủ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đề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bài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STEM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thể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khai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ở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tiểu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xây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dựng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kế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hoạch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khai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GD STEM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KHGD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môn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KHGD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nhà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trường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Thời</a:t>
            </a:r>
            <a:r>
              <a:rPr lang="en-US" sz="16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gian</a:t>
            </a:r>
            <a:r>
              <a:rPr lang="en-US" sz="16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thực</a:t>
            </a:r>
            <a:r>
              <a:rPr lang="en-US" sz="16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hiện</a:t>
            </a:r>
            <a:r>
              <a:rPr lang="en-US" sz="16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: 30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phút</a:t>
            </a:r>
            <a:endParaRPr lang="en-US" sz="1600" kern="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Hình</a:t>
            </a:r>
            <a:r>
              <a:rPr lang="en-US" sz="16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thức</a:t>
            </a:r>
            <a:r>
              <a:rPr lang="en-US" sz="16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nộp</a:t>
            </a:r>
            <a:r>
              <a:rPr lang="en-US" sz="16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sản</a:t>
            </a:r>
            <a:r>
              <a:rPr lang="en-US" sz="16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phẩm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: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Trên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zalo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lớp</a:t>
            </a:r>
            <a:r>
              <a:rPr lang="en-US" sz="16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học</a:t>
            </a:r>
          </a:p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6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Tham khảo Kế hoạch giáo dục theo bộ sách Giáo dục STEM</a:t>
            </a:r>
            <a:endParaRPr lang="en-US" sz="1600" kern="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5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6227FD-7EF5-E563-712B-4EA84B6861F1}"/>
              </a:ext>
            </a:extLst>
          </p:cNvPr>
          <p:cNvSpPr/>
          <p:nvPr/>
        </p:nvSpPr>
        <p:spPr>
          <a:xfrm>
            <a:off x="0" y="126975"/>
            <a:ext cx="7114233" cy="71708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HỌC STEM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="" xmlns:a16="http://schemas.microsoft.com/office/drawing/2014/main" id="{81211078-8DE2-41F7-6EFA-409C3878C425}"/>
              </a:ext>
            </a:extLst>
          </p:cNvPr>
          <p:cNvSpPr txBox="1">
            <a:spLocks/>
          </p:cNvSpPr>
          <p:nvPr/>
        </p:nvSpPr>
        <p:spPr>
          <a:xfrm>
            <a:off x="2064426" y="1088043"/>
            <a:ext cx="10127574" cy="48267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SG" sz="2600" dirty="0" err="1"/>
              <a:t>Bài</a:t>
            </a:r>
            <a:r>
              <a:rPr lang="en-SG" sz="2600" dirty="0"/>
              <a:t> </a:t>
            </a:r>
            <a:r>
              <a:rPr lang="en-SG" sz="2600" dirty="0" err="1"/>
              <a:t>học</a:t>
            </a:r>
            <a:r>
              <a:rPr lang="en-SG" sz="2600" dirty="0"/>
              <a:t> STEM </a:t>
            </a:r>
            <a:r>
              <a:rPr lang="en-SG" sz="2600" dirty="0" err="1"/>
              <a:t>này</a:t>
            </a:r>
            <a:r>
              <a:rPr lang="en-SG" sz="2600" dirty="0"/>
              <a:t> </a:t>
            </a:r>
            <a:r>
              <a:rPr lang="en-SG" sz="2600" dirty="0" err="1"/>
              <a:t>dạy</a:t>
            </a:r>
            <a:r>
              <a:rPr lang="en-SG" sz="2600" dirty="0"/>
              <a:t> </a:t>
            </a:r>
            <a:r>
              <a:rPr lang="en-SG" sz="2600" dirty="0" err="1"/>
              <a:t>thay</a:t>
            </a:r>
            <a:r>
              <a:rPr lang="en-SG" sz="2600" dirty="0"/>
              <a:t> </a:t>
            </a:r>
            <a:r>
              <a:rPr lang="en-SG" sz="2600" dirty="0" err="1"/>
              <a:t>bài</a:t>
            </a:r>
            <a:r>
              <a:rPr lang="en-SG" sz="2600" dirty="0"/>
              <a:t> </a:t>
            </a:r>
            <a:r>
              <a:rPr lang="en-SG" sz="2600" dirty="0" err="1"/>
              <a:t>nào</a:t>
            </a:r>
            <a:r>
              <a:rPr lang="en-SG" sz="2600" dirty="0"/>
              <a:t> </a:t>
            </a:r>
            <a:r>
              <a:rPr lang="en-SG" sz="2600" dirty="0" err="1"/>
              <a:t>trong</a:t>
            </a:r>
            <a:r>
              <a:rPr lang="en-SG" sz="2600" dirty="0"/>
              <a:t> </a:t>
            </a:r>
            <a:r>
              <a:rPr lang="en-SG" sz="2600" dirty="0" err="1"/>
              <a:t>môn</a:t>
            </a:r>
            <a:r>
              <a:rPr lang="en-SG" sz="2600" dirty="0"/>
              <a:t> </a:t>
            </a:r>
            <a:r>
              <a:rPr lang="mr-IN" sz="2600" dirty="0" err="1"/>
              <a:t>…</a:t>
            </a:r>
            <a:r>
              <a:rPr lang="vi-VN" sz="2600" dirty="0" err="1"/>
              <a:t>.</a:t>
            </a:r>
            <a:r>
              <a:rPr lang="en-SG" sz="2600" dirty="0"/>
              <a:t> </a:t>
            </a:r>
            <a:r>
              <a:rPr lang="en-SG" sz="2600" dirty="0" err="1"/>
              <a:t>lớp</a:t>
            </a:r>
            <a:r>
              <a:rPr lang="en-SG" sz="2600" dirty="0"/>
              <a:t> </a:t>
            </a:r>
            <a:r>
              <a:rPr lang="mr-IN" sz="2600" dirty="0"/>
              <a:t>…</a:t>
            </a:r>
            <a:r>
              <a:rPr lang="vi-VN" sz="2600" dirty="0"/>
              <a:t>.</a:t>
            </a:r>
            <a:r>
              <a:rPr lang="en-SG" sz="2600" dirty="0"/>
              <a:t> </a:t>
            </a:r>
            <a:r>
              <a:rPr lang="en-SG" sz="2600" dirty="0" err="1"/>
              <a:t>và</a:t>
            </a:r>
            <a:r>
              <a:rPr lang="en-SG" sz="2600" dirty="0"/>
              <a:t> </a:t>
            </a:r>
            <a:r>
              <a:rPr lang="en-SG" sz="2600" dirty="0" err="1"/>
              <a:t>đáp</a:t>
            </a:r>
            <a:r>
              <a:rPr lang="en-SG" sz="2600" dirty="0"/>
              <a:t> </a:t>
            </a:r>
            <a:r>
              <a:rPr lang="en-SG" sz="2600" dirty="0" err="1"/>
              <a:t>ứng</a:t>
            </a:r>
            <a:r>
              <a:rPr lang="en-SG" sz="2600" dirty="0"/>
              <a:t> </a:t>
            </a:r>
            <a:r>
              <a:rPr lang="en-SG" sz="2600" dirty="0" err="1"/>
              <a:t>những</a:t>
            </a:r>
            <a:r>
              <a:rPr lang="en-SG" sz="2600" dirty="0"/>
              <a:t> YCCĐ </a:t>
            </a:r>
            <a:r>
              <a:rPr lang="en-SG" sz="2600" dirty="0" err="1"/>
              <a:t>nào</a:t>
            </a:r>
            <a:r>
              <a:rPr lang="en-SG" sz="2600" dirty="0"/>
              <a:t>?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2600" dirty="0" err="1">
                <a:cs typeface="Times New Roman" panose="02020603050405020304" pitchFamily="18" charset="0"/>
              </a:rPr>
              <a:t>Nội</a:t>
            </a:r>
            <a:r>
              <a:rPr lang="en-US" sz="2600" dirty="0"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cs typeface="Times New Roman" panose="02020603050405020304" pitchFamily="18" charset="0"/>
              </a:rPr>
              <a:t>dạy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học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và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các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vấn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đề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đặt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ra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trong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bài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học</a:t>
            </a:r>
            <a:r>
              <a:rPr lang="en-US" sz="2600" dirty="0">
                <a:cs typeface="Times New Roman" panose="02020603050405020304" pitchFamily="18" charset="0"/>
              </a:rPr>
              <a:t> STEM đó đã </a:t>
            </a:r>
            <a:r>
              <a:rPr lang="en-US" sz="2600" dirty="0" err="1">
                <a:cs typeface="Times New Roman" panose="02020603050405020304" pitchFamily="18" charset="0"/>
              </a:rPr>
              <a:t>gắn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kết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với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bản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chất</a:t>
            </a:r>
            <a:r>
              <a:rPr lang="en-US" sz="2600" dirty="0"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cs typeface="Times New Roman" panose="02020603050405020304" pitchFamily="18" charset="0"/>
              </a:rPr>
              <a:t>nguyên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lí</a:t>
            </a:r>
            <a:r>
              <a:rPr lang="en-US" sz="2600" dirty="0">
                <a:cs typeface="Times New Roman" panose="02020603050405020304" pitchFamily="18" charset="0"/>
              </a:rPr>
              <a:t> khoa </a:t>
            </a:r>
            <a:r>
              <a:rPr lang="en-US" sz="2600" dirty="0" err="1">
                <a:cs typeface="Times New Roman" panose="02020603050405020304" pitchFamily="18" charset="0"/>
              </a:rPr>
              <a:t>học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của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thế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giới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tự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nhiên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và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các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vấn</a:t>
            </a:r>
            <a:r>
              <a:rPr 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đề</a:t>
            </a:r>
            <a:r>
              <a:rPr 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tiễn</a:t>
            </a:r>
            <a:r>
              <a:rPr lang="en-US" sz="2600" dirty="0" err="1">
                <a:cs typeface="Times New Roman" panose="02020603050405020304" pitchFamily="18" charset="0"/>
              </a:rPr>
              <a:t> chưa?</a:t>
            </a:r>
            <a:endParaRPr lang="en-SG" sz="2600" dirty="0"/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SG" sz="2600" dirty="0"/>
              <a:t>GV </a:t>
            </a:r>
            <a:r>
              <a:rPr lang="en-SG" sz="2600" dirty="0" err="1"/>
              <a:t>thiết kế</a:t>
            </a:r>
            <a:r>
              <a:rPr lang="en-SG" sz="2600" dirty="0"/>
              <a:t> </a:t>
            </a:r>
            <a:r>
              <a:rPr lang="en-SG" sz="2600" dirty="0" err="1"/>
              <a:t>những</a:t>
            </a:r>
            <a:r>
              <a:rPr lang="en-SG" sz="2600" dirty="0"/>
              <a:t> </a:t>
            </a:r>
            <a:r>
              <a:rPr lang="en-SG" sz="2600" dirty="0" err="1"/>
              <a:t>hoạt</a:t>
            </a:r>
            <a:r>
              <a:rPr lang="en-SG" sz="2600" dirty="0"/>
              <a:t> </a:t>
            </a:r>
            <a:r>
              <a:rPr lang="en-SG" sz="2600" dirty="0" err="1"/>
              <a:t>động</a:t>
            </a:r>
            <a:r>
              <a:rPr lang="en-SG" sz="2600" dirty="0"/>
              <a:t> </a:t>
            </a:r>
            <a:r>
              <a:rPr lang="en-SG" sz="2600" dirty="0" err="1"/>
              <a:t>học</a:t>
            </a:r>
            <a:r>
              <a:rPr lang="en-SG" sz="2600" dirty="0"/>
              <a:t> </a:t>
            </a:r>
            <a:r>
              <a:rPr lang="en-SG" sz="2600" dirty="0" err="1"/>
              <a:t>nào</a:t>
            </a:r>
            <a:r>
              <a:rPr lang="en-SG" sz="2600" dirty="0"/>
              <a:t>? </a:t>
            </a:r>
            <a:r>
              <a:rPr lang="en-SG" sz="2600" dirty="0" err="1"/>
              <a:t>Mô</a:t>
            </a:r>
            <a:r>
              <a:rPr lang="en-SG" sz="2600" dirty="0"/>
              <a:t> </a:t>
            </a:r>
            <a:r>
              <a:rPr lang="en-SG" sz="2600" dirty="0" err="1"/>
              <a:t>tả</a:t>
            </a:r>
            <a:r>
              <a:rPr lang="en-SG" sz="2600" dirty="0"/>
              <a:t> </a:t>
            </a:r>
            <a:r>
              <a:rPr lang="en-SG" sz="2600" dirty="0" err="1"/>
              <a:t>tóm</a:t>
            </a:r>
            <a:r>
              <a:rPr lang="en-SG" sz="2600" dirty="0"/>
              <a:t> </a:t>
            </a:r>
            <a:r>
              <a:rPr lang="en-SG" sz="2600" dirty="0" err="1"/>
              <a:t>tắt</a:t>
            </a:r>
            <a:r>
              <a:rPr lang="en-SG" sz="2600" dirty="0"/>
              <a:t> </a:t>
            </a:r>
            <a:r>
              <a:rPr lang="en-SG" sz="2600" dirty="0" err="1"/>
              <a:t>các</a:t>
            </a:r>
            <a:r>
              <a:rPr lang="en-SG" sz="2600" dirty="0"/>
              <a:t> </a:t>
            </a:r>
            <a:r>
              <a:rPr lang="en-SG" sz="2600" dirty="0" err="1"/>
              <a:t>hoạt</a:t>
            </a:r>
            <a:r>
              <a:rPr lang="en-SG" sz="2600" dirty="0"/>
              <a:t> </a:t>
            </a:r>
            <a:r>
              <a:rPr lang="en-SG" sz="2600" dirty="0" err="1"/>
              <a:t>động</a:t>
            </a:r>
            <a:r>
              <a:rPr lang="en-SG" sz="2600" dirty="0"/>
              <a:t> </a:t>
            </a:r>
            <a:r>
              <a:rPr lang="en-SG" sz="2600" dirty="0" err="1"/>
              <a:t>đó</a:t>
            </a:r>
            <a:r>
              <a:rPr lang="en-SG" sz="2600" dirty="0"/>
              <a:t>? Các hoạt động đó gắn với quy trình nào? </a:t>
            </a:r>
            <a:r>
              <a:rPr lang="en-US" sz="2600" dirty="0" err="1">
                <a:cs typeface="Times New Roman" panose="02020603050405020304" pitchFamily="18" charset="0"/>
              </a:rPr>
              <a:t>Học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sinh đã  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được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tăng</a:t>
            </a:r>
            <a:r>
              <a:rPr 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cường</a:t>
            </a:r>
            <a:r>
              <a:rPr 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đa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dạng</a:t>
            </a:r>
            <a:r>
              <a:rPr lang="en-US" sz="2600" dirty="0"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cs typeface="Times New Roman" panose="02020603050405020304" pitchFamily="18" charset="0"/>
              </a:rPr>
              <a:t>hiệu</a:t>
            </a:r>
            <a:r>
              <a:rPr lang="en-US" sz="2600" dirty="0">
                <a:cs typeface="Times New Roman" panose="02020603050405020304" pitchFamily="18" charset="0"/>
              </a:rPr>
              <a:t> quả </a:t>
            </a:r>
            <a:r>
              <a:rPr lang="en-US" sz="2600" dirty="0" err="1">
                <a:cs typeface="Times New Roman" panose="02020603050405020304" pitchFamily="18" charset="0"/>
              </a:rPr>
              <a:t>để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giải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quyết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vấn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đề chưa?</a:t>
            </a:r>
            <a:endParaRPr lang="en-SG" sz="2600" dirty="0"/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SG" sz="2600" dirty="0" err="1"/>
              <a:t>Mỗi</a:t>
            </a:r>
            <a:r>
              <a:rPr lang="en-SG" sz="2600" dirty="0"/>
              <a:t> </a:t>
            </a:r>
            <a:r>
              <a:rPr lang="en-SG" sz="2600" dirty="0" err="1"/>
              <a:t>hoạt</a:t>
            </a:r>
            <a:r>
              <a:rPr lang="en-SG" sz="2600" dirty="0"/>
              <a:t> </a:t>
            </a:r>
            <a:r>
              <a:rPr lang="en-SG" sz="2600" dirty="0" err="1"/>
              <a:t>động</a:t>
            </a:r>
            <a:r>
              <a:rPr lang="en-SG" sz="2600" dirty="0"/>
              <a:t> </a:t>
            </a:r>
            <a:r>
              <a:rPr lang="en-SG" sz="2600" dirty="0" err="1"/>
              <a:t>đã</a:t>
            </a:r>
            <a:r>
              <a:rPr lang="en-SG" sz="2600" dirty="0"/>
              <a:t> </a:t>
            </a:r>
            <a:r>
              <a:rPr lang="en-SG" sz="2600" dirty="0" err="1"/>
              <a:t>thực</a:t>
            </a:r>
            <a:r>
              <a:rPr lang="en-SG" sz="2600" dirty="0"/>
              <a:t> </a:t>
            </a:r>
            <a:r>
              <a:rPr lang="en-SG" sz="2600" dirty="0" err="1"/>
              <a:t>hiện</a:t>
            </a:r>
            <a:r>
              <a:rPr lang="en-SG" sz="2600" dirty="0"/>
              <a:t> </a:t>
            </a:r>
            <a:r>
              <a:rPr lang="en-SG" sz="2600" dirty="0" err="1"/>
              <a:t>ứng</a:t>
            </a:r>
            <a:r>
              <a:rPr lang="en-SG" sz="2600" dirty="0"/>
              <a:t> </a:t>
            </a:r>
            <a:r>
              <a:rPr lang="en-SG" sz="2600" dirty="0" err="1"/>
              <a:t>với</a:t>
            </a:r>
            <a:r>
              <a:rPr lang="en-SG" sz="2600" dirty="0"/>
              <a:t> </a:t>
            </a:r>
            <a:r>
              <a:rPr lang="en-SG" sz="2600" dirty="0" err="1"/>
              <a:t>hoạt</a:t>
            </a:r>
            <a:r>
              <a:rPr lang="en-SG" sz="2600" dirty="0"/>
              <a:t> </a:t>
            </a:r>
            <a:r>
              <a:rPr lang="en-SG" sz="2600" dirty="0" err="1"/>
              <a:t>động</a:t>
            </a:r>
            <a:r>
              <a:rPr lang="en-SG" sz="2600" dirty="0"/>
              <a:t> </a:t>
            </a:r>
            <a:r>
              <a:rPr lang="en-SG" sz="2600" dirty="0" err="1"/>
              <a:t>nào</a:t>
            </a:r>
            <a:r>
              <a:rPr lang="en-SG" sz="2600" dirty="0"/>
              <a:t> </a:t>
            </a:r>
            <a:r>
              <a:rPr lang="en-SG" sz="2600" dirty="0" err="1"/>
              <a:t>theo</a:t>
            </a:r>
            <a:r>
              <a:rPr lang="en-SG" sz="2600" dirty="0"/>
              <a:t> CV 2345? </a:t>
            </a:r>
            <a:r>
              <a:rPr lang="en-SG" sz="2600" dirty="0" err="1"/>
              <a:t>Và</a:t>
            </a:r>
            <a:r>
              <a:rPr lang="en-SG" sz="2600" dirty="0"/>
              <a:t> </a:t>
            </a:r>
            <a:r>
              <a:rPr lang="en-SG" sz="2600" dirty="0" err="1"/>
              <a:t>có</a:t>
            </a:r>
            <a:r>
              <a:rPr lang="en-SG" sz="2600" dirty="0"/>
              <a:t> </a:t>
            </a:r>
            <a:r>
              <a:rPr lang="en-SG" sz="2600" dirty="0" err="1"/>
              <a:t>điểm</a:t>
            </a:r>
            <a:r>
              <a:rPr lang="en-SG" sz="2600" dirty="0"/>
              <a:t> </a:t>
            </a:r>
            <a:r>
              <a:rPr lang="en-SG" sz="2600" dirty="0" err="1"/>
              <a:t>gì</a:t>
            </a:r>
            <a:r>
              <a:rPr lang="en-SG" sz="2600" dirty="0"/>
              <a:t> </a:t>
            </a:r>
            <a:r>
              <a:rPr lang="en-SG" sz="2600" dirty="0" err="1"/>
              <a:t>khác</a:t>
            </a:r>
            <a:r>
              <a:rPr lang="en-SG" sz="2600" dirty="0"/>
              <a:t> so </a:t>
            </a:r>
            <a:r>
              <a:rPr lang="en-SG" sz="2600" dirty="0" err="1"/>
              <a:t>với</a:t>
            </a:r>
            <a:r>
              <a:rPr lang="en-SG" sz="2600" dirty="0"/>
              <a:t> </a:t>
            </a:r>
            <a:r>
              <a:rPr lang="en-SG" sz="2600" dirty="0" err="1"/>
              <a:t>cách</a:t>
            </a:r>
            <a:r>
              <a:rPr lang="en-SG" sz="2600" dirty="0"/>
              <a:t> </a:t>
            </a:r>
            <a:r>
              <a:rPr lang="en-SG" sz="2600" dirty="0" err="1"/>
              <a:t>tổ</a:t>
            </a:r>
            <a:r>
              <a:rPr lang="en-SG" sz="2600" dirty="0"/>
              <a:t> </a:t>
            </a:r>
            <a:r>
              <a:rPr lang="en-SG" sz="2600" dirty="0" err="1"/>
              <a:t>chức</a:t>
            </a:r>
            <a:r>
              <a:rPr lang="en-SG" sz="2600" dirty="0"/>
              <a:t> </a:t>
            </a:r>
            <a:r>
              <a:rPr lang="en-SG" sz="2600" dirty="0" err="1"/>
              <a:t>trong</a:t>
            </a:r>
            <a:r>
              <a:rPr lang="en-SG" sz="2600" dirty="0"/>
              <a:t> </a:t>
            </a:r>
            <a:r>
              <a:rPr lang="en-SG" sz="2600" dirty="0" err="1"/>
              <a:t>các</a:t>
            </a:r>
            <a:r>
              <a:rPr lang="en-SG" sz="2600" dirty="0"/>
              <a:t> </a:t>
            </a:r>
            <a:r>
              <a:rPr lang="en-SG" sz="2600" dirty="0" err="1"/>
              <a:t>bài</a:t>
            </a:r>
            <a:r>
              <a:rPr lang="en-SG" sz="2600" dirty="0"/>
              <a:t> </a:t>
            </a:r>
            <a:r>
              <a:rPr lang="en-SG" sz="2600" dirty="0" err="1"/>
              <a:t>học</a:t>
            </a:r>
            <a:r>
              <a:rPr lang="en-SG" sz="2600" dirty="0"/>
              <a:t> </a:t>
            </a:r>
            <a:r>
              <a:rPr lang="en-SG" sz="2600" dirty="0" err="1"/>
              <a:t>thông</a:t>
            </a:r>
            <a:r>
              <a:rPr lang="en-SG" sz="2600" dirty="0"/>
              <a:t> </a:t>
            </a:r>
            <a:r>
              <a:rPr lang="en-SG" sz="2600" dirty="0" err="1"/>
              <a:t>thường</a:t>
            </a:r>
            <a:r>
              <a:rPr lang="en-SG" sz="2600" dirty="0"/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06B1E0-7CF5-56B8-80B0-04025FFE6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26" y="2002242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89A484-86AB-4F03-8A05-EF38925DD8D3}"/>
              </a:ext>
            </a:extLst>
          </p:cNvPr>
          <p:cNvSpPr txBox="1"/>
          <p:nvPr/>
        </p:nvSpPr>
        <p:spPr>
          <a:xfrm>
            <a:off x="322119" y="155506"/>
            <a:ext cx="11869882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CỦA BÀI HỌC STEM 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STEM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4964049A-7571-4245-9691-C54D79A669E0}"/>
              </a:ext>
            </a:extLst>
          </p:cNvPr>
          <p:cNvSpPr txBox="1">
            <a:spLocks/>
          </p:cNvSpPr>
          <p:nvPr/>
        </p:nvSpPr>
        <p:spPr>
          <a:xfrm>
            <a:off x="883896" y="1398586"/>
            <a:ext cx="4959343" cy="26799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223.png">
            <a:extLst>
              <a:ext uri="{FF2B5EF4-FFF2-40B4-BE49-F238E27FC236}">
                <a16:creationId xmlns:a16="http://schemas.microsoft.com/office/drawing/2014/main" xmlns="" id="{E56E42FF-C19C-AC90-4DB4-F2E4AB4B58C3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56703" y="1228562"/>
            <a:ext cx="3380616" cy="51475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177.png">
            <a:extLst>
              <a:ext uri="{FF2B5EF4-FFF2-40B4-BE49-F238E27FC236}">
                <a16:creationId xmlns:a16="http://schemas.microsoft.com/office/drawing/2014/main" xmlns="" id="{015D78AB-BAD2-0D0B-5F96-C8245A1417F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546694" y="1"/>
            <a:ext cx="3203684" cy="5508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3CF987-12CA-5018-E0C1-E2E68F467107}"/>
              </a:ext>
            </a:extLst>
          </p:cNvPr>
          <p:cNvSpPr/>
          <p:nvPr/>
        </p:nvSpPr>
        <p:spPr>
          <a:xfrm>
            <a:off x="0" y="243665"/>
            <a:ext cx="6701742" cy="70418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  <a:r>
              <a:rPr lang="en-US" altLang="ko-K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STEM_Cơ</a:t>
            </a:r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ko-KR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8F6C7867-2100-FD70-E79F-BD36DB282B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6377" y="846617"/>
          <a:ext cx="11089823" cy="5919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8139">
                  <a:extLst>
                    <a:ext uri="{9D8B030D-6E8A-4147-A177-3AD203B41FA5}">
                      <a16:colId xmlns="" xmlns:a16="http://schemas.microsoft.com/office/drawing/2014/main" val="2686338819"/>
                    </a:ext>
                  </a:extLst>
                </a:gridCol>
                <a:gridCol w="3737423">
                  <a:extLst>
                    <a:ext uri="{9D8B030D-6E8A-4147-A177-3AD203B41FA5}">
                      <a16:colId xmlns="" xmlns:a16="http://schemas.microsoft.com/office/drawing/2014/main" val="1040414495"/>
                    </a:ext>
                  </a:extLst>
                </a:gridCol>
                <a:gridCol w="4984261">
                  <a:extLst>
                    <a:ext uri="{9D8B030D-6E8A-4147-A177-3AD203B41FA5}">
                      <a16:colId xmlns="" xmlns:a16="http://schemas.microsoft.com/office/drawing/2014/main" val="2624344569"/>
                    </a:ext>
                  </a:extLst>
                </a:gridCol>
              </a:tblGrid>
              <a:tr h="463996">
                <a:tc gridSpan="3">
                  <a:txBody>
                    <a:bodyPr/>
                    <a:lstStyle/>
                    <a:p>
                      <a:pPr marL="0" marR="0" lvl="0" indent="-63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1" dirty="0">
                          <a:effectLst/>
                          <a:latin typeface="+mj-lt"/>
                        </a:rPr>
                        <a:t>Hoạt động 3: Luyện tập và vận dụng (Tìm giải pháp, chế tạo và chia sẻ)</a:t>
                      </a:r>
                      <a:endParaRPr lang="en-US" sz="2000" b="1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pPr indent="-635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600" b="1" dirty="0">
                        <a:effectLst/>
                        <a:latin typeface="Arial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pPr indent="-635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600" b="1" dirty="0">
                        <a:effectLst/>
                        <a:latin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="" xmlns:a16="http://schemas.microsoft.com/office/drawing/2014/main" val="1246065607"/>
                  </a:ext>
                </a:extLst>
              </a:tr>
              <a:tr h="463996">
                <a:tc>
                  <a:txBody>
                    <a:bodyPr/>
                    <a:lstStyle/>
                    <a:p>
                      <a:pPr indent="-635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2000" b="1" dirty="0">
                        <a:effectLst/>
                        <a:latin typeface="+mj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 b="1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en-US" sz="2000" b="1" dirty="0"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 b="1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en-US" sz="2000" b="1" dirty="0"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726824506"/>
                  </a:ext>
                </a:extLst>
              </a:tr>
              <a:tr h="2467866">
                <a:tc>
                  <a:txBody>
                    <a:bodyPr/>
                    <a:lstStyle/>
                    <a:p>
                      <a:pPr indent="-63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a) </a:t>
                      </a:r>
                      <a:r>
                        <a:rPr lang="en-US" sz="2000" b="0" dirty="0" err="1">
                          <a:effectLst/>
                          <a:latin typeface="+mj-lt"/>
                        </a:rPr>
                        <a:t>Đề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j-lt"/>
                        </a:rPr>
                        <a:t>xuất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j-lt"/>
                        </a:rPr>
                        <a:t>lựa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j-lt"/>
                        </a:rPr>
                        <a:t>chọn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j-lt"/>
                        </a:rPr>
                        <a:t>giải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j-lt"/>
                        </a:rPr>
                        <a:t>pháp</a:t>
                      </a:r>
                      <a:endParaRPr lang="en-US" sz="2000" b="0" dirty="0">
                        <a:effectLst/>
                        <a:latin typeface="+mj-l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i="1" u="non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000" b="1" i="1" u="non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u="non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2000" b="1" i="1" u="non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u="non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000" b="1" i="1" u="non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u="non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b="1" i="1" u="non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u="non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="1" i="1" u="non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gợi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giáo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viên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tại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vậy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mức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giản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kể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cụ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173038" marR="0" lvl="0" indent="-1730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tưởng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pháp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minh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họa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,…)</a:t>
                      </a:r>
                    </a:p>
                    <a:p>
                      <a:pPr marL="173038" marR="0" lvl="0" indent="-1730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pháp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2000" b="0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thích.</a:t>
                      </a:r>
                      <a:endParaRPr lang="en-US" sz="2000" b="0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3038" marR="0" lvl="0" indent="-1730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cụ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3038" marR="0" lvl="0" indent="-1730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Phác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thảo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ghi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663271645"/>
                  </a:ext>
                </a:extLst>
              </a:tr>
              <a:tr h="1428454">
                <a:tc>
                  <a:txBody>
                    <a:bodyPr/>
                    <a:lstStyle/>
                    <a:p>
                      <a:pPr indent="-63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b) </a:t>
                      </a:r>
                      <a:r>
                        <a:rPr lang="en-US" sz="2000" b="0" dirty="0" err="1">
                          <a:effectLst/>
                          <a:latin typeface="+mj-lt"/>
                        </a:rPr>
                        <a:t>Chế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j-lt"/>
                        </a:rPr>
                        <a:t>tạo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+mj-lt"/>
                        </a:rPr>
                        <a:t>thử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j-lt"/>
                        </a:rPr>
                        <a:t>nghiệm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j-lt"/>
                        </a:rPr>
                        <a:t>đánh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j-lt"/>
                        </a:rPr>
                        <a:t>giá</a:t>
                      </a:r>
                      <a:endParaRPr lang="en-US" sz="2000" b="0" dirty="0">
                        <a:effectLst/>
                        <a:latin typeface="+mj-l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Chế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hỗ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trợ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giáo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viên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Thử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Chế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giáo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viên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chấp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Thử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2697268442"/>
                  </a:ext>
                </a:extLst>
              </a:tr>
              <a:tr h="1094795">
                <a:tc>
                  <a:txBody>
                    <a:bodyPr/>
                    <a:lstStyle/>
                    <a:p>
                      <a:pPr indent="-63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c) Chia </a:t>
                      </a:r>
                      <a:r>
                        <a:rPr lang="en-US" sz="2000" b="0" err="1">
                          <a:effectLst/>
                          <a:latin typeface="+mj-lt"/>
                        </a:rPr>
                        <a:t>sẻ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b="0" err="1">
                          <a:effectLst/>
                          <a:latin typeface="+mj-lt"/>
                        </a:rPr>
                        <a:t>thảo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err="1">
                          <a:effectLst/>
                          <a:latin typeface="+mj-lt"/>
                        </a:rPr>
                        <a:t>luận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b="0" err="1">
                          <a:effectLst/>
                          <a:latin typeface="+mj-lt"/>
                        </a:rPr>
                        <a:t>điều</a:t>
                      </a:r>
                      <a:r>
                        <a:rPr lang="en-US" sz="20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err="1">
                          <a:effectLst/>
                          <a:latin typeface="+mj-lt"/>
                        </a:rPr>
                        <a:t>chỉnh</a:t>
                      </a:r>
                      <a:endParaRPr lang="en-US" sz="2000" b="0">
                        <a:effectLst/>
                        <a:latin typeface="+mj-l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Chia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sẻ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thảo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Chia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sẻ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thảo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cải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1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tiến</a:t>
                      </a:r>
                      <a:r>
                        <a:rPr lang="en-US" sz="2000" b="1" i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="" xmlns:a16="http://schemas.microsoft.com/office/drawing/2014/main" val="201919273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682B253-0919-0A82-AAE3-B804138904F7}"/>
              </a:ext>
            </a:extLst>
          </p:cNvPr>
          <p:cNvSpPr/>
          <p:nvPr/>
        </p:nvSpPr>
        <p:spPr>
          <a:xfrm>
            <a:off x="0" y="92276"/>
            <a:ext cx="4735286" cy="70418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</a:t>
            </a:r>
            <a:r>
              <a:rPr lang="en-US" altLang="ko-K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STEM_Mức</a:t>
            </a:r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126524" y="166692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 dung 4</a:t>
            </a:r>
            <a:endParaRPr kumimoji="0" lang="ko-KR" alt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37755" y="649810"/>
            <a:ext cx="11191009" cy="709207"/>
          </a:xfrm>
          <a:prstGeom prst="rect">
            <a:avLst/>
          </a:prstGeom>
          <a:solidFill>
            <a:srgbClr val="00206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 DỰNG KẾ HOẠCH GD STEM TRONG KHGD NHÀ 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548" y="1534358"/>
            <a:ext cx="11585216" cy="442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i="1" kern="0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hiệm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vụ 2</a:t>
            </a:r>
            <a:r>
              <a:rPr lang="en-US" sz="2800" i="1" kern="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Từ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Kế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hoạch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Giáo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dục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STEM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minh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họa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rà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xoát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YCCĐ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môn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chương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trình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Tiểu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Thầy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Cô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xác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chủ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đề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bài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STEM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thể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khai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ở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tiểu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xây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dựng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kế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hoạch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khai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GD STEM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KHGD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môn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KHGD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nhà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</a:rPr>
              <a:t>trường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Thời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gian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thực</a:t>
            </a:r>
            <a:r>
              <a:rPr lang="en-US" sz="2800" b="1" i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i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hiện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: 30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phút</a:t>
            </a:r>
            <a:endParaRPr lang="en-US" sz="2800" kern="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Hình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thức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nộp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sản</a:t>
            </a:r>
            <a:r>
              <a:rPr lang="en-US" sz="2800" b="1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1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phẩm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: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Trên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zalo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lớp</a:t>
            </a:r>
            <a:r>
              <a:rPr lang="en-US" sz="2800" kern="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học</a:t>
            </a:r>
          </a:p>
          <a:p>
            <a:pPr marR="0" lvl="0" algn="just" defTabSz="1218895" eaLnBrk="1" fontAlgn="auto" latinLnBrk="0" hangingPunct="1">
              <a:lnSpc>
                <a:spcPct val="135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800" kern="0" dirty="0" err="1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Tham khảo Kế hoạch giáo dục theo bộ sách Giáo dục STEM</a:t>
            </a:r>
            <a:endParaRPr lang="en-US" sz="2800" kern="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3" name="Picture 4" descr="Meeting Kindergarten Teachers: vector de stock (libre de regalías)  1118041133 | Shutterstock">
            <a:extLst>
              <a:ext uri="{FF2B5EF4-FFF2-40B4-BE49-F238E27FC236}">
                <a16:creationId xmlns="" xmlns:a16="http://schemas.microsoft.com/office/drawing/2014/main" id="{DE5D0D0B-FFBF-83FD-E9A5-019BF03D9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 bwMode="auto">
          <a:xfrm>
            <a:off x="9566370" y="4809631"/>
            <a:ext cx="2107313" cy="17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5" y="0"/>
            <a:ext cx="10531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2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73322_Rose suite pitch deck_RVA_v3" id="{A1173EBD-D547-46AD-95A9-9B7E4968ED1F}" vid="{F580D4A0-499F-4E77-AB0C-FFDC165FCD84}"/>
    </a:ext>
  </a:extLst>
</a:theme>
</file>

<file path=ppt/theme/theme2.xml><?xml version="1.0" encoding="utf-8"?>
<a:theme xmlns:a="http://schemas.openxmlformats.org/drawingml/2006/main" name="2_Office Theme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Timeline_WAC_LH - v2" id="{C490F22C-BCE6-4049-96E9-DC11EF4DCC46}" vid="{AA5619E9-B2EB-4B47-8E48-7B1F4A347B9C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342EA1-02DE-432C-B535-038F595FE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78E46C-0F2F-4D8F-8685-D890AF38A48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F3B9686E-60BB-426D-9902-B37A45317C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pitch deck</Template>
  <TotalTime>2907</TotalTime>
  <Words>1051</Words>
  <PresentationFormat>Widescreen</PresentationFormat>
  <Paragraphs>90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 Unicode MS</vt:lpstr>
      <vt:lpstr>Avenir Next LT Pro Light</vt:lpstr>
      <vt:lpstr>Calibri</vt:lpstr>
      <vt:lpstr>Corbel</vt:lpstr>
      <vt:lpstr>Segoe UI</vt:lpstr>
      <vt:lpstr>Speak Pro</vt:lpstr>
      <vt:lpstr>Times New Roman</vt:lpstr>
      <vt:lpstr>Wingdings</vt:lpstr>
      <vt:lpstr>Arial</vt:lpstr>
      <vt:lpstr>Office Theme</vt:lpstr>
      <vt:lpstr>2_Office Theme</vt:lpstr>
      <vt:lpstr>Section Break Slide Master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2022-07-25T04:43:15Z</dcterms:created>
  <dcterms:modified xsi:type="dcterms:W3CDTF">2023-07-28T08:35:09Z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