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0" r:id="rId2"/>
    <p:sldId id="348" r:id="rId3"/>
    <p:sldId id="302" r:id="rId4"/>
    <p:sldId id="292" r:id="rId5"/>
    <p:sldId id="415" r:id="rId6"/>
    <p:sldId id="416" r:id="rId7"/>
    <p:sldId id="333" r:id="rId8"/>
    <p:sldId id="406" r:id="rId9"/>
    <p:sldId id="389" r:id="rId10"/>
    <p:sldId id="388" r:id="rId11"/>
    <p:sldId id="336" r:id="rId12"/>
    <p:sldId id="390" r:id="rId13"/>
    <p:sldId id="417" r:id="rId14"/>
    <p:sldId id="418" r:id="rId15"/>
    <p:sldId id="393" r:id="rId16"/>
    <p:sldId id="419" r:id="rId17"/>
    <p:sldId id="420" r:id="rId18"/>
    <p:sldId id="421" r:id="rId19"/>
    <p:sldId id="335" r:id="rId20"/>
    <p:sldId id="413" r:id="rId21"/>
    <p:sldId id="315" r:id="rId22"/>
    <p:sldId id="401" r:id="rId23"/>
    <p:sldId id="414" r:id="rId24"/>
    <p:sldId id="331" r:id="rId25"/>
    <p:sldId id="405" r:id="rId26"/>
    <p:sldId id="329" r:id="rId27"/>
    <p:sldId id="34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82" autoAdjust="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82365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6: Community Services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2.2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eduhome.com.vn/DHALesson?idGrade=9&amp;idSubject=1&amp;idSeries=32&amp;idTheme=399&amp;IdLevel=1&amp;idThemeServer=53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2314" y="2552503"/>
            <a:ext cx="65540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Unit 6: Community Services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Lesson 2.2: Grammar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</a:rPr>
              <a:t>Page 50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152" y="920062"/>
            <a:ext cx="5889848" cy="4986738"/>
          </a:xfrm>
          <a:prstGeom prst="rect">
            <a:avLst/>
          </a:prstGeom>
        </p:spPr>
      </p:pic>
      <p:pic>
        <p:nvPicPr>
          <p:cNvPr id="4" name="CD2-TRACK 0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83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88534" y="951200"/>
            <a:ext cx="609600" cy="60960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cxnSpLocks/>
            <a:endCxn id="6" idx="1"/>
          </p:cNvCxnSpPr>
          <p:nvPr/>
        </p:nvCxnSpPr>
        <p:spPr>
          <a:xfrm>
            <a:off x="2860158" y="2052084"/>
            <a:ext cx="3997842" cy="100248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0" y="2395601"/>
            <a:ext cx="5018865" cy="13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24" y="456380"/>
            <a:ext cx="8917858" cy="5945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7803" y="3791483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752130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634" y="1728671"/>
            <a:ext cx="9326301" cy="45248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05150" y="411958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How many sentences are there?</a:t>
            </a:r>
            <a:endParaRPr lang="en-US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23834" y="965956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What are you going to do?</a:t>
            </a:r>
            <a:endParaRPr lang="en-US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8238424" y="442735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 There are 6.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69548" y="965956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Fill in the blanks.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489634" y="2097879"/>
            <a:ext cx="4844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80484" y="2091598"/>
            <a:ext cx="9487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10964" y="2097879"/>
            <a:ext cx="25299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1017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0700" y="291700"/>
            <a:ext cx="10172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+mj-lt"/>
              </a:rPr>
              <a:t>Fill in the blanks with positive or negative imperative statements.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0" y="307090"/>
            <a:ext cx="1639031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057" y="1444756"/>
            <a:ext cx="121339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</a:rPr>
              <a:t>1. ___________ plastic bags. </a:t>
            </a:r>
            <a:r>
              <a:rPr lang="en-US" sz="3600" dirty="0">
                <a:solidFill>
                  <a:srgbClr val="000000"/>
                </a:solidFill>
                <a:sym typeface="Wingdings" panose="05000000000000000000" pitchFamily="2" charset="2"/>
              </a:rPr>
              <a:t></a:t>
            </a:r>
            <a:r>
              <a:rPr lang="en-US" sz="3600" dirty="0">
                <a:solidFill>
                  <a:srgbClr val="000000"/>
                </a:solidFill>
              </a:rPr>
              <a:t> (use)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</a:rPr>
              <a:t>2. ___________ plastic bottles. </a:t>
            </a:r>
            <a:r>
              <a:rPr lang="en-US" sz="3600" dirty="0">
                <a:solidFill>
                  <a:srgbClr val="000000"/>
                </a:solidFill>
                <a:sym typeface="Wingdings" panose="05000000000000000000" pitchFamily="2" charset="2"/>
              </a:rPr>
              <a:t></a:t>
            </a:r>
            <a:r>
              <a:rPr lang="en-US" sz="3600" dirty="0">
                <a:solidFill>
                  <a:srgbClr val="000000"/>
                </a:solidFill>
              </a:rPr>
              <a:t> (reuse)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</a:rPr>
              <a:t>3. ___________ old newspapers. </a:t>
            </a:r>
            <a:r>
              <a:rPr lang="en-US" sz="3600" dirty="0">
                <a:solidFill>
                  <a:srgbClr val="000000"/>
                </a:solidFill>
                <a:sym typeface="Wingdings" panose="05000000000000000000" pitchFamily="2" charset="2"/>
              </a:rPr>
              <a:t></a:t>
            </a:r>
            <a:r>
              <a:rPr lang="en-US" sz="3600" dirty="0">
                <a:solidFill>
                  <a:srgbClr val="000000"/>
                </a:solidFill>
              </a:rPr>
              <a:t> (recycle)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</a:rPr>
              <a:t>4. ___________ papers in the park. </a:t>
            </a:r>
            <a:r>
              <a:rPr lang="en-US" sz="3600" dirty="0">
                <a:solidFill>
                  <a:srgbClr val="000000"/>
                </a:solidFill>
                <a:sym typeface="Wingdings" panose="05000000000000000000" pitchFamily="2" charset="2"/>
              </a:rPr>
              <a:t></a:t>
            </a:r>
            <a:r>
              <a:rPr lang="en-US" sz="3600" dirty="0">
                <a:solidFill>
                  <a:srgbClr val="000000"/>
                </a:solidFill>
              </a:rPr>
              <a:t> (pick up)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</a:rPr>
              <a:t>5. ___________ old cans to grow ﬂowers in. </a:t>
            </a:r>
            <a:r>
              <a:rPr lang="en-US" sz="3600" dirty="0">
                <a:solidFill>
                  <a:srgbClr val="000000"/>
                </a:solidFill>
                <a:sym typeface="Wingdings" panose="05000000000000000000" pitchFamily="2" charset="2"/>
              </a:rPr>
              <a:t></a:t>
            </a:r>
            <a:r>
              <a:rPr lang="en-US" sz="3600" dirty="0">
                <a:solidFill>
                  <a:srgbClr val="000000"/>
                </a:solidFill>
              </a:rPr>
              <a:t> (reuse)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</a:rPr>
              <a:t>6. </a:t>
            </a:r>
            <a:r>
              <a:rPr lang="en-US" sz="3600" dirty="0" smtClean="0">
                <a:solidFill>
                  <a:srgbClr val="000000"/>
                </a:solidFill>
              </a:rPr>
              <a:t>________________ old </a:t>
            </a:r>
            <a:r>
              <a:rPr lang="en-US" sz="3600" dirty="0">
                <a:solidFill>
                  <a:srgbClr val="000000"/>
                </a:solidFill>
              </a:rPr>
              <a:t>clothes. </a:t>
            </a:r>
            <a:r>
              <a:rPr lang="en-US" sz="3600" dirty="0">
                <a:solidFill>
                  <a:srgbClr val="000000"/>
                </a:solidFill>
                <a:sym typeface="Wingdings" panose="05000000000000000000" pitchFamily="2" charset="2"/>
              </a:rPr>
              <a:t> </a:t>
            </a:r>
            <a:r>
              <a:rPr lang="en-US" sz="3600" dirty="0">
                <a:solidFill>
                  <a:srgbClr val="000000"/>
                </a:solidFill>
              </a:rPr>
              <a:t>(throw away)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19515" y="1668318"/>
            <a:ext cx="3130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Don’t use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823" y="2493906"/>
            <a:ext cx="3130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Reuse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6215" y="3298615"/>
            <a:ext cx="3130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Recycle</a:t>
            </a:r>
            <a:endParaRPr lang="en-US" sz="3600" dirty="0">
              <a:solidFill>
                <a:srgbClr val="FF0000"/>
              </a:solidFill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824" y="4135635"/>
            <a:ext cx="3130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Pick up</a:t>
            </a:r>
            <a:endParaRPr lang="en-US" sz="3600" dirty="0">
              <a:solidFill>
                <a:srgbClr val="FF0000"/>
              </a:solidFill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6215" y="4940344"/>
            <a:ext cx="3130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Reuse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066" y="5765387"/>
            <a:ext cx="369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Don’t throw away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889345" y="810470"/>
            <a:ext cx="5390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90998" y="810470"/>
            <a:ext cx="1477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999198" y="810470"/>
            <a:ext cx="1477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46418" y="2971779"/>
            <a:ext cx="3807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99495" y="3761488"/>
            <a:ext cx="3807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735702" y="4606615"/>
            <a:ext cx="3807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328974" y="5437888"/>
            <a:ext cx="3807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544869" y="6266927"/>
            <a:ext cx="3807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5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42050"/>
            <a:ext cx="5200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How many sentences are there?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36712"/>
            <a:ext cx="70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What are you going to do?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89692" y="870746"/>
            <a:ext cx="70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 Six.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9692" y="1282371"/>
            <a:ext cx="7402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>
                <a:solidFill>
                  <a:srgbClr val="FF0000"/>
                </a:solidFill>
              </a:rPr>
              <a:t>Rewrite the sentences as negative or positive imperatives.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0" y="323747"/>
            <a:ext cx="2752130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136" y="209618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242021"/>
                </a:solidFill>
                <a:latin typeface="FuturaLT-Heavy"/>
              </a:rPr>
              <a:t>Rewrite the sentences as negative or positive imperatives.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7189" y="2419352"/>
            <a:ext cx="8227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3135017" y="2419351"/>
            <a:ext cx="915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4410767" y="2419351"/>
            <a:ext cx="8736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3805" y="2742517"/>
            <a:ext cx="6123709" cy="349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143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0" y="323747"/>
            <a:ext cx="2752130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2499" y="323747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+mj-lt"/>
              </a:rPr>
              <a:t>Rewrite the sentences as negative or positive imperatives. </a:t>
            </a:r>
            <a:br>
              <a:rPr lang="en-US" sz="3600" dirty="0">
                <a:solidFill>
                  <a:srgbClr val="0070C0"/>
                </a:solidFill>
                <a:latin typeface="+mj-lt"/>
              </a:rPr>
            </a:br>
            <a:endParaRPr lang="en-US" sz="360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006436" y="889474"/>
            <a:ext cx="13627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03127" y="889474"/>
            <a:ext cx="15378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906000" y="889473"/>
            <a:ext cx="14131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0" y="1617990"/>
            <a:ext cx="1000745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 Don't recycle plastic bags and jars. </a:t>
            </a:r>
          </a:p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_________________________________________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endParaRPr lang="en-US" sz="3600" dirty="0">
              <a:solidFill>
                <a:srgbClr val="242021"/>
              </a:solidFill>
              <a:latin typeface="+mj-lt"/>
            </a:endParaRPr>
          </a:p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2. Throw away glass jars and old newspapers. _________________________________________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endParaRPr lang="en-US" sz="3600" dirty="0">
              <a:solidFill>
                <a:srgbClr val="242021"/>
              </a:solidFill>
              <a:latin typeface="+mj-lt"/>
            </a:endParaRPr>
          </a:p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3. Don't pick up trash in the park. </a:t>
            </a:r>
          </a:p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_________________________________________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189700"/>
            <a:ext cx="7805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Recycle plastic bags and jars.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3820173"/>
            <a:ext cx="10007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Don’t throw away glass jars and old newspapers.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454722"/>
            <a:ext cx="10007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Pick up trash in the park.</a:t>
            </a:r>
          </a:p>
        </p:txBody>
      </p:sp>
    </p:spTree>
    <p:extLst>
      <p:ext uri="{BB962C8B-B14F-4D97-AF65-F5344CB8AC3E}">
        <p14:creationId xmlns:p14="http://schemas.microsoft.com/office/powerpoint/2010/main" val="11647805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0" y="323747"/>
            <a:ext cx="2752130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2499" y="323747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+mj-lt"/>
              </a:rPr>
              <a:t>Rewrite the sentences as negative or positive imperatives. </a:t>
            </a:r>
            <a:br>
              <a:rPr lang="en-US" sz="3600">
                <a:solidFill>
                  <a:srgbClr val="0070C0"/>
                </a:solidFill>
                <a:latin typeface="+mj-lt"/>
              </a:rPr>
            </a:br>
            <a:endParaRPr lang="en-US" sz="360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889902" y="889474"/>
            <a:ext cx="15208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74777" y="889474"/>
            <a:ext cx="15662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869458" y="875618"/>
            <a:ext cx="14497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0" y="1427490"/>
            <a:ext cx="129107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4. Don't recycle plastic bottles and old magazines. _________________________________________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endParaRPr lang="en-US" sz="3600" dirty="0">
              <a:solidFill>
                <a:srgbClr val="242021"/>
              </a:solidFill>
              <a:latin typeface="+mj-lt"/>
            </a:endParaRPr>
          </a:p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5. Don't reuse plastic bottles in your garden. _________________________________________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endParaRPr lang="en-US" sz="3600" dirty="0">
              <a:solidFill>
                <a:srgbClr val="242021"/>
              </a:solidFill>
              <a:latin typeface="+mj-lt"/>
            </a:endParaRPr>
          </a:p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6. Throw away old clothes.</a:t>
            </a:r>
          </a:p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_________________________________________</a:t>
            </a:r>
            <a:r>
              <a:rPr lang="en-US" sz="3600" dirty="0">
                <a:latin typeface="+mj-lt"/>
              </a:rPr>
              <a:t> 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1983398"/>
            <a:ext cx="10007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Recycle plastic bottles and old magazines.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632444"/>
            <a:ext cx="10007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Reuse plastic bottles in your garden.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" y="5267635"/>
            <a:ext cx="10007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Don’t throw away old clothes.</a:t>
            </a:r>
          </a:p>
        </p:txBody>
      </p:sp>
    </p:spTree>
    <p:extLst>
      <p:ext uri="{BB962C8B-B14F-4D97-AF65-F5344CB8AC3E}">
        <p14:creationId xmlns:p14="http://schemas.microsoft.com/office/powerpoint/2010/main" val="16716360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7543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35</a:t>
            </a:r>
          </a:p>
        </p:txBody>
      </p:sp>
      <p:sp>
        <p:nvSpPr>
          <p:cNvPr id="4" name="Rectangle 3"/>
          <p:cNvSpPr/>
          <p:nvPr/>
        </p:nvSpPr>
        <p:spPr>
          <a:xfrm>
            <a:off x="1710923" y="337530"/>
            <a:ext cx="101667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+mj-lt"/>
              </a:rPr>
              <a:t>Fill in the blanks using the words in the box. Some words can be used more than once.</a:t>
            </a:r>
            <a:br>
              <a:rPr lang="en-US" sz="3600">
                <a:solidFill>
                  <a:srgbClr val="0070C0"/>
                </a:solidFill>
                <a:latin typeface="+mj-lt"/>
              </a:rPr>
            </a:br>
            <a:endParaRPr lang="en-US" sz="36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57263" y="1487334"/>
            <a:ext cx="10001250" cy="8415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57263" y="1633513"/>
            <a:ext cx="10001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242021"/>
                </a:solidFill>
                <a:latin typeface="+mj-lt"/>
              </a:rPr>
              <a:t>pick up 		reuse 		recycle 		turn off</a:t>
            </a:r>
            <a:r>
              <a:rPr lang="en-US" sz="3600">
                <a:latin typeface="+mj-lt"/>
              </a:rPr>
              <a:t> </a:t>
            </a:r>
            <a:br>
              <a:rPr lang="en-US" sz="3600">
                <a:latin typeface="+mj-lt"/>
              </a:rPr>
            </a:br>
            <a:endParaRPr lang="en-US" sz="36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813" y="2475042"/>
            <a:ext cx="98679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242021"/>
                </a:solidFill>
                <a:latin typeface="+mj-lt"/>
              </a:rPr>
              <a:t>1. ____________________ jars.</a:t>
            </a:r>
          </a:p>
          <a:p>
            <a:r>
              <a:rPr lang="en-US" sz="3600">
                <a:solidFill>
                  <a:srgbClr val="242021"/>
                </a:solidFill>
                <a:latin typeface="+mj-lt"/>
              </a:rPr>
              <a:t/>
            </a:r>
            <a:br>
              <a:rPr lang="en-US" sz="3600">
                <a:solidFill>
                  <a:srgbClr val="242021"/>
                </a:solidFill>
                <a:latin typeface="+mj-lt"/>
              </a:rPr>
            </a:br>
            <a:r>
              <a:rPr lang="en-US" sz="3600">
                <a:solidFill>
                  <a:srgbClr val="242021"/>
                </a:solidFill>
                <a:latin typeface="+mj-lt"/>
              </a:rPr>
              <a:t>2. ____________________ trash.</a:t>
            </a:r>
          </a:p>
          <a:p>
            <a:r>
              <a:rPr lang="en-US" sz="3600">
                <a:solidFill>
                  <a:srgbClr val="242021"/>
                </a:solidFill>
                <a:latin typeface="+mj-lt"/>
              </a:rPr>
              <a:t/>
            </a:r>
            <a:br>
              <a:rPr lang="en-US" sz="3600">
                <a:solidFill>
                  <a:srgbClr val="242021"/>
                </a:solidFill>
                <a:latin typeface="+mj-lt"/>
              </a:rPr>
            </a:br>
            <a:r>
              <a:rPr lang="en-US" sz="3600">
                <a:solidFill>
                  <a:srgbClr val="242021"/>
                </a:solidFill>
                <a:latin typeface="+mj-lt"/>
              </a:rPr>
              <a:t>3. ____________________ cans.</a:t>
            </a:r>
          </a:p>
          <a:p>
            <a:r>
              <a:rPr lang="en-US" sz="3600">
                <a:solidFill>
                  <a:srgbClr val="242021"/>
                </a:solidFill>
                <a:latin typeface="+mj-lt"/>
              </a:rPr>
              <a:t/>
            </a:r>
            <a:br>
              <a:rPr lang="en-US" sz="3600">
                <a:solidFill>
                  <a:srgbClr val="242021"/>
                </a:solidFill>
                <a:latin typeface="+mj-lt"/>
              </a:rPr>
            </a:b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3222" y="3578679"/>
            <a:ext cx="30581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pick up, recycle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3222" y="2493883"/>
            <a:ext cx="4313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pick up, reuse, recycle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3222" y="4670295"/>
            <a:ext cx="4313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pick up, reuse, recycle</a:t>
            </a:r>
          </a:p>
        </p:txBody>
      </p:sp>
    </p:spTree>
    <p:extLst>
      <p:ext uri="{BB962C8B-B14F-4D97-AF65-F5344CB8AC3E}">
        <p14:creationId xmlns:p14="http://schemas.microsoft.com/office/powerpoint/2010/main" val="329288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7543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35</a:t>
            </a:r>
          </a:p>
        </p:txBody>
      </p:sp>
      <p:sp>
        <p:nvSpPr>
          <p:cNvPr id="4" name="Rectangle 3"/>
          <p:cNvSpPr/>
          <p:nvPr/>
        </p:nvSpPr>
        <p:spPr>
          <a:xfrm>
            <a:off x="1710923" y="337530"/>
            <a:ext cx="101667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+mj-lt"/>
              </a:rPr>
              <a:t>Fill in the blanks using the words in the box. Some words can be used more than once.</a:t>
            </a:r>
            <a:br>
              <a:rPr lang="en-US" sz="3600">
                <a:solidFill>
                  <a:srgbClr val="0070C0"/>
                </a:solidFill>
                <a:latin typeface="+mj-lt"/>
              </a:rPr>
            </a:br>
            <a:endParaRPr lang="en-US" sz="36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57263" y="1487334"/>
            <a:ext cx="10001250" cy="8415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57263" y="1633513"/>
            <a:ext cx="10001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242021"/>
                </a:solidFill>
                <a:latin typeface="+mj-lt"/>
              </a:rPr>
              <a:t>pick up 		reuse 		recycle 		turn off</a:t>
            </a:r>
            <a:r>
              <a:rPr lang="en-US" sz="3600">
                <a:latin typeface="+mj-lt"/>
              </a:rPr>
              <a:t> </a:t>
            </a:r>
            <a:br>
              <a:rPr lang="en-US" sz="3600">
                <a:latin typeface="+mj-lt"/>
              </a:rPr>
            </a:br>
            <a:endParaRPr lang="en-US" sz="36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813" y="2475042"/>
            <a:ext cx="98679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4. ____________________ plastic bottles.</a:t>
            </a:r>
          </a:p>
          <a:p>
            <a:r>
              <a:rPr lang="en-US" sz="3600" dirty="0">
                <a:latin typeface="+mj-lt"/>
              </a:rPr>
              <a:t> 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5. ____________________ computer.</a:t>
            </a:r>
          </a:p>
          <a:p>
            <a:r>
              <a:rPr lang="en-US" sz="3600" dirty="0">
                <a:latin typeface="+mj-lt"/>
              </a:rPr>
              <a:t/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6. ____________________ newspapers.</a:t>
            </a:r>
          </a:p>
          <a:p>
            <a:r>
              <a:rPr lang="en-US" sz="3600" dirty="0">
                <a:latin typeface="+mj-lt"/>
              </a:rPr>
              <a:t/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7. ____________________ glass bottles.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18406" y="3580518"/>
            <a:ext cx="1608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turn off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3222" y="2493883"/>
            <a:ext cx="4313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pick up, reuse, recycle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42279" y="4672318"/>
            <a:ext cx="2752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reuse, recycle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3221" y="5764118"/>
            <a:ext cx="4313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pick up, reuse, recycle</a:t>
            </a:r>
          </a:p>
        </p:txBody>
      </p:sp>
    </p:spTree>
    <p:extLst>
      <p:ext uri="{BB962C8B-B14F-4D97-AF65-F5344CB8AC3E}">
        <p14:creationId xmlns:p14="http://schemas.microsoft.com/office/powerpoint/2010/main" val="14311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71" y="349878"/>
            <a:ext cx="8475136" cy="60115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9502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475" y="465864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54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0" y="307090"/>
            <a:ext cx="2019300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6985" y="307090"/>
            <a:ext cx="10020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dirty="0">
                <a:solidFill>
                  <a:srgbClr val="0070C0"/>
                </a:solidFill>
              </a:rPr>
              <a:t>Practice saying the sentences with a partner.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427490"/>
            <a:ext cx="12910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242021"/>
                </a:solidFill>
                <a:latin typeface="+mj-lt"/>
              </a:rPr>
              <a:t> </a:t>
            </a:r>
            <a:endParaRPr lang="en-US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145014"/>
            <a:ext cx="10813312" cy="4992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 Recycle plastic bags and jars.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2. Don’t throw away glass jars and old newspapers.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3. Pick up trash in the park.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4. Recycle plastic bottles and old magazines.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5. Reuse plastic bottles in your garden.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6. Don’t throw away old clothes</a:t>
            </a:r>
            <a:r>
              <a:rPr lang="en-US" sz="3600" dirty="0">
                <a:solidFill>
                  <a:srgbClr val="24202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96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2946" y="442496"/>
            <a:ext cx="2075529" cy="52322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7829550" y="442496"/>
            <a:ext cx="330517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1143970"/>
            <a:ext cx="10058400" cy="516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803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7924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35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551" y="339615"/>
            <a:ext cx="10106025" cy="742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034255"/>
            <a:ext cx="124587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242021"/>
                </a:solidFill>
                <a:latin typeface="+mj-lt"/>
              </a:rPr>
              <a:t>1. ______________________________________________</a:t>
            </a:r>
            <a:r>
              <a:rPr lang="en-US" sz="3600">
                <a:solidFill>
                  <a:srgbClr val="FF0000"/>
                </a:solidFill>
                <a:latin typeface="+mj-lt"/>
              </a:rPr>
              <a:t>.</a:t>
            </a:r>
          </a:p>
          <a:p>
            <a:r>
              <a:rPr lang="en-US" sz="3600">
                <a:solidFill>
                  <a:srgbClr val="242021"/>
                </a:solidFill>
                <a:latin typeface="+mj-lt"/>
              </a:rPr>
              <a:t/>
            </a:r>
            <a:br>
              <a:rPr lang="en-US" sz="3600">
                <a:solidFill>
                  <a:srgbClr val="242021"/>
                </a:solidFill>
                <a:latin typeface="+mj-lt"/>
              </a:rPr>
            </a:br>
            <a:r>
              <a:rPr lang="en-US" sz="3600">
                <a:solidFill>
                  <a:srgbClr val="242021"/>
                </a:solidFill>
                <a:latin typeface="+mj-lt"/>
              </a:rPr>
              <a:t>2. </a:t>
            </a:r>
            <a:r>
              <a:rPr lang="en-US" sz="3600">
                <a:solidFill>
                  <a:srgbClr val="242021"/>
                </a:solidFill>
              </a:rPr>
              <a:t>______________________________________________</a:t>
            </a:r>
          </a:p>
          <a:p>
            <a:r>
              <a:rPr lang="en-US" sz="3600">
                <a:solidFill>
                  <a:srgbClr val="242021"/>
                </a:solidFill>
                <a:latin typeface="+mj-lt"/>
              </a:rPr>
              <a:t/>
            </a:r>
            <a:br>
              <a:rPr lang="en-US" sz="3600">
                <a:solidFill>
                  <a:srgbClr val="242021"/>
                </a:solidFill>
                <a:latin typeface="+mj-lt"/>
              </a:rPr>
            </a:br>
            <a:r>
              <a:rPr lang="en-US" sz="3600">
                <a:solidFill>
                  <a:srgbClr val="242021"/>
                </a:solidFill>
                <a:latin typeface="+mj-lt"/>
              </a:rPr>
              <a:t>3. </a:t>
            </a:r>
            <a:r>
              <a:rPr lang="en-US" sz="3600">
                <a:solidFill>
                  <a:srgbClr val="242021"/>
                </a:solidFill>
              </a:rPr>
              <a:t>______________________________________________</a:t>
            </a:r>
          </a:p>
          <a:p>
            <a:r>
              <a:rPr lang="en-US" sz="3600">
                <a:solidFill>
                  <a:srgbClr val="242021"/>
                </a:solidFill>
                <a:latin typeface="+mj-lt"/>
              </a:rPr>
              <a:t/>
            </a:r>
            <a:br>
              <a:rPr lang="en-US" sz="3600">
                <a:solidFill>
                  <a:srgbClr val="242021"/>
                </a:solidFill>
                <a:latin typeface="+mj-lt"/>
              </a:rPr>
            </a:br>
            <a:r>
              <a:rPr lang="en-US" sz="3600">
                <a:solidFill>
                  <a:srgbClr val="242021"/>
                </a:solidFill>
                <a:latin typeface="+mj-lt"/>
              </a:rPr>
              <a:t>4. </a:t>
            </a:r>
            <a:r>
              <a:rPr lang="en-US" sz="3600">
                <a:solidFill>
                  <a:srgbClr val="242021"/>
                </a:solidFill>
              </a:rPr>
              <a:t>______________________________________________</a:t>
            </a:r>
          </a:p>
          <a:p>
            <a:r>
              <a:rPr lang="en-US" sz="3600">
                <a:solidFill>
                  <a:srgbClr val="242021"/>
                </a:solidFill>
                <a:latin typeface="+mj-lt"/>
              </a:rPr>
              <a:t/>
            </a:r>
            <a:br>
              <a:rPr lang="en-US" sz="3600">
                <a:solidFill>
                  <a:srgbClr val="242021"/>
                </a:solidFill>
                <a:latin typeface="+mj-lt"/>
              </a:rPr>
            </a:br>
            <a:r>
              <a:rPr lang="en-US" sz="3600">
                <a:solidFill>
                  <a:srgbClr val="242021"/>
                </a:solidFill>
                <a:latin typeface="+mj-lt"/>
              </a:rPr>
              <a:t>5. </a:t>
            </a:r>
            <a:r>
              <a:rPr lang="en-US" sz="3600">
                <a:solidFill>
                  <a:srgbClr val="242021"/>
                </a:solidFill>
              </a:rPr>
              <a:t>______________________________________________</a:t>
            </a:r>
            <a:r>
              <a:rPr lang="en-US" sz="3600">
                <a:latin typeface="+mj-lt"/>
              </a:rPr>
              <a:t> </a:t>
            </a:r>
            <a:br>
              <a:rPr lang="en-US" sz="3600">
                <a:latin typeface="+mj-lt"/>
              </a:rPr>
            </a:br>
            <a:endParaRPr lang="en-US" sz="36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672" y="1077910"/>
            <a:ext cx="10674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Don’t throw away old clothes. Give them to your friends</a:t>
            </a:r>
          </a:p>
        </p:txBody>
      </p:sp>
    </p:spTree>
    <p:extLst>
      <p:ext uri="{BB962C8B-B14F-4D97-AF65-F5344CB8AC3E}">
        <p14:creationId xmlns:p14="http://schemas.microsoft.com/office/powerpoint/2010/main" val="377918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9380"/>
            <a:ext cx="8976852" cy="61205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67154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Grammar:</a:t>
            </a:r>
            <a:r>
              <a:rPr lang="en-US" sz="3600" dirty="0">
                <a:solidFill>
                  <a:srgbClr val="0070C0"/>
                </a:solidFill>
              </a:rPr>
              <a:t> Practice and use </a:t>
            </a:r>
            <a:r>
              <a:rPr lang="en-US" sz="3600" i="1" dirty="0">
                <a:solidFill>
                  <a:srgbClr val="0070C0"/>
                </a:solidFill>
              </a:rPr>
              <a:t>imperatives</a:t>
            </a:r>
            <a:r>
              <a:rPr lang="en-US" sz="3600" dirty="0">
                <a:solidFill>
                  <a:srgbClr val="0070C0"/>
                </a:solidFill>
              </a:rPr>
              <a:t> correctly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Writing:</a:t>
            </a:r>
            <a:r>
              <a:rPr lang="en-US" sz="3600" dirty="0">
                <a:solidFill>
                  <a:srgbClr val="0070C0"/>
                </a:solidFill>
              </a:rPr>
              <a:t> Write sentences about how to save the environment.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0" y="1239419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</p:spTree>
    <p:extLst>
      <p:ext uri="{BB962C8B-B14F-4D97-AF65-F5344CB8AC3E}">
        <p14:creationId xmlns:p14="http://schemas.microsoft.com/office/powerpoint/2010/main" val="107763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</a:t>
            </a:r>
            <a:r>
              <a:rPr lang="en-US" sz="3600" i="1" dirty="0" smtClean="0">
                <a:solidFill>
                  <a:srgbClr val="0070C0"/>
                </a:solidFill>
              </a:rPr>
              <a:t>heart </a:t>
            </a:r>
            <a:r>
              <a:rPr lang="en-US" sz="3600" i="1" dirty="0">
                <a:solidFill>
                  <a:srgbClr val="0070C0"/>
                </a:solidFill>
              </a:rPr>
              <a:t>the use of imperatives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35 WB.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37.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51 -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5500656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Use </a:t>
            </a:r>
            <a:r>
              <a:rPr lang="en-US" sz="3600" i="1" dirty="0">
                <a:solidFill>
                  <a:srgbClr val="0070C0"/>
                </a:solidFill>
              </a:rPr>
              <a:t>imperatives </a:t>
            </a:r>
            <a:r>
              <a:rPr lang="en-US" sz="3600" dirty="0">
                <a:solidFill>
                  <a:srgbClr val="0070C0"/>
                </a:solidFill>
              </a:rPr>
              <a:t>correctly.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- Write sentences about </a:t>
            </a:r>
            <a:r>
              <a:rPr lang="en-US" sz="3600" dirty="0">
                <a:solidFill>
                  <a:srgbClr val="0070C0"/>
                </a:solidFill>
              </a:rPr>
              <a:t>how to save the environment.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828"/>
            <a:ext cx="8955157" cy="61057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9093" y="1414802"/>
            <a:ext cx="117250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out one redundant letter in each word to make the correct words</a:t>
            </a:r>
            <a:endParaRPr lang="en-US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74284" y="3126794"/>
            <a:ext cx="4088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plastiic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reccycle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prrotect</a:t>
            </a:r>
            <a:endParaRPr lang="en-US" sz="360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throw awaay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clothees</a:t>
            </a:r>
            <a:endParaRPr lang="en-US" sz="360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84" y="311803"/>
            <a:ext cx="1474417" cy="94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28572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569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9093" y="1414802"/>
            <a:ext cx="117250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out one redundant letter in each word to make the correct words</a:t>
            </a:r>
            <a:endParaRPr lang="en-US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84" y="311803"/>
            <a:ext cx="1474417" cy="94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28572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307399" y="4515337"/>
            <a:ext cx="1619062" cy="5264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46160" y="407068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ANSWER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04895" y="3260400"/>
            <a:ext cx="4088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plastcic</a:t>
            </a: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recdycle</a:t>
            </a:r>
            <a:endParaRPr lang="en-US" sz="36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prsotect</a:t>
            </a:r>
            <a:endParaRPr lang="en-US" sz="36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throw 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aweay</a:t>
            </a:r>
            <a:endParaRPr lang="en-US" sz="36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clothoes</a:t>
            </a:r>
            <a:endParaRPr lang="en-US" sz="36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338948" y="3629892"/>
            <a:ext cx="1939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32263" y="4168756"/>
            <a:ext cx="1939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24444" y="4726132"/>
            <a:ext cx="1939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22173" y="5284932"/>
            <a:ext cx="1939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394365" y="5831032"/>
            <a:ext cx="1939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527732" y="3294971"/>
            <a:ext cx="4088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360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plastic</a:t>
            </a: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recycle</a:t>
            </a: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360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protect</a:t>
            </a:r>
            <a:endParaRPr lang="en-US" sz="3600">
              <a:solidFill>
                <a:srgbClr val="FF0000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throw away</a:t>
            </a: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360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clothes</a:t>
            </a:r>
            <a:endParaRPr lang="en-US" sz="3600">
              <a:solidFill>
                <a:srgbClr val="FF0000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030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0" y="387626"/>
            <a:ext cx="9124122" cy="6082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7093" y="4054303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76284" y="4576470"/>
            <a:ext cx="4515716" cy="1787236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>
                <a:solidFill>
                  <a:srgbClr val="0070C0"/>
                </a:solidFill>
              </a:rPr>
              <a:t>Imperatives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629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9711" y="1856510"/>
            <a:ext cx="10678389" cy="3077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3600"/>
              <a:t>Reuse glass bottles and jars.</a:t>
            </a:r>
          </a:p>
          <a:p>
            <a:pPr marL="742950" indent="-742950">
              <a:buAutoNum type="arabicPeriod"/>
            </a:pPr>
            <a:r>
              <a:rPr lang="en-US" sz="3600"/>
              <a:t>Don't throw away old glass.</a:t>
            </a:r>
          </a:p>
        </p:txBody>
      </p:sp>
    </p:spTree>
    <p:extLst>
      <p:ext uri="{BB962C8B-B14F-4D97-AF65-F5344CB8AC3E}">
        <p14:creationId xmlns:p14="http://schemas.microsoft.com/office/powerpoint/2010/main" val="246161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43042" y="383181"/>
            <a:ext cx="17059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Lead in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93271" y="1343889"/>
            <a:ext cx="9628909" cy="31588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1. What do we call </a:t>
            </a:r>
            <a:r>
              <a:rPr lang="en-US" sz="3600" i="1" dirty="0"/>
              <a:t>S</a:t>
            </a:r>
            <a:r>
              <a:rPr lang="en-US" sz="3600" dirty="0"/>
              <a:t>entences 1, 2? 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Imperatives. </a:t>
            </a:r>
          </a:p>
          <a:p>
            <a:r>
              <a:rPr lang="en-US" sz="3600" dirty="0"/>
              <a:t>2. When do we use </a:t>
            </a: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Imperatives</a:t>
            </a:r>
            <a:r>
              <a:rPr lang="en-US" sz="36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710558" y="3744672"/>
            <a:ext cx="11629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 To give instructions, orders, or advice.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6948</TotalTime>
  <Words>694</Words>
  <Application>Microsoft Office PowerPoint</Application>
  <PresentationFormat>Widescreen</PresentationFormat>
  <Paragraphs>145</Paragraphs>
  <Slides>27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</vt:lpstr>
      <vt:lpstr>FuturaLT-Heavy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292</cp:revision>
  <dcterms:created xsi:type="dcterms:W3CDTF">2020-12-08T03:17:05Z</dcterms:created>
  <dcterms:modified xsi:type="dcterms:W3CDTF">2023-07-29T09:41:29Z</dcterms:modified>
</cp:coreProperties>
</file>