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4" r:id="rId3"/>
    <p:sldMasterId id="2147483762" r:id="rId4"/>
    <p:sldMasterId id="2147483788" r:id="rId5"/>
    <p:sldMasterId id="2147483812" r:id="rId6"/>
  </p:sldMasterIdLst>
  <p:notesMasterIdLst>
    <p:notesMasterId r:id="rId48"/>
  </p:notesMasterIdLst>
  <p:sldIdLst>
    <p:sldId id="541" r:id="rId7"/>
    <p:sldId id="614" r:id="rId8"/>
    <p:sldId id="615" r:id="rId9"/>
    <p:sldId id="616" r:id="rId10"/>
    <p:sldId id="617" r:id="rId11"/>
    <p:sldId id="584" r:id="rId12"/>
    <p:sldId id="620" r:id="rId13"/>
    <p:sldId id="619" r:id="rId14"/>
    <p:sldId id="588" r:id="rId15"/>
    <p:sldId id="589" r:id="rId16"/>
    <p:sldId id="590" r:id="rId17"/>
    <p:sldId id="592" r:id="rId18"/>
    <p:sldId id="593" r:id="rId19"/>
    <p:sldId id="594" r:id="rId20"/>
    <p:sldId id="595" r:id="rId21"/>
    <p:sldId id="596" r:id="rId22"/>
    <p:sldId id="597" r:id="rId23"/>
    <p:sldId id="600" r:id="rId24"/>
    <p:sldId id="601" r:id="rId25"/>
    <p:sldId id="602" r:id="rId26"/>
    <p:sldId id="603" r:id="rId27"/>
    <p:sldId id="598" r:id="rId28"/>
    <p:sldId id="599" r:id="rId29"/>
    <p:sldId id="591" r:id="rId30"/>
    <p:sldId id="585" r:id="rId31"/>
    <p:sldId id="586" r:id="rId32"/>
    <p:sldId id="587" r:id="rId33"/>
    <p:sldId id="623" r:id="rId34"/>
    <p:sldId id="624" r:id="rId35"/>
    <p:sldId id="622" r:id="rId36"/>
    <p:sldId id="604" r:id="rId37"/>
    <p:sldId id="609" r:id="rId38"/>
    <p:sldId id="605" r:id="rId39"/>
    <p:sldId id="606" r:id="rId40"/>
    <p:sldId id="607" r:id="rId41"/>
    <p:sldId id="610" r:id="rId42"/>
    <p:sldId id="611" r:id="rId43"/>
    <p:sldId id="625" r:id="rId44"/>
    <p:sldId id="613" r:id="rId45"/>
    <p:sldId id="612" r:id="rId46"/>
    <p:sldId id="62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175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409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1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704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36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09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07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95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686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4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01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7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745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959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118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749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AE340-F113-48BC-AD55-E1D2A26929D2}" type="slidenum">
              <a:rPr lang="en-US" smtClean="0"/>
              <a:t>10</a:t>
            </a:fld>
            <a:endParaRPr lang="en-US"/>
          </a:p>
        </p:txBody>
      </p:sp>
    </p:spTree>
    <p:extLst>
      <p:ext uri="{BB962C8B-B14F-4D97-AF65-F5344CB8AC3E}">
        <p14:creationId xmlns:p14="http://schemas.microsoft.com/office/powerpoint/2010/main" val="218568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475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4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08987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18348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2816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B3BF-41CA-444B-862C-297CEA6FE170}"/>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029A58-D502-4B02-BA18-0F2FE0639B7B}"/>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0BEC1-42CA-4D10-B6A0-17820FC6FB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49F32ED-7EF2-4EF9-819F-E251FB4A5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5F6CD95-C950-4E93-ACAD-03AAB8AB6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35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AD15-4ED8-46D7-92D4-9F89E2E1A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546C8-731C-46D7-B28F-7B8F1E8A1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075AD-18C2-4EB1-B230-D844C9B34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8E368-ECCD-41ED-9900-DBE4E0242F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E73EFE1-B35E-4457-AC7A-0946999A1B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5C6C02D3-C6AF-4F57-8B4A-F04ED20C13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113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BFE9-D62E-49C3-BA3B-FACD6371FEB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36F6E-3AD0-455D-B0F9-0311CAAFA0F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84D8-79AF-423B-ACCF-52A3079C92C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0BC94-F72B-480C-8CE5-318BD070B45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947AB5-9466-439C-8E21-E2376977D30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595F1-F81B-4482-A344-3D2BF6435F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AE3994D9-0079-4A13-B7F7-3B4293C78E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5AE75A4-C866-4871-977F-0121FF3BC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37248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14E7-C57C-413E-89DE-416938469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431F9-17E8-42C8-855F-7154FED17D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92187887-2619-4024-AB2A-37CF1EFEF0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E50916E-D179-41F5-B54F-712CC394A7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34960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15542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0027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109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13277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79503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674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5505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505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9152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98273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20651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81770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873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1455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8657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02119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56523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42202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91231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27930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74887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72943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94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4135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03377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94586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70306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538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13514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05050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259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45324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72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71731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DBD6-92AF-48D0-ADD0-452871180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CBF816-9652-47AE-AD93-88B216E9830C}"/>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E25FF9-8E1D-43A9-95B7-337CC2FE1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B78AD-49D0-4200-A0E4-08CD4F0303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28AD262E-12A9-4533-815D-394A269895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A7D3B674-0546-495C-BBC3-51BD68EB5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314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5CD2-AA50-46E4-85A2-8E3B64B64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B1E73-8FD7-4F78-90EA-CE6201AABB1C}"/>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8848C8-F72C-470D-BD91-12AA2F70C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C11A4-CAFD-4893-B4D3-69445661F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E1BAB97-688A-4AED-AE5D-5FE12B6D74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378504B0-47DF-4352-8B33-755D6E2042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437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EEC9-E9A1-4107-9C3D-8A31A1C2E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F5ED3-65DD-41A9-9437-AB2D17E8E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FAC3D-8459-42D1-A73F-5D497DA293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FDC45F7-4D39-4DAA-BDB0-6D9A1BCFFC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B2308F-4B6F-4D51-BE6B-680D3B8A8E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59218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7985A-0939-47AF-A86D-5494C155158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4D09BB-6E2E-4A98-AAB2-806C0AD3A351}"/>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A55E2-8AD4-4959-9603-8647138BEB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5662E3B-8B8B-4140-ACF1-615F950926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8BA9F6D-81D2-4C55-812A-006081A1E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267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E16912-C71D-4B42-85B0-8CED62DA7EBA}"/>
              </a:ext>
            </a:extLst>
          </p:cNvPr>
          <p:cNvSpPr>
            <a:spLocks noGrp="1"/>
          </p:cNvSpPr>
          <p:nvPr>
            <p:ph type="ctrTitle" hasCustomPrompt="1"/>
          </p:nvPr>
        </p:nvSpPr>
        <p:spPr>
          <a:xfrm>
            <a:off x="1524000" y="1122363"/>
            <a:ext cx="9144000" cy="2387600"/>
          </a:xfrm>
        </p:spPr>
        <p:txBody>
          <a:bodyPr anchor="b"/>
          <a:lstStyle>
            <a:lvl1pPr algn="ctr">
              <a:defRPr sz="6000">
                <a:latin typeface="Arial" pitchFamily="34" charset="0"/>
                <a:cs typeface="Arial" pitchFamily="34" charset="0"/>
              </a:defRPr>
            </a:lvl1pPr>
          </a:lstStyle>
          <a:p>
            <a:r>
              <a:rPr lang="en-US" altLang="zh-CN"/>
              <a:t>Title</a:t>
            </a:r>
            <a:endParaRPr lang="zh-CN" altLang="en-US"/>
          </a:p>
        </p:txBody>
      </p:sp>
      <p:sp>
        <p:nvSpPr>
          <p:cNvPr id="3" name="副标题 2">
            <a:extLst>
              <a:ext uri="{FF2B5EF4-FFF2-40B4-BE49-F238E27FC236}">
                <a16:creationId xmlns:a16="http://schemas.microsoft.com/office/drawing/2014/main" id="{4D5C65C3-9A14-4CD2-B8FB-90C92B877125}"/>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Arial" pitchFamily="34" charset="0"/>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a:extLst>
              <a:ext uri="{FF2B5EF4-FFF2-40B4-BE49-F238E27FC236}">
                <a16:creationId xmlns:a16="http://schemas.microsoft.com/office/drawing/2014/main" id="{7F82EA7C-9BF2-42B7-9667-3FBC20A9C6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879416C2-32EA-48B2-89DB-40794FBCA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4A4D41C-C2E9-4E0B-A6FA-BB49AE262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08058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0287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353405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226465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538429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086605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5317770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618592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311492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9632742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041712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2305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4A44E-1614-4548-A675-49C7437D4255}"/>
              </a:ext>
            </a:extLst>
          </p:cNvPr>
          <p:cNvSpPr>
            <a:spLocks noGrp="1"/>
          </p:cNvSpPr>
          <p:nvPr>
            <p:ph type="title" hasCustomPrompt="1"/>
          </p:nvPr>
        </p:nvSpPr>
        <p:spPr>
          <a:xfrm>
            <a:off x="831851" y="1709742"/>
            <a:ext cx="10515600" cy="2852737"/>
          </a:xfrm>
        </p:spPr>
        <p:txBody>
          <a:bodyPr anchor="b"/>
          <a:lstStyle>
            <a:lvl1pPr>
              <a:defRPr sz="6000">
                <a:latin typeface="Arial" pitchFamily="34" charset="0"/>
                <a:cs typeface="Arial" pitchFamily="34" charset="0"/>
              </a:defRPr>
            </a:lvl1pPr>
          </a:lstStyle>
          <a:p>
            <a:r>
              <a:rPr lang="en-US" altLang="zh-CN"/>
              <a:t>Title</a:t>
            </a:r>
            <a:endParaRPr lang="zh-CN" altLang="en-US"/>
          </a:p>
        </p:txBody>
      </p:sp>
      <p:sp>
        <p:nvSpPr>
          <p:cNvPr id="3" name="文本占位符 2">
            <a:extLst>
              <a:ext uri="{FF2B5EF4-FFF2-40B4-BE49-F238E27FC236}">
                <a16:creationId xmlns:a16="http://schemas.microsoft.com/office/drawing/2014/main" id="{0D2CB05D-49F0-4191-9DA1-F87371F5B82F}"/>
              </a:ext>
            </a:extLst>
          </p:cNvPr>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latin typeface="Arial" pitchFamily="34" charset="0"/>
                <a:cs typeface="Arial"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a:extLst>
              <a:ext uri="{FF2B5EF4-FFF2-40B4-BE49-F238E27FC236}">
                <a16:creationId xmlns:a16="http://schemas.microsoft.com/office/drawing/2014/main" id="{4811E541-2AA5-419C-BF5F-D50D9AAB02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7634BE28-1112-4F77-9A75-ADDF2C9B9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41BF65D9-5AB4-4F0B-BBC4-5816BC9C1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9215114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81DCB-21D9-4768-81D0-8FDD76BC787B}"/>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9B01C4A4-B861-4390-9B1E-B9C5CD78435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6184C3B-8F96-4007-A1A5-406860FF0DB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2A2F06-7A08-48FC-B324-61E244BCC6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53938B1E-A008-48B0-9842-9518C8E2E7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2ACD351-D356-45E6-B055-8D918889AE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5976737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DBEF1-2A57-4393-ADBA-7FD459992B0B}"/>
              </a:ext>
            </a:extLst>
          </p:cNvPr>
          <p:cNvSpPr>
            <a:spLocks noGrp="1"/>
          </p:cNvSpPr>
          <p:nvPr>
            <p:ph type="title" hasCustomPrompt="1"/>
          </p:nvPr>
        </p:nvSpPr>
        <p:spPr>
          <a:xfrm>
            <a:off x="839788" y="365129"/>
            <a:ext cx="10515600" cy="1325563"/>
          </a:xfrm>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文本占位符 2">
            <a:extLst>
              <a:ext uri="{FF2B5EF4-FFF2-40B4-BE49-F238E27FC236}">
                <a16:creationId xmlns:a16="http://schemas.microsoft.com/office/drawing/2014/main" id="{F15D6B0D-3913-4113-A650-68D6DCDFEEC0}"/>
              </a:ext>
            </a:extLst>
          </p:cNvPr>
          <p:cNvSpPr>
            <a:spLocks noGrp="1"/>
          </p:cNvSpPr>
          <p:nvPr>
            <p:ph type="body" idx="1"/>
          </p:nvPr>
        </p:nvSpPr>
        <p:spPr>
          <a:xfrm>
            <a:off x="839789" y="1681163"/>
            <a:ext cx="5157787" cy="82391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5D2C145-9938-47EA-B8C2-2A3376E4529C}"/>
              </a:ext>
            </a:extLst>
          </p:cNvPr>
          <p:cNvSpPr>
            <a:spLocks noGrp="1"/>
          </p:cNvSpPr>
          <p:nvPr>
            <p:ph sz="half" idx="2"/>
          </p:nvPr>
        </p:nvSpPr>
        <p:spPr>
          <a:xfrm>
            <a:off x="839789" y="2505075"/>
            <a:ext cx="5157787"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F4A527F-A113-445E-A2AA-C32EA8D765F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D70841D-BFD9-41CE-A016-36088946E8F9}"/>
              </a:ext>
            </a:extLst>
          </p:cNvPr>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1D3FDF1-D9E0-4796-990D-E0A5E1FEA8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6D9ECE8F-0819-46A9-9B35-EDA876B97A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AA9CE455-EC2F-440B-B02A-392EA195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024449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4AADB3-4629-4990-9BEC-DF146B8773E4}"/>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日期占位符 2">
            <a:extLst>
              <a:ext uri="{FF2B5EF4-FFF2-40B4-BE49-F238E27FC236}">
                <a16:creationId xmlns:a16="http://schemas.microsoft.com/office/drawing/2014/main" id="{08882E34-A4CF-48BF-B612-1FC442630B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a:extLst>
              <a:ext uri="{FF2B5EF4-FFF2-40B4-BE49-F238E27FC236}">
                <a16:creationId xmlns:a16="http://schemas.microsoft.com/office/drawing/2014/main" id="{8C6FCC9D-A492-419B-A35A-A8ACE98170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a:extLst>
              <a:ext uri="{FF2B5EF4-FFF2-40B4-BE49-F238E27FC236}">
                <a16:creationId xmlns:a16="http://schemas.microsoft.com/office/drawing/2014/main" id="{588E80C1-B127-4C64-AD60-CEE94CB49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378057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B91717F-38DD-4EEA-AFB7-7BD1FE06A2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8BF10592-DCAF-4E5B-837C-31C809481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17C08BD7-2A00-493A-BCA2-14FEF6E1F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004292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47978-01C8-4378-A561-1B6BA17AEDB3}"/>
              </a:ext>
            </a:extLst>
          </p:cNvPr>
          <p:cNvSpPr>
            <a:spLocks noGrp="1"/>
          </p:cNvSpPr>
          <p:nvPr>
            <p:ph type="title" hasCustomPrompt="1"/>
          </p:nvPr>
        </p:nvSpPr>
        <p:spPr>
          <a:xfrm>
            <a:off x="839788" y="457200"/>
            <a:ext cx="3932237" cy="1600200"/>
          </a:xfrm>
        </p:spPr>
        <p:txBody>
          <a:bodyPr anchor="b"/>
          <a:lstStyle>
            <a:lvl1pPr>
              <a:defRPr sz="3200">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28E268C2-337B-4A81-AA37-C0752A110B4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A07D8C3-9924-40F5-A382-A24EA6797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A502612-5A1D-4D4D-86C7-8B3A07025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31E46F2C-3ED7-44C9-B04D-3FE1B2707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67FB1D80-305F-4E6E-99FC-BF3D95C7CC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411696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72CE05-210F-4D4E-B74C-434F9B7C592F}"/>
              </a:ext>
            </a:extLst>
          </p:cNvPr>
          <p:cNvSpPr>
            <a:spLocks noGrp="1"/>
          </p:cNvSpPr>
          <p:nvPr>
            <p:ph type="title" hasCustomPrompt="1"/>
          </p:nvPr>
        </p:nvSpPr>
        <p:spPr>
          <a:xfrm>
            <a:off x="839788" y="457200"/>
            <a:ext cx="3932237" cy="1600200"/>
          </a:xfrm>
        </p:spPr>
        <p:txBody>
          <a:bodyPr anchor="b"/>
          <a:lstStyle>
            <a:lvl1pPr>
              <a:defRPr sz="3200">
                <a:latin typeface="Arial" pitchFamily="34" charset="0"/>
                <a:cs typeface="Arial" pitchFamily="34" charset="0"/>
              </a:defRPr>
            </a:lvl1pPr>
          </a:lstStyle>
          <a:p>
            <a:r>
              <a:rPr lang="en-US" altLang="zh-CN"/>
              <a:t>Title</a:t>
            </a:r>
            <a:endParaRPr lang="zh-CN" altLang="en-US"/>
          </a:p>
        </p:txBody>
      </p:sp>
      <p:sp>
        <p:nvSpPr>
          <p:cNvPr id="3" name="图片占位符 2">
            <a:extLst>
              <a:ext uri="{FF2B5EF4-FFF2-40B4-BE49-F238E27FC236}">
                <a16:creationId xmlns:a16="http://schemas.microsoft.com/office/drawing/2014/main" id="{2AD01294-2AE0-4D49-B58D-0B86194B88B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5FC8DDA-8110-4E55-A4F0-19A120E56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0375A7-5AD1-411F-91A2-6BA102C3BF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CFA55CF4-5A26-4CE9-900A-3370011994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F0F477B4-025B-457B-A180-3F3263EB34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635154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CF2243-51DC-432B-A42D-13B9BC8CD23B}"/>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竖排文字占位符 2">
            <a:extLst>
              <a:ext uri="{FF2B5EF4-FFF2-40B4-BE49-F238E27FC236}">
                <a16:creationId xmlns:a16="http://schemas.microsoft.com/office/drawing/2014/main" id="{D3281135-AF1F-4D98-AF0C-467296D8484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1E0480-455A-427B-ADDE-DFD7CDDE39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FDFFA774-CA80-4815-B9EF-89F23DAC6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12FDC0D-FCC7-4A03-A0EE-D5F33FADD9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763105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9EE9293-3A84-477A-9D09-A9536A5F3652}"/>
              </a:ext>
            </a:extLst>
          </p:cNvPr>
          <p:cNvSpPr>
            <a:spLocks noGrp="1"/>
          </p:cNvSpPr>
          <p:nvPr>
            <p:ph type="title" orient="vert" hasCustomPrompt="1"/>
          </p:nvPr>
        </p:nvSpPr>
        <p:spPr>
          <a:xfrm>
            <a:off x="8724902" y="365125"/>
            <a:ext cx="2628900" cy="5811838"/>
          </a:xfrm>
        </p:spPr>
        <p:txBody>
          <a:bodyPr vert="eaVert"/>
          <a:lstStyle>
            <a:lvl1pPr>
              <a:defRPr>
                <a:latin typeface="Arial" pitchFamily="34" charset="0"/>
                <a:cs typeface="Arial" pitchFamily="34" charset="0"/>
              </a:defRPr>
            </a:lvl1pPr>
          </a:lstStyle>
          <a:p>
            <a:r>
              <a:rPr lang="en-US" altLang="zh-CN"/>
              <a:t>Title</a:t>
            </a:r>
            <a:endParaRPr lang="zh-CN" altLang="en-US"/>
          </a:p>
        </p:txBody>
      </p:sp>
      <p:sp>
        <p:nvSpPr>
          <p:cNvPr id="3" name="竖排文字占位符 2">
            <a:extLst>
              <a:ext uri="{FF2B5EF4-FFF2-40B4-BE49-F238E27FC236}">
                <a16:creationId xmlns:a16="http://schemas.microsoft.com/office/drawing/2014/main" id="{96A4617F-2508-4595-A385-011CD27973BC}"/>
              </a:ext>
            </a:extLst>
          </p:cNvPr>
          <p:cNvSpPr>
            <a:spLocks noGrp="1"/>
          </p:cNvSpPr>
          <p:nvPr>
            <p:ph type="body" orient="vert" idx="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71AFD0-07C8-45D7-AB4F-BDA8DE95A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E4F3B0D0-648C-407C-9700-F4C308A4AD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4197ADA-7070-4D26-A720-860CFC3CC1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67398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0" name="矩形: 圆角 9"/>
          <p:cNvSpPr/>
          <p:nvPr userDrawn="1"/>
        </p:nvSpPr>
        <p:spPr>
          <a:xfrm>
            <a:off x="474144"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2" name="矩形: 圆角 11"/>
          <p:cNvSpPr/>
          <p:nvPr userDrawn="1"/>
        </p:nvSpPr>
        <p:spPr>
          <a:xfrm>
            <a:off x="644579" y="405304"/>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cs"/>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35664054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10" name="矩形: 圆角 9"/>
          <p:cNvSpPr/>
          <p:nvPr userDrawn="1"/>
        </p:nvSpPr>
        <p:spPr>
          <a:xfrm>
            <a:off x="474144"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2" name="矩形: 圆角 11"/>
          <p:cNvSpPr/>
          <p:nvPr userDrawn="1"/>
        </p:nvSpPr>
        <p:spPr>
          <a:xfrm>
            <a:off x="644579" y="405304"/>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cs"/>
            </a:endParaRPr>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4134563950"/>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9021-8663-4275-B14A-CCC1890FD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142A1-6D9E-45F7-BD45-3016001D2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99746-F845-46AE-B10C-EB6536AEC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A03214-1960-4DB4-84E6-69026F9943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D330423-6548-4DC6-B284-375529593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313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9021-8663-4275-B14A-CCC1890FD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142A1-6D9E-45F7-BD45-3016001D2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99746-F845-46AE-B10C-EB6536AEC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A03214-1960-4DB4-84E6-69026F9943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D330423-6548-4DC6-B284-375529593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5749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219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88762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96422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57209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7679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9638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20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4.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slideLayout" Target="../slideLayouts/slideLayout129.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50" Type="http://schemas.openxmlformats.org/officeDocument/2006/relationships/slideLayout" Target="../slideLayouts/slideLayout140.xml"/><Relationship Id="rId55" Type="http://schemas.openxmlformats.org/officeDocument/2006/relationships/theme" Target="../theme/theme6.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53" Type="http://schemas.openxmlformats.org/officeDocument/2006/relationships/slideLayout" Target="../slideLayouts/slideLayout143.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3"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00DE4C-A71B-4BBC-999B-48C3C9C85F9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9E175D-1D69-44EB-B3D8-FFD0C2FA0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9DA452-E5E0-48AD-9CA5-82CC812D4A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3F079151-4CDB-4A0A-A5A6-1E1E65488D9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32267CBD-68D9-47A2-B24B-EF4FD30FE17B}"/>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a:extLst>
              <a:ext uri="{FF2B5EF4-FFF2-40B4-BE49-F238E27FC236}">
                <a16:creationId xmlns:a16="http://schemas.microsoft.com/office/drawing/2014/main" id="{E02C84A7-A93A-49C8-AD38-B907AD80F54B}"/>
              </a:ext>
            </a:extLst>
          </p:cNvPr>
          <p:cNvGrpSpPr/>
          <p:nvPr userDrawn="1"/>
        </p:nvGrpSpPr>
        <p:grpSpPr>
          <a:xfrm>
            <a:off x="0" y="0"/>
            <a:ext cx="12192000" cy="6858000"/>
            <a:chOff x="0" y="0"/>
            <a:chExt cx="12192000" cy="6858000"/>
          </a:xfrm>
        </p:grpSpPr>
        <p:sp>
          <p:nvSpPr>
            <p:cNvPr id="8" name="矩形 7">
              <a:extLst>
                <a:ext uri="{FF2B5EF4-FFF2-40B4-BE49-F238E27FC236}">
                  <a16:creationId xmlns:a16="http://schemas.microsoft.com/office/drawing/2014/main" id="{6CE3C2D8-EB6E-45D7-A678-7F969FC7928A}"/>
                </a:ext>
              </a:extLst>
            </p:cNvPr>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a:extLst>
                <a:ext uri="{FF2B5EF4-FFF2-40B4-BE49-F238E27FC236}">
                  <a16:creationId xmlns:a16="http://schemas.microsoft.com/office/drawing/2014/main" id="{D63E64FD-1C22-438B-B135-0B4A59D478C0}"/>
                </a:ext>
              </a:extLst>
            </p:cNvPr>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1029335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FAAFD-60F7-41E7-A4CD-3B06D0CDCE4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DD4C8-379B-44B3-A3FF-4D5A054FC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89132-C0AD-4A2A-8732-C63DAC1EBB9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77B0A6-F12C-4550-9722-ED34D025B887}"/>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A072EAF-006E-403F-BEF3-B06C08E95E0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91136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1" r:id="rId39"/>
    <p:sldLayoutId id="2147483852" r:id="rId40"/>
    <p:sldLayoutId id="2147483853" r:id="rId41"/>
    <p:sldLayoutId id="2147483854" r:id="rId42"/>
    <p:sldLayoutId id="2147483855" r:id="rId43"/>
    <p:sldLayoutId id="2147483856" r:id="rId44"/>
    <p:sldLayoutId id="2147483857" r:id="rId45"/>
    <p:sldLayoutId id="2147483858" r:id="rId46"/>
    <p:sldLayoutId id="2147483859" r:id="rId47"/>
    <p:sldLayoutId id="2147483860" r:id="rId48"/>
    <p:sldLayoutId id="2147483861" r:id="rId49"/>
    <p:sldLayoutId id="2147483862" r:id="rId50"/>
    <p:sldLayoutId id="2147483863" r:id="rId51"/>
    <p:sldLayoutId id="2147483864" r:id="rId52"/>
    <p:sldLayoutId id="2147483865" r:id="rId53"/>
    <p:sldLayoutId id="2147483866"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7482" y="2778530"/>
            <a:ext cx="9228104" cy="1323439"/>
          </a:xfrm>
          <a:prstGeom prst="rect">
            <a:avLst/>
          </a:prstGeom>
        </p:spPr>
        <p:txBody>
          <a:bodyPr wrap="none">
            <a:spAutoFit/>
          </a:bodyPr>
          <a:lstStyle/>
          <a:p>
            <a:pPr algn="ctr">
              <a:spcAft>
                <a:spcPts val="0"/>
              </a:spcAft>
            </a:pPr>
            <a:r>
              <a:rPr lang="en-US" sz="8000" b="1">
                <a:solidFill>
                  <a:srgbClr val="FF0000"/>
                </a:solidFill>
                <a:latin typeface="Times New Roman" panose="02020603050405020304" pitchFamily="18" charset="0"/>
                <a:ea typeface="Times New Roman" panose="02020603050405020304" pitchFamily="18" charset="0"/>
              </a:rPr>
              <a:t>ÔN TẬP TỤC NGỮ </a:t>
            </a:r>
            <a:endParaRPr lang="en-US" sz="8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2017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4703364" y="503431"/>
            <a:ext cx="2457724"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a:t>
            </a:r>
            <a:r>
              <a:rPr lang="vi-VN"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64107" y="1146060"/>
            <a:ext cx="11254854" cy="5262979"/>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Thể loại: Tục ngữ</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PTBĐ chính: Nghị luận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2: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Những câu tục ngữ trên viết về chủ đề: Thiên nhiên và lao động sản xuất</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3: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câu trên cùng sử dụng biện pháp tu từ: điệp ngữ (điệp cấu trúc)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a:t>
            </a:r>
            <a:r>
              <a:rPr lang="nb-NO" sz="2800">
                <a:latin typeface="Times New Roman" panose="02020603050405020304" pitchFamily="18" charset="0"/>
                <a:ea typeface="Times New Roman" panose="02020603050405020304" pitchFamily="18" charset="0"/>
                <a:cs typeface="Times New Roman" panose="02020603050405020304" pitchFamily="18" charset="0"/>
              </a:rPr>
              <a:t>rong tục ngữ, nhân dân ta thường sử dụng phép tu từ ấy</a:t>
            </a:r>
            <a:r>
              <a:rPr lang="vi-VN" sz="2800">
                <a:latin typeface="Times New Roman" panose="02020603050405020304" pitchFamily="18" charset="0"/>
                <a:ea typeface="Times New Roman" panose="02020603050405020304" pitchFamily="18" charset="0"/>
                <a:cs typeface="Times New Roman" panose="02020603050405020304" pitchFamily="18" charset="0"/>
              </a:rPr>
              <a:t> bởi tục ngữ là những sáng tác dân gian nhằm thể hiện kinh nghiệm đời sống nên sử dụng phép tu từ này sẽ có tác dụng hiệu quả trong nhấn mạnh, tạo ấn tượng, liên tưởng, cảm xúc, tạo nhịp điệu dễ thuộc, dễ nhớ nên nhân dân (ngay cả người lao động) cũng có thể thuận lợi nhớ và áp dụng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281353" y="1336431"/>
            <a:ext cx="11648049" cy="4832092"/>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4:</a:t>
            </a:r>
            <a:r>
              <a:rPr lang="vi-VN"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Ý nghĩa câu: “</a:t>
            </a:r>
            <a:r>
              <a:rPr lang="pt-BR" sz="2800" i="1">
                <a:latin typeface="Times New Roman" panose="02020603050405020304" pitchFamily="18" charset="0"/>
                <a:ea typeface="Times New Roman" panose="02020603050405020304" pitchFamily="18" charset="0"/>
                <a:cs typeface="Times New Roman" panose="02020603050405020304" pitchFamily="18" charset="0"/>
              </a:rPr>
              <a:t>Đêm tháng năm chưa nằm đã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i="1">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đã tối</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Dựa trên cơ sở quan sát và trải nghiệm thực tế, câu tục ngữ đưa đến một kinh nghiệm về thời gian: mùa hè ngày dài đêm ngắn hơn, mùa đông ngày ngắn đêm dài hơn </a:t>
            </a:r>
            <a:r>
              <a:rPr lang="vi-VN" sz="2800">
                <a:latin typeface="Times New Roman" panose="02020603050405020304" pitchFamily="18" charset="0"/>
                <a:ea typeface="Calibri" panose="020F0502020204030204" pitchFamily="34" charset="0"/>
                <a:cs typeface="Times New Roman" panose="02020603050405020304" pitchFamily="18" charset="0"/>
              </a:rPr>
              <a:t>giúp con người có ý thức chủ động để sử dụng thời gian hợp lí cho công việc, sức khỏe vào những thời điểm khác nhau trong năm.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5:</a:t>
            </a:r>
            <a:r>
              <a:rPr lang="vi-VN" sz="2800">
                <a:latin typeface="Times New Roman" panose="02020603050405020304" pitchFamily="18" charset="0"/>
                <a:ea typeface="Calibri" panose="020F0502020204030204" pitchFamily="34" charset="0"/>
                <a:cs typeface="Times New Roman" panose="02020603050405020304" pitchFamily="18" charset="0"/>
              </a:rPr>
              <a:t> HS tìm một câu cùng nói về chủ đề thiên nhiên và lao động sản xuất: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Rét tháng ba bà già chết cóng</a:t>
            </a:r>
            <a:r>
              <a:rPr lang="en-US" sz="2800" i="1">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Tháng ba mưa đám, tháng tám mưa cơn.</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ea typeface="Calibri" panose="020F0502020204030204" pitchFamily="34" charset="0"/>
                <a:cs typeface="Times New Roman" panose="02020603050405020304" pitchFamily="18" charset="0"/>
              </a:rPr>
              <a:t>+ Vàng mây thì gió, đỏ mây thì mưa</a:t>
            </a:r>
            <a:r>
              <a:rPr lang="en-US" sz="2800" i="1">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73206" y="1255594"/>
            <a:ext cx="11354937" cy="3970318"/>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các câu tục ngữ có ý nghĩa tương tự như câu số 9,13,15.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Tại sao có thể nói: "Tục ngữ là "túi không dân gian"? (Dựa vào các câu từ 1 đến 8 để chứng minh).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1 tình huống có sử dụng tục ngữ: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 quả nhớ kẻ trồng cây.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 sử dụng tục ngữ trong lời ăn tiếng nói hàng ngày có tác dụng gì</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8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4828026" y="116104"/>
            <a:ext cx="2457724"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a:t>
            </a:r>
            <a:r>
              <a:rPr lang="vi-VN"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86687" y="680601"/>
            <a:ext cx="11582400" cy="5831853"/>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Các câu tục ngữ có ý nghĩa tương tự như</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số 9:</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Đề cao giá trị con người hơn của cải vật chất: Người ta là hoa đất; còn người là còn của; của đi thay người; một mặt người bằng mười mặt của.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số 13: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Khuyên con người kiên trì học hỏi sẽ đạt thành quả xứng đáng: Ăn vóc, học hay; dốt đến đau học lâu cũng biết; học hay cày biết; hay học thì sang, hay làm thì có; có cày có thóc, có học có chữ,…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số 15:</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Khẳng định vai trò của đoàn kết, tương trợ lẫn nhau; tinh thần tập thể: lá lành đùm lá rách, cả bè hơn cây nứa, một con ngựa đau, cả tàu bỏ cỏ; góp giá thành bão; ngựa chạy có bầy chim bay có bạn</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4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464024" y="1296537"/>
            <a:ext cx="11068334"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Có thể nói: "Tục ngữ là "túi không dân gian" vì nó chứa đựng rất nhiều bài học, kinh nghiệm sâu sắc, quý báu…. VD: Tục ngữ đúc kết kinh nghiệm các lĩnh vực về thiên nhiên, về lao động sản xuất, về cách ứng xử,…. Giúp người đọc hiểu được trí tuệ của người đi trước để ứng dụng vào cuộc sống hằng ngày, để sống tốt hơn về mọi mặt,… (Dựa vào các câu từ 1 đến 8 để chứng minh</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8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74952" y="1391154"/>
            <a:ext cx="11218460"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rPr>
              <a:t> Nêu tình huống có sử dụng tục ngữ: </a:t>
            </a:r>
            <a:r>
              <a:rPr lang="en-US" sz="2800" i="1">
                <a:solidFill>
                  <a:srgbClr val="0D0D0D"/>
                </a:solidFill>
                <a:latin typeface="Times New Roman" panose="02020603050405020304" pitchFamily="18" charset="0"/>
                <a:ea typeface="Times New Roman" panose="02020603050405020304" pitchFamily="18" charset="0"/>
              </a:rPr>
              <a:t>Ăn quả nhớ kẻ trồng cây </a:t>
            </a:r>
            <a:r>
              <a:rPr lang="en-US" sz="2800">
                <a:solidFill>
                  <a:srgbClr val="0D0D0D"/>
                </a:solidFill>
                <a:latin typeface="Times New Roman" panose="02020603050405020304" pitchFamily="18" charset="0"/>
                <a:ea typeface="Times New Roman" panose="02020603050405020304" pitchFamily="18" charset="0"/>
              </a:rPr>
              <a:t>như: Nhà trường tổ chức cho HS đi viếng nghĩa trang liệt sĩ nhân ngày 27.7 là thể hiện đạo lí </a:t>
            </a:r>
            <a:r>
              <a:rPr lang="en-US" sz="2800" i="1">
                <a:solidFill>
                  <a:srgbClr val="0D0D0D"/>
                </a:solidFill>
                <a:latin typeface="Times New Roman" panose="02020603050405020304" pitchFamily="18" charset="0"/>
                <a:ea typeface="Times New Roman" panose="02020603050405020304" pitchFamily="18" charset="0"/>
              </a:rPr>
              <a:t>ăn quả nhớ kẻ trồng cây</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Việc sử dụng tục ngữ trong lời ăn tiếng nói hàng ngày có tác dụng: nói ít hiểu nhiều, câu nói trở nên gọn gàng, hàm súc hơn, làm đẹp, làm sâu sắc thêm cho cách diễn đạt; thể hiện được vốn văn hoá, hiểu biết của người nói.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519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37005" y="1270116"/>
            <a:ext cx="11386421" cy="5262979"/>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Nực cười châu chấu</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1</a:t>
            </a:r>
            <a:r>
              <a:rPr lang="en-US" sz="2800" i="1">
                <a:latin typeface="Times New Roman" panose="02020603050405020304" pitchFamily="18" charset="0"/>
                <a:ea typeface="Times New Roman" panose="02020603050405020304" pitchFamily="18" charset="0"/>
                <a:cs typeface="Times New Roman" panose="02020603050405020304" pitchFamily="18" charset="0"/>
              </a:rPr>
              <a:t> đá xe</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Tưởng rằng chấu ngã ai dè</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i="1">
                <a:latin typeface="Times New Roman" panose="02020603050405020304" pitchFamily="18" charset="0"/>
                <a:ea typeface="Times New Roman" panose="02020603050405020304" pitchFamily="18" charset="0"/>
                <a:cs typeface="Times New Roman" panose="02020603050405020304" pitchFamily="18" charset="0"/>
              </a:rPr>
              <a:t> xe nghiêng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Con sắt đập ngã ông Đùng</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Đắp mười chiếc chiếu không cùng bàn tay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Đèn khoe đèn tỏ hơn trăng,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Đèn ra trước gió còn chăng hỡi 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Trăng khoe trăng tỏ hơn 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Cớ sao trăng lại chịu luồn đám mây.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r">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(In trong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Tục ngữ, ca dao, dân ca Việt Nam,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Vũ Ngọc Phan, NXB Văn học, 2005)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37005" y="489933"/>
            <a:ext cx="6503703"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LUYỆN ĐỀ NGỮ LIỆU NGOÀI 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104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638726" y="1723977"/>
            <a:ext cx="11152939" cy="3323987"/>
          </a:xfrm>
          <a:prstGeom prst="rect">
            <a:avLst/>
          </a:prstGeom>
        </p:spPr>
        <p:txBody>
          <a:bodyPr wrap="square">
            <a:spAutoFit/>
          </a:bodyPr>
          <a:lstStyle/>
          <a:p>
            <a:pPr marL="228600">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giải:</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50000"/>
              </a:lnSpc>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(1) Châu chấu: </a:t>
            </a:r>
            <a:r>
              <a:rPr lang="en-US" sz="2800">
                <a:solidFill>
                  <a:srgbClr val="0D0D0D"/>
                </a:solidFill>
                <a:latin typeface="Times New Roman" panose="02020603050405020304" pitchFamily="18" charset="0"/>
                <a:ea typeface="MS Mincho"/>
                <a:cs typeface="Times New Roman" panose="02020603050405020304" pitchFamily="18" charset="0"/>
              </a:rPr>
              <a:t>côn trùng cánh thẳng đầu tròn, thân mập, màu nâu và vàng, nhảy giỏi, ăn hại lúa.</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Dè: </a:t>
            </a:r>
            <a:r>
              <a:rPr lang="en-US" sz="2800">
                <a:solidFill>
                  <a:srgbClr val="0D0D0D"/>
                </a:solidFill>
                <a:latin typeface="Times New Roman" panose="02020603050405020304" pitchFamily="18" charset="0"/>
                <a:ea typeface="MS Mincho"/>
                <a:cs typeface="Times New Roman" panose="02020603050405020304" pitchFamily="18" charset="0"/>
              </a:rPr>
              <a:t>ngờ rằng.</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Ông Đùng: </a:t>
            </a:r>
            <a:r>
              <a:rPr lang="en-US" sz="2800">
                <a:solidFill>
                  <a:srgbClr val="0D0D0D"/>
                </a:solidFill>
                <a:latin typeface="Times New Roman" panose="02020603050405020304" pitchFamily="18" charset="0"/>
                <a:ea typeface="MS Mincho"/>
                <a:cs typeface="Times New Roman" panose="02020603050405020304" pitchFamily="18" charset="0"/>
              </a:rPr>
              <a:t>nhân vật khổng lồ trong truyện thần thoại hoặc truyền thuyết.</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11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382138" y="216338"/>
            <a:ext cx="11464120" cy="6555641"/>
          </a:xfrm>
          <a:prstGeom prst="rect">
            <a:avLst/>
          </a:prstGeom>
        </p:spPr>
        <p:txBody>
          <a:bodyPr wrap="squar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Nội dung của văn bản 1.</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và nêu tác dụng của biện pháp tu từ được tác giả dân gian sử dụng trong văn bản 2.</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Đèn và trăng khoe những điều gì? Thực tế ra sao?</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MS Mincho"/>
              </a:rPr>
              <a:t>Qua văn bản 3, em rút ra bài học gì?</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a:t>
            </a:r>
            <a:r>
              <a:rPr lang="nl-NL" sz="2800">
                <a:latin typeface="Times New Roman" panose="02020603050405020304" pitchFamily="18" charset="0"/>
                <a:ea typeface="Times New Roman" panose="02020603050405020304" pitchFamily="18" charset="0"/>
              </a:rPr>
              <a:t>Sưu tầm những câu thơ ca dân gian có nội dung liên quan đến bài học “biết người biết ta”.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rPr>
              <a:t>Viết đoạn văn ngắn (khoảng 5 đến 7 câu) bày tỏ suy nghĩ của em về đức tính khiêm tốn.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3068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609600" y="2444483"/>
            <a:ext cx="11163868" cy="1953868"/>
          </a:xfrm>
          <a:prstGeom prst="rect">
            <a:avLst/>
          </a:prstGeom>
        </p:spPr>
        <p:txBody>
          <a:bodyPr wrap="square">
            <a:spAutoFit/>
          </a:bodyPr>
          <a:lstStyle/>
          <a:p>
            <a:pPr>
              <a:lnSpc>
                <a:spcPct val="150000"/>
              </a:lnSpc>
              <a:spcAft>
                <a:spcPts val="0"/>
              </a:spcAf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 dung của văn bản 1: Từ câu chuyện châu chấu đá xe, tác giả nêu lên kết quả và bài học bất ngờ không phải kẻ thắng lúc nào cũng là kẻ mạnh, kẻ yếu lúc nào cũng thua</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493794" y="474030"/>
            <a:ext cx="339548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64438" y="1466951"/>
            <a:ext cx="3070071" cy="661207"/>
          </a:xfrm>
          <a:prstGeom prst="rect">
            <a:avLst/>
          </a:prstGeom>
        </p:spPr>
        <p:txBody>
          <a:bodyPr wrap="non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4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47573" y="3590620"/>
            <a:ext cx="11418627" cy="2677656"/>
          </a:xfrm>
          <a:prstGeom prst="rect">
            <a:avLst/>
          </a:prstGeom>
        </p:spPr>
        <p:txBody>
          <a:bodyPr wrap="square">
            <a:spAutoFit/>
          </a:bodyPr>
          <a:lstStyle/>
          <a:p>
            <a:pPr algn="just">
              <a:spcAft>
                <a:spcPts val="0"/>
              </a:spcAft>
            </a:pPr>
            <a:r>
              <a:rPr lang="en-US" sz="2800" b="1" smtClean="0">
                <a:solidFill>
                  <a:srgbClr val="0070C0"/>
                </a:solidFill>
                <a:latin typeface="Times New Roman" panose="02020603050405020304" pitchFamily="18" charset="0"/>
                <a:ea typeface="MS Mincho"/>
                <a:cs typeface="Times New Roman" panose="02020603050405020304" pitchFamily="18" charset="0"/>
              </a:rPr>
              <a:t>1</a:t>
            </a:r>
            <a:r>
              <a:rPr lang="en-US" sz="2800" b="1">
                <a:solidFill>
                  <a:srgbClr val="0070C0"/>
                </a:solidFill>
                <a:latin typeface="Times New Roman" panose="02020603050405020304" pitchFamily="18" charset="0"/>
                <a:ea typeface="MS Mincho"/>
                <a:cs typeface="Times New Roman" panose="02020603050405020304" pitchFamily="18" charset="0"/>
              </a:rPr>
              <a:t>. Khái niệm: </a:t>
            </a:r>
            <a:r>
              <a:rPr lang="vi-VN" sz="2800">
                <a:latin typeface="Times New Roman" panose="02020603050405020304" pitchFamily="18" charset="0"/>
                <a:ea typeface="Calibri" panose="020F0502020204030204" pitchFamily="34" charset="0"/>
                <a:cs typeface="Times New Roman" panose="02020603050405020304" pitchFamily="18" charset="0"/>
              </a:rPr>
              <a:t>Tục ngữ là những câu nói dân gian ngắn gọn, ổn định, có nhịp điệu, hình ảnh, thể hiện những kinh nghiệm của nhân dân về mọi mặt, được nhân dân vận dụng vào đời sống, suy nghĩ và lời ăn, tiếng nói hằng ngày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cs typeface="Times New Roman" panose="02020603050405020304" pitchFamily="18" charset="0"/>
              </a:rPr>
              <a:t> ngắn gọn, nhịp nhàng, cân đối, có vần điệu, hình ảnh.</a:t>
            </a:r>
          </a:p>
          <a:p>
            <a:pPr algn="just">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cs typeface="Times New Roman" panose="02020603050405020304" pitchFamily="18" charset="0"/>
              </a:rPr>
              <a:t> đúc kết nhận thức về tự nhiên và xã hội, kinh nghiệm về đạo đức, khuyên răn về cách ứng xử trong đời sống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23162" y="633186"/>
            <a:ext cx="6591676"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KIẾN THỨC CƠ BẢN VỀ THỂ LOẠI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23162" y="1416578"/>
            <a:ext cx="11243037" cy="1384995"/>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Nêu khái niệm, đặc điểm về hình thức và nội dung của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Nêu cách đọc VB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759813" y="2905783"/>
            <a:ext cx="2769733"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954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584136" y="1111207"/>
            <a:ext cx="11218460" cy="4832092"/>
          </a:xfrm>
          <a:prstGeom prst="rect">
            <a:avLst/>
          </a:prstGeom>
        </p:spPr>
        <p:txBody>
          <a:bodyPr wrap="square">
            <a:spAutoFit/>
          </a:bodyPr>
          <a:lstStyle/>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Biện pháp tu từ trong văn bản 2:</a:t>
            </a:r>
          </a:p>
          <a:p>
            <a:pPr marL="342900" lvl="0" indent="-342900">
              <a:spcAft>
                <a:spcPts val="0"/>
              </a:spcAft>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 lập: con sắt (nhỏ bé) &gt;&lt; ông Đùng (khổng lồ).</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 quá: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58750">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sắt đập ngã được ông Đùng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800">
                <a:solidFill>
                  <a:srgbClr val="0D0D0D"/>
                </a:solidFill>
                <a:latin typeface="Times New Roman" panose="02020603050405020304" pitchFamily="18" charset="0"/>
                <a:ea typeface="MS Mincho"/>
                <a:cs typeface="Times New Roman" panose="02020603050405020304" pitchFamily="18" charset="0"/>
              </a:rPr>
              <a:t>Con sắt nhỏ bé đập được ông Đùng khổng lồ.</a:t>
            </a:r>
            <a:endParaRPr lang="en-US" sz="2800">
              <a:latin typeface="Times New Roman" panose="02020603050405020304" pitchFamily="18" charset="0"/>
              <a:ea typeface="MS Mincho"/>
              <a:cs typeface="Times New Roman" panose="02020603050405020304" pitchFamily="18" charset="0"/>
            </a:endParaRPr>
          </a:p>
          <a:p>
            <a:pPr marL="228600">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“Đắp mười chiếc chiếu không cùng bàn tay”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 to lớn khổng lồ của ông Đùng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Tác dụng: </a:t>
            </a:r>
            <a:endParaRPr lang="en-US" sz="2800">
              <a:latin typeface="Times New Roman" panose="02020603050405020304" pitchFamily="18" charset="0"/>
              <a:ea typeface="MS Mincho"/>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Nhấn mạnh cuộc chiến giữa kẻ mạnh và kẻ nhỏ bé hơn. Cuối cùng, chiến thắng thuộc về kẻ yếu hơn.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ea typeface="Times New Roman" panose="02020603050405020304" pitchFamily="18" charset="0"/>
                <a:cs typeface="Times New Roman" panose="02020603050405020304" pitchFamily="18" charset="0"/>
              </a:rPr>
              <a:t>+ Tăng sức biểu cảm, khắc sâu giá trị nhận thức về nhân vật.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8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358946" y="517345"/>
            <a:ext cx="11645644" cy="5262979"/>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 Đèn khoe đèn tỏ hơn trăng.</a:t>
            </a:r>
            <a:endParaRPr lang="en-US" sz="2800">
              <a:latin typeface="Times New Roman" panose="02020603050405020304" pitchFamily="18" charset="0"/>
              <a:cs typeface="Times New Roman" panose="02020603050405020304" pitchFamily="18" charset="0"/>
            </a:endParaRPr>
          </a:p>
          <a:p>
            <a:pPr marL="101600">
              <a:lnSpc>
                <a:spcPct val="150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Thực tế:</a:t>
            </a:r>
            <a:r>
              <a:rPr lang="en-US" sz="2800">
                <a:latin typeface="Times New Roman" panose="02020603050405020304" pitchFamily="18" charset="0"/>
                <a:ea typeface="Calibri" panose="020F0502020204030204" pitchFamily="34" charset="0"/>
                <a:cs typeface="Times New Roman" panose="02020603050405020304" pitchFamily="18" charset="0"/>
              </a:rPr>
              <a:t> Đèn ra trước gió -&gt;bị thổi tắt. Đèn chỉ tỏ khi trong căn phòng không gió hoặc bị che chắn cẩn thận.</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b="1">
                <a:latin typeface="Times New Roman" panose="02020603050405020304" pitchFamily="18" charset="0"/>
                <a:ea typeface="Times New Roman" panose="02020603050405020304" pitchFamily="18" charset="0"/>
                <a:cs typeface="Times New Roman" panose="02020603050405020304" pitchFamily="18" charset="0"/>
              </a:rPr>
              <a:t>Trăng: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Trăng khoe trăng tỏ hơn 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Thực tế: Trăng gặp mây -&gt; bị che khuất. Trăng chỉ tỏ khi bầu trời quang mây</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750627" y="1869743"/>
            <a:ext cx="10890913" cy="2600199"/>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Văn bản 3 đưa ra bài học về sự khoe khoang: Không nên tự xem mình giỏi hơn, hoàn hảo hơn người khác. Điều đó không làm nên giá trị của bạn. Điều làm nên giá trị mỗi con người là “biết người biết ta”</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280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3" name="Rectangle 2"/>
          <p:cNvSpPr/>
          <p:nvPr/>
        </p:nvSpPr>
        <p:spPr>
          <a:xfrm>
            <a:off x="532263" y="27296"/>
            <a:ext cx="11409527" cy="6555641"/>
          </a:xfrm>
          <a:prstGeom prst="rect">
            <a:avLst/>
          </a:prstGeom>
        </p:spPr>
        <p:txBody>
          <a:bodyPr wrap="square">
            <a:spAutoFit/>
          </a:bodyPr>
          <a:lstStyle/>
          <a:p>
            <a:pPr marL="341313">
              <a:lnSpc>
                <a:spcPct val="150000"/>
              </a:lnSpc>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rPr>
              <a:t>Câu 5:             </a:t>
            </a:r>
            <a:r>
              <a:rPr lang="en-US" sz="2800" smtClean="0">
                <a:solidFill>
                  <a:srgbClr val="0D0D0D"/>
                </a:solidFill>
                <a:latin typeface="Times New Roman" panose="02020603050405020304" pitchFamily="18" charset="0"/>
                <a:ea typeface="Times New Roman" panose="02020603050405020304" pitchFamily="18" charset="0"/>
              </a:rPr>
              <a:t>1</a:t>
            </a:r>
            <a:r>
              <a:rPr lang="en-US" sz="2800">
                <a:solidFill>
                  <a:srgbClr val="0D0D0D"/>
                </a:solidFill>
                <a:latin typeface="Times New Roman" panose="02020603050405020304" pitchFamily="18" charset="0"/>
                <a:ea typeface="Times New Roman" panose="02020603050405020304" pitchFamily="18" charset="0"/>
              </a:rPr>
              <a:t>.</a:t>
            </a:r>
            <a:r>
              <a:rPr lang="en-US" sz="2800" b="1">
                <a:solidFill>
                  <a:srgbClr val="0D0D0D"/>
                </a:solidFill>
                <a:latin typeface="Times New Roman" panose="02020603050405020304" pitchFamily="18" charset="0"/>
                <a:ea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rPr>
              <a:t>Cậy tài cậy khéo, khoe không</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Đừng có cậy của, đa ngôn quá lời</a:t>
            </a:r>
            <a:endParaRPr lang="en-US" sz="2800">
              <a:latin typeface="Times New Roman" panose="02020603050405020304" pitchFamily="18" charset="0"/>
              <a:ea typeface="Times New Roman" panose="02020603050405020304" pitchFamily="18" charset="0"/>
            </a:endParaRPr>
          </a:p>
          <a:p>
            <a:pPr marL="341313">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                        </a:t>
            </a:r>
            <a:r>
              <a:rPr lang="en-US" sz="2800" smtClean="0">
                <a:solidFill>
                  <a:srgbClr val="0D0D0D"/>
                </a:solidFill>
                <a:latin typeface="Times New Roman" panose="02020603050405020304" pitchFamily="18" charset="0"/>
                <a:ea typeface="Times New Roman" panose="02020603050405020304" pitchFamily="18" charset="0"/>
              </a:rPr>
              <a:t> 2</a:t>
            </a:r>
            <a:r>
              <a:rPr lang="en-US" sz="2800">
                <a:solidFill>
                  <a:srgbClr val="0D0D0D"/>
                </a:solidFill>
                <a:latin typeface="Times New Roman" panose="02020603050405020304" pitchFamily="18" charset="0"/>
                <a:ea typeface="Times New Roman" panose="02020603050405020304" pitchFamily="18" charset="0"/>
              </a:rPr>
              <a:t>. Của thì mặc của ai ơi</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Đừng có cậy của coi người như rơm</a:t>
            </a:r>
            <a:endParaRPr lang="en-US" sz="2800">
              <a:latin typeface="Times New Roman" panose="02020603050405020304" pitchFamily="18" charset="0"/>
              <a:ea typeface="Times New Roman" panose="02020603050405020304" pitchFamily="18" charset="0"/>
            </a:endParaRPr>
          </a:p>
          <a:p>
            <a:pPr marL="341313" lvl="0">
              <a:lnSpc>
                <a:spcPct val="15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                         3.Lươn </a:t>
            </a:r>
            <a:r>
              <a:rPr lang="en-US" sz="2800">
                <a:solidFill>
                  <a:srgbClr val="0D0D0D"/>
                </a:solidFill>
                <a:latin typeface="Times New Roman" panose="02020603050405020304" pitchFamily="18" charset="0"/>
                <a:ea typeface="Times New Roman" panose="02020603050405020304" pitchFamily="18" charset="0"/>
              </a:rPr>
              <a:t>ngắn lại chê trạch dài</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Thờn bơn méo miệng, chê trai lệch mồm.</a:t>
            </a:r>
            <a:endParaRPr lang="en-US" sz="2800">
              <a:latin typeface="Times New Roman" panose="02020603050405020304" pitchFamily="18" charset="0"/>
              <a:ea typeface="Times New Roman" panose="02020603050405020304" pitchFamily="18" charset="0"/>
            </a:endParaRPr>
          </a:p>
          <a:p>
            <a:pPr marL="341313" lvl="0">
              <a:lnSpc>
                <a:spcPct val="15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                         4.Nói </a:t>
            </a:r>
            <a:r>
              <a:rPr lang="en-US" sz="2800">
                <a:solidFill>
                  <a:srgbClr val="0D0D0D"/>
                </a:solidFill>
                <a:latin typeface="Times New Roman" panose="02020603050405020304" pitchFamily="18" charset="0"/>
                <a:ea typeface="Times New Roman" panose="02020603050405020304" pitchFamily="18" charset="0"/>
              </a:rPr>
              <a:t>người phải ngẫm đến ta</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Thử sờ lên gáy xem xa hay gần</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       Nói người phải ngẫm đến thân</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 Thử sờ lên gáy xem gần hay xa.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65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4024" y="1663679"/>
            <a:ext cx="11068334" cy="3892861"/>
          </a:xfrm>
          <a:prstGeom prst="rect">
            <a:avLst/>
          </a:prstGeom>
        </p:spPr>
        <p:txBody>
          <a:bodyPr wrap="square">
            <a:spAutoFit/>
          </a:bodyPr>
          <a:lstStyle/>
          <a:p>
            <a:pPr algn="just">
              <a:lnSpc>
                <a:spcPct val="150000"/>
              </a:lnSpc>
              <a:spcAft>
                <a:spcPts val="0"/>
              </a:spcAft>
              <a:tabLst>
                <a:tab pos="270510" algn="l"/>
              </a:tabLst>
            </a:pPr>
            <a:r>
              <a:rPr lang="en-US" sz="2800" b="1">
                <a:solidFill>
                  <a:srgbClr val="FF0000"/>
                </a:solidFill>
                <a:latin typeface="Times New Roman" panose="02020603050405020304" pitchFamily="18" charset="0"/>
                <a:ea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rPr>
              <a:t>Đoạn văn đảm bảo các yêu cầu:</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cảm xúc chân thành;</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rPr>
              <a:t>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Mở đoạn: </a:t>
            </a:r>
            <a:r>
              <a:rPr lang="en-US" sz="2800">
                <a:latin typeface="Times New Roman" panose="02020603050405020304" pitchFamily="18" charset="0"/>
                <a:ea typeface="Times New Roman" panose="02020603050405020304" pitchFamily="18" charset="0"/>
              </a:rPr>
              <a:t>Giới thiệu đến vấn đề cần nghị luận “đức tính khiêm tốn.”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0490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318004" y="166177"/>
            <a:ext cx="11477767" cy="6555641"/>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Thân đoạn: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Giải thích:</a:t>
            </a:r>
            <a:r>
              <a:rPr lang="en-US" sz="2800">
                <a:latin typeface="Times New Roman" panose="02020603050405020304" pitchFamily="18" charset="0"/>
                <a:ea typeface="Times New Roman" panose="02020603050405020304" pitchFamily="18" charset="0"/>
                <a:cs typeface="Times New Roman" panose="02020603050405020304" pitchFamily="18" charset="0"/>
              </a:rPr>
              <a:t> "Khiêm tốn" là thái độ hài hòa, đúng mực, không khoe khoang, tự mãn về những gì mình có mà luôn nỗ lực học hỏi, tìm tòi để hoàn thiện bản thân.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Vai trò của đức tính khiêm tốn: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Khiêm tốn là một đức tính tốt đẹp, nó giúp con người hoàn thiện, tiến bộ từng ngày.</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Khiêm tốn chính là chìa khóa và hành trang giúp con người mở ra cánh cửa thành công.       </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Người có tính khiêm tốn sẽ được mọi người yêu quý, tôn trọng và tin tưởng, nhờ vậy mà họ có những mối quan hệ xã hội tốt đẹp hơn.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Phản đề: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cuộc sống vẫn có những con người tự cao, tự đại, luôn cho rằng mình hơn người, thậm chí là khoe khoang một cách lố bịch.</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Bài học</a:t>
            </a:r>
            <a:r>
              <a:rPr lang="en-US" sz="2800">
                <a:latin typeface="Times New Roman" panose="02020603050405020304" pitchFamily="18" charset="0"/>
                <a:ea typeface="Times New Roman" panose="02020603050405020304" pitchFamily="18" charset="0"/>
                <a:cs typeface="Times New Roman" panose="02020603050405020304" pitchFamily="18" charset="0"/>
              </a:rPr>
              <a:t>: Cần rèn luyện và trang bị cho mình đức tính khiêm tốn.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Kết đoạn:</a:t>
            </a:r>
            <a:r>
              <a:rPr lang="en-US" sz="2800">
                <a:latin typeface="Times New Roman" panose="02020603050405020304" pitchFamily="18" charset="0"/>
                <a:ea typeface="Times New Roman" panose="02020603050405020304" pitchFamily="18" charset="0"/>
                <a:cs typeface="Times New Roman" panose="02020603050405020304" pitchFamily="18" charset="0"/>
              </a:rPr>
              <a:t> Khẳng định vai trò của đức tính khiêm tốn. </a:t>
            </a:r>
          </a:p>
        </p:txBody>
      </p:sp>
    </p:spTree>
    <p:extLst>
      <p:ext uri="{BB962C8B-B14F-4D97-AF65-F5344CB8AC3E}">
        <p14:creationId xmlns:p14="http://schemas.microsoft.com/office/powerpoint/2010/main" val="25082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482959" y="508569"/>
            <a:ext cx="6096000" cy="523220"/>
          </a:xfrm>
          <a:prstGeom prst="rect">
            <a:avLst/>
          </a:prstGeom>
        </p:spPr>
        <p:txBody>
          <a:bodyPr>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rPr>
              <a:t>: </a:t>
            </a:r>
            <a:r>
              <a:rPr lang="en-US" sz="2800" b="1" smtClean="0">
                <a:solidFill>
                  <a:srgbClr val="0D0D0D"/>
                </a:solidFill>
                <a:latin typeface="Times New Roman" panose="02020603050405020304" pitchFamily="18" charset="0"/>
                <a:ea typeface="Times New Roman" panose="02020603050405020304" pitchFamily="18" charset="0"/>
              </a:rPr>
              <a:t>Điền </a:t>
            </a:r>
            <a:r>
              <a:rPr lang="en-US" sz="2800" b="1">
                <a:solidFill>
                  <a:srgbClr val="0D0D0D"/>
                </a:solidFill>
                <a:latin typeface="Times New Roman" panose="02020603050405020304" pitchFamily="18" charset="0"/>
                <a:ea typeface="Times New Roman" panose="02020603050405020304" pitchFamily="18" charset="0"/>
              </a:rPr>
              <a:t>vào bảng sau:</a:t>
            </a:r>
            <a:endParaRPr lang="en-US" sz="28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66972876"/>
              </p:ext>
            </p:extLst>
          </p:nvPr>
        </p:nvGraphicFramePr>
        <p:xfrm>
          <a:off x="532189" y="1369107"/>
          <a:ext cx="11131286" cy="4897187"/>
        </p:xfrm>
        <a:graphic>
          <a:graphicData uri="http://schemas.openxmlformats.org/drawingml/2006/table">
            <a:tbl>
              <a:tblPr firstRow="1" firstCol="1" bandRow="1"/>
              <a:tblGrid>
                <a:gridCol w="4170928">
                  <a:extLst>
                    <a:ext uri="{9D8B030D-6E8A-4147-A177-3AD203B41FA5}">
                      <a16:colId xmlns:a16="http://schemas.microsoft.com/office/drawing/2014/main" val="3335651790"/>
                    </a:ext>
                  </a:extLst>
                </a:gridCol>
                <a:gridCol w="2019869">
                  <a:extLst>
                    <a:ext uri="{9D8B030D-6E8A-4147-A177-3AD203B41FA5}">
                      <a16:colId xmlns:a16="http://schemas.microsoft.com/office/drawing/2014/main" val="690499506"/>
                    </a:ext>
                  </a:extLst>
                </a:gridCol>
                <a:gridCol w="1678674">
                  <a:extLst>
                    <a:ext uri="{9D8B030D-6E8A-4147-A177-3AD203B41FA5}">
                      <a16:colId xmlns:a16="http://schemas.microsoft.com/office/drawing/2014/main" val="359433069"/>
                    </a:ext>
                  </a:extLst>
                </a:gridCol>
                <a:gridCol w="1705971">
                  <a:extLst>
                    <a:ext uri="{9D8B030D-6E8A-4147-A177-3AD203B41FA5}">
                      <a16:colId xmlns:a16="http://schemas.microsoft.com/office/drawing/2014/main" val="4018876124"/>
                    </a:ext>
                  </a:extLst>
                </a:gridCol>
                <a:gridCol w="1555844">
                  <a:extLst>
                    <a:ext uri="{9D8B030D-6E8A-4147-A177-3AD203B41FA5}">
                      <a16:colId xmlns:a16="http://schemas.microsoft.com/office/drawing/2014/main" val="2290742566"/>
                    </a:ext>
                  </a:extLst>
                </a:gridCol>
              </a:tblGrid>
              <a:tr h="822674">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0020431"/>
                  </a:ext>
                </a:extLst>
              </a:tr>
              <a:tr h="822674">
                <a:tc>
                  <a:txBody>
                    <a:bodyPr/>
                    <a:lstStyle/>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Một mặt người bằng mười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34113325"/>
                  </a:ext>
                </a:extLst>
              </a:tr>
              <a:tr h="1234011">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răng, cái tóc là góc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just">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292656"/>
                  </a:ext>
                </a:extLst>
              </a:tr>
              <a:tr h="822674">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Học ăn, học nói, học gói, học mở.</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8895105"/>
                  </a:ext>
                </a:extLst>
              </a:tr>
              <a:tr h="1056707">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Thương người như thể thương thân</a:t>
                      </a:r>
                      <a:r>
                        <a:rPr lang="en-US" sz="28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9987"/>
                  </a:ext>
                </a:extLst>
              </a:tr>
            </a:tbl>
          </a:graphicData>
        </a:graphic>
      </p:graphicFrame>
    </p:spTree>
    <p:extLst>
      <p:ext uri="{BB962C8B-B14F-4D97-AF65-F5344CB8AC3E}">
        <p14:creationId xmlns:p14="http://schemas.microsoft.com/office/powerpoint/2010/main" val="15698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4" y="310065"/>
            <a:ext cx="283763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ĐỀ SỐ 2</a:t>
            </a:r>
            <a:endParaRPr lang="en-US" sz="28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97962851"/>
              </p:ext>
            </p:extLst>
          </p:nvPr>
        </p:nvGraphicFramePr>
        <p:xfrm>
          <a:off x="329598" y="1012931"/>
          <a:ext cx="11509165" cy="5547360"/>
        </p:xfrm>
        <a:graphic>
          <a:graphicData uri="http://schemas.openxmlformats.org/drawingml/2006/table">
            <a:tbl>
              <a:tblPr firstRow="1" firstCol="1" bandRow="1"/>
              <a:tblGrid>
                <a:gridCol w="2019869">
                  <a:extLst>
                    <a:ext uri="{9D8B030D-6E8A-4147-A177-3AD203B41FA5}">
                      <a16:colId xmlns:a16="http://schemas.microsoft.com/office/drawing/2014/main" val="3827758883"/>
                    </a:ext>
                  </a:extLst>
                </a:gridCol>
                <a:gridCol w="1932666">
                  <a:extLst>
                    <a:ext uri="{9D8B030D-6E8A-4147-A177-3AD203B41FA5}">
                      <a16:colId xmlns:a16="http://schemas.microsoft.com/office/drawing/2014/main" val="1997944987"/>
                    </a:ext>
                  </a:extLst>
                </a:gridCol>
                <a:gridCol w="1707632">
                  <a:extLst>
                    <a:ext uri="{9D8B030D-6E8A-4147-A177-3AD203B41FA5}">
                      <a16:colId xmlns:a16="http://schemas.microsoft.com/office/drawing/2014/main" val="489948943"/>
                    </a:ext>
                  </a:extLst>
                </a:gridCol>
                <a:gridCol w="2957120">
                  <a:extLst>
                    <a:ext uri="{9D8B030D-6E8A-4147-A177-3AD203B41FA5}">
                      <a16:colId xmlns:a16="http://schemas.microsoft.com/office/drawing/2014/main" val="2109855513"/>
                    </a:ext>
                  </a:extLst>
                </a:gridCol>
                <a:gridCol w="2891878">
                  <a:extLst>
                    <a:ext uri="{9D8B030D-6E8A-4147-A177-3AD203B41FA5}">
                      <a16:colId xmlns:a16="http://schemas.microsoft.com/office/drawing/2014/main" val="1797170701"/>
                    </a:ext>
                  </a:extLst>
                </a:gridCol>
              </a:tblGrid>
              <a:tr h="409693">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167535"/>
                  </a:ext>
                </a:extLst>
              </a:tr>
              <a:tr h="4916312">
                <a:tc>
                  <a:txBody>
                    <a:bodyPr/>
                    <a:lstStyle/>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mặt người bằng mười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sánh: một mặt người bằng mười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hóa: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Gieo vần lưng: mười-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người bằng 10 lần của.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Phê phán những người chỉ ham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 cao giá trị của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ủi những trường hợp không may mất mát của đi thay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ta là hoa đất.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Người sống, đống vàng.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Người làm ra của chứ của không làm ra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Người là vàng của là ngãi.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 của che thân chứ không ai lấy thân che của</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68333729"/>
                  </a:ext>
                </a:extLst>
              </a:tr>
            </a:tbl>
          </a:graphicData>
        </a:graphic>
      </p:graphicFrame>
    </p:spTree>
    <p:extLst>
      <p:ext uri="{BB962C8B-B14F-4D97-AF65-F5344CB8AC3E}">
        <p14:creationId xmlns:p14="http://schemas.microsoft.com/office/powerpoint/2010/main" val="97860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3" y="507406"/>
            <a:ext cx="2837636"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2</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67721857"/>
              </p:ext>
            </p:extLst>
          </p:nvPr>
        </p:nvGraphicFramePr>
        <p:xfrm>
          <a:off x="427185" y="1596788"/>
          <a:ext cx="11313992" cy="4012470"/>
        </p:xfrm>
        <a:graphic>
          <a:graphicData uri="http://schemas.openxmlformats.org/drawingml/2006/table">
            <a:tbl>
              <a:tblPr firstRow="1" firstCol="1" bandRow="1"/>
              <a:tblGrid>
                <a:gridCol w="2262298">
                  <a:extLst>
                    <a:ext uri="{9D8B030D-6E8A-4147-A177-3AD203B41FA5}">
                      <a16:colId xmlns:a16="http://schemas.microsoft.com/office/drawing/2014/main" val="3827758883"/>
                    </a:ext>
                  </a:extLst>
                </a:gridCol>
                <a:gridCol w="1800630">
                  <a:extLst>
                    <a:ext uri="{9D8B030D-6E8A-4147-A177-3AD203B41FA5}">
                      <a16:colId xmlns:a16="http://schemas.microsoft.com/office/drawing/2014/main" val="1997944987"/>
                    </a:ext>
                  </a:extLst>
                </a:gridCol>
                <a:gridCol w="1746914">
                  <a:extLst>
                    <a:ext uri="{9D8B030D-6E8A-4147-A177-3AD203B41FA5}">
                      <a16:colId xmlns:a16="http://schemas.microsoft.com/office/drawing/2014/main" val="489948943"/>
                    </a:ext>
                  </a:extLst>
                </a:gridCol>
                <a:gridCol w="2784143">
                  <a:extLst>
                    <a:ext uri="{9D8B030D-6E8A-4147-A177-3AD203B41FA5}">
                      <a16:colId xmlns:a16="http://schemas.microsoft.com/office/drawing/2014/main" val="2109855513"/>
                    </a:ext>
                  </a:extLst>
                </a:gridCol>
                <a:gridCol w="2720007">
                  <a:extLst>
                    <a:ext uri="{9D8B030D-6E8A-4147-A177-3AD203B41FA5}">
                      <a16:colId xmlns:a16="http://schemas.microsoft.com/office/drawing/2014/main" val="1797170701"/>
                    </a:ext>
                  </a:extLst>
                </a:gridCol>
              </a:tblGrid>
              <a:tr h="445830">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167535"/>
                  </a:ext>
                </a:extLst>
              </a:tr>
              <a:tr h="3566640">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răng, cái tóc là góc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01600"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ẩn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răng cái tóc là một phần thể hiện sức khoẻ, hình thức,  tư cách của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 khuyên chúng ta hãy biết hoàn thiện mình từ những điều nhỏ nhặt nhất.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 yêu tóc bỏ đuôi gà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yêu răng trắng như ngà dễ thương.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7488534"/>
                  </a:ext>
                </a:extLst>
              </a:tr>
            </a:tbl>
          </a:graphicData>
        </a:graphic>
      </p:graphicFrame>
    </p:spTree>
    <p:extLst>
      <p:ext uri="{BB962C8B-B14F-4D97-AF65-F5344CB8AC3E}">
        <p14:creationId xmlns:p14="http://schemas.microsoft.com/office/powerpoint/2010/main" val="20183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4" y="310065"/>
            <a:ext cx="2837636"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2</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41044487"/>
              </p:ext>
            </p:extLst>
          </p:nvPr>
        </p:nvGraphicFramePr>
        <p:xfrm>
          <a:off x="397838" y="1012931"/>
          <a:ext cx="11372686" cy="5547360"/>
        </p:xfrm>
        <a:graphic>
          <a:graphicData uri="http://schemas.openxmlformats.org/drawingml/2006/table">
            <a:tbl>
              <a:tblPr firstRow="1" firstCol="1" bandRow="1"/>
              <a:tblGrid>
                <a:gridCol w="2026221">
                  <a:extLst>
                    <a:ext uri="{9D8B030D-6E8A-4147-A177-3AD203B41FA5}">
                      <a16:colId xmlns:a16="http://schemas.microsoft.com/office/drawing/2014/main" val="3827758883"/>
                    </a:ext>
                  </a:extLst>
                </a:gridCol>
                <a:gridCol w="1838287">
                  <a:extLst>
                    <a:ext uri="{9D8B030D-6E8A-4147-A177-3AD203B41FA5}">
                      <a16:colId xmlns:a16="http://schemas.microsoft.com/office/drawing/2014/main" val="1997944987"/>
                    </a:ext>
                  </a:extLst>
                </a:gridCol>
                <a:gridCol w="2743712">
                  <a:extLst>
                    <a:ext uri="{9D8B030D-6E8A-4147-A177-3AD203B41FA5}">
                      <a16:colId xmlns:a16="http://schemas.microsoft.com/office/drawing/2014/main" val="489948943"/>
                    </a:ext>
                  </a:extLst>
                </a:gridCol>
                <a:gridCol w="2222408">
                  <a:extLst>
                    <a:ext uri="{9D8B030D-6E8A-4147-A177-3AD203B41FA5}">
                      <a16:colId xmlns:a16="http://schemas.microsoft.com/office/drawing/2014/main" val="2109855513"/>
                    </a:ext>
                  </a:extLst>
                </a:gridCol>
                <a:gridCol w="2542058">
                  <a:extLst>
                    <a:ext uri="{9D8B030D-6E8A-4147-A177-3AD203B41FA5}">
                      <a16:colId xmlns:a16="http://schemas.microsoft.com/office/drawing/2014/main" val="1797170701"/>
                    </a:ext>
                  </a:extLst>
                </a:gridCol>
              </a:tblGrid>
              <a:tr h="828705">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167535"/>
                  </a:ext>
                </a:extLst>
              </a:tr>
              <a:tr h="4557879">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ăn, học nói, học gói, học mở</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Điệp ngữ, liệt kê</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 ta ăn cũng phải học, nói cũng phải học hơn vì cách ăn nói thể hiện rất rõ trình độ văn hóa, nếp sống, tính cách, tâm hồn con người; và phải học để biết làm mọi việc cho khéo tay.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tục ngữ khuyên con người ta muốn sống cho có văn hóa, lịch sự thì phải học từ cái lớn đến cái nhỏ, học hằng ngày.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 nói chẳng mất tiền mua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 lời mà nói cho vừa lòng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Miếng ăn quá khổ thành tàn.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Ăn trông nồi, ngồi trông hướng.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579707"/>
                  </a:ext>
                </a:extLst>
              </a:tr>
            </a:tbl>
          </a:graphicData>
        </a:graphic>
      </p:graphicFrame>
    </p:spTree>
    <p:extLst>
      <p:ext uri="{BB962C8B-B14F-4D97-AF65-F5344CB8AC3E}">
        <p14:creationId xmlns:p14="http://schemas.microsoft.com/office/powerpoint/2010/main" val="19627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309821" y="892134"/>
            <a:ext cx="11494133" cy="5185522"/>
          </a:xfrm>
          <a:prstGeom prst="rect">
            <a:avLst/>
          </a:prstGeom>
        </p:spPr>
        <p:txBody>
          <a:bodyPr wrap="square">
            <a:spAutoFit/>
          </a:bodyPr>
          <a:lstStyle/>
          <a:p>
            <a:pPr algn="just">
              <a:lnSpc>
                <a:spcPct val="150000"/>
              </a:lnSpc>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2. Cách đọc VB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a:solidFill>
                  <a:srgbClr val="0D0D0D"/>
                </a:solidFill>
                <a:latin typeface="Times New Roman" panose="02020603050405020304" pitchFamily="18" charset="0"/>
                <a:ea typeface="MS Mincho"/>
                <a:cs typeface="Times New Roman" panose="02020603050405020304" pitchFamily="18" charset="0"/>
              </a:rPr>
              <a:t>- Đọc kĩ VB để xác định chủ đề của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a:solidFill>
                  <a:srgbClr val="0D0D0D"/>
                </a:solidFill>
                <a:latin typeface="Times New Roman" panose="02020603050405020304" pitchFamily="18" charset="0"/>
                <a:ea typeface="MS Mincho"/>
                <a:cs typeface="Times New Roman" panose="02020603050405020304" pitchFamily="18" charset="0"/>
              </a:rPr>
              <a:t>- Phát hiện các yếu tố đặc sắc về nghệ thuật như: ngôn ngữ, tiếng, vần, nhịp, cấu trúc, hình tượng, các biện pháp nghệ thuật,..; phân tích những yếu tố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a:solidFill>
                  <a:srgbClr val="0D0D0D"/>
                </a:solidFill>
                <a:latin typeface="Times New Roman" panose="02020603050405020304" pitchFamily="18" charset="0"/>
                <a:ea typeface="MS Mincho"/>
                <a:cs typeface="Times New Roman" panose="02020603050405020304" pitchFamily="18" charset="0"/>
              </a:rPr>
              <a:t>- Phân tích, đánh giá được giá trị nhận thức, văn hoá, giáo dục, thẩm mĩ từ VB;</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Liên hệ để thấy ý nghĩa của VB đối với nhận thức và tình cảm của bản thân, bài học nhận thức từ kinh nghiệm dân gian, tiếp nhận và hiểu thêm về văn hoá dân tộc.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237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4" y="376422"/>
            <a:ext cx="2837636"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2</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851403684"/>
              </p:ext>
            </p:extLst>
          </p:nvPr>
        </p:nvGraphicFramePr>
        <p:xfrm>
          <a:off x="427186" y="1299533"/>
          <a:ext cx="11313992" cy="4593592"/>
        </p:xfrm>
        <a:graphic>
          <a:graphicData uri="http://schemas.openxmlformats.org/drawingml/2006/table">
            <a:tbl>
              <a:tblPr firstRow="1" firstCol="1" bandRow="1"/>
              <a:tblGrid>
                <a:gridCol w="1974821">
                  <a:extLst>
                    <a:ext uri="{9D8B030D-6E8A-4147-A177-3AD203B41FA5}">
                      <a16:colId xmlns:a16="http://schemas.microsoft.com/office/drawing/2014/main" val="3827758883"/>
                    </a:ext>
                  </a:extLst>
                </a:gridCol>
                <a:gridCol w="1842448">
                  <a:extLst>
                    <a:ext uri="{9D8B030D-6E8A-4147-A177-3AD203B41FA5}">
                      <a16:colId xmlns:a16="http://schemas.microsoft.com/office/drawing/2014/main" val="1997944987"/>
                    </a:ext>
                  </a:extLst>
                </a:gridCol>
                <a:gridCol w="2456597">
                  <a:extLst>
                    <a:ext uri="{9D8B030D-6E8A-4147-A177-3AD203B41FA5}">
                      <a16:colId xmlns:a16="http://schemas.microsoft.com/office/drawing/2014/main" val="489948943"/>
                    </a:ext>
                  </a:extLst>
                </a:gridCol>
                <a:gridCol w="2776577">
                  <a:extLst>
                    <a:ext uri="{9D8B030D-6E8A-4147-A177-3AD203B41FA5}">
                      <a16:colId xmlns:a16="http://schemas.microsoft.com/office/drawing/2014/main" val="2109855513"/>
                    </a:ext>
                  </a:extLst>
                </a:gridCol>
                <a:gridCol w="2263549">
                  <a:extLst>
                    <a:ext uri="{9D8B030D-6E8A-4147-A177-3AD203B41FA5}">
                      <a16:colId xmlns:a16="http://schemas.microsoft.com/office/drawing/2014/main" val="1797170701"/>
                    </a:ext>
                  </a:extLst>
                </a:gridCol>
              </a:tblGrid>
              <a:tr h="803457">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167535"/>
                  </a:ext>
                </a:extLst>
              </a:tr>
              <a:tr h="3740152">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 người như thể thương thân</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ảnh so sánh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Thương người- tình thương đối với người khác được so sánh như thể thương thân- tình thương dành cho mình.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Khuyên con người lấy bản thân mình soi vào người khác, coi người khác như bản thân mình để quý trọng, đồng cảm,  thương yêu đồng loại.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Lá lành đùm lá rách.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Bầu ơi thương lấy bí cùng/ Tuy rằng khác giống nhưng chung một giàn</a:t>
                      </a:r>
                      <a:r>
                        <a:rPr lang="en-US" sz="2800" i="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23048827"/>
                  </a:ext>
                </a:extLst>
              </a:tr>
            </a:tbl>
          </a:graphicData>
        </a:graphic>
      </p:graphicFrame>
    </p:spTree>
    <p:extLst>
      <p:ext uri="{BB962C8B-B14F-4D97-AF65-F5344CB8AC3E}">
        <p14:creationId xmlns:p14="http://schemas.microsoft.com/office/powerpoint/2010/main" val="76190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395785" y="1173708"/>
            <a:ext cx="11491415" cy="4510388"/>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a:latin typeface="Times New Roman" panose="02020603050405020304" pitchFamily="18" charset="0"/>
                <a:ea typeface="Times New Roman" panose="02020603050405020304" pitchFamily="18" charset="0"/>
                <a:cs typeface="Times New Roman" panose="02020603050405020304" pitchFamily="18" charset="0"/>
              </a:rPr>
              <a:t>Đọc các câu tục ngữ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i="1">
                <a:latin typeface="Times New Roman" panose="02020603050405020304" pitchFamily="18" charset="0"/>
                <a:ea typeface="Times New Roman" panose="02020603050405020304" pitchFamily="18" charset="0"/>
                <a:cs typeface="Times New Roman" panose="02020603050405020304" pitchFamily="18" charset="0"/>
              </a:rPr>
              <a:t>          - Chết trong còn hơn sống đục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Thương người như thể thương thân.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Học ăn, học nói, học gói, học mở.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 </a:t>
            </a:r>
            <a:r>
              <a:rPr lang="en-US" sz="2800">
                <a:latin typeface="Times New Roman" panose="02020603050405020304" pitchFamily="18" charset="0"/>
                <a:ea typeface="Calibri" panose="020F0502020204030204" pitchFamily="34" charset="0"/>
                <a:cs typeface="Times New Roman" panose="02020603050405020304" pitchFamily="18" charset="0"/>
              </a:rPr>
              <a:t>Phương thức biểu đạt chính của những câu tục ngữ trên.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2.</a:t>
            </a: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Liệt kê những phép tu từ đã được sử dụng.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3. </a:t>
            </a:r>
            <a:r>
              <a:rPr lang="en-US" sz="2800">
                <a:latin typeface="Times New Roman" panose="02020603050405020304" pitchFamily="18" charset="0"/>
                <a:ea typeface="Calibri" panose="020F0502020204030204" pitchFamily="34" charset="0"/>
                <a:cs typeface="Times New Roman" panose="02020603050405020304" pitchFamily="18" charset="0"/>
              </a:rPr>
              <a:t>Giải thích nghĩa câu tục ngữ: </a:t>
            </a:r>
            <a:r>
              <a:rPr lang="en-US" sz="2800" i="1">
                <a:latin typeface="Times New Roman" panose="02020603050405020304" pitchFamily="18" charset="0"/>
                <a:ea typeface="Calibri" panose="020F0502020204030204" pitchFamily="34" charset="0"/>
                <a:cs typeface="Times New Roman" panose="02020603050405020304" pitchFamily="18" charset="0"/>
              </a:rPr>
              <a:t>“Đói cho sạch, rách cho thơm”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 </a:t>
            </a:r>
            <a:r>
              <a:rPr lang="en-US" sz="2800">
                <a:latin typeface="Times New Roman" panose="02020603050405020304" pitchFamily="18" charset="0"/>
                <a:ea typeface="Calibri" panose="020F0502020204030204" pitchFamily="34" charset="0"/>
                <a:cs typeface="Times New Roman" panose="02020603050405020304" pitchFamily="18" charset="0"/>
              </a:rPr>
              <a:t>Tìm một câu tục ngữ có ý nghĩa tương tự với câu tục ngữ vừa được giải thích ở trên</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54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8137" y="405509"/>
            <a:ext cx="2337499"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en-US" sz="2800">
              <a:solidFill>
                <a:srgbClr val="44546A"/>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3884" y="1174678"/>
            <a:ext cx="11546006" cy="5262979"/>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 </a:t>
            </a:r>
            <a:r>
              <a:rPr lang="vi-VN" sz="2800">
                <a:latin typeface="Times New Roman" panose="02020603050405020304" pitchFamily="18" charset="0"/>
                <a:ea typeface="Calibri" panose="020F0502020204030204" pitchFamily="34" charset="0"/>
                <a:cs typeface="Times New Roman" panose="02020603050405020304" pitchFamily="18" charset="0"/>
              </a:rPr>
              <a:t>PTBĐ chính: Nghị luận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2: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phép tu từ được sử dụng: so sánh, điệp ngữ, liệt kê</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3:</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Ý nghĩa câu: “Đói cho sạch, rách cho thơm”: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Nghĩa đen: Dù đói vẫn phải ăn sạch, sống sạch, dù rách vẫn phải thơm tho</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Nghĩa bóng: dù rơi vào bất kì hoàn cảnh khó khăn nào vẫn phải sống trong sạch, lương thiện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0"/>
              </a:spcAft>
              <a:buFont typeface="Wingdings" panose="05000000000000000000" pitchFamily="2" charset="2"/>
              <a:buChar char=""/>
            </a:pPr>
            <a:r>
              <a:rPr lang="vi-VN" sz="2800">
                <a:latin typeface="Times New Roman" panose="02020603050405020304" pitchFamily="18" charset="0"/>
                <a:ea typeface="Times New Roman" panose="02020603050405020304" pitchFamily="18" charset="0"/>
                <a:cs typeface="Times New Roman" panose="02020603050405020304" pitchFamily="18" charset="0"/>
              </a:rPr>
              <a:t>Câu tục ngữ giáo dục con người về lòng tự trọng, khuyên con người phải sống ngay thẳng không bao giờ được làm liều ngay cả khi khó khăn thiếu thốn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4:</a:t>
            </a:r>
            <a:r>
              <a:rPr lang="vi-VN" sz="2800">
                <a:latin typeface="Times New Roman" panose="02020603050405020304" pitchFamily="18" charset="0"/>
                <a:ea typeface="Calibri" panose="020F0502020204030204" pitchFamily="34" charset="0"/>
                <a:cs typeface="Times New Roman" panose="02020603050405020304" pitchFamily="18" charset="0"/>
              </a:rPr>
              <a:t> HS tìm một câu tục ngữ có ý nghĩa tương tự</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Giấy rách phải giữ lấy lề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Calibri" panose="020F0502020204030204" pitchFamily="34" charset="0"/>
                <a:cs typeface="Times New Roman" panose="02020603050405020304" pitchFamily="18" charset="0"/>
              </a:rPr>
              <a:t>+ Chết đứng còn hơn sống quỳ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4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352124" y="1068849"/>
            <a:ext cx="11409528" cy="4832092"/>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Dù ai nói đông nói tây</a:t>
            </a:r>
            <a:endParaRPr lang="en-US" sz="2800">
              <a:latin typeface="Times New Roman" panose="02020603050405020304" pitchFamily="18" charset="0"/>
              <a:cs typeface="Times New Roman" panose="02020603050405020304" pitchFamily="18" charset="0"/>
            </a:endParaRPr>
          </a:p>
          <a:p>
            <a:pPr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Lòng ta vẫn vững như cây giữa rừng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Dù ai nói ngả nói nghiêng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Lòng ta vẫn vững như kiềng ba chân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Lòng ta ta đã chắc rồi</a:t>
            </a:r>
            <a:endParaRPr lang="en-US" sz="2800">
              <a:latin typeface="Times New Roman" panose="02020603050405020304" pitchFamily="18" charset="0"/>
              <a:cs typeface="Times New Roman" panose="02020603050405020304" pitchFamily="18" charset="0"/>
            </a:endParaRPr>
          </a:p>
          <a:p>
            <a:pPr marL="457200" algn="ctr"/>
            <a:r>
              <a:rPr lang="en-US" sz="2800" i="1">
                <a:latin typeface="Times New Roman" panose="02020603050405020304" pitchFamily="18" charset="0"/>
                <a:ea typeface="Times New Roman" panose="02020603050405020304" pitchFamily="18" charset="0"/>
                <a:cs typeface="Times New Roman" panose="02020603050405020304" pitchFamily="18" charset="0"/>
              </a:rPr>
              <a:t>Nào ai giục đứng, giục ngồi mà nao</a:t>
            </a:r>
            <a:endParaRPr lang="en-US" sz="2800">
              <a:latin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Đây ta như cây giữa rừng</a:t>
            </a:r>
            <a:endParaRPr lang="en-US" sz="2800">
              <a:latin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Ai lay chẳng chuyển, ai rung chẳng rời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746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447658" y="968581"/>
            <a:ext cx="11218460" cy="4832092"/>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*Câu hỏi đọc hiểu:</a:t>
            </a:r>
            <a:endParaRPr lang="en-US" sz="2800" smtClean="0">
              <a:latin typeface="Times New Roman" panose="02020603050405020304" pitchFamily="18" charset="0"/>
              <a:ea typeface="Times New Roman" panose="02020603050405020304" pitchFamily="18" charset="0"/>
            </a:endParaRPr>
          </a:p>
          <a:p>
            <a:pPr algn="just">
              <a:spcAft>
                <a:spcPts val="0"/>
              </a:spcAft>
            </a:pPr>
            <a:r>
              <a:rPr lang="en-US" sz="2800" b="1" smtClean="0">
                <a:latin typeface="Times New Roman" panose="02020603050405020304" pitchFamily="18" charset="0"/>
                <a:ea typeface="Times New Roman" panose="02020603050405020304" pitchFamily="18" charset="0"/>
              </a:rPr>
              <a:t>Câu </a:t>
            </a:r>
            <a:r>
              <a:rPr lang="en-US" sz="2800" b="1">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Xác định thể thơ của các văn bản trên.</a:t>
            </a: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và phân tích tác dụng của các biện pháp tu từ của văn bản 1.</a:t>
            </a:r>
          </a:p>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Những văn bản trên đưa đến cho chúng ta bài học gì ?</a:t>
            </a: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Tìm các câu ca dao, tục ngữ cùng chủ đề bài học trên? </a:t>
            </a:r>
          </a:p>
          <a:p>
            <a:pPr algn="just">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Tìm các câu truyện ngụ ngôn cùng chủ đề bài học với các văn bản trên? So sánh điểm giống và khác nhau của các truyện ngụ ngôn đó với các văn bản trên? </a:t>
            </a:r>
          </a:p>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a:t>
            </a:r>
            <a:r>
              <a:rPr lang="en-US" sz="2800">
                <a:solidFill>
                  <a:srgbClr val="FF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Viết đoạn văn ngắn (khoảng 3 - 5 câu) để bày tỏ suy nghĩ về việc phải biết giữ vững lập trường.</a:t>
            </a:r>
          </a:p>
        </p:txBody>
      </p:sp>
    </p:spTree>
    <p:extLst>
      <p:ext uri="{BB962C8B-B14F-4D97-AF65-F5344CB8AC3E}">
        <p14:creationId xmlns:p14="http://schemas.microsoft.com/office/powerpoint/2010/main" val="28537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50377" y="1542197"/>
            <a:ext cx="11395880" cy="3970318"/>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 thơ: lục bát</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Biện pháp so sánh: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 ta vững như cây giữa rừng, kiềng ba chân.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Nhấn mạnh việc sống phải có lập trường vững vàng.</a:t>
            </a:r>
            <a:endParaRPr lang="en-US" sz="2800">
              <a:latin typeface="Times New Roman" panose="02020603050405020304" pitchFamily="18" charset="0"/>
              <a:cs typeface="Times New Roman" panose="02020603050405020304" pitchFamily="18" charset="0"/>
            </a:endParaRPr>
          </a:p>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Cách nói giàu hình ảnh, giàu giá trị biểu cảm</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Cả 3 văn bản đều có chung một bài học: Khuyên nhủ con người sống phải có lập trường vững vàng, không nên để bị lung lay, chùn bước trước lời chê bai của người khác; lắng nghe một cách có chọn lọc</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440944" y="412884"/>
            <a:ext cx="3286477" cy="523220"/>
          </a:xfrm>
          <a:prstGeom prst="rect">
            <a:avLst/>
          </a:prstGeom>
        </p:spPr>
        <p:txBody>
          <a:bodyPr wrap="none">
            <a:spAutoFit/>
          </a:bodyPr>
          <a:lstStyle/>
          <a:p>
            <a:pPr algn="ctr">
              <a:spcAft>
                <a:spcPts val="0"/>
              </a:spcAft>
            </a:pPr>
            <a:r>
              <a:rPr lang="en-US" sz="28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846161" y="1637731"/>
            <a:ext cx="10645254" cy="3246530"/>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50000"/>
              </a:lnSpc>
              <a:spcAft>
                <a:spcPts val="0"/>
              </a:spcAft>
              <a:buFont typeface="+mj-lt"/>
              <a:buAutoNum type="arabicPeriod"/>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 ơi đã quyết thì hành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 đan thì lận tròn vành mới thôi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50000"/>
              </a:lnSpc>
              <a:spcAft>
                <a:spcPts val="0"/>
              </a:spcAft>
              <a:buFont typeface="+mj-lt"/>
              <a:buAutoNum type="arabicPeriod"/>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 ơi giữ chí cho bền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 ai xoay hướng đổi nền mặc 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78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409433" y="846160"/>
            <a:ext cx="11368585" cy="5426753"/>
          </a:xfrm>
          <a:prstGeom prst="rect">
            <a:avLst/>
          </a:prstGeom>
        </p:spPr>
        <p:txBody>
          <a:bodyPr wrap="square">
            <a:spAutoFit/>
          </a:bodyPr>
          <a:lstStyle/>
          <a:p>
            <a:pPr algn="just">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 ngụ ngôn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*So sánh: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Điểm giống nhau: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 ngụ ngôn “Đẽo cày giữa đường” và các văn bản trên đều có chung chủ đề bài học: Nên giữ vững lập trường, cần biết lắng nghe một cách có chọn lọc.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Điểm khác nhau: </a:t>
            </a:r>
            <a:r>
              <a:rPr lang="en-US" sz="2800">
                <a:latin typeface="Times New Roman" panose="02020603050405020304" pitchFamily="18" charset="0"/>
                <a:ea typeface="Times New Roman" panose="02020603050405020304" pitchFamily="18" charset="0"/>
                <a:cs typeface="Times New Roman" panose="02020603050405020304" pitchFamily="18" charset="0"/>
              </a:rPr>
              <a:t>chủ yếu do thể loại quy định:</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+Truyện ngụ ngôn thuộc thể loại văn xuôi dù ngắn gọn vẫn có đầu có cuối, có sự phát triển của sự việc, câu chuyện, thái độ của người nói thường bộc lộ gián tiếp thông qua việc kể chuyện.</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văn bản 1, 2, 3 dù có tình huống, sự việc vẫn là thể loại thơ bộc lộ trực tiếp thái độ, quan niệm của tác giả (ví dụ: dù ai…lòng ta vẫn vững…; lòng ta ta đã chắc…)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840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581226" y="1379119"/>
            <a:ext cx="11005912" cy="4401205"/>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đọc hiểu: </a:t>
            </a:r>
            <a:r>
              <a:rPr lang="en-US" sz="2800">
                <a:latin typeface="Times New Roman" panose="02020603050405020304" pitchFamily="18" charset="0"/>
                <a:ea typeface="Times New Roman" panose="02020603050405020304" pitchFamily="18" charset="0"/>
              </a:rPr>
              <a:t>Đoạn văn đảm bảo các yêu cầu:</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cảm xúc chân thành;</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*Nội dung:</a:t>
            </a:r>
            <a:r>
              <a:rPr lang="en-US" sz="2800">
                <a:latin typeface="Times New Roman" panose="02020603050405020304" pitchFamily="18" charset="0"/>
                <a:ea typeface="Times New Roman" panose="02020603050405020304" pitchFamily="18" charset="0"/>
              </a:rPr>
              <a:t> </a:t>
            </a:r>
          </a:p>
          <a:p>
            <a:pPr marL="342900" lvl="0" indent="-342900" algn="just">
              <a:spcAft>
                <a:spcPts val="0"/>
              </a:spcAft>
              <a:buSzPts val="1400"/>
              <a:buFont typeface="Times New Roman" panose="02020603050405020304" pitchFamily="18" charset="0"/>
              <a:buChar char="-"/>
            </a:pPr>
            <a:r>
              <a:rPr lang="en-US" sz="2800" b="1">
                <a:latin typeface="Times New Roman" panose="02020603050405020304" pitchFamily="18" charset="0"/>
                <a:ea typeface="Times New Roman" panose="02020603050405020304" pitchFamily="18" charset="0"/>
              </a:rPr>
              <a:t>Mở đoạn:</a:t>
            </a:r>
            <a:r>
              <a:rPr lang="en-US" sz="2800">
                <a:latin typeface="Times New Roman" panose="02020603050405020304" pitchFamily="18" charset="0"/>
                <a:ea typeface="Times New Roman" panose="02020603050405020304" pitchFamily="18" charset="0"/>
              </a:rPr>
              <a:t> Giới thiệu vấn đề cần nghị luận: lập trường.</a:t>
            </a:r>
          </a:p>
          <a:p>
            <a:pPr algn="just">
              <a:spcAft>
                <a:spcPts val="0"/>
              </a:spcAft>
            </a:pPr>
            <a:r>
              <a:rPr lang="en-US" sz="2800" b="1">
                <a:latin typeface="Times New Roman" panose="02020603050405020304" pitchFamily="18" charset="0"/>
                <a:ea typeface="Times New Roman" panose="02020603050405020304" pitchFamily="18" charset="0"/>
              </a:rPr>
              <a:t>- Thân đoạn: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 Giải thích :Lập trường là quan điểm cá nhân, góc nhìn của mỗi người đối với sự việc, hiện tượng và ý thức bảo vệ quan điểm, ý kiến cá nhân đó.</a:t>
            </a:r>
          </a:p>
          <a:p>
            <a:pPr algn="just">
              <a:spcAft>
                <a:spcPts val="0"/>
              </a:spcAft>
            </a:pPr>
            <a:r>
              <a:rPr lang="en-US" sz="280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891141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641446" y="1337480"/>
            <a:ext cx="11122926" cy="3970318"/>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rPr>
              <a:t>+ Phân tích: Người sống có lập trường là những người tự tin vào khả năng của mình, hài lòng với ngoại hình của bản thân, không để ý, nhòm ngó cuộc sống của người khác rồi so bì với mình. Họ cũng là những người sống có mục tiêu, kế hoạch, ước mơ và biết phấn đấu, cố gắng, giữ vững lập trường vì mục tiêu đó; không bị tác động từ bên ngoài, có ý kiến, quan điểm riêng và có ý thức bảo vệ quan điểm của mình.</a:t>
            </a:r>
          </a:p>
          <a:p>
            <a:pPr algn="just">
              <a:spcAft>
                <a:spcPts val="0"/>
              </a:spcAft>
            </a:pPr>
            <a:r>
              <a:rPr lang="en-US" sz="2800">
                <a:latin typeface="Times New Roman" panose="02020603050405020304" pitchFamily="18" charset="0"/>
                <a:ea typeface="Times New Roman" panose="02020603050405020304" pitchFamily="18" charset="0"/>
              </a:rPr>
              <a:t>Xã hội phát triển là do sự khác biệt của con người tạo nên, mỗi người một cá tính, mỗi quan điểm, lập trường góp phần làm cho cuộc sống muôn màu muôn vẻ hơn.</a:t>
            </a:r>
          </a:p>
        </p:txBody>
      </p:sp>
    </p:spTree>
    <p:extLst>
      <p:ext uri="{BB962C8B-B14F-4D97-AF65-F5344CB8AC3E}">
        <p14:creationId xmlns:p14="http://schemas.microsoft.com/office/powerpoint/2010/main" val="1125475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547290"/>
            <a:ext cx="341231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2986499" y="1741640"/>
            <a:ext cx="6096000" cy="523220"/>
          </a:xfrm>
          <a:prstGeom prst="rect">
            <a:avLst/>
          </a:prstGeom>
        </p:spPr>
        <p:txBody>
          <a:bodyPr>
            <a:spAutoFit/>
          </a:bodyPr>
          <a:lstStyle/>
          <a:p>
            <a:pPr marL="30480" marR="30480" algn="ctr">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TỤC </a:t>
            </a:r>
            <a:r>
              <a:rPr lang="en-US" sz="2800" b="1">
                <a:latin typeface="Times New Roman" panose="02020603050405020304" pitchFamily="18" charset="0"/>
                <a:ea typeface="Times New Roman" panose="02020603050405020304" pitchFamily="18" charset="0"/>
                <a:cs typeface="Times New Roman" panose="02020603050405020304" pitchFamily="18" charset="0"/>
              </a:rPr>
              <a:t>NGỮ VIỆT NAM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0143" y="500368"/>
            <a:ext cx="6434582"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KIẾN THỨC CƠ BẢN VỀ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50143" y="1104068"/>
            <a:ext cx="6034665" cy="523220"/>
          </a:xfrm>
          <a:prstGeom prst="rect">
            <a:avLst/>
          </a:prstGeom>
        </p:spPr>
        <p:txBody>
          <a:bodyPr wrap="none">
            <a:spAutoFit/>
          </a:bodyPr>
          <a:lstStyle/>
          <a:p>
            <a:pPr marL="30480" marR="30480"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Điền thông tin vào bảng sau (theo mẫu):</a:t>
            </a:r>
          </a:p>
        </p:txBody>
      </p:sp>
      <p:graphicFrame>
        <p:nvGraphicFramePr>
          <p:cNvPr id="5" name="Table 4"/>
          <p:cNvGraphicFramePr>
            <a:graphicFrameLocks noGrp="1"/>
          </p:cNvGraphicFramePr>
          <p:nvPr>
            <p:extLst>
              <p:ext uri="{D42A27DB-BD31-4B8C-83A1-F6EECF244321}">
                <p14:modId xmlns:p14="http://schemas.microsoft.com/office/powerpoint/2010/main" val="3327272698"/>
              </p:ext>
            </p:extLst>
          </p:nvPr>
        </p:nvGraphicFramePr>
        <p:xfrm>
          <a:off x="547558" y="2476414"/>
          <a:ext cx="10973882" cy="3840480"/>
        </p:xfrm>
        <a:graphic>
          <a:graphicData uri="http://schemas.openxmlformats.org/drawingml/2006/table">
            <a:tbl>
              <a:tblPr firstRow="1" firstCol="1" bandRow="1"/>
              <a:tblGrid>
                <a:gridCol w="3807425">
                  <a:extLst>
                    <a:ext uri="{9D8B030D-6E8A-4147-A177-3AD203B41FA5}">
                      <a16:colId xmlns:a16="http://schemas.microsoft.com/office/drawing/2014/main" val="252710940"/>
                    </a:ext>
                  </a:extLst>
                </a:gridCol>
                <a:gridCol w="3807425">
                  <a:extLst>
                    <a:ext uri="{9D8B030D-6E8A-4147-A177-3AD203B41FA5}">
                      <a16:colId xmlns:a16="http://schemas.microsoft.com/office/drawing/2014/main" val="164796986"/>
                    </a:ext>
                  </a:extLst>
                </a:gridCol>
                <a:gridCol w="3359032">
                  <a:extLst>
                    <a:ext uri="{9D8B030D-6E8A-4147-A177-3AD203B41FA5}">
                      <a16:colId xmlns:a16="http://schemas.microsoft.com/office/drawing/2014/main" val="570619591"/>
                    </a:ext>
                  </a:extLst>
                </a:gridCol>
              </a:tblGrid>
              <a:tr h="201985">
                <a:tc>
                  <a:txBody>
                    <a:bodyPr/>
                    <a:lstStyle/>
                    <a:p>
                      <a:pPr marR="30480"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R="30480"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R="30480"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Giá trị của TN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59066896"/>
                  </a:ext>
                </a:extLst>
              </a:tr>
              <a:tr h="201985">
                <a:tc rowSpan="5">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 Về thời tiết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0948224"/>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4954808"/>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76878351"/>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53594565"/>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84653956"/>
                  </a:ext>
                </a:extLst>
              </a:tr>
              <a:tr h="201985">
                <a:tc rowSpan="3">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 Về lao động sản xuất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782708"/>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995462"/>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320232"/>
                  </a:ext>
                </a:extLst>
              </a:tr>
            </a:tbl>
          </a:graphicData>
        </a:graphic>
      </p:graphicFrame>
    </p:spTree>
    <p:extLst>
      <p:ext uri="{BB962C8B-B14F-4D97-AF65-F5344CB8AC3E}">
        <p14:creationId xmlns:p14="http://schemas.microsoft.com/office/powerpoint/2010/main" val="401501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318004" y="1303932"/>
            <a:ext cx="11477767" cy="4401205"/>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rPr>
              <a:t> + Chứng minh: Học sinh tự lấy dẫn chứng về những con người sống là chính mình, tự tin về bản thân mình và đạt được nhiều thành công để minh họa cho bài làm của mình.</a:t>
            </a:r>
          </a:p>
          <a:p>
            <a:pPr algn="just">
              <a:spcAft>
                <a:spcPts val="0"/>
              </a:spcAft>
            </a:pPr>
            <a:r>
              <a:rPr lang="en-US" sz="2800">
                <a:latin typeface="Times New Roman" panose="02020603050405020304" pitchFamily="18" charset="0"/>
                <a:ea typeface="Times New Roman" panose="02020603050405020304" pitchFamily="18" charset="0"/>
              </a:rPr>
              <a:t>      + Phản đề: Trong cuộc sống vẫn còn có nhiều người tự ti vào bản thân, hay soi xét cuộc sống của người khác và cố gắng trở thành bản sao của người nào đó. Lại có những người gió chiều nào xoay chiều nấy, không có quan điểm, lập trường,… những người này cần phải xem xét lại bản thân nếu muốn thành công trong cuộc sống.</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Kết đoạn:</a:t>
            </a:r>
            <a:r>
              <a:rPr lang="en-US" sz="2800">
                <a:latin typeface="Times New Roman" panose="02020603050405020304" pitchFamily="18" charset="0"/>
                <a:ea typeface="Times New Roman" panose="02020603050405020304" pitchFamily="18" charset="0"/>
              </a:rPr>
              <a:t> Khái quát lại vấn đề nghị luận: lập trường; đồng thời rút ra bài học, liên hệ đến bản thân mình.</a:t>
            </a:r>
            <a:endParaRPr lang="en-US" sz="2800"/>
          </a:p>
        </p:txBody>
      </p:sp>
    </p:spTree>
    <p:extLst>
      <p:ext uri="{BB962C8B-B14F-4D97-AF65-F5344CB8AC3E}">
        <p14:creationId xmlns:p14="http://schemas.microsoft.com/office/powerpoint/2010/main" val="3483096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27437" y="2319084"/>
            <a:ext cx="10658901" cy="2219838"/>
          </a:xfrm>
          <a:prstGeom prst="rect">
            <a:avLst/>
          </a:prstGeom>
        </p:spPr>
        <p:txBody>
          <a:bodyPr wrap="square">
            <a:spAutoFit/>
          </a:bodyPr>
          <a:lstStyle/>
          <a:p>
            <a:pPr algn="just">
              <a:lnSpc>
                <a:spcPct val="150000"/>
              </a:lnSpc>
              <a:spcAft>
                <a:spcPts val="0"/>
              </a:spcAft>
            </a:pPr>
            <a:r>
              <a:rPr lang="en-US" sz="32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 thành các nội dung ôn tập.</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Chuẩn bị cho buổi học sau: Ôn tập Thực hành tiếng Việt THÀNH NGỮ.</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811434" y="719498"/>
            <a:ext cx="4490908" cy="742511"/>
          </a:xfrm>
          <a:prstGeom prst="rect">
            <a:avLst/>
          </a:prstGeom>
        </p:spPr>
        <p:txBody>
          <a:bodyPr wrap="none">
            <a:spAutoFit/>
          </a:bodyPr>
          <a:lstStyle/>
          <a:p>
            <a:pPr algn="ctr">
              <a:lnSpc>
                <a:spcPct val="150000"/>
              </a:lnSpc>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12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96872467"/>
              </p:ext>
            </p:extLst>
          </p:nvPr>
        </p:nvGraphicFramePr>
        <p:xfrm>
          <a:off x="649276" y="1844065"/>
          <a:ext cx="10973882" cy="2987040"/>
        </p:xfrm>
        <a:graphic>
          <a:graphicData uri="http://schemas.openxmlformats.org/drawingml/2006/table">
            <a:tbl>
              <a:tblPr firstRow="1" firstCol="1" bandRow="1"/>
              <a:tblGrid>
                <a:gridCol w="3807425">
                  <a:extLst>
                    <a:ext uri="{9D8B030D-6E8A-4147-A177-3AD203B41FA5}">
                      <a16:colId xmlns:a16="http://schemas.microsoft.com/office/drawing/2014/main" val="2212344013"/>
                    </a:ext>
                  </a:extLst>
                </a:gridCol>
                <a:gridCol w="3807425">
                  <a:extLst>
                    <a:ext uri="{9D8B030D-6E8A-4147-A177-3AD203B41FA5}">
                      <a16:colId xmlns:a16="http://schemas.microsoft.com/office/drawing/2014/main" val="1438556628"/>
                    </a:ext>
                  </a:extLst>
                </a:gridCol>
                <a:gridCol w="3359032">
                  <a:extLst>
                    <a:ext uri="{9D8B030D-6E8A-4147-A177-3AD203B41FA5}">
                      <a16:colId xmlns:a16="http://schemas.microsoft.com/office/drawing/2014/main" val="2767177054"/>
                    </a:ext>
                  </a:extLst>
                </a:gridCol>
              </a:tblGrid>
              <a:tr h="201985">
                <a:tc rowSpan="2">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 Về giá trị và phẩm giá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98506790"/>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806584"/>
                  </a:ext>
                </a:extLst>
              </a:tr>
              <a:tr h="201985">
                <a:tc rowSpan="3">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4) Về tu dưỡng học hành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949839"/>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018936"/>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12421"/>
                  </a:ext>
                </a:extLst>
              </a:tr>
              <a:tr h="201985">
                <a:tc rowSpan="2">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4) Về cách ứng xử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8744453"/>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6360903"/>
                  </a:ext>
                </a:extLst>
              </a:tr>
            </a:tbl>
          </a:graphicData>
        </a:graphic>
      </p:graphicFrame>
    </p:spTree>
    <p:extLst>
      <p:ext uri="{BB962C8B-B14F-4D97-AF65-F5344CB8AC3E}">
        <p14:creationId xmlns:p14="http://schemas.microsoft.com/office/powerpoint/2010/main" val="29753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5260516" y="310065"/>
            <a:ext cx="1592744"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147294" y="875872"/>
            <a:ext cx="3819187" cy="523220"/>
          </a:xfrm>
          <a:prstGeom prst="rect">
            <a:avLst/>
          </a:prstGeom>
        </p:spPr>
        <p:txBody>
          <a:bodyPr wrap="none">
            <a:spAutoFit/>
          </a:bodyPr>
          <a:lstStyle/>
          <a:p>
            <a:pPr marL="30480" marR="30480" algn="ctr">
              <a:spcAft>
                <a:spcPts val="0"/>
              </a:spcAft>
            </a:pPr>
            <a:r>
              <a:rPr lang="en-US" sz="2800" b="1">
                <a:latin typeface="Times New Roman" panose="02020603050405020304" pitchFamily="18" charset="0"/>
                <a:ea typeface="Times New Roman" panose="02020603050405020304" pitchFamily="18" charset="0"/>
              </a:rPr>
              <a:t>TỤC NGỮ VIỆT NAM</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80565029"/>
              </p:ext>
            </p:extLst>
          </p:nvPr>
        </p:nvGraphicFramePr>
        <p:xfrm>
          <a:off x="302080" y="1504760"/>
          <a:ext cx="11585120" cy="5179630"/>
        </p:xfrm>
        <a:graphic>
          <a:graphicData uri="http://schemas.openxmlformats.org/drawingml/2006/table">
            <a:tbl>
              <a:tblPr firstRow="1" firstCol="1" bandRow="1"/>
              <a:tblGrid>
                <a:gridCol w="2211024">
                  <a:extLst>
                    <a:ext uri="{9D8B030D-6E8A-4147-A177-3AD203B41FA5}">
                      <a16:colId xmlns:a16="http://schemas.microsoft.com/office/drawing/2014/main" val="2194628130"/>
                    </a:ext>
                  </a:extLst>
                </a:gridCol>
                <a:gridCol w="5561419">
                  <a:extLst>
                    <a:ext uri="{9D8B030D-6E8A-4147-A177-3AD203B41FA5}">
                      <a16:colId xmlns:a16="http://schemas.microsoft.com/office/drawing/2014/main" val="3521296317"/>
                    </a:ext>
                  </a:extLst>
                </a:gridCol>
                <a:gridCol w="3812677">
                  <a:extLst>
                    <a:ext uri="{9D8B030D-6E8A-4147-A177-3AD203B41FA5}">
                      <a16:colId xmlns:a16="http://schemas.microsoft.com/office/drawing/2014/main" val="2679718208"/>
                    </a:ext>
                  </a:extLst>
                </a:gridCol>
              </a:tblGrid>
              <a:tr h="418307">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836615">
                <a:tc rowSpan="5">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 Về thời tiết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 Gió heo may, chuồn chuồn bay thì bão.</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3">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Quan sát thấy dấu hiệu sắp có mưa bão thì lo chằng chống nhà cửa, bảo vệ tài sản,…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86363546"/>
                  </a:ext>
                </a:extLst>
              </a:tr>
              <a:tr h="83661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 Kiến cánh vỡ tổ bay ra/ bão táp mưa sa gần tới. </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1052735442"/>
                  </a:ext>
                </a:extLst>
              </a:tr>
              <a:tr h="1254922">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 Mây kéo xuống biển thì nắng chang chang, mây kéo lên ngàn thì mưa như trút.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3265567654"/>
                  </a:ext>
                </a:extLst>
              </a:tr>
              <a:tr h="1217126">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 Đêm tháng Năm chưa nằm đã sáng/ Ngày tháng Mười chưa cười đã tối.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Tuỳ theo từng mùa, thời tiết mưa nắng mà sắp xếp công việc cho hợp lí, hiệu quả,…</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35655581"/>
                  </a:ext>
                </a:extLst>
              </a:tr>
              <a:tr h="548744">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 Nắng chóng trưa, mưa chóng tối.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659856085"/>
                  </a:ext>
                </a:extLst>
              </a:tr>
            </a:tbl>
          </a:graphicData>
        </a:graphic>
      </p:graphicFrame>
    </p:spTree>
    <p:extLst>
      <p:ext uri="{BB962C8B-B14F-4D97-AF65-F5344CB8AC3E}">
        <p14:creationId xmlns:p14="http://schemas.microsoft.com/office/powerpoint/2010/main" val="2619046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5260516" y="300064"/>
            <a:ext cx="1592744"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327432" y="828419"/>
            <a:ext cx="3819187" cy="523220"/>
          </a:xfrm>
          <a:prstGeom prst="rect">
            <a:avLst/>
          </a:prstGeom>
        </p:spPr>
        <p:txBody>
          <a:bodyPr wrap="none">
            <a:spAutoFit/>
          </a:bodyPr>
          <a:lstStyle/>
          <a:p>
            <a:pPr marL="30480" marR="30480" algn="ctr">
              <a:spcAft>
                <a:spcPts val="0"/>
              </a:spcAft>
            </a:pPr>
            <a:r>
              <a:rPr lang="en-US" sz="2800" b="1">
                <a:latin typeface="Times New Roman" panose="02020603050405020304" pitchFamily="18" charset="0"/>
                <a:ea typeface="Times New Roman" panose="02020603050405020304" pitchFamily="18" charset="0"/>
              </a:rPr>
              <a:t>TỤC NGỮ VIỆT NAM</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7912256"/>
              </p:ext>
            </p:extLst>
          </p:nvPr>
        </p:nvGraphicFramePr>
        <p:xfrm>
          <a:off x="263414" y="1438662"/>
          <a:ext cx="11641540" cy="5120640"/>
        </p:xfrm>
        <a:graphic>
          <a:graphicData uri="http://schemas.openxmlformats.org/drawingml/2006/table">
            <a:tbl>
              <a:tblPr firstRow="1" firstCol="1" bandRow="1"/>
              <a:tblGrid>
                <a:gridCol w="2124945">
                  <a:extLst>
                    <a:ext uri="{9D8B030D-6E8A-4147-A177-3AD203B41FA5}">
                      <a16:colId xmlns:a16="http://schemas.microsoft.com/office/drawing/2014/main" val="2194628130"/>
                    </a:ext>
                  </a:extLst>
                </a:gridCol>
                <a:gridCol w="4176215">
                  <a:extLst>
                    <a:ext uri="{9D8B030D-6E8A-4147-A177-3AD203B41FA5}">
                      <a16:colId xmlns:a16="http://schemas.microsoft.com/office/drawing/2014/main" val="3521296317"/>
                    </a:ext>
                  </a:extLst>
                </a:gridCol>
                <a:gridCol w="5340380">
                  <a:extLst>
                    <a:ext uri="{9D8B030D-6E8A-4147-A177-3AD203B41FA5}">
                      <a16:colId xmlns:a16="http://schemas.microsoft.com/office/drawing/2014/main" val="2679718208"/>
                    </a:ext>
                  </a:extLst>
                </a:gridCol>
              </a:tblGrid>
              <a:tr h="393053">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786105">
                <a:tc rowSpan="3">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 Về lao động sản xuất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 Nhất nước, nhì phân, tam cần, tứ giống.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Các yếu tố rất quan trọng quyết định hiệu quả trong trồng trọt.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44232644"/>
                  </a:ext>
                </a:extLst>
              </a:tr>
              <a:tr h="393053">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7. Nắng tốt dưa, mưa tốt lúa.</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2884695600"/>
                  </a:ext>
                </a:extLst>
              </a:tr>
              <a:tr h="1179158">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8. Làm ruộng ba năm không bằng chăn tằm một lứa.</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Cân nhắc, lựa chọn vật nuôi sao cho đem lại hiệu quả, nâng cao đời sống…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12142835"/>
                  </a:ext>
                </a:extLst>
              </a:tr>
              <a:tr h="786105">
                <a:tc rowSpan="2">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 Về giá trị và phẩm giá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9. Người sống hơn đống vàng.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Đề cao giá trị con người là tài sản, là vốn quý để làm ra tiền bạc.</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5416236"/>
                  </a:ext>
                </a:extLst>
              </a:tr>
              <a:tr h="1179158">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10. Đói cho sạch, rách cho thơm.</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Đề cao/ khuyên nhủ con người trong mọi hoàn cảnh cần phải biết giữ phẩm giá của mình.</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51746986"/>
                  </a:ext>
                </a:extLst>
              </a:tr>
            </a:tbl>
          </a:graphicData>
        </a:graphic>
      </p:graphicFrame>
    </p:spTree>
    <p:extLst>
      <p:ext uri="{BB962C8B-B14F-4D97-AF65-F5344CB8AC3E}">
        <p14:creationId xmlns:p14="http://schemas.microsoft.com/office/powerpoint/2010/main" val="269251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5260516" y="294114"/>
            <a:ext cx="1592744"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147294" y="817334"/>
            <a:ext cx="3819187" cy="523220"/>
          </a:xfrm>
          <a:prstGeom prst="rect">
            <a:avLst/>
          </a:prstGeom>
        </p:spPr>
        <p:txBody>
          <a:bodyPr wrap="none">
            <a:spAutoFit/>
          </a:bodyPr>
          <a:lstStyle/>
          <a:p>
            <a:pPr marL="30480" marR="30480" algn="ctr">
              <a:spcAft>
                <a:spcPts val="0"/>
              </a:spcAft>
            </a:pPr>
            <a:r>
              <a:rPr lang="en-US" sz="2800" b="1">
                <a:latin typeface="Times New Roman" panose="02020603050405020304" pitchFamily="18" charset="0"/>
                <a:ea typeface="Times New Roman" panose="02020603050405020304" pitchFamily="18" charset="0"/>
              </a:rPr>
              <a:t>TỤC NGỮ VIỆT NAM</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4303532"/>
              </p:ext>
            </p:extLst>
          </p:nvPr>
        </p:nvGraphicFramePr>
        <p:xfrm>
          <a:off x="242942" y="1483777"/>
          <a:ext cx="11682482" cy="5151120"/>
        </p:xfrm>
        <a:graphic>
          <a:graphicData uri="http://schemas.openxmlformats.org/drawingml/2006/table">
            <a:tbl>
              <a:tblPr firstRow="1" firstCol="1" bandRow="1"/>
              <a:tblGrid>
                <a:gridCol w="2138148">
                  <a:extLst>
                    <a:ext uri="{9D8B030D-6E8A-4147-A177-3AD203B41FA5}">
                      <a16:colId xmlns:a16="http://schemas.microsoft.com/office/drawing/2014/main" val="2194628130"/>
                    </a:ext>
                  </a:extLst>
                </a:gridCol>
                <a:gridCol w="4251722">
                  <a:extLst>
                    <a:ext uri="{9D8B030D-6E8A-4147-A177-3AD203B41FA5}">
                      <a16:colId xmlns:a16="http://schemas.microsoft.com/office/drawing/2014/main" val="3521296317"/>
                    </a:ext>
                  </a:extLst>
                </a:gridCol>
                <a:gridCol w="5292612">
                  <a:extLst>
                    <a:ext uri="{9D8B030D-6E8A-4147-A177-3AD203B41FA5}">
                      <a16:colId xmlns:a16="http://schemas.microsoft.com/office/drawing/2014/main" val="2679718208"/>
                    </a:ext>
                  </a:extLst>
                </a:gridCol>
              </a:tblGrid>
              <a:tr h="350814">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TN</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701629">
                <a:tc rowSpan="3">
                  <a:txBody>
                    <a:bodyPr/>
                    <a:lstStyle/>
                    <a:p>
                      <a:pPr marR="30480" algn="just">
                        <a:spcAft>
                          <a:spcPts val="0"/>
                        </a:spcAft>
                      </a:pPr>
                      <a:r>
                        <a:rPr lang="en-US" sz="2600" i="1">
                          <a:effectLst/>
                          <a:latin typeface="Times New Roman" panose="02020603050405020304" pitchFamily="18" charset="0"/>
                          <a:ea typeface="Times New Roman" panose="02020603050405020304" pitchFamily="18" charset="0"/>
                          <a:cs typeface="Times New Roman" panose="02020603050405020304" pitchFamily="18" charset="0"/>
                        </a:rPr>
                        <a:t>4) Về tu dưỡng học hành</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11. Không thầy đố mày làm nên.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Đề cao vai trò của người thầy trong việc thành công của mỗi người.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74042804"/>
                  </a:ext>
                </a:extLst>
              </a:tr>
              <a:tr h="701629">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12. Học thầy chẳng tày học bạn.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Việc học bạn để mở mang tri thức là vô cùng cần thiết.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0519640"/>
                  </a:ext>
                </a:extLst>
              </a:tr>
              <a:tr h="701629">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13. Muốn lành nghề, chớ nề học hỏi.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Muốn tinh nghề, giỏi nghề cần không ngừng/ không ngại việc học hành,..</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51245685"/>
                  </a:ext>
                </a:extLst>
              </a:tr>
              <a:tr h="1052443">
                <a:tc rowSpan="2">
                  <a:txBody>
                    <a:bodyPr/>
                    <a:lstStyle/>
                    <a:p>
                      <a:pPr marR="30480" algn="just">
                        <a:spcAft>
                          <a:spcPts val="0"/>
                        </a:spcAft>
                      </a:pPr>
                      <a:r>
                        <a:rPr lang="en-US" sz="2600" i="1">
                          <a:effectLst/>
                          <a:latin typeface="Times New Roman" panose="02020603050405020304" pitchFamily="18" charset="0"/>
                          <a:ea typeface="Times New Roman" panose="02020603050405020304" pitchFamily="18" charset="0"/>
                          <a:cs typeface="Times New Roman" panose="02020603050405020304" pitchFamily="18" charset="0"/>
                        </a:rPr>
                        <a:t>4) Về cách ứng xử</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14. Ăn quả nhớ kẻ trồng cây.</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Khuyên nhủ về lẽ sống: khi được hưởng thành quả thì cần ghi nhớ công ơn của người đã tạo ra thành quả…</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636712"/>
                  </a:ext>
                </a:extLst>
              </a:tr>
              <a:tr h="1052443">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15. Một cây làm chẳng nên non/ Ba cây chụm lại nên hòn núi cao.</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Khuyên nhủ về tinh thần đoàn kết để làm nên việc lớn…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218304"/>
                  </a:ext>
                </a:extLst>
              </a:tr>
            </a:tbl>
          </a:graphicData>
        </a:graphic>
      </p:graphicFrame>
    </p:spTree>
    <p:extLst>
      <p:ext uri="{BB962C8B-B14F-4D97-AF65-F5344CB8AC3E}">
        <p14:creationId xmlns:p14="http://schemas.microsoft.com/office/powerpoint/2010/main" val="1613742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77423" y="1310188"/>
            <a:ext cx="11737074" cy="5276626"/>
          </a:xfrm>
          <a:prstGeom prst="rect">
            <a:avLst/>
          </a:prstGeom>
        </p:spPr>
        <p:txBody>
          <a:bodyPr wrap="square">
            <a:spAutoFit/>
          </a:bodyPr>
          <a:lstStyle/>
          <a:p>
            <a:pPr algn="just">
              <a:spcAft>
                <a:spcPts val="0"/>
              </a:spcAft>
            </a:pPr>
            <a:r>
              <a:rPr lang="nb-NO"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nb-NO"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nb-NO"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b-NO" sz="2800" b="1" smtClean="0">
                <a:latin typeface="Times New Roman" panose="02020603050405020304" pitchFamily="18" charset="0"/>
                <a:ea typeface="Times New Roman" panose="02020603050405020304" pitchFamily="18" charset="0"/>
                <a:cs typeface="Times New Roman" panose="02020603050405020304" pitchFamily="18" charset="0"/>
              </a:rPr>
              <a:t>Đọc các câu tục ngữ sau và trả lời các câu hỏi:</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1309688" algn="just">
              <a:spcAft>
                <a:spcPts val="0"/>
              </a:spcAft>
              <a:tabLst>
                <a:tab pos="1487488" algn="l"/>
              </a:tabLst>
            </a:pPr>
            <a:r>
              <a:rPr lang="pt-BR"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Nhất nước, nhì phân, tam cần, tứ giống.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309688" algn="just">
              <a:spcAft>
                <a:spcPts val="0"/>
              </a:spcAft>
              <a:tabLst>
                <a:tab pos="1487488" algn="l"/>
              </a:tabLst>
            </a:pPr>
            <a:r>
              <a:rPr lang="pt-BR" sz="2800" i="1">
                <a:latin typeface="Times New Roman" panose="02020603050405020304" pitchFamily="18" charset="0"/>
                <a:ea typeface="Times New Roman" panose="02020603050405020304" pitchFamily="18" charset="0"/>
                <a:cs typeface="Times New Roman" panose="02020603050405020304" pitchFamily="18" charset="0"/>
              </a:rPr>
              <a:t>- Đêm tháng năm chưa nằm đã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309688" algn="just">
              <a:spcAft>
                <a:spcPts val="0"/>
              </a:spcAft>
              <a:tabLst>
                <a:tab pos="1487488" algn="l"/>
              </a:tabLs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đã tối.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b="1">
                <a:latin typeface="Times New Roman" panose="02020603050405020304" pitchFamily="18" charset="0"/>
                <a:ea typeface="Calibri" panose="020F0502020204030204" pitchFamily="34" charset="0"/>
                <a:cs typeface="Times New Roman" panose="02020603050405020304" pitchFamily="18" charset="0"/>
              </a:rPr>
              <a:t>Câu 1</a:t>
            </a:r>
            <a:r>
              <a:rPr lang="pt-BR" sz="2800">
                <a:latin typeface="Times New Roman" panose="02020603050405020304" pitchFamily="18" charset="0"/>
                <a:ea typeface="Calibri" panose="020F0502020204030204" pitchFamily="34" charset="0"/>
                <a:cs typeface="Times New Roman" panose="02020603050405020304" pitchFamily="18" charset="0"/>
              </a:rPr>
              <a:t>: Xác định thể loại và phương thức biểu đạt chính của những câu trên.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b="1">
                <a:latin typeface="Times New Roman" panose="02020603050405020304" pitchFamily="18" charset="0"/>
                <a:ea typeface="Calibri" panose="020F0502020204030204" pitchFamily="34" charset="0"/>
                <a:cs typeface="Times New Roman" panose="02020603050405020304" pitchFamily="18" charset="0"/>
              </a:rPr>
              <a:t>Câu 2</a:t>
            </a:r>
            <a:r>
              <a:rPr lang="pt-BR" sz="2800">
                <a:latin typeface="Times New Roman" panose="02020603050405020304" pitchFamily="18" charset="0"/>
                <a:ea typeface="Calibri" panose="020F0502020204030204" pitchFamily="34" charset="0"/>
                <a:cs typeface="Times New Roman" panose="02020603050405020304" pitchFamily="18" charset="0"/>
              </a:rPr>
              <a:t>: </a:t>
            </a:r>
            <a:r>
              <a:rPr lang="nb-NO" sz="2800">
                <a:latin typeface="Times New Roman" panose="02020603050405020304" pitchFamily="18" charset="0"/>
                <a:ea typeface="Calibri" panose="020F0502020204030204" pitchFamily="34" charset="0"/>
                <a:cs typeface="Times New Roman" panose="02020603050405020304" pitchFamily="18" charset="0"/>
              </a:rPr>
              <a:t>Những câu tục ngữ trên viết về chủ đề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a:latin typeface="Times New Roman" panose="02020603050405020304" pitchFamily="18" charset="0"/>
                <a:ea typeface="Calibri" panose="020F0502020204030204" pitchFamily="34" charset="0"/>
                <a:cs typeface="Times New Roman" panose="02020603050405020304" pitchFamily="18" charset="0"/>
              </a:rPr>
              <a:t>Câu 3</a:t>
            </a:r>
            <a:r>
              <a:rPr lang="nb-NO" sz="2800">
                <a:latin typeface="Times New Roman" panose="02020603050405020304" pitchFamily="18" charset="0"/>
                <a:ea typeface="Calibri" panose="020F0502020204030204" pitchFamily="34" charset="0"/>
                <a:cs typeface="Times New Roman" panose="02020603050405020304" pitchFamily="18" charset="0"/>
              </a:rPr>
              <a:t>: Những câu trên có sử dụng cùng một phép tu từ, em hãy cho biết đó là phép tu từ nào? Tại sao trong tục ngữ, nhân dân ta thường sử dụng phép tu từ ấy?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a:latin typeface="Times New Roman" panose="02020603050405020304" pitchFamily="18" charset="0"/>
                <a:ea typeface="Times New Roman" panose="02020603050405020304" pitchFamily="18" charset="0"/>
                <a:cs typeface="Times New Roman" panose="02020603050405020304" pitchFamily="18" charset="0"/>
              </a:rPr>
              <a:t>Câu 4</a:t>
            </a:r>
            <a:r>
              <a:rPr lang="nb-NO" sz="2800">
                <a:latin typeface="Times New Roman" panose="02020603050405020304" pitchFamily="18" charset="0"/>
                <a:ea typeface="Times New Roman" panose="02020603050405020304" pitchFamily="18" charset="0"/>
                <a:cs typeface="Times New Roman" panose="02020603050405020304" pitchFamily="18" charset="0"/>
              </a:rPr>
              <a:t>: Giải thích ý nghĩa câu: "</a:t>
            </a:r>
            <a:r>
              <a:rPr lang="pt-BR" sz="2800" i="1">
                <a:latin typeface="Times New Roman" panose="02020603050405020304" pitchFamily="18" charset="0"/>
                <a:ea typeface="Times New Roman" panose="02020603050405020304" pitchFamily="18" charset="0"/>
                <a:cs typeface="Times New Roman" panose="02020603050405020304" pitchFamily="18" charset="0"/>
              </a:rPr>
              <a:t>Đêm tháng năm chưa nằm đã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i="1">
                <a:latin typeface="Times New Roman" panose="02020603050405020304" pitchFamily="18" charset="0"/>
                <a:ea typeface="Times New Roman" panose="02020603050405020304" pitchFamily="18" charset="0"/>
                <a:cs typeface="Times New Roman" panose="02020603050405020304" pitchFamily="18" charset="0"/>
              </a:rPr>
              <a:t>                                                    Ngày tháng mười chưa cười đã tối</a:t>
            </a:r>
            <a:r>
              <a:rPr lang="pt-B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i="1">
                <a:latin typeface="Times New Roman" panose="02020603050405020304" pitchFamily="18" charset="0"/>
                <a:ea typeface="Calibri" panose="020F0502020204030204" pitchFamily="34" charset="0"/>
                <a:cs typeface="Times New Roman" panose="02020603050405020304" pitchFamily="18" charset="0"/>
              </a:rPr>
              <a:t>Câu 5</a:t>
            </a:r>
            <a:r>
              <a:rPr lang="nb-NO" sz="2800">
                <a:latin typeface="Times New Roman" panose="02020603050405020304" pitchFamily="18" charset="0"/>
                <a:ea typeface="Calibri" panose="020F0502020204030204" pitchFamily="34" charset="0"/>
                <a:cs typeface="Times New Roman" panose="02020603050405020304" pitchFamily="18" charset="0"/>
              </a:rPr>
              <a:t>: Tìm một câu tục ngữ có cùng chủ đề với những câu tục ngữ trên mà em biết</a:t>
            </a:r>
            <a:r>
              <a:rPr lang="nb-NO"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97933" y="583724"/>
            <a:ext cx="659661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LUYỆN ĐỀ NGỮ LIỆU TRONG 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76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4202</Words>
  <PresentationFormat>Widescreen</PresentationFormat>
  <Paragraphs>392</Paragraphs>
  <Slides>41</Slides>
  <Notes>19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41</vt:i4>
      </vt:variant>
    </vt:vector>
  </HeadingPairs>
  <TitlesOfParts>
    <vt:vector size="59" baseType="lpstr">
      <vt:lpstr>Arial</vt:lpstr>
      <vt:lpstr>Arial Unicode MS</vt:lpstr>
      <vt:lpstr>Calibri</vt:lpstr>
      <vt:lpstr>Calibri Light</vt:lpstr>
      <vt:lpstr>等线</vt:lpstr>
      <vt:lpstr>inpin heiti</vt:lpstr>
      <vt:lpstr>MS Mincho</vt:lpstr>
      <vt:lpstr>黑体</vt:lpstr>
      <vt:lpstr>Times New Roman</vt:lpstr>
      <vt:lpstr>VNI-Times</vt:lpstr>
      <vt:lpstr>Wingdings</vt:lpstr>
      <vt:lpstr>思源黑体 Heavy</vt:lpstr>
      <vt:lpstr>Office Theme</vt:lpstr>
      <vt:lpstr>Office 主题</vt:lpstr>
      <vt:lpstr>Office 主题​​</vt:lpstr>
      <vt:lpstr>Contents Slide Master</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2022-11-15T03:33:45Z</dcterms:modified>
</cp:coreProperties>
</file>