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3"/>
  </p:notesMasterIdLst>
  <p:handoutMasterIdLst>
    <p:handoutMasterId r:id="rId24"/>
  </p:handoutMasterIdLst>
  <p:sldIdLst>
    <p:sldId id="302" r:id="rId3"/>
    <p:sldId id="258" r:id="rId4"/>
    <p:sldId id="303" r:id="rId5"/>
    <p:sldId id="284" r:id="rId6"/>
    <p:sldId id="296" r:id="rId7"/>
    <p:sldId id="305" r:id="rId8"/>
    <p:sldId id="306" r:id="rId9"/>
    <p:sldId id="315" r:id="rId10"/>
    <p:sldId id="313" r:id="rId11"/>
    <p:sldId id="333" r:id="rId12"/>
    <p:sldId id="350" r:id="rId13"/>
    <p:sldId id="348" r:id="rId14"/>
    <p:sldId id="349" r:id="rId15"/>
    <p:sldId id="355" r:id="rId16"/>
    <p:sldId id="353" r:id="rId17"/>
    <p:sldId id="354" r:id="rId18"/>
    <p:sldId id="337" r:id="rId19"/>
    <p:sldId id="345" r:id="rId20"/>
    <p:sldId id="343" r:id="rId21"/>
    <p:sldId id="277" r:id="rId22"/>
  </p:sldIdLst>
  <p:sldSz cx="24387175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FF0066"/>
    <a:srgbClr val="000099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1" d="100"/>
          <a:sy n="31" d="100"/>
        </p:scale>
        <p:origin x="-996" y="-108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C2899-7045-4691-8F64-4BEBB6BD4B4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0FB1C-3466-4A23-8134-478037A76F4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78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5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272" y="2057400"/>
            <a:ext cx="21948776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5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6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7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9575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71976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2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5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8813800"/>
            <a:ext cx="20729575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9" y="5813426"/>
            <a:ext cx="20729575" cy="30003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07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1" y="3200401"/>
            <a:ext cx="10898189" cy="905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9789" y="3200401"/>
            <a:ext cx="10898187" cy="905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4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2" y="3070226"/>
            <a:ext cx="10775950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2" y="4349750"/>
            <a:ext cx="10775950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850" y="3070226"/>
            <a:ext cx="10779124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850" y="4349750"/>
            <a:ext cx="10779124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88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41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1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3226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6" y="546101"/>
            <a:ext cx="13633450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3226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81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4" y="9601201"/>
            <a:ext cx="14631987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4" y="1225550"/>
            <a:ext cx="14631987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4" y="10734675"/>
            <a:ext cx="14631987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35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27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1575" y="549275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1" y="549275"/>
            <a:ext cx="16309976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76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2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9" y="3070226"/>
            <a:ext cx="1077946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9" y="4349750"/>
            <a:ext cx="10779469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9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363677" y="333376"/>
            <a:ext cx="1014482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CÔNG</a:t>
            </a:r>
            <a:r>
              <a:rPr lang="en-US" sz="51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THỨC LƯỢNG GIÁC (TIẾT 3).</a:t>
            </a:r>
            <a:endParaRPr lang="en-US" sz="51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81617" y="455251"/>
            <a:ext cx="1540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9998" y="185947"/>
            <a:ext cx="86433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15074" y="276523"/>
            <a:ext cx="21040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V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0" r:id="rId13"/>
    <p:sldLayoutId id="2147483661" r:id="rId14"/>
    <p:sldLayoutId id="2147483663" r:id="rId15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549275"/>
            <a:ext cx="21948776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3200401"/>
            <a:ext cx="21948776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1" y="12712700"/>
            <a:ext cx="56911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DFE2-CA1D-4140-A11D-BCF702C44377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789" y="12712700"/>
            <a:ext cx="77216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9" y="12712700"/>
            <a:ext cx="56911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C8795-626B-4A62-9876-3D25CD62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2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1.wmf"/><Relationship Id="rId3" Type="http://schemas.openxmlformats.org/officeDocument/2006/relationships/image" Target="../media/image48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9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9.wmf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8125" y="-300956"/>
            <a:ext cx="24406148" cy="1382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8" rIns="91394" bIns="4569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5"/>
            <a:ext cx="19877575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8" rIns="91394" bIns="4569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67" y="1907685"/>
            <a:ext cx="2425571" cy="83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4" tIns="45698" rIns="91394" bIns="45698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100999"/>
            <a:ext cx="24400494" cy="83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8" rIns="91394" bIns="45698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6: CUNG VÀ GÓC LƯỢNG GIÁC. CÔNG THỨC LƯỢNG GIÁC 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67388" y="4267199"/>
            <a:ext cx="13632089" cy="1862018"/>
            <a:chOff x="5747658" y="3914360"/>
            <a:chExt cx="13632086" cy="1862017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4753" y="3914360"/>
              <a:ext cx="11827726" cy="1862017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8"/>
                </a:lnSpc>
                <a:spcBef>
                  <a:spcPts val="1800"/>
                </a:spcBef>
              </a:pPr>
              <a:r>
                <a:rPr lang="en-US" sz="67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7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 3</a:t>
              </a:r>
            </a:p>
            <a:p>
              <a:pPr algn="ctr">
                <a:lnSpc>
                  <a:spcPts val="5998"/>
                </a:lnSpc>
                <a:spcBef>
                  <a:spcPts val="1800"/>
                </a:spcBef>
              </a:pPr>
              <a:r>
                <a:rPr lang="en-US" sz="67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CÔNG THỨC LƯỢNG GIÁC </a:t>
              </a:r>
              <a:r>
                <a:rPr lang="en-US" sz="67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.</a:t>
              </a:r>
              <a:endParaRPr lang="en-US" sz="67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79" y="-10886"/>
            <a:ext cx="1814126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223353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6" y="149818"/>
            <a:ext cx="2238373" cy="1707028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534389" y="28279"/>
            <a:ext cx="5122788" cy="266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0" y="149818"/>
            <a:ext cx="3848501" cy="2926080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9" y="6466527"/>
            <a:ext cx="14835249" cy="922573"/>
            <a:chOff x="7459670" y="7086600"/>
            <a:chExt cx="14836971" cy="922680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320418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 BIẾN ĐỔI TÍCH THÀNH TỔNG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64" y="7688758"/>
                  <a:ext cx="42960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2" y="8077200"/>
            <a:ext cx="3537285" cy="945163"/>
            <a:chOff x="7459670" y="8524495"/>
            <a:chExt cx="3537696" cy="945271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4"/>
              <a:ext cx="1904910" cy="831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42" y="7688758"/>
                  <a:ext cx="676049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421088" y="9753600"/>
            <a:ext cx="9624221" cy="957499"/>
            <a:chOff x="7459670" y="9982200"/>
            <a:chExt cx="6929555" cy="957611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7"/>
              <a:ext cx="5296769" cy="831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20" y="7688758"/>
                  <a:ext cx="922492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2" name="Group 74"/>
          <p:cNvGrpSpPr/>
          <p:nvPr/>
        </p:nvGrpSpPr>
        <p:grpSpPr>
          <a:xfrm>
            <a:off x="2340768" y="11430000"/>
            <a:ext cx="8260067" cy="957499"/>
            <a:chOff x="7459670" y="9982200"/>
            <a:chExt cx="5947347" cy="957611"/>
          </a:xfrm>
        </p:grpSpPr>
        <p:sp>
          <p:nvSpPr>
            <p:cNvPr id="43" name="Rectangle 42"/>
            <p:cNvSpPr/>
            <p:nvPr/>
          </p:nvSpPr>
          <p:spPr>
            <a:xfrm>
              <a:off x="9092456" y="10108717"/>
              <a:ext cx="4314561" cy="831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6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7" name="Round Same Side Corner Rectangle 4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7934301" y="7688758"/>
                  <a:ext cx="55653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78771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6476999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9271666"/>
            <a:ext cx="22466402" cy="4219709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19611" y="2971800"/>
                <a:ext cx="19867563" cy="4810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Biến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đổi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tích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thành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tổng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biểu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thức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sau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ta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được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</a:t>
                </a:r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vi-VN" sz="5400" b="1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vi-VN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	</a:t>
                </a:r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          </a:t>
                </a:r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</m:oMath>
                </a14:m>
                <a:endParaRPr lang="vi-VN" sz="54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611" y="2971800"/>
                <a:ext cx="19867563" cy="4810035"/>
              </a:xfrm>
              <a:prstGeom prst="rect">
                <a:avLst/>
              </a:prstGeom>
              <a:blipFill rotWithShape="1">
                <a:blip r:embed="rId3"/>
                <a:stretch>
                  <a:fillRect l="-1626" t="-2662" b="-6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4497387" y="59436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231169" y="10265253"/>
                <a:ext cx="15344418" cy="2003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5400" i="1" smtClean="0"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sz="5400" i="1" smtClean="0"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func>
                      <m:funcPr>
                        <m:ctrlPr>
                          <a:rPr lang="vi-VN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5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>
                          <a:rPr lang="en-US" sz="5400" b="0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5400" dirty="0" smtClean="0">
                    <a:effectLst/>
                    <a:latin typeface="Calibri"/>
                    <a:ea typeface="Calibri"/>
                    <a:cs typeface="Times New Roman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−3</m:t>
                        </m:r>
                      </m:e>
                    </m:func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5400" b="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unc>
                      <m:func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+3</m:t>
                        </m:r>
                      </m:e>
                    </m:func>
                    <m:r>
                      <a:rPr lang="en-US" sz="5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5400" b="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endParaRPr lang="vi-VN" sz="5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vi-VN" sz="5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169" y="10265253"/>
                <a:ext cx="15344418" cy="2003625"/>
              </a:xfrm>
              <a:prstGeom prst="rect">
                <a:avLst/>
              </a:prstGeom>
              <a:blipFill rotWithShape="1">
                <a:blip r:embed="rId4"/>
                <a:stretch>
                  <a:fillRect t="-5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0593387" y="11604645"/>
                <a:ext cx="5929572" cy="1047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vi-VN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e>
                      </m:func>
                      <m:r>
                        <a:rPr lang="en-US" sz="5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vi-VN" sz="5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3387" y="11604645"/>
                <a:ext cx="5929572" cy="10479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5620467" y="11532600"/>
            <a:ext cx="2781531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vi-VN" sz="5400" dirty="0"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5400" dirty="0"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</a:t>
            </a:r>
            <a:endParaRPr lang="vi-VN" sz="5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48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6476999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9343891"/>
            <a:ext cx="22466402" cy="4219709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4204385" y="51054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246615" y="3191530"/>
                <a:ext cx="16548172" cy="4119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đổi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</a:t>
                </a:r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A.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B.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C.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</a:t>
                </a: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615" y="3191530"/>
                <a:ext cx="16548172" cy="4119333"/>
              </a:xfrm>
              <a:prstGeom prst="rect">
                <a:avLst/>
              </a:prstGeom>
              <a:blipFill rotWithShape="1">
                <a:blip r:embed="rId3"/>
                <a:stretch>
                  <a:fillRect l="-1511" t="-2370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4017424" y="11913600"/>
            <a:ext cx="4213763" cy="8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48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48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B</a:t>
            </a:r>
            <a:endParaRPr lang="vi-VN" sz="4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407824" y="10358523"/>
                <a:ext cx="9844446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Times New Roman"/>
                          <a:cs typeface="Times New Roman"/>
                        </a:rPr>
                        <m:t>𝐶</m:t>
                      </m:r>
                      <m:r>
                        <a:rPr lang="en-US" sz="4800" i="1" smtClean="0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vi-VN" sz="4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824" y="10358523"/>
                <a:ext cx="9844446" cy="14752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757195" y="10134600"/>
                <a:ext cx="6084592" cy="168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195" y="10134600"/>
                <a:ext cx="6084592" cy="16826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5029199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1108722"/>
              <a:chOff x="1311958" y="3405486"/>
              <a:chExt cx="3251532" cy="1108722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1030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8001000"/>
            <a:ext cx="22466402" cy="5486400"/>
            <a:chOff x="1270511" y="5394064"/>
            <a:chExt cx="22466403" cy="8581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5830435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394064"/>
              <a:ext cx="3568120" cy="1618878"/>
              <a:chOff x="1224541" y="5763693"/>
              <a:chExt cx="3568120" cy="1618878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083343"/>
                <a:ext cx="160205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576369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5780524"/>
                <a:ext cx="903517" cy="160204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5852533"/>
                <a:ext cx="501902" cy="131550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4698172" y="39624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725987" y="3200400"/>
                <a:ext cx="18834681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Biến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 ta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:endParaRPr lang="en-US" sz="4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3200400"/>
                <a:ext cx="18834681" cy="3785652"/>
              </a:xfrm>
              <a:prstGeom prst="rect">
                <a:avLst/>
              </a:prstGeom>
              <a:blipFill rotWithShape="1">
                <a:blip r:embed="rId3"/>
                <a:stretch>
                  <a:fillRect l="-1456" t="-3543" b="-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7756187" y="11658600"/>
            <a:ext cx="2781787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vi-VN" sz="54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A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79394"/>
              </p:ext>
            </p:extLst>
          </p:nvPr>
        </p:nvGraphicFramePr>
        <p:xfrm>
          <a:off x="5014922" y="8915400"/>
          <a:ext cx="7331921" cy="93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" name="Equation" r:id="rId4" imgW="4749480" imgH="622080" progId="Equation.DSMT4">
                  <p:embed/>
                </p:oleObj>
              </mc:Choice>
              <mc:Fallback>
                <p:oleObj name="Equation" r:id="rId4" imgW="47494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22" y="8915400"/>
                        <a:ext cx="7331921" cy="939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700729"/>
              </p:ext>
            </p:extLst>
          </p:nvPr>
        </p:nvGraphicFramePr>
        <p:xfrm>
          <a:off x="5543548" y="10187766"/>
          <a:ext cx="6481181" cy="65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" name="Equation" r:id="rId6" imgW="4444920" imgH="444240" progId="Equation.DSMT4">
                  <p:embed/>
                </p:oleObj>
              </mc:Choice>
              <mc:Fallback>
                <p:oleObj name="Equation" r:id="rId6" imgW="4444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48" y="10187766"/>
                        <a:ext cx="6481181" cy="6580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24273"/>
              </p:ext>
            </p:extLst>
          </p:nvPr>
        </p:nvGraphicFramePr>
        <p:xfrm>
          <a:off x="13184188" y="10058401"/>
          <a:ext cx="6781800" cy="703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" name="Equation" r:id="rId8" imgW="4635360" imgH="482400" progId="Equation.DSMT4">
                  <p:embed/>
                </p:oleObj>
              </mc:Choice>
              <mc:Fallback>
                <p:oleObj name="Equation" r:id="rId8" imgW="4635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4188" y="10058401"/>
                        <a:ext cx="6781800" cy="7036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13886"/>
              </p:ext>
            </p:extLst>
          </p:nvPr>
        </p:nvGraphicFramePr>
        <p:xfrm>
          <a:off x="5678488" y="11201400"/>
          <a:ext cx="935513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" name="Equation" r:id="rId10" imgW="4952880" imgH="380880" progId="Equation.DSMT4">
                  <p:embed/>
                </p:oleObj>
              </mc:Choice>
              <mc:Fallback>
                <p:oleObj name="Equation" r:id="rId10" imgW="4952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8" y="11201400"/>
                        <a:ext cx="9355137" cy="7191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440057"/>
              </p:ext>
            </p:extLst>
          </p:nvPr>
        </p:nvGraphicFramePr>
        <p:xfrm>
          <a:off x="5532728" y="12192000"/>
          <a:ext cx="981067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Equation" r:id="rId12" imgW="6019560" imgH="368280" progId="Equation.DSMT4">
                  <p:embed/>
                </p:oleObj>
              </mc:Choice>
              <mc:Fallback>
                <p:oleObj name="Equation" r:id="rId12" imgW="6019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728" y="12192000"/>
                        <a:ext cx="9810671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0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5214785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1072045"/>
              <a:chOff x="1311958" y="3405486"/>
              <a:chExt cx="3251532" cy="1072045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993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8001000"/>
            <a:ext cx="22466402" cy="54903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2299385" y="48006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997494" y="3276600"/>
                <a:ext cx="21702294" cy="3762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đổi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/>
                        <a:ea typeface="Times New Roman"/>
                        <a:cs typeface="Times New Roman"/>
                      </a:rPr>
                      <m:t>   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d>
                      <m:d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vi-VN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  <a:ea typeface="Times New Roman"/>
                            <a:cs typeface="Times New Roman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vi-VN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𝑐𝑜𝑠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ta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</a:t>
                </a:r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 smtClean="0">
                    <a:latin typeface="Times New Roman"/>
                    <a:ea typeface="Times New Roman"/>
                    <a:cs typeface="Times New Roman"/>
                  </a:rPr>
                  <a:t>    A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800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en-US" sz="4800" b="1" dirty="0" smtClean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/>
                    <a:ea typeface="Times New Roman"/>
                    <a:cs typeface="Times New Roman"/>
                  </a:rPr>
                  <a:t>	</a:t>
                </a:r>
                <a:endParaRPr lang="vi-VN" sz="4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 smtClean="0">
                    <a:latin typeface="Times New Roman"/>
                    <a:ea typeface="Times New Roman"/>
                    <a:cs typeface="Times New Roman"/>
                  </a:rPr>
                  <a:t>    C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800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               </a:t>
                </a:r>
                <a:r>
                  <a:rPr lang="en-US" sz="4800" b="1" dirty="0" smtClean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494" y="3276600"/>
                <a:ext cx="21702294" cy="3762440"/>
              </a:xfrm>
              <a:prstGeom prst="rect">
                <a:avLst/>
              </a:prstGeom>
              <a:blipFill rotWithShape="1">
                <a:blip r:embed="rId2"/>
                <a:stretch>
                  <a:fillRect l="-1152" b="-3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754187" y="11887200"/>
            <a:ext cx="3107014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hlinkClick r:id="rId3" action="ppaction://hlinksldjump"/>
              </a:rPr>
              <a:t>Chọn </a:t>
            </a:r>
            <a:r>
              <a:rPr lang="en-US" sz="54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hlinkClick r:id="rId3" action="ppaction://hlinksldjump"/>
              </a:rPr>
              <a:t>B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278187" y="8534400"/>
                <a:ext cx="9463262" cy="1688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Times New Roman"/>
                          <a:cs typeface="Times New Roman"/>
                        </a:rPr>
                        <m:t>𝐷</m:t>
                      </m:r>
                      <m:r>
                        <a:rPr lang="en-US" sz="4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7" y="8534400"/>
                <a:ext cx="9463262" cy="16881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2569572" y="8634059"/>
                <a:ext cx="8082215" cy="168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e>
                        <m:sup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9572" y="8634059"/>
                <a:ext cx="8082215" cy="16826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125787" y="10744200"/>
                <a:ext cx="10896600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Calibri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(1+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7" y="10744200"/>
                <a:ext cx="10896600" cy="14752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422187" y="10515600"/>
                <a:ext cx="9982200" cy="168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187" y="10515600"/>
                <a:ext cx="9982200" cy="16826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6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  <p:bldP spid="49" grpId="0"/>
      <p:bldP spid="50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4800599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473463" cy="1157797"/>
              <a:chOff x="1311958" y="3405486"/>
              <a:chExt cx="3473463" cy="1157797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3015944" y="2576524"/>
                <a:ext cx="826211" cy="271274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107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8571"/>
                <a:chOff x="1311958" y="3405486"/>
                <a:chExt cx="950173" cy="948571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0"/>
                  <a:ext cx="305189" cy="20292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6" y="3642225"/>
                  <a:ext cx="175395" cy="62053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7543800"/>
            <a:ext cx="22466402" cy="59475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6994187" y="56388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36880" y="3066484"/>
                <a:ext cx="19162908" cy="3668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>
                    <a:latin typeface="Times New Roman"/>
                    <a:ea typeface="Calibri"/>
                    <a:cs typeface="Times New Roman"/>
                  </a:rPr>
                  <a:t>Cho </a:t>
                </a:r>
                <a:r>
                  <a:rPr lang="en-US" sz="4800" dirty="0" err="1">
                    <a:latin typeface="Times New Roman"/>
                    <a:ea typeface="Calibri"/>
                    <a:cs typeface="Times New Roman"/>
                  </a:rPr>
                  <a:t>hai</a:t>
                </a:r>
                <a:r>
                  <a:rPr lang="en-US" sz="48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Calibri"/>
                    <a:cs typeface="Times New Roman"/>
                  </a:rPr>
                  <a:t>góc</a:t>
                </a:r>
                <a:r>
                  <a:rPr lang="en-US" sz="48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Calibri"/>
                    <a:cs typeface="Times New Roman"/>
                  </a:rPr>
                  <a:t>nhọn</a:t>
                </a:r>
                <a:r>
                  <a:rPr lang="en-US" sz="4800" dirty="0">
                    <a:latin typeface="Times New Roman"/>
                    <a:ea typeface="Calibri"/>
                    <a:cs typeface="Times New Roman"/>
                  </a:rPr>
                  <a:t> a </a:t>
                </a:r>
                <a:r>
                  <a:rPr lang="en-US" sz="4800" dirty="0" err="1">
                    <a:latin typeface="Times New Roman"/>
                    <a:ea typeface="Calibri"/>
                    <a:cs typeface="Times New Roman"/>
                  </a:rPr>
                  <a:t>và</a:t>
                </a:r>
                <a:r>
                  <a:rPr lang="en-US" sz="4800" dirty="0">
                    <a:latin typeface="Times New Roman"/>
                    <a:ea typeface="Calibri"/>
                    <a:cs typeface="Times New Roman"/>
                  </a:rPr>
                  <a:t> b. </a:t>
                </a:r>
                <a:r>
                  <a:rPr lang="en-US" sz="4800" dirty="0" err="1">
                    <a:latin typeface="Times New Roman"/>
                    <a:ea typeface="Calibri"/>
                    <a:cs typeface="Times New Roman"/>
                  </a:rPr>
                  <a:t>biết</a:t>
                </a:r>
                <a:r>
                  <a:rPr lang="en-US" sz="4800" b="1" i="1" dirty="0">
                    <a:latin typeface="Times New Roman"/>
                    <a:ea typeface="Calibri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Giá </a:t>
                </a:r>
                <a:r>
                  <a:rPr lang="en-US" sz="4800" dirty="0" err="1">
                    <a:latin typeface="Times New Roman"/>
                    <a:ea typeface="Times New Roman"/>
                    <a:cs typeface="Times New Roman"/>
                  </a:rPr>
                  <a:t>trị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Times New Roman"/>
                    <a:cs typeface="Times New Roman"/>
                  </a:rPr>
                  <a:t>của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4800" dirty="0">
                    <a:latin typeface="Calibri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vi-VN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vi-VN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Times New Roman"/>
                    <a:cs typeface="Times New Roman"/>
                  </a:rPr>
                  <a:t>bằng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:</a:t>
                </a:r>
                <a:endParaRPr lang="vi-VN" sz="48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13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144</m:t>
                        </m:r>
                      </m:den>
                    </m:f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15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400</m:t>
                        </m:r>
                      </m:den>
                    </m:f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144</m:t>
                        </m:r>
                      </m:den>
                    </m:f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  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400</m:t>
                        </m:r>
                      </m:den>
                    </m:f>
                  </m:oMath>
                </a14:m>
                <a:endParaRPr lang="vi-VN" sz="54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80" y="3066484"/>
                <a:ext cx="19162908" cy="3668184"/>
              </a:xfrm>
              <a:prstGeom prst="rect">
                <a:avLst/>
              </a:prstGeom>
              <a:blipFill rotWithShape="1">
                <a:blip r:embed="rId2"/>
                <a:stretch>
                  <a:fillRect l="-1431" b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3430587" y="11963400"/>
            <a:ext cx="4144347" cy="8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48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48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D</a:t>
            </a:r>
            <a:endParaRPr lang="vi-VN" sz="4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587226" y="8104003"/>
                <a:ext cx="9673162" cy="104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5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vi-VN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5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func>
                        <m:funcPr>
                          <m:ctrlPr>
                            <a:rPr lang="vi-VN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vi-VN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5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226" y="8104003"/>
                <a:ext cx="9673162" cy="10479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811587" y="8763000"/>
                <a:ext cx="9637424" cy="168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</m:func>
                        </m:e>
                      </m:d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87" y="8763000"/>
                <a:ext cx="9637424" cy="16826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1679934" y="8915400"/>
                <a:ext cx="10267253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</m:func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−1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−2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vi-VN" sz="72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934" y="8915400"/>
                <a:ext cx="10267253" cy="14752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535987" y="9982200"/>
                <a:ext cx="9367678" cy="1995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vi-VN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vi-VN" sz="44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987" y="9982200"/>
                <a:ext cx="9367678" cy="19956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344987" y="10744200"/>
                <a:ext cx="70574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𝑏</m:t>
                          </m:r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vi-VN" sz="6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87" y="10744200"/>
                <a:ext cx="7057453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Oval 37"/>
              <p:cNvSpPr/>
              <p:nvPr/>
            </p:nvSpPr>
            <p:spPr>
              <a:xfrm>
                <a:off x="15698786" y="7772400"/>
                <a:ext cx="8001001" cy="3502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𝑐𝑜𝑠</m:t>
                    </m:r>
                    <m:r>
                      <a:rPr lang="en-US" sz="4800" i="1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 smtClean="0"/>
                  <a:t>=</a:t>
                </a:r>
                <a:r>
                  <a:rPr lang="en-US" sz="4800" dirty="0"/>
                  <a:t> </a:t>
                </a:r>
                <a:r>
                  <a:rPr lang="en-US" sz="48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0" smtClean="0">
                        <a:latin typeface="Cambria Math"/>
                      </a:rPr>
                      <m:t> −1</m:t>
                    </m:r>
                  </m:oMath>
                </a14:m>
                <a:endParaRPr lang="en-US" sz="4800" dirty="0"/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786" y="7772400"/>
                <a:ext cx="8001001" cy="3502283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9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9" grpId="0"/>
      <p:bldP spid="48" grpId="0"/>
      <p:bldP spid="49" grpId="0"/>
      <p:bldP spid="50" grpId="0"/>
      <p:bldP spid="51" grpId="0"/>
      <p:bldP spid="52" grpId="0"/>
      <p:bldP spid="53" grpId="0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4190999"/>
            <a:chOff x="1268078" y="2438400"/>
            <a:chExt cx="22431709" cy="4190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3833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6858000"/>
            <a:ext cx="22466402" cy="66333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2732948" y="5167549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66912" y="3297398"/>
                <a:ext cx="19151875" cy="2980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13</m:t>
                        </m:r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en-US" sz="5400" b="0" i="1" smtClean="0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24</m:t>
                        </m:r>
                      </m:den>
                    </m:f>
                  </m:oMath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912" y="3297398"/>
                <a:ext cx="19151875" cy="2980239"/>
              </a:xfrm>
              <a:prstGeom prst="rect">
                <a:avLst/>
              </a:prstGeom>
              <a:blipFill rotWithShape="1">
                <a:blip r:embed="rId3"/>
                <a:stretch>
                  <a:fillRect l="-382" b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897187" y="11811000"/>
            <a:ext cx="5029199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C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61529"/>
              </p:ext>
            </p:extLst>
          </p:nvPr>
        </p:nvGraphicFramePr>
        <p:xfrm>
          <a:off x="5032374" y="7620001"/>
          <a:ext cx="9904413" cy="15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4" imgW="6502320" imgH="1028520" progId="Equation.DSMT4">
                  <p:embed/>
                </p:oleObj>
              </mc:Choice>
              <mc:Fallback>
                <p:oleObj name="Equation" r:id="rId4" imgW="650232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4" y="7620001"/>
                        <a:ext cx="9904413" cy="1584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810553"/>
              </p:ext>
            </p:extLst>
          </p:nvPr>
        </p:nvGraphicFramePr>
        <p:xfrm>
          <a:off x="5656326" y="9719068"/>
          <a:ext cx="10728261" cy="171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6" imgW="6794280" imgH="1091880" progId="Equation.DSMT4">
                  <p:embed/>
                </p:oleObj>
              </mc:Choice>
              <mc:Fallback>
                <p:oleObj name="Equation" r:id="rId6" imgW="679428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326" y="9719068"/>
                        <a:ext cx="10728261" cy="17169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6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4648199"/>
            <a:chOff x="1268078" y="2438400"/>
            <a:chExt cx="22431709" cy="46481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42906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7772400"/>
            <a:ext cx="22466402" cy="57189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4116387" y="50292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66912" y="2917158"/>
                <a:ext cx="18923275" cy="3142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𝐴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𝑐𝑜𝑠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</a:t>
                </a:r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6000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  </a:t>
                </a:r>
                <a:r>
                  <a:rPr lang="en-US" sz="4800" dirty="0" smtClean="0"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             </a:t>
                </a:r>
                <a:r>
                  <a:rPr lang="en-US" sz="4800" b="1" dirty="0" smtClean="0"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latin typeface="Times New Roman"/>
                    <a:ea typeface="Times New Roman"/>
                    <a:cs typeface="Times New Roman"/>
                  </a:rPr>
                  <a:t>         </a:t>
                </a:r>
                <a:r>
                  <a:rPr lang="en-US" sz="6000" dirty="0" smtClean="0">
                    <a:latin typeface="Times New Roman"/>
                    <a:ea typeface="Times New Roman"/>
                    <a:cs typeface="Times New Roman"/>
                  </a:rPr>
                  <a:t>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endParaRPr lang="vi-VN" sz="60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912" y="2917158"/>
                <a:ext cx="18923275" cy="3142335"/>
              </a:xfrm>
              <a:prstGeom prst="rect">
                <a:avLst/>
              </a:prstGeom>
              <a:blipFill rotWithShape="1">
                <a:blip r:embed="rId3"/>
                <a:stretch>
                  <a:fillRect l="-1482" b="-4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732087" y="11887200"/>
            <a:ext cx="2908300" cy="8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48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48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A</a:t>
            </a:r>
            <a:endParaRPr lang="vi-VN" sz="4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0443"/>
              </p:ext>
            </p:extLst>
          </p:nvPr>
        </p:nvGraphicFramePr>
        <p:xfrm>
          <a:off x="4804962" y="8686800"/>
          <a:ext cx="4416825" cy="16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Equation" r:id="rId4" imgW="2565360" imgH="977760" progId="Equation.DSMT4">
                  <p:embed/>
                </p:oleObj>
              </mc:Choice>
              <mc:Fallback>
                <p:oleObj name="Equation" r:id="rId4" imgW="256536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962" y="8686800"/>
                        <a:ext cx="4416825" cy="1670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387211"/>
              </p:ext>
            </p:extLst>
          </p:nvPr>
        </p:nvGraphicFramePr>
        <p:xfrm>
          <a:off x="9351287" y="10597499"/>
          <a:ext cx="11681500" cy="1746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6" imgW="7378560" imgH="1104840" progId="Equation.DSMT4">
                  <p:embed/>
                </p:oleObj>
              </mc:Choice>
              <mc:Fallback>
                <p:oleObj name="Equation" r:id="rId6" imgW="737856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1287" y="10597499"/>
                        <a:ext cx="11681500" cy="17469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9789"/>
              </p:ext>
            </p:extLst>
          </p:nvPr>
        </p:nvGraphicFramePr>
        <p:xfrm>
          <a:off x="9450387" y="8501516"/>
          <a:ext cx="9144000" cy="178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8" imgW="5270400" imgH="1028520" progId="Equation.DSMT4">
                  <p:embed/>
                </p:oleObj>
              </mc:Choice>
              <mc:Fallback>
                <p:oleObj name="Equation" r:id="rId8" imgW="527040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50387" y="8501516"/>
                        <a:ext cx="9144000" cy="1784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8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3962399"/>
            <a:chOff x="1268078" y="2438400"/>
            <a:chExt cx="22431709" cy="6476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4"/>
              <a:ext cx="22427577" cy="611947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1" cy="1386187"/>
              <a:chOff x="1311958" y="3405486"/>
              <a:chExt cx="3251531" cy="1386187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698789" y="2893677"/>
                <a:ext cx="1238588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2"/>
                <a:ext cx="2140330" cy="1308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8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1352891"/>
                <a:chOff x="1311958" y="3405486"/>
                <a:chExt cx="950173" cy="1352891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364773" cy="607245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725847" y="4151130"/>
                  <a:ext cx="373628" cy="60724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6705600"/>
            <a:ext cx="22466402" cy="67857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2982209" y="47244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865105" y="3266052"/>
                <a:ext cx="18377482" cy="2449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Tích </a:t>
                </a:r>
                <a:r>
                  <a:rPr lang="en-US" sz="4800" dirty="0" err="1">
                    <a:latin typeface="Times New Roman"/>
                    <a:ea typeface="Times New Roman"/>
                    <a:cs typeface="Times New Roman"/>
                  </a:rPr>
                  <a:t>số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e>
                    </m:func>
                    <m:r>
                      <a:rPr lang="en-US" sz="4800" i="1">
                        <a:latin typeface="Cambria Math"/>
                        <a:ea typeface="Times New Roman"/>
                        <a:cs typeface="Times New Roman"/>
                      </a:rPr>
                      <m:t>0°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Times New Roman"/>
                    <a:cs typeface="Times New Roman"/>
                  </a:rPr>
                  <a:t>bằng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:</a:t>
                </a:r>
                <a:endParaRPr lang="vi-VN" sz="48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16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C.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16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vi-VN" sz="60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05" y="3266052"/>
                <a:ext cx="18377482" cy="2449966"/>
              </a:xfrm>
              <a:prstGeom prst="rect">
                <a:avLst/>
              </a:prstGeom>
              <a:blipFill rotWithShape="1">
                <a:blip r:embed="rId2"/>
                <a:stretch>
                  <a:fillRect l="-1758" t="-3731" b="-4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5851187" y="11707320"/>
            <a:ext cx="2853348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54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954587" y="7458670"/>
                <a:ext cx="163067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800" b="1" dirty="0" err="1" smtClean="0">
                    <a:latin typeface="Times New Roman"/>
                    <a:ea typeface="Calibri"/>
                  </a:rPr>
                  <a:t>Cách</a:t>
                </a:r>
                <a:r>
                  <a:rPr lang="en-US" sz="4800" b="1" dirty="0" smtClean="0">
                    <a:latin typeface="Times New Roman"/>
                    <a:ea typeface="Calibri"/>
                  </a:rPr>
                  <a:t> 1: </a:t>
                </a:r>
                <a:r>
                  <a:rPr lang="en-US" sz="4800" dirty="0" err="1">
                    <a:latin typeface="Times New Roman"/>
                    <a:ea typeface="Calibri"/>
                  </a:rPr>
                  <a:t>Tự</a:t>
                </a:r>
                <a:r>
                  <a:rPr lang="en-US" sz="4800" dirty="0">
                    <a:latin typeface="Times New Roman"/>
                    <a:ea typeface="Calibri"/>
                  </a:rPr>
                  <a:t> </a:t>
                </a:r>
                <a:r>
                  <a:rPr lang="en-US" sz="4800" dirty="0" err="1">
                    <a:latin typeface="Times New Roman"/>
                    <a:ea typeface="Calibri"/>
                  </a:rPr>
                  <a:t>luận</a:t>
                </a:r>
                <a:r>
                  <a:rPr lang="vi-VN" sz="4800" dirty="0" smtClean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func>
                    <m:r>
                      <a:rPr lang="en-US" sz="4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e>
                    </m:func>
                    <m:r>
                      <a:rPr lang="en-US" sz="4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</m:func>
                    <m:r>
                      <a:rPr lang="en-US" sz="4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0°.</m:t>
                    </m:r>
                    <m:func>
                      <m:funcPr>
                        <m:ctrlPr>
                          <a:rPr lang="vi-VN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e>
                    </m:func>
                    <m:r>
                      <a:rPr lang="en-US" sz="4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0°</m:t>
                    </m:r>
                  </m:oMath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7458670"/>
                <a:ext cx="16306799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720"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9297986" y="8153400"/>
                <a:ext cx="1356360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0°.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0°.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func>
                          <m:sSup>
                            <m:sSup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sz="72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986" y="8153400"/>
                <a:ext cx="13563601" cy="14752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9374187" y="9767519"/>
                <a:ext cx="14173200" cy="1589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=</m:t>
                    </m:r>
                    <m:f>
                      <m:f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func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0°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e>
                            </m:func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0°+</m:t>
                            </m:r>
                            <m:func>
                              <m:func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func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0°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vi-VN" sz="60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187" y="9767519"/>
                <a:ext cx="14173200" cy="1589153"/>
              </a:xfrm>
              <a:prstGeom prst="rect">
                <a:avLst/>
              </a:prstGeom>
              <a:blipFill rotWithShape="1">
                <a:blip r:embed="rId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1999081" y="11372621"/>
            <a:ext cx="1423310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5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4800" b="1" dirty="0">
                <a:latin typeface="Times New Roman"/>
                <a:ea typeface="Times New Roman"/>
                <a:cs typeface="Times New Roman"/>
              </a:rPr>
              <a:t> 2: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  <a:cs typeface="Times New Roman"/>
              </a:rPr>
              <a:t>Trắc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latin typeface="Times New Roman"/>
                <a:ea typeface="Times New Roman"/>
                <a:cs typeface="Times New Roman"/>
              </a:rPr>
              <a:t>nghiệm</a:t>
            </a:r>
            <a:r>
              <a:rPr lang="en-US" sz="4800" dirty="0" smtClean="0">
                <a:latin typeface="Calibri"/>
                <a:ea typeface="Times New Roman"/>
                <a:cs typeface="Times New Roman"/>
              </a:rPr>
              <a:t> : </a:t>
            </a:r>
            <a:r>
              <a:rPr lang="en-US" sz="4800" dirty="0" err="1" smtClean="0"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4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MTCT </a:t>
            </a:r>
            <a:endParaRPr lang="vi-VN" sz="5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9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  <p:bldP spid="48" grpId="0"/>
      <p:bldP spid="49" grpId="0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4190999"/>
            <a:chOff x="1268078" y="2438400"/>
            <a:chExt cx="22431709" cy="4190999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3"/>
              <a:ext cx="22427577" cy="3833476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5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9672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9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6858000"/>
            <a:ext cx="22466402" cy="6633375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5517585" y="51816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65106" y="3088646"/>
                <a:ext cx="18606081" cy="3117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Tích </a:t>
                </a:r>
                <a:r>
                  <a:rPr lang="en-US" sz="5400" dirty="0" err="1">
                    <a:latin typeface="Times New Roman"/>
                    <a:ea typeface="Times New Roman"/>
                    <a:cs typeface="Times New Roman"/>
                  </a:rPr>
                  <a:t>số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smtClean="0">
                    <a:latin typeface="Times New Roman"/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 smtClean="0">
                    <a:latin typeface="Times New Roman"/>
                    <a:ea typeface="Times New Roman"/>
                    <a:cs typeface="Times New Roman"/>
                  </a:rPr>
                  <a:t>   bằng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:</a:t>
                </a:r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    A.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 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6000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              C.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       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vi-VN" sz="60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06" y="3088646"/>
                <a:ext cx="18606081" cy="3117135"/>
              </a:xfrm>
              <a:prstGeom prst="rect">
                <a:avLst/>
              </a:prstGeom>
              <a:blipFill rotWithShape="1">
                <a:blip r:embed="rId2"/>
                <a:stretch>
                  <a:fillRect l="-1737" b="-3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3887787" y="11887200"/>
            <a:ext cx="3686896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A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211387" y="8396857"/>
                <a:ext cx="6378172" cy="1280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vi-VN" sz="48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5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5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</m:oMath>
                </a14:m>
                <a:endParaRPr lang="vi-VN" sz="5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7" y="8396857"/>
                <a:ext cx="6378172" cy="12805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697787" y="7417599"/>
                <a:ext cx="8426901" cy="2793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787" y="7417599"/>
                <a:ext cx="8426901" cy="27932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4327187" y="7467600"/>
                <a:ext cx="9115583" cy="2775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187" y="7467600"/>
                <a:ext cx="9115583" cy="27758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298999" y="9525000"/>
                <a:ext cx="6589788" cy="2772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999" y="9525000"/>
                <a:ext cx="6589788" cy="27728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736387" y="9677400"/>
                <a:ext cx="5898278" cy="2392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8</m:t>
                                </m:r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</m:den>
                            </m:f>
                          </m:e>
                        </m:func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  <m:func>
                          <m:funcPr>
                            <m:ctrlP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vi-VN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vi-VN" sz="60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387" y="9677400"/>
                <a:ext cx="5898278" cy="23922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9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7" y="2438402"/>
            <a:ext cx="22633439" cy="3962398"/>
            <a:chOff x="1268077" y="2438400"/>
            <a:chExt cx="22633438" cy="9007890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795922"/>
              <a:ext cx="22629305" cy="8650368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7" y="2438400"/>
              <a:ext cx="3273938" cy="1640539"/>
              <a:chOff x="1311957" y="3405486"/>
              <a:chExt cx="3273938" cy="1640539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543855" y="3048614"/>
                <a:ext cx="1526232" cy="246859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627949"/>
                <a:ext cx="2342308" cy="800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10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7" y="3405486"/>
                <a:ext cx="950174" cy="1640538"/>
                <a:chOff x="1311957" y="3405486"/>
                <a:chExt cx="950174" cy="1640538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7" y="4151131"/>
                  <a:ext cx="699543" cy="894893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1"/>
                  <a:ext cx="278610" cy="28535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7" y="3849975"/>
                  <a:ext cx="95017" cy="432934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296987" y="6705600"/>
            <a:ext cx="22466402" cy="6785776"/>
            <a:chOff x="1270511" y="5936338"/>
            <a:chExt cx="22466403" cy="8682978"/>
          </a:xfrm>
        </p:grpSpPr>
        <p:sp>
          <p:nvSpPr>
            <p:cNvPr id="41" name="Rounded Rectangle 40"/>
            <p:cNvSpPr/>
            <p:nvPr/>
          </p:nvSpPr>
          <p:spPr>
            <a:xfrm>
              <a:off x="1335813" y="6473709"/>
              <a:ext cx="22401101" cy="814560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1618877"/>
              <a:chOff x="1224541" y="6305967"/>
              <a:chExt cx="3568119" cy="161887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493433" y="5625617"/>
                <a:ext cx="160204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602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131550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8993187" y="4724400"/>
            <a:ext cx="732402" cy="802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41541" y="2819400"/>
                <a:ext cx="19159975" cy="2965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sz="54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vi-VN" sz="5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</m:den>
                        </m:f>
                      </m:e>
                    </m:func>
                  </m:oMath>
                </a14:m>
                <a:endParaRPr lang="vi-VN" sz="5400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029200" algn="l"/>
                  </a:tabLst>
                </a:pP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    A.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 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   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                C.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               </a:t>
                </a:r>
                <a:r>
                  <a:rPr lang="en-US" sz="48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48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vi-VN" sz="60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6000" i="1"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vi-VN" sz="60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541" y="2819400"/>
                <a:ext cx="19159975" cy="2965427"/>
              </a:xfrm>
              <a:prstGeom prst="rect">
                <a:avLst/>
              </a:prstGeom>
              <a:blipFill rotWithShape="1">
                <a:blip r:embed="rId2"/>
                <a:stretch>
                  <a:fillRect l="-1464" b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7173438" y="11585550"/>
            <a:ext cx="2971604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5400" dirty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Chọn </a:t>
            </a:r>
            <a:r>
              <a:rPr lang="en-US" sz="5400" dirty="0" smtClean="0">
                <a:solidFill>
                  <a:prstClr val="black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</a:rPr>
              <a:t>B</a:t>
            </a:r>
            <a:endParaRPr lang="vi-VN" sz="5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852884" y="7694371"/>
                <a:ext cx="10835273" cy="1830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𝐴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84" y="7694371"/>
                <a:ext cx="10835273" cy="18306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212387" y="11459669"/>
                <a:ext cx="5257800" cy="1265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</m:fName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endParaRPr lang="vi-VN" sz="72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387" y="11459669"/>
                <a:ext cx="5257800" cy="1265731"/>
              </a:xfrm>
              <a:prstGeom prst="rect">
                <a:avLst/>
              </a:prstGeom>
              <a:blipFill rotWithShape="1">
                <a:blip r:embed="rId4"/>
                <a:stretch>
                  <a:fillRect l="-6141" t="-144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506787" y="11260595"/>
                <a:ext cx="618948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m:t>⇔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7" y="11260595"/>
                <a:ext cx="6189482" cy="14773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430587" y="9372600"/>
                <a:ext cx="16281052" cy="2129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m:t>⇔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6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9372600"/>
                <a:ext cx="16281052" cy="21292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006284" y="7467600"/>
                <a:ext cx="14988903" cy="2129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m:t>⇔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𝐴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d>
                        <m:dPr>
                          <m:ctrlPr>
                            <a:rPr lang="vi-VN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84" y="7467600"/>
                <a:ext cx="14988903" cy="21292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9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1" y="1572061"/>
            <a:ext cx="19659600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THUYẾT: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6"/>
            <a:ext cx="16273460" cy="830997"/>
            <a:chOff x="644526" y="2766774"/>
            <a:chExt cx="10253661" cy="1050063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05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BIẾN ĐỔI 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THÀNH TỔNG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2756" y="2795826"/>
              <a:ext cx="342602" cy="972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6" y="3747031"/>
            <a:ext cx="22325580" cy="9283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2046"/>
                <a:ext cx="3329758" cy="57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NỘI DUNG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45187" y="4971870"/>
                <a:ext cx="14735492" cy="2009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𝑐𝑜𝑠𝑎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54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54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54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187" y="4971870"/>
                <a:ext cx="14735492" cy="20097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021387" y="6981819"/>
                <a:ext cx="14735492" cy="2009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𝑠𝑖𝑛𝑏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54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54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54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387" y="6981819"/>
                <a:ext cx="14735492" cy="20097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954587" y="9144000"/>
                <a:ext cx="14735492" cy="1881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 indent="-27051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5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5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𝑠𝑖𝑛</m:t>
                          </m:r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⁡(</m:t>
                          </m:r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en-US" sz="5400" b="0" i="1" smtClean="0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  <m:r>
                            <a:rPr lang="en-US" sz="5400" i="1">
                              <a:latin typeface="Cambria Math"/>
                              <a:ea typeface="Calibri"/>
                              <a:cs typeface="Times New Roman"/>
                            </a:rPr>
                            <m:t>)+</m:t>
                          </m:r>
                          <m:func>
                            <m:funcPr>
                              <m:ctrlPr>
                                <a:rPr lang="vi-VN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54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5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9144000"/>
                <a:ext cx="14735492" cy="18815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6" y="1447800"/>
            <a:ext cx="6962773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76416" y="2536433"/>
            <a:ext cx="22325580" cy="5616967"/>
            <a:chOff x="1076414" y="4334859"/>
            <a:chExt cx="22325581" cy="3568169"/>
          </a:xfrm>
        </p:grpSpPr>
        <p:grpSp>
          <p:nvGrpSpPr>
            <p:cNvPr id="3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932119" y="8712046"/>
                <a:ext cx="3013967" cy="603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 NHỚ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068695" y="3124201"/>
                <a:ext cx="12601892" cy="4692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 indent="-27051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6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đổi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3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𝑐𝑜𝑠𝑎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6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𝑠𝑖𝑛𝑏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6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36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𝑠𝑖𝑛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⁡(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  <m:r>
                            <a:rPr lang="en-US" sz="3600" i="1">
                              <a:latin typeface="Cambria Math"/>
                              <a:ea typeface="Calibri"/>
                              <a:cs typeface="Times New Roman"/>
                            </a:rPr>
                            <m:t>)+</m:t>
                          </m:r>
                          <m:func>
                            <m:funcPr>
                              <m:ctrlPr>
                                <a:rPr lang="vi-VN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3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2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695" y="3124201"/>
                <a:ext cx="12601892" cy="4692247"/>
              </a:xfrm>
              <a:prstGeom prst="rect">
                <a:avLst/>
              </a:prstGeom>
              <a:blipFill rotWithShape="1">
                <a:blip r:embed="rId3"/>
                <a:stretch>
                  <a:fillRect l="-1500" t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1402392" y="8534402"/>
            <a:ext cx="21999604" cy="4571998"/>
            <a:chOff x="1268077" y="2438400"/>
            <a:chExt cx="22633438" cy="9007890"/>
          </a:xfrm>
        </p:grpSpPr>
        <p:sp>
          <p:nvSpPr>
            <p:cNvPr id="56" name="Rounded Rectangle 55"/>
            <p:cNvSpPr/>
            <p:nvPr/>
          </p:nvSpPr>
          <p:spPr>
            <a:xfrm>
              <a:off x="1272210" y="2795922"/>
              <a:ext cx="22629305" cy="8650368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7" name="Group 8"/>
            <p:cNvGrpSpPr/>
            <p:nvPr/>
          </p:nvGrpSpPr>
          <p:grpSpPr>
            <a:xfrm>
              <a:off x="1268077" y="2438400"/>
              <a:ext cx="5445293" cy="2598440"/>
              <a:chOff x="1311957" y="3405486"/>
              <a:chExt cx="5445293" cy="2598440"/>
            </a:xfrm>
          </p:grpSpPr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 rot="5400000">
                <a:off x="2891910" y="2700562"/>
                <a:ext cx="2484130" cy="412259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43586" y="3627949"/>
                <a:ext cx="4513664" cy="181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 TOÁN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1"/>
              <p:cNvGrpSpPr/>
              <p:nvPr/>
            </p:nvGrpSpPr>
            <p:grpSpPr>
              <a:xfrm>
                <a:off x="1311957" y="3405486"/>
                <a:ext cx="950174" cy="2598434"/>
                <a:chOff x="1311957" y="3405486"/>
                <a:chExt cx="950174" cy="2598434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61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62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63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64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65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66"/>
                <p:cNvSpPr>
                  <a:spLocks noEditPoints="1"/>
                </p:cNvSpPr>
                <p:nvPr/>
              </p:nvSpPr>
              <p:spPr bwMode="auto">
                <a:xfrm>
                  <a:off x="1311957" y="4151131"/>
                  <a:ext cx="760719" cy="1852789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67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68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69"/>
                <p:cNvSpPr>
                  <a:spLocks noEditPoints="1"/>
                </p:cNvSpPr>
                <p:nvPr/>
              </p:nvSpPr>
              <p:spPr bwMode="auto">
                <a:xfrm>
                  <a:off x="1820865" y="4151131"/>
                  <a:ext cx="278610" cy="28535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70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74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77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/>
                </p:cNvSpPr>
                <p:nvPr/>
              </p:nvSpPr>
              <p:spPr bwMode="auto">
                <a:xfrm>
                  <a:off x="1527761" y="3466684"/>
                  <a:ext cx="707716" cy="1610841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1619557" y="3849975"/>
                  <a:ext cx="95017" cy="432934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86" name="Rectangle 85"/>
          <p:cNvSpPr/>
          <p:nvPr/>
        </p:nvSpPr>
        <p:spPr>
          <a:xfrm>
            <a:off x="6471659" y="11506200"/>
            <a:ext cx="151892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800" b="1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48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3:</a:t>
            </a:r>
            <a:r>
              <a:rPr lang="en-US" sz="4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4800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4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 smtClean="0"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48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vi-VN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471659" y="8964204"/>
            <a:ext cx="1242752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4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1</a:t>
            </a:r>
            <a:r>
              <a:rPr lang="en-US" sz="4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đổi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tổng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48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478587" y="10259604"/>
            <a:ext cx="131179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4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sz="4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trị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4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6" grpId="0"/>
      <p:bldP spid="87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1" y="1572061"/>
            <a:ext cx="19659600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THUYẾT: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6"/>
            <a:ext cx="16273460" cy="830997"/>
            <a:chOff x="644526" y="2766774"/>
            <a:chExt cx="10253661" cy="1050063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05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BIẾN ĐỔI 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THÀNH TỔNG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2756" y="2795826"/>
              <a:ext cx="342602" cy="972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39787" y="3124200"/>
            <a:ext cx="22274714" cy="6019800"/>
            <a:chOff x="1076414" y="4334859"/>
            <a:chExt cx="22325581" cy="3428277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531199"/>
              <a:ext cx="21868726" cy="3231937"/>
              <a:chOff x="637542" y="1028863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28863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9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861313"/>
                <a:ext cx="4193447" cy="67571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2046"/>
                <a:ext cx="3621853" cy="808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NỘI DUNG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68695" y="3962400"/>
                <a:ext cx="14735492" cy="4850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𝑐𝑜𝑠𝑎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4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𝑠𝑖𝑛𝑏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4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𝑠𝑖𝑛𝑎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𝑐𝑜𝑠𝑏</m:t>
                      </m:r>
                      <m:r>
                        <a:rPr lang="en-US" sz="4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44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𝑠𝑖𝑛</m:t>
                          </m:r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⁡(</m:t>
                          </m:r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  <m:r>
                            <a:rPr lang="en-US" sz="4400" i="1">
                              <a:latin typeface="Cambria Math"/>
                              <a:ea typeface="Calibri"/>
                              <a:cs typeface="Times New Roman"/>
                            </a:rPr>
                            <m:t>)+</m:t>
                          </m:r>
                          <m:func>
                            <m:funcPr>
                              <m:ctrlPr>
                                <a:rPr lang="vi-VN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695" y="3962400"/>
                <a:ext cx="14735492" cy="48505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54"/>
          <p:cNvGrpSpPr/>
          <p:nvPr/>
        </p:nvGrpSpPr>
        <p:grpSpPr>
          <a:xfrm>
            <a:off x="1272674" y="9144001"/>
            <a:ext cx="21841827" cy="3962400"/>
            <a:chOff x="1268078" y="3405486"/>
            <a:chExt cx="21841827" cy="2079873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692473"/>
              <a:ext cx="21841827" cy="179288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7"/>
            <p:cNvGrpSpPr/>
            <p:nvPr/>
          </p:nvGrpSpPr>
          <p:grpSpPr>
            <a:xfrm>
              <a:off x="1268078" y="3405486"/>
              <a:ext cx="3251531" cy="1087206"/>
              <a:chOff x="1311958" y="3405486"/>
              <a:chExt cx="3251531" cy="1087206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5400000">
                <a:off x="2982603" y="2732300"/>
                <a:ext cx="670960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50670" y="3692473"/>
                <a:ext cx="203453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 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41308" y="10194835"/>
                <a:ext cx="16924621" cy="10156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33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𝑐𝑜𝑠</m:t>
                    </m:r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2</m:t>
                    </m:r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0033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003300"/>
                        </a:solidFill>
                        <a:latin typeface="Cambria Math"/>
                      </a:rPr>
                      <m:t>−1,</m:t>
                    </m:r>
                    <m:r>
                      <a:rPr lang="en-US" sz="4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𝑐𝑜𝑠</m:t>
                    </m:r>
                    <m:r>
                      <a:rPr lang="en-US" sz="4800" b="0" i="1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4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0000CC"/>
                        </a:solidFill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sz="54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5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5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5400" dirty="0">
                        <a:solidFill>
                          <a:srgbClr val="0000CC"/>
                        </a:solidFill>
                      </a:rPr>
                      <m:t>x</m:t>
                    </m:r>
                  </m:oMath>
                </a14:m>
                <a:r>
                  <a:rPr lang="en-US" sz="6000" dirty="0" smtClean="0">
                    <a:solidFill>
                      <a:srgbClr val="003300"/>
                    </a:solidFill>
                  </a:rPr>
                  <a:t>, </a:t>
                </a:r>
                <a:r>
                  <a:rPr lang="en-US" sz="5400" dirty="0" smtClean="0">
                    <a:solidFill>
                      <a:srgbClr val="FF0066"/>
                    </a:solidFill>
                  </a:rPr>
                  <a:t>2sinx.cosx=sin2x,</a:t>
                </a:r>
                <a:endParaRPr lang="en-US" sz="54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308" y="10194835"/>
                <a:ext cx="16924621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1620" t="-17160" b="-3846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487987" y="11437203"/>
                <a:ext cx="12066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4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rgbClr val="000099"/>
                    </a:solidFill>
                  </a:rPr>
                  <a:t>x = 1-cos2x,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𝑐𝑜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</a:rPr>
                  <a:t>x = 1+cos2x</a:t>
                </a:r>
                <a:endParaRPr lang="en-US" sz="48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11437203"/>
                <a:ext cx="12066184" cy="830997"/>
              </a:xfrm>
              <a:prstGeom prst="rect">
                <a:avLst/>
              </a:prstGeom>
              <a:blipFill rotWithShape="1">
                <a:blip r:embed="rId5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9922" y="2610020"/>
            <a:ext cx="21771044" cy="8972380"/>
            <a:chOff x="1076414" y="3099768"/>
            <a:chExt cx="21773564" cy="3190403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3777433" cy="536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 TOÁN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4" y="1572056"/>
            <a:ext cx="19656043" cy="830997"/>
            <a:chOff x="-288924" y="1892299"/>
            <a:chExt cx="19659599" cy="83099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4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6021387" y="7989838"/>
            <a:ext cx="18262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6000" b="1" dirty="0" err="1" smtClean="0"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6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b="1" dirty="0">
                <a:latin typeface="Times New Roman"/>
                <a:ea typeface="Times New Roman"/>
                <a:cs typeface="Times New Roman"/>
              </a:rPr>
              <a:t>3: </a:t>
            </a:r>
            <a:r>
              <a:rPr lang="en-US" sz="6000" dirty="0" err="1"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6000" dirty="0"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6000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6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6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 smtClean="0"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6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vi-VN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014459" y="4953000"/>
            <a:ext cx="1494212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60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6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1: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đổi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tổng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60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021386" y="6389638"/>
            <a:ext cx="1577224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60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Dạng</a:t>
            </a:r>
            <a:r>
              <a:rPr lang="en-US" sz="6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2: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trị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03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2458065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5102060" y="2998114"/>
                  <a:ext cx="13565700" cy="15696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Chứng</a:t>
                  </a:r>
                  <a:r>
                    <a:rPr kumimoji="0" lang="pt-BR" sz="4800" b="1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minh rằng</a:t>
                  </a:r>
                  <a:r>
                    <a:rPr kumimoji="0" lang="pt-BR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: </a:t>
                  </a: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𝒔𝒊𝒏𝒙</m:t>
                        </m:r>
                        <m:d>
                          <m:dPr>
                            <m:ctrlP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𝒄𝒐𝒔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𝒄𝒐𝒔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𝒄𝒐𝒔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𝟔</m:t>
                            </m:r>
                            <m:r>
                              <a:rPr kumimoji="0" lang="en-US" sz="4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kumimoji="0" 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𝒔𝒊𝒏</m:t>
                        </m:r>
                        <m:r>
                          <a:rPr kumimoji="0" 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𝟕</m:t>
                        </m:r>
                        <m:r>
                          <a:rPr kumimoji="0" lang="en-US" sz="4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oMath>
                    </m:oMathPara>
                  </a14:m>
                  <a:endParaRPr kumimoji="0" lang="pt-BR" sz="40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02060" y="2998114"/>
                  <a:ext cx="13565700" cy="156966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067" t="-856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296987" y="5084619"/>
            <a:ext cx="22402799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54281"/>
              </p:ext>
            </p:extLst>
          </p:nvPr>
        </p:nvGraphicFramePr>
        <p:xfrm>
          <a:off x="2516188" y="6400801"/>
          <a:ext cx="16904125" cy="644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" name="Equation" r:id="rId4" imgW="8902440" imgH="342720" progId="Equation.DSMT4">
                  <p:embed/>
                </p:oleObj>
              </mc:Choice>
              <mc:Fallback>
                <p:oleObj name="Equation" r:id="rId4" imgW="8902440" imgH="342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6400801"/>
                        <a:ext cx="16904125" cy="644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52611"/>
              </p:ext>
            </p:extLst>
          </p:nvPr>
        </p:nvGraphicFramePr>
        <p:xfrm>
          <a:off x="3798461" y="7534606"/>
          <a:ext cx="17419127" cy="75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9" name="Equation" r:id="rId6" imgW="9169200" imgH="406080" progId="Equation.DSMT4">
                  <p:embed/>
                </p:oleObj>
              </mc:Choice>
              <mc:Fallback>
                <p:oleObj name="Equation" r:id="rId6" imgW="9169200" imgH="4060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461" y="7534606"/>
                        <a:ext cx="17419127" cy="753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683705"/>
              </p:ext>
            </p:extLst>
          </p:nvPr>
        </p:nvGraphicFramePr>
        <p:xfrm>
          <a:off x="3735390" y="8839201"/>
          <a:ext cx="2438398" cy="64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0" name="Equation" r:id="rId8" imgW="1282680" imgH="342720" progId="Equation.DSMT4">
                  <p:embed/>
                </p:oleObj>
              </mc:Choice>
              <mc:Fallback>
                <p:oleObj name="Equation" r:id="rId8" imgW="1282680" imgH="342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90" y="8839201"/>
                        <a:ext cx="2438398" cy="644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6402388" y="8382000"/>
                <a:ext cx="17297398" cy="3691203"/>
              </a:xfrm>
              <a:prstGeom prst="rect">
                <a:avLst/>
              </a:prstGeom>
              <a:solidFill>
                <a:srgbClr val="000066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Áp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dụng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công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thức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biến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đổi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tích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thành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tổng</a:t>
                </a:r>
                <a:r>
                  <a:rPr lang="en-US" sz="4800" i="1" dirty="0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4800" i="1" dirty="0" err="1">
                    <a:solidFill>
                      <a:srgbClr val="FFFF00"/>
                    </a:solidFill>
                    <a:latin typeface="Cambria Math"/>
                    <a:cs typeface="Times New Roman" pitchFamily="18" charset="0"/>
                  </a:rPr>
                  <a:t>với</a:t>
                </a:r>
                <a:endParaRPr lang="en-US" sz="4800" b="0" i="1" dirty="0">
                  <a:solidFill>
                    <a:srgbClr val="FFFF00"/>
                  </a:solidFill>
                  <a:latin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𝑠𝑖𝑛𝑥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𝑐𝑜𝑠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=2.</m:t>
                      </m:r>
                      <m:f>
                        <m:fPr>
                          <m:ctrlPr>
                            <a:rPr lang="vi-VN" sz="480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480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+2</m:t>
                              </m:r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800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4800" i="1">
                                  <a:solidFill>
                                    <a:srgbClr val="FFFF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800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  <m:r>
                          <a:rPr lang="en-US" sz="48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=sin3x-sinx</a:t>
                </a:r>
              </a:p>
              <a:p>
                <a:r>
                  <a:rPr lang="en-US" sz="4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𝑠𝑖𝑛𝑥𝑐𝑜𝑠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rgbClr val="66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𝑠𝑖𝑛𝑥𝑐𝑜𝑠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r>
                      <a:rPr lang="en-US" sz="48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vi-VN" sz="4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8" y="8382000"/>
                <a:ext cx="17297398" cy="3691203"/>
              </a:xfrm>
              <a:prstGeom prst="rect">
                <a:avLst/>
              </a:prstGeom>
              <a:blipFill rotWithShape="1">
                <a:blip r:embed="rId10"/>
                <a:stretch>
                  <a:fillRect l="-1586" t="-3795" b="-7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Brace 48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8188563" y="5757624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12608163" y="5605225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17417277" y="5635705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49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2458065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741541" y="2698234"/>
              <a:ext cx="595868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kumimoji="0" lang="pt-BR" sz="4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minh rằng</a:t>
              </a: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96987" y="5084619"/>
            <a:ext cx="22402799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097587" y="3657600"/>
                <a:ext cx="1638299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5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vi-VN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+2</m:t>
                          </m:r>
                          <m:func>
                            <m:funcPr>
                              <m:ctrlPr>
                                <a:rPr lang="vi-VN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</m:e>
                          </m:func>
                          <m:r>
                            <a:rPr lang="en-US" sz="5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5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en-US" sz="5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5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7</m:t>
                      </m:r>
                      <m:r>
                        <a:rPr lang="en-US" sz="5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87" y="3657600"/>
                <a:ext cx="16382999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241075" y="6085344"/>
                <a:ext cx="20849112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6000" spc="-16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VT </a:t>
                </a:r>
                <a14:m>
                  <m:oMath xmlns:m="http://schemas.openxmlformats.org/officeDocument/2006/math"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−2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b="0" i="1" spc="-16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vi-VN" sz="6000" i="1" spc="-16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b="0" i="1" spc="-16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+2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e>
                    </m:func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−2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e>
                    </m:func>
                    <m:r>
                      <a:rPr lang="en-US" sz="6000" i="1" spc="-16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func>
                      <m:funcPr>
                        <m:ctrlPr>
                          <a:rPr lang="vi-VN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r>
                          <a:rPr lang="en-US" sz="6000" i="1" spc="-16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func>
                  </m:oMath>
                </a14:m>
                <a:endParaRPr lang="en-US" sz="6000" spc="-160" dirty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 spc="-25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func>
                      <m:r>
                        <a:rPr lang="en-US" sz="6000" i="1" spc="-25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d>
                        <m:dPr>
                          <m:ctrlPr>
                            <a:rPr lang="vi-VN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𝑐𝑜𝑠𝑥</m:t>
                          </m:r>
                        </m:e>
                      </m:d>
                      <m:r>
                        <a:rPr lang="en-US" sz="6000" i="1" spc="-25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d>
                        <m:dPr>
                          <m:ctrlPr>
                            <a:rPr lang="vi-VN" sz="6000" i="1" spc="-250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5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6000" i="1" spc="-25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d>
                        <m:dPr>
                          <m:ctrlPr>
                            <a:rPr lang="vi-VN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7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𝑐𝑜𝑠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5</m:t>
                          </m:r>
                          <m:r>
                            <a:rPr lang="en-US" sz="6000" i="1" spc="-25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6000" spc="-250" dirty="0">
                  <a:solidFill>
                    <a:schemeClr val="tx1"/>
                  </a:solidFill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5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7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5</m:t>
                      </m:r>
                      <m:r>
                        <a:rPr lang="en-US" sz="6000" b="0" i="1" spc="-16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en-US" sz="6000" i="1" spc="-160" dirty="0">
                  <a:solidFill>
                    <a:schemeClr val="tx1"/>
                  </a:solidFill>
                  <a:latin typeface="Cambria Math"/>
                  <a:ea typeface="Times New Roman"/>
                  <a:cs typeface="Times New Roman"/>
                </a:endParaRPr>
              </a:p>
              <a:p>
                <a:pPr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7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.(đ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𝑝𝑐𝑚</m:t>
                      </m:r>
                      <m:r>
                        <a:rPr lang="en-US" sz="6000" i="1" spc="-16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vi-VN" sz="6000" spc="-160" dirty="0">
                  <a:solidFill>
                    <a:schemeClr val="tx1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75" y="6085344"/>
                <a:ext cx="20849112" cy="5632311"/>
              </a:xfrm>
              <a:prstGeom prst="rect">
                <a:avLst/>
              </a:prstGeom>
              <a:blipFill rotWithShape="1">
                <a:blip r:embed="rId3"/>
                <a:stretch>
                  <a:fillRect l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eft Brace 53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8882877" y="5985690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Brace 54">
            <a:extLst>
              <a:ext uri="{FF2B5EF4-FFF2-40B4-BE49-F238E27FC236}">
                <a16:creationId xmlns:a16="http://schemas.microsoft.com/office/drawing/2014/main" xmlns="" id="{C0A4F46B-9E8D-4FE2-9A76-49181B880120}"/>
              </a:ext>
            </a:extLst>
          </p:cNvPr>
          <p:cNvSpPr/>
          <p:nvPr/>
        </p:nvSpPr>
        <p:spPr>
          <a:xfrm rot="16200000">
            <a:off x="13759678" y="6062418"/>
            <a:ext cx="533926" cy="3039491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Brace 55">
            <a:extLst>
              <a:ext uri="{FF2B5EF4-FFF2-40B4-BE49-F238E27FC236}">
                <a16:creationId xmlns:a16="http://schemas.microsoft.com/office/drawing/2014/main" xmlns="" id="{0200B6C7-5FF0-4160-AC2A-017BD8B076F0}"/>
              </a:ext>
            </a:extLst>
          </p:cNvPr>
          <p:cNvSpPr/>
          <p:nvPr/>
        </p:nvSpPr>
        <p:spPr>
          <a:xfrm rot="16200000">
            <a:off x="18937022" y="6121876"/>
            <a:ext cx="533929" cy="2775023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2458065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713497" y="2698234"/>
              <a:ext cx="595868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kumimoji="0" lang="pt-BR" sz="4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minh rằng</a:t>
              </a: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96987" y="5084619"/>
            <a:ext cx="22402799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021663"/>
              </p:ext>
            </p:extLst>
          </p:nvPr>
        </p:nvGraphicFramePr>
        <p:xfrm>
          <a:off x="6249987" y="3048000"/>
          <a:ext cx="15718708" cy="175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3" imgW="7553160" imgH="841320" progId="Equation.DSMT4">
                  <p:embed/>
                </p:oleObj>
              </mc:Choice>
              <mc:Fallback>
                <p:oleObj name="Equation" r:id="rId3" imgW="7553160" imgH="84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9987" y="3048000"/>
                        <a:ext cx="15718708" cy="175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019816" y="6248400"/>
                <a:ext cx="13635738" cy="1522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𝑉𝑃</m:t>
                    </m:r>
                    <m:r>
                      <a:rPr lang="en-US" sz="5400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=​​−4</m:t>
                    </m:r>
                    <m:d>
                      <m:dPr>
                        <m:ctrlPr>
                          <a:rPr lang="vi-VN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vi-VN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vi-VN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54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5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:endParaRPr lang="vi-VN" sz="54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16" y="6248400"/>
                <a:ext cx="13635738" cy="1522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040187" y="8001000"/>
                <a:ext cx="13159090" cy="1025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=​−2</m:t>
                    </m:r>
                    <m:d>
                      <m:dPr>
                        <m:ctrlPr>
                          <a:rPr lang="vi-VN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d>
                    <m:r>
                      <a:rPr lang="en-US" sz="54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vi-VN" sz="28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8001000"/>
                <a:ext cx="13159090" cy="10259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083473" y="9144000"/>
                <a:ext cx="14434714" cy="1025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=​</m:t>
                    </m:r>
                    <m:r>
                      <a:rPr lang="en-US" sz="54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4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𝑠𝑖𝑛𝑎</m:t>
                    </m:r>
                    <m:r>
                      <a:rPr lang="en-US" sz="54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𝑠𝑖𝑛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r>
                          <a:rPr lang="en-US" sz="5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vi-VN" sz="28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473" y="9144000"/>
                <a:ext cx="14434714" cy="10259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373187" y="10210800"/>
                <a:ext cx="17990815" cy="104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5400" b="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d>
                        <m:dPr>
                          <m:ctrlPr>
                            <a:rPr lang="vi-VN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e>
                          </m:func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</m:e>
                          </m:func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d>
                        <m:dPr>
                          <m:ctrlPr>
                            <a:rPr lang="vi-VN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vi-VN" sz="54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10210800"/>
                <a:ext cx="17990815" cy="10479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449387" y="11430000"/>
                <a:ext cx="17479570" cy="104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5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4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𝑐𝑜𝑠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𝑎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𝑉𝑇</m:t>
                      </m:r>
                    </m:oMath>
                  </m:oMathPara>
                </a14:m>
                <a:endParaRPr lang="vi-VN" sz="54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11430000"/>
                <a:ext cx="17479570" cy="10479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eft Brace 51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7350363" y="8576490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xmlns="" id="{CEDE1D18-6757-4CF6-B406-F18690813428}"/>
              </a:ext>
            </a:extLst>
          </p:cNvPr>
          <p:cNvSpPr/>
          <p:nvPr/>
        </p:nvSpPr>
        <p:spPr>
          <a:xfrm rot="16200000">
            <a:off x="12074763" y="8500290"/>
            <a:ext cx="533934" cy="3039486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 rot="10800000" flipH="1" flipV="1">
                <a:off x="14875177" y="6705599"/>
                <a:ext cx="7681610" cy="2057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vi-VN" sz="4400" i="1" smtClean="0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vi-VN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func>
                      <m:funcPr>
                        <m:ctrlPr>
                          <a:rPr lang="vi-VN" sz="44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7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[</m:t>
                    </m:r>
                  </m:oMath>
                </a14:m>
                <a:r>
                  <a:rPr lang="en-US" dirty="0" smtClean="0"/>
                  <a:t>Sin(-3a)+sin4a]</a:t>
                </a:r>
                <a:endParaRPr lang="en-US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14875177" y="6705599"/>
                <a:ext cx="7681610" cy="2057400"/>
              </a:xfrm>
              <a:prstGeom prst="roundRect">
                <a:avLst/>
              </a:prstGeom>
              <a:blipFill rotWithShape="1">
                <a:blip r:embed="rId10"/>
                <a:stretch>
                  <a:fillRect r="-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6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2458065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851453" y="2670773"/>
              <a:ext cx="595868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kumimoji="0" lang="pt-BR" sz="4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minh rằng</a:t>
              </a: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82632" y="5101451"/>
            <a:ext cx="22402799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977324"/>
              </p:ext>
            </p:extLst>
          </p:nvPr>
        </p:nvGraphicFramePr>
        <p:xfrm>
          <a:off x="10001249" y="2819400"/>
          <a:ext cx="12784138" cy="1839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" name="Equation" r:id="rId3" imgW="6794280" imgH="977760" progId="Equation.DSMT4">
                  <p:embed/>
                </p:oleObj>
              </mc:Choice>
              <mc:Fallback>
                <p:oleObj name="Equation" r:id="rId3" imgW="679428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01249" y="2819400"/>
                        <a:ext cx="12784138" cy="1839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966195"/>
              </p:ext>
            </p:extLst>
          </p:nvPr>
        </p:nvGraphicFramePr>
        <p:xfrm>
          <a:off x="3506788" y="6264278"/>
          <a:ext cx="8979211" cy="103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" name="Equation" r:id="rId5" imgW="4609800" imgH="533160" progId="Equation.DSMT4">
                  <p:embed/>
                </p:oleObj>
              </mc:Choice>
              <mc:Fallback>
                <p:oleObj name="Equation" r:id="rId5" imgW="4609800" imgH="5331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6264278"/>
                        <a:ext cx="8979211" cy="1032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842138"/>
              </p:ext>
            </p:extLst>
          </p:nvPr>
        </p:nvGraphicFramePr>
        <p:xfrm>
          <a:off x="4649787" y="7301500"/>
          <a:ext cx="5267586" cy="100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" name="Equation" r:id="rId7" imgW="2882880" imgH="533160" progId="Equation.DSMT4">
                  <p:embed/>
                </p:oleObj>
              </mc:Choice>
              <mc:Fallback>
                <p:oleObj name="Equation" r:id="rId7" imgW="2882880" imgH="5331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7" y="7301500"/>
                        <a:ext cx="5267586" cy="100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114651"/>
              </p:ext>
            </p:extLst>
          </p:nvPr>
        </p:nvGraphicFramePr>
        <p:xfrm>
          <a:off x="4649787" y="8534400"/>
          <a:ext cx="5836444" cy="771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8" name="Equation" r:id="rId9" imgW="3073320" imgH="406080" progId="Equation.DSMT4">
                  <p:embed/>
                </p:oleObj>
              </mc:Choice>
              <mc:Fallback>
                <p:oleObj name="Equation" r:id="rId9" imgW="3073320" imgH="4060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7" y="8534400"/>
                        <a:ext cx="5836444" cy="771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599633"/>
              </p:ext>
            </p:extLst>
          </p:nvPr>
        </p:nvGraphicFramePr>
        <p:xfrm>
          <a:off x="4649787" y="9418001"/>
          <a:ext cx="6553200" cy="640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9" name="Equation" r:id="rId11" imgW="3682800" imgH="355320" progId="Equation.DSMT4">
                  <p:embed/>
                </p:oleObj>
              </mc:Choice>
              <mc:Fallback>
                <p:oleObj name="Equation" r:id="rId11" imgW="3682800" imgH="35532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7" y="9418001"/>
                        <a:ext cx="6553200" cy="640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453308"/>
              </p:ext>
            </p:extLst>
          </p:nvPr>
        </p:nvGraphicFramePr>
        <p:xfrm>
          <a:off x="4602163" y="9829800"/>
          <a:ext cx="8401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" name="Equation" r:id="rId13" imgW="4457520" imgH="977760" progId="Equation.DSMT4">
                  <p:embed/>
                </p:oleObj>
              </mc:Choice>
              <mc:Fallback>
                <p:oleObj name="Equation" r:id="rId13" imgW="4457520" imgH="9777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9829800"/>
                        <a:ext cx="8401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280170"/>
              </p:ext>
            </p:extLst>
          </p:nvPr>
        </p:nvGraphicFramePr>
        <p:xfrm>
          <a:off x="13336587" y="9906000"/>
          <a:ext cx="8382000" cy="185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1" name="Equation" r:id="rId15" imgW="4419360" imgH="977760" progId="Equation.DSMT4">
                  <p:embed/>
                </p:oleObj>
              </mc:Choice>
              <mc:Fallback>
                <p:oleObj name="Equation" r:id="rId15" imgW="4419360" imgH="97776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6587" y="9906000"/>
                        <a:ext cx="8382000" cy="1856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6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611" y="1572061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438401"/>
            <a:ext cx="22431710" cy="2458065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603749" y="2668441"/>
              <a:ext cx="595868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kumimoji="0" lang="pt-BR" sz="4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minh rằng</a:t>
              </a:r>
              <a:r>
                <a:rPr kumimoji="0" lang="pt-BR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96987" y="5084619"/>
            <a:ext cx="22402799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755187" y="2743200"/>
                <a:ext cx="1463198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vi-VN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vi-VN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</a:endParaRPr>
              </a:p>
              <a:p>
                <a:r>
                  <a:rPr lang="vi-VN" sz="4800" dirty="0">
                    <a:solidFill>
                      <a:schemeClr val="tx1"/>
                    </a:solidFill>
                  </a:rPr>
                  <a:t>   </a:t>
                </a:r>
                <a:endParaRPr lang="en-US" sz="4800" dirty="0" smtClean="0">
                  <a:solidFill>
                    <a:schemeClr val="tx1"/>
                  </a:solidFill>
                </a:endParaRPr>
              </a:p>
              <a:p>
                <a:r>
                  <a:rPr lang="vi-VN" sz="4800" dirty="0" smtClean="0">
                    <a:solidFill>
                      <a:schemeClr val="tx1"/>
                    </a:solidFill>
                  </a:rPr>
                  <a:t> </a:t>
                </a:r>
                <a:r>
                  <a:rPr lang="vi-VN" sz="4800" dirty="0">
                    <a:solidFill>
                      <a:schemeClr val="tx1"/>
                    </a:solidFill>
                  </a:rPr>
                  <a:t>Vận dụng tính: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e>
                    </m:func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e>
                    </m:func>
                    <m:sSup>
                      <m:sSup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</m:oMath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187" y="2743200"/>
                <a:ext cx="14631988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708" b="-1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587" y="6185595"/>
                <a:ext cx="1480973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</a:rPr>
                        <m:t>𝑉𝑇</m:t>
                      </m:r>
                      <m:r>
                        <a:rPr lang="en-US" sz="4800" i="1" smtClean="0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func>
                            <m:func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" y="6185595"/>
                <a:ext cx="14809732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20787" y="6706182"/>
                <a:ext cx="12726008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libri"/>
                          <a:cs typeface="Times New Roman"/>
                        </a:rPr>
                        <m:t>=2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𝑐𝑜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+2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𝑐𝑜𝑠𝑥</m:t>
                      </m:r>
                      <m:r>
                        <a:rPr lang="en-US" sz="4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d>
                        <m:d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effectLst/>
                              <a:latin typeface="Cambria Math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6706182"/>
                <a:ext cx="12726008" cy="17520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9983787" y="7071991"/>
                <a:ext cx="1004681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 smtClean="0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4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𝑐𝑜𝑠𝑥</m:t>
                          </m:r>
                        </m:e>
                      </m:fun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787" y="7071991"/>
                <a:ext cx="10046811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7433057" y="7059204"/>
                <a:ext cx="4514130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3057" y="7059204"/>
                <a:ext cx="4514130" cy="9417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344987" y="8507004"/>
                <a:ext cx="11193711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func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e>
                      </m:func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8</m:t>
                          </m:r>
                        </m:e>
                      </m:func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87" y="8507004"/>
                <a:ext cx="11193711" cy="9417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590291" y="9989403"/>
                <a:ext cx="186710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func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6</m:t>
                      </m:r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</a:rPr>
                        <m:t>−</m:t>
                      </m:r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6</m:t>
                      </m:r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+2</m:t>
                      </m:r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291" y="9989403"/>
                <a:ext cx="18671096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451543" y="10808646"/>
                <a:ext cx="13847444" cy="1688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3.2</m:t>
                              </m:r>
                              <m:sSup>
                                <m:sSupPr>
                                  <m:ctrlPr>
                                    <a:rPr lang="vi-VN" sz="4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6</m:t>
                          </m:r>
                        </m:e>
                      </m:func>
                      <m:sSup>
                        <m:sSup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libri"/>
                              <a:cs typeface="Times New Roman"/>
                            </a:rPr>
                            <m:t>𝑜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4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543" y="10808646"/>
                <a:ext cx="13847444" cy="16881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2744786" y="8499770"/>
            <a:ext cx="4534435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800" dirty="0" err="1" smtClean="0">
                <a:latin typeface="Calibri"/>
                <a:ea typeface="Calibri"/>
                <a:cs typeface="Times New Roman"/>
              </a:rPr>
              <a:t>Vận</a:t>
            </a:r>
            <a:r>
              <a:rPr lang="en-US" sz="4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4800" dirty="0" err="1" smtClean="0">
                <a:latin typeface="Calibri"/>
                <a:ea typeface="Calibri"/>
                <a:cs typeface="Times New Roman"/>
              </a:rPr>
              <a:t>dụng</a:t>
            </a:r>
            <a:endParaRPr lang="vi-VN" sz="48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86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2677</Words>
  <PresentationFormat>Custom</PresentationFormat>
  <Paragraphs>218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2020-03-31T15:39:40Z</dcterms:modified>
</cp:coreProperties>
</file>