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71" r:id="rId2"/>
    <p:sldId id="256" r:id="rId3"/>
    <p:sldId id="302" r:id="rId4"/>
    <p:sldId id="327" r:id="rId5"/>
    <p:sldId id="355" r:id="rId6"/>
    <p:sldId id="361" r:id="rId7"/>
    <p:sldId id="354" r:id="rId8"/>
    <p:sldId id="362" r:id="rId9"/>
    <p:sldId id="276" r:id="rId10"/>
    <p:sldId id="356" r:id="rId11"/>
    <p:sldId id="314" r:id="rId12"/>
    <p:sldId id="330" r:id="rId13"/>
    <p:sldId id="35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417"/>
    <a:srgbClr val="0070C0"/>
    <a:srgbClr val="0087B2"/>
    <a:srgbClr val="F26648"/>
    <a:srgbClr val="6D9FB1"/>
    <a:srgbClr val="F7931D"/>
    <a:srgbClr val="FBC864"/>
    <a:srgbClr val="FEE3AF"/>
    <a:srgbClr val="77ADC0"/>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4660"/>
  </p:normalViewPr>
  <p:slideViewPr>
    <p:cSldViewPr snapToGrid="0" showGuides="1">
      <p:cViewPr varScale="1">
        <p:scale>
          <a:sx n="66" d="100"/>
          <a:sy n="66" d="100"/>
        </p:scale>
        <p:origin x="792"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C6A40-0B81-D724-9AC4-B557C9228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24FB7-A09D-C166-E753-6CAFD9188B8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4D6B9BE-C5D2-B8ED-D78C-EF186BE36F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6CA3DF-3365-4ADD-7765-06BD1F58FC9C}"/>
              </a:ext>
            </a:extLst>
          </p:cNvPr>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96228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41287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8E6B2-04D3-1592-4D21-B5321E790B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94C799-BE38-CFA6-A5FE-2EBF31C6BEC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802C5AD-6914-5EC3-B40A-F5363DCC47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AC9A1D-0055-69DB-D3DD-CC6605D95946}"/>
              </a:ext>
            </a:extLst>
          </p:cNvPr>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58713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27856"/>
            <a:ext cx="10815315" cy="954107"/>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Work in groups. Take turns to give your opinions about the use of electronic devices in modern classrooms.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6" y="194965"/>
            <a:ext cx="560776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327259" y="2111499"/>
            <a:ext cx="11685769" cy="4471032"/>
          </a:xfrm>
          <a:prstGeom prst="rect">
            <a:avLst/>
          </a:prstGeom>
          <a:noFill/>
        </p:spPr>
        <p:txBody>
          <a:bodyPr wrap="square">
            <a:spAutoFit/>
          </a:bodyPr>
          <a:lstStyle/>
          <a:p>
            <a:pPr algn="just">
              <a:lnSpc>
                <a:spcPct val="150000"/>
              </a:lnSpc>
            </a:pPr>
            <a:r>
              <a:rPr lang="en-US" sz="2400" b="1" dirty="0">
                <a:solidFill>
                  <a:srgbClr val="C00000"/>
                </a:solidFill>
                <a:effectLst>
                  <a:outerShdw blurRad="38100" dist="38100" dir="2700000" algn="tl">
                    <a:srgbClr val="000000">
                      <a:alpha val="43137"/>
                    </a:srgbClr>
                  </a:outerShdw>
                </a:effectLst>
                <a:latin typeface="Aptos Display" panose="020B0004020202020204" pitchFamily="34" charset="0"/>
              </a:rPr>
              <a:t>Suggested answer:</a:t>
            </a:r>
          </a:p>
          <a:p>
            <a:pPr algn="just">
              <a:lnSpc>
                <a:spcPct val="150000"/>
              </a:lnSpc>
            </a:pPr>
            <a:r>
              <a:rPr lang="en-US" sz="2400" i="1" dirty="0">
                <a:solidFill>
                  <a:schemeClr val="accent5">
                    <a:lumMod val="75000"/>
                  </a:schemeClr>
                </a:solidFill>
                <a:effectLst/>
                <a:latin typeface="Aptos Display" panose="020B0004020202020204" pitchFamily="34" charset="0"/>
              </a:rPr>
              <a:t>I think that the use of electronic devices in modern classrooms is convenient. First, using electronic devices in classrooms can help students stay engaged and motivated. Second, electronic devices can help students store, </a:t>
            </a:r>
            <a:r>
              <a:rPr lang="en-US" sz="2400" i="1" dirty="0" err="1">
                <a:solidFill>
                  <a:schemeClr val="accent5">
                    <a:lumMod val="75000"/>
                  </a:schemeClr>
                </a:solidFill>
                <a:effectLst/>
                <a:latin typeface="Aptos Display" panose="020B0004020202020204" pitchFamily="34" charset="0"/>
              </a:rPr>
              <a:t>organise</a:t>
            </a:r>
            <a:r>
              <a:rPr lang="en-US" sz="2400" i="1" dirty="0">
                <a:solidFill>
                  <a:schemeClr val="accent5">
                    <a:lumMod val="75000"/>
                  </a:schemeClr>
                </a:solidFill>
                <a:effectLst/>
                <a:latin typeface="Aptos Display" panose="020B0004020202020204" pitchFamily="34" charset="0"/>
              </a:rPr>
              <a:t>, and access their notes and assignments. Moreover, using electronic devices in classrooms can help students develop technology skills and better prepare them for future careers. Overall, the convenience they bring to the educational environment is remarkable, transforming the way we learn and interact within the classroom.</a:t>
            </a:r>
          </a:p>
        </p:txBody>
      </p:sp>
    </p:spTree>
    <p:extLst>
      <p:ext uri="{BB962C8B-B14F-4D97-AF65-F5344CB8AC3E}">
        <p14:creationId xmlns:p14="http://schemas.microsoft.com/office/powerpoint/2010/main" val="797545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6" y="2344581"/>
            <a:ext cx="8502929" cy="3330464"/>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Checking understanding and responding.</a:t>
            </a:r>
          </a:p>
          <a:p>
            <a:pPr marL="457200" indent="-457200">
              <a:lnSpc>
                <a:spcPct val="150000"/>
              </a:lnSpc>
              <a:buFont typeface="Wingdings" panose="05000000000000000000" pitchFamily="2" charset="2"/>
              <a:buChar char="ü"/>
            </a:pPr>
            <a:r>
              <a:rPr lang="en-US" sz="3600" dirty="0"/>
              <a:t>Advantages and disadvantages of electronic devices.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7066" y="2190450"/>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594765"/>
            <a:ext cx="8149852" cy="837473"/>
          </a:xfrm>
          <a:prstGeom prst="rect">
            <a:avLst/>
          </a:prstGeom>
          <a:noFill/>
        </p:spPr>
        <p:txBody>
          <a:bodyPr wrap="square" rtlCol="0">
            <a:spAutoFit/>
          </a:bodyPr>
          <a:lstStyle/>
          <a:p>
            <a:pPr>
              <a:lnSpc>
                <a:spcPct val="150000"/>
              </a:lnSpc>
            </a:pPr>
            <a:r>
              <a:rPr lang="en-US" sz="3600" dirty="0"/>
              <a:t>- 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651" y="2395778"/>
            <a:ext cx="3044282" cy="3044282"/>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523220"/>
          </a:xfrm>
          <a:prstGeom prst="rect">
            <a:avLst/>
          </a:prstGeom>
          <a:noFill/>
        </p:spPr>
        <p:txBody>
          <a:bodyPr wrap="square" rtlCol="0">
            <a:spAutoFit/>
          </a:bodyPr>
          <a:lstStyle/>
          <a:p>
            <a:r>
              <a:rPr lang="en-US" sz="2800" b="1" dirty="0">
                <a:solidFill>
                  <a:schemeClr val="bg1"/>
                </a:solidFill>
              </a:rPr>
              <a:t>LESSON 4: COMMUNICATION</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ELECTRONIC DEVICES</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145215" y="110023"/>
            <a:ext cx="906545" cy="707886"/>
          </a:xfrm>
          <a:prstGeom prst="rect">
            <a:avLst/>
          </a:prstGeom>
          <a:noFill/>
        </p:spPr>
        <p:txBody>
          <a:bodyPr wrap="square" rtlCol="0">
            <a:spAutoFit/>
          </a:bodyPr>
          <a:lstStyle/>
          <a:p>
            <a:pPr algn="ctr"/>
            <a:r>
              <a:rPr lang="en-US" sz="4000" b="1" dirty="0">
                <a:solidFill>
                  <a:schemeClr val="bg1"/>
                </a:solidFill>
                <a:latin typeface="Myriad Pro" pitchFamily="34" charset="0"/>
              </a:rPr>
              <a:t>11</a:t>
            </a: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4" name="Hình ảnh 3">
            <a:extLst>
              <a:ext uri="{FF2B5EF4-FFF2-40B4-BE49-F238E27FC236}">
                <a16:creationId xmlns:a16="http://schemas.microsoft.com/office/drawing/2014/main" id="{241DDAE9-C9B2-E4A9-6902-E9AF52CE7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7931" y="2872228"/>
            <a:ext cx="3773794" cy="2910508"/>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232538"/>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669161" y="3988063"/>
            <a:ext cx="2649392"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ELECTRONIC DEVICES IN</a:t>
            </a:r>
          </a:p>
          <a:p>
            <a:pPr algn="ctr"/>
            <a:r>
              <a:rPr lang="en-US" b="1" dirty="0">
                <a:solidFill>
                  <a:schemeClr val="tx1"/>
                </a:solidFill>
              </a:rPr>
              <a:t>MODERN CLASSROOMS</a:t>
            </a:r>
            <a:endParaRPr lang="en-GB" b="1" dirty="0">
              <a:solidFill>
                <a:schemeClr val="tx1"/>
              </a:solidFill>
            </a:endParaRPr>
          </a:p>
        </p:txBody>
      </p:sp>
      <p:sp>
        <p:nvSpPr>
          <p:cNvPr id="20" name="Rectangle 19"/>
          <p:cNvSpPr/>
          <p:nvPr/>
        </p:nvSpPr>
        <p:spPr>
          <a:xfrm>
            <a:off x="5467050" y="1234448"/>
            <a:ext cx="6520179"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Warm up: </a:t>
            </a:r>
            <a:r>
              <a:rPr lang="en-US" dirty="0">
                <a:solidFill>
                  <a:schemeClr val="tx1"/>
                </a:solidFill>
              </a:rPr>
              <a:t>Task 1: Listen and read the conversations. Pay attention to the highlighted sentences.</a:t>
            </a:r>
            <a:endParaRPr lang="en-GB" dirty="0">
              <a:solidFill>
                <a:schemeClr val="tx1"/>
              </a:solidFill>
            </a:endParaRPr>
          </a:p>
        </p:txBody>
      </p:sp>
      <p:sp>
        <p:nvSpPr>
          <p:cNvPr id="21" name="Rectangle 20"/>
          <p:cNvSpPr/>
          <p:nvPr/>
        </p:nvSpPr>
        <p:spPr>
          <a:xfrm>
            <a:off x="5467050" y="2082214"/>
            <a:ext cx="6540369" cy="128627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Checking understanding and responding.</a:t>
            </a:r>
          </a:p>
          <a:p>
            <a:r>
              <a:rPr lang="en-US" dirty="0">
                <a:solidFill>
                  <a:schemeClr val="tx1"/>
                </a:solidFill>
              </a:rPr>
              <a:t>- Task 2: Work in pairs. Make similar conversations for the following situations.</a:t>
            </a:r>
          </a:p>
        </p:txBody>
      </p:sp>
      <p:sp>
        <p:nvSpPr>
          <p:cNvPr id="22" name="Rectangle 21"/>
          <p:cNvSpPr/>
          <p:nvPr/>
        </p:nvSpPr>
        <p:spPr>
          <a:xfrm>
            <a:off x="5470986" y="3476335"/>
            <a:ext cx="6536433" cy="209342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3: Read Nick’s and Phong’s ideas about the use of electronic devices in modern classrooms and tick 1-T (True) or F (False).</a:t>
            </a:r>
          </a:p>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4: Work in pairs. Put the advantages and disadvantages of using electronic devices in modern classrooms (1 – 6) in the suitable column.</a:t>
            </a:r>
          </a:p>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5: Work in groups. Take turns to give your opinions about the use of electronic devices in modern classrooms.</a:t>
            </a:r>
          </a:p>
        </p:txBody>
      </p:sp>
      <p:cxnSp>
        <p:nvCxnSpPr>
          <p:cNvPr id="24" name="Curved Connector 23"/>
          <p:cNvCxnSpPr>
            <a:cxnSpLocks/>
            <a:stCxn id="16" idx="3"/>
            <a:endCxn id="17" idx="0"/>
          </p:cNvCxnSpPr>
          <p:nvPr/>
        </p:nvCxnSpPr>
        <p:spPr>
          <a:xfrm>
            <a:off x="2505075" y="1409153"/>
            <a:ext cx="728462" cy="82338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993858" y="2541341"/>
            <a:ext cx="321723" cy="144672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484386" y="5727428"/>
            <a:ext cx="2129795"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8" idx="2"/>
            <a:endCxn id="27" idx="1"/>
          </p:cNvCxnSpPr>
          <p:nvPr/>
        </p:nvCxnSpPr>
        <p:spPr>
          <a:xfrm rot="16200000" flipH="1">
            <a:off x="1519124" y="5064242"/>
            <a:ext cx="1439995" cy="490529"/>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467049" y="5727428"/>
            <a:ext cx="6520179"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4:  COMMUNICATION</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and read the conversations. Pay attention to the highlighted sentences.</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6" y="194965"/>
            <a:ext cx="543423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 UP</a:t>
            </a:r>
          </a:p>
        </p:txBody>
      </p:sp>
      <p:pic>
        <p:nvPicPr>
          <p:cNvPr id="3" name="Hình ảnh 2">
            <a:extLst>
              <a:ext uri="{FF2B5EF4-FFF2-40B4-BE49-F238E27FC236}">
                <a16:creationId xmlns:a16="http://schemas.microsoft.com/office/drawing/2014/main" id="{BA394DFE-A7E9-233E-E418-6D4BDF6DD449}"/>
              </a:ext>
            </a:extLst>
          </p:cNvPr>
          <p:cNvPicPr>
            <a:picLocks noChangeAspect="1"/>
          </p:cNvPicPr>
          <p:nvPr/>
        </p:nvPicPr>
        <p:blipFill rotWithShape="1">
          <a:blip r:embed="rId3"/>
          <a:srcRect b="48974"/>
          <a:stretch/>
        </p:blipFill>
        <p:spPr>
          <a:xfrm>
            <a:off x="578937" y="2794764"/>
            <a:ext cx="5250487" cy="2822352"/>
          </a:xfrm>
          <a:prstGeom prst="rect">
            <a:avLst/>
          </a:prstGeom>
        </p:spPr>
      </p:pic>
      <p:pic>
        <p:nvPicPr>
          <p:cNvPr id="4" name="Hình ảnh 3">
            <a:extLst>
              <a:ext uri="{FF2B5EF4-FFF2-40B4-BE49-F238E27FC236}">
                <a16:creationId xmlns:a16="http://schemas.microsoft.com/office/drawing/2014/main" id="{3E466724-495A-564D-3F8A-E1C8094CB9FB}"/>
              </a:ext>
            </a:extLst>
          </p:cNvPr>
          <p:cNvPicPr>
            <a:picLocks noChangeAspect="1"/>
          </p:cNvPicPr>
          <p:nvPr/>
        </p:nvPicPr>
        <p:blipFill rotWithShape="1">
          <a:blip r:embed="rId3"/>
          <a:srcRect t="50785"/>
          <a:stretch/>
        </p:blipFill>
        <p:spPr>
          <a:xfrm>
            <a:off x="6414033" y="2844852"/>
            <a:ext cx="5250486" cy="2722177"/>
          </a:xfrm>
          <a:prstGeom prst="rect">
            <a:avLst/>
          </a:prstGeom>
        </p:spPr>
      </p:pic>
    </p:spTree>
    <p:extLst>
      <p:ext uri="{BB962C8B-B14F-4D97-AF65-F5344CB8AC3E}">
        <p14:creationId xmlns:p14="http://schemas.microsoft.com/office/powerpoint/2010/main" val="213850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Work in pairs. Make similar conversations for the following situations. </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6" y="194965"/>
            <a:ext cx="605869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9" name="Hộp Văn bản 8">
            <a:extLst>
              <a:ext uri="{FF2B5EF4-FFF2-40B4-BE49-F238E27FC236}">
                <a16:creationId xmlns:a16="http://schemas.microsoft.com/office/drawing/2014/main" id="{BD30C4D7-C6FC-11B3-5356-8AE3ABFBF6EB}"/>
              </a:ext>
            </a:extLst>
          </p:cNvPr>
          <p:cNvSpPr txBox="1"/>
          <p:nvPr/>
        </p:nvSpPr>
        <p:spPr>
          <a:xfrm>
            <a:off x="565857" y="1886741"/>
            <a:ext cx="10561055" cy="1384995"/>
          </a:xfrm>
          <a:prstGeom prst="rect">
            <a:avLst/>
          </a:prstGeom>
          <a:noFill/>
        </p:spPr>
        <p:txBody>
          <a:bodyPr wrap="square">
            <a:spAutoFit/>
          </a:bodyPr>
          <a:lstStyle/>
          <a:p>
            <a:pPr algn="just"/>
            <a:r>
              <a:rPr lang="en-US" sz="2800" b="1" i="0" dirty="0">
                <a:solidFill>
                  <a:srgbClr val="F26548"/>
                </a:solidFill>
                <a:effectLst/>
                <a:latin typeface="ChronicaPro-Bold"/>
              </a:rPr>
              <a:t>1. </a:t>
            </a:r>
            <a:r>
              <a:rPr lang="en-US" sz="2800" i="0" dirty="0">
                <a:effectLst/>
                <a:latin typeface="ChronicaPro-Bold"/>
              </a:rPr>
              <a:t>Your friend asks you to explain the rules of a game. You explain the rules to him / her and check if he / she understands what you are saying. He / She answers that he / she understands it.</a:t>
            </a:r>
            <a:endParaRPr lang="vi-VN" sz="2800" dirty="0"/>
          </a:p>
        </p:txBody>
      </p:sp>
      <p:sp>
        <p:nvSpPr>
          <p:cNvPr id="10" name="Hộp Văn bản 9">
            <a:extLst>
              <a:ext uri="{FF2B5EF4-FFF2-40B4-BE49-F238E27FC236}">
                <a16:creationId xmlns:a16="http://schemas.microsoft.com/office/drawing/2014/main" id="{EDF0B131-9456-825F-9B7D-08B31B513963}"/>
              </a:ext>
            </a:extLst>
          </p:cNvPr>
          <p:cNvSpPr txBox="1"/>
          <p:nvPr/>
        </p:nvSpPr>
        <p:spPr>
          <a:xfrm>
            <a:off x="598270" y="3364900"/>
            <a:ext cx="10815315" cy="3226845"/>
          </a:xfrm>
          <a:prstGeom prst="rect">
            <a:avLst/>
          </a:prstGeom>
          <a:noFill/>
        </p:spPr>
        <p:txBody>
          <a:bodyPr wrap="square">
            <a:spAutoFit/>
          </a:bodyPr>
          <a:lstStyle/>
          <a:p>
            <a:r>
              <a:rPr lang="en-US" sz="2800" b="1" i="0" dirty="0">
                <a:solidFill>
                  <a:schemeClr val="accent1">
                    <a:lumMod val="75000"/>
                  </a:schemeClr>
                </a:solidFill>
                <a:effectLst/>
                <a:latin typeface="Aptos Narrow" panose="020B0004020202020204" pitchFamily="34" charset="0"/>
              </a:rPr>
              <a:t>Example:</a:t>
            </a:r>
          </a:p>
          <a:p>
            <a:pPr indent="-1270">
              <a:lnSpc>
                <a:spcPct val="150000"/>
              </a:lnSpc>
            </a:pPr>
            <a:r>
              <a:rPr lang="en-US" sz="2400" i="1" dirty="0">
                <a:effectLst/>
                <a:latin typeface="Times New Roman" panose="02020603050405020304" pitchFamily="18" charset="0"/>
                <a:ea typeface="Times New Roman" panose="02020603050405020304" pitchFamily="18" charset="0"/>
              </a:rPr>
              <a:t>- I don’t know how to play hide-and-seek. Can you explain the rule of it to me?</a:t>
            </a:r>
            <a:endParaRPr lang="vi-VN" sz="2400" i="1" dirty="0">
              <a:effectLst/>
              <a:latin typeface="Times New Roman" panose="02020603050405020304" pitchFamily="18" charset="0"/>
              <a:ea typeface="Times New Roman" panose="02020603050405020304" pitchFamily="18" charset="0"/>
            </a:endParaRPr>
          </a:p>
          <a:p>
            <a:pPr indent="-1270">
              <a:lnSpc>
                <a:spcPct val="150000"/>
              </a:lnSpc>
            </a:pPr>
            <a:r>
              <a:rPr lang="en-US" sz="2400" i="1" dirty="0">
                <a:effectLst/>
                <a:latin typeface="Times New Roman" panose="02020603050405020304" pitchFamily="18" charset="0"/>
                <a:ea typeface="Times New Roman" panose="02020603050405020304" pitchFamily="18" charset="0"/>
              </a:rPr>
              <a:t>- One player closes his or her eyes for a brief period (often counting to 100) while the other players hide. The seeker then opens his eyes and tries to find the hiders; the first one found is the next seeker. Got it?</a:t>
            </a:r>
            <a:endParaRPr lang="vi-VN" sz="2400" i="1" dirty="0">
              <a:effectLst/>
              <a:latin typeface="Times New Roman" panose="02020603050405020304" pitchFamily="18" charset="0"/>
              <a:ea typeface="Times New Roman" panose="02020603050405020304" pitchFamily="18" charset="0"/>
            </a:endParaRPr>
          </a:p>
          <a:p>
            <a:pPr indent="-1270">
              <a:lnSpc>
                <a:spcPct val="150000"/>
              </a:lnSpc>
            </a:pPr>
            <a:r>
              <a:rPr lang="en-US" sz="2400" i="1" dirty="0">
                <a:effectLst/>
                <a:latin typeface="Times New Roman" panose="02020603050405020304" pitchFamily="18" charset="0"/>
                <a:ea typeface="Times New Roman" panose="02020603050405020304" pitchFamily="18" charset="0"/>
              </a:rPr>
              <a:t>- OK, I got what you mean.</a:t>
            </a:r>
            <a:endParaRPr lang="vi-VN" sz="24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518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E05F2-DB0F-CE85-B62A-8FD39DD8B021}"/>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ABA0E3C9-2E10-067B-597F-5D72A3B922F5}"/>
              </a:ext>
            </a:extLst>
          </p:cNvPr>
          <p:cNvGrpSpPr/>
          <p:nvPr/>
        </p:nvGrpSpPr>
        <p:grpSpPr>
          <a:xfrm>
            <a:off x="-1172" y="-7620"/>
            <a:ext cx="12192000" cy="1083309"/>
            <a:chOff x="7620" y="-7620"/>
            <a:chExt cx="12192000" cy="1083309"/>
          </a:xfrm>
        </p:grpSpPr>
        <p:sp>
          <p:nvSpPr>
            <p:cNvPr id="22" name="Round Single Corner Rectangle 21">
              <a:extLst>
                <a:ext uri="{FF2B5EF4-FFF2-40B4-BE49-F238E27FC236}">
                  <a16:creationId xmlns:a16="http://schemas.microsoft.com/office/drawing/2014/main" id="{B0338815-A69D-59CB-2695-A69968DC880D}"/>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a:extLst>
                <a:ext uri="{FF2B5EF4-FFF2-40B4-BE49-F238E27FC236}">
                  <a16:creationId xmlns:a16="http://schemas.microsoft.com/office/drawing/2014/main" id="{EB08F553-C414-1A5B-AFC0-049A344A1E8A}"/>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a:extLst>
                <a:ext uri="{FF2B5EF4-FFF2-40B4-BE49-F238E27FC236}">
                  <a16:creationId xmlns:a16="http://schemas.microsoft.com/office/drawing/2014/main" id="{EE698708-C9AB-11C6-9B48-93230F041686}"/>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986ECC52-9A2F-F936-D5DC-1BBFB449A939}"/>
              </a:ext>
            </a:extLst>
          </p:cNvPr>
          <p:cNvSpPr txBox="1"/>
          <p:nvPr/>
        </p:nvSpPr>
        <p:spPr>
          <a:xfrm>
            <a:off x="1131589" y="1311441"/>
            <a:ext cx="10815315"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Work in pairs. Make similar conversations for the following situations. </a:t>
            </a:r>
            <a:endParaRPr lang="en-US" sz="2400" b="1" dirty="0">
              <a:effectLst>
                <a:glow rad="88900">
                  <a:schemeClr val="bg1"/>
                </a:glow>
              </a:effectLst>
              <a:cs typeface="Arial" panose="020B0604020202020204" pitchFamily="34" charset="0"/>
            </a:endParaRPr>
          </a:p>
        </p:txBody>
      </p:sp>
      <p:sp>
        <p:nvSpPr>
          <p:cNvPr id="16" name="Rounded Rectangle 15">
            <a:extLst>
              <a:ext uri="{FF2B5EF4-FFF2-40B4-BE49-F238E27FC236}">
                <a16:creationId xmlns:a16="http://schemas.microsoft.com/office/drawing/2014/main" id="{9725ECBB-8780-4DC0-9FA2-8D75060DA1CB}"/>
              </a:ext>
            </a:extLst>
          </p:cNvPr>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a:extLst>
              <a:ext uri="{FF2B5EF4-FFF2-40B4-BE49-F238E27FC236}">
                <a16:creationId xmlns:a16="http://schemas.microsoft.com/office/drawing/2014/main" id="{C1D41A47-BF42-DAEB-B798-672F28F9AA64}"/>
              </a:ext>
            </a:extLst>
          </p:cNvPr>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a:extLst>
              <a:ext uri="{FF2B5EF4-FFF2-40B4-BE49-F238E27FC236}">
                <a16:creationId xmlns:a16="http://schemas.microsoft.com/office/drawing/2014/main" id="{851BA567-989B-C8CF-9DA7-1388B87B9657}"/>
              </a:ext>
            </a:extLst>
          </p:cNvPr>
          <p:cNvSpPr txBox="1"/>
          <p:nvPr/>
        </p:nvSpPr>
        <p:spPr>
          <a:xfrm>
            <a:off x="487066" y="194965"/>
            <a:ext cx="605869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9" name="Hộp Văn bản 8">
            <a:extLst>
              <a:ext uri="{FF2B5EF4-FFF2-40B4-BE49-F238E27FC236}">
                <a16:creationId xmlns:a16="http://schemas.microsoft.com/office/drawing/2014/main" id="{59DF99BA-97C0-2E00-F7D5-2145B307DEDD}"/>
              </a:ext>
            </a:extLst>
          </p:cNvPr>
          <p:cNvSpPr txBox="1"/>
          <p:nvPr/>
        </p:nvSpPr>
        <p:spPr>
          <a:xfrm>
            <a:off x="565857" y="1886741"/>
            <a:ext cx="10561055" cy="1384995"/>
          </a:xfrm>
          <a:prstGeom prst="rect">
            <a:avLst/>
          </a:prstGeom>
          <a:noFill/>
        </p:spPr>
        <p:txBody>
          <a:bodyPr wrap="square">
            <a:spAutoFit/>
          </a:bodyPr>
          <a:lstStyle/>
          <a:p>
            <a:pPr algn="just"/>
            <a:r>
              <a:rPr lang="en-US" sz="2800" b="1" i="0" dirty="0">
                <a:solidFill>
                  <a:srgbClr val="F26548"/>
                </a:solidFill>
                <a:effectLst/>
                <a:latin typeface="ChronicaPro-Bold"/>
              </a:rPr>
              <a:t>2. </a:t>
            </a:r>
            <a:r>
              <a:rPr lang="en-US" sz="2800" i="0" dirty="0">
                <a:effectLst/>
                <a:latin typeface="ChronicaPro-Bold"/>
              </a:rPr>
              <a:t>A stranger asks you the way to the nearest hospital. You tell him / her the way and check if he / she could follow you. He / She answers that he / she doesn’t quite follow you and asks you to repeat it.</a:t>
            </a:r>
            <a:endParaRPr lang="vi-VN" sz="2800" dirty="0"/>
          </a:p>
        </p:txBody>
      </p:sp>
      <p:sp>
        <p:nvSpPr>
          <p:cNvPr id="10" name="Hộp Văn bản 9">
            <a:extLst>
              <a:ext uri="{FF2B5EF4-FFF2-40B4-BE49-F238E27FC236}">
                <a16:creationId xmlns:a16="http://schemas.microsoft.com/office/drawing/2014/main" id="{7EB75FBB-B4CB-CE34-90AA-EACEB6B4A965}"/>
              </a:ext>
            </a:extLst>
          </p:cNvPr>
          <p:cNvSpPr txBox="1"/>
          <p:nvPr/>
        </p:nvSpPr>
        <p:spPr>
          <a:xfrm>
            <a:off x="645895" y="3429000"/>
            <a:ext cx="10815315" cy="2672848"/>
          </a:xfrm>
          <a:prstGeom prst="rect">
            <a:avLst/>
          </a:prstGeom>
          <a:noFill/>
        </p:spPr>
        <p:txBody>
          <a:bodyPr wrap="square">
            <a:spAutoFit/>
          </a:bodyPr>
          <a:lstStyle/>
          <a:p>
            <a:r>
              <a:rPr lang="en-US" sz="2800" b="1" i="0" dirty="0">
                <a:solidFill>
                  <a:schemeClr val="accent1">
                    <a:lumMod val="75000"/>
                  </a:schemeClr>
                </a:solidFill>
                <a:effectLst/>
                <a:latin typeface="Aptos Narrow" panose="020B0004020202020204" pitchFamily="34" charset="0"/>
              </a:rPr>
              <a:t>Example:</a:t>
            </a:r>
          </a:p>
          <a:p>
            <a:pPr indent="-1270">
              <a:lnSpc>
                <a:spcPct val="150000"/>
              </a:lnSpc>
            </a:pPr>
            <a:r>
              <a:rPr lang="en-US" sz="2400" i="1" dirty="0">
                <a:effectLst/>
                <a:latin typeface="Times New Roman" panose="02020603050405020304" pitchFamily="18" charset="0"/>
                <a:ea typeface="Times New Roman" panose="02020603050405020304" pitchFamily="18" charset="0"/>
              </a:rPr>
              <a:t>- Excuse me! Could you tell me the way to the nearest hospital please?</a:t>
            </a:r>
          </a:p>
          <a:p>
            <a:pPr indent="-1270">
              <a:lnSpc>
                <a:spcPct val="150000"/>
              </a:lnSpc>
            </a:pPr>
            <a:r>
              <a:rPr lang="en-US" sz="2400" i="1" dirty="0">
                <a:effectLst/>
                <a:latin typeface="Times New Roman" panose="02020603050405020304" pitchFamily="18" charset="0"/>
                <a:ea typeface="Times New Roman" panose="02020603050405020304" pitchFamily="18" charset="0"/>
              </a:rPr>
              <a:t>- First go ahead and then turn right at the second set of traffic light. Cross the railway and go straight about 300 </a:t>
            </a:r>
            <a:r>
              <a:rPr lang="en-US" sz="2400" i="1" dirty="0" err="1">
                <a:effectLst/>
                <a:latin typeface="Times New Roman" panose="02020603050405020304" pitchFamily="18" charset="0"/>
                <a:ea typeface="Times New Roman" panose="02020603050405020304" pitchFamily="18" charset="0"/>
              </a:rPr>
              <a:t>metres</a:t>
            </a:r>
            <a:r>
              <a:rPr lang="en-US" sz="2400" i="1" dirty="0">
                <a:effectLst/>
                <a:latin typeface="Times New Roman" panose="02020603050405020304" pitchFamily="18" charset="0"/>
                <a:ea typeface="Times New Roman" panose="02020603050405020304" pitchFamily="18" charset="0"/>
              </a:rPr>
              <a:t> then turn left. It’s on your right. Do you follow me?</a:t>
            </a:r>
          </a:p>
          <a:p>
            <a:pPr indent="-1270">
              <a:lnSpc>
                <a:spcPct val="150000"/>
              </a:lnSpc>
            </a:pPr>
            <a:r>
              <a:rPr lang="en-US" sz="2400" i="1" dirty="0">
                <a:effectLst/>
                <a:latin typeface="Times New Roman" panose="02020603050405020304" pitchFamily="18" charset="0"/>
                <a:ea typeface="Times New Roman" panose="02020603050405020304" pitchFamily="18" charset="0"/>
              </a:rPr>
              <a:t>- I’m sorry. I don’t quite follow you. Could you say that again please.</a:t>
            </a:r>
            <a:endParaRPr lang="vi-VN" sz="24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289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206357"/>
            <a:ext cx="10815315" cy="830997"/>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Read Nick’s and Phong’s ideas about the use of electronic devices in modern classrooms and tick 1-T (True) or F (False). </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242947" y="165259"/>
            <a:ext cx="1152596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ELECTRONIC DEVICES IN MODERN CLASSROOMS</a:t>
            </a:r>
          </a:p>
        </p:txBody>
      </p:sp>
      <p:sp>
        <p:nvSpPr>
          <p:cNvPr id="10" name="Hộp Văn bản 9">
            <a:extLst>
              <a:ext uri="{FF2B5EF4-FFF2-40B4-BE49-F238E27FC236}">
                <a16:creationId xmlns:a16="http://schemas.microsoft.com/office/drawing/2014/main" id="{0D8E1668-8A1C-5239-9169-BFA696A7B224}"/>
              </a:ext>
            </a:extLst>
          </p:cNvPr>
          <p:cNvSpPr txBox="1"/>
          <p:nvPr/>
        </p:nvSpPr>
        <p:spPr>
          <a:xfrm>
            <a:off x="340766" y="2308778"/>
            <a:ext cx="6011908" cy="3785652"/>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Nick:</a:t>
            </a:r>
            <a:r>
              <a:rPr lang="en-US" sz="2400" dirty="0">
                <a:solidFill>
                  <a:srgbClr val="C00000"/>
                </a:solidFill>
                <a:latin typeface="Source Sans Pro" panose="020B0503030403020204" pitchFamily="34" charset="0"/>
                <a:ea typeface="Source Sans Pro" panose="020B0503030403020204" pitchFamily="34" charset="0"/>
              </a:rPr>
              <a:t> </a:t>
            </a:r>
            <a:r>
              <a:rPr lang="en-US" sz="2400" i="1" dirty="0">
                <a:solidFill>
                  <a:srgbClr val="C00000"/>
                </a:solidFill>
                <a:latin typeface="Source Sans Pro" panose="020B0503030403020204" pitchFamily="34" charset="0"/>
                <a:ea typeface="Source Sans Pro" panose="020B0503030403020204" pitchFamily="34" charset="0"/>
              </a:rPr>
              <a:t>Nowadays, electronic devices are becoming more and more popular in modern classrooms. Teachers can use electronic devices to teach interactive lessons, provide real-time feedback to students, etc. Students can use them to access online resources, cooperate with their classmates, and complete assignments online. Some schools use digital textbooks and educational software instead of traditional print materials. </a:t>
            </a:r>
            <a:endParaRPr lang="vi-VN" sz="2400" i="1" dirty="0">
              <a:solidFill>
                <a:srgbClr val="C00000"/>
              </a:solidFill>
              <a:latin typeface="Source Sans Pro" panose="020B0503030403020204" pitchFamily="34" charset="0"/>
              <a:ea typeface="Source Sans Pro" panose="020B0503030403020204" pitchFamily="34" charset="0"/>
            </a:endParaRPr>
          </a:p>
        </p:txBody>
      </p:sp>
      <p:pic>
        <p:nvPicPr>
          <p:cNvPr id="3" name="Hình ảnh 2">
            <a:extLst>
              <a:ext uri="{FF2B5EF4-FFF2-40B4-BE49-F238E27FC236}">
                <a16:creationId xmlns:a16="http://schemas.microsoft.com/office/drawing/2014/main" id="{B44045AA-4933-B513-8282-601A00A17F05}"/>
              </a:ext>
            </a:extLst>
          </p:cNvPr>
          <p:cNvPicPr>
            <a:picLocks noChangeAspect="1"/>
          </p:cNvPicPr>
          <p:nvPr/>
        </p:nvPicPr>
        <p:blipFill>
          <a:blip r:embed="rId3"/>
          <a:stretch>
            <a:fillRect/>
          </a:stretch>
        </p:blipFill>
        <p:spPr>
          <a:xfrm>
            <a:off x="6563461" y="1649198"/>
            <a:ext cx="4890601" cy="4938237"/>
          </a:xfrm>
          <a:prstGeom prst="rect">
            <a:avLst/>
          </a:prstGeom>
        </p:spPr>
      </p:pic>
      <p:sp>
        <p:nvSpPr>
          <p:cNvPr id="4" name="Hộp Văn bản 3">
            <a:extLst>
              <a:ext uri="{FF2B5EF4-FFF2-40B4-BE49-F238E27FC236}">
                <a16:creationId xmlns:a16="http://schemas.microsoft.com/office/drawing/2014/main" id="{A2A87B50-C64C-A8C9-236F-872AB99B21A2}"/>
              </a:ext>
            </a:extLst>
          </p:cNvPr>
          <p:cNvSpPr txBox="1"/>
          <p:nvPr/>
        </p:nvSpPr>
        <p:spPr>
          <a:xfrm>
            <a:off x="10293288" y="2212325"/>
            <a:ext cx="502606" cy="646331"/>
          </a:xfrm>
          <a:prstGeom prst="rect">
            <a:avLst/>
          </a:prstGeom>
          <a:noFill/>
        </p:spPr>
        <p:txBody>
          <a:bodyPr wrap="square">
            <a:spAutoFit/>
          </a:bodyPr>
          <a:lstStyle/>
          <a:p>
            <a:r>
              <a:rPr lang="en-US" sz="3600" b="1" dirty="0">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X</a:t>
            </a:r>
            <a:endParaRPr lang="vi-VN" sz="3600" i="1" dirty="0">
              <a:solidFill>
                <a:srgbClr val="C00000"/>
              </a:solidFill>
              <a:latin typeface="Source Sans Pro" panose="020B0503030403020204" pitchFamily="34" charset="0"/>
              <a:ea typeface="Source Sans Pro" panose="020B0503030403020204" pitchFamily="34" charset="0"/>
            </a:endParaRPr>
          </a:p>
        </p:txBody>
      </p:sp>
      <p:sp>
        <p:nvSpPr>
          <p:cNvPr id="9" name="Hộp Văn bản 8">
            <a:extLst>
              <a:ext uri="{FF2B5EF4-FFF2-40B4-BE49-F238E27FC236}">
                <a16:creationId xmlns:a16="http://schemas.microsoft.com/office/drawing/2014/main" id="{B5AEC36E-F65B-D344-6AC0-05DB34DA62B0}"/>
              </a:ext>
            </a:extLst>
          </p:cNvPr>
          <p:cNvSpPr txBox="1"/>
          <p:nvPr/>
        </p:nvSpPr>
        <p:spPr>
          <a:xfrm>
            <a:off x="10920181" y="3342898"/>
            <a:ext cx="502606" cy="646331"/>
          </a:xfrm>
          <a:prstGeom prst="rect">
            <a:avLst/>
          </a:prstGeom>
          <a:noFill/>
        </p:spPr>
        <p:txBody>
          <a:bodyPr wrap="square">
            <a:spAutoFit/>
          </a:bodyPr>
          <a:lstStyle/>
          <a:p>
            <a:r>
              <a:rPr lang="en-US" sz="3600" b="1" dirty="0">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X</a:t>
            </a:r>
            <a:endParaRPr lang="vi-VN" sz="3600" i="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6099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D8FF4-C281-8B37-BF4E-828106C48D2D}"/>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56F15A3D-E5E8-B660-5BAD-671D3174E720}"/>
              </a:ext>
            </a:extLst>
          </p:cNvPr>
          <p:cNvGrpSpPr/>
          <p:nvPr/>
        </p:nvGrpSpPr>
        <p:grpSpPr>
          <a:xfrm>
            <a:off x="-1172" y="-7620"/>
            <a:ext cx="12192000" cy="1083309"/>
            <a:chOff x="7620" y="-7620"/>
            <a:chExt cx="12192000" cy="1083309"/>
          </a:xfrm>
        </p:grpSpPr>
        <p:sp>
          <p:nvSpPr>
            <p:cNvPr id="22" name="Round Single Corner Rectangle 21">
              <a:extLst>
                <a:ext uri="{FF2B5EF4-FFF2-40B4-BE49-F238E27FC236}">
                  <a16:creationId xmlns:a16="http://schemas.microsoft.com/office/drawing/2014/main" id="{7A392273-B4FC-9ED5-B019-828029EB5480}"/>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a:extLst>
                <a:ext uri="{FF2B5EF4-FFF2-40B4-BE49-F238E27FC236}">
                  <a16:creationId xmlns:a16="http://schemas.microsoft.com/office/drawing/2014/main" id="{84BE5527-7AFA-2349-6174-2F0474E218A1}"/>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a:extLst>
                <a:ext uri="{FF2B5EF4-FFF2-40B4-BE49-F238E27FC236}">
                  <a16:creationId xmlns:a16="http://schemas.microsoft.com/office/drawing/2014/main" id="{3A5AE476-4A5F-3894-5221-74E022456CEB}"/>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90B40143-6E80-F8CD-14CE-FF2849A0D36D}"/>
              </a:ext>
            </a:extLst>
          </p:cNvPr>
          <p:cNvSpPr txBox="1"/>
          <p:nvPr/>
        </p:nvSpPr>
        <p:spPr>
          <a:xfrm>
            <a:off x="1078803" y="1206357"/>
            <a:ext cx="10815315" cy="830997"/>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Read Nick’s and Phong’s ideas about the use of electronic devices in modern classrooms and tick 1-T (True) or F (False). </a:t>
            </a:r>
            <a:endParaRPr lang="en-US" sz="2400" b="1" dirty="0">
              <a:effectLst>
                <a:glow rad="88900">
                  <a:schemeClr val="bg1"/>
                </a:glow>
              </a:effectLst>
              <a:cs typeface="Arial" panose="020B0604020202020204" pitchFamily="34" charset="0"/>
            </a:endParaRPr>
          </a:p>
        </p:txBody>
      </p:sp>
      <p:sp>
        <p:nvSpPr>
          <p:cNvPr id="16" name="Rounded Rectangle 15">
            <a:extLst>
              <a:ext uri="{FF2B5EF4-FFF2-40B4-BE49-F238E27FC236}">
                <a16:creationId xmlns:a16="http://schemas.microsoft.com/office/drawing/2014/main" id="{D6A116C9-8174-DC71-0F71-2E6F051A45AB}"/>
              </a:ext>
            </a:extLst>
          </p:cNvPr>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a:extLst>
              <a:ext uri="{FF2B5EF4-FFF2-40B4-BE49-F238E27FC236}">
                <a16:creationId xmlns:a16="http://schemas.microsoft.com/office/drawing/2014/main" id="{1EFD6FBC-3884-6981-6539-6E7A93E3A091}"/>
              </a:ext>
            </a:extLst>
          </p:cNvPr>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a:extLst>
              <a:ext uri="{FF2B5EF4-FFF2-40B4-BE49-F238E27FC236}">
                <a16:creationId xmlns:a16="http://schemas.microsoft.com/office/drawing/2014/main" id="{15166E3C-4D63-C776-B6FD-6C8EA13D9DE9}"/>
              </a:ext>
            </a:extLst>
          </p:cNvPr>
          <p:cNvSpPr txBox="1"/>
          <p:nvPr/>
        </p:nvSpPr>
        <p:spPr>
          <a:xfrm>
            <a:off x="242947" y="165259"/>
            <a:ext cx="1152596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ELECTRONIC DEVICES IN MODERN CLASSROOMS</a:t>
            </a:r>
          </a:p>
        </p:txBody>
      </p:sp>
      <p:sp>
        <p:nvSpPr>
          <p:cNvPr id="10" name="Hộp Văn bản 9">
            <a:extLst>
              <a:ext uri="{FF2B5EF4-FFF2-40B4-BE49-F238E27FC236}">
                <a16:creationId xmlns:a16="http://schemas.microsoft.com/office/drawing/2014/main" id="{0226B2D0-847E-9ADE-90C2-FB6E78C1E917}"/>
              </a:ext>
            </a:extLst>
          </p:cNvPr>
          <p:cNvSpPr txBox="1"/>
          <p:nvPr/>
        </p:nvSpPr>
        <p:spPr>
          <a:xfrm>
            <a:off x="807054" y="2410156"/>
            <a:ext cx="5287774" cy="3416320"/>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Phong:</a:t>
            </a:r>
            <a:r>
              <a:rPr lang="en-US" sz="2400" dirty="0">
                <a:solidFill>
                  <a:srgbClr val="C00000"/>
                </a:solidFill>
                <a:latin typeface="Source Sans Pro" panose="020B0503030403020204" pitchFamily="34" charset="0"/>
                <a:ea typeface="Source Sans Pro" panose="020B0503030403020204" pitchFamily="34" charset="0"/>
              </a:rPr>
              <a:t> </a:t>
            </a:r>
            <a:r>
              <a:rPr lang="en-US" sz="2400" i="1" dirty="0">
                <a:solidFill>
                  <a:srgbClr val="C00000"/>
                </a:solidFill>
                <a:latin typeface="Source Sans Pro" panose="020B0503030403020204" pitchFamily="34" charset="0"/>
                <a:ea typeface="Source Sans Pro" panose="020B0503030403020204" pitchFamily="34" charset="0"/>
              </a:rPr>
              <a:t>There are some disadvantages</a:t>
            </a:r>
          </a:p>
          <a:p>
            <a:r>
              <a:rPr lang="en-US" sz="2400" i="1" dirty="0">
                <a:solidFill>
                  <a:srgbClr val="C00000"/>
                </a:solidFill>
                <a:latin typeface="Source Sans Pro" panose="020B0503030403020204" pitchFamily="34" charset="0"/>
                <a:ea typeface="Source Sans Pro" panose="020B0503030403020204" pitchFamily="34" charset="0"/>
              </a:rPr>
              <a:t>of using electronic devices in modern</a:t>
            </a:r>
          </a:p>
          <a:p>
            <a:r>
              <a:rPr lang="en-US" sz="2400" i="1" dirty="0">
                <a:solidFill>
                  <a:srgbClr val="C00000"/>
                </a:solidFill>
                <a:latin typeface="Source Sans Pro" panose="020B0503030403020204" pitchFamily="34" charset="0"/>
                <a:ea typeface="Source Sans Pro" panose="020B0503030403020204" pitchFamily="34" charset="0"/>
              </a:rPr>
              <a:t>classrooms. Students may become</a:t>
            </a:r>
          </a:p>
          <a:p>
            <a:r>
              <a:rPr lang="en-US" sz="2400" i="1" dirty="0">
                <a:solidFill>
                  <a:srgbClr val="C00000"/>
                </a:solidFill>
                <a:latin typeface="Source Sans Pro" panose="020B0503030403020204" pitchFamily="34" charset="0"/>
                <a:ea typeface="Source Sans Pro" panose="020B0503030403020204" pitchFamily="34" charset="0"/>
              </a:rPr>
              <a:t>distracted by non-educational content</a:t>
            </a:r>
          </a:p>
          <a:p>
            <a:r>
              <a:rPr lang="en-US" sz="2400" i="1" dirty="0">
                <a:solidFill>
                  <a:srgbClr val="C00000"/>
                </a:solidFill>
                <a:latin typeface="Source Sans Pro" panose="020B0503030403020204" pitchFamily="34" charset="0"/>
                <a:ea typeface="Source Sans Pro" panose="020B0503030403020204" pitchFamily="34" charset="0"/>
              </a:rPr>
              <a:t>such as social media or entertainment</a:t>
            </a:r>
          </a:p>
          <a:p>
            <a:r>
              <a:rPr lang="en-US" sz="2400" i="1" dirty="0">
                <a:solidFill>
                  <a:srgbClr val="C00000"/>
                </a:solidFill>
                <a:latin typeface="Source Sans Pro" panose="020B0503030403020204" pitchFamily="34" charset="0"/>
                <a:ea typeface="Source Sans Pro" panose="020B0503030403020204" pitchFamily="34" charset="0"/>
              </a:rPr>
              <a:t>websites. Additionally, constant use of</a:t>
            </a:r>
          </a:p>
          <a:p>
            <a:r>
              <a:rPr lang="en-US" sz="2400" i="1" dirty="0">
                <a:solidFill>
                  <a:srgbClr val="C00000"/>
                </a:solidFill>
                <a:latin typeface="Source Sans Pro" panose="020B0503030403020204" pitchFamily="34" charset="0"/>
                <a:ea typeface="Source Sans Pro" panose="020B0503030403020204" pitchFamily="34" charset="0"/>
              </a:rPr>
              <a:t>electronic devices may cause eye strain,</a:t>
            </a:r>
          </a:p>
          <a:p>
            <a:r>
              <a:rPr lang="en-US" sz="2400" i="1" dirty="0">
                <a:solidFill>
                  <a:srgbClr val="C00000"/>
                </a:solidFill>
                <a:latin typeface="Source Sans Pro" panose="020B0503030403020204" pitchFamily="34" charset="0"/>
                <a:ea typeface="Source Sans Pro" panose="020B0503030403020204" pitchFamily="34" charset="0"/>
              </a:rPr>
              <a:t>headaches, and poor posture, as well as</a:t>
            </a:r>
          </a:p>
          <a:p>
            <a:r>
              <a:rPr lang="en-US" sz="2400" i="1" dirty="0">
                <a:solidFill>
                  <a:srgbClr val="C00000"/>
                </a:solidFill>
                <a:latin typeface="Source Sans Pro" panose="020B0503030403020204" pitchFamily="34" charset="0"/>
                <a:ea typeface="Source Sans Pro" panose="020B0503030403020204" pitchFamily="34" charset="0"/>
              </a:rPr>
              <a:t>other health problems. </a:t>
            </a:r>
            <a:endParaRPr lang="vi-VN" sz="2400" i="1" dirty="0">
              <a:solidFill>
                <a:srgbClr val="C00000"/>
              </a:solidFill>
              <a:latin typeface="Source Sans Pro" panose="020B0503030403020204" pitchFamily="34" charset="0"/>
              <a:ea typeface="Source Sans Pro" panose="020B0503030403020204" pitchFamily="34" charset="0"/>
            </a:endParaRPr>
          </a:p>
        </p:txBody>
      </p:sp>
      <p:pic>
        <p:nvPicPr>
          <p:cNvPr id="3" name="Hình ảnh 2">
            <a:extLst>
              <a:ext uri="{FF2B5EF4-FFF2-40B4-BE49-F238E27FC236}">
                <a16:creationId xmlns:a16="http://schemas.microsoft.com/office/drawing/2014/main" id="{85FF5458-CBF2-2A87-302A-AE2224F18699}"/>
              </a:ext>
            </a:extLst>
          </p:cNvPr>
          <p:cNvPicPr>
            <a:picLocks noChangeAspect="1"/>
          </p:cNvPicPr>
          <p:nvPr/>
        </p:nvPicPr>
        <p:blipFill>
          <a:blip r:embed="rId3"/>
          <a:stretch>
            <a:fillRect/>
          </a:stretch>
        </p:blipFill>
        <p:spPr>
          <a:xfrm>
            <a:off x="6563461" y="1649198"/>
            <a:ext cx="4890601" cy="4938237"/>
          </a:xfrm>
          <a:prstGeom prst="rect">
            <a:avLst/>
          </a:prstGeom>
        </p:spPr>
      </p:pic>
      <p:sp>
        <p:nvSpPr>
          <p:cNvPr id="4" name="Hộp Văn bản 3">
            <a:extLst>
              <a:ext uri="{FF2B5EF4-FFF2-40B4-BE49-F238E27FC236}">
                <a16:creationId xmlns:a16="http://schemas.microsoft.com/office/drawing/2014/main" id="{FE2E26A1-AD12-0C68-162C-C3B736E20D27}"/>
              </a:ext>
            </a:extLst>
          </p:cNvPr>
          <p:cNvSpPr txBox="1"/>
          <p:nvPr/>
        </p:nvSpPr>
        <p:spPr>
          <a:xfrm>
            <a:off x="10882340" y="4562471"/>
            <a:ext cx="502606" cy="646331"/>
          </a:xfrm>
          <a:prstGeom prst="rect">
            <a:avLst/>
          </a:prstGeom>
          <a:noFill/>
        </p:spPr>
        <p:txBody>
          <a:bodyPr wrap="square">
            <a:spAutoFit/>
          </a:bodyPr>
          <a:lstStyle/>
          <a:p>
            <a:r>
              <a:rPr lang="en-US" sz="3600" b="1" dirty="0">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X</a:t>
            </a:r>
            <a:endParaRPr lang="vi-VN" sz="3600" i="1" dirty="0">
              <a:solidFill>
                <a:srgbClr val="C00000"/>
              </a:solidFill>
              <a:latin typeface="Source Sans Pro" panose="020B0503030403020204" pitchFamily="34" charset="0"/>
              <a:ea typeface="Source Sans Pro" panose="020B0503030403020204" pitchFamily="34" charset="0"/>
            </a:endParaRPr>
          </a:p>
        </p:txBody>
      </p:sp>
      <p:sp>
        <p:nvSpPr>
          <p:cNvPr id="9" name="Hộp Văn bản 8">
            <a:extLst>
              <a:ext uri="{FF2B5EF4-FFF2-40B4-BE49-F238E27FC236}">
                <a16:creationId xmlns:a16="http://schemas.microsoft.com/office/drawing/2014/main" id="{DE7D3B46-122D-52B1-FC51-6F5C581C1862}"/>
              </a:ext>
            </a:extLst>
          </p:cNvPr>
          <p:cNvSpPr txBox="1"/>
          <p:nvPr/>
        </p:nvSpPr>
        <p:spPr>
          <a:xfrm>
            <a:off x="10349299" y="5729963"/>
            <a:ext cx="502606" cy="646331"/>
          </a:xfrm>
          <a:prstGeom prst="rect">
            <a:avLst/>
          </a:prstGeom>
          <a:noFill/>
        </p:spPr>
        <p:txBody>
          <a:bodyPr wrap="square">
            <a:spAutoFit/>
          </a:bodyPr>
          <a:lstStyle/>
          <a:p>
            <a:r>
              <a:rPr lang="en-US" sz="3600" b="1" dirty="0">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X</a:t>
            </a:r>
            <a:endParaRPr lang="vi-VN" sz="3600" i="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9940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68247" y="1152307"/>
            <a:ext cx="11087133" cy="830997"/>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Work in pairs. Put the advantages and disadvantages of using electronic devices in modern classrooms (1 – 6) in the suitable column. </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182978" y="115230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235764" y="104966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8" name="TextBox 7"/>
          <p:cNvSpPr txBox="1"/>
          <p:nvPr/>
        </p:nvSpPr>
        <p:spPr>
          <a:xfrm>
            <a:off x="367990" y="186930"/>
            <a:ext cx="584323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pic>
        <p:nvPicPr>
          <p:cNvPr id="3" name="Hình ảnh 2">
            <a:extLst>
              <a:ext uri="{FF2B5EF4-FFF2-40B4-BE49-F238E27FC236}">
                <a16:creationId xmlns:a16="http://schemas.microsoft.com/office/drawing/2014/main" id="{AD1DF321-AE5D-A2FA-9703-31ABE2774E05}"/>
              </a:ext>
            </a:extLst>
          </p:cNvPr>
          <p:cNvPicPr>
            <a:picLocks noChangeAspect="1"/>
          </p:cNvPicPr>
          <p:nvPr/>
        </p:nvPicPr>
        <p:blipFill>
          <a:blip r:embed="rId3"/>
          <a:stretch>
            <a:fillRect/>
          </a:stretch>
        </p:blipFill>
        <p:spPr>
          <a:xfrm>
            <a:off x="235764" y="1964487"/>
            <a:ext cx="11872514" cy="4687766"/>
          </a:xfrm>
          <a:prstGeom prst="rect">
            <a:avLst/>
          </a:prstGeom>
        </p:spPr>
      </p:pic>
      <p:sp>
        <p:nvSpPr>
          <p:cNvPr id="6" name="Hộp Văn bản 5">
            <a:extLst>
              <a:ext uri="{FF2B5EF4-FFF2-40B4-BE49-F238E27FC236}">
                <a16:creationId xmlns:a16="http://schemas.microsoft.com/office/drawing/2014/main" id="{71954C99-70B6-B597-82BE-7C0C777BACFA}"/>
              </a:ext>
            </a:extLst>
          </p:cNvPr>
          <p:cNvSpPr txBox="1"/>
          <p:nvPr/>
        </p:nvSpPr>
        <p:spPr>
          <a:xfrm>
            <a:off x="326510" y="2997893"/>
            <a:ext cx="5748750" cy="830997"/>
          </a:xfrm>
          <a:prstGeom prst="rect">
            <a:avLst/>
          </a:prstGeom>
          <a:noFill/>
        </p:spPr>
        <p:txBody>
          <a:bodyPr wrap="square">
            <a:spAutoFit/>
          </a:bodyPr>
          <a:lstStyle/>
          <a:p>
            <a:r>
              <a:rPr lang="en-US" sz="2400" b="1" i="0" dirty="0">
                <a:solidFill>
                  <a:srgbClr val="F26548"/>
                </a:solidFill>
                <a:effectLst/>
                <a:latin typeface="ChronicaPro-Bold"/>
              </a:rPr>
              <a:t>1. </a:t>
            </a:r>
            <a:r>
              <a:rPr lang="en-US" sz="2400" b="0" i="0" dirty="0">
                <a:solidFill>
                  <a:srgbClr val="242021"/>
                </a:solidFill>
                <a:effectLst/>
                <a:latin typeface="ChronicaPro-Book"/>
              </a:rPr>
              <a:t>Using electronic devices in classrooms can help students stay engaged and motivated.</a:t>
            </a:r>
            <a:r>
              <a:rPr lang="en-US" sz="2400" dirty="0"/>
              <a:t> </a:t>
            </a:r>
            <a:endParaRPr lang="vi-VN" sz="2400" dirty="0"/>
          </a:p>
        </p:txBody>
      </p:sp>
      <p:sp>
        <p:nvSpPr>
          <p:cNvPr id="23" name="Hộp Văn bản 22">
            <a:extLst>
              <a:ext uri="{FF2B5EF4-FFF2-40B4-BE49-F238E27FC236}">
                <a16:creationId xmlns:a16="http://schemas.microsoft.com/office/drawing/2014/main" id="{79099677-EC30-CAD0-E2A8-477DEE2BD38C}"/>
              </a:ext>
            </a:extLst>
          </p:cNvPr>
          <p:cNvSpPr txBox="1"/>
          <p:nvPr/>
        </p:nvSpPr>
        <p:spPr>
          <a:xfrm>
            <a:off x="6141833" y="2987094"/>
            <a:ext cx="5899872" cy="1200329"/>
          </a:xfrm>
          <a:prstGeom prst="rect">
            <a:avLst/>
          </a:prstGeom>
          <a:noFill/>
        </p:spPr>
        <p:txBody>
          <a:bodyPr wrap="square">
            <a:spAutoFit/>
          </a:bodyPr>
          <a:lstStyle/>
          <a:p>
            <a:r>
              <a:rPr lang="en-US" sz="2400" b="1" dirty="0">
                <a:solidFill>
                  <a:srgbClr val="F26548"/>
                </a:solidFill>
                <a:latin typeface="ChronicaPro-Bold"/>
              </a:rPr>
              <a:t>2. </a:t>
            </a:r>
            <a:r>
              <a:rPr lang="en-US" sz="2400" dirty="0">
                <a:latin typeface="ChronicaPro-Bold"/>
              </a:rPr>
              <a:t>Relying too much on electronic devices for information can lead to a decrease in critical thinking, problem-solving, and creativity skills.</a:t>
            </a:r>
            <a:endParaRPr lang="vi-VN" sz="2400" dirty="0"/>
          </a:p>
        </p:txBody>
      </p:sp>
      <p:sp>
        <p:nvSpPr>
          <p:cNvPr id="28" name="Hộp Văn bản 27">
            <a:extLst>
              <a:ext uri="{FF2B5EF4-FFF2-40B4-BE49-F238E27FC236}">
                <a16:creationId xmlns:a16="http://schemas.microsoft.com/office/drawing/2014/main" id="{85DA7299-5E2B-6BE9-2DED-64133FA684B3}"/>
              </a:ext>
            </a:extLst>
          </p:cNvPr>
          <p:cNvSpPr txBox="1"/>
          <p:nvPr/>
        </p:nvSpPr>
        <p:spPr>
          <a:xfrm>
            <a:off x="326510" y="4095280"/>
            <a:ext cx="5748750" cy="1200329"/>
          </a:xfrm>
          <a:prstGeom prst="rect">
            <a:avLst/>
          </a:prstGeom>
          <a:noFill/>
        </p:spPr>
        <p:txBody>
          <a:bodyPr wrap="square">
            <a:spAutoFit/>
          </a:bodyPr>
          <a:lstStyle/>
          <a:p>
            <a:r>
              <a:rPr lang="en-US" sz="2400" b="1" dirty="0">
                <a:solidFill>
                  <a:srgbClr val="F26548"/>
                </a:solidFill>
                <a:latin typeface="ChronicaPro-Bold"/>
              </a:rPr>
              <a:t>3</a:t>
            </a:r>
            <a:r>
              <a:rPr lang="en-US" sz="2400" b="1" i="0" dirty="0">
                <a:solidFill>
                  <a:srgbClr val="F26548"/>
                </a:solidFill>
                <a:effectLst/>
                <a:latin typeface="ChronicaPro-Bold"/>
              </a:rPr>
              <a:t>. </a:t>
            </a:r>
            <a:r>
              <a:rPr lang="en-US" sz="2400" dirty="0">
                <a:solidFill>
                  <a:srgbClr val="242021"/>
                </a:solidFill>
                <a:latin typeface="ChronicaPro-Book"/>
              </a:rPr>
              <a:t>Using electronic devices in classrooms can help students develop technology skills and better prepare them for future careers.</a:t>
            </a:r>
            <a:endParaRPr lang="vi-VN" sz="2400" dirty="0"/>
          </a:p>
        </p:txBody>
      </p:sp>
      <p:sp>
        <p:nvSpPr>
          <p:cNvPr id="29" name="Hộp Văn bản 28">
            <a:extLst>
              <a:ext uri="{FF2B5EF4-FFF2-40B4-BE49-F238E27FC236}">
                <a16:creationId xmlns:a16="http://schemas.microsoft.com/office/drawing/2014/main" id="{38FC6C48-20B7-8E01-04CF-D08FC5A2FE9D}"/>
              </a:ext>
            </a:extLst>
          </p:cNvPr>
          <p:cNvSpPr txBox="1"/>
          <p:nvPr/>
        </p:nvSpPr>
        <p:spPr>
          <a:xfrm>
            <a:off x="6166005" y="4198719"/>
            <a:ext cx="5786925" cy="1200329"/>
          </a:xfrm>
          <a:prstGeom prst="rect">
            <a:avLst/>
          </a:prstGeom>
          <a:noFill/>
        </p:spPr>
        <p:txBody>
          <a:bodyPr wrap="square">
            <a:spAutoFit/>
          </a:bodyPr>
          <a:lstStyle/>
          <a:p>
            <a:r>
              <a:rPr lang="en-US" sz="2400" b="1" dirty="0">
                <a:solidFill>
                  <a:srgbClr val="F26548"/>
                </a:solidFill>
                <a:latin typeface="ChronicaPro-Bold"/>
              </a:rPr>
              <a:t>4</a:t>
            </a:r>
            <a:r>
              <a:rPr lang="en-US" sz="2400" b="1" i="0" dirty="0">
                <a:solidFill>
                  <a:srgbClr val="F26548"/>
                </a:solidFill>
                <a:effectLst/>
                <a:latin typeface="ChronicaPro-Bold"/>
              </a:rPr>
              <a:t>. </a:t>
            </a:r>
            <a:r>
              <a:rPr lang="en-US" sz="2400" dirty="0">
                <a:solidFill>
                  <a:srgbClr val="242021"/>
                </a:solidFill>
                <a:latin typeface="ChronicaPro-Book"/>
              </a:rPr>
              <a:t>Electronic devices can be expensive, and schools may need to invest more to purchase and maintain them for students.</a:t>
            </a:r>
            <a:r>
              <a:rPr lang="en-US" sz="2400" b="0" i="0" dirty="0">
                <a:solidFill>
                  <a:srgbClr val="242021"/>
                </a:solidFill>
                <a:effectLst/>
                <a:latin typeface="ChronicaPro-Book"/>
              </a:rPr>
              <a:t>.</a:t>
            </a:r>
            <a:r>
              <a:rPr lang="en-US" sz="2400" dirty="0"/>
              <a:t> </a:t>
            </a:r>
            <a:endParaRPr lang="vi-VN" sz="2400" dirty="0"/>
          </a:p>
        </p:txBody>
      </p:sp>
      <p:sp>
        <p:nvSpPr>
          <p:cNvPr id="32" name="Hộp Văn bản 31">
            <a:extLst>
              <a:ext uri="{FF2B5EF4-FFF2-40B4-BE49-F238E27FC236}">
                <a16:creationId xmlns:a16="http://schemas.microsoft.com/office/drawing/2014/main" id="{FBCB5E73-37A9-9ABB-0ED2-130745D60DAB}"/>
              </a:ext>
            </a:extLst>
          </p:cNvPr>
          <p:cNvSpPr txBox="1"/>
          <p:nvPr/>
        </p:nvSpPr>
        <p:spPr>
          <a:xfrm>
            <a:off x="6204180" y="5450157"/>
            <a:ext cx="5748750" cy="830997"/>
          </a:xfrm>
          <a:prstGeom prst="rect">
            <a:avLst/>
          </a:prstGeom>
          <a:noFill/>
        </p:spPr>
        <p:txBody>
          <a:bodyPr wrap="square">
            <a:spAutoFit/>
          </a:bodyPr>
          <a:lstStyle/>
          <a:p>
            <a:r>
              <a:rPr lang="en-US" sz="2400" b="1" i="0" dirty="0">
                <a:solidFill>
                  <a:srgbClr val="F26548"/>
                </a:solidFill>
                <a:effectLst/>
                <a:latin typeface="ChronicaPro-Bold"/>
              </a:rPr>
              <a:t>5. </a:t>
            </a:r>
            <a:r>
              <a:rPr lang="en-US" sz="2400" dirty="0">
                <a:solidFill>
                  <a:srgbClr val="242021"/>
                </a:solidFill>
                <a:latin typeface="ChronicaPro-Book"/>
              </a:rPr>
              <a:t>Electronic devices can be used by students to cheat on tests and assignments</a:t>
            </a:r>
            <a:r>
              <a:rPr lang="en-US" sz="2400" b="0" i="0" dirty="0">
                <a:solidFill>
                  <a:srgbClr val="242021"/>
                </a:solidFill>
                <a:effectLst/>
                <a:latin typeface="ChronicaPro-Book"/>
              </a:rPr>
              <a:t>.</a:t>
            </a:r>
            <a:r>
              <a:rPr lang="en-US" sz="2400" dirty="0"/>
              <a:t> </a:t>
            </a:r>
            <a:endParaRPr lang="vi-VN" sz="2400" dirty="0"/>
          </a:p>
        </p:txBody>
      </p:sp>
      <p:sp>
        <p:nvSpPr>
          <p:cNvPr id="33" name="Hộp Văn bản 32">
            <a:extLst>
              <a:ext uri="{FF2B5EF4-FFF2-40B4-BE49-F238E27FC236}">
                <a16:creationId xmlns:a16="http://schemas.microsoft.com/office/drawing/2014/main" id="{6105F187-6974-69AE-C7FE-229CA201F289}"/>
              </a:ext>
            </a:extLst>
          </p:cNvPr>
          <p:cNvSpPr txBox="1"/>
          <p:nvPr/>
        </p:nvSpPr>
        <p:spPr>
          <a:xfrm>
            <a:off x="338260" y="5317118"/>
            <a:ext cx="5687736" cy="1200329"/>
          </a:xfrm>
          <a:prstGeom prst="rect">
            <a:avLst/>
          </a:prstGeom>
          <a:noFill/>
        </p:spPr>
        <p:txBody>
          <a:bodyPr wrap="square">
            <a:spAutoFit/>
          </a:bodyPr>
          <a:lstStyle/>
          <a:p>
            <a:r>
              <a:rPr lang="en-US" sz="2400" b="1" i="0" dirty="0">
                <a:solidFill>
                  <a:srgbClr val="F26548"/>
                </a:solidFill>
                <a:effectLst/>
                <a:latin typeface="ChronicaPro-Bold"/>
              </a:rPr>
              <a:t>6. </a:t>
            </a:r>
            <a:r>
              <a:rPr lang="en-US" sz="2400" dirty="0">
                <a:solidFill>
                  <a:srgbClr val="242021"/>
                </a:solidFill>
                <a:latin typeface="ChronicaPro-Book"/>
              </a:rPr>
              <a:t>Electronic devices can help students store, </a:t>
            </a:r>
            <a:r>
              <a:rPr lang="en-US" sz="2400" dirty="0" err="1">
                <a:solidFill>
                  <a:srgbClr val="242021"/>
                </a:solidFill>
                <a:latin typeface="ChronicaPro-Book"/>
              </a:rPr>
              <a:t>organise</a:t>
            </a:r>
            <a:r>
              <a:rPr lang="en-US" sz="2400" dirty="0">
                <a:solidFill>
                  <a:srgbClr val="242021"/>
                </a:solidFill>
                <a:latin typeface="ChronicaPro-Book"/>
              </a:rPr>
              <a:t>, and access their notes and assignments.</a:t>
            </a:r>
            <a:r>
              <a:rPr lang="en-US" sz="2400" b="0" i="0" dirty="0">
                <a:solidFill>
                  <a:srgbClr val="242021"/>
                </a:solidFill>
                <a:effectLst/>
                <a:latin typeface="ChronicaPro-Book"/>
              </a:rPr>
              <a:t>.</a:t>
            </a:r>
            <a:r>
              <a:rPr lang="en-US" sz="2400" dirty="0"/>
              <a:t> </a:t>
            </a:r>
            <a:endParaRPr lang="vi-VN" sz="2400" dirty="0"/>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8" grpId="0"/>
      <p:bldP spid="29" grpId="0"/>
      <p:bldP spid="32" grpId="0"/>
      <p:bldP spid="3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4016</TotalTime>
  <Words>959</Words>
  <PresentationFormat>Màn hình rộng</PresentationFormat>
  <Paragraphs>95</Paragraphs>
  <Slides>13</Slides>
  <Notes>10</Notes>
  <HiddenSlides>0</HiddenSlides>
  <MMClips>0</MMClips>
  <ScaleCrop>false</ScaleCrop>
  <HeadingPairs>
    <vt:vector size="6" baseType="variant">
      <vt:variant>
        <vt:lpstr>Phông được Dùng</vt:lpstr>
      </vt:variant>
      <vt:variant>
        <vt:i4>12</vt:i4>
      </vt:variant>
      <vt:variant>
        <vt:lpstr>Chủ đề</vt:lpstr>
      </vt:variant>
      <vt:variant>
        <vt:i4>1</vt:i4>
      </vt:variant>
      <vt:variant>
        <vt:lpstr>Tiêu đề Bản chiếu</vt:lpstr>
      </vt:variant>
      <vt:variant>
        <vt:i4>13</vt:i4>
      </vt:variant>
    </vt:vector>
  </HeadingPairs>
  <TitlesOfParts>
    <vt:vector size="26" baseType="lpstr">
      <vt:lpstr>Adobe Gothic Std B</vt:lpstr>
      <vt:lpstr>Aptos Display</vt:lpstr>
      <vt:lpstr>Aptos Narrow</vt:lpstr>
      <vt:lpstr>Arial</vt:lpstr>
      <vt:lpstr>Calibri</vt:lpstr>
      <vt:lpstr>Calibri Light</vt:lpstr>
      <vt:lpstr>ChronicaPro-Bold</vt:lpstr>
      <vt:lpstr>ChronicaPro-Book</vt:lpstr>
      <vt:lpstr>Myriad Pro</vt:lpstr>
      <vt:lpstr>Source Sans Pro</vt:lpstr>
      <vt:lpstr>Times New Roman</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2024-02-24T02:17:54Z</dcterms:modified>
</cp:coreProperties>
</file>