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06" r:id="rId2"/>
    <p:sldId id="407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9" r:id="rId14"/>
    <p:sldId id="420" r:id="rId15"/>
    <p:sldId id="421" r:id="rId16"/>
    <p:sldId id="422" r:id="rId17"/>
    <p:sldId id="427" r:id="rId18"/>
    <p:sldId id="430" r:id="rId19"/>
    <p:sldId id="424" r:id="rId20"/>
    <p:sldId id="425" r:id="rId21"/>
    <p:sldId id="431" r:id="rId22"/>
    <p:sldId id="435" r:id="rId23"/>
    <p:sldId id="436" r:id="rId24"/>
    <p:sldId id="437" r:id="rId25"/>
    <p:sldId id="438" r:id="rId26"/>
    <p:sldId id="439" r:id="rId27"/>
    <p:sldId id="432" r:id="rId28"/>
    <p:sldId id="434" r:id="rId29"/>
    <p:sldId id="43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99"/>
    <a:srgbClr val="66FF33"/>
    <a:srgbClr val="4DDA00"/>
    <a:srgbClr val="99FF33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6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12C08-72FB-4BAF-9411-A5FB0F7E06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881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720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gif"/><Relationship Id="rId18" Type="http://schemas.openxmlformats.org/officeDocument/2006/relationships/image" Target="../media/image16.png"/><Relationship Id="rId26" Type="http://schemas.openxmlformats.org/officeDocument/2006/relationships/image" Target="../media/image20.gif"/><Relationship Id="rId3" Type="http://schemas.openxmlformats.org/officeDocument/2006/relationships/audio" Target="../media/audio2.wav"/><Relationship Id="rId21" Type="http://schemas.openxmlformats.org/officeDocument/2006/relationships/slide" Target="slide6.xml"/><Relationship Id="rId7" Type="http://schemas.openxmlformats.org/officeDocument/2006/relationships/image" Target="../media/image4.png"/><Relationship Id="rId12" Type="http://schemas.openxmlformats.org/officeDocument/2006/relationships/image" Target="../media/image12.gif"/><Relationship Id="rId17" Type="http://schemas.openxmlformats.org/officeDocument/2006/relationships/slide" Target="slide4.xml"/><Relationship Id="rId25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openxmlformats.org/officeDocument/2006/relationships/image" Target="../media/image2.jpeg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7.png"/><Relationship Id="rId19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4.gif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slide" Target="slide2.xml"/><Relationship Id="rId5" Type="http://schemas.openxmlformats.org/officeDocument/2006/relationships/image" Target="../media/image1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=""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=""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=""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6745C25-495F-441D-9B6B-85071DBFEE70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1384460" y="2531564"/>
            <a:ext cx="9918224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+mj-lt"/>
              </a:rPr>
              <a:t>CÂY </a:t>
            </a:r>
            <a:r>
              <a:rPr lang="en-US" sz="6000" dirty="0">
                <a:solidFill>
                  <a:schemeClr val="bg1"/>
                </a:solidFill>
                <a:latin typeface="+mj-lt"/>
              </a:rPr>
              <a:t>THÔNG GIÁNG SINH</a:t>
            </a:r>
          </a:p>
        </p:txBody>
      </p:sp>
    </p:spTree>
    <p:extLst>
      <p:ext uri="{BB962C8B-B14F-4D97-AF65-F5344CB8AC3E}">
        <p14:creationId xmlns=""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7624" y="2059710"/>
            <a:ext cx="6819922" cy="119575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	Trình bày cách thức con người khai thác thiên nhiên ở môi trường xích đạo.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51692" y="1763902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TS\Desktop\GADT ĐL7 (KNTTCS, kì 1)\cacao_chau_phi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5317" y="3305908"/>
            <a:ext cx="4303636" cy="3312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76594" y="1129481"/>
            <a:ext cx="11780943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xích đạo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06092" y="2737648"/>
            <a:ext cx="6569614" cy="185694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	</a:t>
            </a:r>
            <a:r>
              <a:rPr lang="es-ES" sz="25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Kể tên và cho biết sự phân bố các cây trồng ở môi trường xích đạo châu Phi.</a:t>
            </a:r>
            <a:endParaRPr lang="en-US" sz="2500" b="1" i="1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20160" y="2441840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D:\E. GA ĐỊA LÍ\Ảnh SGK\Anh lớp 7\H.30.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9268" y="1716259"/>
            <a:ext cx="4665780" cy="51417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329268" y="6414139"/>
            <a:ext cx="4670474" cy="40010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Lược đồ nông nghiệp châu Phi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128" y="2364567"/>
            <a:ext cx="6702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</a:rPr>
              <a:t>-</a:t>
            </a:r>
            <a:r>
              <a:rPr lang="pt-BR" sz="2800" b="1" smtClean="0">
                <a:solidFill>
                  <a:srgbClr val="002060"/>
                </a:solidFill>
              </a:rPr>
              <a:t> Hoạt động kinh tế:</a:t>
            </a:r>
            <a:endParaRPr lang="en-US" sz="2800" b="1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 smtClean="0">
                <a:solidFill>
                  <a:srgbClr val="002060"/>
                </a:solidFill>
              </a:rPr>
              <a:t>+ Cây công nghiệp: cọ dầu, ca cao, cao su...</a:t>
            </a:r>
            <a:endParaRPr lang="en-US" sz="2800" b="1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800" b="1" smtClean="0">
                <a:solidFill>
                  <a:srgbClr val="002060"/>
                </a:solidFill>
              </a:rPr>
              <a:t>+ Cây lương thực: ngô, lúa nước...</a:t>
            </a:r>
          </a:p>
          <a:p>
            <a:pPr algn="just">
              <a:lnSpc>
                <a:spcPct val="150000"/>
              </a:lnSpc>
            </a:pPr>
            <a:r>
              <a:rPr lang="pt-BR" sz="2800" b="1" smtClean="0">
                <a:solidFill>
                  <a:srgbClr val="002060"/>
                </a:solidFill>
              </a:rPr>
              <a:t>- Khai thác khoáng sản: dầu mỏ, bô-xit...</a:t>
            </a:r>
            <a:endParaRPr lang="en-US" sz="2800" b="1">
              <a:solidFill>
                <a:srgbClr val="002060"/>
              </a:solidFill>
            </a:endParaRPr>
          </a:p>
        </p:txBody>
      </p:sp>
      <p:pic>
        <p:nvPicPr>
          <p:cNvPr id="27652" name="Picture 4" descr="C:\Users\PTS\Desktop\GADT ĐL7 (KNTTCS, kì 1)\download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0858" y="2502876"/>
            <a:ext cx="4866506" cy="323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6968360" y="5924762"/>
            <a:ext cx="5019260" cy="40010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Ca cao được trồng nhiều ở vịnh Ghi nê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6594" y="1145247"/>
            <a:ext cx="6980951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xích đạo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7624" y="2942606"/>
            <a:ext cx="6236597" cy="143490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	Vấn đề cần được quan tâm hàng đầu ở môi trường này là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72865" y="2646761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46852" y="2885773"/>
            <a:ext cx="6274665" cy="194365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	</a:t>
            </a:r>
            <a:r>
              <a:rPr lang="en-US" sz="2800" b="1" i="1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Vì sao việc bảo vệ và trồng rừng là rất cần thiết ở môi trường xích đạo của châu Phi?</a:t>
            </a:r>
            <a:endParaRPr lang="en-US" sz="2800" b="1" i="1" smtClean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51359" y="2605654"/>
            <a:ext cx="1000545" cy="1086608"/>
          </a:xfrm>
          <a:prstGeom prst="rect">
            <a:avLst/>
          </a:prstGeom>
        </p:spPr>
      </p:pic>
      <p:pic>
        <p:nvPicPr>
          <p:cNvPr id="30722" name="Picture 2" descr="C:\Users\PTS\Desktop\GADT ĐL7 (KNTTCS, kì 1)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7522" y="3703683"/>
            <a:ext cx="5122836" cy="2855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07792" y="2203084"/>
            <a:ext cx="10081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 smtClean="0">
                <a:solidFill>
                  <a:srgbClr val="002060"/>
                </a:solidFill>
              </a:rPr>
              <a:t>Thách thức: diện tích rừng suy giảm, đất đai xói mòn</a:t>
            </a: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1129481"/>
            <a:ext cx="11780943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xích đạo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7243FE-3391-41C4-BB5C-49CC873B593C}"/>
              </a:ext>
            </a:extLst>
          </p:cNvPr>
          <p:cNvSpPr txBox="1"/>
          <p:nvPr/>
        </p:nvSpPr>
        <p:spPr>
          <a:xfrm>
            <a:off x="233670" y="2609601"/>
            <a:ext cx="271694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effectLst/>
              </a:rPr>
              <a:t>Cây công nghiệp </a:t>
            </a:r>
          </a:p>
        </p:txBody>
      </p:sp>
      <p:pic>
        <p:nvPicPr>
          <p:cNvPr id="9" name="Picture 6" descr="Botanical illustration of a branch of a coffee plant with leaves, flowers  and berries. | Coffee flower, Coffee plant, Coffee painting">
            <a:extLst>
              <a:ext uri="{FF2B5EF4-FFF2-40B4-BE49-F238E27FC236}">
                <a16:creationId xmlns="" xmlns:a16="http://schemas.microsoft.com/office/drawing/2014/main" id="{7CED9BA3-EB97-42C0-870F-012D08E34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0" y="274557"/>
            <a:ext cx="2126156" cy="2159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8D4D3F-9551-475D-BFBA-8EC5842614CF}"/>
              </a:ext>
            </a:extLst>
          </p:cNvPr>
          <p:cNvSpPr txBox="1"/>
          <p:nvPr/>
        </p:nvSpPr>
        <p:spPr>
          <a:xfrm>
            <a:off x="98461" y="3820239"/>
            <a:ext cx="305269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500" b="1" smtClean="0"/>
              <a:t>VÙNG CHUYÊN CANH</a:t>
            </a:r>
            <a:endParaRPr lang="nl-NL" sz="2500" b="1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127F35F-B129-484F-A432-A106E50F7BA0}"/>
              </a:ext>
            </a:extLst>
          </p:cNvPr>
          <p:cNvSpPr txBox="1"/>
          <p:nvPr/>
        </p:nvSpPr>
        <p:spPr>
          <a:xfrm>
            <a:off x="233670" y="5238073"/>
            <a:ext cx="271694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effectLst/>
              </a:rPr>
              <a:t>Xuất khẩu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91ED7221-D496-44FE-B3BE-A9FF69794BD4}"/>
              </a:ext>
            </a:extLst>
          </p:cNvPr>
          <p:cNvSpPr/>
          <p:nvPr/>
        </p:nvSpPr>
        <p:spPr>
          <a:xfrm>
            <a:off x="1389572" y="3183435"/>
            <a:ext cx="405137" cy="5059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="" xmlns:a16="http://schemas.microsoft.com/office/drawing/2014/main" id="{F20B8ED5-87A0-44B2-BF94-B0B4841253B4}"/>
              </a:ext>
            </a:extLst>
          </p:cNvPr>
          <p:cNvSpPr/>
          <p:nvPr/>
        </p:nvSpPr>
        <p:spPr>
          <a:xfrm>
            <a:off x="1300472" y="4524905"/>
            <a:ext cx="405137" cy="5059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A46F8D8-CE36-4348-B7D9-5941E96504FC}"/>
              </a:ext>
            </a:extLst>
          </p:cNvPr>
          <p:cNvSpPr txBox="1"/>
          <p:nvPr/>
        </p:nvSpPr>
        <p:spPr>
          <a:xfrm>
            <a:off x="4332850" y="5036613"/>
            <a:ext cx="2883876" cy="9787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400" b="1" dirty="0">
                <a:effectLst/>
              </a:rPr>
              <a:t>Kém phát triển, h</a:t>
            </a:r>
            <a:r>
              <a:rPr lang="nl-NL" sz="2400" b="1" dirty="0"/>
              <a:t>iệu quả kinh tế thấp</a:t>
            </a:r>
            <a:endParaRPr lang="en-US" sz="2000" b="1" dirty="0">
              <a:effectLst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="" xmlns:a16="http://schemas.microsoft.com/office/drawing/2014/main" id="{211BD53B-4508-405E-B838-4685B84CF653}"/>
              </a:ext>
            </a:extLst>
          </p:cNvPr>
          <p:cNvSpPr/>
          <p:nvPr/>
        </p:nvSpPr>
        <p:spPr>
          <a:xfrm>
            <a:off x="3123014" y="5007812"/>
            <a:ext cx="1082150" cy="9694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4" descr="A picture containing grass, outdoor, cow, field&#10;&#10;Description automatically generated">
            <a:extLst>
              <a:ext uri="{FF2B5EF4-FFF2-40B4-BE49-F238E27FC236}">
                <a16:creationId xmlns="" xmlns:a16="http://schemas.microsoft.com/office/drawing/2014/main" id="{BFFAD445-E62E-4B54-8BC3-012D4F326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83" r="-1" b="-1"/>
          <a:stretch/>
        </p:blipFill>
        <p:spPr>
          <a:xfrm>
            <a:off x="3699804" y="173807"/>
            <a:ext cx="4752014" cy="345044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A24501-F1F8-486D-80E1-F03637E1A582}"/>
              </a:ext>
            </a:extLst>
          </p:cNvPr>
          <p:cNvSpPr txBox="1"/>
          <p:nvPr/>
        </p:nvSpPr>
        <p:spPr>
          <a:xfrm>
            <a:off x="4132092" y="3679969"/>
            <a:ext cx="298616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dirty="0">
                <a:solidFill>
                  <a:srgbClr val="0000FF"/>
                </a:solidFill>
                <a:effectLst/>
              </a:rPr>
              <a:t>Nền nông nghiệp lạc hậu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22" name="Content Placeholder 4" descr="A picture containing outdoor, ground, nature, rock&#10;&#10;Description automatically generated">
            <a:extLst>
              <a:ext uri="{FF2B5EF4-FFF2-40B4-BE49-F238E27FC236}">
                <a16:creationId xmlns="" xmlns:a16="http://schemas.microsoft.com/office/drawing/2014/main" id="{5CDEF6EF-5800-4A36-AD2E-3CC514753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79" r="-1" b="13003"/>
          <a:stretch/>
        </p:blipFill>
        <p:spPr>
          <a:xfrm>
            <a:off x="7385538" y="3555169"/>
            <a:ext cx="4484728" cy="298109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F908464-DA02-4A6C-91C1-84AC8A8BE12E}"/>
              </a:ext>
            </a:extLst>
          </p:cNvPr>
          <p:cNvSpPr txBox="1"/>
          <p:nvPr/>
        </p:nvSpPr>
        <p:spPr>
          <a:xfrm>
            <a:off x="8725634" y="2872147"/>
            <a:ext cx="294573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dirty="0">
                <a:solidFill>
                  <a:srgbClr val="0000FF"/>
                </a:solidFill>
                <a:effectLst/>
              </a:rPr>
              <a:t>Hạn hán </a:t>
            </a:r>
            <a:r>
              <a:rPr lang="nl-NL" sz="2000" b="1">
                <a:solidFill>
                  <a:srgbClr val="0000FF"/>
                </a:solidFill>
                <a:effectLst/>
              </a:rPr>
              <a:t>thường </a:t>
            </a:r>
            <a:r>
              <a:rPr lang="nl-NL" sz="2000" b="1" smtClean="0">
                <a:solidFill>
                  <a:srgbClr val="0000FF"/>
                </a:solidFill>
                <a:effectLst/>
              </a:rPr>
              <a:t>xuyên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98989" y="2417717"/>
            <a:ext cx="10841826" cy="347858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*Khai</a:t>
            </a:r>
            <a:r>
              <a:rPr lang="vi-VN" sz="2800" b="1" i="1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thác thông tin mục 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1b </a:t>
            </a:r>
            <a:r>
              <a:rPr lang="vi-VN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SGK</a:t>
            </a: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Nêu phạm vi và đặc điểm thiên nhiên của môi trường nhiệt đới ở châu Phi.</a:t>
            </a:r>
          </a:p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Đặc điểm khí hậu ảnh hưởng như thế nào đối với việc khai thác môi 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65760" y="2051570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94" y="1129481"/>
            <a:ext cx="11780943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nhiệt đới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43027" y="2170072"/>
            <a:ext cx="11366697" cy="119575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	 Thảo luận về cách thức con người khai thác, sử dụng và bảo vệ thiên nhiên ở môi trường nhiệt đới theo bảng dưới đây: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51692" y="1890030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94" y="1129481"/>
            <a:ext cx="11780943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xích đạo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3132" y="3582855"/>
          <a:ext cx="11315239" cy="3072384"/>
        </p:xfrm>
        <a:graphic>
          <a:graphicData uri="http://schemas.openxmlformats.org/drawingml/2006/table">
            <a:tbl>
              <a:tblPr/>
              <a:tblGrid>
                <a:gridCol w="3196771"/>
                <a:gridCol w="811846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Khu vực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Hoạt động khai thác thiên nhiên ở </a:t>
                      </a:r>
                      <a:r>
                        <a:rPr lang="en-US" sz="28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MT nhiệt 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đới</a:t>
                      </a: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Đông nam châu Phi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Vùng ven sa mạc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Nam Xa-ha-ra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4497" y="2150133"/>
          <a:ext cx="11429999" cy="4053840"/>
        </p:xfrm>
        <a:graphic>
          <a:graphicData uri="http://schemas.openxmlformats.org/drawingml/2006/table">
            <a:tbl>
              <a:tblPr/>
              <a:tblGrid>
                <a:gridCol w="2443655"/>
                <a:gridCol w="898634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Khu vực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Hoạt động khai thác thiên nhiên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Đông nam châu Phi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Trồng cây công nghiệp (cà phê, chè,…), cây ăn quả xuất khẩu.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Ven </a:t>
                      </a: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sa mạc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Trồng rừng ngăn chăn hiện tượng sa mạc hoá.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Nam Xa-ha-ra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- Cây trồng: lạc, bông,…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 Vật nuôi: dê, cừu…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65768" y="2304248"/>
            <a:ext cx="6893161" cy="284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Hoạt động khai thác và sử dụng thiên nhiên ở môi trường nhiệt đới: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+ </a:t>
            </a:r>
            <a:r>
              <a:rPr lang="pt-BR" sz="2800" b="1" smtClean="0">
                <a:solidFill>
                  <a:srgbClr val="002060"/>
                </a:solidFill>
              </a:rPr>
              <a:t>Ở đông nam châu Phi: trồng cây công nghiệp (cà phê, chè, ...) và cây ăn quả xuất khẩu. </a:t>
            </a:r>
            <a:endParaRPr kumimoji="0" lang="pt-BR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9" name="Picture 2" descr="D:\E. GA ĐỊA LÍ\Ảnh SGK\Anh lớp 7\H.30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7744" y="1633400"/>
            <a:ext cx="4665780" cy="51417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7427744" y="6387552"/>
            <a:ext cx="4670474" cy="40010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Lược đồ nông nghiệp châu Phi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37633" y="5061516"/>
            <a:ext cx="6907230" cy="12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+ </a:t>
            </a:r>
            <a:r>
              <a:rPr lang="pt-BR" sz="2800" b="1" smtClean="0">
                <a:solidFill>
                  <a:srgbClr val="002060"/>
                </a:solidFill>
              </a:rPr>
              <a:t>Vùng ven sa mạc: trồng rừng ngăn chặn sa mạc hoá</a:t>
            </a: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95" y="1129481"/>
            <a:ext cx="7217434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nhiệt đới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6" descr="images1064983_cotton-doh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7810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aph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4874" y="0"/>
            <a:ext cx="4677126" cy="385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cao cao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3009" y="3495822"/>
            <a:ext cx="6578991" cy="336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lúa m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3352755"/>
            <a:ext cx="5613009" cy="3505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lúa mì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1833" y="-1"/>
            <a:ext cx="3755298" cy="354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71486" y="3264536"/>
            <a:ext cx="966368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Một số hình ảnh </a:t>
            </a:r>
            <a:r>
              <a:rPr lang="en-US" sz="2000" b="1" smtClean="0">
                <a:solidFill>
                  <a:srgbClr val="0000FF"/>
                </a:solidFill>
              </a:rPr>
              <a:t>về khai thác và sử dụng thiên nhiên môi trường nhiệt đới </a:t>
            </a:r>
            <a:r>
              <a:rPr lang="en-US" sz="2000" b="1">
                <a:solidFill>
                  <a:srgbClr val="0000FF"/>
                </a:solidFill>
              </a:rPr>
              <a:t>châu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vo-tong-xuan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11607" y="6396335"/>
            <a:ext cx="959729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Việt Nam giúp châu Phi công nghệ sinh </a:t>
            </a:r>
            <a:r>
              <a:rPr lang="en-US" sz="2400" b="1" smtClean="0">
                <a:solidFill>
                  <a:srgbClr val="0000FF"/>
                </a:solidFill>
              </a:rPr>
              <a:t>học (GS </a:t>
            </a:r>
            <a:r>
              <a:rPr lang="en-US" sz="2400" b="1">
                <a:solidFill>
                  <a:srgbClr val="0000FF"/>
                </a:solidFill>
              </a:rPr>
              <a:t>Võ Tòng Xuân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23880" y="2603777"/>
            <a:ext cx="6780620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smtClean="0">
                <a:solidFill>
                  <a:srgbClr val="002060"/>
                </a:solidFill>
              </a:rPr>
              <a:t>- Vùng nam Xa-ha-ra: trồng trọt (lạc, bông...) và chăn nuôi (dê, cừu...).</a:t>
            </a:r>
            <a:endParaRPr kumimoji="0" lang="pt-BR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40962" name="Picture 2" descr="D:\E. GA ĐỊA LÍ\Ảnh SGK\Anh lớp 7\H.30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9268" y="1632714"/>
            <a:ext cx="4668265" cy="51830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329268" y="6414139"/>
            <a:ext cx="4670474" cy="40010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Lược đồ công nghiệp châu Phi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595" y="1129481"/>
            <a:ext cx="6980950" cy="13849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nhiệt đới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=""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=""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=""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6F188E7-4BFF-4A73-9E77-D30648ADE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1964" y="975683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GAME ĐƯỢC CHIA SẺ MIỄN PHÍ BỚI NK POWERSKILLS">
            <a:extLst>
              <a:ext uri="{FF2B5EF4-FFF2-40B4-BE49-F238E27FC236}">
                <a16:creationId xmlns=""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=""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=""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=""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2" name="Group 35">
            <a:extLst>
              <a:ext uri="{FF2B5EF4-FFF2-40B4-BE49-F238E27FC236}">
                <a16:creationId xmlns=""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5475107" y="4414592"/>
            <a:ext cx="3946382" cy="2049477"/>
            <a:chOff x="1418457" y="5632749"/>
            <a:chExt cx="3946382" cy="2049477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=""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=""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GAME ĐƯỢC CHIA SẺ MIỄN PHÍ BỚI NK POWERSKILLS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7" action="ppaction://hlinksldjump"/>
            <a:extLst>
              <a:ext uri="{FF2B5EF4-FFF2-40B4-BE49-F238E27FC236}">
                <a16:creationId xmlns=""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19" action="ppaction://hlinksldjump"/>
            <a:extLst>
              <a:ext uri="{FF2B5EF4-FFF2-40B4-BE49-F238E27FC236}">
                <a16:creationId xmlns=""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3" action="ppaction://hlinksldjump"/>
            <a:extLst>
              <a:ext uri="{FF2B5EF4-FFF2-40B4-BE49-F238E27FC236}">
                <a16:creationId xmlns=""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25"/>
            <a:extLst>
              <a:ext uri="{FF2B5EF4-FFF2-40B4-BE49-F238E27FC236}">
                <a16:creationId xmlns=""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44" y="17078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geria says to slash spending in response to oil price crash, Energy News,  ET EnergyWorld">
            <a:extLst>
              <a:ext uri="{FF2B5EF4-FFF2-40B4-BE49-F238E27FC236}">
                <a16:creationId xmlns="" xmlns:a16="http://schemas.microsoft.com/office/drawing/2014/main" id="{475F885B-2B5B-470B-AFBE-0F74B01D6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6143639" y="3530991"/>
            <a:ext cx="6048362" cy="332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92C232-AD8E-4A5F-AD70-849EBA370179}"/>
              </a:ext>
            </a:extLst>
          </p:cNvPr>
          <p:cNvSpPr txBox="1"/>
          <p:nvPr/>
        </p:nvSpPr>
        <p:spPr>
          <a:xfrm>
            <a:off x="6877449" y="6279093"/>
            <a:ext cx="453680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dirty="0">
                <a:solidFill>
                  <a:srgbClr val="0000FF"/>
                </a:solidFill>
                <a:effectLst/>
              </a:rPr>
              <a:t>Khai thác dầu mỏ ở Algeria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41987" name="Picture 3" descr="C:\Users\PTS\Desktop\GADT ĐL7 (KNTTCS, kì 1)\040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975131" cy="331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8" name="Picture 4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428" y="94596"/>
            <a:ext cx="6064541" cy="3294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371CA17-AEC7-47D0-BFDE-BF0825A05BC3}"/>
              </a:ext>
            </a:extLst>
          </p:cNvPr>
          <p:cNvSpPr txBox="1"/>
          <p:nvPr/>
        </p:nvSpPr>
        <p:spPr>
          <a:xfrm>
            <a:off x="7520152" y="2812792"/>
            <a:ext cx="383102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Công nghệ khai thác  lạc hậu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41989" name="Picture 5" descr="C:\Users\PTS\Desktop\GADT ĐL7 (KNTTCS, kì 1)\nen-cong-nghiep-cua-chau-phi-gom---aHR0cHM6Ly9ob2MyNC52bi9zb3VyY2UvJUM0JTkwJUUxJUJCJThCYVRIQ1MvVDExL25ndW9pX2Rhbl9jaGFuX251b2lfZ2lhX3N1Y19uaWdlcmlhXzE1MTIuanB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1476"/>
            <a:ext cx="5943600" cy="3326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71CA17-AEC7-47D0-BFDE-BF0825A05BC3}"/>
              </a:ext>
            </a:extLst>
          </p:cNvPr>
          <p:cNvSpPr txBox="1"/>
          <p:nvPr/>
        </p:nvSpPr>
        <p:spPr>
          <a:xfrm>
            <a:off x="429008" y="2763937"/>
            <a:ext cx="5291256" cy="43704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Chế biến điều ở châu Phi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71CA17-AEC7-47D0-BFDE-BF0825A05BC3}"/>
              </a:ext>
            </a:extLst>
          </p:cNvPr>
          <p:cNvSpPr txBox="1"/>
          <p:nvPr/>
        </p:nvSpPr>
        <p:spPr>
          <a:xfrm>
            <a:off x="804041" y="6310627"/>
            <a:ext cx="379949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Chăn nuôi lạc hậu ở châu Phi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2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51691" y="2433484"/>
            <a:ext cx="11062543" cy="133449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Trong vấn đề khai thác và bảo vệ tự nhiên ở môi trường nhiệt đới châu Phi, chúng ta cần phải chú ý đến vấn đề gì?</a:t>
            </a:r>
            <a:endParaRPr lang="en-US" sz="2500" b="1" i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65760" y="1988506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93734" y="2317544"/>
            <a:ext cx="11062543" cy="133449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  Vì sao thủy lợi là biện pháp hàng đầu trong vấn đề khai thác và bảo vệ tự nhiên ở môi trường nhiệt đới châu Phi?</a:t>
            </a:r>
            <a:endParaRPr lang="en-US" sz="2800" b="1" i="1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46854" y="1920116"/>
            <a:ext cx="1000545" cy="1086608"/>
          </a:xfrm>
          <a:prstGeom prst="rect">
            <a:avLst/>
          </a:prstGeom>
        </p:spPr>
      </p:pic>
      <p:sp>
        <p:nvSpPr>
          <p:cNvPr id="15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09641" y="3384584"/>
            <a:ext cx="11062543" cy="133449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  Bên cạnh vấn đề thủy lợi, để bảo vệ hiệu quả thiên nhiên ở môi trường nhiệt đới, các nước châu Phi đã có những biện pháp nào?</a:t>
            </a:r>
            <a:endParaRPr lang="en-US" sz="2800" b="1" i="1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55246" y="2908077"/>
            <a:ext cx="1000545" cy="1086608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94138" y="2112450"/>
            <a:ext cx="9337236" cy="67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800" b="1" smtClean="0">
                <a:solidFill>
                  <a:srgbClr val="002060"/>
                </a:solidFill>
              </a:rPr>
              <a:t>- Thách thức: thoái hoá đất và nguồn nước hạn chế. </a:t>
            </a:r>
            <a:r>
              <a:rPr kumimoji="0" lang="pt-BR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quốc gia.</a:t>
            </a:r>
            <a:endParaRPr kumimoji="0" lang="pt-BR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6146" name="Picture 2" descr="C:\Users\PTS\Desktop\GADT ĐL7 (KNTTCS, kì 1)\Serengeti-Landscape-2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3045" y="3635244"/>
            <a:ext cx="5444359" cy="3143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371CA17-AEC7-47D0-BFDE-BF0825A05BC3}"/>
              </a:ext>
            </a:extLst>
          </p:cNvPr>
          <p:cNvSpPr txBox="1"/>
          <p:nvPr/>
        </p:nvSpPr>
        <p:spPr>
          <a:xfrm>
            <a:off x="2617131" y="5853413"/>
            <a:ext cx="379949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Côn viên quốc gia Sê-ran-gát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ở châu Phi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273" y="1097961"/>
            <a:ext cx="10181350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nhiệt đới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5" grpId="1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7623" y="2595754"/>
            <a:ext cx="11366697" cy="119575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5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	</a:t>
            </a:r>
            <a:r>
              <a:rPr lang="en-US" sz="2900" b="1" i="1" smtClean="0">
                <a:solidFill>
                  <a:srgbClr val="0000FF"/>
                </a:solidFill>
                <a:cs typeface="Arial" pitchFamily="34" charset="0"/>
              </a:rPr>
              <a:t>Người dân châu Phi đã khai thác môi trường thiên nhiên khắc nghiệt này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51692" y="2299946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32363" y="2669382"/>
            <a:ext cx="11334119" cy="119575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just">
              <a:lnSpc>
                <a:spcPct val="150000"/>
              </a:lnSpc>
            </a:pPr>
            <a:r>
              <a:rPr lang="en-US" sz="25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	</a:t>
            </a:r>
            <a:r>
              <a:rPr lang="en-US" sz="2900" b="1" i="1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Trình bày các hoạt động kinh tế của môi trường hoang mạc ở châu Phi.</a:t>
            </a:r>
            <a:endParaRPr lang="en-US" sz="2900" b="1" i="1" smtClean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46432" y="2373574"/>
            <a:ext cx="1000545" cy="10866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2273" y="1097961"/>
            <a:ext cx="10181350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 algn="just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c. Hoạt động khai thác thiên nhiên ở môi trường hoang mạc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8006" y="1939074"/>
            <a:ext cx="11351173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0850" algn="l"/>
              </a:tabLst>
            </a:pPr>
            <a:r>
              <a:rPr kumimoji="0" lang="pt-BR" sz="2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Khai thác, chế biến dầu mỏ, khí tự nhiên trong hoang mạc Xa-ha-ra.</a:t>
            </a:r>
            <a:endParaRPr kumimoji="0" lang="en-US" sz="2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0850" algn="l"/>
              </a:tabLst>
            </a:pPr>
            <a:r>
              <a:rPr kumimoji="0" lang="pt-BR" sz="2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Dùng công nghệ tưới và công nghệ nhà kính để thành lập các trang trại ở ốc đảo.</a:t>
            </a:r>
            <a:endParaRPr kumimoji="0" lang="en-US" sz="2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0850" algn="l"/>
              </a:tabLst>
            </a:pPr>
            <a:r>
              <a:rPr kumimoji="0" lang="pt-BR" sz="2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Xây dựng các nhà máy điện mặt trời.	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60850" algn="l"/>
              </a:tabLst>
            </a:pPr>
            <a:r>
              <a:rPr kumimoji="0" lang="pt-BR" sz="2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Tổ chức các giải đua xe trên hoang mạc và du lịch khám phá.</a:t>
            </a:r>
            <a:r>
              <a:rPr kumimoji="0" lang="en-US" sz="2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9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9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9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42289"/>
            <a:ext cx="5994400" cy="3412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994400" cy="3279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 b="5165"/>
          <a:stretch>
            <a:fillRect/>
          </a:stretch>
        </p:blipFill>
        <p:spPr bwMode="auto">
          <a:xfrm>
            <a:off x="6244898" y="3389586"/>
            <a:ext cx="59944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9" descr="lay sua lac 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4898" y="-2658"/>
            <a:ext cx="5994400" cy="3313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371CA17-AEC7-47D0-BFDE-BF0825A05BC3}"/>
              </a:ext>
            </a:extLst>
          </p:cNvPr>
          <p:cNvSpPr txBox="1"/>
          <p:nvPr/>
        </p:nvSpPr>
        <p:spPr>
          <a:xfrm>
            <a:off x="2301814" y="3126550"/>
            <a:ext cx="793005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323850" algn="l"/>
              </a:tabLst>
            </a:pPr>
            <a:r>
              <a:rPr lang="nl-NL" sz="2000" b="1" smtClean="0">
                <a:solidFill>
                  <a:srgbClr val="0000FF"/>
                </a:solidFill>
                <a:effectLst/>
              </a:rPr>
              <a:t>Hoạt động kinh kinh tế cổ truyền ở môi trường hoang mạc châu Phi</a:t>
            </a:r>
            <a:endParaRPr 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2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9" name="Picture 7" descr="scan0002"/>
          <p:cNvPicPr>
            <a:picLocks noChangeAspect="1" noChangeArrowheads="1"/>
          </p:cNvPicPr>
          <p:nvPr/>
        </p:nvPicPr>
        <p:blipFill>
          <a:blip r:embed="rId2"/>
          <a:srcRect l="1563"/>
          <a:stretch>
            <a:fillRect/>
          </a:stretch>
        </p:blipFill>
        <p:spPr bwMode="auto">
          <a:xfrm>
            <a:off x="110362" y="78831"/>
            <a:ext cx="6197600" cy="381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8107" name="Picture 11"/>
          <p:cNvPicPr>
            <a:picLocks noChangeAspect="1" noChangeArrowheads="1"/>
          </p:cNvPicPr>
          <p:nvPr/>
        </p:nvPicPr>
        <p:blipFill>
          <a:blip r:embed="rId3"/>
          <a:srcRect t="13681" b="4869"/>
          <a:stretch>
            <a:fillRect/>
          </a:stretch>
        </p:blipFill>
        <p:spPr bwMode="auto">
          <a:xfrm>
            <a:off x="5172838" y="2618442"/>
            <a:ext cx="6908800" cy="4144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700344" y="1647497"/>
            <a:ext cx="5239408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FF"/>
                </a:solidFill>
              </a:rPr>
              <a:t>Vận chuyển </a:t>
            </a:r>
            <a:r>
              <a:rPr lang="en-US" sz="2000" b="1">
                <a:solidFill>
                  <a:srgbClr val="0000FF"/>
                </a:solidFill>
              </a:rPr>
              <a:t>hàng hóa </a:t>
            </a:r>
            <a:r>
              <a:rPr lang="en-US" sz="2000" b="1" smtClean="0">
                <a:solidFill>
                  <a:srgbClr val="0000FF"/>
                </a:solidFill>
              </a:rPr>
              <a:t>trên hoang </a:t>
            </a:r>
            <a:r>
              <a:rPr lang="en-US" sz="2000" b="1">
                <a:solidFill>
                  <a:srgbClr val="0000FF"/>
                </a:solidFill>
              </a:rPr>
              <a:t>mạc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2" descr="scan0003"/>
          <p:cNvPicPr>
            <a:picLocks noChangeAspect="1" noChangeArrowheads="1"/>
          </p:cNvPicPr>
          <p:nvPr/>
        </p:nvPicPr>
        <p:blipFill>
          <a:blip r:embed="rId2"/>
          <a:srcRect l="4901" t="11185" r="3676" b="23027"/>
          <a:stretch>
            <a:fillRect/>
          </a:stretch>
        </p:blipFill>
        <p:spPr bwMode="auto">
          <a:xfrm>
            <a:off x="1" y="126129"/>
            <a:ext cx="5801710" cy="3389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56" name="Picture 20" descr="dau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7834" y="128716"/>
            <a:ext cx="6136891" cy="3371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6"/>
          <p:cNvPicPr>
            <a:picLocks noChangeAspect="1" noChangeArrowheads="1"/>
          </p:cNvPicPr>
          <p:nvPr/>
        </p:nvPicPr>
        <p:blipFill>
          <a:blip r:embed="rId4"/>
          <a:srcRect t="7013"/>
          <a:stretch>
            <a:fillRect/>
          </a:stretch>
        </p:blipFill>
        <p:spPr bwMode="auto">
          <a:xfrm>
            <a:off x="5927835" y="3689135"/>
            <a:ext cx="6132788" cy="3168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794938" y="3733691"/>
            <a:ext cx="3767959" cy="396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Đoàn khách du lịch trên sa mạc</a:t>
            </a:r>
          </a:p>
        </p:txBody>
      </p:sp>
      <p:pic>
        <p:nvPicPr>
          <p:cNvPr id="16" name="Picture 16" descr="S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26069"/>
            <a:ext cx="5722883" cy="3231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65502" y="3681063"/>
            <a:ext cx="440558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Khai thác điện từ năng lượng Mặt Trời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6947338" y="212613"/>
            <a:ext cx="3767959" cy="396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Khai thác dầu khí trên sa mạc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917902" y="159985"/>
            <a:ext cx="440558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Hệ thống tưới nước tự động</a:t>
            </a:r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6594" y="1129481"/>
            <a:ext cx="11780943" cy="492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Khai thác, sử dụng và bảo vệ thiên nhiên ở môi trường hoang mạc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30518" y="2055097"/>
            <a:ext cx="5922985" cy="122413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	Em thấy tình trạng sa mạc hoá trên thế giới diễn ra như thế nào?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65760" y="1547058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345" y="3590184"/>
            <a:ext cx="6080234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0070C0"/>
                </a:solidFill>
                <a:cs typeface="Arial" pitchFamily="34" charset="0"/>
              </a:rPr>
              <a:t>Suy nghĩ và ghi ra giấy 3 nguyên nhân khiến hoang mạc lan rộng như hiện nay. Đề xuất 1 giải pháp nhằm giải quyết cho vấn đề đó.</a:t>
            </a:r>
          </a:p>
        </p:txBody>
      </p:sp>
      <p:pic>
        <p:nvPicPr>
          <p:cNvPr id="11" name="Picture 12" descr="CAT LAN DAN 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9831" y="2112578"/>
            <a:ext cx="5391807" cy="411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570022" y="1498601"/>
            <a:ext cx="11210300" cy="193828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	 Hãy lập bảng so sánh cách thức con người khai thác thiên nhiên ở môi trường xích đạo ẩm và môi trường nhiệt đới châu Phi.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77916" y="604250"/>
            <a:ext cx="997119" cy="15713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570022" y="1498601"/>
            <a:ext cx="11210300" cy="2222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	 HS về nhà tìm kiếm thông tin, tư liệu vẽ tranh hoặc thiết kế một pa-no kêu gọi mọi người chung tay bảo vệ động vật hoang dã hoặc chống biến đổi khí hậu.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350" y="728354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xmlns="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xmlns="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xmlns="" id="{51DAC5B5-D1F2-4AF2-B9DE-7C9FD4DEC017}"/>
              </a:ext>
            </a:extLst>
          </p:cNvPr>
          <p:cNvSpPr/>
          <p:nvPr/>
        </p:nvSpPr>
        <p:spPr>
          <a:xfrm>
            <a:off x="1326879" y="2647132"/>
            <a:ext cx="9172956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 smtClean="0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xmlns="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xmlns="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xmlns="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xmlns="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xmlns="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xmlns="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xmlns="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xmlns="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xmlns="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xmlns="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xmlns="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xmlns="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xmlns="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xmlns="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xmlns="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xmlns="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xmlns="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xmlns="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xmlns="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xmlns="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xmlns="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xmlns="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xmlns="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xmlns="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xmlns="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xmlns="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xmlns="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xmlns="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xmlns="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xmlns="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xmlns="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xmlns="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xmlns="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xmlns="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xmlns="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xmlns="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xmlns="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="" xmlns:a16="http://schemas.microsoft.com/office/drawing/2014/main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04"/>
          <a:stretch/>
        </p:blipFill>
        <p:spPr>
          <a:xfrm>
            <a:off x="9049406" y="4603768"/>
            <a:ext cx="2764221" cy="2049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9930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=""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393700" y="478302"/>
            <a:ext cx="11015198" cy="1786596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1. Nạn đói ở châu Phi hoành hành chủ yếu do nguyên nhân nào sau đây?</a:t>
            </a:r>
            <a:endParaRPr lang="en-US" sz="35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914400" y="3404382"/>
            <a:ext cx="3848100" cy="1331884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Hạn hán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5597816" y="3404382"/>
            <a:ext cx="4267453" cy="1331884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Lũ lụt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914400" y="5240239"/>
            <a:ext cx="3848100" cy="1331884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Cháy rừng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5597816" y="5240239"/>
            <a:ext cx="4267453" cy="1331884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Mưa bão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=""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393700" y="304801"/>
            <a:ext cx="11436350" cy="1866899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  <a:defRPr/>
            </a:pP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2. Châu Phi có tỉ lệ tăng dân số tự nhiên cao thứ mấy thế giới?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858128" y="5237960"/>
            <a:ext cx="3933391" cy="131523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Thứ nhất.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5503230" y="3421027"/>
            <a:ext cx="4362039" cy="131523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Thư tư.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858128" y="3362178"/>
            <a:ext cx="3933391" cy="131523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Thứ hai.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5503230" y="5256884"/>
            <a:ext cx="4362039" cy="1315239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Thứ ba.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41" y="574429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12" y="386601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=""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393700" y="478297"/>
            <a:ext cx="11455400" cy="1953652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defRPr/>
            </a:pP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3. Công trình nào dưới đây là di sản lịch sử châu Phi?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745588" y="3348111"/>
            <a:ext cx="4016912" cy="1388155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Tượng nhân sư.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5410608" y="3348111"/>
            <a:ext cx="4454661" cy="1388155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B.</a:t>
            </a:r>
          </a:p>
          <a:p>
            <a:pPr algn="ctr"/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Tử Cấm Thành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745588" y="5183968"/>
            <a:ext cx="4016912" cy="1388155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Tháp nghiêng Pi-da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5410608" y="5183968"/>
            <a:ext cx="4454661" cy="1388155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Tháp Ép-phen.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6" action="ppaction://hlinksldjump"/>
            <a:extLst>
              <a:ext uri="{FF2B5EF4-FFF2-40B4-BE49-F238E27FC236}">
                <a16:creationId xmlns=""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393699" y="506437"/>
            <a:ext cx="10916725" cy="1772529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  <a:defRPr/>
            </a:pP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4. </a:t>
            </a: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Nạn </a:t>
            </a: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đói xảy ra nặng nề nhất ở khu vực nào của châu Phi?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6096909" y="3423306"/>
            <a:ext cx="3962694" cy="1312960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Nam Xa-ha-ra.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844062" y="3404382"/>
            <a:ext cx="4394535" cy="1312960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Bắc Xa-ha-ra.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6096909" y="5259163"/>
            <a:ext cx="3962694" cy="1312960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Đông Phi.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844062" y="5240239"/>
            <a:ext cx="4394535" cy="1312960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Tây Phi.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24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87" y="567830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51" y="388475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95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4016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=""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73" y="262890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=""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393700" y="436098"/>
            <a:ext cx="11379200" cy="1885072"/>
          </a:xfrm>
          <a:prstGeom prst="wedgeRoundRectCallout">
            <a:avLst>
              <a:gd name="adj1" fmla="val 40897"/>
              <a:gd name="adj2" fmla="val 70012"/>
              <a:gd name="adj3" fmla="val 16667"/>
            </a:avLst>
          </a:prstGeom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  <a:defRPr/>
            </a:pPr>
            <a:r>
              <a:rPr lang="en-US" sz="35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5. Các cuộc xung đột vũ trang ở châu Phi xảy ra do cạnh tranh tài nguyên nào là chủ yếu?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689317" y="3334044"/>
            <a:ext cx="3777566" cy="1256966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Nước.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5348205" y="3334044"/>
            <a:ext cx="4189232" cy="1256966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Kim cương.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689317" y="5169901"/>
            <a:ext cx="3777566" cy="1256966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Rừng.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5348205" y="5169901"/>
            <a:ext cx="4189232" cy="1256966"/>
          </a:xfrm>
          <a:prstGeom prst="roundRect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35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35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Đất đai.</a:t>
            </a:r>
            <a:endParaRPr lang="en-US" sz="35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014F9C04-2F49-4D5E-99A6-8E9AF7E5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21" y="392736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3A479BB-DFF5-4CE1-80A4-F5EA9ED2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59" y="56972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EF4CBD34-1B5A-44BD-B7E7-F9F33DD7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123" y="390367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494429C-4C30-4263-A799-26ACCF21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92" y="576072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9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=""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6" y="1179732"/>
            <a:ext cx="9862237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11. Phương thức con người khai thác, sử dụng và bảo vệ thiên nhiên ở châu Phi</a:t>
            </a:r>
            <a:endParaRPr lang="en-US" sz="5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10688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6594" y="1129481"/>
            <a:ext cx="11780943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1. Khai thác và sử dụng thiên nhiên</a:t>
            </a:r>
          </a:p>
          <a:p>
            <a:pPr marL="514350" indent="-514350"/>
            <a:r>
              <a:rPr lang="en-US" sz="2800" b="1" smtClean="0">
                <a:solidFill>
                  <a:srgbClr val="002060"/>
                </a:solidFill>
                <a:cs typeface="Arial" pitchFamily="34" charset="0"/>
              </a:rPr>
              <a:t>a. Hoạt động khai thác thiên nhiên ở môi trường xích đạo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51691" y="2559611"/>
            <a:ext cx="10684171" cy="28952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*K</a:t>
            </a:r>
            <a:r>
              <a:rPr lang="vi-VN" sz="2800" b="1" i="1" smtClean="0">
                <a:solidFill>
                  <a:srgbClr val="0000FF"/>
                </a:solidFill>
                <a:cs typeface="Arial" pitchFamily="34" charset="0"/>
              </a:rPr>
              <a:t>hai thác thông tin mục </a:t>
            </a: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1a </a:t>
            </a:r>
            <a:r>
              <a:rPr lang="vi-VN" sz="2800" b="1" i="1" smtClean="0">
                <a:solidFill>
                  <a:srgbClr val="0000FF"/>
                </a:solidFill>
                <a:cs typeface="Arial" pitchFamily="34" charset="0"/>
              </a:rPr>
              <a:t>SGK</a:t>
            </a: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- Nêu phạm vi và đặc điểm thiên nhiên của môi trường xích đạo ở châu Phi.</a:t>
            </a:r>
          </a:p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- Cho biết nhiệt độ và độ ẩm cao đã ảnh hưởng như thế nào đối với việc khai thác môi trường?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65760" y="2098868"/>
            <a:ext cx="1000545" cy="108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76203"/>
            <a:ext cx="11719560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11. PHƯƠNG THỨC CON NGƯỜI KHAI THÁC, SỬ DỤNG </a:t>
            </a:r>
          </a:p>
          <a:p>
            <a:pPr algn="ctr"/>
            <a:r>
              <a:rPr lang="en-US" sz="29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VÀ BẢO VỆ THIÊN NHIÊN Ở CHÂU PHI</a:t>
            </a:r>
            <a:endParaRPr lang="en-US" sz="29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</TotalTime>
  <Words>1331</Words>
  <PresentationFormat>Custom</PresentationFormat>
  <Paragraphs>160</Paragraphs>
  <Slides>29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2021-06-28T12:43:46Z</dcterms:created>
  <dcterms:modified xsi:type="dcterms:W3CDTF">2022-08-19T15:44:57Z</dcterms:modified>
</cp:coreProperties>
</file>