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57" r:id="rId3"/>
    <p:sldId id="258" r:id="rId4"/>
    <p:sldId id="261" r:id="rId5"/>
    <p:sldId id="262" r:id="rId6"/>
    <p:sldId id="263" r:id="rId7"/>
    <p:sldId id="266" r:id="rId8"/>
    <p:sldId id="267" r:id="rId9"/>
    <p:sldId id="268" r:id="rId10"/>
    <p:sldId id="264" r:id="rId11"/>
    <p:sldId id="269" r:id="rId12"/>
    <p:sldId id="270" r:id="rId13"/>
    <p:sldId id="271" r:id="rId14"/>
    <p:sldId id="259" r:id="rId15"/>
    <p:sldId id="265"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8288000" cy="10287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15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52697-4B68-4C7E-AF4B-806BB52E8FD3}" type="datetimeFigureOut">
              <a:rPr lang="en-US" smtClean="0"/>
              <a:t>12/19/2022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0410B-5199-41A9-A6C1-AE468595B2FC}" type="slidenum">
              <a:rPr lang="en-US" smtClean="0"/>
              <a:t>‹#›</a:t>
            </a:fld>
            <a:endParaRPr lang="en-US"/>
          </a:p>
        </p:txBody>
      </p:sp>
    </p:spTree>
    <p:extLst>
      <p:ext uri="{BB962C8B-B14F-4D97-AF65-F5344CB8AC3E}">
        <p14:creationId xmlns:p14="http://schemas.microsoft.com/office/powerpoint/2010/main" val="229229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80410B-5199-41A9-A6C1-AE468595B2FC}" type="slidenum">
              <a:rPr lang="en-US" smtClean="0"/>
              <a:t>11</a:t>
            </a:fld>
            <a:endParaRPr lang="en-US"/>
          </a:p>
        </p:txBody>
      </p:sp>
    </p:spTree>
    <p:extLst>
      <p:ext uri="{BB962C8B-B14F-4D97-AF65-F5344CB8AC3E}">
        <p14:creationId xmlns:p14="http://schemas.microsoft.com/office/powerpoint/2010/main" val="1098780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0410B-5199-41A9-A6C1-AE468595B2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836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0410B-5199-41A9-A6C1-AE468595B2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828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0410B-5199-41A9-A6C1-AE468595B2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994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80410B-5199-41A9-A6C1-AE468595B2FC}" type="slidenum">
              <a:rPr lang="en-US" smtClean="0"/>
              <a:t>16</a:t>
            </a:fld>
            <a:endParaRPr lang="en-US"/>
          </a:p>
        </p:txBody>
      </p:sp>
    </p:spTree>
    <p:extLst>
      <p:ext uri="{BB962C8B-B14F-4D97-AF65-F5344CB8AC3E}">
        <p14:creationId xmlns:p14="http://schemas.microsoft.com/office/powerpoint/2010/main" val="1071356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0410B-5199-41A9-A6C1-AE468595B2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65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0410B-5199-41A9-A6C1-AE468595B2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593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0410B-5199-41A9-A6C1-AE468595B2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470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0410B-5199-41A9-A6C1-AE468595B2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339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0410B-5199-41A9-A6C1-AE468595B2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913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45.png"/><Relationship Id="rId18" Type="http://schemas.openxmlformats.org/officeDocument/2006/relationships/image" Target="../media/image69.svg"/><Relationship Id="rId3" Type="http://schemas.openxmlformats.org/officeDocument/2006/relationships/image" Target="../media/image30.svg"/><Relationship Id="rId7" Type="http://schemas.openxmlformats.org/officeDocument/2006/relationships/image" Target="../media/image47.png"/><Relationship Id="rId12" Type="http://schemas.openxmlformats.org/officeDocument/2006/relationships/image" Target="../media/image38.svg"/><Relationship Id="rId17" Type="http://schemas.openxmlformats.org/officeDocument/2006/relationships/image" Target="../media/image68.png"/><Relationship Id="rId2" Type="http://schemas.openxmlformats.org/officeDocument/2006/relationships/image" Target="../media/image29.png"/><Relationship Id="rId16" Type="http://schemas.openxmlformats.org/officeDocument/2006/relationships/image" Target="../media/image64.sv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37.png"/><Relationship Id="rId5" Type="http://schemas.openxmlformats.org/officeDocument/2006/relationships/image" Target="../media/image1.png"/><Relationship Id="rId15" Type="http://schemas.openxmlformats.org/officeDocument/2006/relationships/image" Target="../media/image63.png"/><Relationship Id="rId10"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16.png"/><Relationship Id="rId14" Type="http://schemas.openxmlformats.org/officeDocument/2006/relationships/image" Target="../media/image46.sv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5.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3.svg"/><Relationship Id="rId5" Type="http://schemas.openxmlformats.org/officeDocument/2006/relationships/image" Target="../media/image18.pn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7.svg"/><Relationship Id="rId9" Type="http://schemas.openxmlformats.org/officeDocument/2006/relationships/image" Target="../media/image3.png"/><Relationship Id="rId1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5.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3.svg"/><Relationship Id="rId5" Type="http://schemas.openxmlformats.org/officeDocument/2006/relationships/image" Target="../media/image18.pn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7.svg"/><Relationship Id="rId9" Type="http://schemas.openxmlformats.org/officeDocument/2006/relationships/image" Target="../media/image3.pn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5.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71.jp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3.svg"/><Relationship Id="rId5" Type="http://schemas.openxmlformats.org/officeDocument/2006/relationships/image" Target="../media/image18.pn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7.svg"/><Relationship Id="rId9" Type="http://schemas.openxmlformats.org/officeDocument/2006/relationships/image" Target="../media/image3.pn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59.png"/><Relationship Id="rId3" Type="http://schemas.openxmlformats.org/officeDocument/2006/relationships/image" Target="../media/image17.svg"/><Relationship Id="rId7" Type="http://schemas.openxmlformats.org/officeDocument/2006/relationships/image" Target="../media/image52.svg"/><Relationship Id="rId12" Type="http://schemas.openxmlformats.org/officeDocument/2006/relationships/image" Target="../media/image75.svg"/><Relationship Id="rId2" Type="http://schemas.openxmlformats.org/officeDocument/2006/relationships/image" Target="../media/image16.png"/><Relationship Id="rId16"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74.png"/><Relationship Id="rId5" Type="http://schemas.openxmlformats.org/officeDocument/2006/relationships/image" Target="../media/image30.svg"/><Relationship Id="rId15" Type="http://schemas.openxmlformats.org/officeDocument/2006/relationships/image" Target="../media/image37.png"/><Relationship Id="rId10" Type="http://schemas.openxmlformats.org/officeDocument/2006/relationships/image" Target="../media/image73.svg"/><Relationship Id="rId4" Type="http://schemas.openxmlformats.org/officeDocument/2006/relationships/image" Target="../media/image29.png"/><Relationship Id="rId9" Type="http://schemas.openxmlformats.org/officeDocument/2006/relationships/image" Target="../media/image72.png"/><Relationship Id="rId14" Type="http://schemas.openxmlformats.org/officeDocument/2006/relationships/image" Target="../media/image60.sv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7.png"/><Relationship Id="rId3" Type="http://schemas.openxmlformats.org/officeDocument/2006/relationships/image" Target="../media/image30.svg"/><Relationship Id="rId7" Type="http://schemas.openxmlformats.org/officeDocument/2006/relationships/image" Target="../media/image17.svg"/><Relationship Id="rId12" Type="http://schemas.openxmlformats.org/officeDocument/2006/relationships/image" Target="../media/image42.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41.png"/><Relationship Id="rId5" Type="http://schemas.openxmlformats.org/officeDocument/2006/relationships/image" Target="../media/image52.svg"/><Relationship Id="rId15" Type="http://schemas.openxmlformats.org/officeDocument/2006/relationships/image" Target="../media/image66.jpg"/><Relationship Id="rId10" Type="http://schemas.openxmlformats.org/officeDocument/2006/relationships/image" Target="../media/image77.svg"/><Relationship Id="rId4" Type="http://schemas.openxmlformats.org/officeDocument/2006/relationships/image" Target="../media/image51.png"/><Relationship Id="rId9" Type="http://schemas.openxmlformats.org/officeDocument/2006/relationships/image" Target="../media/image76.png"/><Relationship Id="rId14" Type="http://schemas.openxmlformats.org/officeDocument/2006/relationships/image" Target="../media/image38.svg"/></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42.svg"/><Relationship Id="rId3"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41.png"/><Relationship Id="rId2" Type="http://schemas.openxmlformats.org/officeDocument/2006/relationships/notesSlide" Target="../notesSlides/notesSlide4.xml"/><Relationship Id="rId16" Type="http://schemas.openxmlformats.org/officeDocument/2006/relationships/image" Target="../media/image67.jp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77.svg"/><Relationship Id="rId5" Type="http://schemas.openxmlformats.org/officeDocument/2006/relationships/image" Target="../media/image51.png"/><Relationship Id="rId15" Type="http://schemas.openxmlformats.org/officeDocument/2006/relationships/image" Target="../media/image38.svg"/><Relationship Id="rId10" Type="http://schemas.openxmlformats.org/officeDocument/2006/relationships/image" Target="../media/image76.png"/><Relationship Id="rId4" Type="http://schemas.openxmlformats.org/officeDocument/2006/relationships/image" Target="../media/image30.svg"/><Relationship Id="rId9" Type="http://schemas.openxmlformats.org/officeDocument/2006/relationships/image" Target="../media/image3.png"/><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42.svg"/><Relationship Id="rId3"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41.png"/><Relationship Id="rId2" Type="http://schemas.openxmlformats.org/officeDocument/2006/relationships/notesSlide" Target="../notesSlides/notesSlide5.xml"/><Relationship Id="rId16"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77.svg"/><Relationship Id="rId5" Type="http://schemas.openxmlformats.org/officeDocument/2006/relationships/image" Target="../media/image51.png"/><Relationship Id="rId15" Type="http://schemas.openxmlformats.org/officeDocument/2006/relationships/image" Target="../media/image38.svg"/><Relationship Id="rId10" Type="http://schemas.openxmlformats.org/officeDocument/2006/relationships/image" Target="../media/image76.png"/><Relationship Id="rId4" Type="http://schemas.openxmlformats.org/officeDocument/2006/relationships/image" Target="../media/image30.svg"/><Relationship Id="rId9" Type="http://schemas.openxmlformats.org/officeDocument/2006/relationships/image" Target="../media/image3.png"/><Relationship Id="rId1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3.png"/><Relationship Id="rId3" Type="http://schemas.openxmlformats.org/officeDocument/2006/relationships/image" Target="../media/image30.svg"/><Relationship Id="rId7" Type="http://schemas.openxmlformats.org/officeDocument/2006/relationships/image" Target="../media/image59.png"/><Relationship Id="rId12" Type="http://schemas.openxmlformats.org/officeDocument/2006/relationships/image" Target="../media/image36.svg"/><Relationship Id="rId2" Type="http://schemas.openxmlformats.org/officeDocument/2006/relationships/image" Target="../media/image29.png"/><Relationship Id="rId16" Type="http://schemas.openxmlformats.org/officeDocument/2006/relationships/image" Target="../media/image79.svg"/><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35.png"/><Relationship Id="rId5" Type="http://schemas.openxmlformats.org/officeDocument/2006/relationships/image" Target="../media/image57.png"/><Relationship Id="rId15" Type="http://schemas.openxmlformats.org/officeDocument/2006/relationships/image" Target="../media/image78.png"/><Relationship Id="rId10"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16.png"/><Relationship Id="rId14" Type="http://schemas.openxmlformats.org/officeDocument/2006/relationships/image" Target="../media/image64.svg"/></Relationships>
</file>

<file path=ppt/slides/_rels/slide19.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3.png"/><Relationship Id="rId3" Type="http://schemas.openxmlformats.org/officeDocument/2006/relationships/image" Target="../media/image30.svg"/><Relationship Id="rId7" Type="http://schemas.openxmlformats.org/officeDocument/2006/relationships/image" Target="../media/image59.png"/><Relationship Id="rId12" Type="http://schemas.openxmlformats.org/officeDocument/2006/relationships/image" Target="../media/image36.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35.png"/><Relationship Id="rId5" Type="http://schemas.openxmlformats.org/officeDocument/2006/relationships/image" Target="../media/image57.png"/><Relationship Id="rId10"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16.png"/><Relationship Id="rId14" Type="http://schemas.openxmlformats.org/officeDocument/2006/relationships/image" Target="../media/image64.sv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6.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svg"/><Relationship Id="rId15" Type="http://schemas.openxmlformats.org/officeDocument/2006/relationships/image" Target="../media/image28.jpg"/><Relationship Id="rId10" Type="http://schemas.openxmlformats.org/officeDocument/2006/relationships/image" Target="../media/image23.sv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27.svg"/></Relationships>
</file>

<file path=ppt/slides/_rels/slide2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30.svg"/><Relationship Id="rId7"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80.png"/><Relationship Id="rId5" Type="http://schemas.openxmlformats.org/officeDocument/2006/relationships/image" Target="../media/image57.png"/><Relationship Id="rId10" Type="http://schemas.openxmlformats.org/officeDocument/2006/relationships/image" Target="../media/image36.svg"/><Relationship Id="rId4" Type="http://schemas.openxmlformats.org/officeDocument/2006/relationships/image" Target="../media/image3.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3.png"/><Relationship Id="rId3" Type="http://schemas.openxmlformats.org/officeDocument/2006/relationships/image" Target="../media/image30.svg"/><Relationship Id="rId7" Type="http://schemas.openxmlformats.org/officeDocument/2006/relationships/image" Target="../media/image59.png"/><Relationship Id="rId12" Type="http://schemas.openxmlformats.org/officeDocument/2006/relationships/image" Target="../media/image36.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35.png"/><Relationship Id="rId5" Type="http://schemas.openxmlformats.org/officeDocument/2006/relationships/image" Target="../media/image57.png"/><Relationship Id="rId10"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16.png"/><Relationship Id="rId14" Type="http://schemas.openxmlformats.org/officeDocument/2006/relationships/image" Target="../media/image64.svg"/></Relationships>
</file>

<file path=ppt/slides/_rels/slide2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5.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3.svg"/><Relationship Id="rId5" Type="http://schemas.openxmlformats.org/officeDocument/2006/relationships/image" Target="../media/image18.pn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7.svg"/><Relationship Id="rId9" Type="http://schemas.openxmlformats.org/officeDocument/2006/relationships/image" Target="../media/image3.png"/><Relationship Id="rId1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5.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3.svg"/><Relationship Id="rId5" Type="http://schemas.openxmlformats.org/officeDocument/2006/relationships/image" Target="../media/image18.pn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7.svg"/><Relationship Id="rId9" Type="http://schemas.openxmlformats.org/officeDocument/2006/relationships/image" Target="../media/image3.png"/><Relationship Id="rId1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5.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3.svg"/><Relationship Id="rId5" Type="http://schemas.openxmlformats.org/officeDocument/2006/relationships/image" Target="../media/image18.pn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7.svg"/><Relationship Id="rId9" Type="http://schemas.openxmlformats.org/officeDocument/2006/relationships/image" Target="../media/image3.png"/><Relationship Id="rId14"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5.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3.svg"/><Relationship Id="rId5" Type="http://schemas.openxmlformats.org/officeDocument/2006/relationships/image" Target="../media/image18.pn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7.svg"/><Relationship Id="rId9" Type="http://schemas.openxmlformats.org/officeDocument/2006/relationships/image" Target="../media/image3.png"/><Relationship Id="rId1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5.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3.svg"/><Relationship Id="rId5" Type="http://schemas.openxmlformats.org/officeDocument/2006/relationships/image" Target="../media/image18.pn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7.svg"/><Relationship Id="rId9" Type="http://schemas.openxmlformats.org/officeDocument/2006/relationships/image" Target="../media/image3.png"/><Relationship Id="rId14"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45.png"/><Relationship Id="rId18" Type="http://schemas.openxmlformats.org/officeDocument/2006/relationships/image" Target="../media/image69.svg"/><Relationship Id="rId3" Type="http://schemas.openxmlformats.org/officeDocument/2006/relationships/image" Target="../media/image30.svg"/><Relationship Id="rId7" Type="http://schemas.openxmlformats.org/officeDocument/2006/relationships/image" Target="../media/image47.png"/><Relationship Id="rId12" Type="http://schemas.openxmlformats.org/officeDocument/2006/relationships/image" Target="../media/image38.svg"/><Relationship Id="rId17" Type="http://schemas.openxmlformats.org/officeDocument/2006/relationships/image" Target="../media/image68.png"/><Relationship Id="rId2" Type="http://schemas.openxmlformats.org/officeDocument/2006/relationships/image" Target="../media/image29.png"/><Relationship Id="rId16" Type="http://schemas.openxmlformats.org/officeDocument/2006/relationships/image" Target="../media/image64.sv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37.png"/><Relationship Id="rId5" Type="http://schemas.openxmlformats.org/officeDocument/2006/relationships/image" Target="../media/image1.png"/><Relationship Id="rId15" Type="http://schemas.openxmlformats.org/officeDocument/2006/relationships/image" Target="../media/image63.png"/><Relationship Id="rId10"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16.png"/><Relationship Id="rId14" Type="http://schemas.openxmlformats.org/officeDocument/2006/relationships/image" Target="../media/image46.sv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6.png"/><Relationship Id="rId18" Type="http://schemas.openxmlformats.org/officeDocument/2006/relationships/image" Target="../media/image40.svg"/><Relationship Id="rId3" Type="http://schemas.openxmlformats.org/officeDocument/2006/relationships/image" Target="../media/image30.sv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39.png"/><Relationship Id="rId2" Type="http://schemas.openxmlformats.org/officeDocument/2006/relationships/image" Target="../media/image29.png"/><Relationship Id="rId16" Type="http://schemas.openxmlformats.org/officeDocument/2006/relationships/image" Target="../media/image38.svg"/><Relationship Id="rId20"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35.png"/><Relationship Id="rId5" Type="http://schemas.openxmlformats.org/officeDocument/2006/relationships/image" Target="../media/image1.png"/><Relationship Id="rId15" Type="http://schemas.openxmlformats.org/officeDocument/2006/relationships/image" Target="../media/image37.png"/><Relationship Id="rId10" Type="http://schemas.openxmlformats.org/officeDocument/2006/relationships/image" Target="../media/image34.svg"/><Relationship Id="rId19"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33.png"/><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9.png"/><Relationship Id="rId3" Type="http://schemas.openxmlformats.org/officeDocument/2006/relationships/image" Target="../media/image2.svg"/><Relationship Id="rId7" Type="http://schemas.openxmlformats.org/officeDocument/2006/relationships/image" Target="../media/image46.svg"/><Relationship Id="rId12" Type="http://schemas.openxmlformats.org/officeDocument/2006/relationships/image" Target="../media/image48.svg"/><Relationship Id="rId2" Type="http://schemas.openxmlformats.org/officeDocument/2006/relationships/image" Target="../media/image1.png"/><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7.png"/><Relationship Id="rId5" Type="http://schemas.openxmlformats.org/officeDocument/2006/relationships/image" Target="../media/image44.svg"/><Relationship Id="rId1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43.png"/><Relationship Id="rId9" Type="http://schemas.openxmlformats.org/officeDocument/2006/relationships/image" Target="../media/image8.svg"/><Relationship Id="rId14" Type="http://schemas.openxmlformats.org/officeDocument/2006/relationships/image" Target="../media/image50.svg"/></Relationships>
</file>

<file path=ppt/slides/_rels/slide5.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4.png"/><Relationship Id="rId18" Type="http://schemas.openxmlformats.org/officeDocument/2006/relationships/image" Target="../media/image55.png"/><Relationship Id="rId3" Type="http://schemas.openxmlformats.org/officeDocument/2006/relationships/image" Target="../media/image30.svg"/><Relationship Id="rId7" Type="http://schemas.openxmlformats.org/officeDocument/2006/relationships/image" Target="../media/image1.png"/><Relationship Id="rId12" Type="http://schemas.openxmlformats.org/officeDocument/2006/relationships/image" Target="../media/image10.svg"/><Relationship Id="rId17" Type="http://schemas.openxmlformats.org/officeDocument/2006/relationships/image" Target="../media/image42.svg"/><Relationship Id="rId2" Type="http://schemas.openxmlformats.org/officeDocument/2006/relationships/image" Target="../media/image29.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52.svg"/><Relationship Id="rId15" Type="http://schemas.openxmlformats.org/officeDocument/2006/relationships/image" Target="../media/image36.svg"/><Relationship Id="rId10" Type="http://schemas.openxmlformats.org/officeDocument/2006/relationships/image" Target="../media/image54.svg"/><Relationship Id="rId19" Type="http://schemas.openxmlformats.org/officeDocument/2006/relationships/image" Target="../media/image56.svg"/><Relationship Id="rId4" Type="http://schemas.openxmlformats.org/officeDocument/2006/relationships/image" Target="../media/image51.png"/><Relationship Id="rId9" Type="http://schemas.openxmlformats.org/officeDocument/2006/relationships/image" Target="../media/image53.png"/><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1.png"/><Relationship Id="rId3" Type="http://schemas.openxmlformats.org/officeDocument/2006/relationships/image" Target="../media/image30.svg"/><Relationship Id="rId7" Type="http://schemas.openxmlformats.org/officeDocument/2006/relationships/image" Target="../media/image59.png"/><Relationship Id="rId12" Type="http://schemas.openxmlformats.org/officeDocument/2006/relationships/image" Target="../media/image36.svg"/><Relationship Id="rId2" Type="http://schemas.openxmlformats.org/officeDocument/2006/relationships/image" Target="../media/image29.png"/><Relationship Id="rId16" Type="http://schemas.openxmlformats.org/officeDocument/2006/relationships/image" Target="../media/image64.svg"/><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35.png"/><Relationship Id="rId5" Type="http://schemas.openxmlformats.org/officeDocument/2006/relationships/image" Target="../media/image57.png"/><Relationship Id="rId15" Type="http://schemas.openxmlformats.org/officeDocument/2006/relationships/image" Target="../media/image63.png"/><Relationship Id="rId10"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16.png"/><Relationship Id="rId14" Type="http://schemas.openxmlformats.org/officeDocument/2006/relationships/image" Target="../media/image62.svg"/></Relationships>
</file>

<file path=ppt/slides/_rels/slide7.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1.png"/><Relationship Id="rId3" Type="http://schemas.openxmlformats.org/officeDocument/2006/relationships/image" Target="../media/image30.svg"/><Relationship Id="rId7" Type="http://schemas.openxmlformats.org/officeDocument/2006/relationships/image" Target="../media/image59.png"/><Relationship Id="rId12" Type="http://schemas.openxmlformats.org/officeDocument/2006/relationships/image" Target="../media/image36.svg"/><Relationship Id="rId17" Type="http://schemas.openxmlformats.org/officeDocument/2006/relationships/image" Target="../media/image65.jpg"/><Relationship Id="rId2" Type="http://schemas.openxmlformats.org/officeDocument/2006/relationships/image" Target="../media/image29.png"/><Relationship Id="rId16" Type="http://schemas.openxmlformats.org/officeDocument/2006/relationships/image" Target="../media/image64.svg"/><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35.png"/><Relationship Id="rId5" Type="http://schemas.openxmlformats.org/officeDocument/2006/relationships/image" Target="../media/image57.png"/><Relationship Id="rId15" Type="http://schemas.openxmlformats.org/officeDocument/2006/relationships/image" Target="../media/image63.png"/><Relationship Id="rId10"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16.png"/><Relationship Id="rId14" Type="http://schemas.openxmlformats.org/officeDocument/2006/relationships/image" Target="../media/image62.svg"/></Relationships>
</file>

<file path=ppt/slides/_rels/slide8.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1.png"/><Relationship Id="rId18" Type="http://schemas.openxmlformats.org/officeDocument/2006/relationships/image" Target="../media/image67.jpg"/><Relationship Id="rId3" Type="http://schemas.openxmlformats.org/officeDocument/2006/relationships/image" Target="../media/image30.svg"/><Relationship Id="rId7" Type="http://schemas.openxmlformats.org/officeDocument/2006/relationships/image" Target="../media/image59.png"/><Relationship Id="rId12" Type="http://schemas.openxmlformats.org/officeDocument/2006/relationships/image" Target="../media/image36.svg"/><Relationship Id="rId17" Type="http://schemas.openxmlformats.org/officeDocument/2006/relationships/image" Target="../media/image66.jpg"/><Relationship Id="rId2" Type="http://schemas.openxmlformats.org/officeDocument/2006/relationships/image" Target="../media/image29.png"/><Relationship Id="rId16" Type="http://schemas.openxmlformats.org/officeDocument/2006/relationships/image" Target="../media/image64.svg"/><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35.png"/><Relationship Id="rId5" Type="http://schemas.openxmlformats.org/officeDocument/2006/relationships/image" Target="../media/image57.png"/><Relationship Id="rId15" Type="http://schemas.openxmlformats.org/officeDocument/2006/relationships/image" Target="../media/image63.png"/><Relationship Id="rId10"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16.png"/><Relationship Id="rId14" Type="http://schemas.openxmlformats.org/officeDocument/2006/relationships/image" Target="../media/image62.svg"/></Relationships>
</file>

<file path=ppt/slides/_rels/slide9.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3.png"/><Relationship Id="rId3" Type="http://schemas.openxmlformats.org/officeDocument/2006/relationships/image" Target="../media/image30.svg"/><Relationship Id="rId7" Type="http://schemas.openxmlformats.org/officeDocument/2006/relationships/image" Target="../media/image59.png"/><Relationship Id="rId12" Type="http://schemas.openxmlformats.org/officeDocument/2006/relationships/image" Target="../media/image36.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35.png"/><Relationship Id="rId5" Type="http://schemas.openxmlformats.org/officeDocument/2006/relationships/image" Target="../media/image57.png"/><Relationship Id="rId10"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16.png"/><Relationship Id="rId14" Type="http://schemas.openxmlformats.org/officeDocument/2006/relationships/image" Target="../media/image6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687" y="-4261988"/>
            <a:ext cx="19607375" cy="12891849"/>
          </a:xfrm>
          <a:prstGeom prst="rect">
            <a:avLst/>
          </a:prstGeom>
        </p:spPr>
      </p:pic>
      <p:pic>
        <p:nvPicPr>
          <p:cNvPr id="3" name="Picture 3"/>
          <p:cNvPicPr>
            <a:picLocks noChangeAspect="1"/>
          </p:cNvPicPr>
          <p:nvPr/>
        </p:nvPicPr>
        <p:blipFill>
          <a:blip r:embed="rId4">
            <a:alphaModFix amt="25000"/>
          </a:blip>
          <a:srcRect/>
          <a:stretch>
            <a:fillRect/>
          </a:stretch>
        </p:blipFill>
        <p:spPr>
          <a:xfrm>
            <a:off x="12068976" y="875740"/>
            <a:ext cx="3439684" cy="1702643"/>
          </a:xfrm>
          <a:prstGeom prst="rect">
            <a:avLst/>
          </a:prstGeom>
        </p:spPr>
      </p:pic>
      <p:pic>
        <p:nvPicPr>
          <p:cNvPr id="4" name="Picture 4"/>
          <p:cNvPicPr>
            <a:picLocks noChangeAspect="1"/>
          </p:cNvPicPr>
          <p:nvPr/>
        </p:nvPicPr>
        <p:blipFill>
          <a:blip r:embed="rId5"/>
          <a:srcRect/>
          <a:stretch>
            <a:fillRect/>
          </a:stretch>
        </p:blipFill>
        <p:spPr>
          <a:xfrm>
            <a:off x="14945015" y="2846545"/>
            <a:ext cx="5750452" cy="7023453"/>
          </a:xfrm>
          <a:prstGeom prst="rect">
            <a:avLst/>
          </a:prstGeom>
        </p:spPr>
      </p:pic>
      <p:pic>
        <p:nvPicPr>
          <p:cNvPr id="5" name="Picture 5"/>
          <p:cNvPicPr>
            <a:picLocks noChangeAspect="1"/>
          </p:cNvPicPr>
          <p:nvPr/>
        </p:nvPicPr>
        <p:blipFill>
          <a:blip r:embed="rId5"/>
          <a:srcRect/>
          <a:stretch>
            <a:fillRect/>
          </a:stretch>
        </p:blipFill>
        <p:spPr>
          <a:xfrm>
            <a:off x="-2656136" y="2846545"/>
            <a:ext cx="5750452" cy="702345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35763" y="4977491"/>
            <a:ext cx="5505843" cy="784511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77433">
            <a:off x="6950157" y="8595756"/>
            <a:ext cx="3293582" cy="329358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699999">
            <a:off x="13886539" y="-731939"/>
            <a:ext cx="2862688" cy="2628468"/>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4945015" y="5268367"/>
            <a:ext cx="3776948" cy="726336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486400" y="7211916"/>
            <a:ext cx="7315200" cy="66502"/>
          </a:xfrm>
          <a:prstGeom prst="rect">
            <a:avLst/>
          </a:prstGeom>
        </p:spPr>
      </p:pic>
      <p:pic>
        <p:nvPicPr>
          <p:cNvPr id="11" name="Picture 11"/>
          <p:cNvPicPr>
            <a:picLocks noChangeAspect="1"/>
          </p:cNvPicPr>
          <p:nvPr/>
        </p:nvPicPr>
        <p:blipFill>
          <a:blip r:embed="rId4">
            <a:alphaModFix amt="25000"/>
          </a:blip>
          <a:srcRect/>
          <a:stretch>
            <a:fillRect/>
          </a:stretch>
        </p:blipFill>
        <p:spPr>
          <a:xfrm>
            <a:off x="2153919" y="-562472"/>
            <a:ext cx="4625322" cy="2289534"/>
          </a:xfrm>
          <a:prstGeom prst="rect">
            <a:avLst/>
          </a:prstGeom>
        </p:spPr>
      </p:pic>
      <p:pic>
        <p:nvPicPr>
          <p:cNvPr id="12" name="Picture 12"/>
          <p:cNvPicPr>
            <a:picLocks noChangeAspect="1"/>
          </p:cNvPicPr>
          <p:nvPr/>
        </p:nvPicPr>
        <p:blipFill>
          <a:blip r:embed="rId16"/>
          <a:srcRect/>
          <a:stretch>
            <a:fillRect/>
          </a:stretch>
        </p:blipFill>
        <p:spPr>
          <a:xfrm>
            <a:off x="651565" y="521831"/>
            <a:ext cx="2691420" cy="2324714"/>
          </a:xfrm>
          <a:prstGeom prst="rect">
            <a:avLst/>
          </a:prstGeom>
        </p:spPr>
      </p:pic>
      <p:sp>
        <p:nvSpPr>
          <p:cNvPr id="14" name="TextBox 14"/>
          <p:cNvSpPr txBox="1"/>
          <p:nvPr/>
        </p:nvSpPr>
        <p:spPr>
          <a:xfrm>
            <a:off x="1861064" y="2984437"/>
            <a:ext cx="13916315" cy="3465179"/>
          </a:xfrm>
          <a:prstGeom prst="rect">
            <a:avLst/>
          </a:prstGeom>
        </p:spPr>
        <p:txBody>
          <a:bodyPr wrap="square" lIns="0" tIns="0" rIns="0" bIns="0" rtlCol="0" anchor="t">
            <a:spAutoFit/>
          </a:bodyPr>
          <a:lstStyle/>
          <a:p>
            <a:pPr algn="ctr">
              <a:lnSpc>
                <a:spcPct val="150000"/>
              </a:lnSpc>
            </a:pPr>
            <a:r>
              <a:rPr lang="en-US" sz="8000" b="1">
                <a:solidFill>
                  <a:srgbClr val="944C37"/>
                </a:solidFill>
                <a:latin typeface="Arial" panose="020B0604020202020204" pitchFamily="34" charset="0"/>
                <a:cs typeface="Arial" panose="020B0604020202020204" pitchFamily="34" charset="0"/>
              </a:rPr>
              <a:t>CHÀO MỪNG CÁC EM ĐẾN VỚI BÀI HỌC HÔM NAY!</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734761" y="-8794492"/>
            <a:ext cx="21417350" cy="20482775"/>
          </a:xfrm>
          <a:prstGeom prst="rect">
            <a:avLst/>
          </a:prstGeom>
        </p:spPr>
      </p:pic>
      <p:pic>
        <p:nvPicPr>
          <p:cNvPr id="3" name="Picture 3"/>
          <p:cNvPicPr>
            <a:picLocks noChangeAspect="1"/>
          </p:cNvPicPr>
          <p:nvPr/>
        </p:nvPicPr>
        <p:blipFill>
          <a:blip r:embed="rId4">
            <a:alphaModFix amt="25000"/>
          </a:blip>
          <a:srcRect/>
          <a:stretch>
            <a:fillRect/>
          </a:stretch>
        </p:blipFill>
        <p:spPr>
          <a:xfrm>
            <a:off x="-411633" y="3196960"/>
            <a:ext cx="5170869" cy="25595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521787" y="1446895"/>
            <a:ext cx="11244425" cy="7393210"/>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336866" y="1992093"/>
            <a:ext cx="2422369" cy="229464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2677504" y="7802534"/>
            <a:ext cx="7888387" cy="2911532"/>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1013601" y="-335756"/>
            <a:ext cx="8222982" cy="2765912"/>
          </a:xfrm>
          <a:prstGeom prst="rect">
            <a:avLst/>
          </a:prstGeom>
        </p:spPr>
      </p:pic>
      <p:pic>
        <p:nvPicPr>
          <p:cNvPr id="8" name="Picture 8"/>
          <p:cNvPicPr>
            <a:picLocks noChangeAspect="1"/>
          </p:cNvPicPr>
          <p:nvPr/>
        </p:nvPicPr>
        <p:blipFill>
          <a:blip r:embed="rId4">
            <a:alphaModFix amt="25000"/>
          </a:blip>
          <a:srcRect/>
          <a:stretch>
            <a:fillRect/>
          </a:stretch>
        </p:blipFill>
        <p:spPr>
          <a:xfrm>
            <a:off x="15471063" y="2644872"/>
            <a:ext cx="6633803" cy="3283732"/>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H="1">
            <a:off x="4759236" y="7175976"/>
            <a:ext cx="2267934" cy="2620512"/>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09393">
            <a:off x="-5870958" y="4538716"/>
            <a:ext cx="7315200" cy="2779776"/>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155522" y="4969397"/>
            <a:ext cx="3756422" cy="7274760"/>
          </a:xfrm>
          <a:prstGeom prst="rect">
            <a:avLst/>
          </a:prstGeom>
        </p:spPr>
      </p:pic>
      <p:sp>
        <p:nvSpPr>
          <p:cNvPr id="16" name="TextBox 15">
            <a:extLst>
              <a:ext uri="{FF2B5EF4-FFF2-40B4-BE49-F238E27FC236}">
                <a16:creationId xmlns:a16="http://schemas.microsoft.com/office/drawing/2014/main" id="{2FCA9EC9-40B3-524E-E0DC-FC5EC6866E96}"/>
              </a:ext>
            </a:extLst>
          </p:cNvPr>
          <p:cNvSpPr txBox="1"/>
          <p:nvPr/>
        </p:nvSpPr>
        <p:spPr>
          <a:xfrm>
            <a:off x="5210883" y="3350256"/>
            <a:ext cx="8380940" cy="3764428"/>
          </a:xfrm>
          <a:prstGeom prst="rect">
            <a:avLst/>
          </a:prstGeom>
          <a:noFill/>
        </p:spPr>
        <p:txBody>
          <a:bodyPr wrap="square">
            <a:spAutoFit/>
          </a:bodyPr>
          <a:lstStyle/>
          <a:p>
            <a:pPr marL="0" marR="0" algn="just">
              <a:lnSpc>
                <a:spcPct val="150000"/>
              </a:lnSpc>
              <a:spcBef>
                <a:spcPts val="300"/>
              </a:spcBef>
              <a:spcAft>
                <a:spcPts val="300"/>
              </a:spcAft>
            </a:pPr>
            <a:r>
              <a:rPr lang="en-US" sz="5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a:t>
            </a:r>
            <a:r>
              <a:rPr lang="en-US" sz="5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Sự thống nhất giữa các tế bào với cơ thể và môi trường</a:t>
            </a:r>
            <a:endParaRPr lang="en-US" sz="55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403498" y="7494187"/>
            <a:ext cx="9833418" cy="3629425"/>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56858"/>
          <a:stretch>
            <a:fillRect/>
          </a:stretch>
        </p:blipFill>
        <p:spPr>
          <a:xfrm rot="5400000">
            <a:off x="10728896" y="2723162"/>
            <a:ext cx="11627125" cy="473851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746569" y="6983363"/>
            <a:ext cx="2590950" cy="4059892"/>
          </a:xfrm>
          <a:prstGeom prst="rect">
            <a:avLst/>
          </a:prstGeom>
        </p:spPr>
      </p:pic>
      <p:pic>
        <p:nvPicPr>
          <p:cNvPr id="5" name="Picture 5"/>
          <p:cNvPicPr>
            <a:picLocks noChangeAspect="1"/>
          </p:cNvPicPr>
          <p:nvPr/>
        </p:nvPicPr>
        <p:blipFill>
          <a:blip r:embed="rId9">
            <a:alphaModFix amt="25000"/>
          </a:blip>
          <a:srcRect/>
          <a:stretch>
            <a:fillRect/>
          </a:stretch>
        </p:blipFill>
        <p:spPr>
          <a:xfrm>
            <a:off x="-367442" y="1830721"/>
            <a:ext cx="5990161" cy="296513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7442" y="-484713"/>
            <a:ext cx="2762666" cy="302682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72565">
            <a:off x="15483679" y="8471993"/>
            <a:ext cx="1628158" cy="1673808"/>
          </a:xfrm>
          <a:prstGeom prst="rect">
            <a:avLst/>
          </a:prstGeom>
        </p:spPr>
      </p:pic>
      <p:pic>
        <p:nvPicPr>
          <p:cNvPr id="8" name="Picture 8"/>
          <p:cNvPicPr>
            <a:picLocks noChangeAspect="1"/>
          </p:cNvPicPr>
          <p:nvPr/>
        </p:nvPicPr>
        <p:blipFill>
          <a:blip r:embed="rId9">
            <a:alphaModFix amt="25000"/>
          </a:blip>
          <a:srcRect/>
          <a:stretch>
            <a:fillRect/>
          </a:stretch>
        </p:blipFill>
        <p:spPr>
          <a:xfrm>
            <a:off x="15199964" y="-861748"/>
            <a:ext cx="4484448" cy="221980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151281" y="-89131"/>
            <a:ext cx="1521909" cy="1521909"/>
          </a:xfrm>
          <a:prstGeom prst="rect">
            <a:avLst/>
          </a:prstGeom>
        </p:spPr>
      </p:pic>
      <p:sp>
        <p:nvSpPr>
          <p:cNvPr id="11" name="TextBox 10">
            <a:extLst>
              <a:ext uri="{FF2B5EF4-FFF2-40B4-BE49-F238E27FC236}">
                <a16:creationId xmlns:a16="http://schemas.microsoft.com/office/drawing/2014/main" id="{6964C9F6-13C6-7145-6AC8-6D356F3F1B72}"/>
              </a:ext>
            </a:extLst>
          </p:cNvPr>
          <p:cNvSpPr txBox="1"/>
          <p:nvPr/>
        </p:nvSpPr>
        <p:spPr>
          <a:xfrm>
            <a:off x="2658117" y="328886"/>
            <a:ext cx="15254118" cy="1103892"/>
          </a:xfrm>
          <a:prstGeom prst="rect">
            <a:avLst/>
          </a:prstGeom>
          <a:noFill/>
        </p:spPr>
        <p:txBody>
          <a:bodyPr wrap="square" rtlCol="0">
            <a:spAutoFit/>
          </a:bodyPr>
          <a:lstStyle/>
          <a:p>
            <a:pPr algn="just">
              <a:lnSpc>
                <a:spcPct val="150000"/>
              </a:lnSpc>
            </a:pPr>
            <a:r>
              <a:rPr lang="en-US" sz="5000" b="1">
                <a:solidFill>
                  <a:srgbClr val="FF0000"/>
                </a:solidFill>
                <a:latin typeface="Arial" panose="020B0604020202020204" pitchFamily="34" charset="0"/>
                <a:cs typeface="Arial" panose="020B0604020202020204" pitchFamily="34" charset="0"/>
              </a:rPr>
              <a:t>Hoạt động nhóm: </a:t>
            </a:r>
            <a:r>
              <a:rPr lang="en-US" sz="5000">
                <a:latin typeface="Arial" panose="020B0604020202020204" pitchFamily="34" charset="0"/>
                <a:cs typeface="Arial" panose="020B0604020202020204" pitchFamily="34" charset="0"/>
              </a:rPr>
              <a:t>Hoàn thành phiếu học tập số 2</a:t>
            </a:r>
          </a:p>
        </p:txBody>
      </p:sp>
      <p:sp>
        <p:nvSpPr>
          <p:cNvPr id="14" name="TextBox 13">
            <a:extLst>
              <a:ext uri="{FF2B5EF4-FFF2-40B4-BE49-F238E27FC236}">
                <a16:creationId xmlns:a16="http://schemas.microsoft.com/office/drawing/2014/main" id="{675A4315-A5E0-EDCE-3914-F0B646996288}"/>
              </a:ext>
            </a:extLst>
          </p:cNvPr>
          <p:cNvSpPr txBox="1"/>
          <p:nvPr/>
        </p:nvSpPr>
        <p:spPr>
          <a:xfrm>
            <a:off x="2354819" y="1178815"/>
            <a:ext cx="14923046" cy="8624669"/>
          </a:xfrm>
          <a:prstGeom prst="rect">
            <a:avLst/>
          </a:prstGeom>
          <a:noFill/>
        </p:spPr>
        <p:txBody>
          <a:bodyPr wrap="square">
            <a:spAutoFit/>
          </a:bodyPr>
          <a:lstStyle/>
          <a:p>
            <a:pPr marL="0" marR="0" algn="just">
              <a:lnSpc>
                <a:spcPct val="150000"/>
              </a:lnSpc>
              <a:spcAft>
                <a:spcPts val="600"/>
              </a:spcAft>
            </a:pPr>
            <a:r>
              <a:rPr lang="en-US" sz="3000">
                <a:solidFill>
                  <a:srgbClr val="000000"/>
                </a:solidFill>
                <a:effectLst/>
                <a:latin typeface="Arial" panose="020B0604020202020204" pitchFamily="34" charset="0"/>
                <a:ea typeface="Tahoma" panose="020B0604030504040204" pitchFamily="34" charset="0"/>
                <a:cs typeface="Arial" panose="020B0604020202020204" pitchFamily="34" charset="0"/>
              </a:rPr>
              <a:t>(5)</a:t>
            </a:r>
            <a:endParaRPr lang="en-US" sz="3000">
              <a:effectLst/>
              <a:latin typeface="Arial" panose="020B0604020202020204" pitchFamily="34" charset="0"/>
              <a:ea typeface="Times New Roman" panose="02020603050405020304" pitchFamily="18" charset="0"/>
              <a:cs typeface="Arial" panose="020B0604020202020204" pitchFamily="34" charset="0"/>
            </a:endParaRPr>
          </a:p>
          <a:p>
            <a:pPr marL="457200" marR="0" indent="-457200" algn="just">
              <a:lnSpc>
                <a:spcPct val="150000"/>
              </a:lnSpc>
              <a:spcAft>
                <a:spcPts val="600"/>
              </a:spcAft>
              <a:buFont typeface="Arial" panose="020B0604020202020204" pitchFamily="34" charset="0"/>
              <a:buChar char="•"/>
            </a:pPr>
            <a:r>
              <a:rPr lang="en-US" sz="3000">
                <a:solidFill>
                  <a:srgbClr val="000000"/>
                </a:solidFill>
                <a:effectLst/>
                <a:latin typeface="Arial" panose="020B0604020202020204" pitchFamily="34" charset="0"/>
                <a:ea typeface="Tahoma" panose="020B0604030504040204" pitchFamily="34" charset="0"/>
                <a:cs typeface="Arial" panose="020B0604020202020204" pitchFamily="34" charset="0"/>
              </a:rPr>
              <a:t>Phân tích mối quan hệ giữa các hoạt động trong tế bào và cơ thể: Các hoạt động sống trong tế bào gồm trao đổi chất và chuyển hoá năng lượng, cảm ứng làm tế bào lớn lên, phân chia hình thành tế bào mới để giúp cơ thể sinh trưởng và phát triển, sinh sản, cảm ứng. </a:t>
            </a:r>
            <a:endParaRPr lang="en-US" sz="300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Aft>
                <a:spcPts val="600"/>
              </a:spcAft>
            </a:pPr>
            <a:r>
              <a:rPr lang="en-US" sz="3000">
                <a:solidFill>
                  <a:srgbClr val="000000"/>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a:t>
            </a:r>
            <a:r>
              <a:rPr lang="en-US" sz="3000">
                <a:solidFill>
                  <a:srgbClr val="000000"/>
                </a:solidFill>
                <a:effectLst/>
                <a:latin typeface="Arial" panose="020B0604020202020204" pitchFamily="34" charset="0"/>
                <a:ea typeface="Tahoma" panose="020B0604030504040204" pitchFamily="34" charset="0"/>
                <a:cs typeface="Arial" panose="020B0604020202020204" pitchFamily="34" charset="0"/>
              </a:rPr>
              <a:t> Các hoạt động sống ở cấp tế bào là cơ sở cho các hoạt động sống ở cấp cơ thể; các hoạt động sống ở cấp cơ thể điều khiển các hoạt động sống ở cấp tế bào.</a:t>
            </a:r>
            <a:endParaRPr lang="en-US" sz="3000">
              <a:effectLst/>
              <a:latin typeface="Arial" panose="020B0604020202020204" pitchFamily="34" charset="0"/>
              <a:ea typeface="Times New Roman" panose="02020603050405020304" pitchFamily="18" charset="0"/>
              <a:cs typeface="Arial" panose="020B0604020202020204" pitchFamily="34" charset="0"/>
            </a:endParaRPr>
          </a:p>
          <a:p>
            <a:pPr marL="457200" marR="0" indent="-457200" algn="just">
              <a:lnSpc>
                <a:spcPct val="150000"/>
              </a:lnSpc>
              <a:spcAft>
                <a:spcPts val="600"/>
              </a:spcAft>
              <a:buFont typeface="Arial" panose="020B0604020202020204" pitchFamily="34" charset="0"/>
              <a:buChar char="•"/>
            </a:pPr>
            <a:r>
              <a:rPr lang="en-US" sz="3000">
                <a:solidFill>
                  <a:srgbClr val="000000"/>
                </a:solidFill>
                <a:effectLst/>
                <a:latin typeface="Arial" panose="020B0604020202020204" pitchFamily="34" charset="0"/>
                <a:ea typeface="Tahoma" panose="020B0604030504040204" pitchFamily="34" charset="0"/>
                <a:cs typeface="Arial" panose="020B0604020202020204" pitchFamily="34" charset="0"/>
              </a:rPr>
              <a:t>Chứng minh mối quan hệ giữa tế bào với cơ thể và môi trường: Cơ thể lấy từ môi trường ngoài oxygen, nước, chất dinh dưỡng đồng thời thải ra ngoài môi trường CO</a:t>
            </a:r>
            <a:r>
              <a:rPr lang="en-US" sz="3000" baseline="-25000">
                <a:solidFill>
                  <a:srgbClr val="000000"/>
                </a:solidFill>
                <a:effectLst/>
                <a:latin typeface="Arial" panose="020B0604020202020204" pitchFamily="34" charset="0"/>
                <a:ea typeface="Tahoma" panose="020B0604030504040204" pitchFamily="34" charset="0"/>
                <a:cs typeface="Arial" panose="020B0604020202020204" pitchFamily="34" charset="0"/>
              </a:rPr>
              <a:t>2 </a:t>
            </a:r>
            <a:r>
              <a:rPr lang="en-US" sz="3000">
                <a:solidFill>
                  <a:srgbClr val="000000"/>
                </a:solidFill>
                <a:effectLst/>
                <a:latin typeface="Arial" panose="020B0604020202020204" pitchFamily="34" charset="0"/>
                <a:ea typeface="Tahoma" panose="020B0604030504040204" pitchFamily="34" charset="0"/>
                <a:cs typeface="Arial" panose="020B0604020202020204" pitchFamily="34" charset="0"/>
              </a:rPr>
              <a:t>và chất thải đảm bảo cho tế bào, cơ thể có thể thực hiện được các hoạt động sống bình thường.</a:t>
            </a:r>
            <a:endParaRPr lang="en-US" sz="300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Aft>
                <a:spcPts val="600"/>
              </a:spcAft>
            </a:pPr>
            <a:r>
              <a:rPr lang="en-US" sz="3000">
                <a:solidFill>
                  <a:srgbClr val="000000"/>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a:t>
            </a:r>
            <a:r>
              <a:rPr lang="en-US" sz="3000">
                <a:solidFill>
                  <a:srgbClr val="000000"/>
                </a:solidFill>
                <a:effectLst/>
                <a:latin typeface="Arial" panose="020B0604020202020204" pitchFamily="34" charset="0"/>
                <a:ea typeface="Tahoma" panose="020B0604030504040204" pitchFamily="34" charset="0"/>
                <a:cs typeface="Arial" panose="020B0604020202020204" pitchFamily="34" charset="0"/>
              </a:rPr>
              <a:t> Tế bào và cơ thể có mối quan hệ chặt chẽ với nhau và với môi trường.</a:t>
            </a:r>
            <a:endParaRPr lang="en-US" sz="30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4934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403498" y="7494187"/>
            <a:ext cx="9833418" cy="3629425"/>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56858"/>
          <a:stretch>
            <a:fillRect/>
          </a:stretch>
        </p:blipFill>
        <p:spPr>
          <a:xfrm rot="5400000">
            <a:off x="10728896" y="2723162"/>
            <a:ext cx="11627125" cy="473851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746569" y="6983363"/>
            <a:ext cx="2590950" cy="4059892"/>
          </a:xfrm>
          <a:prstGeom prst="rect">
            <a:avLst/>
          </a:prstGeom>
        </p:spPr>
      </p:pic>
      <p:pic>
        <p:nvPicPr>
          <p:cNvPr id="5" name="Picture 5"/>
          <p:cNvPicPr>
            <a:picLocks noChangeAspect="1"/>
          </p:cNvPicPr>
          <p:nvPr/>
        </p:nvPicPr>
        <p:blipFill>
          <a:blip r:embed="rId9">
            <a:alphaModFix amt="25000"/>
          </a:blip>
          <a:srcRect/>
          <a:stretch>
            <a:fillRect/>
          </a:stretch>
        </p:blipFill>
        <p:spPr>
          <a:xfrm>
            <a:off x="-367442" y="1830721"/>
            <a:ext cx="5990161" cy="296513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7442" y="-484713"/>
            <a:ext cx="2762666" cy="302682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72565">
            <a:off x="15483679" y="8471993"/>
            <a:ext cx="1628158" cy="1673808"/>
          </a:xfrm>
          <a:prstGeom prst="rect">
            <a:avLst/>
          </a:prstGeom>
        </p:spPr>
      </p:pic>
      <p:pic>
        <p:nvPicPr>
          <p:cNvPr id="8" name="Picture 8"/>
          <p:cNvPicPr>
            <a:picLocks noChangeAspect="1"/>
          </p:cNvPicPr>
          <p:nvPr/>
        </p:nvPicPr>
        <p:blipFill>
          <a:blip r:embed="rId9">
            <a:alphaModFix amt="25000"/>
          </a:blip>
          <a:srcRect/>
          <a:stretch>
            <a:fillRect/>
          </a:stretch>
        </p:blipFill>
        <p:spPr>
          <a:xfrm>
            <a:off x="15199964" y="-861748"/>
            <a:ext cx="4484448" cy="221980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151281" y="-89131"/>
            <a:ext cx="1521909" cy="1521909"/>
          </a:xfrm>
          <a:prstGeom prst="rect">
            <a:avLst/>
          </a:prstGeom>
        </p:spPr>
      </p:pic>
      <p:sp>
        <p:nvSpPr>
          <p:cNvPr id="11" name="TextBox 10">
            <a:extLst>
              <a:ext uri="{FF2B5EF4-FFF2-40B4-BE49-F238E27FC236}">
                <a16:creationId xmlns:a16="http://schemas.microsoft.com/office/drawing/2014/main" id="{6964C9F6-13C6-7145-6AC8-6D356F3F1B72}"/>
              </a:ext>
            </a:extLst>
          </p:cNvPr>
          <p:cNvSpPr txBox="1"/>
          <p:nvPr/>
        </p:nvSpPr>
        <p:spPr>
          <a:xfrm>
            <a:off x="2658117" y="328886"/>
            <a:ext cx="15254118" cy="110389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5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Hoạt động nhóm: </a:t>
            </a:r>
            <a:r>
              <a:rPr kumimoji="0" lang="en-US" sz="5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Hoàn thành phiếu học tập số 2</a:t>
            </a:r>
          </a:p>
        </p:txBody>
      </p:sp>
      <p:sp>
        <p:nvSpPr>
          <p:cNvPr id="13" name="TextBox 12">
            <a:extLst>
              <a:ext uri="{FF2B5EF4-FFF2-40B4-BE49-F238E27FC236}">
                <a16:creationId xmlns:a16="http://schemas.microsoft.com/office/drawing/2014/main" id="{BC54DF2D-F6DB-4EED-CF3B-189D704BF9C6}"/>
              </a:ext>
            </a:extLst>
          </p:cNvPr>
          <p:cNvSpPr txBox="1"/>
          <p:nvPr/>
        </p:nvSpPr>
        <p:spPr>
          <a:xfrm>
            <a:off x="1301152" y="1249084"/>
            <a:ext cx="10416109" cy="8956491"/>
          </a:xfrm>
          <a:prstGeom prst="rect">
            <a:avLst/>
          </a:prstGeom>
          <a:noFill/>
        </p:spPr>
        <p:txBody>
          <a:bodyPr wrap="square">
            <a:spAutoFit/>
          </a:bodyPr>
          <a:lstStyle/>
          <a:p>
            <a:pPr marL="0" marR="0" algn="just">
              <a:lnSpc>
                <a:spcPct val="150000"/>
              </a:lnSpc>
              <a:spcAft>
                <a:spcPts val="600"/>
              </a:spcAft>
            </a:pPr>
            <a:r>
              <a:rPr lang="en-US" sz="3500">
                <a:solidFill>
                  <a:srgbClr val="000000"/>
                </a:solidFill>
                <a:effectLst/>
                <a:latin typeface="Arial" panose="020B0604020202020204" pitchFamily="34" charset="0"/>
                <a:ea typeface="Tahoma" panose="020B0604030504040204" pitchFamily="34" charset="0"/>
                <a:cs typeface="Arial" panose="020B0604020202020204" pitchFamily="34" charset="0"/>
              </a:rPr>
              <a:t>(6)</a:t>
            </a:r>
            <a:endParaRPr lang="en-US" sz="3500">
              <a:effectLst/>
              <a:latin typeface="Arial" panose="020B0604020202020204" pitchFamily="34" charset="0"/>
              <a:ea typeface="Times New Roman" panose="02020603050405020304" pitchFamily="18" charset="0"/>
              <a:cs typeface="Arial" panose="020B0604020202020204" pitchFamily="34" charset="0"/>
            </a:endParaRPr>
          </a:p>
          <a:p>
            <a:pPr marL="457200" marR="0" indent="-457200" algn="just">
              <a:lnSpc>
                <a:spcPct val="150000"/>
              </a:lnSpc>
              <a:spcAft>
                <a:spcPts val="600"/>
              </a:spcAft>
              <a:buFont typeface="Arial" panose="020B0604020202020204" pitchFamily="34" charset="0"/>
              <a:buChar char="•"/>
            </a:pPr>
            <a:r>
              <a:rPr lang="en-US" sz="3500">
                <a:solidFill>
                  <a:srgbClr val="000000"/>
                </a:solidFill>
                <a:effectLst/>
                <a:latin typeface="Arial" panose="020B0604020202020204" pitchFamily="34" charset="0"/>
                <a:ea typeface="Tahoma" panose="020B0604030504040204" pitchFamily="34" charset="0"/>
                <a:cs typeface="Arial" panose="020B0604020202020204" pitchFamily="34" charset="0"/>
              </a:rPr>
              <a:t>Ví dụ chứng minh mối quan hệ giữa tế bào với cơ thể và môi trường ở thực vật: Lá lấy khí CO</a:t>
            </a:r>
            <a:r>
              <a:rPr lang="en-US" sz="3500" baseline="-25000">
                <a:solidFill>
                  <a:srgbClr val="000000"/>
                </a:solidFill>
                <a:effectLst/>
                <a:latin typeface="Arial" panose="020B0604020202020204" pitchFamily="34" charset="0"/>
                <a:ea typeface="Tahoma" panose="020B0604030504040204" pitchFamily="34" charset="0"/>
                <a:cs typeface="Arial" panose="020B0604020202020204" pitchFamily="34" charset="0"/>
              </a:rPr>
              <a:t>2</a:t>
            </a:r>
            <a:r>
              <a:rPr lang="en-US" sz="3500">
                <a:solidFill>
                  <a:srgbClr val="000000"/>
                </a:solidFill>
                <a:effectLst/>
                <a:latin typeface="Arial" panose="020B0604020202020204" pitchFamily="34" charset="0"/>
                <a:ea typeface="Tahoma" panose="020B0604030504040204" pitchFamily="34" charset="0"/>
                <a:cs typeface="Arial" panose="020B0604020202020204" pitchFamily="34" charset="0"/>
              </a:rPr>
              <a:t>, nước, muối khoáng từ ngoài môi trường để thực hiện quá trình quang hợp. Quá trình quang hợp tạo ra các chất hữu cơ cung cấp cho các tế bào và cơ thể để thực hiện các hoạt động sống khác như sinh trưởng, phát triển, cảm ứng, sinh sản. Đồng thời, các chất thải từ thực vật cũng điều tiết các yếu tố hàm lượng khí, nhiệt độ, độ ẩm,… trong môi trường.</a:t>
            </a:r>
            <a:endParaRPr lang="en-US" sz="3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6" name="Picture 15">
            <a:extLst>
              <a:ext uri="{FF2B5EF4-FFF2-40B4-BE49-F238E27FC236}">
                <a16:creationId xmlns:a16="http://schemas.microsoft.com/office/drawing/2014/main" id="{E5A978E7-345E-F15C-9998-5F5C434B697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181457" y="2482806"/>
            <a:ext cx="4969824" cy="6165067"/>
          </a:xfrm>
          <a:prstGeom prst="rect">
            <a:avLst/>
          </a:prstGeom>
        </p:spPr>
      </p:pic>
    </p:spTree>
    <p:extLst>
      <p:ext uri="{BB962C8B-B14F-4D97-AF65-F5344CB8AC3E}">
        <p14:creationId xmlns:p14="http://schemas.microsoft.com/office/powerpoint/2010/main" val="196397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403498" y="7494187"/>
            <a:ext cx="9833418" cy="3629425"/>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56858"/>
          <a:stretch>
            <a:fillRect/>
          </a:stretch>
        </p:blipFill>
        <p:spPr>
          <a:xfrm rot="5400000">
            <a:off x="10728896" y="2723162"/>
            <a:ext cx="11627125" cy="473851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746569" y="6983363"/>
            <a:ext cx="2590950" cy="4059892"/>
          </a:xfrm>
          <a:prstGeom prst="rect">
            <a:avLst/>
          </a:prstGeom>
        </p:spPr>
      </p:pic>
      <p:pic>
        <p:nvPicPr>
          <p:cNvPr id="5" name="Picture 5"/>
          <p:cNvPicPr>
            <a:picLocks noChangeAspect="1"/>
          </p:cNvPicPr>
          <p:nvPr/>
        </p:nvPicPr>
        <p:blipFill>
          <a:blip r:embed="rId9">
            <a:alphaModFix amt="25000"/>
          </a:blip>
          <a:srcRect/>
          <a:stretch>
            <a:fillRect/>
          </a:stretch>
        </p:blipFill>
        <p:spPr>
          <a:xfrm>
            <a:off x="-367442" y="1830721"/>
            <a:ext cx="5990161" cy="296513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7442" y="-484713"/>
            <a:ext cx="2762666" cy="302682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72565">
            <a:off x="15483679" y="8471993"/>
            <a:ext cx="1628158" cy="1673808"/>
          </a:xfrm>
          <a:prstGeom prst="rect">
            <a:avLst/>
          </a:prstGeom>
        </p:spPr>
      </p:pic>
      <p:pic>
        <p:nvPicPr>
          <p:cNvPr id="8" name="Picture 8"/>
          <p:cNvPicPr>
            <a:picLocks noChangeAspect="1"/>
          </p:cNvPicPr>
          <p:nvPr/>
        </p:nvPicPr>
        <p:blipFill>
          <a:blip r:embed="rId9">
            <a:alphaModFix amt="25000"/>
          </a:blip>
          <a:srcRect/>
          <a:stretch>
            <a:fillRect/>
          </a:stretch>
        </p:blipFill>
        <p:spPr>
          <a:xfrm>
            <a:off x="15199964" y="-861748"/>
            <a:ext cx="4484448" cy="221980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151281" y="-89131"/>
            <a:ext cx="1521909" cy="1521909"/>
          </a:xfrm>
          <a:prstGeom prst="rect">
            <a:avLst/>
          </a:prstGeom>
        </p:spPr>
      </p:pic>
      <p:sp>
        <p:nvSpPr>
          <p:cNvPr id="11" name="TextBox 10">
            <a:extLst>
              <a:ext uri="{FF2B5EF4-FFF2-40B4-BE49-F238E27FC236}">
                <a16:creationId xmlns:a16="http://schemas.microsoft.com/office/drawing/2014/main" id="{6964C9F6-13C6-7145-6AC8-6D356F3F1B72}"/>
              </a:ext>
            </a:extLst>
          </p:cNvPr>
          <p:cNvSpPr txBox="1"/>
          <p:nvPr/>
        </p:nvSpPr>
        <p:spPr>
          <a:xfrm>
            <a:off x="2658117" y="328886"/>
            <a:ext cx="15254118" cy="110389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5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Hoạt động nhóm: </a:t>
            </a:r>
            <a:r>
              <a:rPr kumimoji="0" lang="en-US" sz="5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Hoàn thành phiếu học tập số 2</a:t>
            </a:r>
          </a:p>
        </p:txBody>
      </p:sp>
      <p:sp>
        <p:nvSpPr>
          <p:cNvPr id="14" name="TextBox 13">
            <a:extLst>
              <a:ext uri="{FF2B5EF4-FFF2-40B4-BE49-F238E27FC236}">
                <a16:creationId xmlns:a16="http://schemas.microsoft.com/office/drawing/2014/main" id="{DDA0F51F-6D97-E55A-8E49-6F4C5C34AA32}"/>
              </a:ext>
            </a:extLst>
          </p:cNvPr>
          <p:cNvSpPr txBox="1"/>
          <p:nvPr/>
        </p:nvSpPr>
        <p:spPr>
          <a:xfrm>
            <a:off x="2395224" y="1686112"/>
            <a:ext cx="15685770" cy="3706143"/>
          </a:xfrm>
          <a:prstGeom prst="rect">
            <a:avLst/>
          </a:prstGeom>
          <a:noFill/>
        </p:spPr>
        <p:txBody>
          <a:bodyPr wrap="square">
            <a:spAutoFit/>
          </a:bodyPr>
          <a:lstStyle/>
          <a:p>
            <a:pPr marL="285750" marR="0" indent="-285750" algn="just">
              <a:lnSpc>
                <a:spcPct val="150000"/>
              </a:lnSpc>
              <a:spcBef>
                <a:spcPts val="600"/>
              </a:spcBef>
              <a:spcAft>
                <a:spcPts val="800"/>
              </a:spcAft>
              <a:buFont typeface="Arial" panose="020B0604020202020204" pitchFamily="34" charset="0"/>
              <a:buChar char="•"/>
              <a:tabLst>
                <a:tab pos="360045" algn="l"/>
                <a:tab pos="720090" algn="l"/>
              </a:tabLst>
            </a:pPr>
            <a:r>
              <a:rPr lang="en-US" sz="3200">
                <a:solidFill>
                  <a:srgbClr val="000000"/>
                </a:solidFill>
                <a:effectLst/>
                <a:latin typeface="Arial" panose="020B0604020202020204" pitchFamily="34" charset="0"/>
                <a:ea typeface="Tahoma" panose="020B0604030504040204" pitchFamily="34" charset="0"/>
                <a:cs typeface="Times New Roman" panose="02020603050405020304" pitchFamily="18" charset="0"/>
              </a:rPr>
              <a:t>Ví dụ chứng minh mối quan hệ giữa tế bào với cơ thể và môi trường ở động vật: Cơ thể con mèo lấy O</a:t>
            </a:r>
            <a:r>
              <a:rPr lang="en-US" sz="3200" baseline="-25000">
                <a:solidFill>
                  <a:srgbClr val="000000"/>
                </a:solidFill>
                <a:effectLst/>
                <a:latin typeface="Arial" panose="020B0604020202020204" pitchFamily="34" charset="0"/>
                <a:ea typeface="Tahoma" panose="020B0604030504040204" pitchFamily="34" charset="0"/>
                <a:cs typeface="Times New Roman" panose="02020603050405020304" pitchFamily="18" charset="0"/>
              </a:rPr>
              <a:t>2</a:t>
            </a:r>
            <a:r>
              <a:rPr lang="en-US" sz="3200">
                <a:solidFill>
                  <a:srgbClr val="000000"/>
                </a:solidFill>
                <a:effectLst/>
                <a:latin typeface="Arial" panose="020B0604020202020204" pitchFamily="34" charset="0"/>
                <a:ea typeface="Tahoma" panose="020B0604030504040204" pitchFamily="34" charset="0"/>
                <a:cs typeface="Times New Roman" panose="02020603050405020304" pitchFamily="18" charset="0"/>
              </a:rPr>
              <a:t>, thức ăn từ môi trường để sinh trưởng, phát triển. Thức ăn, O</a:t>
            </a:r>
            <a:r>
              <a:rPr lang="en-US" sz="3200" baseline="-25000">
                <a:solidFill>
                  <a:srgbClr val="000000"/>
                </a:solidFill>
                <a:effectLst/>
                <a:latin typeface="Arial" panose="020B0604020202020204" pitchFamily="34" charset="0"/>
                <a:ea typeface="Tahoma" panose="020B0604030504040204" pitchFamily="34" charset="0"/>
                <a:cs typeface="Times New Roman" panose="02020603050405020304" pitchFamily="18" charset="0"/>
              </a:rPr>
              <a:t>2</a:t>
            </a:r>
            <a:r>
              <a:rPr lang="en-US" sz="3200">
                <a:solidFill>
                  <a:srgbClr val="000000"/>
                </a:solidFill>
                <a:effectLst/>
                <a:latin typeface="Arial" panose="020B0604020202020204" pitchFamily="34" charset="0"/>
                <a:ea typeface="Tahoma" panose="020B0604030504040204" pitchFamily="34" charset="0"/>
                <a:cs typeface="Times New Roman" panose="02020603050405020304" pitchFamily="18" charset="0"/>
              </a:rPr>
              <a:t> qua quá trình trao đổi chất và năng lượng trong tế bào được biến đổi thành năng lượng cung cấp cho các hoạt động sống như sinh sản, cảm ứng,…của cơ thể. Khi đó cơ thể lại thải các chất dư thừa, CO</a:t>
            </a:r>
            <a:r>
              <a:rPr lang="en-US" sz="3200" baseline="-25000">
                <a:solidFill>
                  <a:srgbClr val="000000"/>
                </a:solidFill>
                <a:effectLst/>
                <a:latin typeface="Arial" panose="020B0604020202020204" pitchFamily="34" charset="0"/>
                <a:ea typeface="Tahoma" panose="020B0604030504040204" pitchFamily="34" charset="0"/>
                <a:cs typeface="Times New Roman" panose="02020603050405020304" pitchFamily="18" charset="0"/>
              </a:rPr>
              <a:t>2 </a:t>
            </a:r>
            <a:r>
              <a:rPr lang="en-US" sz="3200">
                <a:solidFill>
                  <a:srgbClr val="000000"/>
                </a:solidFill>
                <a:effectLst/>
                <a:latin typeface="Arial" panose="020B0604020202020204" pitchFamily="34" charset="0"/>
                <a:ea typeface="Tahoma" panose="020B0604030504040204" pitchFamily="34" charset="0"/>
                <a:cs typeface="Times New Roman" panose="02020603050405020304" pitchFamily="18" charset="0"/>
              </a:rPr>
              <a:t>ra ngoài môi trường.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452DBFAD-CEC1-4FB5-B46D-1D37E2C8CAA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40481" y="5547270"/>
            <a:ext cx="7381875" cy="4403224"/>
          </a:xfrm>
          <a:prstGeom prst="rect">
            <a:avLst/>
          </a:prstGeom>
        </p:spPr>
      </p:pic>
    </p:spTree>
    <p:extLst>
      <p:ext uri="{BB962C8B-B14F-4D97-AF65-F5344CB8AC3E}">
        <p14:creationId xmlns:p14="http://schemas.microsoft.com/office/powerpoint/2010/main" val="187443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390540" y="7234273"/>
            <a:ext cx="7028278" cy="259407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229187" y="-11224475"/>
            <a:ext cx="21417350" cy="2048277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9099" flipH="1">
            <a:off x="-3486949" y="8396818"/>
            <a:ext cx="22938353" cy="7744460"/>
          </a:xfrm>
          <a:prstGeom prst="rect">
            <a:avLst/>
          </a:prstGeom>
        </p:spPr>
      </p:pic>
      <p:grpSp>
        <p:nvGrpSpPr>
          <p:cNvPr id="5" name="Group 5"/>
          <p:cNvGrpSpPr/>
          <p:nvPr/>
        </p:nvGrpSpPr>
        <p:grpSpPr>
          <a:xfrm>
            <a:off x="5964957" y="4001352"/>
            <a:ext cx="9824778" cy="4132620"/>
            <a:chOff x="0" y="0"/>
            <a:chExt cx="2736322" cy="1088427"/>
          </a:xfrm>
        </p:grpSpPr>
        <p:sp>
          <p:nvSpPr>
            <p:cNvPr id="6" name="Freeform 6"/>
            <p:cNvSpPr/>
            <p:nvPr/>
          </p:nvSpPr>
          <p:spPr>
            <a:xfrm>
              <a:off x="0" y="0"/>
              <a:ext cx="2736322" cy="1088427"/>
            </a:xfrm>
            <a:custGeom>
              <a:avLst/>
              <a:gdLst/>
              <a:ahLst/>
              <a:cxnLst/>
              <a:rect l="l" t="t" r="r" b="b"/>
              <a:pathLst>
                <a:path w="2736322" h="1088427">
                  <a:moveTo>
                    <a:pt x="38004" y="0"/>
                  </a:moveTo>
                  <a:lnTo>
                    <a:pt x="2698318" y="0"/>
                  </a:lnTo>
                  <a:cubicBezTo>
                    <a:pt x="2719307" y="0"/>
                    <a:pt x="2736322" y="17015"/>
                    <a:pt x="2736322" y="38004"/>
                  </a:cubicBezTo>
                  <a:lnTo>
                    <a:pt x="2736322" y="1050423"/>
                  </a:lnTo>
                  <a:cubicBezTo>
                    <a:pt x="2736322" y="1060502"/>
                    <a:pt x="2732318" y="1070168"/>
                    <a:pt x="2725190" y="1077296"/>
                  </a:cubicBezTo>
                  <a:cubicBezTo>
                    <a:pt x="2718064" y="1084423"/>
                    <a:pt x="2708397" y="1088427"/>
                    <a:pt x="2698318" y="1088427"/>
                  </a:cubicBezTo>
                  <a:lnTo>
                    <a:pt x="38004" y="1088427"/>
                  </a:lnTo>
                  <a:cubicBezTo>
                    <a:pt x="17015" y="1088427"/>
                    <a:pt x="0" y="1071412"/>
                    <a:pt x="0" y="1050423"/>
                  </a:cubicBezTo>
                  <a:lnTo>
                    <a:pt x="0" y="38004"/>
                  </a:lnTo>
                  <a:cubicBezTo>
                    <a:pt x="0" y="27924"/>
                    <a:pt x="4004" y="18258"/>
                    <a:pt x="11131" y="11131"/>
                  </a:cubicBezTo>
                  <a:cubicBezTo>
                    <a:pt x="18258" y="4004"/>
                    <a:pt x="27924" y="0"/>
                    <a:pt x="38004" y="0"/>
                  </a:cubicBezTo>
                  <a:close/>
                </a:path>
              </a:pathLst>
            </a:custGeom>
            <a:solidFill>
              <a:srgbClr val="F9E1C7"/>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8"/>
          <a:srcRect/>
          <a:stretch>
            <a:fillRect/>
          </a:stretch>
        </p:blipFill>
        <p:spPr>
          <a:xfrm>
            <a:off x="-1340882" y="2023914"/>
            <a:ext cx="5750452" cy="7023453"/>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00200" y="2291754"/>
            <a:ext cx="3758577" cy="6755613"/>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4857256" y="6786122"/>
            <a:ext cx="2186253" cy="2247549"/>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789734" y="0"/>
            <a:ext cx="1846270" cy="2142296"/>
          </a:xfrm>
          <a:prstGeom prst="rect">
            <a:avLst/>
          </a:prstGeom>
        </p:spPr>
      </p:pic>
      <p:sp>
        <p:nvSpPr>
          <p:cNvPr id="12" name="TextBox 12"/>
          <p:cNvSpPr txBox="1"/>
          <p:nvPr/>
        </p:nvSpPr>
        <p:spPr>
          <a:xfrm>
            <a:off x="5739952" y="2286957"/>
            <a:ext cx="10389471" cy="1213922"/>
          </a:xfrm>
          <a:prstGeom prst="rect">
            <a:avLst/>
          </a:prstGeom>
        </p:spPr>
        <p:txBody>
          <a:bodyPr lIns="0" tIns="0" rIns="0" bIns="0" rtlCol="0" anchor="t">
            <a:spAutoFit/>
          </a:bodyPr>
          <a:lstStyle/>
          <a:p>
            <a:pPr algn="ctr">
              <a:lnSpc>
                <a:spcPct val="150000"/>
              </a:lnSpc>
            </a:pPr>
            <a:r>
              <a:rPr lang="en-US" sz="6000" b="1" spc="-99">
                <a:solidFill>
                  <a:srgbClr val="944C37"/>
                </a:solidFill>
                <a:latin typeface="Arial" panose="020B0604020202020204" pitchFamily="34" charset="0"/>
                <a:cs typeface="Arial" panose="020B0604020202020204" pitchFamily="34" charset="0"/>
              </a:rPr>
              <a:t>KẾT LUẬN</a:t>
            </a:r>
          </a:p>
        </p:txBody>
      </p:sp>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r="63301"/>
          <a:stretch>
            <a:fillRect/>
          </a:stretch>
        </p:blipFill>
        <p:spPr>
          <a:xfrm>
            <a:off x="2104681" y="-534393"/>
            <a:ext cx="2017458" cy="1849102"/>
          </a:xfrm>
          <a:prstGeom prst="rect">
            <a:avLst/>
          </a:prstGeom>
        </p:spPr>
      </p:pic>
      <p:pic>
        <p:nvPicPr>
          <p:cNvPr id="16" name="Picture 1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r="63301"/>
          <a:stretch>
            <a:fillRect/>
          </a:stretch>
        </p:blipFill>
        <p:spPr>
          <a:xfrm>
            <a:off x="4409570" y="-87364"/>
            <a:ext cx="2595731" cy="2379118"/>
          </a:xfrm>
          <a:prstGeom prst="rect">
            <a:avLst/>
          </a:prstGeom>
        </p:spPr>
      </p:pic>
      <p:sp>
        <p:nvSpPr>
          <p:cNvPr id="19" name="TextBox 18">
            <a:extLst>
              <a:ext uri="{FF2B5EF4-FFF2-40B4-BE49-F238E27FC236}">
                <a16:creationId xmlns:a16="http://schemas.microsoft.com/office/drawing/2014/main" id="{5674A30A-F69B-94A3-FFC6-CD7BB1910F5B}"/>
              </a:ext>
            </a:extLst>
          </p:cNvPr>
          <p:cNvSpPr txBox="1"/>
          <p:nvPr/>
        </p:nvSpPr>
        <p:spPr>
          <a:xfrm>
            <a:off x="6316876" y="3926150"/>
            <a:ext cx="9132970" cy="4135491"/>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en-US" sz="4500">
                <a:solidFill>
                  <a:srgbClr val="000000"/>
                </a:solidFill>
                <a:effectLst/>
                <a:latin typeface="Arial" panose="020B0604020202020204" pitchFamily="34" charset="0"/>
                <a:ea typeface="Tahoma" panose="020B0604030504040204" pitchFamily="34" charset="0"/>
                <a:cs typeface="Times New Roman" panose="02020603050405020304" pitchFamily="18" charset="0"/>
              </a:rPr>
              <a:t>Sự thống nhất giữa tế bào cơ thể và môi trường là những biểu hiện cho thấy cơ thể sinh vật là một thể thống nhất.</a:t>
            </a:r>
            <a:endParaRPr lang="en-US" sz="45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62794" y="-6704400"/>
            <a:ext cx="21417350" cy="2048277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099" flipH="1">
            <a:off x="-3861919" y="8138189"/>
            <a:ext cx="22938353" cy="774446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5242066" y="5550689"/>
            <a:ext cx="6147733" cy="226907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01418" y="-15272410"/>
            <a:ext cx="21417350" cy="20482775"/>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3116657" y="7973963"/>
            <a:ext cx="6147733" cy="2269072"/>
          </a:xfrm>
          <a:prstGeom prst="rect">
            <a:avLst/>
          </a:prstGeom>
        </p:spPr>
      </p:pic>
      <p:pic>
        <p:nvPicPr>
          <p:cNvPr id="13" name="Picture 13"/>
          <p:cNvPicPr>
            <a:picLocks noChangeAspect="1"/>
          </p:cNvPicPr>
          <p:nvPr/>
        </p:nvPicPr>
        <p:blipFill>
          <a:blip r:embed="rId8">
            <a:alphaModFix amt="25000"/>
          </a:blip>
          <a:srcRect/>
          <a:stretch>
            <a:fillRect/>
          </a:stretch>
        </p:blipFill>
        <p:spPr>
          <a:xfrm>
            <a:off x="-1020686" y="-693838"/>
            <a:ext cx="4687417" cy="2320272"/>
          </a:xfrm>
          <a:prstGeom prst="rect">
            <a:avLst/>
          </a:prstGeom>
        </p:spPr>
      </p:pic>
      <p:pic>
        <p:nvPicPr>
          <p:cNvPr id="14" name="Picture 14"/>
          <p:cNvPicPr>
            <a:picLocks noChangeAspect="1"/>
          </p:cNvPicPr>
          <p:nvPr/>
        </p:nvPicPr>
        <p:blipFill>
          <a:blip r:embed="rId8">
            <a:alphaModFix amt="25000"/>
          </a:blip>
          <a:srcRect/>
          <a:stretch>
            <a:fillRect/>
          </a:stretch>
        </p:blipFill>
        <p:spPr>
          <a:xfrm>
            <a:off x="15944291" y="466298"/>
            <a:ext cx="4687417" cy="2320272"/>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73692" y="2411656"/>
            <a:ext cx="2179470" cy="2179470"/>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766482">
            <a:off x="7818088" y="9758684"/>
            <a:ext cx="7315200" cy="2779776"/>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r="63301"/>
          <a:stretch>
            <a:fillRect/>
          </a:stretch>
        </p:blipFill>
        <p:spPr>
          <a:xfrm flipH="1">
            <a:off x="-2916930" y="-1253044"/>
            <a:ext cx="3751768" cy="3438683"/>
          </a:xfrm>
          <a:prstGeom prst="rect">
            <a:avLst/>
          </a:prstGeom>
        </p:spPr>
      </p:pic>
      <p:pic>
        <p:nvPicPr>
          <p:cNvPr id="19" name="Picture 1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36826" r="26474"/>
          <a:stretch>
            <a:fillRect/>
          </a:stretch>
        </p:blipFill>
        <p:spPr>
          <a:xfrm flipH="1">
            <a:off x="15298191" y="-367950"/>
            <a:ext cx="3017742" cy="2765912"/>
          </a:xfrm>
          <a:prstGeom prst="rect">
            <a:avLst/>
          </a:prstGeom>
        </p:spPr>
      </p:pic>
      <p:sp>
        <p:nvSpPr>
          <p:cNvPr id="20" name="TextBox 19">
            <a:extLst>
              <a:ext uri="{FF2B5EF4-FFF2-40B4-BE49-F238E27FC236}">
                <a16:creationId xmlns:a16="http://schemas.microsoft.com/office/drawing/2014/main" id="{702B4338-3F87-1A77-9B91-B506C58404CA}"/>
              </a:ext>
            </a:extLst>
          </p:cNvPr>
          <p:cNvSpPr txBox="1"/>
          <p:nvPr/>
        </p:nvSpPr>
        <p:spPr>
          <a:xfrm>
            <a:off x="4576603" y="311319"/>
            <a:ext cx="6061308" cy="1407373"/>
          </a:xfrm>
          <a:prstGeom prst="rect">
            <a:avLst/>
          </a:prstGeom>
          <a:noFill/>
        </p:spPr>
        <p:txBody>
          <a:bodyPr wrap="square" rtlCol="0">
            <a:spAutoFit/>
          </a:bodyPr>
          <a:lstStyle/>
          <a:p>
            <a:pPr algn="ctr">
              <a:lnSpc>
                <a:spcPct val="150000"/>
              </a:lnSpc>
            </a:pPr>
            <a:r>
              <a:rPr lang="en-US" sz="6500" b="1">
                <a:latin typeface="Arial" panose="020B0604020202020204" pitchFamily="34" charset="0"/>
                <a:cs typeface="Arial" panose="020B0604020202020204" pitchFamily="34" charset="0"/>
              </a:rPr>
              <a:t>LUYỆN TẬP</a:t>
            </a:r>
          </a:p>
        </p:txBody>
      </p:sp>
      <p:sp>
        <p:nvSpPr>
          <p:cNvPr id="24" name="TextBox 23">
            <a:extLst>
              <a:ext uri="{FF2B5EF4-FFF2-40B4-BE49-F238E27FC236}">
                <a16:creationId xmlns:a16="http://schemas.microsoft.com/office/drawing/2014/main" id="{4B8E2577-CD19-230A-8079-1C4E404B6CF9}"/>
              </a:ext>
            </a:extLst>
          </p:cNvPr>
          <p:cNvSpPr txBox="1"/>
          <p:nvPr/>
        </p:nvSpPr>
        <p:spPr>
          <a:xfrm>
            <a:off x="768863" y="1940699"/>
            <a:ext cx="7383287" cy="6199646"/>
          </a:xfrm>
          <a:prstGeom prst="rect">
            <a:avLst/>
          </a:prstGeom>
          <a:noFill/>
        </p:spPr>
        <p:txBody>
          <a:bodyPr wrap="square">
            <a:spAutoFit/>
          </a:bodyPr>
          <a:lstStyle/>
          <a:p>
            <a:pPr marL="0" marR="0" algn="just">
              <a:lnSpc>
                <a:spcPct val="150000"/>
              </a:lnSpc>
              <a:spcBef>
                <a:spcPts val="500"/>
              </a:spcBef>
              <a:spcAft>
                <a:spcPts val="600"/>
              </a:spcAft>
            </a:pPr>
            <a:r>
              <a:rPr lang="en-US" sz="4500" b="1">
                <a:solidFill>
                  <a:srgbClr val="000000"/>
                </a:solidFill>
                <a:effectLst/>
                <a:latin typeface="Arial" panose="020B0604020202020204" pitchFamily="34" charset="0"/>
                <a:ea typeface="Times New Roman" panose="02020603050405020304" pitchFamily="18" charset="0"/>
              </a:rPr>
              <a:t>Câu 1: </a:t>
            </a:r>
            <a:r>
              <a:rPr lang="en-US" sz="4500">
                <a:solidFill>
                  <a:srgbClr val="000000"/>
                </a:solidFill>
                <a:effectLst/>
                <a:latin typeface="Arial" panose="020B0604020202020204" pitchFamily="34" charset="0"/>
                <a:ea typeface="Tahoma" panose="020B0604030504040204" pitchFamily="34" charset="0"/>
              </a:rPr>
              <a:t>Quan sát hình 35.3, cho biết các hình a, b, c, d thể hiện hoạt động sống nào ở cây mướp đắng (khổ qua). Nêu mối quan hệ giữa các hoạt động sống đó.</a:t>
            </a:r>
            <a:r>
              <a:rPr lang="en-US" sz="4500" b="1">
                <a:solidFill>
                  <a:srgbClr val="000000"/>
                </a:solidFill>
                <a:effectLst/>
                <a:latin typeface="Arial" panose="020B0604020202020204" pitchFamily="34" charset="0"/>
                <a:ea typeface="Tahoma" panose="020B0604030504040204" pitchFamily="34" charset="0"/>
              </a:rPr>
              <a:t> </a:t>
            </a:r>
            <a:endParaRPr lang="en-US" sz="4500">
              <a:effectLst/>
              <a:latin typeface="Times New Roman" panose="02020603050405020304" pitchFamily="18" charset="0"/>
              <a:ea typeface="Times New Roman" panose="02020603050405020304" pitchFamily="18" charset="0"/>
            </a:endParaRPr>
          </a:p>
        </p:txBody>
      </p:sp>
      <p:pic>
        <p:nvPicPr>
          <p:cNvPr id="26" name="Picture 25">
            <a:extLst>
              <a:ext uri="{FF2B5EF4-FFF2-40B4-BE49-F238E27FC236}">
                <a16:creationId xmlns:a16="http://schemas.microsoft.com/office/drawing/2014/main" id="{F0083AD3-3642-B313-4A91-CCB07EC684E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15717" y="2064544"/>
            <a:ext cx="7869527" cy="69722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62794" y="-6704400"/>
            <a:ext cx="21417350" cy="20482775"/>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9099" flipH="1">
            <a:off x="-3861919" y="8138189"/>
            <a:ext cx="22938353" cy="7744460"/>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5242066" y="5550689"/>
            <a:ext cx="6147733" cy="2269072"/>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01418" y="-15272410"/>
            <a:ext cx="21417350" cy="20482775"/>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3116657" y="7973963"/>
            <a:ext cx="6147733" cy="2269072"/>
          </a:xfrm>
          <a:prstGeom prst="rect">
            <a:avLst/>
          </a:prstGeom>
        </p:spPr>
      </p:pic>
      <p:pic>
        <p:nvPicPr>
          <p:cNvPr id="13" name="Picture 13"/>
          <p:cNvPicPr>
            <a:picLocks noChangeAspect="1"/>
          </p:cNvPicPr>
          <p:nvPr/>
        </p:nvPicPr>
        <p:blipFill>
          <a:blip r:embed="rId9">
            <a:alphaModFix amt="25000"/>
          </a:blip>
          <a:srcRect/>
          <a:stretch>
            <a:fillRect/>
          </a:stretch>
        </p:blipFill>
        <p:spPr>
          <a:xfrm>
            <a:off x="-1020686" y="-693838"/>
            <a:ext cx="4687417" cy="2320272"/>
          </a:xfrm>
          <a:prstGeom prst="rect">
            <a:avLst/>
          </a:prstGeom>
        </p:spPr>
      </p:pic>
      <p:pic>
        <p:nvPicPr>
          <p:cNvPr id="14" name="Picture 14"/>
          <p:cNvPicPr>
            <a:picLocks noChangeAspect="1"/>
          </p:cNvPicPr>
          <p:nvPr/>
        </p:nvPicPr>
        <p:blipFill>
          <a:blip r:embed="rId9">
            <a:alphaModFix amt="25000"/>
          </a:blip>
          <a:srcRect/>
          <a:stretch>
            <a:fillRect/>
          </a:stretch>
        </p:blipFill>
        <p:spPr>
          <a:xfrm>
            <a:off x="15944291" y="466298"/>
            <a:ext cx="4687417" cy="2320272"/>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273692" y="2411656"/>
            <a:ext cx="2179470" cy="2179470"/>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766482">
            <a:off x="7818088" y="9758684"/>
            <a:ext cx="7315200" cy="2779776"/>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63301"/>
          <a:stretch>
            <a:fillRect/>
          </a:stretch>
        </p:blipFill>
        <p:spPr>
          <a:xfrm flipH="1">
            <a:off x="-2916930" y="-1253044"/>
            <a:ext cx="3751768" cy="3438683"/>
          </a:xfrm>
          <a:prstGeom prst="rect">
            <a:avLst/>
          </a:prstGeom>
        </p:spPr>
      </p:pic>
      <p:pic>
        <p:nvPicPr>
          <p:cNvPr id="19"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36826" r="26474"/>
          <a:stretch>
            <a:fillRect/>
          </a:stretch>
        </p:blipFill>
        <p:spPr>
          <a:xfrm flipH="1">
            <a:off x="15298191" y="-367950"/>
            <a:ext cx="3017742" cy="2765912"/>
          </a:xfrm>
          <a:prstGeom prst="rect">
            <a:avLst/>
          </a:prstGeom>
        </p:spPr>
      </p:pic>
      <p:sp>
        <p:nvSpPr>
          <p:cNvPr id="20" name="TextBox 19">
            <a:extLst>
              <a:ext uri="{FF2B5EF4-FFF2-40B4-BE49-F238E27FC236}">
                <a16:creationId xmlns:a16="http://schemas.microsoft.com/office/drawing/2014/main" id="{702B4338-3F87-1A77-9B91-B506C58404CA}"/>
              </a:ext>
            </a:extLst>
          </p:cNvPr>
          <p:cNvSpPr txBox="1"/>
          <p:nvPr/>
        </p:nvSpPr>
        <p:spPr>
          <a:xfrm>
            <a:off x="4576603" y="311319"/>
            <a:ext cx="6061308" cy="140737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LUYỆN TẬP</a:t>
            </a:r>
          </a:p>
        </p:txBody>
      </p:sp>
      <p:sp>
        <p:nvSpPr>
          <p:cNvPr id="8" name="TextBox 7">
            <a:extLst>
              <a:ext uri="{FF2B5EF4-FFF2-40B4-BE49-F238E27FC236}">
                <a16:creationId xmlns:a16="http://schemas.microsoft.com/office/drawing/2014/main" id="{08356B1D-6C8F-CF22-F7D6-324638E71E13}"/>
              </a:ext>
            </a:extLst>
          </p:cNvPr>
          <p:cNvSpPr txBox="1"/>
          <p:nvPr/>
        </p:nvSpPr>
        <p:spPr>
          <a:xfrm>
            <a:off x="742506" y="3451256"/>
            <a:ext cx="7772400" cy="4135491"/>
          </a:xfrm>
          <a:prstGeom prst="rect">
            <a:avLst/>
          </a:prstGeom>
          <a:noFill/>
        </p:spPr>
        <p:txBody>
          <a:bodyPr wrap="square">
            <a:spAutoFit/>
          </a:bodyPr>
          <a:lstStyle/>
          <a:p>
            <a:pPr marL="0" marR="0" algn="just">
              <a:lnSpc>
                <a:spcPct val="150000"/>
              </a:lnSpc>
              <a:spcBef>
                <a:spcPts val="0"/>
              </a:spcBef>
              <a:spcAft>
                <a:spcPts val="800"/>
              </a:spcAft>
            </a:pPr>
            <a:r>
              <a:rPr lang="en-US" sz="4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Câu 2: </a:t>
            </a:r>
            <a:r>
              <a:rPr lang="en-US" sz="4500">
                <a:solidFill>
                  <a:srgbClr val="000000"/>
                </a:solidFill>
                <a:effectLst/>
                <a:latin typeface="Arial" panose="020B0604020202020204" pitchFamily="34" charset="0"/>
                <a:ea typeface="Tahoma" panose="020B0604030504040204" pitchFamily="34" charset="0"/>
                <a:cs typeface="Times New Roman" panose="02020603050405020304" pitchFamily="18" charset="0"/>
              </a:rPr>
              <a:t>Quan sát hình 35.4, lấy ví dụ cho mỗi hoạt động sống ở chó. Nêu mối quan hệ giữa các hoạt động sống đó.</a:t>
            </a:r>
            <a:endParaRPr lang="en-US" sz="45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F7F3DC9F-FFCF-2C45-E9E5-6822E15F63F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89486" y="2221465"/>
            <a:ext cx="7736860" cy="7646295"/>
          </a:xfrm>
          <a:prstGeom prst="rect">
            <a:avLst/>
          </a:prstGeom>
        </p:spPr>
      </p:pic>
    </p:spTree>
    <p:extLst>
      <p:ext uri="{BB962C8B-B14F-4D97-AF65-F5344CB8AC3E}">
        <p14:creationId xmlns:p14="http://schemas.microsoft.com/office/powerpoint/2010/main" val="197690182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62794" y="-6704400"/>
            <a:ext cx="21417350" cy="20482775"/>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9099" flipH="1">
            <a:off x="-3861919" y="8138189"/>
            <a:ext cx="22938353" cy="7744460"/>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5242066" y="5550689"/>
            <a:ext cx="6147733" cy="2269072"/>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01418" y="-15272410"/>
            <a:ext cx="21417350" cy="20482775"/>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3116657" y="7973963"/>
            <a:ext cx="6147733" cy="2269072"/>
          </a:xfrm>
          <a:prstGeom prst="rect">
            <a:avLst/>
          </a:prstGeom>
        </p:spPr>
      </p:pic>
      <p:pic>
        <p:nvPicPr>
          <p:cNvPr id="13" name="Picture 13"/>
          <p:cNvPicPr>
            <a:picLocks noChangeAspect="1"/>
          </p:cNvPicPr>
          <p:nvPr/>
        </p:nvPicPr>
        <p:blipFill>
          <a:blip r:embed="rId9">
            <a:alphaModFix amt="25000"/>
          </a:blip>
          <a:srcRect/>
          <a:stretch>
            <a:fillRect/>
          </a:stretch>
        </p:blipFill>
        <p:spPr>
          <a:xfrm>
            <a:off x="-1020686" y="-693838"/>
            <a:ext cx="4687417" cy="2320272"/>
          </a:xfrm>
          <a:prstGeom prst="rect">
            <a:avLst/>
          </a:prstGeom>
        </p:spPr>
      </p:pic>
      <p:pic>
        <p:nvPicPr>
          <p:cNvPr id="14" name="Picture 14"/>
          <p:cNvPicPr>
            <a:picLocks noChangeAspect="1"/>
          </p:cNvPicPr>
          <p:nvPr/>
        </p:nvPicPr>
        <p:blipFill>
          <a:blip r:embed="rId9">
            <a:alphaModFix amt="25000"/>
          </a:blip>
          <a:srcRect/>
          <a:stretch>
            <a:fillRect/>
          </a:stretch>
        </p:blipFill>
        <p:spPr>
          <a:xfrm>
            <a:off x="15944291" y="466298"/>
            <a:ext cx="4687417" cy="2320272"/>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273692" y="2411656"/>
            <a:ext cx="2179470" cy="2179470"/>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766482">
            <a:off x="7818088" y="9758684"/>
            <a:ext cx="7315200" cy="2779776"/>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63301"/>
          <a:stretch>
            <a:fillRect/>
          </a:stretch>
        </p:blipFill>
        <p:spPr>
          <a:xfrm flipH="1">
            <a:off x="-2916930" y="-1253044"/>
            <a:ext cx="3751768" cy="3438683"/>
          </a:xfrm>
          <a:prstGeom prst="rect">
            <a:avLst/>
          </a:prstGeom>
        </p:spPr>
      </p:pic>
      <p:pic>
        <p:nvPicPr>
          <p:cNvPr id="19"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36826" r="26474"/>
          <a:stretch>
            <a:fillRect/>
          </a:stretch>
        </p:blipFill>
        <p:spPr>
          <a:xfrm flipH="1">
            <a:off x="15298191" y="-367950"/>
            <a:ext cx="3017742" cy="2765912"/>
          </a:xfrm>
          <a:prstGeom prst="rect">
            <a:avLst/>
          </a:prstGeom>
        </p:spPr>
      </p:pic>
      <p:sp>
        <p:nvSpPr>
          <p:cNvPr id="20" name="TextBox 19">
            <a:extLst>
              <a:ext uri="{FF2B5EF4-FFF2-40B4-BE49-F238E27FC236}">
                <a16:creationId xmlns:a16="http://schemas.microsoft.com/office/drawing/2014/main" id="{702B4338-3F87-1A77-9B91-B506C58404CA}"/>
              </a:ext>
            </a:extLst>
          </p:cNvPr>
          <p:cNvSpPr txBox="1"/>
          <p:nvPr/>
        </p:nvSpPr>
        <p:spPr>
          <a:xfrm>
            <a:off x="4576603" y="311319"/>
            <a:ext cx="6061308" cy="140737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LUYỆN TẬP</a:t>
            </a:r>
          </a:p>
        </p:txBody>
      </p:sp>
      <p:sp>
        <p:nvSpPr>
          <p:cNvPr id="9" name="TextBox 8">
            <a:extLst>
              <a:ext uri="{FF2B5EF4-FFF2-40B4-BE49-F238E27FC236}">
                <a16:creationId xmlns:a16="http://schemas.microsoft.com/office/drawing/2014/main" id="{9B075F5F-D504-203E-AE6D-B46E30EFDB45}"/>
              </a:ext>
            </a:extLst>
          </p:cNvPr>
          <p:cNvSpPr txBox="1"/>
          <p:nvPr/>
        </p:nvSpPr>
        <p:spPr>
          <a:xfrm>
            <a:off x="48227" y="2233413"/>
            <a:ext cx="15686496" cy="2057999"/>
          </a:xfrm>
          <a:prstGeom prst="rect">
            <a:avLst/>
          </a:prstGeom>
          <a:noFill/>
        </p:spPr>
        <p:txBody>
          <a:bodyPr wrap="square">
            <a:spAutoFit/>
          </a:bodyPr>
          <a:lstStyle/>
          <a:p>
            <a:pPr marL="0" marR="0" algn="just">
              <a:lnSpc>
                <a:spcPct val="150000"/>
              </a:lnSpc>
              <a:spcBef>
                <a:spcPts val="600"/>
              </a:spcBef>
              <a:spcAft>
                <a:spcPts val="800"/>
              </a:spcAft>
            </a:pPr>
            <a:r>
              <a:rPr lang="en-US" sz="4500" b="1">
                <a:effectLst/>
                <a:latin typeface="Arial" panose="020B0604020202020204" pitchFamily="34" charset="0"/>
                <a:ea typeface="SimSun" panose="02010600030101010101" pitchFamily="2" charset="-122"/>
                <a:cs typeface="Times New Roman" panose="02020603050405020304" pitchFamily="18" charset="0"/>
              </a:rPr>
              <a:t>Câu 3:</a:t>
            </a:r>
            <a:r>
              <a:rPr lang="en-US" sz="4500">
                <a:effectLst/>
                <a:latin typeface="Arial" panose="020B0604020202020204" pitchFamily="34" charset="0"/>
                <a:ea typeface="SimSun" panose="02010600030101010101" pitchFamily="2" charset="-122"/>
                <a:cs typeface="Times New Roman" panose="02020603050405020304" pitchFamily="18" charset="0"/>
              </a:rPr>
              <a:t> </a:t>
            </a:r>
            <a:r>
              <a:rPr lang="en-US" sz="4500">
                <a:solidFill>
                  <a:srgbClr val="000000"/>
                </a:solidFill>
                <a:effectLst/>
                <a:latin typeface="Arial" panose="020B0604020202020204" pitchFamily="34" charset="0"/>
                <a:ea typeface="Tahoma" panose="020B0604030504040204" pitchFamily="34" charset="0"/>
                <a:cs typeface="Times New Roman" panose="02020603050405020304" pitchFamily="18" charset="0"/>
              </a:rPr>
              <a:t>Nêu biểu hiện và vai trò của bốn hoạt động sống đặc trưng cho cơ thể sinh vật theo bảng 35.1.</a:t>
            </a:r>
            <a:r>
              <a:rPr lang="en-US" sz="4500" b="1">
                <a:solidFill>
                  <a:srgbClr val="000000"/>
                </a:solidFill>
                <a:effectLst/>
                <a:latin typeface="Arial" panose="020B0604020202020204" pitchFamily="34" charset="0"/>
                <a:ea typeface="Tahoma" panose="020B0604030504040204" pitchFamily="34" charset="0"/>
                <a:cs typeface="Times New Roman" panose="02020603050405020304" pitchFamily="18" charset="0"/>
              </a:rPr>
              <a:t> </a:t>
            </a:r>
            <a:endParaRPr lang="en-US" sz="45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2F133057-8226-F2CE-3372-DC46FD69118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25206" y="4469655"/>
            <a:ext cx="13760665" cy="5072005"/>
          </a:xfrm>
          <a:prstGeom prst="rect">
            <a:avLst/>
          </a:prstGeom>
        </p:spPr>
      </p:pic>
    </p:spTree>
    <p:extLst>
      <p:ext uri="{BB962C8B-B14F-4D97-AF65-F5344CB8AC3E}">
        <p14:creationId xmlns:p14="http://schemas.microsoft.com/office/powerpoint/2010/main" val="428808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865216" y="-8039100"/>
            <a:ext cx="21417350" cy="20482775"/>
          </a:xfrm>
          <a:prstGeom prst="rect">
            <a:avLst/>
          </a:prstGeom>
        </p:spPr>
      </p:pic>
      <p:pic>
        <p:nvPicPr>
          <p:cNvPr id="3" name="Picture 3"/>
          <p:cNvPicPr>
            <a:picLocks noChangeAspect="1"/>
          </p:cNvPicPr>
          <p:nvPr/>
        </p:nvPicPr>
        <p:blipFill>
          <a:blip r:embed="rId4">
            <a:alphaModFix amt="25000"/>
          </a:blip>
          <a:srcRect/>
          <a:stretch>
            <a:fillRect/>
          </a:stretch>
        </p:blipFill>
        <p:spPr>
          <a:xfrm>
            <a:off x="-1610213" y="-759909"/>
            <a:ext cx="6633803" cy="3283732"/>
          </a:xfrm>
          <a:prstGeom prst="rect">
            <a:avLst/>
          </a:prstGeom>
        </p:spPr>
      </p:pic>
      <p:pic>
        <p:nvPicPr>
          <p:cNvPr id="4" name="Picture 4"/>
          <p:cNvPicPr>
            <a:picLocks noChangeAspect="1"/>
          </p:cNvPicPr>
          <p:nvPr/>
        </p:nvPicPr>
        <p:blipFill>
          <a:blip r:embed="rId4">
            <a:alphaModFix amt="25000"/>
          </a:blip>
          <a:srcRect/>
          <a:stretch>
            <a:fillRect/>
          </a:stretch>
        </p:blipFill>
        <p:spPr>
          <a:xfrm>
            <a:off x="14659323" y="3473688"/>
            <a:ext cx="6633803" cy="3283732"/>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57730" y="-77157"/>
            <a:ext cx="10658922" cy="260097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573911" y="14366"/>
            <a:ext cx="1714089" cy="1988922"/>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3927550" y="7080636"/>
            <a:ext cx="9833418" cy="362942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649347" y="0"/>
            <a:ext cx="1506347" cy="1917803"/>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274306">
            <a:off x="12694226" y="-3004103"/>
            <a:ext cx="7315200" cy="2779776"/>
          </a:xfrm>
          <a:prstGeom prst="rect">
            <a:avLst/>
          </a:prstGeom>
        </p:spPr>
      </p:pic>
      <p:sp>
        <p:nvSpPr>
          <p:cNvPr id="7" name="Rectangle 6">
            <a:extLst>
              <a:ext uri="{FF2B5EF4-FFF2-40B4-BE49-F238E27FC236}">
                <a16:creationId xmlns:a16="http://schemas.microsoft.com/office/drawing/2014/main" id="{5F050C95-C07A-FED5-A980-E015DF0FE40D}"/>
              </a:ext>
            </a:extLst>
          </p:cNvPr>
          <p:cNvSpPr/>
          <p:nvPr/>
        </p:nvSpPr>
        <p:spPr>
          <a:xfrm>
            <a:off x="5744751" y="700607"/>
            <a:ext cx="3805353" cy="10866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a:solidFill>
                  <a:schemeClr val="tx1"/>
                </a:solidFill>
                <a:latin typeface="Arial" panose="020B0604020202020204" pitchFamily="34" charset="0"/>
                <a:cs typeface="Arial" panose="020B0604020202020204" pitchFamily="34" charset="0"/>
              </a:rPr>
              <a:t>Câu trả lời 1</a:t>
            </a:r>
            <a:endParaRPr lang="en-US" sz="4500"/>
          </a:p>
        </p:txBody>
      </p:sp>
      <p:sp>
        <p:nvSpPr>
          <p:cNvPr id="8" name="Rounded Rectangular Callout 13">
            <a:extLst>
              <a:ext uri="{FF2B5EF4-FFF2-40B4-BE49-F238E27FC236}">
                <a16:creationId xmlns:a16="http://schemas.microsoft.com/office/drawing/2014/main" id="{D7F60627-F555-9742-B348-B1E24D982865}"/>
              </a:ext>
            </a:extLst>
          </p:cNvPr>
          <p:cNvSpPr/>
          <p:nvPr/>
        </p:nvSpPr>
        <p:spPr>
          <a:xfrm>
            <a:off x="2552134" y="2410248"/>
            <a:ext cx="9563666" cy="1212612"/>
          </a:xfrm>
          <a:prstGeom prst="wedgeRoundRectCallout">
            <a:avLst>
              <a:gd name="adj1" fmla="val -28480"/>
              <a:gd name="adj2" fmla="val 140729"/>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a:solidFill>
                  <a:schemeClr val="tx1"/>
                </a:solidFill>
                <a:latin typeface="Arial" panose="020B0604020202020204" pitchFamily="34" charset="0"/>
                <a:cs typeface="Arial" panose="020B0604020202020204" pitchFamily="34" charset="0"/>
              </a:rPr>
              <a:t>Hoạt động sống của mướp đắng:</a:t>
            </a:r>
          </a:p>
        </p:txBody>
      </p:sp>
      <p:sp>
        <p:nvSpPr>
          <p:cNvPr id="20" name="TextBox 19">
            <a:extLst>
              <a:ext uri="{FF2B5EF4-FFF2-40B4-BE49-F238E27FC236}">
                <a16:creationId xmlns:a16="http://schemas.microsoft.com/office/drawing/2014/main" id="{F0CCF285-FD78-9B97-1C81-EE62F64D3C46}"/>
              </a:ext>
            </a:extLst>
          </p:cNvPr>
          <p:cNvSpPr txBox="1"/>
          <p:nvPr/>
        </p:nvSpPr>
        <p:spPr>
          <a:xfrm>
            <a:off x="5744751" y="3931934"/>
            <a:ext cx="12314649" cy="5580887"/>
          </a:xfrm>
          <a:prstGeom prst="rect">
            <a:avLst/>
          </a:prstGeom>
          <a:noFill/>
        </p:spPr>
        <p:txBody>
          <a:bodyPr wrap="square">
            <a:spAutoFit/>
          </a:bodyPr>
          <a:lstStyle/>
          <a:p>
            <a:pPr marL="685800" marR="0" indent="-685800" algn="just">
              <a:lnSpc>
                <a:spcPct val="150000"/>
              </a:lnSpc>
              <a:spcBef>
                <a:spcPts val="500"/>
              </a:spcBef>
              <a:spcAft>
                <a:spcPts val="600"/>
              </a:spcAft>
              <a:buFont typeface="Arial" panose="020B0604020202020204" pitchFamily="34" charset="0"/>
              <a:buChar char="•"/>
            </a:pPr>
            <a:r>
              <a:rPr lang="en-US" sz="4500">
                <a:solidFill>
                  <a:srgbClr val="000000"/>
                </a:solidFill>
                <a:effectLst/>
                <a:latin typeface="Arial" panose="020B0604020202020204" pitchFamily="34" charset="0"/>
                <a:ea typeface="Tahoma" panose="020B0604030504040204" pitchFamily="34" charset="0"/>
                <a:cs typeface="Arial" panose="020B0604020202020204" pitchFamily="34" charset="0"/>
              </a:rPr>
              <a:t>Hình a: Hoạt động sinh trưởng và phát triển</a:t>
            </a:r>
            <a:endParaRPr lang="en-US" sz="4500">
              <a:latin typeface="Arial" panose="020B0604020202020204" pitchFamily="34" charset="0"/>
              <a:ea typeface="Tahoma" panose="020B0604030504040204" pitchFamily="34" charset="0"/>
              <a:cs typeface="Arial" panose="020B0604020202020204" pitchFamily="34" charset="0"/>
            </a:endParaRPr>
          </a:p>
          <a:p>
            <a:pPr marL="685800" marR="0" indent="-685800" algn="just">
              <a:lnSpc>
                <a:spcPct val="150000"/>
              </a:lnSpc>
              <a:spcBef>
                <a:spcPts val="500"/>
              </a:spcBef>
              <a:spcAft>
                <a:spcPts val="600"/>
              </a:spcAft>
              <a:buFont typeface="Arial" panose="020B0604020202020204" pitchFamily="34" charset="0"/>
              <a:buChar char="•"/>
            </a:pPr>
            <a:r>
              <a:rPr lang="en-US" sz="4500">
                <a:solidFill>
                  <a:srgbClr val="000000"/>
                </a:solidFill>
                <a:effectLst/>
                <a:latin typeface="Arial" panose="020B0604020202020204" pitchFamily="34" charset="0"/>
                <a:ea typeface="Tahoma" panose="020B0604030504040204" pitchFamily="34" charset="0"/>
                <a:cs typeface="Arial" panose="020B0604020202020204" pitchFamily="34" charset="0"/>
              </a:rPr>
              <a:t>Hình b: Trao đổi chất và chuyển hóa năng lượng</a:t>
            </a:r>
            <a:endParaRPr lang="en-US" sz="4500">
              <a:latin typeface="Arial" panose="020B0604020202020204" pitchFamily="34" charset="0"/>
              <a:ea typeface="Tahoma" panose="020B0604030504040204" pitchFamily="34" charset="0"/>
              <a:cs typeface="Arial" panose="020B0604020202020204" pitchFamily="34" charset="0"/>
            </a:endParaRPr>
          </a:p>
          <a:p>
            <a:pPr marL="685800" marR="0" indent="-685800" algn="just">
              <a:lnSpc>
                <a:spcPct val="150000"/>
              </a:lnSpc>
              <a:spcBef>
                <a:spcPts val="500"/>
              </a:spcBef>
              <a:spcAft>
                <a:spcPts val="600"/>
              </a:spcAft>
              <a:buFont typeface="Arial" panose="020B0604020202020204" pitchFamily="34" charset="0"/>
              <a:buChar char="•"/>
            </a:pPr>
            <a:r>
              <a:rPr lang="en-US" sz="4500">
                <a:solidFill>
                  <a:srgbClr val="000000"/>
                </a:solidFill>
                <a:effectLst/>
                <a:latin typeface="Arial" panose="020B0604020202020204" pitchFamily="34" charset="0"/>
                <a:ea typeface="Tahoma" panose="020B0604030504040204" pitchFamily="34" charset="0"/>
                <a:cs typeface="Arial" panose="020B0604020202020204" pitchFamily="34" charset="0"/>
              </a:rPr>
              <a:t>Hình c: Cảm ứng</a:t>
            </a:r>
            <a:endParaRPr lang="en-US" sz="4500">
              <a:latin typeface="Arial" panose="020B0604020202020204" pitchFamily="34" charset="0"/>
              <a:ea typeface="Tahoma" panose="020B0604030504040204" pitchFamily="34" charset="0"/>
              <a:cs typeface="Arial" panose="020B0604020202020204" pitchFamily="34" charset="0"/>
            </a:endParaRPr>
          </a:p>
          <a:p>
            <a:pPr marL="685800" marR="0" indent="-685800" algn="just">
              <a:lnSpc>
                <a:spcPct val="150000"/>
              </a:lnSpc>
              <a:spcBef>
                <a:spcPts val="500"/>
              </a:spcBef>
              <a:spcAft>
                <a:spcPts val="600"/>
              </a:spcAft>
              <a:buFont typeface="Arial" panose="020B0604020202020204" pitchFamily="34" charset="0"/>
              <a:buChar char="•"/>
            </a:pPr>
            <a:r>
              <a:rPr lang="en-US" sz="4500">
                <a:solidFill>
                  <a:srgbClr val="000000"/>
                </a:solidFill>
                <a:effectLst/>
                <a:latin typeface="Arial" panose="020B0604020202020204" pitchFamily="34" charset="0"/>
                <a:ea typeface="Tahoma" panose="020B0604030504040204" pitchFamily="34" charset="0"/>
                <a:cs typeface="Arial" panose="020B0604020202020204" pitchFamily="34" charset="0"/>
              </a:rPr>
              <a:t>Hình d: Sinh sản</a:t>
            </a:r>
            <a:endParaRPr lang="en-US" sz="4500">
              <a:latin typeface="Arial" panose="020B0604020202020204" pitchFamily="34" charset="0"/>
              <a:cs typeface="Arial" panose="020B0604020202020204" pitchFamily="34" charset="0"/>
            </a:endParaRPr>
          </a:p>
        </p:txBody>
      </p:sp>
      <p:pic>
        <p:nvPicPr>
          <p:cNvPr id="21" name="Graphic 20">
            <a:extLst>
              <a:ext uri="{FF2B5EF4-FFF2-40B4-BE49-F238E27FC236}">
                <a16:creationId xmlns:a16="http://schemas.microsoft.com/office/drawing/2014/main" id="{C8033E12-9B43-EA81-F30E-7CDDE2EA92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031007">
            <a:off x="1883332" y="4817792"/>
            <a:ext cx="3222172" cy="4695332"/>
          </a:xfrm>
          <a:prstGeom prst="rect">
            <a:avLst/>
          </a:prstGeom>
        </p:spPr>
      </p:pic>
    </p:spTree>
    <p:extLst>
      <p:ext uri="{BB962C8B-B14F-4D97-AF65-F5344CB8AC3E}">
        <p14:creationId xmlns:p14="http://schemas.microsoft.com/office/powerpoint/2010/main" val="369951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45">
                                          <p:stCondLst>
                                            <p:cond delay="0"/>
                                          </p:stCondLst>
                                        </p:cTn>
                                        <p:tgtEl>
                                          <p:spTgt spid="8"/>
                                        </p:tgtEl>
                                      </p:cBhvr>
                                    </p:animEffect>
                                    <p:anim calcmode="lin" valueType="num">
                                      <p:cBhvr>
                                        <p:cTn id="8"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13" dur="7">
                                          <p:stCondLst>
                                            <p:cond delay="162"/>
                                          </p:stCondLst>
                                        </p:cTn>
                                        <p:tgtEl>
                                          <p:spTgt spid="8"/>
                                        </p:tgtEl>
                                      </p:cBhvr>
                                      <p:to x="100000" y="60000"/>
                                    </p:animScale>
                                    <p:animScale>
                                      <p:cBhvr>
                                        <p:cTn id="14" dur="41" decel="50000">
                                          <p:stCondLst>
                                            <p:cond delay="169"/>
                                          </p:stCondLst>
                                        </p:cTn>
                                        <p:tgtEl>
                                          <p:spTgt spid="8"/>
                                        </p:tgtEl>
                                      </p:cBhvr>
                                      <p:to x="100000" y="100000"/>
                                    </p:animScale>
                                    <p:animScale>
                                      <p:cBhvr>
                                        <p:cTn id="15" dur="7">
                                          <p:stCondLst>
                                            <p:cond delay="328"/>
                                          </p:stCondLst>
                                        </p:cTn>
                                        <p:tgtEl>
                                          <p:spTgt spid="8"/>
                                        </p:tgtEl>
                                      </p:cBhvr>
                                      <p:to x="100000" y="80000"/>
                                    </p:animScale>
                                    <p:animScale>
                                      <p:cBhvr>
                                        <p:cTn id="16" dur="41" decel="50000">
                                          <p:stCondLst>
                                            <p:cond delay="335"/>
                                          </p:stCondLst>
                                        </p:cTn>
                                        <p:tgtEl>
                                          <p:spTgt spid="8"/>
                                        </p:tgtEl>
                                      </p:cBhvr>
                                      <p:to x="100000" y="100000"/>
                                    </p:animScale>
                                    <p:animScale>
                                      <p:cBhvr>
                                        <p:cTn id="17" dur="7">
                                          <p:stCondLst>
                                            <p:cond delay="410"/>
                                          </p:stCondLst>
                                        </p:cTn>
                                        <p:tgtEl>
                                          <p:spTgt spid="8"/>
                                        </p:tgtEl>
                                      </p:cBhvr>
                                      <p:to x="100000" y="90000"/>
                                    </p:animScale>
                                    <p:animScale>
                                      <p:cBhvr>
                                        <p:cTn id="18" dur="41" decel="50000">
                                          <p:stCondLst>
                                            <p:cond delay="417"/>
                                          </p:stCondLst>
                                        </p:cTn>
                                        <p:tgtEl>
                                          <p:spTgt spid="8"/>
                                        </p:tgtEl>
                                      </p:cBhvr>
                                      <p:to x="100000" y="100000"/>
                                    </p:animScale>
                                    <p:animScale>
                                      <p:cBhvr>
                                        <p:cTn id="19" dur="7">
                                          <p:stCondLst>
                                            <p:cond delay="452"/>
                                          </p:stCondLst>
                                        </p:cTn>
                                        <p:tgtEl>
                                          <p:spTgt spid="8"/>
                                        </p:tgtEl>
                                      </p:cBhvr>
                                      <p:to x="100000" y="95000"/>
                                    </p:animScale>
                                    <p:animScale>
                                      <p:cBhvr>
                                        <p:cTn id="20" dur="41" decel="50000">
                                          <p:stCondLst>
                                            <p:cond delay="459"/>
                                          </p:stCondLst>
                                        </p:cTn>
                                        <p:tgtEl>
                                          <p:spTgt spid="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45">
                                          <p:stCondLst>
                                            <p:cond delay="0"/>
                                          </p:stCondLst>
                                        </p:cTn>
                                        <p:tgtEl>
                                          <p:spTgt spid="21"/>
                                        </p:tgtEl>
                                      </p:cBhvr>
                                    </p:animEffect>
                                    <p:anim calcmode="lin" valueType="num">
                                      <p:cBhvr>
                                        <p:cTn id="24"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 dur="7">
                                          <p:stCondLst>
                                            <p:cond delay="162"/>
                                          </p:stCondLst>
                                        </p:cTn>
                                        <p:tgtEl>
                                          <p:spTgt spid="21"/>
                                        </p:tgtEl>
                                      </p:cBhvr>
                                      <p:to x="100000" y="60000"/>
                                    </p:animScale>
                                    <p:animScale>
                                      <p:cBhvr>
                                        <p:cTn id="30" dur="41" decel="50000">
                                          <p:stCondLst>
                                            <p:cond delay="169"/>
                                          </p:stCondLst>
                                        </p:cTn>
                                        <p:tgtEl>
                                          <p:spTgt spid="21"/>
                                        </p:tgtEl>
                                      </p:cBhvr>
                                      <p:to x="100000" y="100000"/>
                                    </p:animScale>
                                    <p:animScale>
                                      <p:cBhvr>
                                        <p:cTn id="31" dur="7">
                                          <p:stCondLst>
                                            <p:cond delay="328"/>
                                          </p:stCondLst>
                                        </p:cTn>
                                        <p:tgtEl>
                                          <p:spTgt spid="21"/>
                                        </p:tgtEl>
                                      </p:cBhvr>
                                      <p:to x="100000" y="80000"/>
                                    </p:animScale>
                                    <p:animScale>
                                      <p:cBhvr>
                                        <p:cTn id="32" dur="41" decel="50000">
                                          <p:stCondLst>
                                            <p:cond delay="335"/>
                                          </p:stCondLst>
                                        </p:cTn>
                                        <p:tgtEl>
                                          <p:spTgt spid="21"/>
                                        </p:tgtEl>
                                      </p:cBhvr>
                                      <p:to x="100000" y="100000"/>
                                    </p:animScale>
                                    <p:animScale>
                                      <p:cBhvr>
                                        <p:cTn id="33" dur="7">
                                          <p:stCondLst>
                                            <p:cond delay="410"/>
                                          </p:stCondLst>
                                        </p:cTn>
                                        <p:tgtEl>
                                          <p:spTgt spid="21"/>
                                        </p:tgtEl>
                                      </p:cBhvr>
                                      <p:to x="100000" y="90000"/>
                                    </p:animScale>
                                    <p:animScale>
                                      <p:cBhvr>
                                        <p:cTn id="34" dur="41" decel="50000">
                                          <p:stCondLst>
                                            <p:cond delay="417"/>
                                          </p:stCondLst>
                                        </p:cTn>
                                        <p:tgtEl>
                                          <p:spTgt spid="21"/>
                                        </p:tgtEl>
                                      </p:cBhvr>
                                      <p:to x="100000" y="100000"/>
                                    </p:animScale>
                                    <p:animScale>
                                      <p:cBhvr>
                                        <p:cTn id="35" dur="7">
                                          <p:stCondLst>
                                            <p:cond delay="452"/>
                                          </p:stCondLst>
                                        </p:cTn>
                                        <p:tgtEl>
                                          <p:spTgt spid="21"/>
                                        </p:tgtEl>
                                      </p:cBhvr>
                                      <p:to x="100000" y="95000"/>
                                    </p:animScale>
                                    <p:animScale>
                                      <p:cBhvr>
                                        <p:cTn id="36" dur="41" decel="50000">
                                          <p:stCondLst>
                                            <p:cond delay="459"/>
                                          </p:stCondLst>
                                        </p:cTn>
                                        <p:tgtEl>
                                          <p:spTgt spid="2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barn(inVertical)">
                                      <p:cBhvr>
                                        <p:cTn id="41" dur="500"/>
                                        <p:tgtEl>
                                          <p:spTgt spid="20">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0">
                                            <p:txEl>
                                              <p:pRg st="1" end="1"/>
                                            </p:txEl>
                                          </p:spTgt>
                                        </p:tgtEl>
                                        <p:attrNameLst>
                                          <p:attrName>style.visibility</p:attrName>
                                        </p:attrNameLst>
                                      </p:cBhvr>
                                      <p:to>
                                        <p:strVal val="visible"/>
                                      </p:to>
                                    </p:set>
                                    <p:animEffect transition="in" filter="barn(inVertical)">
                                      <p:cBhvr>
                                        <p:cTn id="46" dur="500"/>
                                        <p:tgtEl>
                                          <p:spTgt spid="20">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0">
                                            <p:txEl>
                                              <p:pRg st="2" end="2"/>
                                            </p:txEl>
                                          </p:spTgt>
                                        </p:tgtEl>
                                        <p:attrNameLst>
                                          <p:attrName>style.visibility</p:attrName>
                                        </p:attrNameLst>
                                      </p:cBhvr>
                                      <p:to>
                                        <p:strVal val="visible"/>
                                      </p:to>
                                    </p:set>
                                    <p:animEffect transition="in" filter="barn(inVertical)">
                                      <p:cBhvr>
                                        <p:cTn id="51" dur="500"/>
                                        <p:tgtEl>
                                          <p:spTgt spid="20">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0">
                                            <p:txEl>
                                              <p:pRg st="3" end="3"/>
                                            </p:txEl>
                                          </p:spTgt>
                                        </p:tgtEl>
                                        <p:attrNameLst>
                                          <p:attrName>style.visibility</p:attrName>
                                        </p:attrNameLst>
                                      </p:cBhvr>
                                      <p:to>
                                        <p:strVal val="visible"/>
                                      </p:to>
                                    </p:set>
                                    <p:animEffect transition="in" filter="barn(inVertical)">
                                      <p:cBhvr>
                                        <p:cTn id="56"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865216" y="-8039100"/>
            <a:ext cx="21417350" cy="20482775"/>
          </a:xfrm>
          <a:prstGeom prst="rect">
            <a:avLst/>
          </a:prstGeom>
        </p:spPr>
      </p:pic>
      <p:pic>
        <p:nvPicPr>
          <p:cNvPr id="3" name="Picture 3"/>
          <p:cNvPicPr>
            <a:picLocks noChangeAspect="1"/>
          </p:cNvPicPr>
          <p:nvPr/>
        </p:nvPicPr>
        <p:blipFill>
          <a:blip r:embed="rId4">
            <a:alphaModFix amt="25000"/>
          </a:blip>
          <a:srcRect/>
          <a:stretch>
            <a:fillRect/>
          </a:stretch>
        </p:blipFill>
        <p:spPr>
          <a:xfrm>
            <a:off x="-1610213" y="-759909"/>
            <a:ext cx="6633803" cy="3283732"/>
          </a:xfrm>
          <a:prstGeom prst="rect">
            <a:avLst/>
          </a:prstGeom>
        </p:spPr>
      </p:pic>
      <p:pic>
        <p:nvPicPr>
          <p:cNvPr id="4" name="Picture 4"/>
          <p:cNvPicPr>
            <a:picLocks noChangeAspect="1"/>
          </p:cNvPicPr>
          <p:nvPr/>
        </p:nvPicPr>
        <p:blipFill>
          <a:blip r:embed="rId4">
            <a:alphaModFix amt="25000"/>
          </a:blip>
          <a:srcRect/>
          <a:stretch>
            <a:fillRect/>
          </a:stretch>
        </p:blipFill>
        <p:spPr>
          <a:xfrm>
            <a:off x="14659323" y="3473688"/>
            <a:ext cx="6633803" cy="3283732"/>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57730" y="-127925"/>
            <a:ext cx="10658922" cy="260097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573911" y="14366"/>
            <a:ext cx="1714089" cy="1988922"/>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3927550" y="7080636"/>
            <a:ext cx="9833418" cy="362942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649347" y="0"/>
            <a:ext cx="1506347" cy="1917803"/>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274306">
            <a:off x="12694226" y="-3004103"/>
            <a:ext cx="7315200" cy="2779776"/>
          </a:xfrm>
          <a:prstGeom prst="rect">
            <a:avLst/>
          </a:prstGeom>
        </p:spPr>
      </p:pic>
      <p:sp>
        <p:nvSpPr>
          <p:cNvPr id="7" name="Rectangle 6">
            <a:extLst>
              <a:ext uri="{FF2B5EF4-FFF2-40B4-BE49-F238E27FC236}">
                <a16:creationId xmlns:a16="http://schemas.microsoft.com/office/drawing/2014/main" id="{5F050C95-C07A-FED5-A980-E015DF0FE40D}"/>
              </a:ext>
            </a:extLst>
          </p:cNvPr>
          <p:cNvSpPr/>
          <p:nvPr/>
        </p:nvSpPr>
        <p:spPr>
          <a:xfrm>
            <a:off x="7029186" y="473543"/>
            <a:ext cx="3805353" cy="10866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Câu trả lời 1</a:t>
            </a:r>
            <a:endParaRPr kumimoji="0" lang="en-US" sz="45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ular Callout 13">
            <a:extLst>
              <a:ext uri="{FF2B5EF4-FFF2-40B4-BE49-F238E27FC236}">
                <a16:creationId xmlns:a16="http://schemas.microsoft.com/office/drawing/2014/main" id="{D7F60627-F555-9742-B348-B1E24D982865}"/>
              </a:ext>
            </a:extLst>
          </p:cNvPr>
          <p:cNvSpPr/>
          <p:nvPr/>
        </p:nvSpPr>
        <p:spPr>
          <a:xfrm>
            <a:off x="2597868" y="1734722"/>
            <a:ext cx="14578645" cy="1903460"/>
          </a:xfrm>
          <a:prstGeom prst="wedgeRoundRectCallout">
            <a:avLst>
              <a:gd name="adj1" fmla="val -24264"/>
              <a:gd name="adj2" fmla="val 77613"/>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Mối quan hệ giữa các hoạt động sống: Các hoạt động sống có mối quan hệ mật thiết, gắn bó, qua lại với nhau:</a:t>
            </a:r>
          </a:p>
        </p:txBody>
      </p:sp>
      <p:sp>
        <p:nvSpPr>
          <p:cNvPr id="15" name="TextBox 14">
            <a:extLst>
              <a:ext uri="{FF2B5EF4-FFF2-40B4-BE49-F238E27FC236}">
                <a16:creationId xmlns:a16="http://schemas.microsoft.com/office/drawing/2014/main" id="{9DAEE25D-49E4-E9EE-05AF-E2548C850344}"/>
              </a:ext>
            </a:extLst>
          </p:cNvPr>
          <p:cNvSpPr txBox="1"/>
          <p:nvPr/>
        </p:nvSpPr>
        <p:spPr>
          <a:xfrm>
            <a:off x="1017543" y="4158717"/>
            <a:ext cx="16211834" cy="5791457"/>
          </a:xfrm>
          <a:prstGeom prst="rect">
            <a:avLst/>
          </a:prstGeom>
          <a:noFill/>
        </p:spPr>
        <p:txBody>
          <a:bodyPr wrap="square">
            <a:spAutoFit/>
          </a:bodyPr>
          <a:lstStyle/>
          <a:p>
            <a:pPr marL="457200" marR="0" indent="-457200" algn="just">
              <a:lnSpc>
                <a:spcPct val="150000"/>
              </a:lnSpc>
              <a:spcBef>
                <a:spcPts val="500"/>
              </a:spcBef>
              <a:spcAft>
                <a:spcPts val="600"/>
              </a:spcAft>
              <a:buFont typeface="Arial" panose="020B0604020202020204" pitchFamily="34" charset="0"/>
              <a:buChar char="•"/>
            </a:pPr>
            <a:r>
              <a:rPr lang="en-US" sz="3500">
                <a:solidFill>
                  <a:srgbClr val="000000"/>
                </a:solidFill>
                <a:effectLst/>
                <a:latin typeface="Arial" panose="020B0604020202020204" pitchFamily="34" charset="0"/>
                <a:ea typeface="Tahoma" panose="020B0604030504040204" pitchFamily="34" charset="0"/>
              </a:rPr>
              <a:t>Trao đổi chất và chuyển hoá năng lượng sản sinh ra các chất chất cần thiết đi nuôi sống cơ thể, đào thải các chất không cần thiết ra bên ngoài, tạo cho cơ thể sống có đủ năng lượng cho sinh trưởng và phát triển, cảm ứng, sinh sản.</a:t>
            </a:r>
          </a:p>
          <a:p>
            <a:pPr marL="457200" marR="0" indent="-457200" algn="just">
              <a:lnSpc>
                <a:spcPct val="150000"/>
              </a:lnSpc>
              <a:spcBef>
                <a:spcPts val="500"/>
              </a:spcBef>
              <a:spcAft>
                <a:spcPts val="600"/>
              </a:spcAft>
              <a:buFont typeface="Arial" panose="020B0604020202020204" pitchFamily="34" charset="0"/>
              <a:buChar char="•"/>
            </a:pPr>
            <a:r>
              <a:rPr lang="en-US" sz="3500">
                <a:solidFill>
                  <a:srgbClr val="000000"/>
                </a:solidFill>
                <a:effectLst/>
                <a:latin typeface="Arial" panose="020B0604020202020204" pitchFamily="34" charset="0"/>
                <a:ea typeface="Tahoma" panose="020B0604030504040204" pitchFamily="34" charset="0"/>
              </a:rPr>
              <a:t>Ngược lại, sinh trưởng và phát triển, cảm ứng, sinh sản cũng tạo động lực để thúc đẩy quá trình trao đổi chất và chuyển hóa năng lượng. Sự gắn bó thống nhất giữa các hoạt động sống này sẽ giúp cho cơ thể duy trì sự sống, duy trì nòi giống của loài.</a:t>
            </a:r>
            <a:endParaRPr lang="en-US"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582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403498" y="7494187"/>
            <a:ext cx="9833418" cy="362942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6858"/>
          <a:stretch>
            <a:fillRect/>
          </a:stretch>
        </p:blipFill>
        <p:spPr>
          <a:xfrm rot="5400000">
            <a:off x="10728896" y="2723162"/>
            <a:ext cx="11627125" cy="473851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46569" y="6983363"/>
            <a:ext cx="2590950" cy="4059892"/>
          </a:xfrm>
          <a:prstGeom prst="rect">
            <a:avLst/>
          </a:prstGeom>
        </p:spPr>
      </p:pic>
      <p:pic>
        <p:nvPicPr>
          <p:cNvPr id="5" name="Picture 5"/>
          <p:cNvPicPr>
            <a:picLocks noChangeAspect="1"/>
          </p:cNvPicPr>
          <p:nvPr/>
        </p:nvPicPr>
        <p:blipFill>
          <a:blip r:embed="rId8">
            <a:alphaModFix amt="25000"/>
          </a:blip>
          <a:srcRect/>
          <a:stretch>
            <a:fillRect/>
          </a:stretch>
        </p:blipFill>
        <p:spPr>
          <a:xfrm>
            <a:off x="-367442" y="1830721"/>
            <a:ext cx="5990161" cy="2965130"/>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7442" y="-484713"/>
            <a:ext cx="2762666" cy="3026825"/>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2565">
            <a:off x="8264454" y="7791390"/>
            <a:ext cx="2035434" cy="2092503"/>
          </a:xfrm>
          <a:prstGeom prst="rect">
            <a:avLst/>
          </a:prstGeom>
        </p:spPr>
      </p:pic>
      <p:pic>
        <p:nvPicPr>
          <p:cNvPr id="8" name="Picture 8"/>
          <p:cNvPicPr>
            <a:picLocks noChangeAspect="1"/>
          </p:cNvPicPr>
          <p:nvPr/>
        </p:nvPicPr>
        <p:blipFill>
          <a:blip r:embed="rId8">
            <a:alphaModFix amt="25000"/>
          </a:blip>
          <a:srcRect/>
          <a:stretch>
            <a:fillRect/>
          </a:stretch>
        </p:blipFill>
        <p:spPr>
          <a:xfrm>
            <a:off x="15199964" y="-861748"/>
            <a:ext cx="4484448" cy="2219802"/>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470393" y="54872"/>
            <a:ext cx="2360407" cy="2360407"/>
          </a:xfrm>
          <a:prstGeom prst="rect">
            <a:avLst/>
          </a:prstGeom>
        </p:spPr>
      </p:pic>
      <p:sp>
        <p:nvSpPr>
          <p:cNvPr id="10" name="TextBox 10"/>
          <p:cNvSpPr txBox="1"/>
          <p:nvPr/>
        </p:nvSpPr>
        <p:spPr>
          <a:xfrm>
            <a:off x="4586315" y="626342"/>
            <a:ext cx="9391712" cy="1315040"/>
          </a:xfrm>
          <a:prstGeom prst="rect">
            <a:avLst/>
          </a:prstGeom>
        </p:spPr>
        <p:txBody>
          <a:bodyPr lIns="0" tIns="0" rIns="0" bIns="0" rtlCol="0" anchor="t">
            <a:spAutoFit/>
          </a:bodyPr>
          <a:lstStyle/>
          <a:p>
            <a:pPr algn="ctr">
              <a:lnSpc>
                <a:spcPct val="150000"/>
              </a:lnSpc>
            </a:pPr>
            <a:r>
              <a:rPr lang="en-US" sz="6500" b="1">
                <a:solidFill>
                  <a:srgbClr val="944C37"/>
                </a:solidFill>
                <a:latin typeface="Arial" panose="020B0604020202020204" pitchFamily="34" charset="0"/>
                <a:cs typeface="Arial" panose="020B0604020202020204" pitchFamily="34" charset="0"/>
              </a:rPr>
              <a:t>KHỞI ĐỘNG</a:t>
            </a:r>
          </a:p>
        </p:txBody>
      </p:sp>
      <p:sp>
        <p:nvSpPr>
          <p:cNvPr id="20" name="TextBox 19">
            <a:extLst>
              <a:ext uri="{FF2B5EF4-FFF2-40B4-BE49-F238E27FC236}">
                <a16:creationId xmlns:a16="http://schemas.microsoft.com/office/drawing/2014/main" id="{D6A7F39C-9D2C-D362-15CB-BB7F8045D3DD}"/>
              </a:ext>
            </a:extLst>
          </p:cNvPr>
          <p:cNvSpPr txBox="1"/>
          <p:nvPr/>
        </p:nvSpPr>
        <p:spPr>
          <a:xfrm>
            <a:off x="816794" y="2433591"/>
            <a:ext cx="17014006" cy="3096745"/>
          </a:xfrm>
          <a:prstGeom prst="rect">
            <a:avLst/>
          </a:prstGeom>
          <a:noFill/>
        </p:spPr>
        <p:txBody>
          <a:bodyPr wrap="square">
            <a:spAutoFit/>
          </a:bodyPr>
          <a:lstStyle/>
          <a:p>
            <a:pPr marL="0" marR="0" algn="just">
              <a:lnSpc>
                <a:spcPct val="150000"/>
              </a:lnSpc>
              <a:spcBef>
                <a:spcPts val="600"/>
              </a:spcBef>
              <a:spcAft>
                <a:spcPts val="0"/>
              </a:spcAft>
            </a:pPr>
            <a:r>
              <a:rPr lang="en-US" sz="4500">
                <a:solidFill>
                  <a:srgbClr val="000000"/>
                </a:solidFill>
                <a:effectLst/>
                <a:latin typeface="Arial" panose="020B0604020202020204" pitchFamily="34" charset="0"/>
                <a:ea typeface="Tahoma" panose="020B0604030504040204" pitchFamily="34" charset="0"/>
                <a:cs typeface="Times New Roman" panose="02020603050405020304" pitchFamily="18" charset="0"/>
              </a:rPr>
              <a:t>Quan sát hình 35.1, cho biết hoạt động của người đang chạy cần có sự phối hợp hoạt động của những cơ quan nào, quá trình nào trong cơ thể.</a:t>
            </a:r>
            <a:endParaRPr lang="en-US" sz="45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80AD2055-F473-8FFA-6652-3E2CBD6CABE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70769" y="5148160"/>
            <a:ext cx="12482961" cy="46010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865216" y="-8039100"/>
            <a:ext cx="21417350" cy="20482775"/>
          </a:xfrm>
          <a:prstGeom prst="rect">
            <a:avLst/>
          </a:prstGeom>
        </p:spPr>
      </p:pic>
      <p:pic>
        <p:nvPicPr>
          <p:cNvPr id="3" name="Picture 3"/>
          <p:cNvPicPr>
            <a:picLocks noChangeAspect="1"/>
          </p:cNvPicPr>
          <p:nvPr/>
        </p:nvPicPr>
        <p:blipFill>
          <a:blip r:embed="rId4">
            <a:alphaModFix amt="25000"/>
          </a:blip>
          <a:srcRect/>
          <a:stretch>
            <a:fillRect/>
          </a:stretch>
        </p:blipFill>
        <p:spPr>
          <a:xfrm>
            <a:off x="-1610213" y="-759909"/>
            <a:ext cx="6633803" cy="3283732"/>
          </a:xfrm>
          <a:prstGeom prst="rect">
            <a:avLst/>
          </a:prstGeom>
        </p:spPr>
      </p:pic>
      <p:pic>
        <p:nvPicPr>
          <p:cNvPr id="4" name="Picture 4"/>
          <p:cNvPicPr>
            <a:picLocks noChangeAspect="1"/>
          </p:cNvPicPr>
          <p:nvPr/>
        </p:nvPicPr>
        <p:blipFill>
          <a:blip r:embed="rId4">
            <a:alphaModFix amt="25000"/>
          </a:blip>
          <a:srcRect/>
          <a:stretch>
            <a:fillRect/>
          </a:stretch>
        </p:blipFill>
        <p:spPr>
          <a:xfrm>
            <a:off x="14659323" y="3473688"/>
            <a:ext cx="6633803" cy="3283732"/>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57730" y="-127925"/>
            <a:ext cx="10658922" cy="2600979"/>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3927550" y="7080636"/>
            <a:ext cx="9833418" cy="362942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49347" y="0"/>
            <a:ext cx="1506347" cy="1917803"/>
          </a:xfrm>
          <a:prstGeom prst="rect">
            <a:avLst/>
          </a:prstGeom>
        </p:spPr>
      </p:pic>
      <p:sp>
        <p:nvSpPr>
          <p:cNvPr id="7" name="Rectangle 6">
            <a:extLst>
              <a:ext uri="{FF2B5EF4-FFF2-40B4-BE49-F238E27FC236}">
                <a16:creationId xmlns:a16="http://schemas.microsoft.com/office/drawing/2014/main" id="{5F050C95-C07A-FED5-A980-E015DF0FE40D}"/>
              </a:ext>
            </a:extLst>
          </p:cNvPr>
          <p:cNvSpPr/>
          <p:nvPr/>
        </p:nvSpPr>
        <p:spPr>
          <a:xfrm>
            <a:off x="7029186" y="473543"/>
            <a:ext cx="3805353" cy="10866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Câu trả lời 2</a:t>
            </a:r>
            <a:endParaRPr kumimoji="0" lang="en-US" sz="45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A0720AA4-49C0-5874-51C9-C32B83D6108E}"/>
              </a:ext>
            </a:extLst>
          </p:cNvPr>
          <p:cNvSpPr txBox="1"/>
          <p:nvPr/>
        </p:nvSpPr>
        <p:spPr>
          <a:xfrm>
            <a:off x="2759459" y="2003288"/>
            <a:ext cx="14401800" cy="7969041"/>
          </a:xfrm>
          <a:prstGeom prst="rect">
            <a:avLst/>
          </a:prstGeom>
          <a:noFill/>
        </p:spPr>
        <p:txBody>
          <a:bodyPr wrap="square">
            <a:spAutoFit/>
          </a:bodyPr>
          <a:lstStyle/>
          <a:p>
            <a:pPr marL="457200" marR="0" indent="-457200" algn="just">
              <a:lnSpc>
                <a:spcPct val="150000"/>
              </a:lnSpc>
              <a:spcBef>
                <a:spcPts val="500"/>
              </a:spcBef>
              <a:spcAft>
                <a:spcPts val="600"/>
              </a:spcAft>
              <a:buFont typeface="Wingdings" panose="05000000000000000000" pitchFamily="2" charset="2"/>
              <a:buChar char="q"/>
            </a:pPr>
            <a:r>
              <a:rPr lang="en-US" sz="3500">
                <a:solidFill>
                  <a:srgbClr val="000000"/>
                </a:solidFill>
                <a:effectLst/>
                <a:latin typeface="Arial" panose="020B0604020202020204" pitchFamily="34" charset="0"/>
                <a:ea typeface="Tahoma" panose="020B0604030504040204" pitchFamily="34" charset="0"/>
                <a:cs typeface="Arial" panose="020B0604020202020204" pitchFamily="34" charset="0"/>
              </a:rPr>
              <a:t>Ví dụ cho mỗi hoạt động sống ở chó:</a:t>
            </a:r>
            <a:endParaRPr lang="en-US" sz="3500">
              <a:effectLst/>
              <a:latin typeface="Arial" panose="020B0604020202020204" pitchFamily="34" charset="0"/>
              <a:ea typeface="Times New Roman" panose="02020603050405020304" pitchFamily="18" charset="0"/>
              <a:cs typeface="Arial" panose="020B0604020202020204" pitchFamily="34" charset="0"/>
            </a:endParaRPr>
          </a:p>
          <a:p>
            <a:pPr marL="457200" marR="0" indent="-457200" algn="just">
              <a:lnSpc>
                <a:spcPct val="150000"/>
              </a:lnSpc>
              <a:spcBef>
                <a:spcPts val="500"/>
              </a:spcBef>
              <a:spcAft>
                <a:spcPts val="600"/>
              </a:spcAft>
              <a:buFont typeface="Arial" panose="020B0604020202020204" pitchFamily="34" charset="0"/>
              <a:buChar char="•"/>
            </a:pPr>
            <a:r>
              <a:rPr lang="en-US" sz="3500">
                <a:solidFill>
                  <a:srgbClr val="000000"/>
                </a:solidFill>
                <a:effectLst/>
                <a:latin typeface="Arial" panose="020B0604020202020204" pitchFamily="34" charset="0"/>
                <a:ea typeface="Tahoma" panose="020B0604030504040204" pitchFamily="34" charset="0"/>
                <a:cs typeface="Arial" panose="020B0604020202020204" pitchFamily="34" charset="0"/>
              </a:rPr>
              <a:t>Sinh trưởng và phát triển: chó lớn lên, tăng cân nặng.</a:t>
            </a:r>
            <a:endParaRPr lang="en-US" sz="3500">
              <a:latin typeface="Arial" panose="020B0604020202020204" pitchFamily="34" charset="0"/>
              <a:ea typeface="Tahoma" panose="020B0604030504040204" pitchFamily="34" charset="0"/>
              <a:cs typeface="Arial" panose="020B0604020202020204" pitchFamily="34" charset="0"/>
            </a:endParaRPr>
          </a:p>
          <a:p>
            <a:pPr marL="457200" marR="0" indent="-457200" algn="just">
              <a:lnSpc>
                <a:spcPct val="150000"/>
              </a:lnSpc>
              <a:spcBef>
                <a:spcPts val="500"/>
              </a:spcBef>
              <a:spcAft>
                <a:spcPts val="600"/>
              </a:spcAft>
              <a:buFont typeface="Arial" panose="020B0604020202020204" pitchFamily="34" charset="0"/>
              <a:buChar char="•"/>
            </a:pPr>
            <a:r>
              <a:rPr lang="en-US" sz="3500">
                <a:solidFill>
                  <a:srgbClr val="000000"/>
                </a:solidFill>
                <a:effectLst/>
                <a:latin typeface="Arial" panose="020B0604020202020204" pitchFamily="34" charset="0"/>
                <a:ea typeface="Tahoma" panose="020B0604030504040204" pitchFamily="34" charset="0"/>
                <a:cs typeface="Arial" panose="020B0604020202020204" pitchFamily="34" charset="0"/>
              </a:rPr>
              <a:t>Cảm ứng: tiết nước bọt khi ngửi thấy mùi thức ăn, sủa khi nhìn thấy nhìn lạ,…</a:t>
            </a:r>
            <a:endParaRPr lang="en-US" sz="3500">
              <a:latin typeface="Arial" panose="020B0604020202020204" pitchFamily="34" charset="0"/>
              <a:ea typeface="Tahoma" panose="020B0604030504040204" pitchFamily="34" charset="0"/>
              <a:cs typeface="Arial" panose="020B0604020202020204" pitchFamily="34" charset="0"/>
            </a:endParaRPr>
          </a:p>
          <a:p>
            <a:pPr marL="457200" marR="0" indent="-457200" algn="just">
              <a:lnSpc>
                <a:spcPct val="150000"/>
              </a:lnSpc>
              <a:spcBef>
                <a:spcPts val="500"/>
              </a:spcBef>
              <a:spcAft>
                <a:spcPts val="600"/>
              </a:spcAft>
              <a:buFont typeface="Arial" panose="020B0604020202020204" pitchFamily="34" charset="0"/>
              <a:buChar char="•"/>
            </a:pPr>
            <a:r>
              <a:rPr lang="en-US" sz="3500">
                <a:solidFill>
                  <a:srgbClr val="000000"/>
                </a:solidFill>
                <a:effectLst/>
                <a:latin typeface="Arial" panose="020B0604020202020204" pitchFamily="34" charset="0"/>
                <a:ea typeface="Tahoma" panose="020B0604030504040204" pitchFamily="34" charset="0"/>
                <a:cs typeface="Arial" panose="020B0604020202020204" pitchFamily="34" charset="0"/>
              </a:rPr>
              <a:t>Sinh sản: mang thai và đẻ con.</a:t>
            </a:r>
            <a:endParaRPr lang="en-US" sz="3500">
              <a:latin typeface="Arial" panose="020B0604020202020204" pitchFamily="34" charset="0"/>
              <a:ea typeface="Tahoma" panose="020B0604030504040204" pitchFamily="34" charset="0"/>
              <a:cs typeface="Arial" panose="020B0604020202020204" pitchFamily="34" charset="0"/>
            </a:endParaRPr>
          </a:p>
          <a:p>
            <a:pPr marL="457200" marR="0" indent="-457200" algn="just">
              <a:lnSpc>
                <a:spcPct val="150000"/>
              </a:lnSpc>
              <a:spcBef>
                <a:spcPts val="500"/>
              </a:spcBef>
              <a:spcAft>
                <a:spcPts val="600"/>
              </a:spcAft>
              <a:buFont typeface="Arial" panose="020B0604020202020204" pitchFamily="34" charset="0"/>
              <a:buChar char="•"/>
            </a:pPr>
            <a:r>
              <a:rPr lang="en-US" sz="3500">
                <a:solidFill>
                  <a:srgbClr val="000000"/>
                </a:solidFill>
                <a:effectLst/>
                <a:latin typeface="Arial" panose="020B0604020202020204" pitchFamily="34" charset="0"/>
                <a:ea typeface="Tahoma" panose="020B0604030504040204" pitchFamily="34" charset="0"/>
                <a:cs typeface="Arial" panose="020B0604020202020204" pitchFamily="34" charset="0"/>
              </a:rPr>
              <a:t>Trao đổi chất và chuyển hóa năng lượng: quá trình tiêu hóa thức ăn và thải phân,…</a:t>
            </a:r>
            <a:endParaRPr lang="en-US" sz="3500">
              <a:effectLst/>
              <a:latin typeface="Arial" panose="020B0604020202020204" pitchFamily="34" charset="0"/>
              <a:ea typeface="Times New Roman" panose="02020603050405020304" pitchFamily="18" charset="0"/>
              <a:cs typeface="Arial" panose="020B0604020202020204" pitchFamily="34" charset="0"/>
            </a:endParaRPr>
          </a:p>
          <a:p>
            <a:pPr marL="457200" marR="0" indent="-457200" algn="just">
              <a:lnSpc>
                <a:spcPct val="150000"/>
              </a:lnSpc>
              <a:spcBef>
                <a:spcPts val="500"/>
              </a:spcBef>
              <a:spcAft>
                <a:spcPts val="600"/>
              </a:spcAft>
              <a:buFont typeface="Wingdings" panose="05000000000000000000" pitchFamily="2" charset="2"/>
              <a:buChar char="q"/>
            </a:pPr>
            <a:r>
              <a:rPr lang="en-US" sz="3500">
                <a:solidFill>
                  <a:srgbClr val="000000"/>
                </a:solidFill>
                <a:effectLst/>
                <a:latin typeface="Arial" panose="020B0604020202020204" pitchFamily="34" charset="0"/>
                <a:ea typeface="Tahoma" panose="020B0604030504040204" pitchFamily="34" charset="0"/>
                <a:cs typeface="Arial" panose="020B0604020202020204" pitchFamily="34" charset="0"/>
              </a:rPr>
              <a:t>Mối quan hệ giữa các hoạt động sống đó: Các hoạt động sống có mối quan hệ mật thiết, gắn bó, qua lại với nhau.</a:t>
            </a:r>
            <a:endParaRPr lang="en-US" sz="3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6" name="Picture 15">
            <a:extLst>
              <a:ext uri="{FF2B5EF4-FFF2-40B4-BE49-F238E27FC236}">
                <a16:creationId xmlns:a16="http://schemas.microsoft.com/office/drawing/2014/main" id="{26B10A87-023A-6FA8-17E0-B23542DAC1EF}"/>
              </a:ext>
            </a:extLst>
          </p:cNvPr>
          <p:cNvPicPr>
            <a:picLocks noChangeAspect="1"/>
          </p:cNvPicPr>
          <p:nvPr/>
        </p:nvPicPr>
        <p:blipFill>
          <a:blip r:embed="rId11"/>
          <a:srcRect/>
          <a:stretch>
            <a:fillRect/>
          </a:stretch>
        </p:blipFill>
        <p:spPr>
          <a:xfrm>
            <a:off x="13487400" y="322291"/>
            <a:ext cx="4419392" cy="3629425"/>
          </a:xfrm>
          <a:prstGeom prst="rect">
            <a:avLst/>
          </a:prstGeom>
        </p:spPr>
      </p:pic>
    </p:spTree>
    <p:extLst>
      <p:ext uri="{BB962C8B-B14F-4D97-AF65-F5344CB8AC3E}">
        <p14:creationId xmlns:p14="http://schemas.microsoft.com/office/powerpoint/2010/main" val="8890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865216" y="-8039100"/>
            <a:ext cx="21417350" cy="20482775"/>
          </a:xfrm>
          <a:prstGeom prst="rect">
            <a:avLst/>
          </a:prstGeom>
        </p:spPr>
      </p:pic>
      <p:pic>
        <p:nvPicPr>
          <p:cNvPr id="3" name="Picture 3"/>
          <p:cNvPicPr>
            <a:picLocks noChangeAspect="1"/>
          </p:cNvPicPr>
          <p:nvPr/>
        </p:nvPicPr>
        <p:blipFill>
          <a:blip r:embed="rId4">
            <a:alphaModFix amt="25000"/>
          </a:blip>
          <a:srcRect/>
          <a:stretch>
            <a:fillRect/>
          </a:stretch>
        </p:blipFill>
        <p:spPr>
          <a:xfrm>
            <a:off x="-1610213" y="-759909"/>
            <a:ext cx="6633803" cy="3283732"/>
          </a:xfrm>
          <a:prstGeom prst="rect">
            <a:avLst/>
          </a:prstGeom>
        </p:spPr>
      </p:pic>
      <p:pic>
        <p:nvPicPr>
          <p:cNvPr id="4" name="Picture 4"/>
          <p:cNvPicPr>
            <a:picLocks noChangeAspect="1"/>
          </p:cNvPicPr>
          <p:nvPr/>
        </p:nvPicPr>
        <p:blipFill>
          <a:blip r:embed="rId4">
            <a:alphaModFix amt="25000"/>
          </a:blip>
          <a:srcRect/>
          <a:stretch>
            <a:fillRect/>
          </a:stretch>
        </p:blipFill>
        <p:spPr>
          <a:xfrm>
            <a:off x="14659323" y="3473688"/>
            <a:ext cx="6633803" cy="3283732"/>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57730" y="-127925"/>
            <a:ext cx="10658922" cy="260097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573911" y="14366"/>
            <a:ext cx="1714089" cy="1988922"/>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3927550" y="7080636"/>
            <a:ext cx="9833418" cy="362942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649347" y="0"/>
            <a:ext cx="1506347" cy="1917803"/>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274306">
            <a:off x="12694226" y="-3004103"/>
            <a:ext cx="7315200" cy="2779776"/>
          </a:xfrm>
          <a:prstGeom prst="rect">
            <a:avLst/>
          </a:prstGeom>
        </p:spPr>
      </p:pic>
      <p:sp>
        <p:nvSpPr>
          <p:cNvPr id="7" name="Rectangle 6">
            <a:extLst>
              <a:ext uri="{FF2B5EF4-FFF2-40B4-BE49-F238E27FC236}">
                <a16:creationId xmlns:a16="http://schemas.microsoft.com/office/drawing/2014/main" id="{5F050C95-C07A-FED5-A980-E015DF0FE40D}"/>
              </a:ext>
            </a:extLst>
          </p:cNvPr>
          <p:cNvSpPr/>
          <p:nvPr/>
        </p:nvSpPr>
        <p:spPr>
          <a:xfrm>
            <a:off x="7029186" y="473543"/>
            <a:ext cx="3805353" cy="10866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Câu trả lời 3</a:t>
            </a:r>
            <a:endParaRPr kumimoji="0" lang="en-US" sz="45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9" name="Table 8">
            <a:extLst>
              <a:ext uri="{FF2B5EF4-FFF2-40B4-BE49-F238E27FC236}">
                <a16:creationId xmlns:a16="http://schemas.microsoft.com/office/drawing/2014/main" id="{1B515296-3F81-1407-75F6-1A249FD0FC99}"/>
              </a:ext>
            </a:extLst>
          </p:cNvPr>
          <p:cNvGraphicFramePr>
            <a:graphicFrameLocks noGrp="1"/>
          </p:cNvGraphicFramePr>
          <p:nvPr>
            <p:extLst>
              <p:ext uri="{D42A27DB-BD31-4B8C-83A1-F6EECF244321}">
                <p14:modId xmlns:p14="http://schemas.microsoft.com/office/powerpoint/2010/main" val="125759352"/>
              </p:ext>
            </p:extLst>
          </p:nvPr>
        </p:nvGraphicFramePr>
        <p:xfrm>
          <a:off x="609600" y="2298044"/>
          <a:ext cx="16840199" cy="7109168"/>
        </p:xfrm>
        <a:graphic>
          <a:graphicData uri="http://schemas.openxmlformats.org/drawingml/2006/table">
            <a:tbl>
              <a:tblPr firstRow="1" firstCol="1" bandRow="1">
                <a:tableStyleId>{69CF1AB2-1976-4502-BF36-3FF5EA218861}</a:tableStyleId>
              </a:tblPr>
              <a:tblGrid>
                <a:gridCol w="4344913">
                  <a:extLst>
                    <a:ext uri="{9D8B030D-6E8A-4147-A177-3AD203B41FA5}">
                      <a16:colId xmlns:a16="http://schemas.microsoft.com/office/drawing/2014/main" val="865619411"/>
                    </a:ext>
                  </a:extLst>
                </a:gridCol>
                <a:gridCol w="5443943">
                  <a:extLst>
                    <a:ext uri="{9D8B030D-6E8A-4147-A177-3AD203B41FA5}">
                      <a16:colId xmlns:a16="http://schemas.microsoft.com/office/drawing/2014/main" val="3330491020"/>
                    </a:ext>
                  </a:extLst>
                </a:gridCol>
                <a:gridCol w="7051343">
                  <a:extLst>
                    <a:ext uri="{9D8B030D-6E8A-4147-A177-3AD203B41FA5}">
                      <a16:colId xmlns:a16="http://schemas.microsoft.com/office/drawing/2014/main" val="1779610962"/>
                    </a:ext>
                  </a:extLst>
                </a:gridCol>
              </a:tblGrid>
              <a:tr h="1097514">
                <a:tc>
                  <a:txBody>
                    <a:bodyPr/>
                    <a:lstStyle/>
                    <a:p>
                      <a:pPr marL="0" marR="0" algn="ctr">
                        <a:lnSpc>
                          <a:spcPct val="150000"/>
                        </a:lnSpc>
                        <a:spcBef>
                          <a:spcPts val="600"/>
                        </a:spcBef>
                      </a:pPr>
                      <a:r>
                        <a:rPr lang="en-US" sz="3000" b="1">
                          <a:solidFill>
                            <a:srgbClr val="000000"/>
                          </a:solidFill>
                          <a:effectLst/>
                          <a:latin typeface="Arial" panose="020B0604020202020204" pitchFamily="34" charset="0"/>
                          <a:cs typeface="Arial" panose="020B0604020202020204" pitchFamily="34" charset="0"/>
                        </a:rPr>
                        <a:t>Các hoạt động sống đặc trưng</a:t>
                      </a:r>
                      <a:endParaRPr lang="en-US" sz="3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600"/>
                        </a:spcBef>
                      </a:pPr>
                      <a:r>
                        <a:rPr lang="en-US" sz="3000" b="1">
                          <a:solidFill>
                            <a:srgbClr val="000000"/>
                          </a:solidFill>
                          <a:effectLst/>
                          <a:latin typeface="Arial" panose="020B0604020202020204" pitchFamily="34" charset="0"/>
                          <a:cs typeface="Arial" panose="020B0604020202020204" pitchFamily="34" charset="0"/>
                        </a:rPr>
                        <a:t>Biểu hiện</a:t>
                      </a:r>
                      <a:endParaRPr lang="en-US" sz="3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600"/>
                        </a:spcBef>
                      </a:pPr>
                      <a:r>
                        <a:rPr lang="en-US" sz="3000" b="1">
                          <a:solidFill>
                            <a:srgbClr val="000000"/>
                          </a:solidFill>
                          <a:effectLst/>
                          <a:latin typeface="Arial" panose="020B0604020202020204" pitchFamily="34" charset="0"/>
                          <a:cs typeface="Arial" panose="020B0604020202020204" pitchFamily="34" charset="0"/>
                        </a:rPr>
                        <a:t>Vai trò</a:t>
                      </a:r>
                      <a:endParaRPr lang="en-US" sz="3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12969496"/>
                  </a:ext>
                </a:extLst>
              </a:tr>
              <a:tr h="1097514">
                <a:tc>
                  <a:txBody>
                    <a:bodyPr/>
                    <a:lstStyle/>
                    <a:p>
                      <a:pPr marL="0" marR="0">
                        <a:lnSpc>
                          <a:spcPct val="150000"/>
                        </a:lnSpc>
                        <a:spcBef>
                          <a:spcPts val="600"/>
                        </a:spcBef>
                      </a:pPr>
                      <a:r>
                        <a:rPr lang="en-US" sz="3000">
                          <a:solidFill>
                            <a:srgbClr val="000000"/>
                          </a:solidFill>
                          <a:effectLst/>
                          <a:latin typeface="Arial" panose="020B0604020202020204" pitchFamily="34" charset="0"/>
                          <a:cs typeface="Arial" panose="020B0604020202020204" pitchFamily="34" charset="0"/>
                        </a:rPr>
                        <a:t>Trao đổi chất và năng lượng</a:t>
                      </a:r>
                      <a:endParaRPr lang="en-US" sz="3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50000"/>
                        </a:lnSpc>
                        <a:spcBef>
                          <a:spcPts val="600"/>
                        </a:spcBef>
                      </a:pPr>
                      <a:r>
                        <a:rPr lang="en-US" sz="3000">
                          <a:solidFill>
                            <a:srgbClr val="000000"/>
                          </a:solidFill>
                          <a:effectLst/>
                          <a:latin typeface="Arial" panose="020B0604020202020204" pitchFamily="34" charset="0"/>
                          <a:cs typeface="Arial" panose="020B0604020202020204" pitchFamily="34" charset="0"/>
                        </a:rPr>
                        <a:t>Trao đổi nước, trao đổi khí,…</a:t>
                      </a:r>
                      <a:endParaRPr lang="en-US" sz="3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50000"/>
                        </a:lnSpc>
                        <a:spcBef>
                          <a:spcPts val="600"/>
                        </a:spcBef>
                      </a:pPr>
                      <a:r>
                        <a:rPr lang="en-US" sz="3000">
                          <a:solidFill>
                            <a:srgbClr val="000000"/>
                          </a:solidFill>
                          <a:effectLst/>
                          <a:latin typeface="Arial" panose="020B0604020202020204" pitchFamily="34" charset="0"/>
                          <a:cs typeface="Arial" panose="020B0604020202020204" pitchFamily="34" charset="0"/>
                        </a:rPr>
                        <a:t>Cung cấp năng lượng và vật chất cho hoạt động sống</a:t>
                      </a:r>
                      <a:endParaRPr lang="en-US" sz="3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35351793"/>
                  </a:ext>
                </a:extLst>
              </a:tr>
              <a:tr h="1677333">
                <a:tc>
                  <a:txBody>
                    <a:bodyPr/>
                    <a:lstStyle/>
                    <a:p>
                      <a:pPr marL="0" marR="0">
                        <a:lnSpc>
                          <a:spcPct val="150000"/>
                        </a:lnSpc>
                        <a:spcBef>
                          <a:spcPts val="600"/>
                        </a:spcBef>
                      </a:pPr>
                      <a:r>
                        <a:rPr lang="en-US" sz="3000">
                          <a:solidFill>
                            <a:srgbClr val="000000"/>
                          </a:solidFill>
                          <a:effectLst/>
                          <a:latin typeface="Arial" panose="020B0604020202020204" pitchFamily="34" charset="0"/>
                          <a:cs typeface="Arial" panose="020B0604020202020204" pitchFamily="34" charset="0"/>
                        </a:rPr>
                        <a:t>Cảm ứng</a:t>
                      </a:r>
                      <a:endParaRPr lang="en-US" sz="3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50000"/>
                        </a:lnSpc>
                        <a:spcBef>
                          <a:spcPts val="600"/>
                        </a:spcBef>
                      </a:pPr>
                      <a:r>
                        <a:rPr lang="en-US" sz="3000">
                          <a:solidFill>
                            <a:srgbClr val="000000"/>
                          </a:solidFill>
                          <a:effectLst/>
                          <a:latin typeface="Arial" panose="020B0604020202020204" pitchFamily="34" charset="0"/>
                          <a:cs typeface="Arial" panose="020B0604020202020204" pitchFamily="34" charset="0"/>
                        </a:rPr>
                        <a:t>Hướng sáng, hướng đất, hướng tiếp xúc</a:t>
                      </a:r>
                      <a:endParaRPr lang="en-US" sz="3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50000"/>
                        </a:lnSpc>
                        <a:spcBef>
                          <a:spcPts val="600"/>
                        </a:spcBef>
                      </a:pPr>
                      <a:r>
                        <a:rPr lang="en-US" sz="3000">
                          <a:solidFill>
                            <a:srgbClr val="000000"/>
                          </a:solidFill>
                          <a:effectLst/>
                          <a:latin typeface="Arial" panose="020B0604020202020204" pitchFamily="34" charset="0"/>
                          <a:cs typeface="Arial" panose="020B0604020202020204" pitchFamily="34" charset="0"/>
                        </a:rPr>
                        <a:t>Giúp cơ thể phản ứng với các kích thích của môi trường, đảm bảo sự tồn tại</a:t>
                      </a:r>
                      <a:endParaRPr lang="en-US" sz="3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98677155"/>
                  </a:ext>
                </a:extLst>
              </a:tr>
              <a:tr h="2257151">
                <a:tc>
                  <a:txBody>
                    <a:bodyPr/>
                    <a:lstStyle/>
                    <a:p>
                      <a:pPr marL="0" marR="0">
                        <a:lnSpc>
                          <a:spcPct val="150000"/>
                        </a:lnSpc>
                        <a:spcBef>
                          <a:spcPts val="600"/>
                        </a:spcBef>
                      </a:pPr>
                      <a:r>
                        <a:rPr lang="en-US" sz="3000">
                          <a:solidFill>
                            <a:srgbClr val="000000"/>
                          </a:solidFill>
                          <a:effectLst/>
                          <a:latin typeface="Arial" panose="020B0604020202020204" pitchFamily="34" charset="0"/>
                          <a:cs typeface="Arial" panose="020B0604020202020204" pitchFamily="34" charset="0"/>
                        </a:rPr>
                        <a:t>Sinh trưởng và phát triển</a:t>
                      </a:r>
                      <a:endParaRPr lang="en-US" sz="3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50000"/>
                        </a:lnSpc>
                        <a:spcBef>
                          <a:spcPts val="600"/>
                        </a:spcBef>
                      </a:pPr>
                      <a:r>
                        <a:rPr lang="en-US" sz="3000">
                          <a:solidFill>
                            <a:srgbClr val="000000"/>
                          </a:solidFill>
                          <a:effectLst/>
                          <a:latin typeface="Arial" panose="020B0604020202020204" pitchFamily="34" charset="0"/>
                          <a:cs typeface="Arial" panose="020B0604020202020204" pitchFamily="34" charset="0"/>
                        </a:rPr>
                        <a:t>Tăng lên về kích thước và khối lượng, phát sinh các cơ quan trong cơ thể.</a:t>
                      </a:r>
                      <a:endParaRPr lang="en-US" sz="3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50000"/>
                        </a:lnSpc>
                        <a:spcBef>
                          <a:spcPts val="600"/>
                        </a:spcBef>
                      </a:pPr>
                      <a:r>
                        <a:rPr lang="en-US" sz="3000">
                          <a:solidFill>
                            <a:srgbClr val="000000"/>
                          </a:solidFill>
                          <a:effectLst/>
                          <a:latin typeface="Arial" panose="020B0604020202020204" pitchFamily="34" charset="0"/>
                          <a:cs typeface="Arial" panose="020B0604020202020204" pitchFamily="34" charset="0"/>
                        </a:rPr>
                        <a:t>Giúp sinh vật lớn lên, hoàn thiện các chức năng sống</a:t>
                      </a:r>
                      <a:endParaRPr lang="en-US" sz="3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09140593"/>
                  </a:ext>
                </a:extLst>
              </a:tr>
              <a:tr h="517696">
                <a:tc>
                  <a:txBody>
                    <a:bodyPr/>
                    <a:lstStyle/>
                    <a:p>
                      <a:pPr marL="0" marR="0">
                        <a:lnSpc>
                          <a:spcPct val="150000"/>
                        </a:lnSpc>
                        <a:spcBef>
                          <a:spcPts val="600"/>
                        </a:spcBef>
                      </a:pPr>
                      <a:r>
                        <a:rPr lang="en-US" sz="3000">
                          <a:solidFill>
                            <a:srgbClr val="000000"/>
                          </a:solidFill>
                          <a:effectLst/>
                          <a:latin typeface="Arial" panose="020B0604020202020204" pitchFamily="34" charset="0"/>
                          <a:cs typeface="Arial" panose="020B0604020202020204" pitchFamily="34" charset="0"/>
                        </a:rPr>
                        <a:t>Sinh sản</a:t>
                      </a:r>
                      <a:endParaRPr lang="en-US" sz="3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50000"/>
                        </a:lnSpc>
                        <a:spcBef>
                          <a:spcPts val="600"/>
                        </a:spcBef>
                      </a:pPr>
                      <a:r>
                        <a:rPr lang="en-US" sz="3000">
                          <a:solidFill>
                            <a:srgbClr val="000000"/>
                          </a:solidFill>
                          <a:effectLst/>
                          <a:latin typeface="Arial" panose="020B0604020202020204" pitchFamily="34" charset="0"/>
                          <a:cs typeface="Arial" panose="020B0604020202020204" pitchFamily="34" charset="0"/>
                        </a:rPr>
                        <a:t>Đẻ con, đẻ trứng…</a:t>
                      </a:r>
                      <a:endParaRPr lang="en-US" sz="3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50000"/>
                        </a:lnSpc>
                        <a:spcBef>
                          <a:spcPts val="600"/>
                        </a:spcBef>
                      </a:pPr>
                      <a:r>
                        <a:rPr lang="en-US" sz="3000">
                          <a:solidFill>
                            <a:srgbClr val="000000"/>
                          </a:solidFill>
                          <a:effectLst/>
                          <a:latin typeface="Arial" panose="020B0604020202020204" pitchFamily="34" charset="0"/>
                          <a:cs typeface="Arial" panose="020B0604020202020204" pitchFamily="34" charset="0"/>
                        </a:rPr>
                        <a:t>Giúp sinh vật duy trì nòi giống.</a:t>
                      </a:r>
                      <a:endParaRPr lang="en-US" sz="3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01193031"/>
                  </a:ext>
                </a:extLst>
              </a:tr>
            </a:tbl>
          </a:graphicData>
        </a:graphic>
      </p:graphicFrame>
    </p:spTree>
    <p:extLst>
      <p:ext uri="{BB962C8B-B14F-4D97-AF65-F5344CB8AC3E}">
        <p14:creationId xmlns:p14="http://schemas.microsoft.com/office/powerpoint/2010/main" val="411837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403498" y="7494187"/>
            <a:ext cx="9833418" cy="3629425"/>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56858"/>
          <a:stretch>
            <a:fillRect/>
          </a:stretch>
        </p:blipFill>
        <p:spPr>
          <a:xfrm rot="5400000">
            <a:off x="11337718" y="2883293"/>
            <a:ext cx="11627125" cy="473851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5403221" y="6274326"/>
            <a:ext cx="2590950" cy="4059892"/>
          </a:xfrm>
          <a:prstGeom prst="rect">
            <a:avLst/>
          </a:prstGeom>
        </p:spPr>
      </p:pic>
      <p:pic>
        <p:nvPicPr>
          <p:cNvPr id="5" name="Picture 5"/>
          <p:cNvPicPr>
            <a:picLocks noChangeAspect="1"/>
          </p:cNvPicPr>
          <p:nvPr/>
        </p:nvPicPr>
        <p:blipFill>
          <a:blip r:embed="rId9">
            <a:alphaModFix amt="25000"/>
          </a:blip>
          <a:srcRect/>
          <a:stretch>
            <a:fillRect/>
          </a:stretch>
        </p:blipFill>
        <p:spPr>
          <a:xfrm>
            <a:off x="-367442" y="1830721"/>
            <a:ext cx="5990161" cy="296513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7442" y="-484713"/>
            <a:ext cx="2762666" cy="302682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72565">
            <a:off x="15527449" y="1391191"/>
            <a:ext cx="1628158" cy="1673808"/>
          </a:xfrm>
          <a:prstGeom prst="rect">
            <a:avLst/>
          </a:prstGeom>
        </p:spPr>
      </p:pic>
      <p:pic>
        <p:nvPicPr>
          <p:cNvPr id="8" name="Picture 8"/>
          <p:cNvPicPr>
            <a:picLocks noChangeAspect="1"/>
          </p:cNvPicPr>
          <p:nvPr/>
        </p:nvPicPr>
        <p:blipFill>
          <a:blip r:embed="rId9">
            <a:alphaModFix amt="25000"/>
          </a:blip>
          <a:srcRect/>
          <a:stretch>
            <a:fillRect/>
          </a:stretch>
        </p:blipFill>
        <p:spPr>
          <a:xfrm>
            <a:off x="15199964" y="-861748"/>
            <a:ext cx="4484448" cy="221980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151281" y="-89131"/>
            <a:ext cx="1521909" cy="1521909"/>
          </a:xfrm>
          <a:prstGeom prst="rect">
            <a:avLst/>
          </a:prstGeom>
        </p:spPr>
      </p:pic>
      <p:sp>
        <p:nvSpPr>
          <p:cNvPr id="10" name="TextBox 9">
            <a:extLst>
              <a:ext uri="{FF2B5EF4-FFF2-40B4-BE49-F238E27FC236}">
                <a16:creationId xmlns:a16="http://schemas.microsoft.com/office/drawing/2014/main" id="{7199F80D-2071-2E79-0123-6BF64CDC04F1}"/>
              </a:ext>
            </a:extLst>
          </p:cNvPr>
          <p:cNvSpPr txBox="1"/>
          <p:nvPr/>
        </p:nvSpPr>
        <p:spPr>
          <a:xfrm>
            <a:off x="15182556" y="3127028"/>
            <a:ext cx="2729679" cy="2907784"/>
          </a:xfrm>
          <a:prstGeom prst="rect">
            <a:avLst/>
          </a:prstGeom>
          <a:noFill/>
        </p:spPr>
        <p:txBody>
          <a:bodyPr wrap="square" rtlCol="0">
            <a:spAutoFit/>
          </a:bodyPr>
          <a:lstStyle/>
          <a:p>
            <a:pPr algn="ctr">
              <a:lnSpc>
                <a:spcPct val="150000"/>
              </a:lnSpc>
            </a:pPr>
            <a:r>
              <a:rPr lang="en-US" sz="6500" b="1">
                <a:latin typeface="Arial" panose="020B0604020202020204" pitchFamily="34" charset="0"/>
                <a:cs typeface="Arial" panose="020B0604020202020204" pitchFamily="34" charset="0"/>
              </a:rPr>
              <a:t>VẬN DỤNG</a:t>
            </a:r>
          </a:p>
        </p:txBody>
      </p:sp>
      <p:sp>
        <p:nvSpPr>
          <p:cNvPr id="12" name="Rectangle: Rounded Corners 11">
            <a:extLst>
              <a:ext uri="{FF2B5EF4-FFF2-40B4-BE49-F238E27FC236}">
                <a16:creationId xmlns:a16="http://schemas.microsoft.com/office/drawing/2014/main" id="{31D798D3-3F43-BAA4-E6D0-0E351BF6B910}"/>
              </a:ext>
            </a:extLst>
          </p:cNvPr>
          <p:cNvSpPr/>
          <p:nvPr/>
        </p:nvSpPr>
        <p:spPr>
          <a:xfrm>
            <a:off x="2593367" y="550721"/>
            <a:ext cx="11990511" cy="22420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vi-VN" sz="4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Câu </a:t>
            </a:r>
            <a:r>
              <a:rPr lang="en-US" sz="4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a:t>
            </a:r>
            <a:r>
              <a:rPr lang="vi-VN" sz="4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vi-VN"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Trong các ví dụ sau, ví dụ nào không mô tả qua quá trình sinh trưởng ở thực vật?</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BE67E5DC-7848-43B6-D445-ABF36C38277B}"/>
              </a:ext>
            </a:extLst>
          </p:cNvPr>
          <p:cNvSpPr/>
          <p:nvPr/>
        </p:nvSpPr>
        <p:spPr>
          <a:xfrm>
            <a:off x="360525" y="3803139"/>
            <a:ext cx="5662729" cy="2026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 Cây cao lên từ 5 cm đến 15 cm</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F41F3B37-F6B6-0939-F78B-429D1DF2CC0C}"/>
              </a:ext>
            </a:extLst>
          </p:cNvPr>
          <p:cNvSpPr/>
          <p:nvPr/>
        </p:nvSpPr>
        <p:spPr>
          <a:xfrm>
            <a:off x="360524" y="7124700"/>
            <a:ext cx="5662729" cy="2026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 Cây tăng kích thước là</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EB31FAA4-EE2E-563D-A253-EF53A4A992A0}"/>
              </a:ext>
            </a:extLst>
          </p:cNvPr>
          <p:cNvSpPr/>
          <p:nvPr/>
        </p:nvSpPr>
        <p:spPr>
          <a:xfrm>
            <a:off x="8970660" y="3803139"/>
            <a:ext cx="5662729" cy="2026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 Cây tăng chiều rộng của thân</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D8D2A999-0CBC-DC80-D3E8-3BCE55A635C4}"/>
              </a:ext>
            </a:extLst>
          </p:cNvPr>
          <p:cNvSpPr/>
          <p:nvPr/>
        </p:nvSpPr>
        <p:spPr>
          <a:xfrm>
            <a:off x="8970660" y="7124700"/>
            <a:ext cx="5613217" cy="2026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 Cây ra hoa</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256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grpId="1" nodeType="clickEffect">
                                  <p:stCondLst>
                                    <p:cond delay="0"/>
                                  </p:stCondLst>
                                  <p:childTnLst>
                                    <p:animClr clrSpc="rgb" dir="cw">
                                      <p:cBhvr>
                                        <p:cTn id="26" dur="2000" fill="hold"/>
                                        <p:tgtEl>
                                          <p:spTgt spid="15"/>
                                        </p:tgtEl>
                                        <p:attrNameLst>
                                          <p:attrName>fillcolor</p:attrName>
                                        </p:attrNameLst>
                                      </p:cBhvr>
                                      <p:to>
                                        <a:schemeClr val="accent2"/>
                                      </p:to>
                                    </p:animClr>
                                    <p:set>
                                      <p:cBhvr>
                                        <p:cTn id="27" dur="2000" fill="hold"/>
                                        <p:tgtEl>
                                          <p:spTgt spid="15"/>
                                        </p:tgtEl>
                                        <p:attrNameLst>
                                          <p:attrName>fill.type</p:attrName>
                                        </p:attrNameLst>
                                      </p:cBhvr>
                                      <p:to>
                                        <p:strVal val="solid"/>
                                      </p:to>
                                    </p:set>
                                    <p:set>
                                      <p:cBhvr>
                                        <p:cTn id="2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grpId="1" nodeType="clickEffect">
                                  <p:stCondLst>
                                    <p:cond delay="0"/>
                                  </p:stCondLst>
                                  <p:childTnLst>
                                    <p:animClr clrSpc="rgb" dir="cw">
                                      <p:cBhvr>
                                        <p:cTn id="33" dur="2000" fill="hold"/>
                                        <p:tgtEl>
                                          <p:spTgt spid="17"/>
                                        </p:tgtEl>
                                        <p:attrNameLst>
                                          <p:attrName>fillcolor</p:attrName>
                                        </p:attrNameLst>
                                      </p:cBhvr>
                                      <p:to>
                                        <a:schemeClr val="accent2"/>
                                      </p:to>
                                    </p:animClr>
                                    <p:set>
                                      <p:cBhvr>
                                        <p:cTn id="34" dur="2000" fill="hold"/>
                                        <p:tgtEl>
                                          <p:spTgt spid="17"/>
                                        </p:tgtEl>
                                        <p:attrNameLst>
                                          <p:attrName>fill.type</p:attrName>
                                        </p:attrNameLst>
                                      </p:cBhvr>
                                      <p:to>
                                        <p:strVal val="solid"/>
                                      </p:to>
                                    </p:set>
                                    <p:set>
                                      <p:cBhvr>
                                        <p:cTn id="35"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grpId="1" nodeType="clickEffect">
                                  <p:stCondLst>
                                    <p:cond delay="0"/>
                                  </p:stCondLst>
                                  <p:childTnLst>
                                    <p:animClr clrSpc="rgb" dir="cw">
                                      <p:cBhvr>
                                        <p:cTn id="40" dur="2000" fill="hold"/>
                                        <p:tgtEl>
                                          <p:spTgt spid="16"/>
                                        </p:tgtEl>
                                        <p:attrNameLst>
                                          <p:attrName>fillcolor</p:attrName>
                                        </p:attrNameLst>
                                      </p:cBhvr>
                                      <p:to>
                                        <a:schemeClr val="accent2"/>
                                      </p:to>
                                    </p:animClr>
                                    <p:set>
                                      <p:cBhvr>
                                        <p:cTn id="41" dur="2000" fill="hold"/>
                                        <p:tgtEl>
                                          <p:spTgt spid="16"/>
                                        </p:tgtEl>
                                        <p:attrNameLst>
                                          <p:attrName>fill.type</p:attrName>
                                        </p:attrNameLst>
                                      </p:cBhvr>
                                      <p:to>
                                        <p:strVal val="solid"/>
                                      </p:to>
                                    </p:set>
                                    <p:set>
                                      <p:cBhvr>
                                        <p:cTn id="42"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000" fill="hold"/>
                                        <p:tgtEl>
                                          <p:spTgt spid="18"/>
                                        </p:tgtEl>
                                        <p:attrNameLst>
                                          <p:attrName>fillcolor</p:attrName>
                                        </p:attrNameLst>
                                      </p:cBhvr>
                                      <p:to>
                                        <a:srgbClr val="00B050"/>
                                      </p:to>
                                    </p:animClr>
                                    <p:set>
                                      <p:cBhvr>
                                        <p:cTn id="48" dur="2000" fill="hold"/>
                                        <p:tgtEl>
                                          <p:spTgt spid="18"/>
                                        </p:tgtEl>
                                        <p:attrNameLst>
                                          <p:attrName>fill.type</p:attrName>
                                        </p:attrNameLst>
                                      </p:cBhvr>
                                      <p:to>
                                        <p:strVal val="solid"/>
                                      </p:to>
                                    </p:set>
                                    <p:set>
                                      <p:cBhvr>
                                        <p:cTn id="49"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2" grpId="0" animBg="1"/>
      <p:bldP spid="15" grpId="0" animBg="1"/>
      <p:bldP spid="15" grpId="1" animBg="1"/>
      <p:bldP spid="16" grpId="0" animBg="1"/>
      <p:bldP spid="16" grpId="1" animBg="1"/>
      <p:bldP spid="17" grpId="0" animBg="1"/>
      <p:bldP spid="17" grpId="1"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403498" y="7494187"/>
            <a:ext cx="9833418" cy="3629425"/>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56858"/>
          <a:stretch>
            <a:fillRect/>
          </a:stretch>
        </p:blipFill>
        <p:spPr>
          <a:xfrm rot="5400000">
            <a:off x="11337718" y="2883293"/>
            <a:ext cx="11627125" cy="473851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5403221" y="6274326"/>
            <a:ext cx="2590950" cy="4059892"/>
          </a:xfrm>
          <a:prstGeom prst="rect">
            <a:avLst/>
          </a:prstGeom>
        </p:spPr>
      </p:pic>
      <p:pic>
        <p:nvPicPr>
          <p:cNvPr id="5" name="Picture 5"/>
          <p:cNvPicPr>
            <a:picLocks noChangeAspect="1"/>
          </p:cNvPicPr>
          <p:nvPr/>
        </p:nvPicPr>
        <p:blipFill>
          <a:blip r:embed="rId9">
            <a:alphaModFix amt="25000"/>
          </a:blip>
          <a:srcRect/>
          <a:stretch>
            <a:fillRect/>
          </a:stretch>
        </p:blipFill>
        <p:spPr>
          <a:xfrm>
            <a:off x="-367442" y="1830721"/>
            <a:ext cx="5990161" cy="296513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7442" y="-484713"/>
            <a:ext cx="2762666" cy="302682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72565">
            <a:off x="15527449" y="1391191"/>
            <a:ext cx="1628158" cy="1673808"/>
          </a:xfrm>
          <a:prstGeom prst="rect">
            <a:avLst/>
          </a:prstGeom>
        </p:spPr>
      </p:pic>
      <p:pic>
        <p:nvPicPr>
          <p:cNvPr id="8" name="Picture 8"/>
          <p:cNvPicPr>
            <a:picLocks noChangeAspect="1"/>
          </p:cNvPicPr>
          <p:nvPr/>
        </p:nvPicPr>
        <p:blipFill>
          <a:blip r:embed="rId9">
            <a:alphaModFix amt="25000"/>
          </a:blip>
          <a:srcRect/>
          <a:stretch>
            <a:fillRect/>
          </a:stretch>
        </p:blipFill>
        <p:spPr>
          <a:xfrm>
            <a:off x="15199964" y="-861748"/>
            <a:ext cx="4484448" cy="221980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151281" y="-89131"/>
            <a:ext cx="1521909" cy="1521909"/>
          </a:xfrm>
          <a:prstGeom prst="rect">
            <a:avLst/>
          </a:prstGeom>
        </p:spPr>
      </p:pic>
      <p:sp>
        <p:nvSpPr>
          <p:cNvPr id="10" name="TextBox 9">
            <a:extLst>
              <a:ext uri="{FF2B5EF4-FFF2-40B4-BE49-F238E27FC236}">
                <a16:creationId xmlns:a16="http://schemas.microsoft.com/office/drawing/2014/main" id="{7199F80D-2071-2E79-0123-6BF64CDC04F1}"/>
              </a:ext>
            </a:extLst>
          </p:cNvPr>
          <p:cNvSpPr txBox="1"/>
          <p:nvPr/>
        </p:nvSpPr>
        <p:spPr>
          <a:xfrm>
            <a:off x="15182556" y="3127028"/>
            <a:ext cx="2729679" cy="29077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VẬN DỤNG</a:t>
            </a:r>
          </a:p>
        </p:txBody>
      </p:sp>
      <p:sp>
        <p:nvSpPr>
          <p:cNvPr id="12" name="Rectangle: Rounded Corners 11">
            <a:extLst>
              <a:ext uri="{FF2B5EF4-FFF2-40B4-BE49-F238E27FC236}">
                <a16:creationId xmlns:a16="http://schemas.microsoft.com/office/drawing/2014/main" id="{31D798D3-3F43-BAA4-E6D0-0E351BF6B910}"/>
              </a:ext>
            </a:extLst>
          </p:cNvPr>
          <p:cNvSpPr/>
          <p:nvPr/>
        </p:nvSpPr>
        <p:spPr>
          <a:xfrm>
            <a:off x="2593367" y="550721"/>
            <a:ext cx="11990511" cy="22420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4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Câu </a:t>
            </a:r>
            <a:r>
              <a:rPr lang="en-US" sz="4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a:t>
            </a:r>
            <a:r>
              <a:rPr lang="vi-VN" sz="4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vi-VN"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Tế bào không có hoạt động nào dưới đây?</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BE67E5DC-7848-43B6-D445-ABF36C38277B}"/>
              </a:ext>
            </a:extLst>
          </p:cNvPr>
          <p:cNvSpPr/>
          <p:nvPr/>
        </p:nvSpPr>
        <p:spPr>
          <a:xfrm>
            <a:off x="360525" y="3803139"/>
            <a:ext cx="5662729" cy="2026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 Trao đổi chất</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F41F3B37-F6B6-0939-F78B-429D1DF2CC0C}"/>
              </a:ext>
            </a:extLst>
          </p:cNvPr>
          <p:cNvSpPr/>
          <p:nvPr/>
        </p:nvSpPr>
        <p:spPr>
          <a:xfrm>
            <a:off x="424052" y="7144426"/>
            <a:ext cx="5662729" cy="2026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 Thay đổi hình dạng</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EB31FAA4-EE2E-563D-A253-EF53A4A992A0}"/>
              </a:ext>
            </a:extLst>
          </p:cNvPr>
          <p:cNvSpPr/>
          <p:nvPr/>
        </p:nvSpPr>
        <p:spPr>
          <a:xfrm>
            <a:off x="8970660" y="3803139"/>
            <a:ext cx="5662729" cy="2026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 Cảm ứng</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D8D2A999-0CBC-DC80-D3E8-3BCE55A635C4}"/>
              </a:ext>
            </a:extLst>
          </p:cNvPr>
          <p:cNvSpPr/>
          <p:nvPr/>
        </p:nvSpPr>
        <p:spPr>
          <a:xfrm>
            <a:off x="9020172" y="7124700"/>
            <a:ext cx="5613217" cy="2026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 Phân chia</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378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grpId="1" nodeType="clickEffect">
                                  <p:stCondLst>
                                    <p:cond delay="0"/>
                                  </p:stCondLst>
                                  <p:childTnLst>
                                    <p:animClr clrSpc="rgb" dir="cw">
                                      <p:cBhvr>
                                        <p:cTn id="26" dur="2000" fill="hold"/>
                                        <p:tgtEl>
                                          <p:spTgt spid="15"/>
                                        </p:tgtEl>
                                        <p:attrNameLst>
                                          <p:attrName>fillcolor</p:attrName>
                                        </p:attrNameLst>
                                      </p:cBhvr>
                                      <p:to>
                                        <a:schemeClr val="accent2"/>
                                      </p:to>
                                    </p:animClr>
                                    <p:set>
                                      <p:cBhvr>
                                        <p:cTn id="27" dur="2000" fill="hold"/>
                                        <p:tgtEl>
                                          <p:spTgt spid="15"/>
                                        </p:tgtEl>
                                        <p:attrNameLst>
                                          <p:attrName>fill.type</p:attrName>
                                        </p:attrNameLst>
                                      </p:cBhvr>
                                      <p:to>
                                        <p:strVal val="solid"/>
                                      </p:to>
                                    </p:set>
                                    <p:set>
                                      <p:cBhvr>
                                        <p:cTn id="2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16"/>
                                        </p:tgtEl>
                                        <p:attrNameLst>
                                          <p:attrName>fillcolor</p:attrName>
                                        </p:attrNameLst>
                                      </p:cBhvr>
                                      <p:to>
                                        <a:srgbClr val="00B050"/>
                                      </p:to>
                                    </p:animClr>
                                    <p:set>
                                      <p:cBhvr>
                                        <p:cTn id="34" dur="2000" fill="hold"/>
                                        <p:tgtEl>
                                          <p:spTgt spid="16"/>
                                        </p:tgtEl>
                                        <p:attrNameLst>
                                          <p:attrName>fill.type</p:attrName>
                                        </p:attrNameLst>
                                      </p:cBhvr>
                                      <p:to>
                                        <p:strVal val="solid"/>
                                      </p:to>
                                    </p:set>
                                    <p:set>
                                      <p:cBhvr>
                                        <p:cTn id="35"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17"/>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17"/>
                                        </p:tgtEl>
                                        <p:attrNameLst>
                                          <p:attrName>fillcolor</p:attrName>
                                        </p:attrNameLst>
                                      </p:cBhvr>
                                      <p:to>
                                        <a:schemeClr val="accent2"/>
                                      </p:to>
                                    </p:animClr>
                                    <p:set>
                                      <p:cBhvr>
                                        <p:cTn id="41" dur="2000" fill="hold"/>
                                        <p:tgtEl>
                                          <p:spTgt spid="17"/>
                                        </p:tgtEl>
                                        <p:attrNameLst>
                                          <p:attrName>fill.type</p:attrName>
                                        </p:attrNameLst>
                                      </p:cBhvr>
                                      <p:to>
                                        <p:strVal val="solid"/>
                                      </p:to>
                                    </p:set>
                                    <p:set>
                                      <p:cBhvr>
                                        <p:cTn id="42"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000" fill="hold"/>
                                        <p:tgtEl>
                                          <p:spTgt spid="18"/>
                                        </p:tgtEl>
                                        <p:attrNameLst>
                                          <p:attrName>fillcolor</p:attrName>
                                        </p:attrNameLst>
                                      </p:cBhvr>
                                      <p:to>
                                        <a:schemeClr val="accent2"/>
                                      </p:to>
                                    </p:animClr>
                                    <p:set>
                                      <p:cBhvr>
                                        <p:cTn id="48" dur="2000" fill="hold"/>
                                        <p:tgtEl>
                                          <p:spTgt spid="18"/>
                                        </p:tgtEl>
                                        <p:attrNameLst>
                                          <p:attrName>fill.type</p:attrName>
                                        </p:attrNameLst>
                                      </p:cBhvr>
                                      <p:to>
                                        <p:strVal val="solid"/>
                                      </p:to>
                                    </p:set>
                                    <p:set>
                                      <p:cBhvr>
                                        <p:cTn id="49"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2" grpId="0" animBg="1"/>
      <p:bldP spid="15" grpId="0" animBg="1"/>
      <p:bldP spid="15" grpId="1"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403498" y="7494187"/>
            <a:ext cx="9833418" cy="3629425"/>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56858"/>
          <a:stretch>
            <a:fillRect/>
          </a:stretch>
        </p:blipFill>
        <p:spPr>
          <a:xfrm rot="5400000">
            <a:off x="11337718" y="2883293"/>
            <a:ext cx="11627125" cy="473851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5403221" y="6274326"/>
            <a:ext cx="2590950" cy="4059892"/>
          </a:xfrm>
          <a:prstGeom prst="rect">
            <a:avLst/>
          </a:prstGeom>
        </p:spPr>
      </p:pic>
      <p:pic>
        <p:nvPicPr>
          <p:cNvPr id="5" name="Picture 5"/>
          <p:cNvPicPr>
            <a:picLocks noChangeAspect="1"/>
          </p:cNvPicPr>
          <p:nvPr/>
        </p:nvPicPr>
        <p:blipFill>
          <a:blip r:embed="rId9">
            <a:alphaModFix amt="25000"/>
          </a:blip>
          <a:srcRect/>
          <a:stretch>
            <a:fillRect/>
          </a:stretch>
        </p:blipFill>
        <p:spPr>
          <a:xfrm>
            <a:off x="-367442" y="1830721"/>
            <a:ext cx="5990161" cy="296513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7442" y="-484713"/>
            <a:ext cx="2762666" cy="302682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72565">
            <a:off x="15527449" y="1391191"/>
            <a:ext cx="1628158" cy="1673808"/>
          </a:xfrm>
          <a:prstGeom prst="rect">
            <a:avLst/>
          </a:prstGeom>
        </p:spPr>
      </p:pic>
      <p:pic>
        <p:nvPicPr>
          <p:cNvPr id="8" name="Picture 8"/>
          <p:cNvPicPr>
            <a:picLocks noChangeAspect="1"/>
          </p:cNvPicPr>
          <p:nvPr/>
        </p:nvPicPr>
        <p:blipFill>
          <a:blip r:embed="rId9">
            <a:alphaModFix amt="25000"/>
          </a:blip>
          <a:srcRect/>
          <a:stretch>
            <a:fillRect/>
          </a:stretch>
        </p:blipFill>
        <p:spPr>
          <a:xfrm>
            <a:off x="15199964" y="-861748"/>
            <a:ext cx="4484448" cy="221980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151281" y="-89131"/>
            <a:ext cx="1521909" cy="1521909"/>
          </a:xfrm>
          <a:prstGeom prst="rect">
            <a:avLst/>
          </a:prstGeom>
        </p:spPr>
      </p:pic>
      <p:sp>
        <p:nvSpPr>
          <p:cNvPr id="10" name="TextBox 9">
            <a:extLst>
              <a:ext uri="{FF2B5EF4-FFF2-40B4-BE49-F238E27FC236}">
                <a16:creationId xmlns:a16="http://schemas.microsoft.com/office/drawing/2014/main" id="{7199F80D-2071-2E79-0123-6BF64CDC04F1}"/>
              </a:ext>
            </a:extLst>
          </p:cNvPr>
          <p:cNvSpPr txBox="1"/>
          <p:nvPr/>
        </p:nvSpPr>
        <p:spPr>
          <a:xfrm>
            <a:off x="15182556" y="3127028"/>
            <a:ext cx="2729679" cy="29077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VẬN DỤNG</a:t>
            </a:r>
          </a:p>
        </p:txBody>
      </p:sp>
      <p:sp>
        <p:nvSpPr>
          <p:cNvPr id="12" name="Rectangle: Rounded Corners 11">
            <a:extLst>
              <a:ext uri="{FF2B5EF4-FFF2-40B4-BE49-F238E27FC236}">
                <a16:creationId xmlns:a16="http://schemas.microsoft.com/office/drawing/2014/main" id="{31D798D3-3F43-BAA4-E6D0-0E351BF6B910}"/>
              </a:ext>
            </a:extLst>
          </p:cNvPr>
          <p:cNvSpPr/>
          <p:nvPr/>
        </p:nvSpPr>
        <p:spPr>
          <a:xfrm>
            <a:off x="2593367" y="550721"/>
            <a:ext cx="11990511" cy="22420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4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Câu </a:t>
            </a:r>
            <a:r>
              <a:rPr lang="en-US" sz="4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a:t>
            </a: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Sự thống nhất giữa tế bào với cơ thể và môi trường được thể hiện thông qua</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BE67E5DC-7848-43B6-D445-ABF36C38277B}"/>
              </a:ext>
            </a:extLst>
          </p:cNvPr>
          <p:cNvSpPr/>
          <p:nvPr/>
        </p:nvSpPr>
        <p:spPr>
          <a:xfrm>
            <a:off x="360523" y="3853074"/>
            <a:ext cx="5662729" cy="2026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 các hoạt động sống</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F41F3B37-F6B6-0939-F78B-429D1DF2CC0C}"/>
              </a:ext>
            </a:extLst>
          </p:cNvPr>
          <p:cNvSpPr/>
          <p:nvPr/>
        </p:nvSpPr>
        <p:spPr>
          <a:xfrm>
            <a:off x="360524" y="7077059"/>
            <a:ext cx="5662729" cy="2026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 sự trao đổi chất</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EB31FAA4-EE2E-563D-A253-EF53A4A992A0}"/>
              </a:ext>
            </a:extLst>
          </p:cNvPr>
          <p:cNvSpPr/>
          <p:nvPr/>
        </p:nvSpPr>
        <p:spPr>
          <a:xfrm>
            <a:off x="8970660" y="3755498"/>
            <a:ext cx="5662729" cy="2026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 sự cảm ứng</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D8D2A999-0CBC-DC80-D3E8-3BCE55A635C4}"/>
              </a:ext>
            </a:extLst>
          </p:cNvPr>
          <p:cNvSpPr/>
          <p:nvPr/>
        </p:nvSpPr>
        <p:spPr>
          <a:xfrm>
            <a:off x="8970660" y="7124700"/>
            <a:ext cx="5613217" cy="2026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 các phản xạ</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893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1" nodeType="clickEffect">
                                  <p:stCondLst>
                                    <p:cond delay="0"/>
                                  </p:stCondLst>
                                  <p:childTnLst>
                                    <p:animClr clrSpc="rgb" dir="cw">
                                      <p:cBhvr>
                                        <p:cTn id="24" dur="2000" fill="hold"/>
                                        <p:tgtEl>
                                          <p:spTgt spid="17"/>
                                        </p:tgtEl>
                                        <p:attrNameLst>
                                          <p:attrName>fillcolor</p:attrName>
                                        </p:attrNameLst>
                                      </p:cBhvr>
                                      <p:to>
                                        <a:schemeClr val="accent2"/>
                                      </p:to>
                                    </p:animClr>
                                    <p:set>
                                      <p:cBhvr>
                                        <p:cTn id="25" dur="2000" fill="hold"/>
                                        <p:tgtEl>
                                          <p:spTgt spid="17"/>
                                        </p:tgtEl>
                                        <p:attrNameLst>
                                          <p:attrName>fill.type</p:attrName>
                                        </p:attrNameLst>
                                      </p:cBhvr>
                                      <p:to>
                                        <p:strVal val="solid"/>
                                      </p:to>
                                    </p:set>
                                    <p:set>
                                      <p:cBhvr>
                                        <p:cTn id="26"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grpId="1" nodeType="clickEffect">
                                  <p:stCondLst>
                                    <p:cond delay="0"/>
                                  </p:stCondLst>
                                  <p:childTnLst>
                                    <p:animClr clrSpc="rgb" dir="cw">
                                      <p:cBhvr>
                                        <p:cTn id="31" dur="2000" fill="hold"/>
                                        <p:tgtEl>
                                          <p:spTgt spid="16"/>
                                        </p:tgtEl>
                                        <p:attrNameLst>
                                          <p:attrName>fillcolor</p:attrName>
                                        </p:attrNameLst>
                                      </p:cBhvr>
                                      <p:to>
                                        <a:schemeClr val="accent2"/>
                                      </p:to>
                                    </p:animClr>
                                    <p:set>
                                      <p:cBhvr>
                                        <p:cTn id="32" dur="2000" fill="hold"/>
                                        <p:tgtEl>
                                          <p:spTgt spid="16"/>
                                        </p:tgtEl>
                                        <p:attrNameLst>
                                          <p:attrName>fill.type</p:attrName>
                                        </p:attrNameLst>
                                      </p:cBhvr>
                                      <p:to>
                                        <p:strVal val="solid"/>
                                      </p:to>
                                    </p:set>
                                    <p:set>
                                      <p:cBhvr>
                                        <p:cTn id="33"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grpId="1" nodeType="clickEffect">
                                  <p:stCondLst>
                                    <p:cond delay="0"/>
                                  </p:stCondLst>
                                  <p:childTnLst>
                                    <p:animClr clrSpc="rgb" dir="cw">
                                      <p:cBhvr>
                                        <p:cTn id="38" dur="2000" fill="hold"/>
                                        <p:tgtEl>
                                          <p:spTgt spid="18"/>
                                        </p:tgtEl>
                                        <p:attrNameLst>
                                          <p:attrName>fillcolor</p:attrName>
                                        </p:attrNameLst>
                                      </p:cBhvr>
                                      <p:to>
                                        <a:schemeClr val="accent2"/>
                                      </p:to>
                                    </p:animClr>
                                    <p:set>
                                      <p:cBhvr>
                                        <p:cTn id="39" dur="2000" fill="hold"/>
                                        <p:tgtEl>
                                          <p:spTgt spid="18"/>
                                        </p:tgtEl>
                                        <p:attrNameLst>
                                          <p:attrName>fill.type</p:attrName>
                                        </p:attrNameLst>
                                      </p:cBhvr>
                                      <p:to>
                                        <p:strVal val="solid"/>
                                      </p:to>
                                    </p:set>
                                    <p:set>
                                      <p:cBhvr>
                                        <p:cTn id="40"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00B050"/>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animBg="1"/>
      <p:bldP spid="15" grpId="0" animBg="1"/>
      <p:bldP spid="16" grpId="0" animBg="1"/>
      <p:bldP spid="16" grpId="1" animBg="1"/>
      <p:bldP spid="17" grpId="0" animBg="1"/>
      <p:bldP spid="17" grpId="1" animBg="1"/>
      <p:bldP spid="18" grpId="0" animBg="1"/>
      <p:bldP spid="1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403498" y="7494187"/>
            <a:ext cx="9833418" cy="3629425"/>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56858"/>
          <a:stretch>
            <a:fillRect/>
          </a:stretch>
        </p:blipFill>
        <p:spPr>
          <a:xfrm rot="5400000">
            <a:off x="11337718" y="2883293"/>
            <a:ext cx="11627125" cy="473851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5403221" y="6274326"/>
            <a:ext cx="2590950" cy="4059892"/>
          </a:xfrm>
          <a:prstGeom prst="rect">
            <a:avLst/>
          </a:prstGeom>
        </p:spPr>
      </p:pic>
      <p:pic>
        <p:nvPicPr>
          <p:cNvPr id="5" name="Picture 5"/>
          <p:cNvPicPr>
            <a:picLocks noChangeAspect="1"/>
          </p:cNvPicPr>
          <p:nvPr/>
        </p:nvPicPr>
        <p:blipFill>
          <a:blip r:embed="rId9">
            <a:alphaModFix amt="25000"/>
          </a:blip>
          <a:srcRect/>
          <a:stretch>
            <a:fillRect/>
          </a:stretch>
        </p:blipFill>
        <p:spPr>
          <a:xfrm>
            <a:off x="-367442" y="1830721"/>
            <a:ext cx="5990161" cy="296513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7442" y="-484713"/>
            <a:ext cx="2762666" cy="302682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72565">
            <a:off x="15527449" y="1391191"/>
            <a:ext cx="1628158" cy="1673808"/>
          </a:xfrm>
          <a:prstGeom prst="rect">
            <a:avLst/>
          </a:prstGeom>
        </p:spPr>
      </p:pic>
      <p:pic>
        <p:nvPicPr>
          <p:cNvPr id="8" name="Picture 8"/>
          <p:cNvPicPr>
            <a:picLocks noChangeAspect="1"/>
          </p:cNvPicPr>
          <p:nvPr/>
        </p:nvPicPr>
        <p:blipFill>
          <a:blip r:embed="rId9">
            <a:alphaModFix amt="25000"/>
          </a:blip>
          <a:srcRect/>
          <a:stretch>
            <a:fillRect/>
          </a:stretch>
        </p:blipFill>
        <p:spPr>
          <a:xfrm>
            <a:off x="15199964" y="-861748"/>
            <a:ext cx="4484448" cy="221980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151281" y="-89131"/>
            <a:ext cx="1521909" cy="1521909"/>
          </a:xfrm>
          <a:prstGeom prst="rect">
            <a:avLst/>
          </a:prstGeom>
        </p:spPr>
      </p:pic>
      <p:sp>
        <p:nvSpPr>
          <p:cNvPr id="10" name="TextBox 9">
            <a:extLst>
              <a:ext uri="{FF2B5EF4-FFF2-40B4-BE49-F238E27FC236}">
                <a16:creationId xmlns:a16="http://schemas.microsoft.com/office/drawing/2014/main" id="{7199F80D-2071-2E79-0123-6BF64CDC04F1}"/>
              </a:ext>
            </a:extLst>
          </p:cNvPr>
          <p:cNvSpPr txBox="1"/>
          <p:nvPr/>
        </p:nvSpPr>
        <p:spPr>
          <a:xfrm>
            <a:off x="15182556" y="3127028"/>
            <a:ext cx="2729679" cy="29077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VẬN DỤNG</a:t>
            </a:r>
          </a:p>
        </p:txBody>
      </p:sp>
      <p:sp>
        <p:nvSpPr>
          <p:cNvPr id="12" name="Rectangle: Rounded Corners 11">
            <a:extLst>
              <a:ext uri="{FF2B5EF4-FFF2-40B4-BE49-F238E27FC236}">
                <a16:creationId xmlns:a16="http://schemas.microsoft.com/office/drawing/2014/main" id="{31D798D3-3F43-BAA4-E6D0-0E351BF6B910}"/>
              </a:ext>
            </a:extLst>
          </p:cNvPr>
          <p:cNvSpPr/>
          <p:nvPr/>
        </p:nvSpPr>
        <p:spPr>
          <a:xfrm>
            <a:off x="2593367" y="550721"/>
            <a:ext cx="11990511" cy="22420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en-US" sz="4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Câu 4.</a:t>
            </a: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Các hoạt động sống diễn ra chủ yếu ở đâu?</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BE67E5DC-7848-43B6-D445-ABF36C38277B}"/>
              </a:ext>
            </a:extLst>
          </p:cNvPr>
          <p:cNvSpPr/>
          <p:nvPr/>
        </p:nvSpPr>
        <p:spPr>
          <a:xfrm>
            <a:off x="360523" y="3900715"/>
            <a:ext cx="5662729" cy="2026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 Tế bào</a:t>
            </a:r>
            <a:endParaRPr lang="en-US" sz="4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F41F3B37-F6B6-0939-F78B-429D1DF2CC0C}"/>
              </a:ext>
            </a:extLst>
          </p:cNvPr>
          <p:cNvSpPr/>
          <p:nvPr/>
        </p:nvSpPr>
        <p:spPr>
          <a:xfrm>
            <a:off x="360524" y="7124700"/>
            <a:ext cx="5662729" cy="2026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 Mô </a:t>
            </a:r>
            <a:endParaRPr lang="en-US" sz="4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EB31FAA4-EE2E-563D-A253-EF53A4A992A0}"/>
              </a:ext>
            </a:extLst>
          </p:cNvPr>
          <p:cNvSpPr/>
          <p:nvPr/>
        </p:nvSpPr>
        <p:spPr>
          <a:xfrm>
            <a:off x="8890669" y="3803139"/>
            <a:ext cx="5662729" cy="2026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 Cơ quan</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D8D2A999-0CBC-DC80-D3E8-3BCE55A635C4}"/>
              </a:ext>
            </a:extLst>
          </p:cNvPr>
          <p:cNvSpPr/>
          <p:nvPr/>
        </p:nvSpPr>
        <p:spPr>
          <a:xfrm>
            <a:off x="8890669" y="7124700"/>
            <a:ext cx="5613217" cy="2026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500">
                <a:solidFill>
                  <a:schemeClr val="tx1"/>
                </a:solidFill>
                <a:latin typeface="Arial" panose="020B0604020202020204" pitchFamily="34" charset="0"/>
                <a:ea typeface="Times New Roman" panose="02020603050405020304" pitchFamily="18" charset="0"/>
                <a:cs typeface="Times New Roman" panose="02020603050405020304" pitchFamily="18" charset="0"/>
              </a:rPr>
              <a:t>D</a:t>
            </a:r>
            <a:r>
              <a:rPr lang="en-US" sz="4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Cơ thể</a:t>
            </a:r>
            <a:endParaRPr lang="en-US" sz="4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622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7"/>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7"/>
                                        </p:tgtEl>
                                        <p:attrNameLst>
                                          <p:attrName>fillcolor</p:attrName>
                                        </p:attrNameLst>
                                      </p:cBhvr>
                                      <p:to>
                                        <a:schemeClr val="accent2"/>
                                      </p:to>
                                    </p:animClr>
                                    <p:set>
                                      <p:cBhvr>
                                        <p:cTn id="24" dur="2000" fill="hold"/>
                                        <p:tgtEl>
                                          <p:spTgt spid="17"/>
                                        </p:tgtEl>
                                        <p:attrNameLst>
                                          <p:attrName>fill.type</p:attrName>
                                        </p:attrNameLst>
                                      </p:cBhvr>
                                      <p:to>
                                        <p:strVal val="solid"/>
                                      </p:to>
                                    </p:set>
                                    <p:set>
                                      <p:cBhvr>
                                        <p:cTn id="25"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16"/>
                                        </p:tgtEl>
                                        <p:attrNameLst>
                                          <p:attrName>fillcolor</p:attrName>
                                        </p:attrNameLst>
                                      </p:cBhvr>
                                      <p:to>
                                        <a:schemeClr val="accent2"/>
                                      </p:to>
                                    </p:animClr>
                                    <p:set>
                                      <p:cBhvr>
                                        <p:cTn id="36" dur="2000" fill="hold"/>
                                        <p:tgtEl>
                                          <p:spTgt spid="16"/>
                                        </p:tgtEl>
                                        <p:attrNameLst>
                                          <p:attrName>fill.type</p:attrName>
                                        </p:attrNameLst>
                                      </p:cBhvr>
                                      <p:to>
                                        <p:strVal val="solid"/>
                                      </p:to>
                                    </p:set>
                                    <p:set>
                                      <p:cBhvr>
                                        <p:cTn id="37"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18"/>
                                        </p:tgtEl>
                                        <p:attrNameLst>
                                          <p:attrName>fillcolor</p:attrName>
                                        </p:attrNameLst>
                                      </p:cBhvr>
                                      <p:to>
                                        <a:schemeClr val="accent2"/>
                                      </p:to>
                                    </p:animClr>
                                    <p:set>
                                      <p:cBhvr>
                                        <p:cTn id="43" dur="2000" fill="hold"/>
                                        <p:tgtEl>
                                          <p:spTgt spid="18"/>
                                        </p:tgtEl>
                                        <p:attrNameLst>
                                          <p:attrName>fill.type</p:attrName>
                                        </p:attrNameLst>
                                      </p:cBhvr>
                                      <p:to>
                                        <p:strVal val="solid"/>
                                      </p:to>
                                    </p:set>
                                    <p:set>
                                      <p:cBhvr>
                                        <p:cTn id="44"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45" restart="whenNotActive" fill="hold" evtFilter="cancelBubble" nodeType="interactiveSeq">
                <p:stCondLst>
                  <p:cond evt="onClick" delay="0">
                    <p:tgtEl>
                      <p:spTgt spid="1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15"/>
                                        </p:tgtEl>
                                        <p:attrNameLst>
                                          <p:attrName>fillcolor</p:attrName>
                                        </p:attrNameLst>
                                      </p:cBhvr>
                                      <p:to>
                                        <a:srgbClr val="00B050"/>
                                      </p:to>
                                    </p:animClr>
                                    <p:set>
                                      <p:cBhvr>
                                        <p:cTn id="50" dur="2000" fill="hold"/>
                                        <p:tgtEl>
                                          <p:spTgt spid="15"/>
                                        </p:tgtEl>
                                        <p:attrNameLst>
                                          <p:attrName>fill.type</p:attrName>
                                        </p:attrNameLst>
                                      </p:cBhvr>
                                      <p:to>
                                        <p:strVal val="solid"/>
                                      </p:to>
                                    </p:set>
                                    <p:set>
                                      <p:cBhvr>
                                        <p:cTn id="51"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animBg="1"/>
      <p:bldP spid="15" grpId="0" animBg="1"/>
      <p:bldP spid="16"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403498" y="7494187"/>
            <a:ext cx="9833418" cy="3629425"/>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56858"/>
          <a:stretch>
            <a:fillRect/>
          </a:stretch>
        </p:blipFill>
        <p:spPr>
          <a:xfrm rot="5400000">
            <a:off x="11337718" y="2883293"/>
            <a:ext cx="11627125" cy="473851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5403221" y="6274326"/>
            <a:ext cx="2590950" cy="4059892"/>
          </a:xfrm>
          <a:prstGeom prst="rect">
            <a:avLst/>
          </a:prstGeom>
        </p:spPr>
      </p:pic>
      <p:pic>
        <p:nvPicPr>
          <p:cNvPr id="5" name="Picture 5"/>
          <p:cNvPicPr>
            <a:picLocks noChangeAspect="1"/>
          </p:cNvPicPr>
          <p:nvPr/>
        </p:nvPicPr>
        <p:blipFill>
          <a:blip r:embed="rId9">
            <a:alphaModFix amt="25000"/>
          </a:blip>
          <a:srcRect/>
          <a:stretch>
            <a:fillRect/>
          </a:stretch>
        </p:blipFill>
        <p:spPr>
          <a:xfrm>
            <a:off x="-367442" y="1830721"/>
            <a:ext cx="5990161" cy="296513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7442" y="-484713"/>
            <a:ext cx="2762666" cy="302682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72565">
            <a:off x="15527449" y="1391191"/>
            <a:ext cx="1628158" cy="1673808"/>
          </a:xfrm>
          <a:prstGeom prst="rect">
            <a:avLst/>
          </a:prstGeom>
        </p:spPr>
      </p:pic>
      <p:pic>
        <p:nvPicPr>
          <p:cNvPr id="8" name="Picture 8"/>
          <p:cNvPicPr>
            <a:picLocks noChangeAspect="1"/>
          </p:cNvPicPr>
          <p:nvPr/>
        </p:nvPicPr>
        <p:blipFill>
          <a:blip r:embed="rId9">
            <a:alphaModFix amt="25000"/>
          </a:blip>
          <a:srcRect/>
          <a:stretch>
            <a:fillRect/>
          </a:stretch>
        </p:blipFill>
        <p:spPr>
          <a:xfrm>
            <a:off x="15199964" y="-861748"/>
            <a:ext cx="4484448" cy="221980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151281" y="-89131"/>
            <a:ext cx="1521909" cy="1521909"/>
          </a:xfrm>
          <a:prstGeom prst="rect">
            <a:avLst/>
          </a:prstGeom>
        </p:spPr>
      </p:pic>
      <p:sp>
        <p:nvSpPr>
          <p:cNvPr id="10" name="TextBox 9">
            <a:extLst>
              <a:ext uri="{FF2B5EF4-FFF2-40B4-BE49-F238E27FC236}">
                <a16:creationId xmlns:a16="http://schemas.microsoft.com/office/drawing/2014/main" id="{7199F80D-2071-2E79-0123-6BF64CDC04F1}"/>
              </a:ext>
            </a:extLst>
          </p:cNvPr>
          <p:cNvSpPr txBox="1"/>
          <p:nvPr/>
        </p:nvSpPr>
        <p:spPr>
          <a:xfrm>
            <a:off x="15182556" y="3127028"/>
            <a:ext cx="2729679" cy="29077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VẬN DỤNG</a:t>
            </a:r>
          </a:p>
        </p:txBody>
      </p:sp>
      <p:sp>
        <p:nvSpPr>
          <p:cNvPr id="12" name="Rectangle: Rounded Corners 11">
            <a:extLst>
              <a:ext uri="{FF2B5EF4-FFF2-40B4-BE49-F238E27FC236}">
                <a16:creationId xmlns:a16="http://schemas.microsoft.com/office/drawing/2014/main" id="{31D798D3-3F43-BAA4-E6D0-0E351BF6B910}"/>
              </a:ext>
            </a:extLst>
          </p:cNvPr>
          <p:cNvSpPr/>
          <p:nvPr/>
        </p:nvSpPr>
        <p:spPr>
          <a:xfrm>
            <a:off x="2692438" y="333622"/>
            <a:ext cx="11990511" cy="26746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en-US" sz="4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Câu 5. </a:t>
            </a: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Trong cơ thể sinh vật, hoạt động sống nào là trung tâm chi phối trực tiếp hoặc gián tiếp đến tất cả các hoạt động sống còn lại?</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BE67E5DC-7848-43B6-D445-ABF36C38277B}"/>
              </a:ext>
            </a:extLst>
          </p:cNvPr>
          <p:cNvSpPr/>
          <p:nvPr/>
        </p:nvSpPr>
        <p:spPr>
          <a:xfrm>
            <a:off x="391005" y="3900715"/>
            <a:ext cx="5662729" cy="2026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en-US" sz="4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 Sinh sản</a:t>
            </a:r>
            <a:endParaRPr lang="en-US" sz="4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F41F3B37-F6B6-0939-F78B-429D1DF2CC0C}"/>
              </a:ext>
            </a:extLst>
          </p:cNvPr>
          <p:cNvSpPr/>
          <p:nvPr/>
        </p:nvSpPr>
        <p:spPr>
          <a:xfrm>
            <a:off x="391006" y="7124700"/>
            <a:ext cx="5662729" cy="2026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 Trao đổi chất và chuyển hoá năng lượng</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EB31FAA4-EE2E-563D-A253-EF53A4A992A0}"/>
              </a:ext>
            </a:extLst>
          </p:cNvPr>
          <p:cNvSpPr/>
          <p:nvPr/>
        </p:nvSpPr>
        <p:spPr>
          <a:xfrm>
            <a:off x="9069756" y="3782770"/>
            <a:ext cx="5662729" cy="2026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 Sinh trưởng và phát triển</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D8D2A999-0CBC-DC80-D3E8-3BCE55A635C4}"/>
              </a:ext>
            </a:extLst>
          </p:cNvPr>
          <p:cNvSpPr/>
          <p:nvPr/>
        </p:nvSpPr>
        <p:spPr>
          <a:xfrm>
            <a:off x="8970660" y="7124700"/>
            <a:ext cx="5613217" cy="2026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en-US" sz="4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 Cảm ứng</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05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2000" fill="hold"/>
                                        <p:tgtEl>
                                          <p:spTgt spid="15"/>
                                        </p:tgtEl>
                                        <p:attrNameLst>
                                          <p:attrName>fillcolor</p:attrName>
                                        </p:attrNameLst>
                                      </p:cBhvr>
                                      <p:to>
                                        <a:schemeClr val="accent2"/>
                                      </p:to>
                                    </p:animClr>
                                    <p:set>
                                      <p:cBhvr>
                                        <p:cTn id="27" dur="2000" fill="hold"/>
                                        <p:tgtEl>
                                          <p:spTgt spid="15"/>
                                        </p:tgtEl>
                                        <p:attrNameLst>
                                          <p:attrName>fill.type</p:attrName>
                                        </p:attrNameLst>
                                      </p:cBhvr>
                                      <p:to>
                                        <p:strVal val="solid"/>
                                      </p:to>
                                    </p:set>
                                    <p:set>
                                      <p:cBhvr>
                                        <p:cTn id="2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17"/>
                                        </p:tgtEl>
                                        <p:attrNameLst>
                                          <p:attrName>fillcolor</p:attrName>
                                        </p:attrNameLst>
                                      </p:cBhvr>
                                      <p:to>
                                        <a:schemeClr val="accent2"/>
                                      </p:to>
                                    </p:animClr>
                                    <p:set>
                                      <p:cBhvr>
                                        <p:cTn id="34" dur="2000" fill="hold"/>
                                        <p:tgtEl>
                                          <p:spTgt spid="17"/>
                                        </p:tgtEl>
                                        <p:attrNameLst>
                                          <p:attrName>fill.type</p:attrName>
                                        </p:attrNameLst>
                                      </p:cBhvr>
                                      <p:to>
                                        <p:strVal val="solid"/>
                                      </p:to>
                                    </p:set>
                                    <p:set>
                                      <p:cBhvr>
                                        <p:cTn id="35"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8"/>
                    </p:tgtEl>
                  </p:cond>
                </p:stCondLst>
                <p:endSync evt="end" delay="0">
                  <p:rtn val="all"/>
                </p:endSync>
                <p:childTnLst>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18"/>
                                        </p:tgtEl>
                                        <p:attrNameLst>
                                          <p:attrName>fillcolor</p:attrName>
                                        </p:attrNameLst>
                                      </p:cBhvr>
                                      <p:to>
                                        <a:schemeClr val="accent2"/>
                                      </p:to>
                                    </p:animClr>
                                    <p:set>
                                      <p:cBhvr>
                                        <p:cTn id="41" dur="2000" fill="hold"/>
                                        <p:tgtEl>
                                          <p:spTgt spid="18"/>
                                        </p:tgtEl>
                                        <p:attrNameLst>
                                          <p:attrName>fill.type</p:attrName>
                                        </p:attrNameLst>
                                      </p:cBhvr>
                                      <p:to>
                                        <p:strVal val="solid"/>
                                      </p:to>
                                    </p:set>
                                    <p:set>
                                      <p:cBhvr>
                                        <p:cTn id="42"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000" fill="hold"/>
                                        <p:tgtEl>
                                          <p:spTgt spid="16"/>
                                        </p:tgtEl>
                                        <p:attrNameLst>
                                          <p:attrName>fillcolor</p:attrName>
                                        </p:attrNameLst>
                                      </p:cBhvr>
                                      <p:to>
                                        <a:srgbClr val="00B050"/>
                                      </p:to>
                                    </p:animClr>
                                    <p:set>
                                      <p:cBhvr>
                                        <p:cTn id="48" dur="2000" fill="hold"/>
                                        <p:tgtEl>
                                          <p:spTgt spid="16"/>
                                        </p:tgtEl>
                                        <p:attrNameLst>
                                          <p:attrName>fill.type</p:attrName>
                                        </p:attrNameLst>
                                      </p:cBhvr>
                                      <p:to>
                                        <p:strVal val="solid"/>
                                      </p:to>
                                    </p:set>
                                    <p:set>
                                      <p:cBhvr>
                                        <p:cTn id="49"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bldLst>
      <p:bldP spid="12" grpId="0" animBg="1"/>
      <p:bldP spid="15" grpId="0" animBg="1"/>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734761" y="-8794492"/>
            <a:ext cx="21417350" cy="20482775"/>
          </a:xfrm>
          <a:prstGeom prst="rect">
            <a:avLst/>
          </a:prstGeom>
        </p:spPr>
      </p:pic>
      <p:pic>
        <p:nvPicPr>
          <p:cNvPr id="3" name="Picture 3"/>
          <p:cNvPicPr>
            <a:picLocks noChangeAspect="1"/>
          </p:cNvPicPr>
          <p:nvPr/>
        </p:nvPicPr>
        <p:blipFill>
          <a:blip r:embed="rId4">
            <a:alphaModFix amt="25000"/>
          </a:blip>
          <a:srcRect/>
          <a:stretch>
            <a:fillRect/>
          </a:stretch>
        </p:blipFill>
        <p:spPr>
          <a:xfrm>
            <a:off x="-411633" y="3196960"/>
            <a:ext cx="5170869" cy="25595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64699" y="2987689"/>
            <a:ext cx="11244425" cy="655557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336866" y="1992093"/>
            <a:ext cx="2422369" cy="229464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2677504" y="7802534"/>
            <a:ext cx="7888387" cy="2911532"/>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922242" y="-1072490"/>
            <a:ext cx="8222982" cy="2765912"/>
          </a:xfrm>
          <a:prstGeom prst="rect">
            <a:avLst/>
          </a:prstGeom>
        </p:spPr>
      </p:pic>
      <p:pic>
        <p:nvPicPr>
          <p:cNvPr id="8" name="Picture 8"/>
          <p:cNvPicPr>
            <a:picLocks noChangeAspect="1"/>
          </p:cNvPicPr>
          <p:nvPr/>
        </p:nvPicPr>
        <p:blipFill>
          <a:blip r:embed="rId4">
            <a:alphaModFix amt="25000"/>
          </a:blip>
          <a:srcRect/>
          <a:stretch>
            <a:fillRect/>
          </a:stretch>
        </p:blipFill>
        <p:spPr>
          <a:xfrm>
            <a:off x="15471063" y="2644872"/>
            <a:ext cx="6633803" cy="3283732"/>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H="1">
            <a:off x="8066487" y="7500078"/>
            <a:ext cx="2267934" cy="2620512"/>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09393">
            <a:off x="-5870958" y="4538716"/>
            <a:ext cx="7315200" cy="2779776"/>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155522" y="4969397"/>
            <a:ext cx="3756422" cy="7274760"/>
          </a:xfrm>
          <a:prstGeom prst="rect">
            <a:avLst/>
          </a:prstGeom>
        </p:spPr>
      </p:pic>
      <p:sp>
        <p:nvSpPr>
          <p:cNvPr id="14" name="TextBox 13">
            <a:extLst>
              <a:ext uri="{FF2B5EF4-FFF2-40B4-BE49-F238E27FC236}">
                <a16:creationId xmlns:a16="http://schemas.microsoft.com/office/drawing/2014/main" id="{914916C4-1272-783C-5F59-938CED3EBE2A}"/>
              </a:ext>
            </a:extLst>
          </p:cNvPr>
          <p:cNvSpPr txBox="1"/>
          <p:nvPr/>
        </p:nvSpPr>
        <p:spPr>
          <a:xfrm>
            <a:off x="5047081" y="4083362"/>
            <a:ext cx="8380940" cy="3994042"/>
          </a:xfrm>
          <a:prstGeom prst="rect">
            <a:avLst/>
          </a:prstGeom>
          <a:noFill/>
        </p:spPr>
        <p:txBody>
          <a:bodyPr wrap="square">
            <a:spAutoFit/>
          </a:bodyPr>
          <a:lstStyle/>
          <a:p>
            <a:pPr marL="342900" marR="0" lvl="0" indent="-342900">
              <a:lnSpc>
                <a:spcPct val="150000"/>
              </a:lnSpc>
              <a:spcBef>
                <a:spcPts val="600"/>
              </a:spcBef>
              <a:spcAft>
                <a:spcPts val="600"/>
              </a:spcAft>
              <a:buFont typeface="Symbol" panose="05050102010706020507" pitchFamily="18" charset="2"/>
              <a:buChar char=""/>
            </a:pPr>
            <a:r>
              <a:rPr lang="pt-BR" sz="4000">
                <a:effectLst/>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600"/>
              </a:spcBef>
              <a:spcAft>
                <a:spcPts val="600"/>
              </a:spcAft>
              <a:buFont typeface="Symbol" panose="05050102010706020507" pitchFamily="18" charset="2"/>
              <a:buChar char=""/>
            </a:pPr>
            <a:r>
              <a:rPr lang="pt-BR" sz="4000">
                <a:effectLst/>
                <a:latin typeface="Arial" panose="020B0604020202020204" pitchFamily="34" charset="0"/>
                <a:ea typeface="Calibri" panose="020F0502020204030204" pitchFamily="34" charset="0"/>
                <a:cs typeface="Arial" panose="020B0604020202020204" pitchFamily="34" charset="0"/>
              </a:rPr>
              <a:t>Hoàn thành các bài tập trong SBT</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600"/>
              </a:spcBef>
              <a:spcAft>
                <a:spcPts val="600"/>
              </a:spcAft>
              <a:buFont typeface="Symbol" panose="05050102010706020507" pitchFamily="18" charset="2"/>
              <a:buChar char=""/>
            </a:pPr>
            <a:r>
              <a:rPr lang="pt-BR" sz="4000">
                <a:effectLst/>
                <a:latin typeface="Arial" panose="020B0604020202020204" pitchFamily="34" charset="0"/>
                <a:ea typeface="Calibri" panose="020F0502020204030204" pitchFamily="34" charset="0"/>
                <a:cs typeface="Arial" panose="020B0604020202020204" pitchFamily="34" charset="0"/>
              </a:rPr>
              <a:t>Chuẩn bị bài </a:t>
            </a:r>
            <a:r>
              <a:rPr lang="pt-BR" sz="4000" b="1" i="1">
                <a:effectLst/>
                <a:latin typeface="Arial" panose="020B0604020202020204" pitchFamily="34" charset="0"/>
                <a:ea typeface="Calibri" panose="020F0502020204030204" pitchFamily="34" charset="0"/>
                <a:cs typeface="Arial" panose="020B0604020202020204" pitchFamily="34" charset="0"/>
              </a:rPr>
              <a:t>“</a:t>
            </a:r>
            <a:r>
              <a:rPr lang="en-US" sz="4000" b="1" i="1">
                <a:effectLst/>
                <a:latin typeface="Arial" panose="020B0604020202020204" pitchFamily="34" charset="0"/>
                <a:ea typeface="Calibri" panose="020F0502020204030204" pitchFamily="34" charset="0"/>
                <a:cs typeface="Arial" panose="020B0604020202020204" pitchFamily="34" charset="0"/>
              </a:rPr>
              <a:t>Bài tập (Chủ đề 9, 10, 11, 12)</a:t>
            </a:r>
            <a:r>
              <a:rPr lang="pt-BR" sz="4000" b="1" i="1">
                <a:effectLst/>
                <a:latin typeface="Arial" panose="020B0604020202020204" pitchFamily="34" charset="0"/>
                <a:ea typeface="Calibri" panose="020F0502020204030204" pitchFamily="34" charset="0"/>
                <a:cs typeface="Arial" panose="020B0604020202020204" pitchFamily="34" charset="0"/>
              </a:rPr>
              <a:t>".</a:t>
            </a:r>
            <a:endParaRPr lang="en-US" sz="1400"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5C6601F-5DBC-FB24-8E4D-EA169545F1A2}"/>
              </a:ext>
            </a:extLst>
          </p:cNvPr>
          <p:cNvSpPr txBox="1"/>
          <p:nvPr/>
        </p:nvSpPr>
        <p:spPr>
          <a:xfrm>
            <a:off x="4557679" y="1805682"/>
            <a:ext cx="9753600" cy="1092607"/>
          </a:xfrm>
          <a:prstGeom prst="rect">
            <a:avLst/>
          </a:prstGeom>
          <a:noFill/>
        </p:spPr>
        <p:txBody>
          <a:bodyPr wrap="square" rtlCol="0">
            <a:spAutoFit/>
          </a:bodyPr>
          <a:lstStyle/>
          <a:p>
            <a:pPr algn="ctr"/>
            <a:r>
              <a:rPr lang="en-US" sz="6500" b="1">
                <a:latin typeface="Arial" panose="020B0604020202020204" pitchFamily="34" charset="0"/>
                <a:cs typeface="Arial" panose="020B0604020202020204" pitchFamily="34" charset="0"/>
              </a:rPr>
              <a:t>HƯỚNG DẪN VỀ NHÀ</a:t>
            </a:r>
          </a:p>
        </p:txBody>
      </p:sp>
    </p:spTree>
    <p:extLst>
      <p:ext uri="{BB962C8B-B14F-4D97-AF65-F5344CB8AC3E}">
        <p14:creationId xmlns:p14="http://schemas.microsoft.com/office/powerpoint/2010/main" val="319580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circle(i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circle(in)">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687" y="-4261988"/>
            <a:ext cx="19607375" cy="12891849"/>
          </a:xfrm>
          <a:prstGeom prst="rect">
            <a:avLst/>
          </a:prstGeom>
        </p:spPr>
      </p:pic>
      <p:pic>
        <p:nvPicPr>
          <p:cNvPr id="3" name="Picture 3"/>
          <p:cNvPicPr>
            <a:picLocks noChangeAspect="1"/>
          </p:cNvPicPr>
          <p:nvPr/>
        </p:nvPicPr>
        <p:blipFill>
          <a:blip r:embed="rId4">
            <a:alphaModFix amt="25000"/>
          </a:blip>
          <a:srcRect/>
          <a:stretch>
            <a:fillRect/>
          </a:stretch>
        </p:blipFill>
        <p:spPr>
          <a:xfrm>
            <a:off x="12068976" y="875740"/>
            <a:ext cx="3439684" cy="1702643"/>
          </a:xfrm>
          <a:prstGeom prst="rect">
            <a:avLst/>
          </a:prstGeom>
        </p:spPr>
      </p:pic>
      <p:pic>
        <p:nvPicPr>
          <p:cNvPr id="4" name="Picture 4"/>
          <p:cNvPicPr>
            <a:picLocks noChangeAspect="1"/>
          </p:cNvPicPr>
          <p:nvPr/>
        </p:nvPicPr>
        <p:blipFill>
          <a:blip r:embed="rId5"/>
          <a:srcRect/>
          <a:stretch>
            <a:fillRect/>
          </a:stretch>
        </p:blipFill>
        <p:spPr>
          <a:xfrm>
            <a:off x="14945015" y="2846545"/>
            <a:ext cx="5750452" cy="7023453"/>
          </a:xfrm>
          <a:prstGeom prst="rect">
            <a:avLst/>
          </a:prstGeom>
        </p:spPr>
      </p:pic>
      <p:pic>
        <p:nvPicPr>
          <p:cNvPr id="5" name="Picture 5"/>
          <p:cNvPicPr>
            <a:picLocks noChangeAspect="1"/>
          </p:cNvPicPr>
          <p:nvPr/>
        </p:nvPicPr>
        <p:blipFill>
          <a:blip r:embed="rId5"/>
          <a:srcRect/>
          <a:stretch>
            <a:fillRect/>
          </a:stretch>
        </p:blipFill>
        <p:spPr>
          <a:xfrm>
            <a:off x="-2656136" y="2846545"/>
            <a:ext cx="5750452" cy="702345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35763" y="4977491"/>
            <a:ext cx="5505843" cy="784511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77433">
            <a:off x="6950157" y="8595756"/>
            <a:ext cx="3293582" cy="329358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699999">
            <a:off x="13886539" y="-731939"/>
            <a:ext cx="2862688" cy="2628468"/>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4945015" y="5268367"/>
            <a:ext cx="3776948" cy="726336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486400" y="7211916"/>
            <a:ext cx="7315200" cy="66502"/>
          </a:xfrm>
          <a:prstGeom prst="rect">
            <a:avLst/>
          </a:prstGeom>
        </p:spPr>
      </p:pic>
      <p:pic>
        <p:nvPicPr>
          <p:cNvPr id="11" name="Picture 11"/>
          <p:cNvPicPr>
            <a:picLocks noChangeAspect="1"/>
          </p:cNvPicPr>
          <p:nvPr/>
        </p:nvPicPr>
        <p:blipFill>
          <a:blip r:embed="rId4">
            <a:alphaModFix amt="25000"/>
          </a:blip>
          <a:srcRect/>
          <a:stretch>
            <a:fillRect/>
          </a:stretch>
        </p:blipFill>
        <p:spPr>
          <a:xfrm>
            <a:off x="2153919" y="-562472"/>
            <a:ext cx="4625322" cy="2289534"/>
          </a:xfrm>
          <a:prstGeom prst="rect">
            <a:avLst/>
          </a:prstGeom>
        </p:spPr>
      </p:pic>
      <p:pic>
        <p:nvPicPr>
          <p:cNvPr id="12" name="Picture 12"/>
          <p:cNvPicPr>
            <a:picLocks noChangeAspect="1"/>
          </p:cNvPicPr>
          <p:nvPr/>
        </p:nvPicPr>
        <p:blipFill>
          <a:blip r:embed="rId16"/>
          <a:srcRect/>
          <a:stretch>
            <a:fillRect/>
          </a:stretch>
        </p:blipFill>
        <p:spPr>
          <a:xfrm>
            <a:off x="651565" y="521831"/>
            <a:ext cx="2691420" cy="2324714"/>
          </a:xfrm>
          <a:prstGeom prst="rect">
            <a:avLst/>
          </a:prstGeom>
        </p:spPr>
      </p:pic>
      <p:sp>
        <p:nvSpPr>
          <p:cNvPr id="14" name="TextBox 14"/>
          <p:cNvSpPr txBox="1"/>
          <p:nvPr/>
        </p:nvSpPr>
        <p:spPr>
          <a:xfrm>
            <a:off x="1861064" y="2984437"/>
            <a:ext cx="13916315" cy="346517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a:ln>
                  <a:noFill/>
                </a:ln>
                <a:solidFill>
                  <a:srgbClr val="944C37"/>
                </a:solidFill>
                <a:effectLst/>
                <a:uLnTx/>
                <a:uFillTx/>
                <a:latin typeface="Arial" panose="020B0604020202020204" pitchFamily="34" charset="0"/>
                <a:ea typeface="+mn-ea"/>
                <a:cs typeface="Arial" panose="020B0604020202020204" pitchFamily="34" charset="0"/>
              </a:rPr>
              <a:t>CẢM ƠN CÁC EM ĐÃ LẮNG NGHE BÀI GIẢNG!</a:t>
            </a:r>
          </a:p>
        </p:txBody>
      </p:sp>
    </p:spTree>
    <p:extLst>
      <p:ext uri="{BB962C8B-B14F-4D97-AF65-F5344CB8AC3E}">
        <p14:creationId xmlns:p14="http://schemas.microsoft.com/office/powerpoint/2010/main" val="2933709650"/>
      </p:ext>
    </p:extLst>
  </p:cSld>
  <p:clrMapOvr>
    <a:masterClrMapping/>
  </p:clrMapOvr>
  <mc:AlternateContent xmlns:mc="http://schemas.openxmlformats.org/markup-compatibility/2006">
    <mc:Choice xmlns:p14="http://schemas.microsoft.com/office/powerpoint/2010/main" Requires="p14">
      <p:transition spd="med">
        <p14:flip dir="r"/>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75196" y="-4278475"/>
            <a:ext cx="16354185" cy="15640548"/>
          </a:xfrm>
          <a:prstGeom prst="rect">
            <a:avLst/>
          </a:prstGeom>
        </p:spPr>
      </p:pic>
      <p:pic>
        <p:nvPicPr>
          <p:cNvPr id="3" name="Picture 3"/>
          <p:cNvPicPr>
            <a:picLocks noChangeAspect="1"/>
          </p:cNvPicPr>
          <p:nvPr/>
        </p:nvPicPr>
        <p:blipFill>
          <a:blip r:embed="rId4">
            <a:alphaModFix amt="25000"/>
          </a:blip>
          <a:srcRect/>
          <a:stretch>
            <a:fillRect/>
          </a:stretch>
        </p:blipFill>
        <p:spPr>
          <a:xfrm>
            <a:off x="-1743210" y="5143500"/>
            <a:ext cx="5990161" cy="296513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653638" y="1206954"/>
            <a:ext cx="11974284" cy="787309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5204550" y="5143500"/>
            <a:ext cx="4623652" cy="7873092"/>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450879">
            <a:off x="16966600" y="635557"/>
            <a:ext cx="1856954" cy="2229967"/>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45163">
            <a:off x="315089" y="4416205"/>
            <a:ext cx="2996391" cy="3814849"/>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H="1">
            <a:off x="-4310805" y="6900218"/>
            <a:ext cx="9833418" cy="3629425"/>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r="63301"/>
          <a:stretch>
            <a:fillRect/>
          </a:stretch>
        </p:blipFill>
        <p:spPr>
          <a:xfrm flipH="1">
            <a:off x="1229209" y="0"/>
            <a:ext cx="3017742" cy="2765912"/>
          </a:xfrm>
          <a:prstGeom prst="rect">
            <a:avLst/>
          </a:prstGeom>
        </p:spPr>
      </p:pic>
      <p:pic>
        <p:nvPicPr>
          <p:cNvPr id="11" name="Picture 11"/>
          <p:cNvPicPr>
            <a:picLocks noChangeAspect="1"/>
          </p:cNvPicPr>
          <p:nvPr/>
        </p:nvPicPr>
        <p:blipFill>
          <a:blip r:embed="rId4">
            <a:alphaModFix amt="25000"/>
          </a:blip>
          <a:srcRect/>
          <a:stretch>
            <a:fillRect/>
          </a:stretch>
        </p:blipFill>
        <p:spPr>
          <a:xfrm>
            <a:off x="14535494" y="576669"/>
            <a:ext cx="5990161" cy="2965130"/>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6826" r="26474"/>
          <a:stretch>
            <a:fillRect/>
          </a:stretch>
        </p:blipFill>
        <p:spPr>
          <a:xfrm flipH="1">
            <a:off x="14498634" y="0"/>
            <a:ext cx="3017742" cy="2765912"/>
          </a:xfrm>
          <a:prstGeom prst="rect">
            <a:avLst/>
          </a:prstGeom>
        </p:spPr>
      </p:pic>
      <p:pic>
        <p:nvPicPr>
          <p:cNvPr id="13" name="Picture 1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927600" y="586442"/>
            <a:ext cx="2179470" cy="2179470"/>
          </a:xfrm>
          <a:prstGeom prst="rect">
            <a:avLst/>
          </a:prstGeom>
        </p:spPr>
      </p:pic>
      <p:pic>
        <p:nvPicPr>
          <p:cNvPr id="14" name="Picture 1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6482937" y="2924412"/>
            <a:ext cx="7315200" cy="2779776"/>
          </a:xfrm>
          <a:prstGeom prst="rect">
            <a:avLst/>
          </a:prstGeom>
        </p:spPr>
      </p:pic>
      <p:sp>
        <p:nvSpPr>
          <p:cNvPr id="15" name="TextBox 15"/>
          <p:cNvSpPr txBox="1"/>
          <p:nvPr/>
        </p:nvSpPr>
        <p:spPr>
          <a:xfrm>
            <a:off x="4567051" y="1712810"/>
            <a:ext cx="10209991" cy="6929782"/>
          </a:xfrm>
          <a:prstGeom prst="rect">
            <a:avLst/>
          </a:prstGeom>
        </p:spPr>
        <p:txBody>
          <a:bodyPr wrap="square" lIns="0" tIns="0" rIns="0" bIns="0" rtlCol="0" anchor="t">
            <a:spAutoFit/>
          </a:bodyPr>
          <a:lstStyle/>
          <a:p>
            <a:pPr marL="0" marR="0" algn="ctr">
              <a:lnSpc>
                <a:spcPct val="150000"/>
              </a:lnSpc>
              <a:spcBef>
                <a:spcPts val="1200"/>
              </a:spcBef>
              <a:spcAft>
                <a:spcPts val="0"/>
              </a:spcAft>
            </a:pPr>
            <a:r>
              <a:rPr lang="en-US" sz="6000" b="1" kern="0">
                <a:solidFill>
                  <a:schemeClr val="accent3">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BÀI 35. </a:t>
            </a:r>
          </a:p>
          <a:p>
            <a:pPr marL="0" marR="0" algn="ctr">
              <a:lnSpc>
                <a:spcPct val="150000"/>
              </a:lnSpc>
              <a:spcBef>
                <a:spcPts val="1200"/>
              </a:spcBef>
              <a:spcAft>
                <a:spcPts val="0"/>
              </a:spcAft>
            </a:pPr>
            <a:r>
              <a:rPr lang="en-US" sz="6000" b="1" kern="0">
                <a:solidFill>
                  <a:schemeClr val="accent3">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SỰ THỐNG NHẤT VỀ CẤU TRÚC VÀ CÁC HOẠT ĐỘNG SỐNG TRONG CƠ THỂ SINH VẬT</a:t>
            </a:r>
            <a:endParaRPr lang="en-US" sz="6000" b="1" kern="0">
              <a:solidFill>
                <a:schemeClr val="accent3">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688" y="-4580370"/>
            <a:ext cx="19607375" cy="1289184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73155" y="2888109"/>
            <a:ext cx="7804030" cy="5892043"/>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29800" y="2959877"/>
            <a:ext cx="7708973" cy="582027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90171" y="401727"/>
            <a:ext cx="2533754" cy="2927656"/>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933877">
            <a:off x="14595707" y="7978148"/>
            <a:ext cx="3062946" cy="3062946"/>
          </a:xfrm>
          <a:prstGeom prst="rect">
            <a:avLst/>
          </a:prstGeom>
        </p:spPr>
      </p:pic>
      <p:pic>
        <p:nvPicPr>
          <p:cNvPr id="9" name="Picture 9"/>
          <p:cNvPicPr>
            <a:picLocks noChangeAspect="1"/>
          </p:cNvPicPr>
          <p:nvPr/>
        </p:nvPicPr>
        <p:blipFill>
          <a:blip r:embed="rId10">
            <a:alphaModFix amt="25000"/>
          </a:blip>
          <a:srcRect/>
          <a:stretch>
            <a:fillRect/>
          </a:stretch>
        </p:blipFill>
        <p:spPr>
          <a:xfrm>
            <a:off x="544582" y="230462"/>
            <a:ext cx="3949283" cy="1954895"/>
          </a:xfrm>
          <a:prstGeom prst="rect">
            <a:avLst/>
          </a:prstGeom>
        </p:spPr>
      </p:pic>
      <p:pic>
        <p:nvPicPr>
          <p:cNvPr id="10" name="Picture 10"/>
          <p:cNvPicPr>
            <a:picLocks noChangeAspect="1"/>
          </p:cNvPicPr>
          <p:nvPr/>
        </p:nvPicPr>
        <p:blipFill>
          <a:blip r:embed="rId10">
            <a:alphaModFix amt="25000"/>
          </a:blip>
          <a:srcRect/>
          <a:stretch>
            <a:fillRect/>
          </a:stretch>
        </p:blipFill>
        <p:spPr>
          <a:xfrm>
            <a:off x="13060504" y="-284171"/>
            <a:ext cx="6518718" cy="322676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4802513" y="431251"/>
            <a:ext cx="2481048" cy="2350229"/>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114906" y="-1248835"/>
            <a:ext cx="2757917" cy="2757917"/>
          </a:xfrm>
          <a:prstGeom prst="rect">
            <a:avLst/>
          </a:prstGeom>
        </p:spPr>
      </p:pic>
      <p:sp>
        <p:nvSpPr>
          <p:cNvPr id="13" name="TextBox 13"/>
          <p:cNvSpPr txBox="1"/>
          <p:nvPr/>
        </p:nvSpPr>
        <p:spPr>
          <a:xfrm>
            <a:off x="5406667" y="393683"/>
            <a:ext cx="9217886" cy="1315040"/>
          </a:xfrm>
          <a:prstGeom prst="rect">
            <a:avLst/>
          </a:prstGeom>
        </p:spPr>
        <p:txBody>
          <a:bodyPr lIns="0" tIns="0" rIns="0" bIns="0" rtlCol="0" anchor="t">
            <a:spAutoFit/>
          </a:bodyPr>
          <a:lstStyle/>
          <a:p>
            <a:pPr algn="ctr">
              <a:lnSpc>
                <a:spcPct val="150000"/>
              </a:lnSpc>
            </a:pPr>
            <a:r>
              <a:rPr lang="en-US" sz="6500" b="1">
                <a:solidFill>
                  <a:srgbClr val="3E721D"/>
                </a:solidFill>
                <a:latin typeface="Arial" panose="020B0604020202020204" pitchFamily="34" charset="0"/>
                <a:cs typeface="Arial" panose="020B0604020202020204" pitchFamily="34" charset="0"/>
              </a:rPr>
              <a:t>NỘI DUNG BÀI HỌC</a:t>
            </a:r>
          </a:p>
        </p:txBody>
      </p:sp>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1996260" y="8321121"/>
            <a:ext cx="7028278" cy="2594073"/>
          </a:xfrm>
          <a:prstGeom prst="rect">
            <a:avLst/>
          </a:prstGeom>
        </p:spPr>
      </p:pic>
      <p:sp>
        <p:nvSpPr>
          <p:cNvPr id="20" name="TextBox 19">
            <a:extLst>
              <a:ext uri="{FF2B5EF4-FFF2-40B4-BE49-F238E27FC236}">
                <a16:creationId xmlns:a16="http://schemas.microsoft.com/office/drawing/2014/main" id="{4B695E90-9F7A-A522-F428-4B167212D3BD}"/>
              </a:ext>
            </a:extLst>
          </p:cNvPr>
          <p:cNvSpPr txBox="1"/>
          <p:nvPr/>
        </p:nvSpPr>
        <p:spPr>
          <a:xfrm>
            <a:off x="2115008" y="4238375"/>
            <a:ext cx="5520323" cy="3096745"/>
          </a:xfrm>
          <a:prstGeom prst="rect">
            <a:avLst/>
          </a:prstGeom>
          <a:noFill/>
        </p:spPr>
        <p:txBody>
          <a:bodyPr wrap="square">
            <a:spAutoFit/>
          </a:bodyPr>
          <a:lstStyle/>
          <a:p>
            <a:pPr marL="0" marR="0" algn="just">
              <a:lnSpc>
                <a:spcPct val="150000"/>
              </a:lnSpc>
              <a:spcBef>
                <a:spcPts val="0"/>
              </a:spcBef>
              <a:spcAft>
                <a:spcPts val="800"/>
              </a:spcAft>
            </a:pPr>
            <a:r>
              <a:rPr lang="nl-NL" sz="4500" b="1">
                <a:effectLst/>
                <a:latin typeface="Arial" panose="020B0604020202020204" pitchFamily="34" charset="0"/>
                <a:ea typeface="Calibri" panose="020F0502020204030204" pitchFamily="34" charset="0"/>
                <a:cs typeface="Times New Roman" panose="02020603050405020304" pitchFamily="18" charset="0"/>
              </a:rPr>
              <a:t>Sự thống nhất giữa các hoạt động sống trong cơ thể</a:t>
            </a:r>
            <a:endParaRPr lang="en-US" sz="45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18804373-B374-CC61-5F1D-F62C48191706}"/>
              </a:ext>
            </a:extLst>
          </p:cNvPr>
          <p:cNvSpPr txBox="1"/>
          <p:nvPr/>
        </p:nvSpPr>
        <p:spPr>
          <a:xfrm>
            <a:off x="11243545" y="4369371"/>
            <a:ext cx="5226097" cy="3096745"/>
          </a:xfrm>
          <a:prstGeom prst="rect">
            <a:avLst/>
          </a:prstGeom>
          <a:noFill/>
        </p:spPr>
        <p:txBody>
          <a:bodyPr wrap="square">
            <a:spAutoFit/>
          </a:bodyPr>
          <a:lstStyle/>
          <a:p>
            <a:pPr marL="0" marR="0" algn="just">
              <a:lnSpc>
                <a:spcPct val="150000"/>
              </a:lnSpc>
              <a:spcBef>
                <a:spcPts val="0"/>
              </a:spcBef>
              <a:spcAft>
                <a:spcPts val="800"/>
              </a:spcAft>
            </a:pPr>
            <a:r>
              <a:rPr lang="nl-NL" sz="4500" b="1">
                <a:effectLst/>
                <a:latin typeface="Arial" panose="020B0604020202020204" pitchFamily="34" charset="0"/>
                <a:ea typeface="Calibri" panose="020F0502020204030204" pitchFamily="34" charset="0"/>
                <a:cs typeface="Times New Roman" panose="02020603050405020304" pitchFamily="18" charset="0"/>
              </a:rPr>
              <a:t>Sự thống nhất giữa tế bào với cơ thể và môi trường</a:t>
            </a:r>
            <a:endParaRPr lang="en-US" sz="45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30220" y="-558881"/>
            <a:ext cx="21417350" cy="2048277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099">
            <a:off x="2061862" y="9256527"/>
            <a:ext cx="18852186" cy="6364886"/>
          </a:xfrm>
          <a:prstGeom prst="rect">
            <a:avLst/>
          </a:prstGeom>
        </p:spPr>
      </p:pic>
      <p:pic>
        <p:nvPicPr>
          <p:cNvPr id="4" name="Picture 4"/>
          <p:cNvPicPr>
            <a:picLocks noChangeAspect="1"/>
          </p:cNvPicPr>
          <p:nvPr/>
        </p:nvPicPr>
        <p:blipFill>
          <a:blip r:embed="rId6">
            <a:alphaModFix amt="25000"/>
          </a:blip>
          <a:srcRect/>
          <a:stretch>
            <a:fillRect/>
          </a:stretch>
        </p:blipFill>
        <p:spPr>
          <a:xfrm>
            <a:off x="-1464443" y="-320040"/>
            <a:ext cx="6225505" cy="3081625"/>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21787" y="1647292"/>
            <a:ext cx="11244425" cy="7393210"/>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54240">
            <a:off x="4692704" y="7136680"/>
            <a:ext cx="1851900" cy="1903823"/>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222183">
            <a:off x="14722945" y="-535303"/>
            <a:ext cx="2909994" cy="2671903"/>
          </a:xfrm>
          <a:prstGeom prst="rect">
            <a:avLst/>
          </a:prstGeom>
        </p:spPr>
      </p:pic>
      <p:pic>
        <p:nvPicPr>
          <p:cNvPr id="8" name="Picture 8"/>
          <p:cNvPicPr>
            <a:picLocks noChangeAspect="1"/>
          </p:cNvPicPr>
          <p:nvPr/>
        </p:nvPicPr>
        <p:blipFill>
          <a:blip r:embed="rId13"/>
          <a:srcRect/>
          <a:stretch>
            <a:fillRect/>
          </a:stretch>
        </p:blipFill>
        <p:spPr>
          <a:xfrm>
            <a:off x="-2555132" y="4256035"/>
            <a:ext cx="5110265" cy="6241545"/>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45163">
            <a:off x="2222101" y="921009"/>
            <a:ext cx="2891376" cy="3681150"/>
          </a:xfrm>
          <a:prstGeom prst="rect">
            <a:avLst/>
          </a:prstGeom>
        </p:spPr>
      </p:pic>
      <p:pic>
        <p:nvPicPr>
          <p:cNvPr id="10" name="Picture 10"/>
          <p:cNvPicPr>
            <a:picLocks noChangeAspect="1"/>
          </p:cNvPicPr>
          <p:nvPr/>
        </p:nvPicPr>
        <p:blipFill>
          <a:blip r:embed="rId6">
            <a:alphaModFix amt="25000"/>
          </a:blip>
          <a:srcRect/>
          <a:stretch>
            <a:fillRect/>
          </a:stretch>
        </p:blipFill>
        <p:spPr>
          <a:xfrm>
            <a:off x="15728238" y="2976492"/>
            <a:ext cx="3949283" cy="1954895"/>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482937" y="2924412"/>
            <a:ext cx="7315200" cy="2779776"/>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63186" flipH="1">
            <a:off x="10168197" y="4150327"/>
            <a:ext cx="5661136" cy="5177366"/>
          </a:xfrm>
          <a:prstGeom prst="rect">
            <a:avLst/>
          </a:prstGeom>
        </p:spPr>
      </p:pic>
      <p:sp>
        <p:nvSpPr>
          <p:cNvPr id="17" name="TextBox 16">
            <a:extLst>
              <a:ext uri="{FF2B5EF4-FFF2-40B4-BE49-F238E27FC236}">
                <a16:creationId xmlns:a16="http://schemas.microsoft.com/office/drawing/2014/main" id="{84E3B3F2-5B71-800D-CE4B-B8F2FA0E53E2}"/>
              </a:ext>
            </a:extLst>
          </p:cNvPr>
          <p:cNvSpPr txBox="1"/>
          <p:nvPr/>
        </p:nvSpPr>
        <p:spPr>
          <a:xfrm>
            <a:off x="6039505" y="3393861"/>
            <a:ext cx="6743899" cy="3764428"/>
          </a:xfrm>
          <a:prstGeom prst="rect">
            <a:avLst/>
          </a:prstGeom>
          <a:noFill/>
        </p:spPr>
        <p:txBody>
          <a:bodyPr wrap="square">
            <a:spAutoFit/>
          </a:bodyPr>
          <a:lstStyle/>
          <a:p>
            <a:pPr marL="0" marR="0" algn="just">
              <a:lnSpc>
                <a:spcPct val="150000"/>
              </a:lnSpc>
              <a:spcBef>
                <a:spcPts val="0"/>
              </a:spcBef>
              <a:spcAft>
                <a:spcPts val="800"/>
              </a:spcAft>
            </a:pPr>
            <a:r>
              <a:rPr lang="en-US" sz="5500" b="1">
                <a:effectLst/>
                <a:latin typeface="Arial" panose="020B0604020202020204" pitchFamily="34" charset="0"/>
                <a:ea typeface="Calibri" panose="020F0502020204030204" pitchFamily="34" charset="0"/>
                <a:cs typeface="Times New Roman" panose="02020603050405020304" pitchFamily="18" charset="0"/>
              </a:rPr>
              <a:t>1. </a:t>
            </a:r>
            <a:r>
              <a:rPr lang="nl-NL" sz="5500" b="1">
                <a:effectLst/>
                <a:latin typeface="Arial" panose="020B0604020202020204" pitchFamily="34" charset="0"/>
                <a:ea typeface="Calibri" panose="020F0502020204030204" pitchFamily="34" charset="0"/>
                <a:cs typeface="Times New Roman" panose="02020603050405020304" pitchFamily="18" charset="0"/>
              </a:rPr>
              <a:t>Sự thống nhất giữa các hoạt động sống trong cơ thể</a:t>
            </a:r>
            <a:endParaRPr lang="en-US" sz="55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05800" y="-8527979"/>
            <a:ext cx="21417350" cy="20482775"/>
          </a:xfrm>
          <a:prstGeom prst="rect">
            <a:avLst/>
          </a:prstGeom>
        </p:spPr>
      </p:pic>
      <p:pic>
        <p:nvPicPr>
          <p:cNvPr id="3" name="Picture 3"/>
          <p:cNvPicPr>
            <a:picLocks noChangeAspect="1"/>
          </p:cNvPicPr>
          <p:nvPr/>
        </p:nvPicPr>
        <p:blipFill>
          <a:blip r:embed="rId4">
            <a:alphaModFix amt="25000"/>
          </a:blip>
          <a:srcRect/>
          <a:stretch>
            <a:fillRect/>
          </a:stretch>
        </p:blipFill>
        <p:spPr>
          <a:xfrm>
            <a:off x="-1610213" y="-759909"/>
            <a:ext cx="6633803" cy="3283732"/>
          </a:xfrm>
          <a:prstGeom prst="rect">
            <a:avLst/>
          </a:prstGeom>
        </p:spPr>
      </p:pic>
      <p:pic>
        <p:nvPicPr>
          <p:cNvPr id="4" name="Picture 4"/>
          <p:cNvPicPr>
            <a:picLocks noChangeAspect="1"/>
          </p:cNvPicPr>
          <p:nvPr/>
        </p:nvPicPr>
        <p:blipFill>
          <a:blip r:embed="rId4">
            <a:alphaModFix amt="25000"/>
          </a:blip>
          <a:srcRect/>
          <a:stretch>
            <a:fillRect/>
          </a:stretch>
        </p:blipFill>
        <p:spPr>
          <a:xfrm>
            <a:off x="14659323" y="3473688"/>
            <a:ext cx="6633803" cy="3283732"/>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57730" y="-77157"/>
            <a:ext cx="10658922" cy="260097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573911" y="14366"/>
            <a:ext cx="1714089" cy="1988922"/>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3927550" y="7080636"/>
            <a:ext cx="9833418" cy="362942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649347" y="0"/>
            <a:ext cx="1506347" cy="1917803"/>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685593" y="7538816"/>
            <a:ext cx="2186076" cy="3043903"/>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274306">
            <a:off x="12694226" y="-3004103"/>
            <a:ext cx="7315200" cy="2779776"/>
          </a:xfrm>
          <a:prstGeom prst="rect">
            <a:avLst/>
          </a:prstGeom>
        </p:spPr>
      </p:pic>
      <p:sp>
        <p:nvSpPr>
          <p:cNvPr id="14" name="TextBox 13">
            <a:extLst>
              <a:ext uri="{FF2B5EF4-FFF2-40B4-BE49-F238E27FC236}">
                <a16:creationId xmlns:a16="http://schemas.microsoft.com/office/drawing/2014/main" id="{F556E11A-036F-29F8-1378-376071841BC6}"/>
              </a:ext>
            </a:extLst>
          </p:cNvPr>
          <p:cNvSpPr txBox="1"/>
          <p:nvPr/>
        </p:nvSpPr>
        <p:spPr>
          <a:xfrm>
            <a:off x="437089" y="260124"/>
            <a:ext cx="14814737" cy="1103892"/>
          </a:xfrm>
          <a:prstGeom prst="rect">
            <a:avLst/>
          </a:prstGeom>
          <a:noFill/>
        </p:spPr>
        <p:txBody>
          <a:bodyPr wrap="square" rtlCol="0">
            <a:spAutoFit/>
          </a:bodyPr>
          <a:lstStyle/>
          <a:p>
            <a:pPr algn="just">
              <a:lnSpc>
                <a:spcPct val="150000"/>
              </a:lnSpc>
            </a:pPr>
            <a:r>
              <a:rPr lang="en-US" sz="5000" b="1">
                <a:solidFill>
                  <a:srgbClr val="FF0000"/>
                </a:solidFill>
                <a:latin typeface="Arial" panose="020B0604020202020204" pitchFamily="34" charset="0"/>
                <a:cs typeface="Arial" panose="020B0604020202020204" pitchFamily="34" charset="0"/>
              </a:rPr>
              <a:t>Hoạt động nhóm:</a:t>
            </a:r>
            <a:r>
              <a:rPr lang="en-US" sz="5000">
                <a:latin typeface="Arial" panose="020B0604020202020204" pitchFamily="34" charset="0"/>
                <a:cs typeface="Arial" panose="020B0604020202020204" pitchFamily="34" charset="0"/>
              </a:rPr>
              <a:t> Hoàn thành phiếu học tập số 1</a:t>
            </a:r>
          </a:p>
        </p:txBody>
      </p:sp>
      <p:sp>
        <p:nvSpPr>
          <p:cNvPr id="17" name="TextBox 16">
            <a:extLst>
              <a:ext uri="{FF2B5EF4-FFF2-40B4-BE49-F238E27FC236}">
                <a16:creationId xmlns:a16="http://schemas.microsoft.com/office/drawing/2014/main" id="{F046AD63-8E69-D660-063A-87CABCB8F7A2}"/>
              </a:ext>
            </a:extLst>
          </p:cNvPr>
          <p:cNvSpPr txBox="1"/>
          <p:nvPr/>
        </p:nvSpPr>
        <p:spPr>
          <a:xfrm>
            <a:off x="316483" y="1408789"/>
            <a:ext cx="16459200" cy="8519063"/>
          </a:xfrm>
          <a:prstGeom prst="rect">
            <a:avLst/>
          </a:prstGeom>
          <a:noFill/>
        </p:spPr>
        <p:txBody>
          <a:bodyPr wrap="square">
            <a:spAutoFit/>
          </a:bodyPr>
          <a:lstStyle/>
          <a:p>
            <a:pPr marL="0" marR="0" indent="0" algn="just">
              <a:lnSpc>
                <a:spcPct val="150000"/>
              </a:lnSpc>
              <a:spcAft>
                <a:spcPts val="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Aft>
                <a:spcPts val="600"/>
              </a:spcAft>
              <a:buFont typeface="Wingdings" panose="05000000000000000000" pitchFamily="2" charset="2"/>
              <a:buChar char="§"/>
            </a:pPr>
            <a:r>
              <a:rPr lang="en-US" sz="4000">
                <a:solidFill>
                  <a:srgbClr val="000000"/>
                </a:solidFill>
                <a:effectLst/>
                <a:latin typeface="Arial" panose="020B0604020202020204" pitchFamily="34" charset="0"/>
                <a:ea typeface="Tahoma" panose="020B0604030504040204" pitchFamily="34" charset="0"/>
                <a:cs typeface="Arial" panose="020B0604020202020204" pitchFamily="34" charset="0"/>
              </a:rPr>
              <a:t>Tế bào là đơn vị cấu tạo của cơ thể vì:</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Aft>
                <a:spcPts val="600"/>
              </a:spcAft>
              <a:buFont typeface="Arial" panose="020B0604020202020204" pitchFamily="34" charset="0"/>
              <a:buChar char="•"/>
            </a:pPr>
            <a:r>
              <a:rPr lang="en-US" sz="4000">
                <a:solidFill>
                  <a:srgbClr val="000000"/>
                </a:solidFill>
                <a:effectLst/>
                <a:latin typeface="Arial" panose="020B0604020202020204" pitchFamily="34" charset="0"/>
                <a:ea typeface="Tahoma" panose="020B0604030504040204" pitchFamily="34" charset="0"/>
                <a:cs typeface="Arial" panose="020B0604020202020204" pitchFamily="34" charset="0"/>
              </a:rPr>
              <a:t>Mọi cơ thể từ đơn bào đến đa bào đều có cấu tạo từ tế bào.</a:t>
            </a:r>
            <a:endParaRPr lang="en-US" sz="4000">
              <a:latin typeface="Arial" panose="020B0604020202020204" pitchFamily="34" charset="0"/>
              <a:ea typeface="Tahoma" panose="020B0604030504040204" pitchFamily="34" charset="0"/>
              <a:cs typeface="Arial" panose="020B0604020202020204" pitchFamily="34" charset="0"/>
            </a:endParaRPr>
          </a:p>
          <a:p>
            <a:pPr marL="571500" marR="0" indent="-571500" algn="just">
              <a:lnSpc>
                <a:spcPct val="150000"/>
              </a:lnSpc>
              <a:spcAft>
                <a:spcPts val="600"/>
              </a:spcAft>
              <a:buFont typeface="Arial" panose="020B0604020202020204" pitchFamily="34" charset="0"/>
              <a:buChar char="•"/>
            </a:pPr>
            <a:r>
              <a:rPr lang="en-US" sz="4000">
                <a:solidFill>
                  <a:srgbClr val="000000"/>
                </a:solidFill>
                <a:effectLst/>
                <a:latin typeface="Arial" panose="020B0604020202020204" pitchFamily="34" charset="0"/>
                <a:ea typeface="Tahoma" panose="020B0604030504040204" pitchFamily="34" charset="0"/>
                <a:cs typeface="Arial" panose="020B0604020202020204" pitchFamily="34" charset="0"/>
              </a:rPr>
              <a:t>Cơ thể đa bào được cấu tạo từ nhiều tế bào phân hóa thành nhiều mô, cơ quan, hệ cơ quan. </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Aft>
                <a:spcPts val="600"/>
              </a:spcAft>
              <a:buFont typeface="Wingdings" panose="05000000000000000000" pitchFamily="2" charset="2"/>
              <a:buChar char="§"/>
            </a:pPr>
            <a:r>
              <a:rPr lang="en-US" sz="4000">
                <a:solidFill>
                  <a:srgbClr val="000000"/>
                </a:solidFill>
                <a:effectLst/>
                <a:latin typeface="Arial" panose="020B0604020202020204" pitchFamily="34" charset="0"/>
                <a:ea typeface="Tahoma" panose="020B0604030504040204" pitchFamily="34" charset="0"/>
                <a:cs typeface="Arial" panose="020B0604020202020204" pitchFamily="34" charset="0"/>
              </a:rPr>
              <a:t>Tế bào là đơn vị chức năng của cơ thể vì tất cả những hoạt động sống như trao đổi chất gắn liền với chuyển hóa năng lượng, sinh trưởng, phát triển, cảm ứng và sinh sản của cơ thể đều được thực hiện ở tế bào. </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arn(inVertic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barn(inVertical)">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barn(inVertical)">
                                      <p:cBhvr>
                                        <p:cTn id="2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05800" y="-8527979"/>
            <a:ext cx="21417350" cy="20482775"/>
          </a:xfrm>
          <a:prstGeom prst="rect">
            <a:avLst/>
          </a:prstGeom>
        </p:spPr>
      </p:pic>
      <p:pic>
        <p:nvPicPr>
          <p:cNvPr id="3" name="Picture 3"/>
          <p:cNvPicPr>
            <a:picLocks noChangeAspect="1"/>
          </p:cNvPicPr>
          <p:nvPr/>
        </p:nvPicPr>
        <p:blipFill>
          <a:blip r:embed="rId4">
            <a:alphaModFix amt="25000"/>
          </a:blip>
          <a:srcRect/>
          <a:stretch>
            <a:fillRect/>
          </a:stretch>
        </p:blipFill>
        <p:spPr>
          <a:xfrm>
            <a:off x="-958282" y="-1102726"/>
            <a:ext cx="6633803" cy="3283732"/>
          </a:xfrm>
          <a:prstGeom prst="rect">
            <a:avLst/>
          </a:prstGeom>
        </p:spPr>
      </p:pic>
      <p:pic>
        <p:nvPicPr>
          <p:cNvPr id="4" name="Picture 4"/>
          <p:cNvPicPr>
            <a:picLocks noChangeAspect="1"/>
          </p:cNvPicPr>
          <p:nvPr/>
        </p:nvPicPr>
        <p:blipFill>
          <a:blip r:embed="rId4">
            <a:alphaModFix amt="25000"/>
          </a:blip>
          <a:srcRect/>
          <a:stretch>
            <a:fillRect/>
          </a:stretch>
        </p:blipFill>
        <p:spPr>
          <a:xfrm>
            <a:off x="14659323" y="3473688"/>
            <a:ext cx="6633803" cy="3283732"/>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209661" y="-419974"/>
            <a:ext cx="10658922" cy="260097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573911" y="14366"/>
            <a:ext cx="1714089" cy="1988922"/>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3927550" y="7080636"/>
            <a:ext cx="9833418" cy="362942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649347" y="0"/>
            <a:ext cx="1506347" cy="1917803"/>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144358" y="7626982"/>
            <a:ext cx="2186076" cy="3043903"/>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274306">
            <a:off x="12694226" y="-3004103"/>
            <a:ext cx="7315200" cy="2779776"/>
          </a:xfrm>
          <a:prstGeom prst="rect">
            <a:avLst/>
          </a:prstGeom>
        </p:spPr>
      </p:pic>
      <p:sp>
        <p:nvSpPr>
          <p:cNvPr id="14" name="TextBox 13">
            <a:extLst>
              <a:ext uri="{FF2B5EF4-FFF2-40B4-BE49-F238E27FC236}">
                <a16:creationId xmlns:a16="http://schemas.microsoft.com/office/drawing/2014/main" id="{F556E11A-036F-29F8-1378-376071841BC6}"/>
              </a:ext>
            </a:extLst>
          </p:cNvPr>
          <p:cNvSpPr txBox="1"/>
          <p:nvPr/>
        </p:nvSpPr>
        <p:spPr>
          <a:xfrm>
            <a:off x="685800" y="315970"/>
            <a:ext cx="14814737" cy="110389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5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Hoạt động nhóm:</a:t>
            </a:r>
            <a:r>
              <a:rPr kumimoji="0" lang="en-US" sz="5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Hoàn thành phiếu học tập số 1</a:t>
            </a:r>
          </a:p>
        </p:txBody>
      </p:sp>
      <p:sp>
        <p:nvSpPr>
          <p:cNvPr id="9" name="TextBox 8">
            <a:extLst>
              <a:ext uri="{FF2B5EF4-FFF2-40B4-BE49-F238E27FC236}">
                <a16:creationId xmlns:a16="http://schemas.microsoft.com/office/drawing/2014/main" id="{5D404CC6-9E56-5412-7791-907725A29CC3}"/>
              </a:ext>
            </a:extLst>
          </p:cNvPr>
          <p:cNvSpPr txBox="1"/>
          <p:nvPr/>
        </p:nvSpPr>
        <p:spPr>
          <a:xfrm>
            <a:off x="309564" y="1601750"/>
            <a:ext cx="10405517" cy="7855035"/>
          </a:xfrm>
          <a:prstGeom prst="rect">
            <a:avLst/>
          </a:prstGeom>
          <a:noFill/>
        </p:spPr>
        <p:txBody>
          <a:bodyPr wrap="square">
            <a:spAutoFit/>
          </a:bodyPr>
          <a:lstStyle/>
          <a:p>
            <a:pPr marL="0" marR="0" algn="just">
              <a:lnSpc>
                <a:spcPct val="150000"/>
              </a:lnSpc>
              <a:spcAft>
                <a:spcPts val="600"/>
              </a:spcAft>
            </a:pPr>
            <a:r>
              <a:rPr lang="en-US" sz="3000">
                <a:solidFill>
                  <a:srgbClr val="000000"/>
                </a:solidFill>
                <a:effectLst/>
                <a:latin typeface="Arial" panose="020B0604020202020204" pitchFamily="34" charset="0"/>
                <a:ea typeface="Tahoma" panose="020B0604030504040204" pitchFamily="34" charset="0"/>
                <a:cs typeface="Arial" panose="020B0604020202020204" pitchFamily="34" charset="0"/>
              </a:rPr>
              <a:t>(2)</a:t>
            </a:r>
            <a:endParaRPr lang="en-US" sz="3000">
              <a:latin typeface="Arial" panose="020B0604020202020204" pitchFamily="34" charset="0"/>
              <a:ea typeface="Tahoma" panose="020B0604030504040204" pitchFamily="34" charset="0"/>
              <a:cs typeface="Arial" panose="020B0604020202020204" pitchFamily="34" charset="0"/>
            </a:endParaRPr>
          </a:p>
          <a:p>
            <a:pPr marL="457200" marR="0" indent="-457200" algn="just">
              <a:lnSpc>
                <a:spcPct val="150000"/>
              </a:lnSpc>
              <a:spcAft>
                <a:spcPts val="600"/>
              </a:spcAft>
              <a:buFont typeface="Wingdings" panose="05000000000000000000" pitchFamily="2" charset="2"/>
              <a:buChar char="§"/>
            </a:pPr>
            <a:r>
              <a:rPr lang="en-US" sz="3000">
                <a:solidFill>
                  <a:srgbClr val="000000"/>
                </a:solidFill>
                <a:effectLst/>
                <a:latin typeface="Arial" panose="020B0604020202020204" pitchFamily="34" charset="0"/>
                <a:ea typeface="Tahoma" panose="020B0604030504040204" pitchFamily="34" charset="0"/>
                <a:cs typeface="Arial" panose="020B0604020202020204" pitchFamily="34" charset="0"/>
              </a:rPr>
              <a:t>Trong cơ thể sinh vật, các hoạt động sống tác động qua lại, trong đó nhờ trao đổi chất và chuyển hoá năng lượng mà cơ thể có thể sinh trưởng, phát triển, cảm ứng và sinh sản.</a:t>
            </a:r>
            <a:endParaRPr lang="en-US" sz="3000">
              <a:latin typeface="Arial" panose="020B0604020202020204" pitchFamily="34" charset="0"/>
              <a:ea typeface="Tahoma" panose="020B0604030504040204" pitchFamily="34" charset="0"/>
              <a:cs typeface="Arial" panose="020B0604020202020204" pitchFamily="34" charset="0"/>
            </a:endParaRPr>
          </a:p>
          <a:p>
            <a:pPr marL="457200" marR="0" indent="-457200" algn="just">
              <a:lnSpc>
                <a:spcPct val="150000"/>
              </a:lnSpc>
              <a:spcAft>
                <a:spcPts val="600"/>
              </a:spcAft>
              <a:buFont typeface="Wingdings" panose="05000000000000000000" pitchFamily="2" charset="2"/>
              <a:buChar char="§"/>
            </a:pPr>
            <a:r>
              <a:rPr lang="en-US" sz="3000">
                <a:solidFill>
                  <a:srgbClr val="000000"/>
                </a:solidFill>
                <a:effectLst/>
                <a:latin typeface="Arial" panose="020B0604020202020204" pitchFamily="34" charset="0"/>
                <a:ea typeface="Tahoma" panose="020B0604030504040204" pitchFamily="34" charset="0"/>
                <a:cs typeface="Arial" panose="020B0604020202020204" pitchFamily="34" charset="0"/>
              </a:rPr>
              <a:t>Ví dụ: Ở thực vật, sự trao đổi chất giữa thực vật với môi trường (hút nước và khoáng, trao đổi khí) giúp thực vật có nguyên liệu thực hiện quá trình quang hợp. </a:t>
            </a:r>
          </a:p>
          <a:p>
            <a:pPr marL="457200" marR="0" indent="-457200" algn="just">
              <a:lnSpc>
                <a:spcPct val="150000"/>
              </a:lnSpc>
              <a:spcAft>
                <a:spcPts val="600"/>
              </a:spcAft>
              <a:buFont typeface="Arial" panose="020B0604020202020204" pitchFamily="34" charset="0"/>
              <a:buChar char="•"/>
            </a:pPr>
            <a:r>
              <a:rPr lang="en-US" sz="3000">
                <a:solidFill>
                  <a:srgbClr val="000000"/>
                </a:solidFill>
                <a:effectLst/>
                <a:latin typeface="Arial" panose="020B0604020202020204" pitchFamily="34" charset="0"/>
                <a:ea typeface="Tahoma" panose="020B0604030504040204" pitchFamily="34" charset="0"/>
                <a:cs typeface="Arial" panose="020B0604020202020204" pitchFamily="34" charset="0"/>
              </a:rPr>
              <a:t>Nhờ có quá trình quang hợp, thực vật có nguồn chất hữu cơ để tạo ra vật chất và năng lượng cho các hoạt động sống như sinh trưởng, phát triển, cảm ứng, sinh sản.</a:t>
            </a:r>
            <a:endParaRPr lang="en-US" sz="30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6" name="Picture 15">
            <a:extLst>
              <a:ext uri="{FF2B5EF4-FFF2-40B4-BE49-F238E27FC236}">
                <a16:creationId xmlns:a16="http://schemas.microsoft.com/office/drawing/2014/main" id="{F5B8CBE6-70BD-A24D-5568-C99B31915FB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940109" y="2834357"/>
            <a:ext cx="6622428" cy="6622428"/>
          </a:xfrm>
          <a:prstGeom prst="rect">
            <a:avLst/>
          </a:prstGeom>
        </p:spPr>
      </p:pic>
    </p:spTree>
    <p:extLst>
      <p:ext uri="{BB962C8B-B14F-4D97-AF65-F5344CB8AC3E}">
        <p14:creationId xmlns:p14="http://schemas.microsoft.com/office/powerpoint/2010/main" val="351430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89258" y="-8925503"/>
            <a:ext cx="21417350" cy="20482775"/>
          </a:xfrm>
          <a:prstGeom prst="rect">
            <a:avLst/>
          </a:prstGeom>
        </p:spPr>
      </p:pic>
      <p:pic>
        <p:nvPicPr>
          <p:cNvPr id="3" name="Picture 3"/>
          <p:cNvPicPr>
            <a:picLocks noChangeAspect="1"/>
          </p:cNvPicPr>
          <p:nvPr/>
        </p:nvPicPr>
        <p:blipFill>
          <a:blip r:embed="rId4">
            <a:alphaModFix amt="25000"/>
          </a:blip>
          <a:srcRect/>
          <a:stretch>
            <a:fillRect/>
          </a:stretch>
        </p:blipFill>
        <p:spPr>
          <a:xfrm>
            <a:off x="-958282" y="-1102726"/>
            <a:ext cx="6633803" cy="3283732"/>
          </a:xfrm>
          <a:prstGeom prst="rect">
            <a:avLst/>
          </a:prstGeom>
        </p:spPr>
      </p:pic>
      <p:pic>
        <p:nvPicPr>
          <p:cNvPr id="4" name="Picture 4"/>
          <p:cNvPicPr>
            <a:picLocks noChangeAspect="1"/>
          </p:cNvPicPr>
          <p:nvPr/>
        </p:nvPicPr>
        <p:blipFill>
          <a:blip r:embed="rId4">
            <a:alphaModFix amt="25000"/>
          </a:blip>
          <a:srcRect/>
          <a:stretch>
            <a:fillRect/>
          </a:stretch>
        </p:blipFill>
        <p:spPr>
          <a:xfrm>
            <a:off x="14659323" y="3473688"/>
            <a:ext cx="6633803" cy="3283732"/>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209661" y="-419974"/>
            <a:ext cx="10658922" cy="260097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573911" y="14366"/>
            <a:ext cx="1714089" cy="1988922"/>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3927550" y="7080636"/>
            <a:ext cx="9833418" cy="362942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070121" y="-256016"/>
            <a:ext cx="1137623" cy="1448363"/>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144358" y="7626982"/>
            <a:ext cx="2186076" cy="3043903"/>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274306">
            <a:off x="12694226" y="-3004103"/>
            <a:ext cx="7315200" cy="2779776"/>
          </a:xfrm>
          <a:prstGeom prst="rect">
            <a:avLst/>
          </a:prstGeom>
        </p:spPr>
      </p:pic>
      <p:sp>
        <p:nvSpPr>
          <p:cNvPr id="14" name="TextBox 13">
            <a:extLst>
              <a:ext uri="{FF2B5EF4-FFF2-40B4-BE49-F238E27FC236}">
                <a16:creationId xmlns:a16="http://schemas.microsoft.com/office/drawing/2014/main" id="{F556E11A-036F-29F8-1378-376071841BC6}"/>
              </a:ext>
            </a:extLst>
          </p:cNvPr>
          <p:cNvSpPr txBox="1"/>
          <p:nvPr/>
        </p:nvSpPr>
        <p:spPr>
          <a:xfrm>
            <a:off x="906379" y="160664"/>
            <a:ext cx="14814737" cy="110389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5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Hoạt động nhóm:</a:t>
            </a:r>
            <a:r>
              <a:rPr kumimoji="0" lang="en-US" sz="5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Hoàn thành phiếu học tập số 1</a:t>
            </a:r>
          </a:p>
        </p:txBody>
      </p:sp>
      <p:sp>
        <p:nvSpPr>
          <p:cNvPr id="15" name="TextBox 14">
            <a:extLst>
              <a:ext uri="{FF2B5EF4-FFF2-40B4-BE49-F238E27FC236}">
                <a16:creationId xmlns:a16="http://schemas.microsoft.com/office/drawing/2014/main" id="{9BECE0E4-555E-FC2D-C554-CDB9969195D5}"/>
              </a:ext>
            </a:extLst>
          </p:cNvPr>
          <p:cNvSpPr txBox="1"/>
          <p:nvPr/>
        </p:nvSpPr>
        <p:spPr>
          <a:xfrm>
            <a:off x="214623" y="1161445"/>
            <a:ext cx="17761601" cy="5008102"/>
          </a:xfrm>
          <a:prstGeom prst="rect">
            <a:avLst/>
          </a:prstGeom>
          <a:noFill/>
        </p:spPr>
        <p:txBody>
          <a:bodyPr wrap="square">
            <a:spAutoFit/>
          </a:bodyPr>
          <a:lstStyle/>
          <a:p>
            <a:pPr marL="0" marR="0">
              <a:lnSpc>
                <a:spcPct val="150000"/>
              </a:lnSpc>
              <a:spcAft>
                <a:spcPts val="600"/>
              </a:spcAft>
            </a:pPr>
            <a:r>
              <a:rPr lang="en-US" sz="3000">
                <a:solidFill>
                  <a:srgbClr val="000000"/>
                </a:solidFill>
                <a:effectLst/>
                <a:latin typeface="Arial" panose="020B0604020202020204" pitchFamily="34" charset="0"/>
                <a:ea typeface="Tahoma" panose="020B0604030504040204" pitchFamily="34" charset="0"/>
                <a:cs typeface="Arial" panose="020B0604020202020204" pitchFamily="34" charset="0"/>
              </a:rPr>
              <a:t>(3)</a:t>
            </a:r>
            <a:br>
              <a:rPr lang="en-US" sz="3000">
                <a:solidFill>
                  <a:srgbClr val="000000"/>
                </a:solidFill>
                <a:effectLst/>
                <a:latin typeface="Arial" panose="020B0604020202020204" pitchFamily="34" charset="0"/>
                <a:ea typeface="Tahoma" panose="020B0604030504040204" pitchFamily="34" charset="0"/>
                <a:cs typeface="Arial" panose="020B0604020202020204" pitchFamily="34" charset="0"/>
              </a:rPr>
            </a:br>
            <a:r>
              <a:rPr lang="en-US" sz="3000">
                <a:solidFill>
                  <a:srgbClr val="000000"/>
                </a:solidFill>
                <a:effectLst/>
                <a:latin typeface="Arial" panose="020B0604020202020204" pitchFamily="34" charset="0"/>
                <a:ea typeface="Tahoma" panose="020B0604030504040204" pitchFamily="34" charset="0"/>
                <a:cs typeface="Arial" panose="020B0604020202020204" pitchFamily="34" charset="0"/>
              </a:rPr>
              <a:t>Mối quan hệ giữa các hoạt động sống trong cơ thể sinh vật:</a:t>
            </a:r>
            <a:endParaRPr lang="en-US" sz="3000">
              <a:effectLst/>
              <a:latin typeface="Arial" panose="020B0604020202020204" pitchFamily="34" charset="0"/>
              <a:ea typeface="Times New Roman" panose="02020603050405020304" pitchFamily="18" charset="0"/>
              <a:cs typeface="Arial" panose="020B0604020202020204" pitchFamily="34" charset="0"/>
            </a:endParaRPr>
          </a:p>
          <a:p>
            <a:pPr marL="457200" marR="0" indent="-457200" algn="just">
              <a:lnSpc>
                <a:spcPct val="150000"/>
              </a:lnSpc>
              <a:spcAft>
                <a:spcPts val="600"/>
              </a:spcAft>
              <a:buFont typeface="Arial" panose="020B0604020202020204" pitchFamily="34" charset="0"/>
              <a:buChar char="•"/>
            </a:pPr>
            <a:r>
              <a:rPr lang="en-US" sz="3000">
                <a:solidFill>
                  <a:srgbClr val="000000"/>
                </a:solidFill>
                <a:effectLst/>
                <a:latin typeface="Arial" panose="020B0604020202020204" pitchFamily="34" charset="0"/>
                <a:ea typeface="Tahoma" panose="020B0604030504040204" pitchFamily="34" charset="0"/>
                <a:cs typeface="Arial" panose="020B0604020202020204" pitchFamily="34" charset="0"/>
              </a:rPr>
              <a:t>Trao đổi chất và chuyển hóa năng lượng giúp tạo ra năng lượng và vật chất để thực hiện sinh trưởng và phát triển, cảm ứng, sinh sản. Ngược lại, sinh trưởng và phát triển, cảm ứng, sinh sản cũng tạo động lực để thúc đẩy quá trình trao đổi chất và chuyển hóa năng lượng.</a:t>
            </a:r>
            <a:endParaRPr lang="en-US" sz="3000">
              <a:latin typeface="Arial" panose="020B0604020202020204" pitchFamily="34" charset="0"/>
              <a:ea typeface="Tahoma" panose="020B0604030504040204" pitchFamily="34" charset="0"/>
              <a:cs typeface="Arial" panose="020B0604020202020204" pitchFamily="34" charset="0"/>
            </a:endParaRPr>
          </a:p>
          <a:p>
            <a:pPr marL="457200" marR="0" indent="-457200" algn="just">
              <a:lnSpc>
                <a:spcPct val="150000"/>
              </a:lnSpc>
              <a:spcAft>
                <a:spcPts val="600"/>
              </a:spcAft>
              <a:buFont typeface="Arial" panose="020B0604020202020204" pitchFamily="34" charset="0"/>
              <a:buChar char="•"/>
            </a:pPr>
            <a:r>
              <a:rPr lang="en-US" sz="3000">
                <a:solidFill>
                  <a:srgbClr val="000000"/>
                </a:solidFill>
                <a:effectLst/>
                <a:latin typeface="Arial" panose="020B0604020202020204" pitchFamily="34" charset="0"/>
                <a:ea typeface="Tahoma" panose="020B0604030504040204" pitchFamily="34" charset="0"/>
                <a:cs typeface="Arial" panose="020B0604020202020204" pitchFamily="34" charset="0"/>
              </a:rPr>
              <a:t>Ngoài ra, các quá trình sinh sản, cảm ứng, sinh trưởng và phát triển cũng có mối quan hệ qua lại với nhau.</a:t>
            </a:r>
            <a:endParaRPr lang="en-US" sz="30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8" name="Picture 17">
            <a:extLst>
              <a:ext uri="{FF2B5EF4-FFF2-40B4-BE49-F238E27FC236}">
                <a16:creationId xmlns:a16="http://schemas.microsoft.com/office/drawing/2014/main" id="{CF16456E-3F47-7985-1251-ED14C2B6551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13438" y="5466983"/>
            <a:ext cx="5258949" cy="4659353"/>
          </a:xfrm>
          <a:prstGeom prst="rect">
            <a:avLst/>
          </a:prstGeom>
        </p:spPr>
      </p:pic>
      <p:pic>
        <p:nvPicPr>
          <p:cNvPr id="20" name="Picture 19">
            <a:extLst>
              <a:ext uri="{FF2B5EF4-FFF2-40B4-BE49-F238E27FC236}">
                <a16:creationId xmlns:a16="http://schemas.microsoft.com/office/drawing/2014/main" id="{ED2B2FB9-219D-F3ED-B2B7-405EEEB3B5B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694379" y="5396707"/>
            <a:ext cx="4785648" cy="4729629"/>
          </a:xfrm>
          <a:prstGeom prst="rect">
            <a:avLst/>
          </a:prstGeom>
        </p:spPr>
      </p:pic>
    </p:spTree>
    <p:extLst>
      <p:ext uri="{BB962C8B-B14F-4D97-AF65-F5344CB8AC3E}">
        <p14:creationId xmlns:p14="http://schemas.microsoft.com/office/powerpoint/2010/main" val="219709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87080" y="-8625583"/>
            <a:ext cx="21417350" cy="20482775"/>
          </a:xfrm>
          <a:prstGeom prst="rect">
            <a:avLst/>
          </a:prstGeom>
        </p:spPr>
      </p:pic>
      <p:pic>
        <p:nvPicPr>
          <p:cNvPr id="3" name="Picture 3"/>
          <p:cNvPicPr>
            <a:picLocks noChangeAspect="1"/>
          </p:cNvPicPr>
          <p:nvPr/>
        </p:nvPicPr>
        <p:blipFill>
          <a:blip r:embed="rId4">
            <a:alphaModFix amt="25000"/>
          </a:blip>
          <a:srcRect/>
          <a:stretch>
            <a:fillRect/>
          </a:stretch>
        </p:blipFill>
        <p:spPr>
          <a:xfrm>
            <a:off x="-1610213" y="-759909"/>
            <a:ext cx="6633803" cy="3283732"/>
          </a:xfrm>
          <a:prstGeom prst="rect">
            <a:avLst/>
          </a:prstGeom>
        </p:spPr>
      </p:pic>
      <p:pic>
        <p:nvPicPr>
          <p:cNvPr id="4" name="Picture 4"/>
          <p:cNvPicPr>
            <a:picLocks noChangeAspect="1"/>
          </p:cNvPicPr>
          <p:nvPr/>
        </p:nvPicPr>
        <p:blipFill>
          <a:blip r:embed="rId4">
            <a:alphaModFix amt="25000"/>
          </a:blip>
          <a:srcRect/>
          <a:stretch>
            <a:fillRect/>
          </a:stretch>
        </p:blipFill>
        <p:spPr>
          <a:xfrm>
            <a:off x="14659323" y="3473688"/>
            <a:ext cx="6633803" cy="3283732"/>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57730" y="-77157"/>
            <a:ext cx="10658922" cy="260097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573911" y="14366"/>
            <a:ext cx="1714089" cy="1988922"/>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3927550" y="7080636"/>
            <a:ext cx="9833418" cy="362942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649347" y="0"/>
            <a:ext cx="1506347" cy="1917803"/>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274306">
            <a:off x="12694226" y="-3004103"/>
            <a:ext cx="7315200" cy="2779776"/>
          </a:xfrm>
          <a:prstGeom prst="rect">
            <a:avLst/>
          </a:prstGeom>
        </p:spPr>
      </p:pic>
      <p:sp>
        <p:nvSpPr>
          <p:cNvPr id="14" name="TextBox 13">
            <a:extLst>
              <a:ext uri="{FF2B5EF4-FFF2-40B4-BE49-F238E27FC236}">
                <a16:creationId xmlns:a16="http://schemas.microsoft.com/office/drawing/2014/main" id="{F556E11A-036F-29F8-1378-376071841BC6}"/>
              </a:ext>
            </a:extLst>
          </p:cNvPr>
          <p:cNvSpPr txBox="1"/>
          <p:nvPr/>
        </p:nvSpPr>
        <p:spPr>
          <a:xfrm>
            <a:off x="646776" y="621475"/>
            <a:ext cx="14814737" cy="110389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5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Hoạt động nhóm:</a:t>
            </a:r>
            <a:r>
              <a:rPr kumimoji="0" lang="en-US" sz="5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Hoàn thành phiếu học tập số 1</a:t>
            </a:r>
          </a:p>
        </p:txBody>
      </p:sp>
      <p:sp>
        <p:nvSpPr>
          <p:cNvPr id="9" name="TextBox 8">
            <a:extLst>
              <a:ext uri="{FF2B5EF4-FFF2-40B4-BE49-F238E27FC236}">
                <a16:creationId xmlns:a16="http://schemas.microsoft.com/office/drawing/2014/main" id="{D69F3746-51C9-4CD2-4A04-3E80D16CE0B5}"/>
              </a:ext>
            </a:extLst>
          </p:cNvPr>
          <p:cNvSpPr txBox="1"/>
          <p:nvPr/>
        </p:nvSpPr>
        <p:spPr>
          <a:xfrm>
            <a:off x="844910" y="1669231"/>
            <a:ext cx="16382182" cy="4134658"/>
          </a:xfrm>
          <a:prstGeom prst="rect">
            <a:avLst/>
          </a:prstGeom>
          <a:noFill/>
        </p:spPr>
        <p:txBody>
          <a:bodyPr wrap="square">
            <a:spAutoFit/>
          </a:bodyPr>
          <a:lstStyle/>
          <a:p>
            <a:pPr marL="0" marR="0" algn="just">
              <a:lnSpc>
                <a:spcPct val="150000"/>
              </a:lnSpc>
              <a:spcBef>
                <a:spcPts val="0"/>
              </a:spcBef>
              <a:spcAft>
                <a:spcPts val="800"/>
              </a:spcAft>
            </a:pPr>
            <a:r>
              <a:rPr lang="en-US" sz="3500">
                <a:solidFill>
                  <a:srgbClr val="000000"/>
                </a:solidFill>
                <a:effectLst/>
                <a:latin typeface="Arial" panose="020B0604020202020204" pitchFamily="34" charset="0"/>
                <a:ea typeface="Tahoma" panose="020B0604030504040204" pitchFamily="34" charset="0"/>
                <a:cs typeface="Arial" panose="020B0604020202020204" pitchFamily="34" charset="0"/>
              </a:rPr>
              <a:t>(4) </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500">
                <a:solidFill>
                  <a:srgbClr val="000000"/>
                </a:solidFill>
                <a:effectLst/>
                <a:latin typeface="Arial" panose="020B0604020202020204" pitchFamily="34" charset="0"/>
                <a:ea typeface="Tahoma" panose="020B0604030504040204" pitchFamily="34" charset="0"/>
                <a:cs typeface="Arial" panose="020B0604020202020204" pitchFamily="34" charset="0"/>
              </a:rPr>
              <a:t>Vì mọi hoạt động sống đều cần có vật chất và năng lượng. Mà trao đổi chất và chuyển hoá năng lượng sản sinh ra các chất chất cần thiết đi nuôi sống cơ thể, đào thải các chất không cần thiết ra bên ngoài, tạo cho cơ thể sống có đủ năng lượng cho sinh trưởng và phát triển, cảm ứng, sinh sản.</a:t>
            </a:r>
            <a:endParaRPr lang="en-US" sz="3500">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135B3064-B17F-1E4E-F117-65F79D903D46}"/>
              </a:ext>
            </a:extLst>
          </p:cNvPr>
          <p:cNvSpPr/>
          <p:nvPr/>
        </p:nvSpPr>
        <p:spPr>
          <a:xfrm>
            <a:off x="3336201" y="6417834"/>
            <a:ext cx="14801344" cy="3462857"/>
          </a:xfrm>
          <a:prstGeom prst="rect">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sz="4500">
                <a:solidFill>
                  <a:srgbClr val="000000"/>
                </a:solidFill>
                <a:effectLst/>
                <a:latin typeface="Arial" panose="020B0604020202020204" pitchFamily="34" charset="0"/>
                <a:ea typeface="Tahoma" panose="020B0604030504040204" pitchFamily="34" charset="0"/>
                <a:cs typeface="Times New Roman" panose="02020603050405020304" pitchFamily="18" charset="0"/>
              </a:rPr>
              <a:t>Sự thống nhất về cấu trúc và hoạt động sống của cơ thể là những biểu hiện cho thấy cơ thể sinh vật là một thể thống nhất.</a:t>
            </a:r>
            <a:endParaRPr lang="en-US" sz="45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Arrow: Right 15">
            <a:extLst>
              <a:ext uri="{FF2B5EF4-FFF2-40B4-BE49-F238E27FC236}">
                <a16:creationId xmlns:a16="http://schemas.microsoft.com/office/drawing/2014/main" id="{298B8E3D-1E5A-714A-93EC-2D99479B8236}"/>
              </a:ext>
            </a:extLst>
          </p:cNvPr>
          <p:cNvSpPr/>
          <p:nvPr/>
        </p:nvSpPr>
        <p:spPr>
          <a:xfrm>
            <a:off x="150455" y="7480388"/>
            <a:ext cx="3073612" cy="15341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8D4B6CB-6A01-EDAB-CF50-C41FE37FB5C6}"/>
              </a:ext>
            </a:extLst>
          </p:cNvPr>
          <p:cNvSpPr txBox="1"/>
          <p:nvPr/>
        </p:nvSpPr>
        <p:spPr>
          <a:xfrm>
            <a:off x="150455" y="7678412"/>
            <a:ext cx="2890580" cy="901593"/>
          </a:xfrm>
          <a:prstGeom prst="rect">
            <a:avLst/>
          </a:prstGeom>
          <a:noFill/>
        </p:spPr>
        <p:txBody>
          <a:bodyPr wrap="square" rtlCol="0">
            <a:spAutoFit/>
          </a:bodyPr>
          <a:lstStyle/>
          <a:p>
            <a:pPr algn="ctr">
              <a:lnSpc>
                <a:spcPct val="150000"/>
              </a:lnSpc>
            </a:pPr>
            <a:r>
              <a:rPr lang="en-US" sz="4000" b="1">
                <a:solidFill>
                  <a:schemeClr val="bg1"/>
                </a:solidFill>
                <a:latin typeface="Arial" panose="020B0604020202020204" pitchFamily="34" charset="0"/>
                <a:cs typeface="Arial" panose="020B0604020202020204" pitchFamily="34" charset="0"/>
              </a:rPr>
              <a:t>KẾT LUẬN</a:t>
            </a:r>
          </a:p>
        </p:txBody>
      </p:sp>
    </p:spTree>
    <p:extLst>
      <p:ext uri="{BB962C8B-B14F-4D97-AF65-F5344CB8AC3E}">
        <p14:creationId xmlns:p14="http://schemas.microsoft.com/office/powerpoint/2010/main" val="283005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16" grpId="0" animBg="1"/>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1867</Words>
  <PresentationFormat>Custom</PresentationFormat>
  <Paragraphs>127</Paragraphs>
  <Slides>28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Calibri</vt:lpstr>
      <vt:lpstr>Calibri Light</vt:lpstr>
      <vt:lpstr>Symbol</vt:lpstr>
      <vt:lpstr>Arial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2022-12-19T10:12:26Z</dcterms:modified>
  <dc:identifier>DAFVLi-8SZE</dc:identifier>
</cp:coreProperties>
</file>