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343" r:id="rId4"/>
    <p:sldId id="258" r:id="rId5"/>
    <p:sldId id="344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45" r:id="rId15"/>
    <p:sldId id="346" r:id="rId16"/>
    <p:sldId id="357" r:id="rId17"/>
    <p:sldId id="358" r:id="rId18"/>
    <p:sldId id="347" r:id="rId19"/>
    <p:sldId id="348" r:id="rId20"/>
    <p:sldId id="360" r:id="rId21"/>
    <p:sldId id="368" r:id="rId22"/>
    <p:sldId id="359" r:id="rId23"/>
    <p:sldId id="361" r:id="rId24"/>
    <p:sldId id="370" r:id="rId25"/>
    <p:sldId id="371" r:id="rId26"/>
    <p:sldId id="363" r:id="rId27"/>
    <p:sldId id="364" r:id="rId28"/>
    <p:sldId id="367" r:id="rId29"/>
    <p:sldId id="325" r:id="rId30"/>
    <p:sldId id="369" r:id="rId31"/>
  </p:sldIdLst>
  <p:sldSz cx="9144000" cy="5143500" type="screen16x9"/>
  <p:notesSz cx="6858000" cy="9144000"/>
  <p:defaultTextStyle>
    <a:defPPr>
      <a:defRPr lang="x-none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66FF"/>
    <a:srgbClr val="006600"/>
    <a:srgbClr val="FFFFCC"/>
    <a:srgbClr val="FF3300"/>
    <a:srgbClr val="00FF00"/>
    <a:srgbClr val="003399"/>
    <a:srgbClr val="3333FF"/>
    <a:srgbClr val="5F5F5F"/>
    <a:srgbClr val="234B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63" autoAdjust="0"/>
    <p:restoredTop sz="95345"/>
  </p:normalViewPr>
  <p:slideViewPr>
    <p:cSldViewPr snapToGrid="0" snapToObjects="1">
      <p:cViewPr>
        <p:scale>
          <a:sx n="77" d="100"/>
          <a:sy n="77" d="100"/>
        </p:scale>
        <p:origin x="990" y="420"/>
      </p:cViewPr>
      <p:guideLst>
        <p:guide orient="horz" pos="2160"/>
        <p:guide pos="384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49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BD8A3-7053-FA40-8116-85EEC55FD9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BE8345-5FB6-FE45-BABB-F85D9B2E3E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8548D-B502-174C-A628-356A8AE7A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4/23/2020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5FB38-4E7C-464F-8EF0-6CD51DCB1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FF326-C482-8C42-90F9-952945931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76615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8B5F-78D2-2441-BB16-0B7D78EB6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F9CE6B-6F0B-5245-9C18-DF6A14D772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D438D-F324-C344-88C6-8D265C4D0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4/23/2020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6BCDA-E678-AB4D-933D-66B2ADD66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ACFB4-03AE-E641-85C4-66FAB118C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0467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141D86-A25B-6344-A8ED-907A0B1B67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6AF30-A186-7E42-ADEB-7065309F94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C9CF1-30A7-AF49-8A93-41D8BEB4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4/23/2020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E79A0-1E69-EA49-B520-A5318B3A6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FFB24-99CB-2D40-A556-E75FED442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3884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F2F61-B320-B84B-A064-93A321D91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88BDB-705D-A24E-B0BE-DE128B125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DAE98-82DE-EC41-92CB-2EF0DF180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4/23/2020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7331D-9809-1649-9AD3-EF12381B9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EAC9E-A428-4542-8821-CEA68207A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020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B997-CBB0-AC4A-982D-4A3520948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F6A209-40E9-E649-896C-0EE1C9309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99CCA-3793-5C4D-9781-268B350D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4/23/2020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24297-04EC-444D-A83A-28B5CFAB8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5DCEA-40C1-E745-BDA2-CB90CD3D0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62070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138FB-2933-B048-A8F2-1F1E69518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38CAF-7014-2747-AB4C-63309AAF75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1C657E-4FDD-2F4C-B184-0A2B0F28A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26299F-BA30-C14D-8763-C5177600C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4/23/2020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B2CA83-9355-A24C-B325-2FFDCF82F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61D16B-6F5E-6E4A-BF72-49B2C42E3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64051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BEC82-3B49-5D43-87DA-94A95CB54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695A9D-430B-A245-B5D5-1CA1E7EDE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29327F-B78A-9446-8CEF-D9E29068A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27A83D-17CE-BE48-B82F-3985A6BBF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4D050F-639A-B543-8314-727D23088E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7A60C6-AB6D-DC41-A3E8-E9D2983FD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4/23/2020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5DEBD3-F231-2E4F-AA27-026AA42F8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58B010-A814-D243-87EB-FB992FEBB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60681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1753C-24B8-524E-84C0-3D19256C2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E35990-39D1-584A-ABFF-2962871E8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4/23/2020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D424C1-F3A0-3C42-AC20-D9B62F5AD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52C610-3706-F04E-BD07-B6297E192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657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CCCCDC-4739-6B43-98A2-50BA73A3B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4/23/2020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63D5D7-F6EE-6848-9E2E-AB0720798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F78826-88BE-7A40-9A86-79D349FC4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96849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FB281-9375-DA44-A4F8-191FCDF90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7B590-60E3-CE4B-A042-052D7269D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E15309-B0B9-6B40-B911-06CD17F85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B0A491-1343-E542-8F76-AB152E752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4/23/2020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847A2A-BDB1-1B4F-8789-91F4A8A59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E8D0C-D070-524F-9F54-204373763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66647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B593C-46F2-4F45-A0C4-110ED2D26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21A641-FEC5-F245-8B0A-9E2ED9231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B89E1-B8CA-5241-8DAB-1E59F5457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5623C6-E40F-5C46-B8EA-D532A30AC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23DB-E62C-3D4E-84DD-861150E348EB}" type="datetimeFigureOut">
              <a:rPr lang="x-none" smtClean="0"/>
              <a:pPr/>
              <a:t>4/23/2020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936760-65A6-9D45-A07D-4107E4BEC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23A336-43CD-8B4B-BC19-34FC35ADA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89852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D46075-1D63-8941-BE70-A62C6ABC6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611F71-0DD8-7B4F-9367-309A93A78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EC3DD-3578-C54A-966C-55536F480E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523DB-E62C-3D4E-84DD-861150E348EB}" type="datetimeFigureOut">
              <a:rPr lang="x-none" smtClean="0"/>
              <a:pPr/>
              <a:t>4/23/2020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1F1FA-51F9-164D-B0E8-45059FAE56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D4798-6B2C-6047-9054-9F65B7D228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F0686-9DED-DB4D-8CFC-B022C44FD92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6165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4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0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18" Type="http://schemas.openxmlformats.org/officeDocument/2006/relationships/image" Target="../media/image3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4.png"/><Relationship Id="rId20" Type="http://schemas.openxmlformats.org/officeDocument/2006/relationships/image" Target="../media/image38.png"/><Relationship Id="rId1" Type="http://schemas.openxmlformats.org/officeDocument/2006/relationships/audio" Target="file:///D:\Ghi%20&#226;m%20t&#7893;ng%20k&#7871;t%20tam%20gi&#225;c.mp3" TargetMode="Externa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10" Type="http://schemas.openxmlformats.org/officeDocument/2006/relationships/image" Target="../media/image28.png"/><Relationship Id="rId19" Type="http://schemas.openxmlformats.org/officeDocument/2006/relationships/image" Target="../media/image37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7091" y="504092"/>
            <a:ext cx="5191165" cy="4231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sz="23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 GIÁO DỤC VÀ ĐÀO TẠO HÀ NỘI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8473" y="1287742"/>
            <a:ext cx="1419685" cy="14196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7403" y="2844311"/>
            <a:ext cx="8082742" cy="131574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7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TRÌNH DẠY HỌC TRÊN TRUYỀN HÌNH</a:t>
            </a:r>
          </a:p>
          <a:p>
            <a:pPr algn="ctr">
              <a:lnSpc>
                <a:spcPct val="150000"/>
              </a:lnSpc>
            </a:pPr>
            <a:r>
              <a:rPr lang="en-US" sz="27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 TOÁN 6</a:t>
            </a:r>
          </a:p>
        </p:txBody>
      </p:sp>
    </p:spTree>
    <p:extLst>
      <p:ext uri="{BB962C8B-B14F-4D97-AF65-F5344CB8AC3E}">
        <p14:creationId xmlns:p14="http://schemas.microsoft.com/office/powerpoint/2010/main" val="122707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807805" y="985217"/>
            <a:ext cx="5240147" cy="719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799" tIns="36899" rIns="73799" bIns="36899"/>
          <a:lstStyle/>
          <a:p>
            <a:pPr algn="just"/>
            <a:r>
              <a:rPr lang="en-US" sz="1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Tam giác ABC là hình gồm 3 đoạn thẳng AB; BC; CA khi 3 điểm A; B; C không thẳng hàng.</a:t>
            </a:r>
          </a:p>
        </p:txBody>
      </p:sp>
      <p:sp>
        <p:nvSpPr>
          <p:cNvPr id="3" name="Rectangle 23"/>
          <p:cNvSpPr>
            <a:spLocks noChangeArrowheads="1"/>
          </p:cNvSpPr>
          <p:nvPr/>
        </p:nvSpPr>
        <p:spPr bwMode="auto">
          <a:xfrm>
            <a:off x="710568" y="576923"/>
            <a:ext cx="1940560" cy="37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799" tIns="36899" rIns="73799" bIns="36899" anchor="ctr"/>
          <a:lstStyle/>
          <a:p>
            <a:pPr eaLnBrk="1" hangingPunct="1"/>
            <a:r>
              <a:rPr lang="en-US" altLang="en-US" sz="2100" b="1" dirty="0">
                <a:solidFill>
                  <a:srgbClr val="FFFF00"/>
                </a:solidFill>
                <a:latin typeface=".VnTime" pitchFamily="34" charset="0"/>
              </a:rPr>
              <a:t>1. Tam gi¸c ABC lµ g× ?</a:t>
            </a:r>
          </a:p>
        </p:txBody>
      </p:sp>
      <p:sp>
        <p:nvSpPr>
          <p:cNvPr id="5" name="Line 20"/>
          <p:cNvSpPr>
            <a:spLocks noChangeShapeType="1"/>
          </p:cNvSpPr>
          <p:nvPr/>
        </p:nvSpPr>
        <p:spPr bwMode="auto">
          <a:xfrm>
            <a:off x="6300391" y="3231423"/>
            <a:ext cx="1587500" cy="0"/>
          </a:xfrm>
          <a:prstGeom prst="line">
            <a:avLst/>
          </a:prstGeom>
          <a:noFill/>
          <a:ln w="444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6" name="Line 21"/>
          <p:cNvSpPr>
            <a:spLocks noChangeShapeType="1"/>
          </p:cNvSpPr>
          <p:nvPr/>
        </p:nvSpPr>
        <p:spPr bwMode="auto">
          <a:xfrm flipH="1" flipV="1">
            <a:off x="6746159" y="1464351"/>
            <a:ext cx="1141730" cy="1767073"/>
          </a:xfrm>
          <a:prstGeom prst="line">
            <a:avLst/>
          </a:prstGeom>
          <a:noFill/>
          <a:ln w="444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7" name="Line 22"/>
          <p:cNvSpPr>
            <a:spLocks noChangeShapeType="1"/>
          </p:cNvSpPr>
          <p:nvPr/>
        </p:nvSpPr>
        <p:spPr bwMode="auto">
          <a:xfrm flipH="1">
            <a:off x="6300390" y="1464351"/>
            <a:ext cx="445771" cy="1767073"/>
          </a:xfrm>
          <a:prstGeom prst="line">
            <a:avLst/>
          </a:prstGeom>
          <a:noFill/>
          <a:ln w="444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8" name="Line 23"/>
          <p:cNvSpPr>
            <a:spLocks noChangeShapeType="1"/>
          </p:cNvSpPr>
          <p:nvPr/>
        </p:nvSpPr>
        <p:spPr bwMode="auto">
          <a:xfrm flipV="1">
            <a:off x="6403259" y="3069367"/>
            <a:ext cx="76200" cy="55748"/>
          </a:xfrm>
          <a:prstGeom prst="line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6069249" y="3187344"/>
            <a:ext cx="19476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100" b="1">
                <a:solidFill>
                  <a:srgbClr val="FFFFFF"/>
                </a:solidFill>
                <a:latin typeface="2"/>
              </a:rPr>
              <a:t>B</a:t>
            </a:r>
            <a:endParaRPr lang="en-US" altLang="en-US" sz="2100">
              <a:solidFill>
                <a:srgbClr val="FFFFFF"/>
              </a:solidFill>
              <a:latin typeface="2"/>
            </a:endParaRPr>
          </a:p>
        </p:txBody>
      </p: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7974250" y="3173083"/>
            <a:ext cx="19476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100" b="1">
                <a:solidFill>
                  <a:srgbClr val="FFFFFF"/>
                </a:solidFill>
                <a:latin typeface="Times New Roman" pitchFamily="18" charset="0"/>
              </a:rPr>
              <a:t>C</a:t>
            </a:r>
            <a:endParaRPr lang="en-US" altLang="en-US" sz="2100">
              <a:solidFill>
                <a:srgbClr val="FFFFFF"/>
              </a:solidFill>
            </a:endParaRPr>
          </a:p>
        </p:txBody>
      </p:sp>
      <p:sp>
        <p:nvSpPr>
          <p:cNvPr id="11" name="Oval 32"/>
          <p:cNvSpPr>
            <a:spLocks noChangeArrowheads="1"/>
          </p:cNvSpPr>
          <p:nvPr/>
        </p:nvSpPr>
        <p:spPr bwMode="auto">
          <a:xfrm>
            <a:off x="6719491" y="1442311"/>
            <a:ext cx="63500" cy="86863"/>
          </a:xfrm>
          <a:prstGeom prst="ellipse">
            <a:avLst/>
          </a:prstGeom>
          <a:solidFill>
            <a:srgbClr val="FF33CC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3799" tIns="36899" rIns="73799" bIns="36899"/>
          <a:lstStyle/>
          <a:p>
            <a:pPr eaLnBrk="1" hangingPunct="1"/>
            <a:endParaRPr lang="en-US" sz="21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Rectangle 34"/>
          <p:cNvSpPr>
            <a:spLocks noChangeArrowheads="1"/>
          </p:cNvSpPr>
          <p:nvPr/>
        </p:nvSpPr>
        <p:spPr bwMode="auto">
          <a:xfrm>
            <a:off x="6622108" y="1097105"/>
            <a:ext cx="19476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100" b="1">
                <a:solidFill>
                  <a:srgbClr val="FFFFFF"/>
                </a:solidFill>
                <a:latin typeface="Times New Roman" pitchFamily="18" charset="0"/>
              </a:rPr>
              <a:t>A</a:t>
            </a:r>
            <a:endParaRPr lang="en-US" altLang="en-US" sz="2100">
              <a:solidFill>
                <a:srgbClr val="FFFFFF"/>
              </a:solidFill>
            </a:endParaRPr>
          </a:p>
        </p:txBody>
      </p:sp>
      <p:sp>
        <p:nvSpPr>
          <p:cNvPr id="13" name="Oval 32"/>
          <p:cNvSpPr>
            <a:spLocks noChangeArrowheads="1"/>
          </p:cNvSpPr>
          <p:nvPr/>
        </p:nvSpPr>
        <p:spPr bwMode="auto">
          <a:xfrm>
            <a:off x="6268640" y="3187345"/>
            <a:ext cx="64769" cy="88160"/>
          </a:xfrm>
          <a:prstGeom prst="ellipse">
            <a:avLst/>
          </a:prstGeom>
          <a:solidFill>
            <a:srgbClr val="FF33CC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3799" tIns="36899" rIns="73799" bIns="36899"/>
          <a:lstStyle/>
          <a:p>
            <a:pPr eaLnBrk="1" hangingPunct="1"/>
            <a:endParaRPr lang="en-US" sz="21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Oval 32"/>
          <p:cNvSpPr>
            <a:spLocks noChangeArrowheads="1"/>
          </p:cNvSpPr>
          <p:nvPr/>
        </p:nvSpPr>
        <p:spPr bwMode="auto">
          <a:xfrm>
            <a:off x="7833282" y="3173082"/>
            <a:ext cx="63500" cy="86863"/>
          </a:xfrm>
          <a:prstGeom prst="ellipse">
            <a:avLst/>
          </a:prstGeom>
          <a:solidFill>
            <a:srgbClr val="FF33CC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3799" tIns="36899" rIns="73799" bIns="36899"/>
          <a:lstStyle/>
          <a:p>
            <a:pPr eaLnBrk="1" hangingPunct="1"/>
            <a:endParaRPr lang="en-US" sz="21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5" name="Arc 14"/>
          <p:cNvSpPr/>
          <p:nvPr/>
        </p:nvSpPr>
        <p:spPr>
          <a:xfrm>
            <a:off x="6261022" y="3020102"/>
            <a:ext cx="194309" cy="422645"/>
          </a:xfrm>
          <a:prstGeom prst="arc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3799" tIns="36899" rIns="73799" bIns="36899"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Arc 15"/>
          <p:cNvSpPr/>
          <p:nvPr/>
        </p:nvSpPr>
        <p:spPr>
          <a:xfrm rot="7872232">
            <a:off x="6585797" y="1456519"/>
            <a:ext cx="407088" cy="243840"/>
          </a:xfrm>
          <a:prstGeom prst="arc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3799" tIns="36899" rIns="73799" bIns="36899"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Arc 16"/>
          <p:cNvSpPr/>
          <p:nvPr/>
        </p:nvSpPr>
        <p:spPr>
          <a:xfrm rot="15291505">
            <a:off x="7512896" y="3045977"/>
            <a:ext cx="407088" cy="243840"/>
          </a:xfrm>
          <a:prstGeom prst="arc">
            <a:avLst>
              <a:gd name="adj1" fmla="val 16199990"/>
              <a:gd name="adj2" fmla="val 587959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3799" tIns="36899" rIns="73799" bIns="36899"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Arc 17"/>
          <p:cNvSpPr/>
          <p:nvPr/>
        </p:nvSpPr>
        <p:spPr>
          <a:xfrm rot="15291505">
            <a:off x="7551974" y="3068360"/>
            <a:ext cx="373380" cy="214631"/>
          </a:xfrm>
          <a:prstGeom prst="arc">
            <a:avLst>
              <a:gd name="adj1" fmla="val 16199990"/>
              <a:gd name="adj2" fmla="val 587959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3799" tIns="36899" rIns="73799" bIns="36899"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843502" y="1672738"/>
            <a:ext cx="4022788" cy="382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3799" tIns="36899" rIns="73799" bIns="36899" anchor="ctr">
            <a:spAutoFit/>
          </a:bodyPr>
          <a:lstStyle/>
          <a:p>
            <a:pPr algn="just">
              <a:defRPr/>
            </a:pPr>
            <a:r>
              <a:rPr lang="en-US" sz="20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000" b="1" kern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0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0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000" b="1" kern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b="1" ker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ABC :</a:t>
            </a:r>
            <a:endParaRPr lang="en-US" sz="2000" dirty="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1083949" y="2463290"/>
            <a:ext cx="3076124" cy="40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799" tIns="36899" rIns="73799" bIns="36899" anchor="ctr">
            <a:spAutoFit/>
          </a:bodyPr>
          <a:lstStyle/>
          <a:p>
            <a:r>
              <a:rPr lang="en-US" altLang="en-US" sz="2100" dirty="0">
                <a:solidFill>
                  <a:srgbClr val="FFFFFF"/>
                </a:solidFill>
                <a:latin typeface=".VnTime" pitchFamily="34" charset="0"/>
              </a:rPr>
              <a:t>+ Ba đ</a:t>
            </a:r>
            <a:r>
              <a:rPr lang="en-US" altLang="en-US" sz="21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ỉnh : </a:t>
            </a:r>
            <a:r>
              <a:rPr lang="en-US" altLang="en-US" sz="2100" dirty="0">
                <a:solidFill>
                  <a:srgbClr val="FFFFFF"/>
                </a:solidFill>
                <a:latin typeface=".VnTime" pitchFamily="34" charset="0"/>
              </a:rPr>
              <a:t>3 ®iÓm </a:t>
            </a:r>
            <a:r>
              <a:rPr lang="en-US" altLang="en-US" sz="2100" dirty="0">
                <a:solidFill>
                  <a:srgbClr val="FFFF00"/>
                </a:solidFill>
                <a:latin typeface=".VnTime" pitchFamily="34" charset="0"/>
              </a:rPr>
              <a:t>A, B, C.</a:t>
            </a:r>
          </a:p>
        </p:txBody>
      </p:sp>
      <p:sp>
        <p:nvSpPr>
          <p:cNvPr id="21" name="Rectangle 38"/>
          <p:cNvSpPr>
            <a:spLocks noChangeArrowheads="1"/>
          </p:cNvSpPr>
          <p:nvPr/>
        </p:nvSpPr>
        <p:spPr bwMode="auto">
          <a:xfrm>
            <a:off x="1083949" y="2061387"/>
            <a:ext cx="4337342" cy="40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799" tIns="36899" rIns="73799" bIns="36899" anchor="ctr">
            <a:spAutoFit/>
          </a:bodyPr>
          <a:lstStyle/>
          <a:p>
            <a:r>
              <a:rPr lang="en-US" altLang="en-US" sz="21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+ Ba cạnh : 3 đoạn thẳng  </a:t>
            </a:r>
            <a:r>
              <a:rPr lang="en-US" altLang="en-US" sz="2100" dirty="0">
                <a:solidFill>
                  <a:srgbClr val="FFFF00"/>
                </a:solidFill>
                <a:latin typeface=".VnTime" pitchFamily="34" charset="0"/>
              </a:rPr>
              <a:t>AB, BC, CA.</a:t>
            </a: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1083947" y="2819461"/>
            <a:ext cx="3868376" cy="397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799" tIns="36899" rIns="73799" bIns="36899" anchor="ctr">
            <a:spAutoFit/>
          </a:bodyPr>
          <a:lstStyle/>
          <a:p>
            <a:r>
              <a:rPr lang="en-US" altLang="en-US" sz="2100" dirty="0">
                <a:solidFill>
                  <a:srgbClr val="FFFFFF"/>
                </a:solidFill>
                <a:latin typeface=".VnTime" pitchFamily="34" charset="0"/>
              </a:rPr>
              <a:t>+ Ba gãc : </a:t>
            </a:r>
            <a:r>
              <a:rPr lang="en-US" altLang="en-US" sz="21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3 góc</a:t>
            </a:r>
            <a:r>
              <a:rPr lang="en-US" altLang="en-US" sz="2100" dirty="0">
                <a:solidFill>
                  <a:srgbClr val="FFFFFF"/>
                </a:solidFill>
                <a:latin typeface=".VnTime" pitchFamily="34" charset="0"/>
              </a:rPr>
              <a:t> </a:t>
            </a:r>
            <a:r>
              <a:rPr lang="en-US" altLang="en-US" sz="2100" dirty="0">
                <a:solidFill>
                  <a:srgbClr val="FFFF00"/>
                </a:solidFill>
                <a:latin typeface=".VnTime" pitchFamily="34" charset="0"/>
              </a:rPr>
              <a:t>BAC, CBA, ACB.</a:t>
            </a:r>
          </a:p>
        </p:txBody>
      </p:sp>
      <p:sp>
        <p:nvSpPr>
          <p:cNvPr id="23" name="Left Brace 22"/>
          <p:cNvSpPr>
            <a:spLocks/>
          </p:cNvSpPr>
          <p:nvPr/>
        </p:nvSpPr>
        <p:spPr bwMode="auto">
          <a:xfrm>
            <a:off x="1025456" y="2163386"/>
            <a:ext cx="80008" cy="1139591"/>
          </a:xfrm>
          <a:prstGeom prst="leftBrace">
            <a:avLst>
              <a:gd name="adj1" fmla="val 8346"/>
              <a:gd name="adj2" fmla="val 50000"/>
            </a:avLst>
          </a:prstGeom>
          <a:noFill/>
          <a:ln w="38100">
            <a:solidFill>
              <a:schemeClr val="bg1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lIns="73799" tIns="36899" rIns="73799" bIns="36899"/>
          <a:lstStyle/>
          <a:p>
            <a:pPr>
              <a:defRPr/>
            </a:pPr>
            <a:endParaRPr lang="vi-VN" b="1" kern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E7E6E6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956848" y="3339436"/>
            <a:ext cx="5013344" cy="382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3799" tIns="36899" rIns="73799" bIns="36899" anchor="ctr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  <a:latin typeface=".VnTime" pitchFamily="34" charset="0"/>
              </a:rPr>
              <a:t>* §iÓm n»m trong hay n»m ngoµi </a:t>
            </a:r>
            <a:r>
              <a:rPr lang="en-US" sz="2000" b="1">
                <a:solidFill>
                  <a:srgbClr val="FFFF00"/>
                </a:solidFill>
                <a:latin typeface=".VnTime" pitchFamily="34" charset="0"/>
              </a:rPr>
              <a:t>tam </a:t>
            </a:r>
            <a:r>
              <a:rPr lang="en-US" sz="2000" b="1" smtClean="0">
                <a:solidFill>
                  <a:srgbClr val="FFFF00"/>
                </a:solidFill>
                <a:latin typeface=".VnTime" pitchFamily="34" charset="0"/>
              </a:rPr>
              <a:t>gi¸c : </a:t>
            </a:r>
            <a:endParaRPr lang="en-US" sz="2000" b="1" dirty="0">
              <a:solidFill>
                <a:srgbClr val="FFFF00"/>
              </a:solidFill>
              <a:latin typeface=".VnTime" pitchFamily="34" charset="0"/>
            </a:endParaRPr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805719" y="3741461"/>
            <a:ext cx="6939280" cy="628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799" tIns="36899" rIns="73799" bIns="36899" anchor="ctr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    +  </a:t>
            </a:r>
            <a:r>
              <a:rPr lang="en-US" sz="1800" kern="0" dirty="0" err="1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1800" kern="0" dirty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1800" kern="0" dirty="0" err="1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800" kern="0" dirty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1800" kern="0" dirty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1800" kern="0" dirty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800" kern="0" dirty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1800" kern="0" dirty="0" err="1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1800" kern="0" dirty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1800" kern="0" dirty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887000" y="4206889"/>
            <a:ext cx="6408420" cy="628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799" tIns="36899" rIns="73799" bIns="36899" anchor="ctr">
            <a:spAutoFit/>
          </a:bodyPr>
          <a:lstStyle/>
          <a:p>
            <a:r>
              <a:rPr lang="en-US" sz="17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 Điểm N là điểm nằm ngoài tam giác.</a:t>
            </a:r>
          </a:p>
          <a:p>
            <a:endParaRPr lang="en-US" sz="18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1"/>
          <p:cNvSpPr>
            <a:spLocks noChangeArrowheads="1"/>
          </p:cNvSpPr>
          <p:nvPr/>
        </p:nvSpPr>
        <p:spPr bwMode="auto">
          <a:xfrm>
            <a:off x="6866809" y="2259080"/>
            <a:ext cx="222778" cy="42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799" tIns="36899" rIns="73799" bIns="36899">
            <a:spAutoFit/>
          </a:bodyPr>
          <a:lstStyle/>
          <a:p>
            <a:r>
              <a:rPr lang="en-US" sz="2300" b="1">
                <a:solidFill>
                  <a:srgbClr val="FFFFFF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6844477" y="2586639"/>
            <a:ext cx="490220" cy="28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799" tIns="36899" rIns="73799" bIns="3689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b="1" kern="0" smtClean="0">
                <a:solidFill>
                  <a:sysClr val="window" lastClr="FFFFFF"/>
                </a:solidFill>
                <a:latin typeface=".VnTime" pitchFamily="34" charset="0"/>
              </a:rPr>
              <a:t>M</a:t>
            </a:r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7605949" y="1859771"/>
            <a:ext cx="222778" cy="42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799" tIns="36899" rIns="73799" bIns="36899">
            <a:spAutoFit/>
          </a:bodyPr>
          <a:lstStyle/>
          <a:p>
            <a:r>
              <a:rPr lang="en-US" sz="2300" b="1">
                <a:solidFill>
                  <a:srgbClr val="FFFFFF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7625260" y="1831250"/>
            <a:ext cx="490220" cy="28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799" tIns="36899" rIns="73799" bIns="368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.VnTime" pitchFamily="34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37483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37"/>
          <p:cNvSpPr>
            <a:spLocks noChangeShapeType="1"/>
          </p:cNvSpPr>
          <p:nvPr/>
        </p:nvSpPr>
        <p:spPr bwMode="auto">
          <a:xfrm flipH="1" flipV="1">
            <a:off x="5586343" y="611974"/>
            <a:ext cx="1634489" cy="1754108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4" name="Text Box 2">
            <a:extLst/>
          </p:cNvPr>
          <p:cNvSpPr txBox="1">
            <a:spLocks noChangeArrowheads="1"/>
          </p:cNvSpPr>
          <p:nvPr/>
        </p:nvSpPr>
        <p:spPr bwMode="auto">
          <a:xfrm>
            <a:off x="658742" y="351490"/>
            <a:ext cx="1534160" cy="38229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73799" tIns="36899" rIns="73799" bIns="36899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l">
              <a:spcBef>
                <a:spcPct val="50000"/>
              </a:spcBef>
              <a:defRPr/>
            </a:pPr>
            <a:r>
              <a:rPr lang="en-US" sz="2000" b="1" err="1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Áp</a:t>
            </a:r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 </a:t>
            </a:r>
            <a:r>
              <a:rPr lang="en-US" sz="2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dụng :</a:t>
            </a:r>
            <a:endParaRPr lang="en-US" sz="2000" b="1" dirty="0">
              <a:solidFill>
                <a:srgbClr val="FFFF0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charset="0"/>
            </a:endParaRPr>
          </a:p>
        </p:txBody>
      </p:sp>
      <p:sp>
        <p:nvSpPr>
          <p:cNvPr id="5" name="Text Box 2">
            <a:extLst/>
          </p:cNvPr>
          <p:cNvSpPr txBox="1">
            <a:spLocks noChangeArrowheads="1"/>
          </p:cNvSpPr>
          <p:nvPr/>
        </p:nvSpPr>
        <p:spPr bwMode="auto">
          <a:xfrm>
            <a:off x="717162" y="684395"/>
            <a:ext cx="3921664" cy="99015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73799" tIns="36899" rIns="73799" bIns="36899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17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Bài</a:t>
            </a:r>
            <a:r>
              <a:rPr lang="en-US" sz="1700" b="1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 1 (</a:t>
            </a:r>
            <a:r>
              <a:rPr lang="en-US" sz="17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Bài</a:t>
            </a:r>
            <a:r>
              <a:rPr lang="en-US" sz="1700" b="1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 </a:t>
            </a:r>
            <a:r>
              <a:rPr lang="en-US" sz="1700" b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44 </a:t>
            </a:r>
            <a:r>
              <a:rPr lang="en-US" sz="17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SGK–Tr </a:t>
            </a:r>
            <a:r>
              <a:rPr lang="en-US" sz="1700" b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95</a:t>
            </a:r>
            <a:r>
              <a:rPr lang="en-US" sz="17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).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1700" smtClean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Xem hình vẽ rồi </a:t>
            </a:r>
            <a:r>
              <a:rPr lang="en-US" sz="1700" dirty="0" err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điền</a:t>
            </a:r>
            <a:r>
              <a:rPr lang="en-US" sz="1700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 </a:t>
            </a:r>
            <a:r>
              <a:rPr lang="en-US" sz="1700" dirty="0" err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vào</a:t>
            </a:r>
            <a:r>
              <a:rPr lang="en-US" sz="1700" dirty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 </a:t>
            </a:r>
            <a:r>
              <a:rPr lang="en-US" sz="1700" err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bảng</a:t>
            </a:r>
            <a:r>
              <a:rPr lang="en-US" sz="170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 </a:t>
            </a:r>
            <a:r>
              <a:rPr lang="en-US" sz="1700" smtClean="0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sau :</a:t>
            </a:r>
            <a:endParaRPr lang="en-US" sz="1700" dirty="0">
              <a:solidFill>
                <a:srgbClr val="FFFFFF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charset="0"/>
            </a:endParaRPr>
          </a:p>
        </p:txBody>
      </p:sp>
      <p:pic>
        <p:nvPicPr>
          <p:cNvPr id="6" name="tabl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439" y="2677235"/>
            <a:ext cx="6443725" cy="2146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71">
            <a:extLst/>
          </p:cNvPr>
          <p:cNvSpPr txBox="1">
            <a:spLocks noChangeArrowheads="1"/>
          </p:cNvSpPr>
          <p:nvPr/>
        </p:nvSpPr>
        <p:spPr bwMode="auto">
          <a:xfrm>
            <a:off x="956440" y="2770580"/>
            <a:ext cx="1387367" cy="59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799" tIns="36899" rIns="73799" bIns="36899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700" b="1" kern="0" dirty="0" err="1">
                <a:solidFill>
                  <a:srgbClr val="FFFF00"/>
                </a:solidFill>
              </a:rPr>
              <a:t>Tên</a:t>
            </a:r>
            <a:r>
              <a:rPr lang="en-US" sz="1700" b="1" kern="0" dirty="0">
                <a:solidFill>
                  <a:srgbClr val="FFFF00"/>
                </a:solidFill>
              </a:rPr>
              <a:t> tam </a:t>
            </a:r>
            <a:r>
              <a:rPr lang="en-US" sz="1700" b="1" kern="0" dirty="0" err="1">
                <a:solidFill>
                  <a:srgbClr val="FFFF00"/>
                </a:solidFill>
              </a:rPr>
              <a:t>giác</a:t>
            </a:r>
            <a:endParaRPr lang="en-US" sz="1700" b="1" kern="0" dirty="0">
              <a:solidFill>
                <a:srgbClr val="FFFF00"/>
              </a:solidFill>
            </a:endParaRPr>
          </a:p>
        </p:txBody>
      </p:sp>
      <p:sp>
        <p:nvSpPr>
          <p:cNvPr id="8" name="Text Box 72">
            <a:extLst/>
          </p:cNvPr>
          <p:cNvSpPr txBox="1">
            <a:spLocks noChangeArrowheads="1"/>
          </p:cNvSpPr>
          <p:nvPr/>
        </p:nvSpPr>
        <p:spPr bwMode="auto">
          <a:xfrm>
            <a:off x="2523938" y="2766554"/>
            <a:ext cx="1018540" cy="59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73799" tIns="36899" rIns="73799" bIns="36899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700" b="1" kern="0" dirty="0" err="1">
                <a:solidFill>
                  <a:srgbClr val="FFFF00"/>
                </a:solidFill>
              </a:rPr>
              <a:t>Tên</a:t>
            </a:r>
            <a:r>
              <a:rPr lang="en-US" sz="1700" b="1" kern="0" dirty="0">
                <a:solidFill>
                  <a:srgbClr val="FFFF00"/>
                </a:solidFill>
              </a:rPr>
              <a:t> </a:t>
            </a:r>
            <a:r>
              <a:rPr lang="en-US" sz="1700" b="1" kern="0" dirty="0" err="1">
                <a:solidFill>
                  <a:srgbClr val="FFFF00"/>
                </a:solidFill>
              </a:rPr>
              <a:t>ba</a:t>
            </a:r>
            <a:r>
              <a:rPr lang="en-US" sz="1700" b="1" kern="0" dirty="0">
                <a:solidFill>
                  <a:srgbClr val="FFFF00"/>
                </a:solidFill>
              </a:rPr>
              <a:t> </a:t>
            </a:r>
            <a:r>
              <a:rPr lang="en-US" sz="1700" b="1" kern="0" dirty="0" err="1">
                <a:solidFill>
                  <a:srgbClr val="FFFF00"/>
                </a:solidFill>
              </a:rPr>
              <a:t>đỉnh</a:t>
            </a:r>
            <a:endParaRPr lang="en-US" sz="1700" b="1" kern="0" dirty="0">
              <a:solidFill>
                <a:srgbClr val="FFFF00"/>
              </a:solidFill>
            </a:endParaRPr>
          </a:p>
        </p:txBody>
      </p:sp>
      <p:sp>
        <p:nvSpPr>
          <p:cNvPr id="9" name="Text Box 73">
            <a:extLst/>
          </p:cNvPr>
          <p:cNvSpPr txBox="1">
            <a:spLocks noChangeArrowheads="1"/>
          </p:cNvSpPr>
          <p:nvPr/>
        </p:nvSpPr>
        <p:spPr bwMode="auto">
          <a:xfrm>
            <a:off x="4284592" y="2765118"/>
            <a:ext cx="1051560" cy="59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73799" tIns="36899" rIns="73799" bIns="36899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75000"/>
              <a:defRPr/>
            </a:pPr>
            <a:r>
              <a:rPr lang="en-US" sz="1700" b="1" kern="0" dirty="0" err="1">
                <a:solidFill>
                  <a:srgbClr val="FFFF00"/>
                </a:solidFill>
              </a:rPr>
              <a:t>Tên</a:t>
            </a:r>
            <a:r>
              <a:rPr lang="en-US" sz="1700" b="1" kern="0" dirty="0">
                <a:solidFill>
                  <a:srgbClr val="FFFF00"/>
                </a:solidFill>
              </a:rPr>
              <a:t> </a:t>
            </a:r>
            <a:r>
              <a:rPr lang="en-US" sz="1700" b="1" kern="0" dirty="0" err="1">
                <a:solidFill>
                  <a:srgbClr val="FFFF00"/>
                </a:solidFill>
              </a:rPr>
              <a:t>ba</a:t>
            </a:r>
            <a:r>
              <a:rPr lang="en-US" sz="1700" b="1" kern="0" dirty="0">
                <a:solidFill>
                  <a:srgbClr val="FFFF00"/>
                </a:solidFill>
              </a:rPr>
              <a:t> </a:t>
            </a:r>
            <a:r>
              <a:rPr lang="en-US" sz="1700" b="1" kern="0" dirty="0" err="1">
                <a:solidFill>
                  <a:srgbClr val="FFFF00"/>
                </a:solidFill>
              </a:rPr>
              <a:t>góc</a:t>
            </a:r>
            <a:endParaRPr lang="en-US" sz="1700" b="1" kern="0" dirty="0">
              <a:solidFill>
                <a:srgbClr val="FFFF00"/>
              </a:solidFill>
            </a:endParaRPr>
          </a:p>
        </p:txBody>
      </p:sp>
      <p:sp>
        <p:nvSpPr>
          <p:cNvPr id="10" name="Text Box 74">
            <a:extLst/>
          </p:cNvPr>
          <p:cNvSpPr txBox="1">
            <a:spLocks noChangeArrowheads="1"/>
          </p:cNvSpPr>
          <p:nvPr/>
        </p:nvSpPr>
        <p:spPr bwMode="auto">
          <a:xfrm>
            <a:off x="5897494" y="2770580"/>
            <a:ext cx="1395731" cy="59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73799" tIns="36899" rIns="73799" bIns="36899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75000"/>
              <a:defRPr/>
            </a:pPr>
            <a:r>
              <a:rPr lang="en-US" sz="1700" b="1" kern="0" dirty="0" err="1">
                <a:solidFill>
                  <a:srgbClr val="FFFF00"/>
                </a:solidFill>
              </a:rPr>
              <a:t>Tên</a:t>
            </a:r>
            <a:r>
              <a:rPr lang="en-US" sz="1700" b="1" kern="0" dirty="0">
                <a:solidFill>
                  <a:srgbClr val="FFFF00"/>
                </a:solidFill>
              </a:rPr>
              <a:t> </a:t>
            </a:r>
            <a:r>
              <a:rPr lang="en-US" sz="1700" b="1" kern="0" dirty="0" err="1">
                <a:solidFill>
                  <a:srgbClr val="FFFF00"/>
                </a:solidFill>
              </a:rPr>
              <a:t>ba</a:t>
            </a:r>
            <a:r>
              <a:rPr lang="en-US" sz="1700" b="1" kern="0" dirty="0">
                <a:solidFill>
                  <a:srgbClr val="FFFF00"/>
                </a:solidFill>
              </a:rPr>
              <a:t> </a:t>
            </a:r>
            <a:r>
              <a:rPr lang="en-US" sz="1700" b="1" kern="0" dirty="0" err="1">
                <a:solidFill>
                  <a:srgbClr val="FFFF00"/>
                </a:solidFill>
              </a:rPr>
              <a:t>cạnh</a:t>
            </a:r>
            <a:endParaRPr lang="en-US" sz="1700" b="1" kern="0" dirty="0">
              <a:solidFill>
                <a:srgbClr val="FFFF00"/>
              </a:solidFill>
            </a:endParaRPr>
          </a:p>
        </p:txBody>
      </p:sp>
      <p:sp>
        <p:nvSpPr>
          <p:cNvPr id="11" name="Text Box 75">
            <a:extLst/>
          </p:cNvPr>
          <p:cNvSpPr txBox="1">
            <a:spLocks noChangeArrowheads="1"/>
          </p:cNvSpPr>
          <p:nvPr/>
        </p:nvSpPr>
        <p:spPr bwMode="auto">
          <a:xfrm>
            <a:off x="1119831" y="3573095"/>
            <a:ext cx="1005840" cy="336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73799" tIns="36899" rIns="73799" bIns="36899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75000"/>
              <a:defRPr/>
            </a:pPr>
            <a:r>
              <a:rPr lang="en-US" sz="1700" b="1" kern="0" dirty="0">
                <a:solidFill>
                  <a:srgbClr val="FFFF00"/>
                </a:solidFill>
                <a:sym typeface="Symbol" pitchFamily="18" charset="2"/>
              </a:rPr>
              <a:t>ABI</a:t>
            </a:r>
            <a:endParaRPr lang="en-US" sz="1700" b="1" kern="0" dirty="0">
              <a:solidFill>
                <a:srgbClr val="FFFF00"/>
              </a:solidFill>
            </a:endParaRPr>
          </a:p>
        </p:txBody>
      </p:sp>
      <p:sp>
        <p:nvSpPr>
          <p:cNvPr id="12" name="Text Box 76">
            <a:extLst/>
          </p:cNvPr>
          <p:cNvSpPr txBox="1">
            <a:spLocks noChangeArrowheads="1"/>
          </p:cNvSpPr>
          <p:nvPr/>
        </p:nvSpPr>
        <p:spPr bwMode="auto">
          <a:xfrm>
            <a:off x="1064845" y="4282243"/>
            <a:ext cx="1097280" cy="336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73799" tIns="36899" rIns="73799" bIns="36899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75000"/>
              <a:defRPr/>
            </a:pPr>
            <a:r>
              <a:rPr lang="en-US" sz="1700" b="1" kern="0" dirty="0">
                <a:solidFill>
                  <a:srgbClr val="FFFF00"/>
                </a:solidFill>
                <a:sym typeface="Symbol" pitchFamily="18" charset="2"/>
              </a:rPr>
              <a:t>AIC</a:t>
            </a:r>
            <a:endParaRPr lang="en-US" sz="1700" b="1" kern="0" dirty="0">
              <a:solidFill>
                <a:srgbClr val="FFFF00"/>
              </a:solidFill>
            </a:endParaRPr>
          </a:p>
        </p:txBody>
      </p:sp>
      <p:sp>
        <p:nvSpPr>
          <p:cNvPr id="13" name="Text Box 78">
            <a:extLst/>
          </p:cNvPr>
          <p:cNvSpPr txBox="1">
            <a:spLocks noChangeArrowheads="1"/>
          </p:cNvSpPr>
          <p:nvPr/>
        </p:nvSpPr>
        <p:spPr bwMode="auto">
          <a:xfrm>
            <a:off x="2523935" y="3540072"/>
            <a:ext cx="1005840" cy="336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73799" tIns="36899" rIns="73799" bIns="36899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75000"/>
              <a:defRPr/>
            </a:pPr>
            <a:r>
              <a:rPr lang="en-US" sz="1700" b="1" kern="0" dirty="0">
                <a:solidFill>
                  <a:srgbClr val="FFFF00"/>
                </a:solidFill>
              </a:rPr>
              <a:t>A, B, I</a:t>
            </a: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3772142" y="3530223"/>
            <a:ext cx="2076459" cy="631376"/>
            <a:chOff x="2552" y="2308"/>
            <a:chExt cx="1735" cy="487"/>
          </a:xfrm>
        </p:grpSpPr>
        <p:grpSp>
          <p:nvGrpSpPr>
            <p:cNvPr id="15" name="Group 33"/>
            <p:cNvGrpSpPr>
              <a:grpSpLocks/>
            </p:cNvGrpSpPr>
            <p:nvPr/>
          </p:nvGrpSpPr>
          <p:grpSpPr bwMode="auto">
            <a:xfrm>
              <a:off x="2552" y="2341"/>
              <a:ext cx="704" cy="276"/>
              <a:chOff x="2552" y="2341"/>
              <a:chExt cx="704" cy="276"/>
            </a:xfrm>
          </p:grpSpPr>
          <p:sp>
            <p:nvSpPr>
              <p:cNvPr id="26" name="Text Box 55">
                <a:extLst/>
              </p:cNvPr>
              <p:cNvSpPr txBox="1">
                <a:spLocks noChangeArrowheads="1"/>
              </p:cNvSpPr>
              <p:nvPr/>
            </p:nvSpPr>
            <p:spPr bwMode="auto">
              <a:xfrm>
                <a:off x="2552" y="2344"/>
                <a:ext cx="704" cy="2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:pPr algn="l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1700" b="1" kern="0" dirty="0">
                    <a:solidFill>
                      <a:srgbClr val="FFFFFF"/>
                    </a:solidFill>
                    <a:latin typeface="Times New Roman" pitchFamily="18" charset="0"/>
                  </a:rPr>
                  <a:t>ABI,</a:t>
                </a:r>
              </a:p>
            </p:txBody>
          </p:sp>
          <p:grpSp>
            <p:nvGrpSpPr>
              <p:cNvPr id="27" name="Group 45"/>
              <p:cNvGrpSpPr>
                <a:grpSpLocks/>
              </p:cNvGrpSpPr>
              <p:nvPr/>
            </p:nvGrpSpPr>
            <p:grpSpPr bwMode="auto">
              <a:xfrm>
                <a:off x="2687" y="2341"/>
                <a:ext cx="259" cy="47"/>
                <a:chOff x="2262" y="2208"/>
                <a:chExt cx="197" cy="48"/>
              </a:xfrm>
            </p:grpSpPr>
            <p:sp>
              <p:nvSpPr>
                <p:cNvPr id="28" name="Line 57">
                  <a:extLst/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262" y="2208"/>
                  <a:ext cx="97" cy="48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1pPr>
                  <a:lvl2pPr marL="4572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2pPr>
                  <a:lvl3pPr marL="9144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3pPr>
                  <a:lvl4pPr marL="13716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4pPr>
                  <a:lvl5pPr marL="18288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7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9" name="Line 58">
                  <a:extLst/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59" y="2208"/>
                  <a:ext cx="100" cy="48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1pPr>
                  <a:lvl2pPr marL="4572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2pPr>
                  <a:lvl3pPr marL="9144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3pPr>
                  <a:lvl4pPr marL="13716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4pPr>
                  <a:lvl5pPr marL="18288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700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</p:grpSp>
        <p:grpSp>
          <p:nvGrpSpPr>
            <p:cNvPr id="16" name="Group 34"/>
            <p:cNvGrpSpPr>
              <a:grpSpLocks/>
            </p:cNvGrpSpPr>
            <p:nvPr/>
          </p:nvGrpSpPr>
          <p:grpSpPr bwMode="auto">
            <a:xfrm>
              <a:off x="3132" y="2308"/>
              <a:ext cx="689" cy="487"/>
              <a:chOff x="3132" y="2308"/>
              <a:chExt cx="689" cy="487"/>
            </a:xfrm>
          </p:grpSpPr>
          <p:sp>
            <p:nvSpPr>
              <p:cNvPr id="22" name="Text Box 60">
                <a:extLst/>
              </p:cNvPr>
              <p:cNvSpPr txBox="1">
                <a:spLocks noChangeArrowheads="1"/>
              </p:cNvSpPr>
              <p:nvPr/>
            </p:nvSpPr>
            <p:spPr bwMode="auto">
              <a:xfrm>
                <a:off x="3132" y="2320"/>
                <a:ext cx="689" cy="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:pPr algn="l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1700" b="1" kern="0" dirty="0">
                    <a:solidFill>
                      <a:srgbClr val="FFFFFF"/>
                    </a:solidFill>
                    <a:latin typeface="Times New Roman" pitchFamily="18" charset="0"/>
                  </a:rPr>
                  <a:t>BIA ,</a:t>
                </a:r>
              </a:p>
            </p:txBody>
          </p:sp>
          <p:grpSp>
            <p:nvGrpSpPr>
              <p:cNvPr id="23" name="Group 41"/>
              <p:cNvGrpSpPr>
                <a:grpSpLocks/>
              </p:cNvGrpSpPr>
              <p:nvPr/>
            </p:nvGrpSpPr>
            <p:grpSpPr bwMode="auto">
              <a:xfrm>
                <a:off x="3227" y="2308"/>
                <a:ext cx="259" cy="55"/>
                <a:chOff x="2290" y="2168"/>
                <a:chExt cx="197" cy="56"/>
              </a:xfrm>
            </p:grpSpPr>
            <p:sp>
              <p:nvSpPr>
                <p:cNvPr id="24" name="Line 62">
                  <a:extLst/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290" y="2176"/>
                  <a:ext cx="97" cy="48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1pPr>
                  <a:lvl2pPr marL="4572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2pPr>
                  <a:lvl3pPr marL="9144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3pPr>
                  <a:lvl4pPr marL="13716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4pPr>
                  <a:lvl5pPr marL="18288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7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5" name="Line 63">
                  <a:extLst/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87" y="2168"/>
                  <a:ext cx="100" cy="48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1pPr>
                  <a:lvl2pPr marL="4572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2pPr>
                  <a:lvl3pPr marL="9144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3pPr>
                  <a:lvl4pPr marL="13716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4pPr>
                  <a:lvl5pPr marL="18288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700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</p:grpSp>
        <p:grpSp>
          <p:nvGrpSpPr>
            <p:cNvPr id="17" name="Group 35"/>
            <p:cNvGrpSpPr>
              <a:grpSpLocks/>
            </p:cNvGrpSpPr>
            <p:nvPr/>
          </p:nvGrpSpPr>
          <p:grpSpPr bwMode="auto">
            <a:xfrm>
              <a:off x="3663" y="2316"/>
              <a:ext cx="624" cy="277"/>
              <a:chOff x="3663" y="2316"/>
              <a:chExt cx="624" cy="277"/>
            </a:xfrm>
          </p:grpSpPr>
          <p:sp>
            <p:nvSpPr>
              <p:cNvPr id="18" name="Text Box 65">
                <a:extLst/>
              </p:cNvPr>
              <p:cNvSpPr txBox="1">
                <a:spLocks noChangeArrowheads="1"/>
              </p:cNvSpPr>
              <p:nvPr/>
            </p:nvSpPr>
            <p:spPr bwMode="auto">
              <a:xfrm>
                <a:off x="3663" y="2320"/>
                <a:ext cx="624" cy="2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:pPr algn="l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1700" b="1" kern="0" dirty="0">
                    <a:solidFill>
                      <a:srgbClr val="FFFFFF"/>
                    </a:solidFill>
                    <a:latin typeface="Times New Roman" pitchFamily="18" charset="0"/>
                  </a:rPr>
                  <a:t>IAB</a:t>
                </a:r>
              </a:p>
            </p:txBody>
          </p:sp>
          <p:grpSp>
            <p:nvGrpSpPr>
              <p:cNvPr id="19" name="Group 37"/>
              <p:cNvGrpSpPr>
                <a:grpSpLocks/>
              </p:cNvGrpSpPr>
              <p:nvPr/>
            </p:nvGrpSpPr>
            <p:grpSpPr bwMode="auto">
              <a:xfrm>
                <a:off x="3769" y="2316"/>
                <a:ext cx="252" cy="47"/>
                <a:chOff x="2318" y="2176"/>
                <a:chExt cx="192" cy="48"/>
              </a:xfrm>
            </p:grpSpPr>
            <p:sp>
              <p:nvSpPr>
                <p:cNvPr id="20" name="Line 67">
                  <a:extLst/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318" y="2176"/>
                  <a:ext cx="97" cy="48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1pPr>
                  <a:lvl2pPr marL="4572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2pPr>
                  <a:lvl3pPr marL="9144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3pPr>
                  <a:lvl4pPr marL="13716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4pPr>
                  <a:lvl5pPr marL="18288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7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1" name="Line 68">
                  <a:extLst/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14" y="2176"/>
                  <a:ext cx="96" cy="48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1pPr>
                  <a:lvl2pPr marL="4572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2pPr>
                  <a:lvl3pPr marL="9144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3pPr>
                  <a:lvl4pPr marL="13716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4pPr>
                  <a:lvl5pPr marL="18288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700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</p:grpSp>
      </p:grpSp>
      <p:sp>
        <p:nvSpPr>
          <p:cNvPr id="30" name="Text Box 42"/>
          <p:cNvSpPr txBox="1">
            <a:spLocks noChangeArrowheads="1"/>
          </p:cNvSpPr>
          <p:nvPr/>
        </p:nvSpPr>
        <p:spPr bwMode="auto">
          <a:xfrm>
            <a:off x="6016667" y="3539169"/>
            <a:ext cx="1188720" cy="336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73799" tIns="36899" rIns="73799" bIns="368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700" b="1">
                <a:solidFill>
                  <a:srgbClr val="FFFFFF"/>
                </a:solidFill>
                <a:latin typeface="Times New Roman" pitchFamily="18" charset="0"/>
              </a:rPr>
              <a:t>AB, BI, IA</a:t>
            </a:r>
          </a:p>
        </p:txBody>
      </p:sp>
      <p:sp>
        <p:nvSpPr>
          <p:cNvPr id="31" name="Text Box 43">
            <a:extLst/>
          </p:cNvPr>
          <p:cNvSpPr txBox="1">
            <a:spLocks noChangeArrowheads="1"/>
          </p:cNvSpPr>
          <p:nvPr/>
        </p:nvSpPr>
        <p:spPr bwMode="auto">
          <a:xfrm>
            <a:off x="2522796" y="4242061"/>
            <a:ext cx="1051560" cy="336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73799" tIns="36899" rIns="73799" bIns="36899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75000"/>
              <a:defRPr/>
            </a:pPr>
            <a:r>
              <a:rPr lang="en-US" sz="1700" b="1" kern="0" dirty="0">
                <a:solidFill>
                  <a:srgbClr val="FFFFFF"/>
                </a:solidFill>
                <a:latin typeface="Times New Roman" pitchFamily="18" charset="0"/>
              </a:rPr>
              <a:t>A, I, C</a:t>
            </a:r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3836276" y="4251144"/>
            <a:ext cx="1870717" cy="628784"/>
            <a:chOff x="2608" y="2310"/>
            <a:chExt cx="1679" cy="485"/>
          </a:xfrm>
        </p:grpSpPr>
        <p:grpSp>
          <p:nvGrpSpPr>
            <p:cNvPr id="33" name="Group 18"/>
            <p:cNvGrpSpPr>
              <a:grpSpLocks/>
            </p:cNvGrpSpPr>
            <p:nvPr/>
          </p:nvGrpSpPr>
          <p:grpSpPr bwMode="auto">
            <a:xfrm>
              <a:off x="2608" y="2310"/>
              <a:ext cx="704" cy="283"/>
              <a:chOff x="2608" y="2310"/>
              <a:chExt cx="704" cy="283"/>
            </a:xfrm>
          </p:grpSpPr>
          <p:sp>
            <p:nvSpPr>
              <p:cNvPr id="44" name="Text Box 55">
                <a:extLst/>
              </p:cNvPr>
              <p:cNvSpPr txBox="1">
                <a:spLocks noChangeArrowheads="1"/>
              </p:cNvSpPr>
              <p:nvPr/>
            </p:nvSpPr>
            <p:spPr bwMode="auto">
              <a:xfrm>
                <a:off x="2608" y="2320"/>
                <a:ext cx="704" cy="2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:pPr algn="l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1700" b="1" kern="0" dirty="0">
                    <a:solidFill>
                      <a:prstClr val="white"/>
                    </a:solidFill>
                    <a:latin typeface="Times New Roman" pitchFamily="18" charset="0"/>
                  </a:rPr>
                  <a:t>ACI,</a:t>
                </a:r>
              </a:p>
            </p:txBody>
          </p:sp>
          <p:grpSp>
            <p:nvGrpSpPr>
              <p:cNvPr id="45" name="Group 30"/>
              <p:cNvGrpSpPr>
                <a:grpSpLocks/>
              </p:cNvGrpSpPr>
              <p:nvPr/>
            </p:nvGrpSpPr>
            <p:grpSpPr bwMode="auto">
              <a:xfrm>
                <a:off x="2753" y="2310"/>
                <a:ext cx="250" cy="47"/>
                <a:chOff x="2311" y="2176"/>
                <a:chExt cx="190" cy="48"/>
              </a:xfrm>
            </p:grpSpPr>
            <p:sp>
              <p:nvSpPr>
                <p:cNvPr id="46" name="Line 57">
                  <a:extLst/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311" y="2176"/>
                  <a:ext cx="97" cy="48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1pPr>
                  <a:lvl2pPr marL="4572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2pPr>
                  <a:lvl3pPr marL="9144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3pPr>
                  <a:lvl4pPr marL="13716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4pPr>
                  <a:lvl5pPr marL="18288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7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47" name="Line 58">
                  <a:extLst/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1" y="2176"/>
                  <a:ext cx="100" cy="48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1pPr>
                  <a:lvl2pPr marL="4572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2pPr>
                  <a:lvl3pPr marL="9144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3pPr>
                  <a:lvl4pPr marL="13716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4pPr>
                  <a:lvl5pPr marL="18288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700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</p:grpSp>
        <p:grpSp>
          <p:nvGrpSpPr>
            <p:cNvPr id="34" name="Group 19"/>
            <p:cNvGrpSpPr>
              <a:grpSpLocks/>
            </p:cNvGrpSpPr>
            <p:nvPr/>
          </p:nvGrpSpPr>
          <p:grpSpPr bwMode="auto">
            <a:xfrm>
              <a:off x="3133" y="2318"/>
              <a:ext cx="624" cy="477"/>
              <a:chOff x="3133" y="2318"/>
              <a:chExt cx="624" cy="477"/>
            </a:xfrm>
          </p:grpSpPr>
          <p:sp>
            <p:nvSpPr>
              <p:cNvPr id="40" name="Text Box 60">
                <a:extLst/>
              </p:cNvPr>
              <p:cNvSpPr txBox="1">
                <a:spLocks noChangeArrowheads="1"/>
              </p:cNvSpPr>
              <p:nvPr/>
            </p:nvSpPr>
            <p:spPr bwMode="auto">
              <a:xfrm>
                <a:off x="3133" y="2320"/>
                <a:ext cx="624" cy="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:pPr algn="l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1700" b="1" kern="0" dirty="0">
                    <a:solidFill>
                      <a:prstClr val="white"/>
                    </a:solidFill>
                    <a:latin typeface="Times New Roman" pitchFamily="18" charset="0"/>
                  </a:rPr>
                  <a:t>CIA,</a:t>
                </a:r>
              </a:p>
            </p:txBody>
          </p:sp>
          <p:grpSp>
            <p:nvGrpSpPr>
              <p:cNvPr id="41" name="Group 26"/>
              <p:cNvGrpSpPr>
                <a:grpSpLocks/>
              </p:cNvGrpSpPr>
              <p:nvPr/>
            </p:nvGrpSpPr>
            <p:grpSpPr bwMode="auto">
              <a:xfrm>
                <a:off x="3245" y="2318"/>
                <a:ext cx="259" cy="47"/>
                <a:chOff x="2304" y="2184"/>
                <a:chExt cx="197" cy="48"/>
              </a:xfrm>
            </p:grpSpPr>
            <p:sp>
              <p:nvSpPr>
                <p:cNvPr id="42" name="Line 62">
                  <a:extLst/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304" y="2184"/>
                  <a:ext cx="97" cy="48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1pPr>
                  <a:lvl2pPr marL="4572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2pPr>
                  <a:lvl3pPr marL="9144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3pPr>
                  <a:lvl4pPr marL="13716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4pPr>
                  <a:lvl5pPr marL="18288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7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43" name="Line 63">
                  <a:extLst/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1" y="2184"/>
                  <a:ext cx="100" cy="48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1pPr>
                  <a:lvl2pPr marL="4572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2pPr>
                  <a:lvl3pPr marL="9144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3pPr>
                  <a:lvl4pPr marL="13716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4pPr>
                  <a:lvl5pPr marL="18288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700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</p:grpSp>
        <p:grpSp>
          <p:nvGrpSpPr>
            <p:cNvPr id="35" name="Group 20"/>
            <p:cNvGrpSpPr>
              <a:grpSpLocks/>
            </p:cNvGrpSpPr>
            <p:nvPr/>
          </p:nvGrpSpPr>
          <p:grpSpPr bwMode="auto">
            <a:xfrm>
              <a:off x="3663" y="2316"/>
              <a:ext cx="624" cy="277"/>
              <a:chOff x="3663" y="2316"/>
              <a:chExt cx="624" cy="277"/>
            </a:xfrm>
          </p:grpSpPr>
          <p:sp>
            <p:nvSpPr>
              <p:cNvPr id="36" name="Text Box 65">
                <a:extLst/>
              </p:cNvPr>
              <p:cNvSpPr txBox="1">
                <a:spLocks noChangeArrowheads="1"/>
              </p:cNvSpPr>
              <p:nvPr/>
            </p:nvSpPr>
            <p:spPr bwMode="auto">
              <a:xfrm>
                <a:off x="3663" y="2320"/>
                <a:ext cx="624" cy="2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defPPr>
                  <a:defRPr lang="en-US"/>
                </a:defPPr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:pPr algn="l" fontAlgn="auto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1700" b="1" kern="0" dirty="0">
                    <a:solidFill>
                      <a:prstClr val="white"/>
                    </a:solidFill>
                    <a:latin typeface="Times New Roman" pitchFamily="18" charset="0"/>
                  </a:rPr>
                  <a:t>IAC</a:t>
                </a:r>
              </a:p>
            </p:txBody>
          </p:sp>
          <p:grpSp>
            <p:nvGrpSpPr>
              <p:cNvPr id="37" name="Group 22"/>
              <p:cNvGrpSpPr>
                <a:grpSpLocks/>
              </p:cNvGrpSpPr>
              <p:nvPr/>
            </p:nvGrpSpPr>
            <p:grpSpPr bwMode="auto">
              <a:xfrm>
                <a:off x="3768" y="2316"/>
                <a:ext cx="252" cy="47"/>
                <a:chOff x="2318" y="2176"/>
                <a:chExt cx="192" cy="48"/>
              </a:xfrm>
            </p:grpSpPr>
            <p:sp>
              <p:nvSpPr>
                <p:cNvPr id="38" name="Line 67">
                  <a:extLst/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318" y="2176"/>
                  <a:ext cx="97" cy="48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1pPr>
                  <a:lvl2pPr marL="4572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2pPr>
                  <a:lvl3pPr marL="9144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3pPr>
                  <a:lvl4pPr marL="13716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4pPr>
                  <a:lvl5pPr marL="18288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700" kern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9" name="Line 68">
                  <a:extLst/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14" y="2176"/>
                  <a:ext cx="96" cy="48"/>
                </a:xfrm>
                <a:prstGeom prst="line">
                  <a:avLst/>
                </a:prstGeom>
                <a:noFill/>
                <a:ln w="9525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>
                  <a:defPPr>
                    <a:defRPr lang="en-US"/>
                  </a:defPPr>
                  <a:lvl1pPr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1pPr>
                  <a:lvl2pPr marL="4572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2pPr>
                  <a:lvl3pPr marL="9144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3pPr>
                  <a:lvl4pPr marL="13716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4pPr>
                  <a:lvl5pPr marL="18288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lvl9pPr>
                </a:lstStyle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sz="1700" kern="0">
                    <a:solidFill>
                      <a:sysClr val="windowText" lastClr="000000"/>
                    </a:solidFill>
                  </a:endParaRPr>
                </a:p>
              </p:txBody>
            </p:sp>
          </p:grpSp>
        </p:grpSp>
      </p:grpSp>
      <p:sp>
        <p:nvSpPr>
          <p:cNvPr id="48" name="Text Box 44"/>
          <p:cNvSpPr txBox="1">
            <a:spLocks noChangeArrowheads="1"/>
          </p:cNvSpPr>
          <p:nvPr/>
        </p:nvSpPr>
        <p:spPr bwMode="auto">
          <a:xfrm>
            <a:off x="6052432" y="4251135"/>
            <a:ext cx="1325880" cy="336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73799" tIns="36899" rIns="73799" bIns="368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700" b="1">
                <a:solidFill>
                  <a:srgbClr val="FFFFFF"/>
                </a:solidFill>
                <a:latin typeface="Times New Roman" pitchFamily="18" charset="0"/>
              </a:rPr>
              <a:t>AI, IC, CA</a:t>
            </a:r>
          </a:p>
        </p:txBody>
      </p:sp>
      <p:sp>
        <p:nvSpPr>
          <p:cNvPr id="49" name="Freeform 29"/>
          <p:cNvSpPr>
            <a:spLocks/>
          </p:cNvSpPr>
          <p:nvPr/>
        </p:nvSpPr>
        <p:spPr bwMode="auto">
          <a:xfrm>
            <a:off x="6792843" y="2006963"/>
            <a:ext cx="91440" cy="360416"/>
          </a:xfrm>
          <a:custGeom>
            <a:avLst/>
            <a:gdLst>
              <a:gd name="T0" fmla="*/ 0 w 97"/>
              <a:gd name="T1" fmla="*/ 2147483647 h 278"/>
              <a:gd name="T2" fmla="*/ 2147483647 w 97"/>
              <a:gd name="T3" fmla="*/ 0 h 27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7" h="278">
                <a:moveTo>
                  <a:pt x="0" y="278"/>
                </a:moveTo>
                <a:cubicBezTo>
                  <a:pt x="1" y="177"/>
                  <a:pt x="35" y="79"/>
                  <a:pt x="97" y="0"/>
                </a:cubicBezTo>
              </a:path>
            </a:pathLst>
          </a:custGeom>
          <a:noFill/>
          <a:ln w="28575" cap="flat">
            <a:solidFill>
              <a:srgbClr val="FFFF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50" name="Freeform 30"/>
          <p:cNvSpPr>
            <a:spLocks/>
          </p:cNvSpPr>
          <p:nvPr/>
        </p:nvSpPr>
        <p:spPr bwMode="auto">
          <a:xfrm>
            <a:off x="6282305" y="2165131"/>
            <a:ext cx="190500" cy="197062"/>
          </a:xfrm>
          <a:custGeom>
            <a:avLst/>
            <a:gdLst>
              <a:gd name="T0" fmla="*/ 0 w 199"/>
              <a:gd name="T1" fmla="*/ 2147483647 h 152"/>
              <a:gd name="T2" fmla="*/ 2147483647 w 199"/>
              <a:gd name="T3" fmla="*/ 2147483647 h 152"/>
              <a:gd name="T4" fmla="*/ 2147483647 w 199"/>
              <a:gd name="T5" fmla="*/ 2147483647 h 1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9" h="152">
                <a:moveTo>
                  <a:pt x="0" y="37"/>
                </a:moveTo>
                <a:cubicBezTo>
                  <a:pt x="63" y="0"/>
                  <a:pt x="144" y="20"/>
                  <a:pt x="181" y="83"/>
                </a:cubicBezTo>
                <a:cubicBezTo>
                  <a:pt x="193" y="104"/>
                  <a:pt x="199" y="128"/>
                  <a:pt x="199" y="152"/>
                </a:cubicBezTo>
              </a:path>
            </a:pathLst>
          </a:custGeom>
          <a:noFill/>
          <a:ln w="28575" cap="flat">
            <a:solidFill>
              <a:srgbClr val="FFFF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51" name="Freeform 31"/>
          <p:cNvSpPr>
            <a:spLocks/>
          </p:cNvSpPr>
          <p:nvPr/>
        </p:nvSpPr>
        <p:spPr bwMode="auto">
          <a:xfrm>
            <a:off x="5799705" y="963314"/>
            <a:ext cx="113030" cy="134832"/>
          </a:xfrm>
          <a:custGeom>
            <a:avLst/>
            <a:gdLst>
              <a:gd name="T0" fmla="*/ 2147483647 w 118"/>
              <a:gd name="T1" fmla="*/ 0 h 104"/>
              <a:gd name="T2" fmla="*/ 0 w 118"/>
              <a:gd name="T3" fmla="*/ 2147483647 h 10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8" h="104">
                <a:moveTo>
                  <a:pt x="118" y="0"/>
                </a:moveTo>
                <a:cubicBezTo>
                  <a:pt x="86" y="42"/>
                  <a:pt x="46" y="77"/>
                  <a:pt x="0" y="104"/>
                </a:cubicBezTo>
              </a:path>
            </a:pathLst>
          </a:custGeom>
          <a:noFill/>
          <a:ln w="28575" cap="flat">
            <a:solidFill>
              <a:srgbClr val="FFFF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52" name="Freeform 32"/>
          <p:cNvSpPr>
            <a:spLocks/>
          </p:cNvSpPr>
          <p:nvPr/>
        </p:nvSpPr>
        <p:spPr bwMode="auto">
          <a:xfrm>
            <a:off x="5943212" y="1885098"/>
            <a:ext cx="198120" cy="468021"/>
          </a:xfrm>
          <a:custGeom>
            <a:avLst/>
            <a:gdLst>
              <a:gd name="T0" fmla="*/ 0 w 208"/>
              <a:gd name="T1" fmla="*/ 2147483647 h 361"/>
              <a:gd name="T2" fmla="*/ 2147483647 w 208"/>
              <a:gd name="T3" fmla="*/ 0 h 36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08" h="361">
                <a:moveTo>
                  <a:pt x="0" y="361"/>
                </a:moveTo>
                <a:cubicBezTo>
                  <a:pt x="2" y="213"/>
                  <a:pt x="81" y="76"/>
                  <a:pt x="208" y="0"/>
                </a:cubicBezTo>
              </a:path>
            </a:pathLst>
          </a:custGeom>
          <a:noFill/>
          <a:ln w="34925" cap="flat">
            <a:solidFill>
              <a:srgbClr val="FF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53" name="Freeform 33"/>
          <p:cNvSpPr>
            <a:spLocks/>
          </p:cNvSpPr>
          <p:nvPr/>
        </p:nvSpPr>
        <p:spPr bwMode="auto">
          <a:xfrm>
            <a:off x="5489824" y="1025545"/>
            <a:ext cx="278129" cy="82973"/>
          </a:xfrm>
          <a:custGeom>
            <a:avLst/>
            <a:gdLst>
              <a:gd name="T0" fmla="*/ 2147483647 w 292"/>
              <a:gd name="T1" fmla="*/ 0 h 64"/>
              <a:gd name="T2" fmla="*/ 0 w 292"/>
              <a:gd name="T3" fmla="*/ 2147483647 h 6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92" h="64">
                <a:moveTo>
                  <a:pt x="292" y="0"/>
                </a:moveTo>
                <a:cubicBezTo>
                  <a:pt x="204" y="52"/>
                  <a:pt x="98" y="64"/>
                  <a:pt x="0" y="34"/>
                </a:cubicBezTo>
              </a:path>
            </a:pathLst>
          </a:custGeom>
          <a:noFill/>
          <a:ln w="34925" cap="flat">
            <a:solidFill>
              <a:srgbClr val="FF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54" name="Freeform 34"/>
          <p:cNvSpPr>
            <a:spLocks/>
          </p:cNvSpPr>
          <p:nvPr/>
        </p:nvSpPr>
        <p:spPr bwMode="auto">
          <a:xfrm>
            <a:off x="5259953" y="2070490"/>
            <a:ext cx="147320" cy="274850"/>
          </a:xfrm>
          <a:custGeom>
            <a:avLst/>
            <a:gdLst>
              <a:gd name="T0" fmla="*/ 0 w 155"/>
              <a:gd name="T1" fmla="*/ 0 h 212"/>
              <a:gd name="T2" fmla="*/ 2147483647 w 155"/>
              <a:gd name="T3" fmla="*/ 2147483647 h 21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5" h="212">
                <a:moveTo>
                  <a:pt x="0" y="0"/>
                </a:moveTo>
                <a:cubicBezTo>
                  <a:pt x="93" y="29"/>
                  <a:pt x="155" y="115"/>
                  <a:pt x="154" y="212"/>
                </a:cubicBezTo>
              </a:path>
            </a:pathLst>
          </a:custGeom>
          <a:noFill/>
          <a:ln w="34925" cap="flat">
            <a:solidFill>
              <a:srgbClr val="FF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55" name="Line 35"/>
          <p:cNvSpPr>
            <a:spLocks noChangeShapeType="1"/>
          </p:cNvSpPr>
          <p:nvPr/>
        </p:nvSpPr>
        <p:spPr bwMode="auto">
          <a:xfrm flipH="1">
            <a:off x="5197723" y="619754"/>
            <a:ext cx="394970" cy="1722993"/>
          </a:xfrm>
          <a:prstGeom prst="line">
            <a:avLst/>
          </a:prstGeom>
          <a:noFill/>
          <a:ln w="349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56" name="Line 36"/>
          <p:cNvSpPr>
            <a:spLocks noChangeShapeType="1"/>
          </p:cNvSpPr>
          <p:nvPr/>
        </p:nvSpPr>
        <p:spPr bwMode="auto">
          <a:xfrm>
            <a:off x="5197725" y="2342746"/>
            <a:ext cx="2029460" cy="31115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57" name="Line 37"/>
          <p:cNvSpPr>
            <a:spLocks noChangeShapeType="1"/>
          </p:cNvSpPr>
          <p:nvPr/>
        </p:nvSpPr>
        <p:spPr bwMode="auto">
          <a:xfrm flipH="1" flipV="1">
            <a:off x="5592694" y="619754"/>
            <a:ext cx="1634491" cy="1754108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58" name="Line 38"/>
          <p:cNvSpPr>
            <a:spLocks noChangeShapeType="1"/>
          </p:cNvSpPr>
          <p:nvPr/>
        </p:nvSpPr>
        <p:spPr bwMode="auto">
          <a:xfrm flipH="1" flipV="1">
            <a:off x="5592695" y="619754"/>
            <a:ext cx="754380" cy="1739847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grpSp>
        <p:nvGrpSpPr>
          <p:cNvPr id="59" name="Group 42"/>
          <p:cNvGrpSpPr>
            <a:grpSpLocks/>
          </p:cNvGrpSpPr>
          <p:nvPr/>
        </p:nvGrpSpPr>
        <p:grpSpPr bwMode="auto">
          <a:xfrm>
            <a:off x="5507594" y="325457"/>
            <a:ext cx="157161" cy="325412"/>
            <a:chOff x="4344" y="273"/>
            <a:chExt cx="165" cy="251"/>
          </a:xfrm>
        </p:grpSpPr>
        <p:sp>
          <p:nvSpPr>
            <p:cNvPr id="60" name="Oval 39"/>
            <p:cNvSpPr>
              <a:spLocks noChangeArrowheads="1"/>
            </p:cNvSpPr>
            <p:nvPr/>
          </p:nvSpPr>
          <p:spPr bwMode="auto">
            <a:xfrm>
              <a:off x="4409" y="476"/>
              <a:ext cx="48" cy="4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 altLang="en-US" sz="1700">
                <a:solidFill>
                  <a:srgbClr val="FFFF00"/>
                </a:solidFill>
                <a:latin typeface="Calibri" pitchFamily="34" charset="0"/>
              </a:endParaRPr>
            </a:p>
          </p:txBody>
        </p:sp>
        <p:sp>
          <p:nvSpPr>
            <p:cNvPr id="61" name="Oval 40"/>
            <p:cNvSpPr>
              <a:spLocks noChangeArrowheads="1"/>
            </p:cNvSpPr>
            <p:nvPr/>
          </p:nvSpPr>
          <p:spPr bwMode="auto">
            <a:xfrm>
              <a:off x="4409" y="476"/>
              <a:ext cx="48" cy="48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altLang="en-US" sz="1700">
                <a:solidFill>
                  <a:srgbClr val="FFFF00"/>
                </a:solidFill>
                <a:latin typeface="Calibri" pitchFamily="34" charset="0"/>
              </a:endParaRPr>
            </a:p>
          </p:txBody>
        </p:sp>
        <p:sp>
          <p:nvSpPr>
            <p:cNvPr id="62" name="Rectangle 41"/>
            <p:cNvSpPr>
              <a:spLocks noChangeArrowheads="1"/>
            </p:cNvSpPr>
            <p:nvPr/>
          </p:nvSpPr>
          <p:spPr bwMode="auto">
            <a:xfrm>
              <a:off x="4344" y="273"/>
              <a:ext cx="16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b="1">
                  <a:solidFill>
                    <a:srgbClr val="FFFF00"/>
                  </a:solidFill>
                  <a:latin typeface="Times New Roman" pitchFamily="18" charset="0"/>
                </a:rPr>
                <a:t>A</a:t>
              </a:r>
              <a:endParaRPr lang="en-US" altLang="en-US" sz="1700">
                <a:solidFill>
                  <a:srgbClr val="FFFF00"/>
                </a:solidFill>
              </a:endParaRPr>
            </a:p>
          </p:txBody>
        </p:sp>
      </p:grpSp>
      <p:grpSp>
        <p:nvGrpSpPr>
          <p:cNvPr id="63" name="Group 46"/>
          <p:cNvGrpSpPr>
            <a:grpSpLocks/>
          </p:cNvGrpSpPr>
          <p:nvPr/>
        </p:nvGrpSpPr>
        <p:grpSpPr bwMode="auto">
          <a:xfrm>
            <a:off x="5143125" y="2311631"/>
            <a:ext cx="145733" cy="331894"/>
            <a:chOff x="3960" y="1805"/>
            <a:chExt cx="153" cy="256"/>
          </a:xfrm>
        </p:grpSpPr>
        <p:sp>
          <p:nvSpPr>
            <p:cNvPr id="64" name="Oval 43"/>
            <p:cNvSpPr>
              <a:spLocks noChangeArrowheads="1"/>
            </p:cNvSpPr>
            <p:nvPr/>
          </p:nvSpPr>
          <p:spPr bwMode="auto">
            <a:xfrm>
              <a:off x="3995" y="1805"/>
              <a:ext cx="48" cy="4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 altLang="en-US" sz="1700">
                <a:solidFill>
                  <a:srgbClr val="FFFF00"/>
                </a:solidFill>
                <a:latin typeface="Calibri" pitchFamily="34" charset="0"/>
              </a:endParaRPr>
            </a:p>
          </p:txBody>
        </p:sp>
        <p:sp>
          <p:nvSpPr>
            <p:cNvPr id="65" name="Oval 44"/>
            <p:cNvSpPr>
              <a:spLocks noChangeArrowheads="1"/>
            </p:cNvSpPr>
            <p:nvPr/>
          </p:nvSpPr>
          <p:spPr bwMode="auto">
            <a:xfrm>
              <a:off x="3995" y="1805"/>
              <a:ext cx="48" cy="48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altLang="en-US" sz="1700">
                <a:solidFill>
                  <a:srgbClr val="FFFF00"/>
                </a:solidFill>
                <a:latin typeface="Calibri" pitchFamily="34" charset="0"/>
              </a:endParaRPr>
            </a:p>
          </p:txBody>
        </p:sp>
        <p:sp>
          <p:nvSpPr>
            <p:cNvPr id="66" name="Rectangle 45"/>
            <p:cNvSpPr>
              <a:spLocks noChangeArrowheads="1"/>
            </p:cNvSpPr>
            <p:nvPr/>
          </p:nvSpPr>
          <p:spPr bwMode="auto">
            <a:xfrm>
              <a:off x="3960" y="1859"/>
              <a:ext cx="15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b="1">
                  <a:solidFill>
                    <a:srgbClr val="FFFF00"/>
                  </a:solidFill>
                  <a:latin typeface="Times New Roman" pitchFamily="18" charset="0"/>
                </a:rPr>
                <a:t>B</a:t>
              </a:r>
              <a:endParaRPr lang="en-US" altLang="en-US" sz="1700">
                <a:solidFill>
                  <a:srgbClr val="FFFF00"/>
                </a:solidFill>
              </a:endParaRPr>
            </a:p>
          </p:txBody>
        </p:sp>
      </p:grpSp>
      <p:grpSp>
        <p:nvGrpSpPr>
          <p:cNvPr id="67" name="Group 50"/>
          <p:cNvGrpSpPr>
            <a:grpSpLocks/>
          </p:cNvGrpSpPr>
          <p:nvPr/>
        </p:nvGrpSpPr>
        <p:grpSpPr bwMode="auto">
          <a:xfrm>
            <a:off x="7181449" y="2342746"/>
            <a:ext cx="157161" cy="331894"/>
            <a:chOff x="6101" y="1829"/>
            <a:chExt cx="165" cy="256"/>
          </a:xfrm>
        </p:grpSpPr>
        <p:sp>
          <p:nvSpPr>
            <p:cNvPr id="68" name="Oval 47"/>
            <p:cNvSpPr>
              <a:spLocks noChangeArrowheads="1"/>
            </p:cNvSpPr>
            <p:nvPr/>
          </p:nvSpPr>
          <p:spPr bwMode="auto">
            <a:xfrm>
              <a:off x="6125" y="1829"/>
              <a:ext cx="48" cy="4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 altLang="en-US" sz="1700">
                <a:solidFill>
                  <a:srgbClr val="FFFF00"/>
                </a:solidFill>
                <a:latin typeface="Calibri" pitchFamily="34" charset="0"/>
              </a:endParaRPr>
            </a:p>
          </p:txBody>
        </p:sp>
        <p:sp>
          <p:nvSpPr>
            <p:cNvPr id="69" name="Oval 48"/>
            <p:cNvSpPr>
              <a:spLocks noChangeArrowheads="1"/>
            </p:cNvSpPr>
            <p:nvPr/>
          </p:nvSpPr>
          <p:spPr bwMode="auto">
            <a:xfrm>
              <a:off x="6125" y="1829"/>
              <a:ext cx="48" cy="48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altLang="en-US" sz="1700">
                <a:solidFill>
                  <a:srgbClr val="FFFF00"/>
                </a:solidFill>
                <a:latin typeface="Calibri" pitchFamily="34" charset="0"/>
              </a:endParaRPr>
            </a:p>
          </p:txBody>
        </p:sp>
        <p:sp>
          <p:nvSpPr>
            <p:cNvPr id="70" name="Rectangle 49"/>
            <p:cNvSpPr>
              <a:spLocks noChangeArrowheads="1"/>
            </p:cNvSpPr>
            <p:nvPr/>
          </p:nvSpPr>
          <p:spPr bwMode="auto">
            <a:xfrm>
              <a:off x="6101" y="1883"/>
              <a:ext cx="16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b="1">
                  <a:solidFill>
                    <a:srgbClr val="FFFF00"/>
                  </a:solidFill>
                  <a:latin typeface="Times New Roman" pitchFamily="18" charset="0"/>
                </a:rPr>
                <a:t>C</a:t>
              </a:r>
              <a:endParaRPr lang="en-US" altLang="en-US" sz="1700">
                <a:solidFill>
                  <a:srgbClr val="FFFF00"/>
                </a:solidFill>
              </a:endParaRPr>
            </a:p>
          </p:txBody>
        </p:sp>
      </p:grpSp>
      <p:grpSp>
        <p:nvGrpSpPr>
          <p:cNvPr id="71" name="Group 54"/>
          <p:cNvGrpSpPr>
            <a:grpSpLocks/>
          </p:cNvGrpSpPr>
          <p:nvPr/>
        </p:nvGrpSpPr>
        <p:grpSpPr bwMode="auto">
          <a:xfrm>
            <a:off x="6314059" y="2329783"/>
            <a:ext cx="84830" cy="330597"/>
            <a:chOff x="5189" y="1818"/>
            <a:chExt cx="88" cy="255"/>
          </a:xfrm>
        </p:grpSpPr>
        <p:sp>
          <p:nvSpPr>
            <p:cNvPr id="72" name="Oval 51"/>
            <p:cNvSpPr>
              <a:spLocks noChangeArrowheads="1"/>
            </p:cNvSpPr>
            <p:nvPr/>
          </p:nvSpPr>
          <p:spPr bwMode="auto">
            <a:xfrm>
              <a:off x="5201" y="1818"/>
              <a:ext cx="48" cy="48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 altLang="en-US" sz="1700">
                <a:solidFill>
                  <a:srgbClr val="FFFF00"/>
                </a:solidFill>
                <a:latin typeface="Calibri" pitchFamily="34" charset="0"/>
              </a:endParaRPr>
            </a:p>
          </p:txBody>
        </p:sp>
        <p:sp>
          <p:nvSpPr>
            <p:cNvPr id="73" name="Oval 52"/>
            <p:cNvSpPr>
              <a:spLocks noChangeArrowheads="1"/>
            </p:cNvSpPr>
            <p:nvPr/>
          </p:nvSpPr>
          <p:spPr bwMode="auto">
            <a:xfrm>
              <a:off x="5201" y="1818"/>
              <a:ext cx="48" cy="48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altLang="en-US" sz="1700">
                <a:solidFill>
                  <a:srgbClr val="FFFF00"/>
                </a:solidFill>
                <a:latin typeface="Calibri" pitchFamily="34" charset="0"/>
              </a:endParaRPr>
            </a:p>
          </p:txBody>
        </p:sp>
        <p:sp>
          <p:nvSpPr>
            <p:cNvPr id="74" name="Rectangle 53"/>
            <p:cNvSpPr>
              <a:spLocks noChangeArrowheads="1"/>
            </p:cNvSpPr>
            <p:nvPr/>
          </p:nvSpPr>
          <p:spPr bwMode="auto">
            <a:xfrm>
              <a:off x="5189" y="1871"/>
              <a:ext cx="8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700" b="1">
                  <a:solidFill>
                    <a:srgbClr val="FFFF00"/>
                  </a:solidFill>
                  <a:latin typeface="Times New Roman" pitchFamily="18" charset="0"/>
                </a:rPr>
                <a:t>I</a:t>
              </a:r>
              <a:endParaRPr lang="en-US" altLang="en-US" sz="1700">
                <a:solidFill>
                  <a:srgbClr val="FFFF00"/>
                </a:solidFill>
              </a:endParaRPr>
            </a:p>
          </p:txBody>
        </p:sp>
      </p:grpSp>
      <p:pic>
        <p:nvPicPr>
          <p:cNvPr id="75" name="Picture 7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992" y="1927880"/>
            <a:ext cx="549911" cy="522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975" y="551041"/>
            <a:ext cx="434340" cy="632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693" y="2110681"/>
            <a:ext cx="309880" cy="33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955" y="1809902"/>
            <a:ext cx="520700" cy="632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953" y="2000480"/>
            <a:ext cx="332740" cy="43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675" y="544558"/>
            <a:ext cx="394970" cy="632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" name="Line 35"/>
          <p:cNvSpPr>
            <a:spLocks noChangeShapeType="1"/>
          </p:cNvSpPr>
          <p:nvPr/>
        </p:nvSpPr>
        <p:spPr bwMode="auto">
          <a:xfrm flipH="1">
            <a:off x="5202804" y="634014"/>
            <a:ext cx="393700" cy="1722994"/>
          </a:xfrm>
          <a:prstGeom prst="line">
            <a:avLst/>
          </a:prstGeom>
          <a:noFill/>
          <a:ln w="349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82" name="Line 38"/>
          <p:cNvSpPr>
            <a:spLocks noChangeShapeType="1"/>
          </p:cNvSpPr>
          <p:nvPr/>
        </p:nvSpPr>
        <p:spPr bwMode="auto">
          <a:xfrm flipH="1" flipV="1">
            <a:off x="5596505" y="634014"/>
            <a:ext cx="754380" cy="1739847"/>
          </a:xfrm>
          <a:prstGeom prst="line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83" name="Line 62"/>
          <p:cNvSpPr>
            <a:spLocks noChangeShapeType="1"/>
          </p:cNvSpPr>
          <p:nvPr/>
        </p:nvSpPr>
        <p:spPr bwMode="auto">
          <a:xfrm>
            <a:off x="6352155" y="2364787"/>
            <a:ext cx="881380" cy="14261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84" name="Line 38"/>
          <p:cNvSpPr>
            <a:spLocks noChangeShapeType="1"/>
          </p:cNvSpPr>
          <p:nvPr/>
        </p:nvSpPr>
        <p:spPr bwMode="auto">
          <a:xfrm flipH="1" flipV="1">
            <a:off x="5596505" y="635311"/>
            <a:ext cx="754380" cy="1739847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85" name="Line 66"/>
          <p:cNvSpPr>
            <a:spLocks noChangeShapeType="1"/>
          </p:cNvSpPr>
          <p:nvPr/>
        </p:nvSpPr>
        <p:spPr bwMode="auto">
          <a:xfrm>
            <a:off x="5191373" y="2347932"/>
            <a:ext cx="1149350" cy="18151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86" name="Line 58"/>
          <p:cNvSpPr>
            <a:spLocks noChangeShapeType="1"/>
          </p:cNvSpPr>
          <p:nvPr/>
        </p:nvSpPr>
        <p:spPr bwMode="auto">
          <a:xfrm>
            <a:off x="5214233" y="2347932"/>
            <a:ext cx="1149350" cy="18151"/>
          </a:xfrm>
          <a:prstGeom prst="line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30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0" grpId="0"/>
      <p:bldP spid="31" grpId="0"/>
      <p:bldP spid="48" grpId="0"/>
      <p:bldP spid="57" grpId="0" animBg="1"/>
      <p:bldP spid="81" grpId="0" animBg="1"/>
      <p:bldP spid="82" grpId="0" animBg="1"/>
      <p:bldP spid="83" grpId="0" animBg="1"/>
      <p:bldP spid="84" grpId="0" animBg="1"/>
      <p:bldP spid="8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/>
          <p:cNvSpPr>
            <a:spLocks noChangeArrowheads="1" noChangeShapeType="1" noTextEdit="1"/>
          </p:cNvSpPr>
          <p:nvPr/>
        </p:nvSpPr>
        <p:spPr bwMode="auto">
          <a:xfrm>
            <a:off x="2430334" y="615446"/>
            <a:ext cx="2162770" cy="257175"/>
          </a:xfrm>
          <a:prstGeom prst="rect">
            <a:avLst/>
          </a:prstGeom>
        </p:spPr>
        <p:txBody>
          <a:bodyPr spcFirstLastPara="1" wrap="none" lIns="51435" tIns="25718" rIns="51435" bIns="25718" fromWordArt="1">
            <a:prstTxWarp prst="textArchUp">
              <a:avLst>
                <a:gd name="adj" fmla="val 11068036"/>
              </a:avLst>
            </a:prstTxWarp>
          </a:bodyPr>
          <a:lstStyle/>
          <a:p>
            <a:endParaRPr lang="en-US" sz="23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blurRad="38100" dist="38100" dir="2700000" algn="tl" rotWithShape="0">
                  <a:srgbClr val="C00000">
                    <a:alpha val="68999"/>
                  </a:srgbClr>
                </a:outerShdw>
              </a:effectLst>
              <a:latin typeface="Aachen"/>
            </a:endParaRPr>
          </a:p>
        </p:txBody>
      </p:sp>
      <p:sp>
        <p:nvSpPr>
          <p:cNvPr id="3" name="Oval 70"/>
          <p:cNvSpPr>
            <a:spLocks noChangeArrowheads="1"/>
          </p:cNvSpPr>
          <p:nvPr/>
        </p:nvSpPr>
        <p:spPr bwMode="auto">
          <a:xfrm>
            <a:off x="8134434" y="4285048"/>
            <a:ext cx="609660" cy="638473"/>
          </a:xfrm>
          <a:prstGeom prst="ellipse">
            <a:avLst/>
          </a:prstGeom>
          <a:solidFill>
            <a:srgbClr val="FFFF99"/>
          </a:solidFill>
          <a:ln w="19050" algn="ctr">
            <a:solidFill>
              <a:srgbClr val="8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1435" tIns="25718" rIns="51435" bIns="25718" anchor="ctr"/>
          <a:lstStyle/>
          <a:p>
            <a:pPr algn="l"/>
            <a:endParaRPr lang="vi-VN" sz="2900">
              <a:solidFill>
                <a:srgbClr val="000000"/>
              </a:solidFill>
              <a:latin typeface="Aachen"/>
              <a:ea typeface="Aachen"/>
              <a:cs typeface="Aachen"/>
            </a:endParaRPr>
          </a:p>
        </p:txBody>
      </p:sp>
      <p:sp>
        <p:nvSpPr>
          <p:cNvPr id="4" name="Oval 71"/>
          <p:cNvSpPr>
            <a:spLocks noChangeArrowheads="1"/>
          </p:cNvSpPr>
          <p:nvPr/>
        </p:nvSpPr>
        <p:spPr bwMode="auto">
          <a:xfrm>
            <a:off x="8159437" y="4274331"/>
            <a:ext cx="585818" cy="61525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1435" tIns="25718" rIns="51435" bIns="25718" anchor="ctr"/>
          <a:lstStyle/>
          <a:p>
            <a:r>
              <a:rPr lang="en-US" altLang="en-US" sz="38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1</a:t>
            </a:r>
          </a:p>
        </p:txBody>
      </p:sp>
      <p:sp>
        <p:nvSpPr>
          <p:cNvPr id="5" name="Oval 72"/>
          <p:cNvSpPr>
            <a:spLocks noChangeArrowheads="1"/>
          </p:cNvSpPr>
          <p:nvPr/>
        </p:nvSpPr>
        <p:spPr bwMode="auto">
          <a:xfrm>
            <a:off x="8163904" y="4257366"/>
            <a:ext cx="586953" cy="63222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1435" tIns="25718" rIns="51435" bIns="25718" anchor="ctr"/>
          <a:lstStyle/>
          <a:p>
            <a:r>
              <a:rPr lang="en-US" altLang="en-US" sz="38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2</a:t>
            </a:r>
          </a:p>
        </p:txBody>
      </p:sp>
      <p:sp>
        <p:nvSpPr>
          <p:cNvPr id="6" name="Oval 73"/>
          <p:cNvSpPr>
            <a:spLocks noChangeArrowheads="1"/>
          </p:cNvSpPr>
          <p:nvPr/>
        </p:nvSpPr>
        <p:spPr bwMode="auto">
          <a:xfrm>
            <a:off x="8153186" y="4256470"/>
            <a:ext cx="585818" cy="61525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1435" tIns="25718" rIns="51435" bIns="25718" anchor="ctr"/>
          <a:lstStyle/>
          <a:p>
            <a:r>
              <a:rPr lang="en-US" altLang="en-US" sz="38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3</a:t>
            </a:r>
          </a:p>
        </p:txBody>
      </p:sp>
      <p:sp>
        <p:nvSpPr>
          <p:cNvPr id="7" name="Oval 74"/>
          <p:cNvSpPr>
            <a:spLocks noChangeArrowheads="1"/>
          </p:cNvSpPr>
          <p:nvPr/>
        </p:nvSpPr>
        <p:spPr bwMode="auto">
          <a:xfrm>
            <a:off x="8153186" y="4275224"/>
            <a:ext cx="585818" cy="61525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1435" tIns="25718" rIns="51435" bIns="25718" anchor="ctr"/>
          <a:lstStyle/>
          <a:p>
            <a:r>
              <a:rPr lang="en-US" altLang="en-US" sz="38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4</a:t>
            </a:r>
          </a:p>
        </p:txBody>
      </p:sp>
      <p:sp>
        <p:nvSpPr>
          <p:cNvPr id="8" name="Oval 75"/>
          <p:cNvSpPr>
            <a:spLocks noChangeArrowheads="1"/>
          </p:cNvSpPr>
          <p:nvPr/>
        </p:nvSpPr>
        <p:spPr bwMode="auto">
          <a:xfrm>
            <a:off x="8113003" y="4265400"/>
            <a:ext cx="586953" cy="61525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1435" tIns="25718" rIns="51435" bIns="25718" anchor="ctr"/>
          <a:lstStyle/>
          <a:p>
            <a:r>
              <a:rPr lang="en-US" altLang="en-US" sz="38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5</a:t>
            </a:r>
          </a:p>
        </p:txBody>
      </p:sp>
      <p:grpSp>
        <p:nvGrpSpPr>
          <p:cNvPr id="9" name="Group 81"/>
          <p:cNvGrpSpPr>
            <a:grpSpLocks/>
          </p:cNvGrpSpPr>
          <p:nvPr/>
        </p:nvGrpSpPr>
        <p:grpSpPr bwMode="auto">
          <a:xfrm>
            <a:off x="8089424" y="4213348"/>
            <a:ext cx="747517" cy="781793"/>
            <a:chOff x="177" y="1842"/>
            <a:chExt cx="1248" cy="1248"/>
          </a:xfrm>
          <a:solidFill>
            <a:schemeClr val="bg1"/>
          </a:solidFill>
        </p:grpSpPr>
        <p:sp>
          <p:nvSpPr>
            <p:cNvPr id="10" name="Oval 82"/>
            <p:cNvSpPr>
              <a:spLocks noChangeArrowheads="1"/>
            </p:cNvSpPr>
            <p:nvPr/>
          </p:nvSpPr>
          <p:spPr bwMode="auto">
            <a:xfrm>
              <a:off x="177" y="1842"/>
              <a:ext cx="1248" cy="1248"/>
            </a:xfrm>
            <a:prstGeom prst="ellipse">
              <a:avLst/>
            </a:prstGeom>
            <a:grpFill/>
            <a:ln w="5715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2900">
                <a:solidFill>
                  <a:prstClr val="black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endParaRPr>
            </a:p>
          </p:txBody>
        </p:sp>
        <p:sp>
          <p:nvSpPr>
            <p:cNvPr id="11" name="Text Box 83"/>
            <p:cNvSpPr txBox="1">
              <a:spLocks noChangeArrowheads="1"/>
            </p:cNvSpPr>
            <p:nvPr/>
          </p:nvSpPr>
          <p:spPr bwMode="auto">
            <a:xfrm>
              <a:off x="341" y="2086"/>
              <a:ext cx="889" cy="78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en-US" sz="1300" dirty="0">
                  <a:solidFill>
                    <a:srgbClr val="CC0000"/>
                  </a:solidFill>
                  <a:latin typeface="Aachen" panose="02020500000000000000" pitchFamily="18" charset="0"/>
                  <a:ea typeface="Aachen" panose="02020500000000000000" pitchFamily="18" charset="0"/>
                  <a:cs typeface="Aachen" panose="02020500000000000000" pitchFamily="18" charset="0"/>
                </a:rPr>
                <a:t>HẾT GIỜ</a:t>
              </a:r>
            </a:p>
          </p:txBody>
        </p:sp>
      </p:grpSp>
      <p:grpSp>
        <p:nvGrpSpPr>
          <p:cNvPr id="12" name="Group 45"/>
          <p:cNvGrpSpPr>
            <a:grpSpLocks/>
          </p:cNvGrpSpPr>
          <p:nvPr/>
        </p:nvGrpSpPr>
        <p:grpSpPr bwMode="auto">
          <a:xfrm>
            <a:off x="668021" y="1030470"/>
            <a:ext cx="4835330" cy="1367224"/>
            <a:chOff x="-391" y="2087"/>
            <a:chExt cx="4814" cy="489"/>
          </a:xfrm>
        </p:grpSpPr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-358" y="2444"/>
              <a:ext cx="421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sz="1800" b="1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kern="0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C. </a:t>
              </a:r>
              <a:r>
                <a:rPr lang="en-US" sz="1800" kern="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1800" kern="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E </a:t>
              </a:r>
              <a:r>
                <a:rPr lang="en-US" sz="1800" kern="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nằm</a:t>
              </a:r>
              <a:r>
                <a:rPr lang="en-US" sz="1800" kern="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kern="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ngoài</a:t>
              </a:r>
              <a:r>
                <a:rPr lang="en-US" sz="1800" kern="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sz="1800" kern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1800" ker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kern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ABC.</a:t>
              </a:r>
              <a:endParaRPr lang="en-US" sz="1800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 Box 25"/>
            <p:cNvSpPr txBox="1">
              <a:spLocks noChangeArrowheads="1"/>
            </p:cNvSpPr>
            <p:nvPr/>
          </p:nvSpPr>
          <p:spPr bwMode="auto">
            <a:xfrm>
              <a:off x="-369" y="2087"/>
              <a:ext cx="4563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sz="1800" b="1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kern="0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A.</a:t>
              </a:r>
              <a:r>
                <a:rPr lang="en-US" sz="1800" b="1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kern="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1800" kern="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kern="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1800" kern="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D </a:t>
              </a:r>
              <a:r>
                <a:rPr lang="en-US" sz="1800" kern="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1800" kern="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F </a:t>
              </a:r>
              <a:r>
                <a:rPr lang="en-US" sz="1800" kern="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nằm</a:t>
              </a:r>
              <a:r>
                <a:rPr lang="en-US" sz="1800" kern="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kern="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1800" kern="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sz="1800" kern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1800" ker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kern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ABC.</a:t>
              </a:r>
              <a:endParaRPr lang="en-US" sz="1800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 Box 26"/>
            <p:cNvSpPr txBox="1">
              <a:spLocks noChangeArrowheads="1"/>
            </p:cNvSpPr>
            <p:nvPr/>
          </p:nvSpPr>
          <p:spPr bwMode="auto">
            <a:xfrm>
              <a:off x="-391" y="2270"/>
              <a:ext cx="481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sz="1800" b="1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1800" b="1" kern="0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B. </a:t>
              </a:r>
              <a:r>
                <a:rPr lang="en-US" sz="1800" kern="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1800" kern="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kern="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1800" kern="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M </a:t>
              </a:r>
              <a:r>
                <a:rPr lang="en-US" sz="1800" kern="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1800" kern="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N </a:t>
              </a:r>
              <a:r>
                <a:rPr lang="en-US" sz="1800" kern="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nằm</a:t>
              </a:r>
              <a:r>
                <a:rPr lang="en-US" sz="1800" kern="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kern="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ngoài</a:t>
              </a:r>
              <a:r>
                <a:rPr lang="en-US" sz="1800" kern="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sz="1800" kern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1800" ker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kern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ABC.</a:t>
              </a:r>
              <a:endParaRPr lang="en-US" sz="1800" kern="0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793547" y="468291"/>
            <a:ext cx="3034308" cy="35971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51435" tIns="25718" rIns="51435" bIns="25718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2000" b="1" smtClean="0">
                <a:solidFill>
                  <a:srgbClr val="FFFF00"/>
                </a:solidFill>
                <a:latin typeface="Arial" charset="0"/>
              </a:rPr>
              <a:t>Bài 2.  </a:t>
            </a:r>
            <a:endParaRPr lang="en-US" sz="2000" b="1" dirty="0">
              <a:solidFill>
                <a:srgbClr val="FFFF00"/>
              </a:solidFill>
              <a:latin typeface="Arial" charset="0"/>
            </a:endParaRPr>
          </a:p>
        </p:txBody>
      </p:sp>
      <p:grpSp>
        <p:nvGrpSpPr>
          <p:cNvPr id="17" name="Group 22"/>
          <p:cNvGrpSpPr>
            <a:grpSpLocks/>
          </p:cNvGrpSpPr>
          <p:nvPr/>
        </p:nvGrpSpPr>
        <p:grpSpPr bwMode="auto">
          <a:xfrm>
            <a:off x="5503351" y="960492"/>
            <a:ext cx="2305009" cy="1830930"/>
            <a:chOff x="3360" y="1014"/>
            <a:chExt cx="2111" cy="1880"/>
          </a:xfrm>
        </p:grpSpPr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3580" y="1288"/>
              <a:ext cx="1736" cy="1208"/>
            </a:xfrm>
            <a:custGeom>
              <a:avLst/>
              <a:gdLst>
                <a:gd name="T0" fmla="*/ 2 w 1738"/>
                <a:gd name="T1" fmla="*/ 1206 h 1208"/>
                <a:gd name="T2" fmla="*/ 530 w 1738"/>
                <a:gd name="T3" fmla="*/ 0 h 1208"/>
                <a:gd name="T4" fmla="*/ 1738 w 1738"/>
                <a:gd name="T5" fmla="*/ 1170 h 1208"/>
                <a:gd name="T6" fmla="*/ 0 w 1738"/>
                <a:gd name="T7" fmla="*/ 1208 h 12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38"/>
                <a:gd name="T13" fmla="*/ 0 h 1208"/>
                <a:gd name="T14" fmla="*/ 1738 w 1738"/>
                <a:gd name="T15" fmla="*/ 1208 h 12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38" h="1208">
                  <a:moveTo>
                    <a:pt x="2" y="1206"/>
                  </a:moveTo>
                  <a:lnTo>
                    <a:pt x="530" y="0"/>
                  </a:lnTo>
                  <a:lnTo>
                    <a:pt x="1738" y="1170"/>
                  </a:lnTo>
                  <a:lnTo>
                    <a:pt x="0" y="1208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vi-VN" kern="0">
                <a:solidFill>
                  <a:srgbClr val="000000"/>
                </a:solidFill>
              </a:endParaRPr>
            </a:p>
          </p:txBody>
        </p: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4060" y="1014"/>
              <a:ext cx="289" cy="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b="1" kern="0" dirty="0" smtClean="0">
                  <a:solidFill>
                    <a:srgbClr val="FFFF00"/>
                  </a:solidFill>
                </a:rPr>
                <a:t>A</a:t>
              </a:r>
            </a:p>
          </p:txBody>
        </p:sp>
        <p:sp>
          <p:nvSpPr>
            <p:cNvPr id="20" name="Text Box 9"/>
            <p:cNvSpPr txBox="1">
              <a:spLocks noChangeArrowheads="1"/>
            </p:cNvSpPr>
            <p:nvPr/>
          </p:nvSpPr>
          <p:spPr bwMode="auto">
            <a:xfrm>
              <a:off x="3360" y="2496"/>
              <a:ext cx="288" cy="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b="1" kern="0" dirty="0" smtClean="0">
                  <a:solidFill>
                    <a:srgbClr val="FFFF00"/>
                  </a:solidFill>
                </a:rPr>
                <a:t>B</a:t>
              </a:r>
            </a:p>
          </p:txBody>
        </p:sp>
        <p:sp>
          <p:nvSpPr>
            <p:cNvPr id="21" name="Text Box 10"/>
            <p:cNvSpPr txBox="1">
              <a:spLocks noChangeArrowheads="1"/>
            </p:cNvSpPr>
            <p:nvPr/>
          </p:nvSpPr>
          <p:spPr bwMode="auto">
            <a:xfrm>
              <a:off x="5183" y="2496"/>
              <a:ext cx="288" cy="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b="1" kern="0" dirty="0" smtClean="0">
                  <a:solidFill>
                    <a:srgbClr val="FFFF00"/>
                  </a:solidFill>
                </a:rPr>
                <a:t>C</a:t>
              </a:r>
            </a:p>
          </p:txBody>
        </p:sp>
        <p:sp>
          <p:nvSpPr>
            <p:cNvPr id="22" name="Text Box 14"/>
            <p:cNvSpPr txBox="1">
              <a:spLocks noChangeArrowheads="1"/>
            </p:cNvSpPr>
            <p:nvPr/>
          </p:nvSpPr>
          <p:spPr bwMode="auto">
            <a:xfrm>
              <a:off x="3874" y="1987"/>
              <a:ext cx="240" cy="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b="1" kern="0" dirty="0" smtClean="0">
                  <a:solidFill>
                    <a:sysClr val="window" lastClr="FFFFFF"/>
                  </a:solidFill>
                </a:rPr>
                <a:t>D</a:t>
              </a: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3461" y="1959"/>
              <a:ext cx="239" cy="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b="1" kern="0" dirty="0" smtClean="0">
                  <a:solidFill>
                    <a:sysClr val="window" lastClr="FFFFFF"/>
                  </a:solidFill>
                </a:rPr>
                <a:t>E</a:t>
              </a:r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483" y="1200"/>
              <a:ext cx="238" cy="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b="1" kern="0" dirty="0" smtClean="0">
                  <a:solidFill>
                    <a:sysClr val="window" lastClr="FFFFFF"/>
                  </a:solidFill>
                </a:rPr>
                <a:t>M</a:t>
              </a:r>
            </a:p>
          </p:txBody>
        </p:sp>
      </p:grp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6301808" y="1327167"/>
            <a:ext cx="200772" cy="29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35" tIns="25718" rIns="51435" bIns="25718">
            <a:spAutoFit/>
          </a:bodyPr>
          <a:lstStyle/>
          <a:p>
            <a:pPr algn="l"/>
            <a:r>
              <a:rPr lang="en-US" sz="1600" b="1" dirty="0">
                <a:solidFill>
                  <a:srgbClr val="FFFF00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6502580" y="1654327"/>
            <a:ext cx="200772" cy="29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35" tIns="25718" rIns="51435" bIns="25718">
            <a:spAutoFit/>
          </a:bodyPr>
          <a:lstStyle/>
          <a:p>
            <a:pPr algn="l"/>
            <a:r>
              <a:rPr lang="en-US" sz="1600" b="1" dirty="0">
                <a:solidFill>
                  <a:srgbClr val="FFFF00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27" name="Rectangle 1"/>
          <p:cNvSpPr>
            <a:spLocks noChangeArrowheads="1"/>
          </p:cNvSpPr>
          <p:nvPr/>
        </p:nvSpPr>
        <p:spPr bwMode="auto">
          <a:xfrm>
            <a:off x="6671350" y="1117652"/>
            <a:ext cx="200772" cy="29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35" tIns="25718" rIns="51435" bIns="25718">
            <a:spAutoFit/>
          </a:bodyPr>
          <a:lstStyle/>
          <a:p>
            <a:pPr algn="l"/>
            <a:r>
              <a:rPr lang="en-US" sz="1600" b="1" dirty="0">
                <a:solidFill>
                  <a:srgbClr val="FFFF00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5728375" y="1262313"/>
            <a:ext cx="200772" cy="29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35" tIns="25718" rIns="51435" bIns="25718">
            <a:spAutoFit/>
          </a:bodyPr>
          <a:lstStyle/>
          <a:p>
            <a:pPr algn="l"/>
            <a:r>
              <a:rPr lang="en-US" sz="1600" b="1" dirty="0">
                <a:solidFill>
                  <a:srgbClr val="FFFF00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5833344" y="1839259"/>
            <a:ext cx="200772" cy="29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35" tIns="25718" rIns="51435" bIns="25718">
            <a:spAutoFit/>
          </a:bodyPr>
          <a:lstStyle/>
          <a:p>
            <a:pPr algn="l"/>
            <a:r>
              <a:rPr lang="en-US" sz="1600" b="1" dirty="0">
                <a:solidFill>
                  <a:srgbClr val="FFFF00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6597235" y="1795414"/>
            <a:ext cx="262274" cy="26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35" tIns="25718" rIns="51435" bIns="25718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b="1" kern="0" dirty="0" smtClean="0">
                <a:solidFill>
                  <a:sysClr val="window" lastClr="FFFFFF"/>
                </a:solidFill>
              </a:rPr>
              <a:t>F</a:t>
            </a: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5746238" y="1160513"/>
            <a:ext cx="262274" cy="26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35" tIns="25718" rIns="51435" bIns="25718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b="1" kern="0" dirty="0" smtClean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32" name="Rectangle 31"/>
          <p:cNvSpPr/>
          <p:nvPr/>
        </p:nvSpPr>
        <p:spPr>
          <a:xfrm>
            <a:off x="814630" y="2638962"/>
            <a:ext cx="1514517" cy="328937"/>
          </a:xfrm>
          <a:prstGeom prst="rect">
            <a:avLst/>
          </a:prstGeom>
        </p:spPr>
        <p:txBody>
          <a:bodyPr wrap="none" lIns="51435" tIns="25718" rIns="51435" bIns="25718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FF00"/>
                </a:solidFill>
                <a:latin typeface="Arial" charset="0"/>
              </a:rPr>
              <a:t>Đáp</a:t>
            </a:r>
            <a:r>
              <a:rPr lang="en-US" sz="1800" b="1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1800" b="1" dirty="0" err="1">
                <a:solidFill>
                  <a:srgbClr val="FFFF00"/>
                </a:solidFill>
                <a:latin typeface="Arial" charset="0"/>
              </a:rPr>
              <a:t>án</a:t>
            </a:r>
            <a:r>
              <a:rPr lang="en-US" sz="1800" b="1" dirty="0">
                <a:solidFill>
                  <a:srgbClr val="FFFF00"/>
                </a:solidFill>
                <a:latin typeface="Arial" charset="0"/>
              </a:rPr>
              <a:t>: </a:t>
            </a:r>
            <a:r>
              <a:rPr lang="en-US" sz="1800" dirty="0">
                <a:solidFill>
                  <a:schemeClr val="bg1"/>
                </a:solidFill>
                <a:latin typeface="Arial" charset="0"/>
              </a:rPr>
              <a:t>A</a:t>
            </a:r>
            <a:r>
              <a:rPr lang="en-US" sz="1800">
                <a:solidFill>
                  <a:schemeClr val="bg1"/>
                </a:solidFill>
                <a:latin typeface="Arial" charset="0"/>
              </a:rPr>
              <a:t>; </a:t>
            </a:r>
            <a:r>
              <a:rPr lang="en-US" sz="1800" smtClean="0">
                <a:solidFill>
                  <a:schemeClr val="bg1"/>
                </a:solidFill>
                <a:latin typeface="Arial" charset="0"/>
              </a:rPr>
              <a:t>B.</a:t>
            </a:r>
            <a:endParaRPr lang="en-US" sz="1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>
            <a:off x="7046112" y="1368263"/>
            <a:ext cx="200772" cy="29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35" tIns="25718" rIns="51435" bIns="25718">
            <a:spAutoFit/>
          </a:bodyPr>
          <a:lstStyle/>
          <a:p>
            <a:pPr algn="l"/>
            <a:r>
              <a:rPr lang="en-US" sz="1600" b="1" dirty="0">
                <a:solidFill>
                  <a:srgbClr val="FFFF00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34" name="Rectangle 1"/>
          <p:cNvSpPr>
            <a:spLocks noChangeArrowheads="1"/>
          </p:cNvSpPr>
          <p:nvPr/>
        </p:nvSpPr>
        <p:spPr bwMode="auto">
          <a:xfrm>
            <a:off x="5904057" y="2505271"/>
            <a:ext cx="200772" cy="29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35" tIns="25718" rIns="51435" bIns="25718">
            <a:spAutoFit/>
          </a:bodyPr>
          <a:lstStyle/>
          <a:p>
            <a:pPr algn="l"/>
            <a:r>
              <a:rPr lang="en-US" sz="1600" b="1" dirty="0">
                <a:solidFill>
                  <a:srgbClr val="FFFF00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35" name="Rectangle 1"/>
          <p:cNvSpPr>
            <a:spLocks noChangeArrowheads="1"/>
          </p:cNvSpPr>
          <p:nvPr/>
        </p:nvSpPr>
        <p:spPr bwMode="auto">
          <a:xfrm>
            <a:off x="6597235" y="2398879"/>
            <a:ext cx="200772" cy="29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35" tIns="25718" rIns="51435" bIns="25718">
            <a:spAutoFit/>
          </a:bodyPr>
          <a:lstStyle/>
          <a:p>
            <a:pPr algn="l"/>
            <a:r>
              <a:rPr lang="en-US" sz="1600" b="1" dirty="0">
                <a:solidFill>
                  <a:srgbClr val="FFFF00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36" name="Rectangle 1"/>
          <p:cNvSpPr>
            <a:spLocks noChangeArrowheads="1"/>
          </p:cNvSpPr>
          <p:nvPr/>
        </p:nvSpPr>
        <p:spPr bwMode="auto">
          <a:xfrm>
            <a:off x="6988470" y="2017173"/>
            <a:ext cx="200772" cy="29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35" tIns="25718" rIns="51435" bIns="25718">
            <a:spAutoFit/>
          </a:bodyPr>
          <a:lstStyle/>
          <a:p>
            <a:pPr algn="l"/>
            <a:r>
              <a:rPr lang="en-US" sz="1600" b="1" dirty="0">
                <a:solidFill>
                  <a:srgbClr val="FFFF00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37" name="Rectangle 1"/>
          <p:cNvSpPr>
            <a:spLocks noChangeArrowheads="1"/>
          </p:cNvSpPr>
          <p:nvPr/>
        </p:nvSpPr>
        <p:spPr bwMode="auto">
          <a:xfrm>
            <a:off x="6215865" y="1752134"/>
            <a:ext cx="225436" cy="29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1435" tIns="25718" rIns="51435" bIns="25718">
            <a:spAutoFit/>
          </a:bodyPr>
          <a:lstStyle/>
          <a:p>
            <a:pPr algn="l"/>
            <a:r>
              <a:rPr lang="en-US" sz="1600" b="1" dirty="0">
                <a:solidFill>
                  <a:srgbClr val="FFFF00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38" name="Text Box 31"/>
          <p:cNvSpPr txBox="1">
            <a:spLocks noChangeArrowheads="1"/>
          </p:cNvSpPr>
          <p:nvPr/>
        </p:nvSpPr>
        <p:spPr bwMode="auto">
          <a:xfrm>
            <a:off x="1525187" y="413740"/>
            <a:ext cx="6308076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kern="0" dirty="0" err="1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400" kern="0" dirty="0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kern="0" dirty="0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kern="0" dirty="0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kern="0" dirty="0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kern="0" dirty="0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kern="0" dirty="0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kern="0" dirty="0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kern="0" dirty="0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kern="0" dirty="0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kern="0" dirty="0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kern="0" dirty="0" smtClean="0">
                <a:solidFill>
                  <a:sysClr val="window" lastClr="FFFFFF"/>
                </a:solidFill>
                <a:latin typeface="Times New Roman" pitchFamily="18" charset="0"/>
                <a:cs typeface="Times New Roman" pitchFamily="18" charset="0"/>
              </a:rPr>
              <a:t> ? </a:t>
            </a:r>
          </a:p>
        </p:txBody>
      </p:sp>
    </p:spTree>
    <p:extLst>
      <p:ext uri="{BB962C8B-B14F-4D97-AF65-F5344CB8AC3E}">
        <p14:creationId xmlns:p14="http://schemas.microsoft.com/office/powerpoint/2010/main" val="231869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mph" presetSubtype="0" repeatCount="indefinit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4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4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25" grpId="0"/>
      <p:bldP spid="26" grpId="0"/>
      <p:bldP spid="27" grpId="0"/>
      <p:bldP spid="28" grpId="0"/>
      <p:bldP spid="29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23"/>
          <p:cNvSpPr>
            <a:spLocks noChangeArrowheads="1"/>
          </p:cNvSpPr>
          <p:nvPr/>
        </p:nvSpPr>
        <p:spPr bwMode="auto">
          <a:xfrm>
            <a:off x="872070" y="858541"/>
            <a:ext cx="3451013" cy="497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399" tIns="49199" rIns="98399" bIns="49199" anchor="ctr"/>
          <a:lstStyle/>
          <a:p>
            <a:pPr eaLnBrk="1" hangingPunct="1"/>
            <a:r>
              <a:rPr lang="en-US" altLang="en-US" sz="2200" b="1">
                <a:solidFill>
                  <a:srgbClr val="FFFF00"/>
                </a:solidFill>
                <a:latin typeface=".VnTime" pitchFamily="34" charset="0"/>
              </a:rPr>
              <a:t>1. Tam gi¸c ABC lµ g× ?</a:t>
            </a:r>
          </a:p>
        </p:txBody>
      </p:sp>
      <p:grpSp>
        <p:nvGrpSpPr>
          <p:cNvPr id="39" name="Group 31"/>
          <p:cNvGrpSpPr>
            <a:grpSpLocks/>
          </p:cNvGrpSpPr>
          <p:nvPr/>
        </p:nvGrpSpPr>
        <p:grpSpPr bwMode="auto">
          <a:xfrm>
            <a:off x="3009871" y="1599538"/>
            <a:ext cx="3169920" cy="2404500"/>
            <a:chOff x="3552" y="0"/>
            <a:chExt cx="1872" cy="1391"/>
          </a:xfrm>
        </p:grpSpPr>
        <p:sp>
          <p:nvSpPr>
            <p:cNvPr id="40" name="Line 32">
              <a:extLst/>
            </p:cNvPr>
            <p:cNvSpPr>
              <a:spLocks noChangeShapeType="1"/>
            </p:cNvSpPr>
            <p:nvPr/>
          </p:nvSpPr>
          <p:spPr bwMode="auto">
            <a:xfrm>
              <a:off x="3674" y="1138"/>
              <a:ext cx="1506" cy="0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sz="22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1" name="Line 33">
              <a:extLst/>
            </p:cNvPr>
            <p:cNvSpPr>
              <a:spLocks noChangeShapeType="1"/>
            </p:cNvSpPr>
            <p:nvPr/>
          </p:nvSpPr>
          <p:spPr bwMode="auto">
            <a:xfrm flipH="1" flipV="1">
              <a:off x="4203" y="273"/>
              <a:ext cx="977" cy="865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sz="22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2" name="Line 34">
              <a:extLst/>
            </p:cNvPr>
            <p:cNvSpPr>
              <a:spLocks noChangeShapeType="1"/>
            </p:cNvSpPr>
            <p:nvPr/>
          </p:nvSpPr>
          <p:spPr bwMode="auto">
            <a:xfrm flipH="1">
              <a:off x="3674" y="273"/>
              <a:ext cx="529" cy="865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sz="22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3" name="Text Box 36">
              <a:extLst/>
            </p:cNvPr>
            <p:cNvSpPr txBox="1">
              <a:spLocks noChangeArrowheads="1"/>
            </p:cNvSpPr>
            <p:nvPr/>
          </p:nvSpPr>
          <p:spPr bwMode="auto">
            <a:xfrm>
              <a:off x="4081" y="0"/>
              <a:ext cx="24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200" b="1" kern="0">
                  <a:solidFill>
                    <a:srgbClr val="FFFFFF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44" name="Text Box 37">
              <a:extLst/>
            </p:cNvPr>
            <p:cNvSpPr txBox="1">
              <a:spLocks noChangeArrowheads="1"/>
            </p:cNvSpPr>
            <p:nvPr/>
          </p:nvSpPr>
          <p:spPr bwMode="auto">
            <a:xfrm>
              <a:off x="3552" y="1138"/>
              <a:ext cx="32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200" b="1" kern="0" dirty="0">
                  <a:solidFill>
                    <a:srgbClr val="FFFFFF"/>
                  </a:solidFill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45" name="Text Box 39">
              <a:extLst/>
            </p:cNvPr>
            <p:cNvSpPr txBox="1">
              <a:spLocks noChangeArrowheads="1"/>
            </p:cNvSpPr>
            <p:nvPr/>
          </p:nvSpPr>
          <p:spPr bwMode="auto">
            <a:xfrm>
              <a:off x="5139" y="1139"/>
              <a:ext cx="2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200" b="1" kern="0">
                  <a:solidFill>
                    <a:srgbClr val="FFFFFF"/>
                  </a:solidFill>
                  <a:latin typeface="Times New Roman" pitchFamily="18" charset="0"/>
                </a:rPr>
                <a:t>C</a:t>
              </a:r>
            </a:p>
          </p:txBody>
        </p:sp>
      </p:grpSp>
      <p:sp>
        <p:nvSpPr>
          <p:cNvPr id="46" name="Text Box 62"/>
          <p:cNvSpPr txBox="1">
            <a:spLocks noChangeArrowheads="1"/>
          </p:cNvSpPr>
          <p:nvPr/>
        </p:nvSpPr>
        <p:spPr bwMode="auto">
          <a:xfrm>
            <a:off x="880537" y="1380582"/>
            <a:ext cx="1907521" cy="43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200" b="1">
                <a:solidFill>
                  <a:srgbClr val="FFFF00"/>
                </a:solidFill>
                <a:latin typeface=".VnTime" pitchFamily="34" charset="0"/>
              </a:rPr>
              <a:t>2. VÏ tam gi¸c</a:t>
            </a:r>
          </a:p>
        </p:txBody>
      </p:sp>
    </p:spTree>
    <p:extLst>
      <p:ext uri="{BB962C8B-B14F-4D97-AF65-F5344CB8AC3E}">
        <p14:creationId xmlns:p14="http://schemas.microsoft.com/office/powerpoint/2010/main" val="247795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2"/>
          <p:cNvSpPr txBox="1">
            <a:spLocks noChangeArrowheads="1"/>
          </p:cNvSpPr>
          <p:nvPr/>
        </p:nvSpPr>
        <p:spPr bwMode="auto">
          <a:xfrm>
            <a:off x="863826" y="414251"/>
            <a:ext cx="2061409" cy="468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FFFF00"/>
                </a:solidFill>
                <a:latin typeface=".VnTime" pitchFamily="34" charset="0"/>
              </a:rPr>
              <a:t>2. VÏ tam gi¸c</a:t>
            </a:r>
          </a:p>
        </p:txBody>
      </p:sp>
      <p:sp>
        <p:nvSpPr>
          <p:cNvPr id="3" name="Text Box 93">
            <a:extLst/>
          </p:cNvPr>
          <p:cNvSpPr txBox="1">
            <a:spLocks noChangeArrowheads="1"/>
          </p:cNvSpPr>
          <p:nvPr/>
        </p:nvSpPr>
        <p:spPr bwMode="auto">
          <a:xfrm>
            <a:off x="861063" y="726755"/>
            <a:ext cx="7337716" cy="111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399" tIns="49199" rIns="98399" bIns="4919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200" b="1" i="1" kern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200" b="1" i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kern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200" b="1" i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kern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200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kern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200" kern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200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kern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BC = 4cm, AB = 3cm, AC = 2cm.</a:t>
            </a:r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5547650" y="1489548"/>
            <a:ext cx="3518747" cy="1884186"/>
            <a:chOff x="3236" y="291"/>
            <a:chExt cx="2078" cy="1090"/>
          </a:xfrm>
        </p:grpSpPr>
        <p:sp>
          <p:nvSpPr>
            <p:cNvPr id="5" name="Line 32">
              <a:extLst/>
            </p:cNvPr>
            <p:cNvSpPr>
              <a:spLocks noChangeShapeType="1"/>
            </p:cNvSpPr>
            <p:nvPr/>
          </p:nvSpPr>
          <p:spPr bwMode="auto">
            <a:xfrm flipV="1">
              <a:off x="3402" y="1138"/>
              <a:ext cx="1778" cy="35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sz="22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Line 33">
              <a:extLst/>
            </p:cNvPr>
            <p:cNvSpPr>
              <a:spLocks noChangeShapeType="1"/>
            </p:cNvSpPr>
            <p:nvPr/>
          </p:nvSpPr>
          <p:spPr bwMode="auto">
            <a:xfrm flipH="1" flipV="1">
              <a:off x="4039" y="552"/>
              <a:ext cx="1141" cy="586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sz="22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Line 34">
              <a:extLst/>
            </p:cNvPr>
            <p:cNvSpPr>
              <a:spLocks noChangeShapeType="1"/>
            </p:cNvSpPr>
            <p:nvPr/>
          </p:nvSpPr>
          <p:spPr bwMode="auto">
            <a:xfrm flipH="1">
              <a:off x="3402" y="552"/>
              <a:ext cx="637" cy="621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sz="22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Text Box 36">
              <a:extLst/>
            </p:cNvPr>
            <p:cNvSpPr txBox="1">
              <a:spLocks noChangeArrowheads="1"/>
            </p:cNvSpPr>
            <p:nvPr/>
          </p:nvSpPr>
          <p:spPr bwMode="auto">
            <a:xfrm>
              <a:off x="3958" y="291"/>
              <a:ext cx="24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200" b="1" kern="0" dirty="0">
                  <a:solidFill>
                    <a:schemeClr val="bg1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9" name="Text Box 37">
              <a:extLst/>
            </p:cNvPr>
            <p:cNvSpPr txBox="1">
              <a:spLocks noChangeArrowheads="1"/>
            </p:cNvSpPr>
            <p:nvPr/>
          </p:nvSpPr>
          <p:spPr bwMode="auto">
            <a:xfrm>
              <a:off x="5061" y="1129"/>
              <a:ext cx="25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200" b="1" kern="0" dirty="0">
                  <a:solidFill>
                    <a:schemeClr val="bg1"/>
                  </a:solidFill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10" name="Text Box 39">
              <a:extLst/>
            </p:cNvPr>
            <p:cNvSpPr txBox="1">
              <a:spLocks noChangeArrowheads="1"/>
            </p:cNvSpPr>
            <p:nvPr/>
          </p:nvSpPr>
          <p:spPr bwMode="auto">
            <a:xfrm>
              <a:off x="3236" y="1120"/>
              <a:ext cx="28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200" b="1" kern="0" dirty="0">
                  <a:solidFill>
                    <a:schemeClr val="bg1"/>
                  </a:solidFill>
                  <a:latin typeface="Times New Roman" pitchFamily="18" charset="0"/>
                </a:rPr>
                <a:t>C</a:t>
              </a:r>
            </a:p>
          </p:txBody>
        </p:sp>
      </p:grpSp>
      <p:sp>
        <p:nvSpPr>
          <p:cNvPr id="11" name="Text Box 19">
            <a:extLst/>
          </p:cNvPr>
          <p:cNvSpPr txBox="1">
            <a:spLocks noChangeArrowheads="1"/>
          </p:cNvSpPr>
          <p:nvPr/>
        </p:nvSpPr>
        <p:spPr bwMode="auto">
          <a:xfrm rot="18530348">
            <a:off x="5833401" y="1987248"/>
            <a:ext cx="954193" cy="73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399" tIns="49199" rIns="98399" bIns="49199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1076"/>
              </a:spcAft>
              <a:defRPr/>
            </a:pPr>
            <a:r>
              <a:rPr lang="en-US" sz="2200" kern="0" dirty="0">
                <a:solidFill>
                  <a:schemeClr val="bg1"/>
                </a:solidFill>
                <a:latin typeface="Calibri" pitchFamily="34" charset="0"/>
              </a:rPr>
              <a:t>2cm</a:t>
            </a:r>
            <a:endParaRPr lang="en-US" sz="2200" kern="0" dirty="0">
              <a:solidFill>
                <a:schemeClr val="bg1"/>
              </a:solidFill>
            </a:endParaRPr>
          </a:p>
        </p:txBody>
      </p:sp>
      <p:sp>
        <p:nvSpPr>
          <p:cNvPr id="12" name="Text Box 19">
            <a:extLst/>
          </p:cNvPr>
          <p:cNvSpPr txBox="1">
            <a:spLocks noChangeArrowheads="1"/>
          </p:cNvSpPr>
          <p:nvPr/>
        </p:nvSpPr>
        <p:spPr bwMode="auto">
          <a:xfrm rot="1902810">
            <a:off x="7412009" y="2070360"/>
            <a:ext cx="936414" cy="74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399" tIns="49199" rIns="98399" bIns="49199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1076"/>
              </a:spcAft>
              <a:defRPr/>
            </a:pPr>
            <a:r>
              <a:rPr lang="en-US" sz="2200" kern="0" dirty="0">
                <a:solidFill>
                  <a:schemeClr val="bg1"/>
                </a:solidFill>
                <a:latin typeface="Calibri" pitchFamily="34" charset="0"/>
              </a:rPr>
              <a:t>3cm</a:t>
            </a:r>
            <a:endParaRPr lang="en-US" sz="2200" kern="0" dirty="0">
              <a:solidFill>
                <a:schemeClr val="bg1"/>
              </a:solidFill>
            </a:endParaRPr>
          </a:p>
        </p:txBody>
      </p:sp>
      <p:sp>
        <p:nvSpPr>
          <p:cNvPr id="13" name="Text Box 19">
            <a:extLst/>
          </p:cNvPr>
          <p:cNvSpPr txBox="1">
            <a:spLocks noChangeArrowheads="1"/>
          </p:cNvSpPr>
          <p:nvPr/>
        </p:nvSpPr>
        <p:spPr bwMode="auto">
          <a:xfrm>
            <a:off x="6888772" y="2964052"/>
            <a:ext cx="936413" cy="746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399" tIns="49199" rIns="98399" bIns="49199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1076"/>
              </a:spcAft>
              <a:defRPr/>
            </a:pPr>
            <a:r>
              <a:rPr lang="en-US" sz="2200" kern="0" dirty="0">
                <a:solidFill>
                  <a:schemeClr val="bg1"/>
                </a:solidFill>
                <a:latin typeface="Calibri" pitchFamily="34" charset="0"/>
              </a:rPr>
              <a:t>4cm</a:t>
            </a:r>
            <a:endParaRPr lang="en-US" sz="2200" kern="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63826" y="2213804"/>
            <a:ext cx="3732968" cy="43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Vẽ đoạn thẳng BC </a:t>
            </a:r>
            <a:r>
              <a:rPr lang="en-US" altLang="en-US" sz="2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2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4cm.</a:t>
            </a:r>
            <a:endParaRPr lang="en-US" alt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874100" y="2636628"/>
            <a:ext cx="4715932" cy="43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Vẽ cung tròn tâm C bán kính </a:t>
            </a:r>
            <a:r>
              <a:rPr lang="en-US" altLang="en-US" sz="2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en-US" sz="2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cm.</a:t>
            </a:r>
            <a:endParaRPr lang="en-US" alt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902680" y="3073668"/>
            <a:ext cx="4463624" cy="43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Vẽ cung tròn tâm B bán kính </a:t>
            </a:r>
            <a:r>
              <a:rPr lang="en-US" altLang="en-US" sz="2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altLang="en-US" sz="2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cm.</a:t>
            </a:r>
            <a:endParaRPr lang="en-US" alt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902680" y="3434595"/>
            <a:ext cx="7820906" cy="607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646"/>
              </a:spcBef>
            </a:pPr>
            <a:r>
              <a:rPr lang="en-US" altLang="en-US" sz="2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Lấy </a:t>
            </a:r>
            <a:r>
              <a:rPr lang="en-US" alt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 giao điểm của hai </a:t>
            </a:r>
            <a:r>
              <a:rPr lang="en-US" altLang="en-US" sz="2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cung </a:t>
            </a:r>
            <a:r>
              <a:rPr lang="en-US" altLang="en-US" sz="2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trên, gọi </a:t>
            </a:r>
            <a:r>
              <a:rPr lang="en-US" alt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giao điểm đó là A.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902680" y="4073823"/>
            <a:ext cx="3578013" cy="43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Vẽ đoạn thẳng AC, AB ta có </a:t>
            </a:r>
          </a:p>
        </p:txBody>
      </p:sp>
      <p:sp>
        <p:nvSpPr>
          <p:cNvPr id="19" name="Text Box 89">
            <a:extLst/>
          </p:cNvPr>
          <p:cNvSpPr txBox="1">
            <a:spLocks noChangeArrowheads="1"/>
          </p:cNvSpPr>
          <p:nvPr/>
        </p:nvSpPr>
        <p:spPr bwMode="auto">
          <a:xfrm>
            <a:off x="4325910" y="4056393"/>
            <a:ext cx="1463040" cy="43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399" tIns="49199" rIns="98399" bIns="4919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200" ker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2200" kern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ABC.</a:t>
            </a:r>
            <a:endParaRPr lang="en-US" sz="2200" kern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0" name="Text Box 62"/>
          <p:cNvSpPr txBox="1">
            <a:spLocks noChangeArrowheads="1"/>
          </p:cNvSpPr>
          <p:nvPr/>
        </p:nvSpPr>
        <p:spPr bwMode="auto">
          <a:xfrm>
            <a:off x="3509394" y="1665683"/>
            <a:ext cx="1162125" cy="43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2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Cách vẽ</a:t>
            </a:r>
          </a:p>
        </p:txBody>
      </p:sp>
    </p:spTree>
    <p:extLst>
      <p:ext uri="{BB962C8B-B14F-4D97-AF65-F5344CB8AC3E}">
        <p14:creationId xmlns:p14="http://schemas.microsoft.com/office/powerpoint/2010/main" val="332015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"/>
          <p:cNvGrpSpPr>
            <a:grpSpLocks/>
          </p:cNvGrpSpPr>
          <p:nvPr/>
        </p:nvGrpSpPr>
        <p:grpSpPr bwMode="auto">
          <a:xfrm>
            <a:off x="2333413" y="2626301"/>
            <a:ext cx="1788160" cy="82973"/>
            <a:chOff x="2112" y="2736"/>
            <a:chExt cx="1008" cy="48"/>
          </a:xfrm>
        </p:grpSpPr>
        <p:sp>
          <p:nvSpPr>
            <p:cNvPr id="25" name="Line 3"/>
            <p:cNvSpPr>
              <a:spLocks noChangeShapeType="1"/>
            </p:cNvSpPr>
            <p:nvPr/>
          </p:nvSpPr>
          <p:spPr bwMode="auto">
            <a:xfrm>
              <a:off x="2112" y="2760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4"/>
            <p:cNvSpPr>
              <a:spLocks noChangeArrowheads="1"/>
            </p:cNvSpPr>
            <p:nvPr/>
          </p:nvSpPr>
          <p:spPr bwMode="auto">
            <a:xfrm>
              <a:off x="2112" y="273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27" name="Oval 5"/>
            <p:cNvSpPr>
              <a:spLocks noChangeArrowheads="1"/>
            </p:cNvSpPr>
            <p:nvPr/>
          </p:nvSpPr>
          <p:spPr bwMode="auto">
            <a:xfrm>
              <a:off x="3072" y="273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>
                <a:solidFill>
                  <a:srgbClr val="000000"/>
                </a:solidFill>
              </a:endParaRPr>
            </a:p>
          </p:txBody>
        </p:sp>
      </p:grpSp>
      <p:grpSp>
        <p:nvGrpSpPr>
          <p:cNvPr id="28" name="Group 6"/>
          <p:cNvGrpSpPr>
            <a:grpSpLocks/>
          </p:cNvGrpSpPr>
          <p:nvPr/>
        </p:nvGrpSpPr>
        <p:grpSpPr bwMode="auto">
          <a:xfrm>
            <a:off x="2333413" y="1547649"/>
            <a:ext cx="2032000" cy="1341402"/>
            <a:chOff x="1584" y="1960"/>
            <a:chExt cx="1200" cy="776"/>
          </a:xfrm>
        </p:grpSpPr>
        <p:sp>
          <p:nvSpPr>
            <p:cNvPr id="29" name="Rectangle 7"/>
            <p:cNvSpPr>
              <a:spLocks noChangeArrowheads="1"/>
            </p:cNvSpPr>
            <p:nvPr/>
          </p:nvSpPr>
          <p:spPr bwMode="auto">
            <a:xfrm>
              <a:off x="2496" y="2448"/>
              <a:ext cx="288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>
                <a:solidFill>
                  <a:srgbClr val="000000"/>
                </a:solidFill>
              </a:endParaRPr>
            </a:p>
          </p:txBody>
        </p:sp>
        <p:pic>
          <p:nvPicPr>
            <p:cNvPr id="30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1960"/>
              <a:ext cx="990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853" y="2726893"/>
            <a:ext cx="4714240" cy="84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 Box 40"/>
          <p:cNvSpPr txBox="1">
            <a:spLocks noChangeArrowheads="1"/>
          </p:cNvSpPr>
          <p:nvPr/>
        </p:nvSpPr>
        <p:spPr bwMode="auto">
          <a:xfrm>
            <a:off x="1052519" y="845832"/>
            <a:ext cx="3820160" cy="468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u="sng">
                <a:solidFill>
                  <a:srgbClr val="FF0000"/>
                </a:solidFill>
              </a:rPr>
              <a:t>Cách </a:t>
            </a:r>
            <a:r>
              <a:rPr lang="en-US" sz="2400" b="1" i="1" u="sng" smtClean="0">
                <a:solidFill>
                  <a:srgbClr val="FF0000"/>
                </a:solidFill>
              </a:rPr>
              <a:t>vẽ :</a:t>
            </a:r>
            <a:endParaRPr lang="en-US" sz="2400" b="1" i="1" u="sng" dirty="0">
              <a:solidFill>
                <a:srgbClr val="FF0000"/>
              </a:solidFill>
            </a:endParaRPr>
          </a:p>
        </p:txBody>
      </p:sp>
      <p:sp>
        <p:nvSpPr>
          <p:cNvPr id="33" name="Text Box 41"/>
          <p:cNvSpPr txBox="1">
            <a:spLocks noChangeArrowheads="1"/>
          </p:cNvSpPr>
          <p:nvPr/>
        </p:nvSpPr>
        <p:spPr bwMode="auto">
          <a:xfrm>
            <a:off x="2996735" y="2709274"/>
            <a:ext cx="723494" cy="314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mtClean="0">
                <a:solidFill>
                  <a:srgbClr val="FF0000"/>
                </a:solidFill>
              </a:rPr>
              <a:t>4cm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4" name="Text Box 67"/>
          <p:cNvSpPr txBox="1">
            <a:spLocks noChangeArrowheads="1"/>
          </p:cNvSpPr>
          <p:nvPr/>
        </p:nvSpPr>
        <p:spPr bwMode="auto">
          <a:xfrm>
            <a:off x="4099149" y="910932"/>
            <a:ext cx="3924099" cy="468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400" smtClean="0">
                <a:solidFill>
                  <a:srgbClr val="000000"/>
                </a:solidFill>
              </a:rPr>
              <a:t> Vẽ </a:t>
            </a:r>
            <a:r>
              <a:rPr lang="en-US" sz="2400" dirty="0">
                <a:solidFill>
                  <a:srgbClr val="000000"/>
                </a:solidFill>
              </a:rPr>
              <a:t>đoạn </a:t>
            </a:r>
            <a:r>
              <a:rPr lang="en-US" sz="2200" dirty="0">
                <a:solidFill>
                  <a:srgbClr val="000000"/>
                </a:solidFill>
              </a:rPr>
              <a:t>thẳng</a:t>
            </a:r>
            <a:r>
              <a:rPr lang="en-US" sz="2400" dirty="0">
                <a:solidFill>
                  <a:srgbClr val="000000"/>
                </a:solidFill>
              </a:rPr>
              <a:t> BC </a:t>
            </a:r>
            <a:r>
              <a:rPr lang="en-US" sz="2400">
                <a:solidFill>
                  <a:srgbClr val="000000"/>
                </a:solidFill>
              </a:rPr>
              <a:t>= </a:t>
            </a:r>
            <a:r>
              <a:rPr lang="en-US" sz="2400" smtClean="0">
                <a:solidFill>
                  <a:srgbClr val="000000"/>
                </a:solidFill>
              </a:rPr>
              <a:t>4cm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045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8148E-6 L 0.17916 0.000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58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3593259" y="1355986"/>
            <a:ext cx="5479551" cy="43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buFontTx/>
              <a:buChar char="•"/>
            </a:pPr>
            <a:r>
              <a:rPr lang="en-US" sz="2200" smtClean="0">
                <a:solidFill>
                  <a:srgbClr val="000000"/>
                </a:solidFill>
              </a:rPr>
              <a:t> Vẽ </a:t>
            </a:r>
            <a:r>
              <a:rPr lang="en-US" sz="2200" dirty="0">
                <a:solidFill>
                  <a:srgbClr val="000000"/>
                </a:solidFill>
              </a:rPr>
              <a:t>cung tròn tâm C, bán </a:t>
            </a:r>
            <a:r>
              <a:rPr lang="en-US" sz="2200">
                <a:solidFill>
                  <a:srgbClr val="000000"/>
                </a:solidFill>
              </a:rPr>
              <a:t>kính </a:t>
            </a:r>
            <a:r>
              <a:rPr lang="en-US" sz="2200" smtClean="0">
                <a:solidFill>
                  <a:srgbClr val="000000"/>
                </a:solidFill>
              </a:rPr>
              <a:t>2cm.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15" name="Text Box 45"/>
          <p:cNvSpPr txBox="1">
            <a:spLocks noChangeArrowheads="1"/>
          </p:cNvSpPr>
          <p:nvPr/>
        </p:nvSpPr>
        <p:spPr bwMode="auto">
          <a:xfrm>
            <a:off x="121920" y="887295"/>
            <a:ext cx="3820160" cy="468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i="1" u="sng">
                <a:solidFill>
                  <a:srgbClr val="FF0000"/>
                </a:solidFill>
              </a:rPr>
              <a:t>Cách </a:t>
            </a:r>
            <a:r>
              <a:rPr lang="en-US" sz="2400" b="1" i="1" u="sng" smtClean="0">
                <a:solidFill>
                  <a:srgbClr val="FF0000"/>
                </a:solidFill>
              </a:rPr>
              <a:t>vẽ :</a:t>
            </a:r>
            <a:endParaRPr lang="en-US" sz="2400" b="1" i="1" u="sng" dirty="0">
              <a:solidFill>
                <a:srgbClr val="FF0000"/>
              </a:solidFill>
            </a:endParaRPr>
          </a:p>
        </p:txBody>
      </p:sp>
      <p:sp>
        <p:nvSpPr>
          <p:cNvPr id="17" name="Text Box 72"/>
          <p:cNvSpPr txBox="1">
            <a:spLocks noChangeArrowheads="1"/>
          </p:cNvSpPr>
          <p:nvPr/>
        </p:nvSpPr>
        <p:spPr bwMode="auto">
          <a:xfrm>
            <a:off x="3973257" y="910610"/>
            <a:ext cx="3617925" cy="43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buFontTx/>
              <a:buChar char="•"/>
            </a:pPr>
            <a:r>
              <a:rPr lang="en-US" sz="2200" smtClean="0">
                <a:solidFill>
                  <a:srgbClr val="000000"/>
                </a:solidFill>
              </a:rPr>
              <a:t> Vẽ </a:t>
            </a:r>
            <a:r>
              <a:rPr lang="en-US" sz="2200" dirty="0">
                <a:solidFill>
                  <a:srgbClr val="000000"/>
                </a:solidFill>
              </a:rPr>
              <a:t>đoạn thẳng BC </a:t>
            </a:r>
            <a:r>
              <a:rPr lang="en-US" sz="2200">
                <a:solidFill>
                  <a:srgbClr val="000000"/>
                </a:solidFill>
              </a:rPr>
              <a:t>= </a:t>
            </a:r>
            <a:r>
              <a:rPr lang="en-US" sz="2200" smtClean="0">
                <a:solidFill>
                  <a:srgbClr val="000000"/>
                </a:solidFill>
              </a:rPr>
              <a:t>4cm</a:t>
            </a:r>
            <a:r>
              <a:rPr lang="en-US" sz="2200" dirty="0">
                <a:solidFill>
                  <a:srgbClr val="000000"/>
                </a:solidFill>
              </a:rPr>
              <a:t>.</a:t>
            </a:r>
          </a:p>
        </p:txBody>
      </p:sp>
      <p:grpSp>
        <p:nvGrpSpPr>
          <p:cNvPr id="45" name="Group 2"/>
          <p:cNvGrpSpPr>
            <a:grpSpLocks/>
          </p:cNvGrpSpPr>
          <p:nvPr/>
        </p:nvGrpSpPr>
        <p:grpSpPr bwMode="auto">
          <a:xfrm>
            <a:off x="2699179" y="3024500"/>
            <a:ext cx="1788160" cy="82973"/>
            <a:chOff x="2112" y="2736"/>
            <a:chExt cx="1008" cy="48"/>
          </a:xfrm>
        </p:grpSpPr>
        <p:sp>
          <p:nvSpPr>
            <p:cNvPr id="46" name="Line 3"/>
            <p:cNvSpPr>
              <a:spLocks noChangeShapeType="1"/>
            </p:cNvSpPr>
            <p:nvPr/>
          </p:nvSpPr>
          <p:spPr bwMode="auto">
            <a:xfrm>
              <a:off x="2112" y="2760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Oval 4"/>
            <p:cNvSpPr>
              <a:spLocks noChangeArrowheads="1"/>
            </p:cNvSpPr>
            <p:nvPr/>
          </p:nvSpPr>
          <p:spPr bwMode="auto">
            <a:xfrm>
              <a:off x="2112" y="273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48" name="Oval 5"/>
            <p:cNvSpPr>
              <a:spLocks noChangeArrowheads="1"/>
            </p:cNvSpPr>
            <p:nvPr/>
          </p:nvSpPr>
          <p:spPr bwMode="auto">
            <a:xfrm>
              <a:off x="3072" y="273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vi-VN">
                <a:solidFill>
                  <a:srgbClr val="000000"/>
                </a:solidFill>
              </a:endParaRPr>
            </a:p>
          </p:txBody>
        </p:sp>
      </p:grpSp>
      <p:pic>
        <p:nvPicPr>
          <p:cNvPr id="4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859" y="2392318"/>
            <a:ext cx="894080" cy="1555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0" name="Group 10"/>
          <p:cNvGrpSpPr>
            <a:grpSpLocks/>
          </p:cNvGrpSpPr>
          <p:nvPr/>
        </p:nvGrpSpPr>
        <p:grpSpPr bwMode="auto">
          <a:xfrm>
            <a:off x="2699179" y="3024500"/>
            <a:ext cx="1788160" cy="82973"/>
            <a:chOff x="2112" y="2736"/>
            <a:chExt cx="1008" cy="48"/>
          </a:xfrm>
        </p:grpSpPr>
        <p:sp>
          <p:nvSpPr>
            <p:cNvPr id="51" name="Line 11"/>
            <p:cNvSpPr>
              <a:spLocks noChangeShapeType="1"/>
            </p:cNvSpPr>
            <p:nvPr/>
          </p:nvSpPr>
          <p:spPr bwMode="auto">
            <a:xfrm>
              <a:off x="2112" y="2760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Oval 12"/>
            <p:cNvSpPr>
              <a:spLocks noChangeArrowheads="1"/>
            </p:cNvSpPr>
            <p:nvPr/>
          </p:nvSpPr>
          <p:spPr bwMode="auto">
            <a:xfrm>
              <a:off x="2112" y="273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53" name="Oval 13"/>
            <p:cNvSpPr>
              <a:spLocks noChangeArrowheads="1"/>
            </p:cNvSpPr>
            <p:nvPr/>
          </p:nvSpPr>
          <p:spPr bwMode="auto">
            <a:xfrm>
              <a:off x="3072" y="273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vi-VN">
                <a:solidFill>
                  <a:srgbClr val="000000"/>
                </a:solidFill>
              </a:endParaRPr>
            </a:p>
          </p:txBody>
        </p:sp>
      </p:grpSp>
      <p:pic>
        <p:nvPicPr>
          <p:cNvPr id="5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302" y="3968811"/>
            <a:ext cx="4602480" cy="84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62" y="2364659"/>
            <a:ext cx="558800" cy="159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2536433" y="3070276"/>
            <a:ext cx="2105191" cy="56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000" dirty="0">
                <a:solidFill>
                  <a:srgbClr val="000000"/>
                </a:solidFill>
                <a:latin typeface=".VnTime" pitchFamily="34" charset="0"/>
              </a:rPr>
              <a:t>C               B</a:t>
            </a:r>
          </a:p>
        </p:txBody>
      </p:sp>
      <p:sp>
        <p:nvSpPr>
          <p:cNvPr id="57" name="Text Box 46"/>
          <p:cNvSpPr txBox="1">
            <a:spLocks noChangeArrowheads="1"/>
          </p:cNvSpPr>
          <p:nvPr/>
        </p:nvSpPr>
        <p:spPr bwMode="auto">
          <a:xfrm>
            <a:off x="3024299" y="3056103"/>
            <a:ext cx="1056640" cy="314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mtClean="0">
                <a:solidFill>
                  <a:srgbClr val="FF0000"/>
                </a:solidFill>
              </a:rPr>
              <a:t>4cm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08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20851E-6 L 0.17657 -0.16873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19" y="-84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6"/>
          <p:cNvSpPr txBox="1">
            <a:spLocks noChangeArrowheads="1"/>
          </p:cNvSpPr>
          <p:nvPr/>
        </p:nvSpPr>
        <p:spPr bwMode="auto">
          <a:xfrm>
            <a:off x="804334" y="823123"/>
            <a:ext cx="3820160" cy="468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u="sng">
                <a:solidFill>
                  <a:srgbClr val="FF0000"/>
                </a:solidFill>
              </a:rPr>
              <a:t>Cách </a:t>
            </a:r>
            <a:r>
              <a:rPr lang="en-US" sz="2400" b="1" i="1" u="sng" smtClean="0">
                <a:solidFill>
                  <a:srgbClr val="FF0000"/>
                </a:solidFill>
              </a:rPr>
              <a:t>vẽ :</a:t>
            </a:r>
            <a:endParaRPr lang="en-US" sz="2400" b="1" i="1" u="sng">
              <a:solidFill>
                <a:srgbClr val="FF0000"/>
              </a:solidFill>
            </a:endParaRPr>
          </a:p>
        </p:txBody>
      </p:sp>
      <p:sp>
        <p:nvSpPr>
          <p:cNvPr id="3" name="Text Box 74"/>
          <p:cNvSpPr txBox="1">
            <a:spLocks noChangeArrowheads="1"/>
          </p:cNvSpPr>
          <p:nvPr/>
        </p:nvSpPr>
        <p:spPr bwMode="auto">
          <a:xfrm>
            <a:off x="4012857" y="1325908"/>
            <a:ext cx="4795520" cy="43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200" smtClean="0">
                <a:solidFill>
                  <a:srgbClr val="000000"/>
                </a:solidFill>
              </a:rPr>
              <a:t> Vẽ cung tròn tâm C, bán kính 2cm.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4" name="Text Box 75"/>
          <p:cNvSpPr txBox="1">
            <a:spLocks noChangeArrowheads="1"/>
          </p:cNvSpPr>
          <p:nvPr/>
        </p:nvSpPr>
        <p:spPr bwMode="auto">
          <a:xfrm>
            <a:off x="4016244" y="911041"/>
            <a:ext cx="3617926" cy="43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200" smtClean="0">
                <a:solidFill>
                  <a:srgbClr val="000000"/>
                </a:solidFill>
              </a:rPr>
              <a:t> Vẽ </a:t>
            </a:r>
            <a:r>
              <a:rPr lang="en-US" sz="2200">
                <a:solidFill>
                  <a:srgbClr val="000000"/>
                </a:solidFill>
              </a:rPr>
              <a:t>đoạn thẳng BC = </a:t>
            </a:r>
            <a:r>
              <a:rPr lang="en-US" sz="2200" smtClean="0">
                <a:solidFill>
                  <a:srgbClr val="000000"/>
                </a:solidFill>
              </a:rPr>
              <a:t>4cm</a:t>
            </a:r>
            <a:r>
              <a:rPr lang="en-US" sz="220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2031620" y="2958485"/>
            <a:ext cx="325120" cy="331893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lIns="98399" tIns="49199" rIns="98399" bIns="49199" anchor="ctr"/>
          <a:lstStyle/>
          <a:p>
            <a:pPr eaLnBrk="1" hangingPunct="1"/>
            <a:endParaRPr lang="vi-VN">
              <a:solidFill>
                <a:srgbClr val="000000"/>
              </a:solidFill>
            </a:endParaRPr>
          </a:p>
        </p:txBody>
      </p:sp>
      <p:sp>
        <p:nvSpPr>
          <p:cNvPr id="21" name="Arc 3"/>
          <p:cNvSpPr>
            <a:spLocks/>
          </p:cNvSpPr>
          <p:nvPr/>
        </p:nvSpPr>
        <p:spPr bwMode="auto">
          <a:xfrm>
            <a:off x="2722503" y="2280870"/>
            <a:ext cx="829733" cy="869492"/>
          </a:xfrm>
          <a:custGeom>
            <a:avLst/>
            <a:gdLst>
              <a:gd name="T0" fmla="*/ 0 w 22053"/>
              <a:gd name="T1" fmla="*/ 2147483647 h 21600"/>
              <a:gd name="T2" fmla="*/ 2147483647 w 22053"/>
              <a:gd name="T3" fmla="*/ 2147483647 h 21600"/>
              <a:gd name="T4" fmla="*/ 2147483647 w 22053"/>
              <a:gd name="T5" fmla="*/ 2147483647 h 21600"/>
              <a:gd name="T6" fmla="*/ 0 60000 65536"/>
              <a:gd name="T7" fmla="*/ 0 60000 65536"/>
              <a:gd name="T8" fmla="*/ 0 60000 65536"/>
              <a:gd name="T9" fmla="*/ 0 w 22053"/>
              <a:gd name="T10" fmla="*/ 0 h 21600"/>
              <a:gd name="T11" fmla="*/ 22053 w 2205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053" h="21600" fill="none" extrusionOk="0">
                <a:moveTo>
                  <a:pt x="-1" y="4"/>
                </a:moveTo>
                <a:cubicBezTo>
                  <a:pt x="150" y="1"/>
                  <a:pt x="301" y="-1"/>
                  <a:pt x="453" y="0"/>
                </a:cubicBezTo>
                <a:cubicBezTo>
                  <a:pt x="12324" y="0"/>
                  <a:pt x="21971" y="9581"/>
                  <a:pt x="22052" y="21453"/>
                </a:cubicBezTo>
              </a:path>
              <a:path w="22053" h="21600" stroke="0" extrusionOk="0">
                <a:moveTo>
                  <a:pt x="-1" y="4"/>
                </a:moveTo>
                <a:cubicBezTo>
                  <a:pt x="150" y="1"/>
                  <a:pt x="301" y="-1"/>
                  <a:pt x="453" y="0"/>
                </a:cubicBezTo>
                <a:cubicBezTo>
                  <a:pt x="12324" y="0"/>
                  <a:pt x="21971" y="9581"/>
                  <a:pt x="22052" y="21453"/>
                </a:cubicBezTo>
                <a:lnTo>
                  <a:pt x="453" y="21600"/>
                </a:lnTo>
                <a:lnTo>
                  <a:pt x="-1" y="4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8399" tIns="49199" rIns="98399" bIns="49199" anchor="ctr"/>
          <a:lstStyle/>
          <a:p>
            <a:endParaRPr lang="en-US"/>
          </a:p>
        </p:txBody>
      </p:sp>
      <p:grpSp>
        <p:nvGrpSpPr>
          <p:cNvPr id="22" name="Group 4"/>
          <p:cNvGrpSpPr>
            <a:grpSpLocks/>
          </p:cNvGrpSpPr>
          <p:nvPr/>
        </p:nvGrpSpPr>
        <p:grpSpPr bwMode="auto">
          <a:xfrm>
            <a:off x="1801327" y="1589425"/>
            <a:ext cx="1815253" cy="3146073"/>
            <a:chOff x="464" y="1584"/>
            <a:chExt cx="1072" cy="1820"/>
          </a:xfrm>
        </p:grpSpPr>
        <p:pic>
          <p:nvPicPr>
            <p:cNvPr id="23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1584"/>
              <a:ext cx="528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" y="2504"/>
              <a:ext cx="528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Line 7"/>
            <p:cNvSpPr>
              <a:spLocks noChangeShapeType="1"/>
            </p:cNvSpPr>
            <p:nvPr/>
          </p:nvSpPr>
          <p:spPr bwMode="auto">
            <a:xfrm>
              <a:off x="1008" y="2496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" name="Group 8"/>
          <p:cNvGrpSpPr>
            <a:grpSpLocks/>
          </p:cNvGrpSpPr>
          <p:nvPr/>
        </p:nvGrpSpPr>
        <p:grpSpPr bwMode="auto">
          <a:xfrm>
            <a:off x="2681860" y="3124431"/>
            <a:ext cx="1788160" cy="82973"/>
            <a:chOff x="2112" y="2736"/>
            <a:chExt cx="1008" cy="48"/>
          </a:xfrm>
        </p:grpSpPr>
        <p:sp>
          <p:nvSpPr>
            <p:cNvPr id="27" name="Line 9"/>
            <p:cNvSpPr>
              <a:spLocks noChangeShapeType="1"/>
            </p:cNvSpPr>
            <p:nvPr/>
          </p:nvSpPr>
          <p:spPr bwMode="auto">
            <a:xfrm>
              <a:off x="2112" y="2760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Oval 10"/>
            <p:cNvSpPr>
              <a:spLocks noChangeArrowheads="1"/>
            </p:cNvSpPr>
            <p:nvPr/>
          </p:nvSpPr>
          <p:spPr bwMode="auto">
            <a:xfrm>
              <a:off x="2112" y="273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29" name="Oval 11"/>
            <p:cNvSpPr>
              <a:spLocks noChangeArrowheads="1"/>
            </p:cNvSpPr>
            <p:nvPr/>
          </p:nvSpPr>
          <p:spPr bwMode="auto">
            <a:xfrm>
              <a:off x="3072" y="273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>
                <a:solidFill>
                  <a:srgbClr val="000000"/>
                </a:solidFill>
              </a:endParaRPr>
            </a:p>
          </p:txBody>
        </p:sp>
      </p:grpSp>
      <p:sp>
        <p:nvSpPr>
          <p:cNvPr id="30" name="Rectangle 12"/>
          <p:cNvSpPr>
            <a:spLocks noChangeArrowheads="1"/>
          </p:cNvSpPr>
          <p:nvPr/>
        </p:nvSpPr>
        <p:spPr bwMode="auto">
          <a:xfrm>
            <a:off x="1787780" y="3207405"/>
            <a:ext cx="2438400" cy="257217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98399" tIns="49199" rIns="98399" bIns="49199" anchor="ctr"/>
          <a:lstStyle/>
          <a:p>
            <a:pPr eaLnBrk="1" hangingPunct="1"/>
            <a:endParaRPr lang="vi-VN">
              <a:solidFill>
                <a:srgbClr val="000000"/>
              </a:solidFill>
            </a:endParaRPr>
          </a:p>
        </p:txBody>
      </p:sp>
      <p:pic>
        <p:nvPicPr>
          <p:cNvPr id="31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83" y="4120112"/>
            <a:ext cx="4602480" cy="84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2519303" y="3124431"/>
            <a:ext cx="2105191" cy="56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000">
                <a:solidFill>
                  <a:srgbClr val="000000"/>
                </a:solidFill>
                <a:latin typeface=".VnTime" pitchFamily="34" charset="0"/>
              </a:rPr>
              <a:t>C               B</a:t>
            </a:r>
          </a:p>
        </p:txBody>
      </p:sp>
      <p:sp>
        <p:nvSpPr>
          <p:cNvPr id="33" name="Text Box 73"/>
          <p:cNvSpPr txBox="1">
            <a:spLocks noChangeArrowheads="1"/>
          </p:cNvSpPr>
          <p:nvPr/>
        </p:nvSpPr>
        <p:spPr bwMode="auto">
          <a:xfrm>
            <a:off x="3345182" y="3207404"/>
            <a:ext cx="1056640" cy="314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mtClean="0">
                <a:solidFill>
                  <a:srgbClr val="FF0000"/>
                </a:solidFill>
              </a:rPr>
              <a:t>4cm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49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280000">
                                      <p:cBhvr>
                                        <p:cTn id="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6"/>
          <p:cNvSpPr txBox="1">
            <a:spLocks noChangeArrowheads="1"/>
          </p:cNvSpPr>
          <p:nvPr/>
        </p:nvSpPr>
        <p:spPr bwMode="auto">
          <a:xfrm>
            <a:off x="3947184" y="1763820"/>
            <a:ext cx="4831081" cy="43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buFontTx/>
              <a:buChar char="•"/>
            </a:pPr>
            <a:r>
              <a:rPr lang="en-US" sz="2200" smtClean="0">
                <a:solidFill>
                  <a:srgbClr val="000000"/>
                </a:solidFill>
              </a:rPr>
              <a:t> Vẽ </a:t>
            </a:r>
            <a:r>
              <a:rPr lang="en-US" sz="2200" dirty="0">
                <a:solidFill>
                  <a:srgbClr val="000000"/>
                </a:solidFill>
              </a:rPr>
              <a:t>cung tròn tâm B, bán </a:t>
            </a:r>
            <a:r>
              <a:rPr lang="en-US" sz="2200">
                <a:solidFill>
                  <a:srgbClr val="000000"/>
                </a:solidFill>
              </a:rPr>
              <a:t>kính </a:t>
            </a:r>
            <a:r>
              <a:rPr lang="en-US" sz="2200" smtClean="0">
                <a:solidFill>
                  <a:srgbClr val="000000"/>
                </a:solidFill>
              </a:rPr>
              <a:t>3cm</a:t>
            </a:r>
            <a:r>
              <a:rPr lang="en-US" sz="22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3" name="Text Box 46"/>
          <p:cNvSpPr txBox="1">
            <a:spLocks noChangeArrowheads="1"/>
          </p:cNvSpPr>
          <p:nvPr/>
        </p:nvSpPr>
        <p:spPr bwMode="auto">
          <a:xfrm>
            <a:off x="804334" y="823123"/>
            <a:ext cx="3820160" cy="468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u="sng">
                <a:solidFill>
                  <a:srgbClr val="FF0000"/>
                </a:solidFill>
              </a:rPr>
              <a:t>Cách </a:t>
            </a:r>
            <a:r>
              <a:rPr lang="en-US" sz="2400" b="1" i="1" u="sng" smtClean="0">
                <a:solidFill>
                  <a:srgbClr val="FF0000"/>
                </a:solidFill>
              </a:rPr>
              <a:t>vẽ :</a:t>
            </a:r>
            <a:endParaRPr lang="en-US" sz="2400" b="1" i="1" u="sng">
              <a:solidFill>
                <a:srgbClr val="FF0000"/>
              </a:solidFill>
            </a:endParaRPr>
          </a:p>
        </p:txBody>
      </p:sp>
      <p:sp>
        <p:nvSpPr>
          <p:cNvPr id="4" name="Text Box 74"/>
          <p:cNvSpPr txBox="1">
            <a:spLocks noChangeArrowheads="1"/>
          </p:cNvSpPr>
          <p:nvPr/>
        </p:nvSpPr>
        <p:spPr bwMode="auto">
          <a:xfrm>
            <a:off x="4012857" y="1325908"/>
            <a:ext cx="4795520" cy="43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200" smtClean="0">
                <a:solidFill>
                  <a:srgbClr val="000000"/>
                </a:solidFill>
              </a:rPr>
              <a:t> Vẽ </a:t>
            </a:r>
            <a:r>
              <a:rPr lang="en-US" sz="2200" dirty="0">
                <a:solidFill>
                  <a:srgbClr val="000000"/>
                </a:solidFill>
              </a:rPr>
              <a:t>cung tròn tâm C</a:t>
            </a:r>
            <a:r>
              <a:rPr lang="en-US" sz="2200" dirty="0" smtClean="0">
                <a:solidFill>
                  <a:srgbClr val="000000"/>
                </a:solidFill>
              </a:rPr>
              <a:t>, </a:t>
            </a:r>
            <a:r>
              <a:rPr lang="en-US" sz="2200" dirty="0">
                <a:solidFill>
                  <a:srgbClr val="000000"/>
                </a:solidFill>
              </a:rPr>
              <a:t>bán </a:t>
            </a:r>
            <a:r>
              <a:rPr lang="en-US" sz="2200">
                <a:solidFill>
                  <a:srgbClr val="000000"/>
                </a:solidFill>
              </a:rPr>
              <a:t>kính </a:t>
            </a:r>
            <a:r>
              <a:rPr lang="en-US" sz="2200" smtClean="0">
                <a:solidFill>
                  <a:srgbClr val="000000"/>
                </a:solidFill>
              </a:rPr>
              <a:t>2cm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5" name="Text Box 75"/>
          <p:cNvSpPr txBox="1">
            <a:spLocks noChangeArrowheads="1"/>
          </p:cNvSpPr>
          <p:nvPr/>
        </p:nvSpPr>
        <p:spPr bwMode="auto">
          <a:xfrm>
            <a:off x="4016244" y="911041"/>
            <a:ext cx="3696472" cy="43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200" smtClean="0">
                <a:solidFill>
                  <a:srgbClr val="000000"/>
                </a:solidFill>
              </a:rPr>
              <a:t> Vẽ </a:t>
            </a:r>
            <a:r>
              <a:rPr lang="en-US" sz="2200" dirty="0">
                <a:solidFill>
                  <a:srgbClr val="000000"/>
                </a:solidFill>
              </a:rPr>
              <a:t>đoạn thẳng BC </a:t>
            </a:r>
            <a:r>
              <a:rPr lang="en-US" sz="2200">
                <a:solidFill>
                  <a:srgbClr val="000000"/>
                </a:solidFill>
              </a:rPr>
              <a:t>= </a:t>
            </a:r>
            <a:r>
              <a:rPr lang="en-US" sz="2200" smtClean="0">
                <a:solidFill>
                  <a:srgbClr val="000000"/>
                </a:solidFill>
              </a:rPr>
              <a:t>4cm</a:t>
            </a:r>
            <a:r>
              <a:rPr lang="en-US" sz="2200" dirty="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28" y="2425315"/>
            <a:ext cx="1300480" cy="1493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2212644" y="3097813"/>
            <a:ext cx="1788160" cy="82973"/>
            <a:chOff x="2112" y="2736"/>
            <a:chExt cx="1008" cy="48"/>
          </a:xfrm>
        </p:grpSpPr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2112" y="2760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Oval 5"/>
            <p:cNvSpPr>
              <a:spLocks noChangeArrowheads="1"/>
            </p:cNvSpPr>
            <p:nvPr/>
          </p:nvSpPr>
          <p:spPr bwMode="auto">
            <a:xfrm>
              <a:off x="2112" y="273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11" name="Oval 6"/>
            <p:cNvSpPr>
              <a:spLocks noChangeArrowheads="1"/>
            </p:cNvSpPr>
            <p:nvPr/>
          </p:nvSpPr>
          <p:spPr bwMode="auto">
            <a:xfrm>
              <a:off x="3072" y="273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vi-VN">
                <a:solidFill>
                  <a:srgbClr val="000000"/>
                </a:solidFill>
              </a:endParaRPr>
            </a:p>
          </p:txBody>
        </p:sp>
      </p:grpSp>
      <p:sp>
        <p:nvSpPr>
          <p:cNvPr id="12" name="Arc 7"/>
          <p:cNvSpPr>
            <a:spLocks/>
          </p:cNvSpPr>
          <p:nvPr/>
        </p:nvSpPr>
        <p:spPr bwMode="auto">
          <a:xfrm>
            <a:off x="2212191" y="2079594"/>
            <a:ext cx="829733" cy="869492"/>
          </a:xfrm>
          <a:custGeom>
            <a:avLst/>
            <a:gdLst>
              <a:gd name="T0" fmla="*/ 0 w 22053"/>
              <a:gd name="T1" fmla="*/ 2147483647 h 21600"/>
              <a:gd name="T2" fmla="*/ 2147483647 w 22053"/>
              <a:gd name="T3" fmla="*/ 2147483647 h 21600"/>
              <a:gd name="T4" fmla="*/ 2147483647 w 22053"/>
              <a:gd name="T5" fmla="*/ 2147483647 h 21600"/>
              <a:gd name="T6" fmla="*/ 0 60000 65536"/>
              <a:gd name="T7" fmla="*/ 0 60000 65536"/>
              <a:gd name="T8" fmla="*/ 0 60000 65536"/>
              <a:gd name="T9" fmla="*/ 0 w 22053"/>
              <a:gd name="T10" fmla="*/ 0 h 21600"/>
              <a:gd name="T11" fmla="*/ 22053 w 2205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053" h="21600" fill="none" extrusionOk="0">
                <a:moveTo>
                  <a:pt x="-1" y="4"/>
                </a:moveTo>
                <a:cubicBezTo>
                  <a:pt x="150" y="1"/>
                  <a:pt x="301" y="-1"/>
                  <a:pt x="453" y="0"/>
                </a:cubicBezTo>
                <a:cubicBezTo>
                  <a:pt x="12324" y="0"/>
                  <a:pt x="21971" y="9581"/>
                  <a:pt x="22052" y="21453"/>
                </a:cubicBezTo>
              </a:path>
              <a:path w="22053" h="21600" stroke="0" extrusionOk="0">
                <a:moveTo>
                  <a:pt x="-1" y="4"/>
                </a:moveTo>
                <a:cubicBezTo>
                  <a:pt x="150" y="1"/>
                  <a:pt x="301" y="-1"/>
                  <a:pt x="453" y="0"/>
                </a:cubicBezTo>
                <a:cubicBezTo>
                  <a:pt x="12324" y="0"/>
                  <a:pt x="21971" y="9581"/>
                  <a:pt x="22052" y="21453"/>
                </a:cubicBezTo>
                <a:lnTo>
                  <a:pt x="453" y="21600"/>
                </a:lnTo>
                <a:lnTo>
                  <a:pt x="-1" y="4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8399" tIns="49199" rIns="98399" bIns="49199" anchor="ctr"/>
          <a:lstStyle/>
          <a:p>
            <a:endParaRPr lang="en-US"/>
          </a:p>
        </p:txBody>
      </p:sp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71" y="3918836"/>
            <a:ext cx="4602480" cy="84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31" y="2314684"/>
            <a:ext cx="558800" cy="159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2049898" y="3199900"/>
            <a:ext cx="2105191" cy="569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000" dirty="0">
                <a:solidFill>
                  <a:srgbClr val="000000"/>
                </a:solidFill>
                <a:latin typeface=".VnTime" pitchFamily="34" charset="0"/>
              </a:rPr>
              <a:t>C               B</a:t>
            </a:r>
          </a:p>
        </p:txBody>
      </p:sp>
      <p:sp>
        <p:nvSpPr>
          <p:cNvPr id="16" name="Text Box 70"/>
          <p:cNvSpPr txBox="1">
            <a:spLocks noChangeArrowheads="1"/>
          </p:cNvSpPr>
          <p:nvPr/>
        </p:nvSpPr>
        <p:spPr bwMode="auto">
          <a:xfrm>
            <a:off x="2537764" y="3180786"/>
            <a:ext cx="1056640" cy="376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4 cm</a:t>
            </a:r>
          </a:p>
        </p:txBody>
      </p:sp>
    </p:spTree>
    <p:extLst>
      <p:ext uri="{BB962C8B-B14F-4D97-AF65-F5344CB8AC3E}">
        <p14:creationId xmlns:p14="http://schemas.microsoft.com/office/powerpoint/2010/main" val="134906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6.97101E-7 L 0.22586 -0.1483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85" y="-74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rc 2"/>
          <p:cNvSpPr>
            <a:spLocks/>
          </p:cNvSpPr>
          <p:nvPr/>
        </p:nvSpPr>
        <p:spPr bwMode="auto">
          <a:xfrm>
            <a:off x="2553556" y="2155828"/>
            <a:ext cx="1181100" cy="1190625"/>
          </a:xfrm>
          <a:custGeom>
            <a:avLst/>
            <a:gdLst>
              <a:gd name="T0" fmla="*/ 0 w 21600"/>
              <a:gd name="T1" fmla="*/ 2147483647 h 21079"/>
              <a:gd name="T2" fmla="*/ 2147483647 w 21600"/>
              <a:gd name="T3" fmla="*/ 0 h 21079"/>
              <a:gd name="T4" fmla="*/ 2147483647 w 21600"/>
              <a:gd name="T5" fmla="*/ 2147483647 h 21079"/>
              <a:gd name="T6" fmla="*/ 0 60000 65536"/>
              <a:gd name="T7" fmla="*/ 0 60000 65536"/>
              <a:gd name="T8" fmla="*/ 0 60000 65536"/>
              <a:gd name="T9" fmla="*/ 0 w 21600"/>
              <a:gd name="T10" fmla="*/ 0 h 21079"/>
              <a:gd name="T11" fmla="*/ 21600 w 21600"/>
              <a:gd name="T12" fmla="*/ 21079 h 210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079" fill="none" extrusionOk="0">
                <a:moveTo>
                  <a:pt x="0" y="21078"/>
                </a:moveTo>
                <a:cubicBezTo>
                  <a:pt x="0" y="21060"/>
                  <a:pt x="0" y="21042"/>
                  <a:pt x="0" y="21024"/>
                </a:cubicBezTo>
                <a:cubicBezTo>
                  <a:pt x="-1" y="11002"/>
                  <a:pt x="6892" y="2297"/>
                  <a:pt x="16646" y="-1"/>
                </a:cubicBezTo>
              </a:path>
              <a:path w="21600" h="21079" stroke="0" extrusionOk="0">
                <a:moveTo>
                  <a:pt x="0" y="21078"/>
                </a:moveTo>
                <a:cubicBezTo>
                  <a:pt x="0" y="21060"/>
                  <a:pt x="0" y="21042"/>
                  <a:pt x="0" y="21024"/>
                </a:cubicBezTo>
                <a:cubicBezTo>
                  <a:pt x="-1" y="11002"/>
                  <a:pt x="6892" y="2297"/>
                  <a:pt x="16646" y="-1"/>
                </a:cubicBezTo>
                <a:lnTo>
                  <a:pt x="21600" y="21024"/>
                </a:lnTo>
                <a:lnTo>
                  <a:pt x="0" y="21078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32" tIns="45716" rIns="91432" bIns="45716" anchor="ctr"/>
          <a:lstStyle/>
          <a:p>
            <a:endParaRPr lang="en-US"/>
          </a:p>
        </p:txBody>
      </p:sp>
      <p:grpSp>
        <p:nvGrpSpPr>
          <p:cNvPr id="15" name="Group 3"/>
          <p:cNvGrpSpPr>
            <a:grpSpLocks/>
          </p:cNvGrpSpPr>
          <p:nvPr/>
        </p:nvGrpSpPr>
        <p:grpSpPr bwMode="auto">
          <a:xfrm>
            <a:off x="2540857" y="1984375"/>
            <a:ext cx="2463800" cy="2768600"/>
            <a:chOff x="1824" y="1736"/>
            <a:chExt cx="1552" cy="1744"/>
          </a:xfrm>
        </p:grpSpPr>
        <p:pic>
          <p:nvPicPr>
            <p:cNvPr id="16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736"/>
              <a:ext cx="768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" y="2616"/>
              <a:ext cx="768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1524856" y="3343275"/>
            <a:ext cx="4191000" cy="2311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91432" tIns="45716" rIns="91432" bIns="45716" anchor="ctr"/>
          <a:lstStyle/>
          <a:p>
            <a:pPr algn="ctr" eaLnBrk="1" hangingPunct="1"/>
            <a:endParaRPr lang="vi-VN">
              <a:solidFill>
                <a:srgbClr val="000000"/>
              </a:solidFill>
            </a:endParaRPr>
          </a:p>
        </p:txBody>
      </p:sp>
      <p:sp>
        <p:nvSpPr>
          <p:cNvPr id="19" name="Arc 7"/>
          <p:cNvSpPr>
            <a:spLocks/>
          </p:cNvSpPr>
          <p:nvPr/>
        </p:nvSpPr>
        <p:spPr bwMode="auto">
          <a:xfrm>
            <a:off x="2172559" y="2568576"/>
            <a:ext cx="777875" cy="798513"/>
          </a:xfrm>
          <a:custGeom>
            <a:avLst/>
            <a:gdLst>
              <a:gd name="T0" fmla="*/ 0 w 22053"/>
              <a:gd name="T1" fmla="*/ 2147483647 h 21600"/>
              <a:gd name="T2" fmla="*/ 2147483647 w 22053"/>
              <a:gd name="T3" fmla="*/ 2147483647 h 21600"/>
              <a:gd name="T4" fmla="*/ 2147483647 w 22053"/>
              <a:gd name="T5" fmla="*/ 2147483647 h 21600"/>
              <a:gd name="T6" fmla="*/ 0 60000 65536"/>
              <a:gd name="T7" fmla="*/ 0 60000 65536"/>
              <a:gd name="T8" fmla="*/ 0 60000 65536"/>
              <a:gd name="T9" fmla="*/ 0 w 22053"/>
              <a:gd name="T10" fmla="*/ 0 h 21600"/>
              <a:gd name="T11" fmla="*/ 22053 w 2205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053" h="21600" fill="none" extrusionOk="0">
                <a:moveTo>
                  <a:pt x="-1" y="4"/>
                </a:moveTo>
                <a:cubicBezTo>
                  <a:pt x="150" y="1"/>
                  <a:pt x="301" y="-1"/>
                  <a:pt x="453" y="0"/>
                </a:cubicBezTo>
                <a:cubicBezTo>
                  <a:pt x="12324" y="0"/>
                  <a:pt x="21971" y="9581"/>
                  <a:pt x="22052" y="21453"/>
                </a:cubicBezTo>
              </a:path>
              <a:path w="22053" h="21600" stroke="0" extrusionOk="0">
                <a:moveTo>
                  <a:pt x="-1" y="4"/>
                </a:moveTo>
                <a:cubicBezTo>
                  <a:pt x="150" y="1"/>
                  <a:pt x="301" y="-1"/>
                  <a:pt x="453" y="0"/>
                </a:cubicBezTo>
                <a:cubicBezTo>
                  <a:pt x="12324" y="0"/>
                  <a:pt x="21971" y="9581"/>
                  <a:pt x="22052" y="21453"/>
                </a:cubicBezTo>
                <a:lnTo>
                  <a:pt x="453" y="21600"/>
                </a:lnTo>
                <a:lnTo>
                  <a:pt x="-1" y="4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32" tIns="45716" rIns="91432" bIns="45716" anchor="ctr"/>
          <a:lstStyle/>
          <a:p>
            <a:endParaRPr lang="en-US"/>
          </a:p>
        </p:txBody>
      </p:sp>
      <p:sp>
        <p:nvSpPr>
          <p:cNvPr id="20" name="Line 8"/>
          <p:cNvSpPr>
            <a:spLocks noChangeShapeType="1"/>
          </p:cNvSpPr>
          <p:nvPr/>
        </p:nvSpPr>
        <p:spPr bwMode="auto">
          <a:xfrm>
            <a:off x="2134459" y="3381375"/>
            <a:ext cx="1597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2" tIns="45716" rIns="91432" bIns="45716"/>
          <a:lstStyle/>
          <a:p>
            <a:endParaRPr lang="en-US"/>
          </a:p>
        </p:txBody>
      </p:sp>
      <p:sp>
        <p:nvSpPr>
          <p:cNvPr id="21" name="Oval 9"/>
          <p:cNvSpPr>
            <a:spLocks noChangeArrowheads="1"/>
          </p:cNvSpPr>
          <p:nvPr/>
        </p:nvSpPr>
        <p:spPr bwMode="auto">
          <a:xfrm>
            <a:off x="2134459" y="3343275"/>
            <a:ext cx="79375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 eaLnBrk="1" hangingPunct="1"/>
            <a:endParaRPr lang="vi-VN">
              <a:solidFill>
                <a:srgbClr val="000000"/>
              </a:solidFill>
            </a:endParaRPr>
          </a:p>
        </p:txBody>
      </p:sp>
      <p:sp>
        <p:nvSpPr>
          <p:cNvPr id="22" name="Oval 10"/>
          <p:cNvSpPr>
            <a:spLocks noChangeArrowheads="1"/>
          </p:cNvSpPr>
          <p:nvPr/>
        </p:nvSpPr>
        <p:spPr bwMode="auto">
          <a:xfrm>
            <a:off x="3731484" y="3343275"/>
            <a:ext cx="79375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 eaLnBrk="1" hangingPunct="1"/>
            <a:endParaRPr lang="vi-VN">
              <a:solidFill>
                <a:srgbClr val="000000"/>
              </a:solidFill>
            </a:endParaRPr>
          </a:p>
        </p:txBody>
      </p:sp>
      <p:pic>
        <p:nvPicPr>
          <p:cNvPr id="23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259" y="4257676"/>
            <a:ext cx="43148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 Box 73"/>
          <p:cNvSpPr txBox="1">
            <a:spLocks noChangeArrowheads="1"/>
          </p:cNvSpPr>
          <p:nvPr/>
        </p:nvSpPr>
        <p:spPr bwMode="auto">
          <a:xfrm>
            <a:off x="2439256" y="3419475"/>
            <a:ext cx="990600" cy="369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4 cm</a:t>
            </a:r>
          </a:p>
        </p:txBody>
      </p:sp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1981882" y="3343275"/>
            <a:ext cx="19736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6" rIns="91432" bIns="45716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2800">
                <a:solidFill>
                  <a:srgbClr val="000000"/>
                </a:solidFill>
                <a:latin typeface=".VnTime" pitchFamily="34" charset="0"/>
              </a:rPr>
              <a:t>C               B</a:t>
            </a:r>
          </a:p>
        </p:txBody>
      </p: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4063789" y="1691290"/>
            <a:ext cx="4714240" cy="43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buFontTx/>
              <a:buChar char="•"/>
            </a:pPr>
            <a:r>
              <a:rPr lang="en-US" sz="2200" smtClean="0">
                <a:solidFill>
                  <a:srgbClr val="000000"/>
                </a:solidFill>
              </a:rPr>
              <a:t> Vẽ </a:t>
            </a:r>
            <a:r>
              <a:rPr lang="en-US" sz="2200" dirty="0">
                <a:solidFill>
                  <a:srgbClr val="000000"/>
                </a:solidFill>
              </a:rPr>
              <a:t>cung tròn tâm B, bán </a:t>
            </a:r>
            <a:r>
              <a:rPr lang="en-US" sz="2200">
                <a:solidFill>
                  <a:srgbClr val="000000"/>
                </a:solidFill>
              </a:rPr>
              <a:t>kính </a:t>
            </a:r>
            <a:r>
              <a:rPr lang="en-US" sz="2200" smtClean="0">
                <a:solidFill>
                  <a:srgbClr val="000000"/>
                </a:solidFill>
              </a:rPr>
              <a:t>3cm</a:t>
            </a:r>
            <a:r>
              <a:rPr lang="en-US" sz="22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27" name="Text Box 46"/>
          <p:cNvSpPr txBox="1">
            <a:spLocks noChangeArrowheads="1"/>
          </p:cNvSpPr>
          <p:nvPr/>
        </p:nvSpPr>
        <p:spPr bwMode="auto">
          <a:xfrm>
            <a:off x="835628" y="750593"/>
            <a:ext cx="3820160" cy="468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u="sng">
                <a:solidFill>
                  <a:srgbClr val="FF0000"/>
                </a:solidFill>
              </a:rPr>
              <a:t>Cách </a:t>
            </a:r>
            <a:r>
              <a:rPr lang="en-US" sz="2400" b="1" i="1" u="sng" smtClean="0">
                <a:solidFill>
                  <a:srgbClr val="FF0000"/>
                </a:solidFill>
              </a:rPr>
              <a:t>vẽ :</a:t>
            </a:r>
            <a:endParaRPr lang="en-US" sz="2400" b="1" i="1" u="sng">
              <a:solidFill>
                <a:srgbClr val="FF0000"/>
              </a:solidFill>
            </a:endParaRPr>
          </a:p>
        </p:txBody>
      </p:sp>
      <p:sp>
        <p:nvSpPr>
          <p:cNvPr id="28" name="Text Box 74"/>
          <p:cNvSpPr txBox="1">
            <a:spLocks noChangeArrowheads="1"/>
          </p:cNvSpPr>
          <p:nvPr/>
        </p:nvSpPr>
        <p:spPr bwMode="auto">
          <a:xfrm>
            <a:off x="4044151" y="1253378"/>
            <a:ext cx="4795520" cy="43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200" smtClean="0">
                <a:solidFill>
                  <a:srgbClr val="000000"/>
                </a:solidFill>
              </a:rPr>
              <a:t> Vẽ </a:t>
            </a:r>
            <a:r>
              <a:rPr lang="en-US" sz="2200" dirty="0">
                <a:solidFill>
                  <a:srgbClr val="000000"/>
                </a:solidFill>
              </a:rPr>
              <a:t>cung tròn tâm C</a:t>
            </a:r>
            <a:r>
              <a:rPr lang="en-US" sz="2200" dirty="0" smtClean="0">
                <a:solidFill>
                  <a:srgbClr val="000000"/>
                </a:solidFill>
              </a:rPr>
              <a:t>, </a:t>
            </a:r>
            <a:r>
              <a:rPr lang="en-US" sz="2200" dirty="0">
                <a:solidFill>
                  <a:srgbClr val="000000"/>
                </a:solidFill>
              </a:rPr>
              <a:t>bán </a:t>
            </a:r>
            <a:r>
              <a:rPr lang="en-US" sz="2200">
                <a:solidFill>
                  <a:srgbClr val="000000"/>
                </a:solidFill>
              </a:rPr>
              <a:t>kính </a:t>
            </a:r>
            <a:r>
              <a:rPr lang="en-US" sz="2200" smtClean="0">
                <a:solidFill>
                  <a:srgbClr val="000000"/>
                </a:solidFill>
              </a:rPr>
              <a:t>2cm.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29" name="Text Box 75"/>
          <p:cNvSpPr txBox="1">
            <a:spLocks noChangeArrowheads="1"/>
          </p:cNvSpPr>
          <p:nvPr/>
        </p:nvSpPr>
        <p:spPr bwMode="auto">
          <a:xfrm>
            <a:off x="4047538" y="838511"/>
            <a:ext cx="3617926" cy="43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399" tIns="49199" rIns="98399" bIns="491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200" smtClean="0">
                <a:solidFill>
                  <a:srgbClr val="000000"/>
                </a:solidFill>
              </a:rPr>
              <a:t> Vẽ </a:t>
            </a:r>
            <a:r>
              <a:rPr lang="en-US" sz="2200" dirty="0">
                <a:solidFill>
                  <a:srgbClr val="000000"/>
                </a:solidFill>
              </a:rPr>
              <a:t>đoạn thẳng BC </a:t>
            </a:r>
            <a:r>
              <a:rPr lang="en-US" sz="2200">
                <a:solidFill>
                  <a:srgbClr val="000000"/>
                </a:solidFill>
              </a:rPr>
              <a:t>= </a:t>
            </a:r>
            <a:r>
              <a:rPr lang="en-US" sz="2200" smtClean="0">
                <a:solidFill>
                  <a:srgbClr val="000000"/>
                </a:solidFill>
              </a:rPr>
              <a:t>4cm</a:t>
            </a:r>
            <a:r>
              <a:rPr lang="en-US" sz="22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458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680000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81015" y="520042"/>
            <a:ext cx="5191165" cy="4231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sz="23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 GIÁO DỤC VÀ ĐÀO TẠO HÀ NỘI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2853" y="1128248"/>
            <a:ext cx="1419685" cy="1419685"/>
          </a:xfrm>
          <a:prstGeom prst="rect">
            <a:avLst/>
          </a:prstGeom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994416" y="2875782"/>
            <a:ext cx="3256557" cy="474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799" tIns="36899" rIns="73799" bIns="368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600" b="1">
                <a:solidFill>
                  <a:srgbClr val="FFFF00"/>
                </a:solidFill>
                <a:cs typeface="Arial" pitchFamily="34" charset="0"/>
              </a:rPr>
              <a:t>TIẾT 22 : TAM GIÁC</a:t>
            </a: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1781431" y="3440351"/>
            <a:ext cx="5790332" cy="1055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3799" tIns="36899" rIns="73799" bIns="368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100" b="1" dirty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NGƯT. Vũ Thị Thanh Bình</a:t>
            </a:r>
            <a:endParaRPr lang="vi-VN" altLang="en-US" sz="2100" b="1" dirty="0">
              <a:solidFill>
                <a:srgbClr val="FFFF00"/>
              </a:solidFill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vi-VN" altLang="en-US" sz="2100" b="1" dirty="0">
                <a:solidFill>
                  <a:srgbClr val="FFFF00"/>
                </a:solidFill>
                <a:cs typeface="Arial" pitchFamily="34" charset="0"/>
              </a:rPr>
              <a:t>Trường THCS </a:t>
            </a:r>
            <a:r>
              <a:rPr lang="en-US" altLang="en-US" sz="2100" b="1" dirty="0">
                <a:solidFill>
                  <a:srgbClr val="FFFF00"/>
                </a:solidFill>
                <a:cs typeface="Arial" pitchFamily="34" charset="0"/>
              </a:rPr>
              <a:t>Tân Mai -</a:t>
            </a:r>
            <a:r>
              <a:rPr lang="vi-VN" altLang="en-US" sz="2100" b="1" dirty="0">
                <a:solidFill>
                  <a:srgbClr val="FFFF00"/>
                </a:solidFill>
                <a:cs typeface="Arial" pitchFamily="34" charset="0"/>
              </a:rPr>
              <a:t> </a:t>
            </a:r>
            <a:r>
              <a:rPr lang="en-US" altLang="en-US" sz="2100" b="1" dirty="0">
                <a:solidFill>
                  <a:srgbClr val="FFFF00"/>
                </a:solidFill>
                <a:latin typeface="Calibri" pitchFamily="34" charset="0"/>
                <a:cs typeface="Arial" pitchFamily="34" charset="0"/>
              </a:rPr>
              <a:t>Hoàng Mai - </a:t>
            </a:r>
            <a:r>
              <a:rPr lang="en-US" altLang="en-US" sz="2100" b="1" dirty="0">
                <a:solidFill>
                  <a:srgbClr val="FFFF00"/>
                </a:solidFill>
                <a:cs typeface="Arial" pitchFamily="34" charset="0"/>
              </a:rPr>
              <a:t>Hà Nội</a:t>
            </a:r>
            <a:endParaRPr lang="vi-VN" altLang="en-US" sz="2100" b="1" dirty="0">
              <a:solidFill>
                <a:srgbClr val="FFFF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79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172212" y="3587706"/>
            <a:ext cx="990600" cy="990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91432" tIns="45716" rIns="91432" bIns="45716" anchor="ctr"/>
          <a:lstStyle/>
          <a:p>
            <a:pPr eaLnBrk="1" hangingPunct="1"/>
            <a:endParaRPr lang="vi-VN">
              <a:solidFill>
                <a:srgbClr val="000000"/>
              </a:solidFill>
            </a:endParaRPr>
          </a:p>
        </p:txBody>
      </p:sp>
      <p:sp>
        <p:nvSpPr>
          <p:cNvPr id="22" name="Freeform 2"/>
          <p:cNvSpPr>
            <a:spLocks/>
          </p:cNvSpPr>
          <p:nvPr/>
        </p:nvSpPr>
        <p:spPr bwMode="auto">
          <a:xfrm>
            <a:off x="1163922" y="2509416"/>
            <a:ext cx="533400" cy="609600"/>
          </a:xfrm>
          <a:custGeom>
            <a:avLst/>
            <a:gdLst>
              <a:gd name="T0" fmla="*/ 0 w 384"/>
              <a:gd name="T1" fmla="*/ 2147483647 h 432"/>
              <a:gd name="T2" fmla="*/ 2147483647 w 384"/>
              <a:gd name="T3" fmla="*/ 0 h 432"/>
              <a:gd name="T4" fmla="*/ 0 60000 65536"/>
              <a:gd name="T5" fmla="*/ 0 60000 65536"/>
              <a:gd name="T6" fmla="*/ 0 w 384"/>
              <a:gd name="T7" fmla="*/ 0 h 432"/>
              <a:gd name="T8" fmla="*/ 384 w 384"/>
              <a:gd name="T9" fmla="*/ 432 h 4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4" h="432">
                <a:moveTo>
                  <a:pt x="0" y="432"/>
                </a:moveTo>
                <a:cubicBezTo>
                  <a:pt x="0" y="432"/>
                  <a:pt x="192" y="216"/>
                  <a:pt x="384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12410">
            <a:off x="744822" y="1414041"/>
            <a:ext cx="1066800" cy="1571625"/>
          </a:xfrm>
          <a:prstGeom prst="rect">
            <a:avLst/>
          </a:prstGeom>
          <a:solidFill>
            <a:srgbClr val="FFFFFF">
              <a:alpha val="2196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25194">
            <a:off x="1583022" y="594891"/>
            <a:ext cx="771525" cy="4391025"/>
          </a:xfrm>
          <a:prstGeom prst="rect">
            <a:avLst/>
          </a:prstGeom>
          <a:solidFill>
            <a:srgbClr val="FFFFFF">
              <a:alpha val="1882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Arc 5"/>
          <p:cNvSpPr>
            <a:spLocks/>
          </p:cNvSpPr>
          <p:nvPr/>
        </p:nvSpPr>
        <p:spPr bwMode="auto">
          <a:xfrm>
            <a:off x="1544922" y="1871241"/>
            <a:ext cx="1181100" cy="1222375"/>
          </a:xfrm>
          <a:custGeom>
            <a:avLst/>
            <a:gdLst>
              <a:gd name="T0" fmla="*/ 0 w 21600"/>
              <a:gd name="T1" fmla="*/ 2147483647 h 21655"/>
              <a:gd name="T2" fmla="*/ 2147483647 w 21600"/>
              <a:gd name="T3" fmla="*/ 0 h 21655"/>
              <a:gd name="T4" fmla="*/ 2147483647 w 21600"/>
              <a:gd name="T5" fmla="*/ 2147483647 h 21655"/>
              <a:gd name="T6" fmla="*/ 0 60000 65536"/>
              <a:gd name="T7" fmla="*/ 0 60000 65536"/>
              <a:gd name="T8" fmla="*/ 0 60000 65536"/>
              <a:gd name="T9" fmla="*/ 0 w 21600"/>
              <a:gd name="T10" fmla="*/ 0 h 21655"/>
              <a:gd name="T11" fmla="*/ 21600 w 21600"/>
              <a:gd name="T12" fmla="*/ 21655 h 216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55" fill="none" extrusionOk="0">
                <a:moveTo>
                  <a:pt x="0" y="21654"/>
                </a:moveTo>
                <a:cubicBezTo>
                  <a:pt x="0" y="21636"/>
                  <a:pt x="0" y="21618"/>
                  <a:pt x="0" y="21600"/>
                </a:cubicBezTo>
                <a:cubicBezTo>
                  <a:pt x="-1" y="9670"/>
                  <a:pt x="9670" y="0"/>
                  <a:pt x="21599" y="0"/>
                </a:cubicBezTo>
              </a:path>
              <a:path w="21600" h="21655" stroke="0" extrusionOk="0">
                <a:moveTo>
                  <a:pt x="0" y="21654"/>
                </a:moveTo>
                <a:cubicBezTo>
                  <a:pt x="0" y="21636"/>
                  <a:pt x="0" y="21618"/>
                  <a:pt x="0" y="21600"/>
                </a:cubicBezTo>
                <a:cubicBezTo>
                  <a:pt x="-1" y="9670"/>
                  <a:pt x="9670" y="0"/>
                  <a:pt x="21599" y="0"/>
                </a:cubicBezTo>
                <a:lnTo>
                  <a:pt x="21600" y="21600"/>
                </a:lnTo>
                <a:lnTo>
                  <a:pt x="0" y="21654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Arc 6"/>
          <p:cNvSpPr>
            <a:spLocks/>
          </p:cNvSpPr>
          <p:nvPr/>
        </p:nvSpPr>
        <p:spPr bwMode="auto">
          <a:xfrm>
            <a:off x="1163922" y="2315741"/>
            <a:ext cx="777875" cy="798513"/>
          </a:xfrm>
          <a:custGeom>
            <a:avLst/>
            <a:gdLst>
              <a:gd name="T0" fmla="*/ 0 w 22053"/>
              <a:gd name="T1" fmla="*/ 2147483647 h 21600"/>
              <a:gd name="T2" fmla="*/ 2147483647 w 22053"/>
              <a:gd name="T3" fmla="*/ 2147483647 h 21600"/>
              <a:gd name="T4" fmla="*/ 2147483647 w 22053"/>
              <a:gd name="T5" fmla="*/ 2147483647 h 21600"/>
              <a:gd name="T6" fmla="*/ 0 60000 65536"/>
              <a:gd name="T7" fmla="*/ 0 60000 65536"/>
              <a:gd name="T8" fmla="*/ 0 60000 65536"/>
              <a:gd name="T9" fmla="*/ 0 w 22053"/>
              <a:gd name="T10" fmla="*/ 0 h 21600"/>
              <a:gd name="T11" fmla="*/ 22053 w 2205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053" h="21600" fill="none" extrusionOk="0">
                <a:moveTo>
                  <a:pt x="-1" y="4"/>
                </a:moveTo>
                <a:cubicBezTo>
                  <a:pt x="150" y="1"/>
                  <a:pt x="301" y="-1"/>
                  <a:pt x="453" y="0"/>
                </a:cubicBezTo>
                <a:cubicBezTo>
                  <a:pt x="12324" y="0"/>
                  <a:pt x="21971" y="9581"/>
                  <a:pt x="22052" y="21453"/>
                </a:cubicBezTo>
              </a:path>
              <a:path w="22053" h="21600" stroke="0" extrusionOk="0">
                <a:moveTo>
                  <a:pt x="-1" y="4"/>
                </a:moveTo>
                <a:cubicBezTo>
                  <a:pt x="150" y="1"/>
                  <a:pt x="301" y="-1"/>
                  <a:pt x="453" y="0"/>
                </a:cubicBezTo>
                <a:cubicBezTo>
                  <a:pt x="12324" y="0"/>
                  <a:pt x="21971" y="9581"/>
                  <a:pt x="22052" y="21453"/>
                </a:cubicBezTo>
                <a:lnTo>
                  <a:pt x="453" y="21600"/>
                </a:lnTo>
                <a:lnTo>
                  <a:pt x="-1" y="4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" name="Group 7"/>
          <p:cNvGrpSpPr>
            <a:grpSpLocks/>
          </p:cNvGrpSpPr>
          <p:nvPr/>
        </p:nvGrpSpPr>
        <p:grpSpPr bwMode="auto">
          <a:xfrm>
            <a:off x="1125822" y="3090441"/>
            <a:ext cx="1676400" cy="76200"/>
            <a:chOff x="2112" y="2736"/>
            <a:chExt cx="1008" cy="48"/>
          </a:xfrm>
        </p:grpSpPr>
        <p:sp>
          <p:nvSpPr>
            <p:cNvPr id="41" name="Line 8"/>
            <p:cNvSpPr>
              <a:spLocks noChangeShapeType="1"/>
            </p:cNvSpPr>
            <p:nvPr/>
          </p:nvSpPr>
          <p:spPr bwMode="auto">
            <a:xfrm>
              <a:off x="2112" y="2760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Oval 9"/>
            <p:cNvSpPr>
              <a:spLocks noChangeArrowheads="1"/>
            </p:cNvSpPr>
            <p:nvPr/>
          </p:nvSpPr>
          <p:spPr bwMode="auto">
            <a:xfrm>
              <a:off x="2112" y="273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43" name="Oval 10"/>
            <p:cNvSpPr>
              <a:spLocks noChangeArrowheads="1"/>
            </p:cNvSpPr>
            <p:nvPr/>
          </p:nvSpPr>
          <p:spPr bwMode="auto">
            <a:xfrm>
              <a:off x="3072" y="273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44" name="Oval 11"/>
          <p:cNvSpPr>
            <a:spLocks noChangeArrowheads="1"/>
          </p:cNvSpPr>
          <p:nvPr/>
        </p:nvSpPr>
        <p:spPr bwMode="auto">
          <a:xfrm>
            <a:off x="1659222" y="2480841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solidFill>
                <a:srgbClr val="000000"/>
              </a:solidFill>
            </a:endParaRPr>
          </a:p>
        </p:txBody>
      </p:sp>
      <p:sp>
        <p:nvSpPr>
          <p:cNvPr id="45" name="Rectangle 12"/>
          <p:cNvSpPr>
            <a:spLocks noChangeArrowheads="1"/>
          </p:cNvSpPr>
          <p:nvPr/>
        </p:nvSpPr>
        <p:spPr bwMode="auto">
          <a:xfrm>
            <a:off x="3745628" y="3386940"/>
            <a:ext cx="990600" cy="990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solidFill>
                <a:srgbClr val="000000"/>
              </a:solidFill>
            </a:endParaRPr>
          </a:p>
        </p:txBody>
      </p:sp>
      <p:sp>
        <p:nvSpPr>
          <p:cNvPr id="46" name="Text Box 13"/>
          <p:cNvSpPr txBox="1">
            <a:spLocks noChangeArrowheads="1"/>
          </p:cNvSpPr>
          <p:nvPr/>
        </p:nvSpPr>
        <p:spPr bwMode="auto">
          <a:xfrm>
            <a:off x="973422" y="3090441"/>
            <a:ext cx="19732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00"/>
                </a:solidFill>
                <a:latin typeface=".VnTime" panose="020B7200000000000000" pitchFamily="34" charset="0"/>
              </a:rPr>
              <a:t>C               B</a:t>
            </a:r>
          </a:p>
        </p:txBody>
      </p:sp>
      <p:sp>
        <p:nvSpPr>
          <p:cNvPr id="47" name="Text Box 14"/>
          <p:cNvSpPr txBox="1">
            <a:spLocks noChangeArrowheads="1"/>
          </p:cNvSpPr>
          <p:nvPr/>
        </p:nvSpPr>
        <p:spPr bwMode="auto">
          <a:xfrm>
            <a:off x="1430622" y="1947441"/>
            <a:ext cx="444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00"/>
                </a:solidFill>
                <a:latin typeface=".VnTimeH" panose="020B7200000000000000" pitchFamily="34" charset="0"/>
              </a:rPr>
              <a:t>A</a:t>
            </a:r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3821828" y="1971187"/>
            <a:ext cx="4419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200" smtClean="0">
                <a:solidFill>
                  <a:srgbClr val="000000"/>
                </a:solidFill>
              </a:rPr>
              <a:t> Lấy </a:t>
            </a:r>
            <a:r>
              <a:rPr lang="en-US" altLang="en-US" sz="2200">
                <a:solidFill>
                  <a:srgbClr val="000000"/>
                </a:solidFill>
              </a:rPr>
              <a:t>một giao điểm của hai cung tròn trên, gọi giao điểm đó </a:t>
            </a:r>
            <a:r>
              <a:rPr lang="en-US" altLang="en-US" sz="2200">
                <a:solidFill>
                  <a:srgbClr val="000000"/>
                </a:solidFill>
              </a:rPr>
              <a:t>là </a:t>
            </a:r>
            <a:r>
              <a:rPr lang="en-US" altLang="en-US" sz="2200" smtClean="0">
                <a:solidFill>
                  <a:srgbClr val="000000"/>
                </a:solidFill>
              </a:rPr>
              <a:t>A.</a:t>
            </a:r>
            <a:endParaRPr lang="en-US" altLang="en-US" sz="2200">
              <a:solidFill>
                <a:srgbClr val="000000"/>
              </a:solidFill>
            </a:endParaRPr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>
            <a:off x="3876507" y="2879330"/>
            <a:ext cx="466873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200" smtClean="0">
                <a:solidFill>
                  <a:srgbClr val="000000"/>
                </a:solidFill>
              </a:rPr>
              <a:t> Vẽ </a:t>
            </a:r>
            <a:r>
              <a:rPr lang="en-US" altLang="en-US" sz="2200">
                <a:solidFill>
                  <a:srgbClr val="000000"/>
                </a:solidFill>
              </a:rPr>
              <a:t>đoạn thẳng AC, AB, ta có tam giác </a:t>
            </a:r>
            <a:r>
              <a:rPr lang="en-US" altLang="en-US" sz="2200">
                <a:solidFill>
                  <a:srgbClr val="000000"/>
                </a:solidFill>
              </a:rPr>
              <a:t>ABC</a:t>
            </a:r>
            <a:r>
              <a:rPr lang="en-US" altLang="en-US" sz="2200" smtClean="0">
                <a:solidFill>
                  <a:srgbClr val="000000"/>
                </a:solidFill>
              </a:rPr>
              <a:t>.</a:t>
            </a:r>
            <a:endParaRPr lang="en-US" altLang="en-US" sz="2200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50" name="Text Box 49"/>
          <p:cNvSpPr txBox="1">
            <a:spLocks noChangeArrowheads="1"/>
          </p:cNvSpPr>
          <p:nvPr/>
        </p:nvSpPr>
        <p:spPr bwMode="auto">
          <a:xfrm>
            <a:off x="396912" y="351705"/>
            <a:ext cx="3581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>
                <a:solidFill>
                  <a:srgbClr val="FF0000"/>
                </a:solidFill>
              </a:rPr>
              <a:t>Cách </a:t>
            </a:r>
            <a:r>
              <a:rPr lang="en-US" altLang="en-US" sz="2800" b="1" i="1" u="sng" smtClean="0">
                <a:solidFill>
                  <a:srgbClr val="FF0000"/>
                </a:solidFill>
              </a:rPr>
              <a:t>vẽ :</a:t>
            </a:r>
            <a:endParaRPr lang="en-US" altLang="en-US" sz="2800" b="1" i="1" u="sng">
              <a:solidFill>
                <a:srgbClr val="FF0000"/>
              </a:solidFill>
            </a:endParaRPr>
          </a:p>
        </p:txBody>
      </p:sp>
      <p:sp>
        <p:nvSpPr>
          <p:cNvPr id="51" name="Text Box 77"/>
          <p:cNvSpPr txBox="1">
            <a:spLocks noChangeArrowheads="1"/>
          </p:cNvSpPr>
          <p:nvPr/>
        </p:nvSpPr>
        <p:spPr bwMode="auto">
          <a:xfrm>
            <a:off x="1430622" y="3166641"/>
            <a:ext cx="9906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mtClean="0">
                <a:solidFill>
                  <a:srgbClr val="FF0000"/>
                </a:solidFill>
              </a:rPr>
              <a:t>     4cm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2" name="Text Box 78"/>
          <p:cNvSpPr txBox="1">
            <a:spLocks noChangeArrowheads="1"/>
          </p:cNvSpPr>
          <p:nvPr/>
        </p:nvSpPr>
        <p:spPr bwMode="auto">
          <a:xfrm>
            <a:off x="3745627" y="883822"/>
            <a:ext cx="47595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200" smtClean="0">
                <a:solidFill>
                  <a:srgbClr val="000000"/>
                </a:solidFill>
              </a:rPr>
              <a:t> Vẽ </a:t>
            </a:r>
            <a:r>
              <a:rPr lang="en-US" altLang="en-US" sz="2200">
                <a:solidFill>
                  <a:srgbClr val="000000"/>
                </a:solidFill>
              </a:rPr>
              <a:t>cung tròn tâm C, bán </a:t>
            </a:r>
            <a:r>
              <a:rPr lang="en-US" altLang="en-US" sz="2200">
                <a:solidFill>
                  <a:srgbClr val="000000"/>
                </a:solidFill>
              </a:rPr>
              <a:t>kính </a:t>
            </a:r>
            <a:r>
              <a:rPr lang="en-US" altLang="en-US" sz="2200" smtClean="0">
                <a:solidFill>
                  <a:srgbClr val="000000"/>
                </a:solidFill>
              </a:rPr>
              <a:t>2cm.</a:t>
            </a:r>
            <a:endParaRPr lang="en-US" altLang="en-US" sz="2200">
              <a:solidFill>
                <a:srgbClr val="000000"/>
              </a:solidFill>
            </a:endParaRPr>
          </a:p>
        </p:txBody>
      </p:sp>
      <p:sp>
        <p:nvSpPr>
          <p:cNvPr id="53" name="Text Box 79"/>
          <p:cNvSpPr txBox="1">
            <a:spLocks noChangeArrowheads="1"/>
          </p:cNvSpPr>
          <p:nvPr/>
        </p:nvSpPr>
        <p:spPr bwMode="auto">
          <a:xfrm>
            <a:off x="3748803" y="415140"/>
            <a:ext cx="368241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200" smtClean="0">
                <a:solidFill>
                  <a:srgbClr val="000000"/>
                </a:solidFill>
              </a:rPr>
              <a:t> Vẽ </a:t>
            </a:r>
            <a:r>
              <a:rPr lang="en-US" altLang="en-US" sz="2200">
                <a:solidFill>
                  <a:srgbClr val="000000"/>
                </a:solidFill>
              </a:rPr>
              <a:t>đoạn thẳng BC </a:t>
            </a:r>
            <a:r>
              <a:rPr lang="en-US" altLang="en-US" sz="2200">
                <a:solidFill>
                  <a:srgbClr val="000000"/>
                </a:solidFill>
              </a:rPr>
              <a:t>= </a:t>
            </a:r>
            <a:r>
              <a:rPr lang="en-US" altLang="en-US" sz="2200" smtClean="0">
                <a:solidFill>
                  <a:srgbClr val="000000"/>
                </a:solidFill>
              </a:rPr>
              <a:t>4cm</a:t>
            </a:r>
            <a:r>
              <a:rPr lang="en-US" altLang="en-US" sz="220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54" name="Text Box 80"/>
          <p:cNvSpPr txBox="1">
            <a:spLocks noChangeArrowheads="1"/>
          </p:cNvSpPr>
          <p:nvPr/>
        </p:nvSpPr>
        <p:spPr bwMode="auto">
          <a:xfrm>
            <a:off x="3790965" y="1414431"/>
            <a:ext cx="468334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200" smtClean="0">
                <a:solidFill>
                  <a:srgbClr val="000000"/>
                </a:solidFill>
              </a:rPr>
              <a:t> Vẽ </a:t>
            </a:r>
            <a:r>
              <a:rPr lang="en-US" altLang="en-US" sz="2200">
                <a:solidFill>
                  <a:srgbClr val="000000"/>
                </a:solidFill>
              </a:rPr>
              <a:t>cung tròn tâm B, bán </a:t>
            </a:r>
            <a:r>
              <a:rPr lang="en-US" altLang="en-US" sz="2200">
                <a:solidFill>
                  <a:srgbClr val="000000"/>
                </a:solidFill>
              </a:rPr>
              <a:t>kính </a:t>
            </a:r>
            <a:r>
              <a:rPr lang="en-US" altLang="en-US" sz="2200" smtClean="0">
                <a:solidFill>
                  <a:srgbClr val="000000"/>
                </a:solidFill>
              </a:rPr>
              <a:t>3cm</a:t>
            </a:r>
            <a:r>
              <a:rPr lang="en-US" altLang="en-US" sz="220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2354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31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3.33333E-6 4.62428E-6 L 0.05833 -0.08116 " pathEditMode="relative" rAng="0" ptsTypes="AA">
                                      <p:cBhvr>
                                        <p:cTn id="46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7" y="-4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200"/>
                            </p:stCondLst>
                            <p:childTnLst>
                              <p:par>
                                <p:cTn id="48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7" grpId="0"/>
      <p:bldP spid="48" grpId="0" build="allAtOnce"/>
      <p:bldP spid="49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4168775" y="2177646"/>
            <a:ext cx="4571099" cy="769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2" tIns="45716" rIns="91432" bIns="45716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200" smtClean="0">
                <a:solidFill>
                  <a:srgbClr val="000000"/>
                </a:solidFill>
              </a:rPr>
              <a:t> Lấy </a:t>
            </a:r>
            <a:r>
              <a:rPr lang="en-US" sz="2200" dirty="0">
                <a:solidFill>
                  <a:srgbClr val="000000"/>
                </a:solidFill>
              </a:rPr>
              <a:t>một giao điểm của hai cung tròn trên, gọi giao điểm đó </a:t>
            </a:r>
            <a:r>
              <a:rPr lang="en-US" sz="2200">
                <a:solidFill>
                  <a:srgbClr val="000000"/>
                </a:solidFill>
              </a:rPr>
              <a:t>là </a:t>
            </a:r>
            <a:r>
              <a:rPr lang="en-US" sz="2200" smtClean="0">
                <a:solidFill>
                  <a:srgbClr val="000000"/>
                </a:solidFill>
              </a:rPr>
              <a:t>A.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3" name="Text Box 22"/>
          <p:cNvSpPr txBox="1">
            <a:spLocks noChangeArrowheads="1"/>
          </p:cNvSpPr>
          <p:nvPr/>
        </p:nvSpPr>
        <p:spPr bwMode="auto">
          <a:xfrm>
            <a:off x="4200873" y="2952511"/>
            <a:ext cx="4251066" cy="11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2" tIns="45716" rIns="91432" bIns="45716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200" smtClean="0">
                <a:solidFill>
                  <a:srgbClr val="000000"/>
                </a:solidFill>
              </a:rPr>
              <a:t> Vẽ </a:t>
            </a:r>
            <a:r>
              <a:rPr lang="en-US" sz="2200" dirty="0">
                <a:solidFill>
                  <a:srgbClr val="000000"/>
                </a:solidFill>
              </a:rPr>
              <a:t>đoạn thẳng AC, AB, ta có tam giác ABC.</a:t>
            </a:r>
            <a:endParaRPr lang="en-US" sz="2200" dirty="0">
              <a:solidFill>
                <a:srgbClr val="000000"/>
              </a:solidFill>
              <a:latin typeface=".VnTime" pitchFamily="34" charset="0"/>
            </a:endParaRPr>
          </a:p>
          <a:p>
            <a:pPr eaLnBrk="1" hangingPunct="1">
              <a:buFontTx/>
              <a:buChar char="•"/>
            </a:pPr>
            <a:endParaRPr lang="en-US" sz="2200" b="1" dirty="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4" name="Text Box 49"/>
          <p:cNvSpPr txBox="1">
            <a:spLocks noChangeArrowheads="1"/>
          </p:cNvSpPr>
          <p:nvPr/>
        </p:nvSpPr>
        <p:spPr bwMode="auto">
          <a:xfrm>
            <a:off x="526388" y="1076346"/>
            <a:ext cx="3581400" cy="46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u="sng">
                <a:solidFill>
                  <a:srgbClr val="FF0000"/>
                </a:solidFill>
              </a:rPr>
              <a:t>Cách </a:t>
            </a:r>
            <a:r>
              <a:rPr lang="en-US" sz="2400" b="1" i="1" u="sng" smtClean="0">
                <a:solidFill>
                  <a:srgbClr val="FF0000"/>
                </a:solidFill>
              </a:rPr>
              <a:t>vẽ :</a:t>
            </a:r>
            <a:endParaRPr lang="en-US" sz="2400" b="1" i="1" u="sng">
              <a:solidFill>
                <a:srgbClr val="FF0000"/>
              </a:solidFill>
            </a:endParaRPr>
          </a:p>
        </p:txBody>
      </p:sp>
      <p:sp>
        <p:nvSpPr>
          <p:cNvPr id="5" name="Text Box 78"/>
          <p:cNvSpPr txBox="1">
            <a:spLocks noChangeArrowheads="1"/>
          </p:cNvSpPr>
          <p:nvPr/>
        </p:nvSpPr>
        <p:spPr bwMode="auto">
          <a:xfrm>
            <a:off x="4149783" y="1307173"/>
            <a:ext cx="4850802" cy="430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2" tIns="45716" rIns="91432" bIns="45716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200" smtClean="0">
                <a:solidFill>
                  <a:srgbClr val="000000"/>
                </a:solidFill>
              </a:rPr>
              <a:t> Vẽ </a:t>
            </a:r>
            <a:r>
              <a:rPr lang="en-US" sz="2200" dirty="0">
                <a:solidFill>
                  <a:srgbClr val="000000"/>
                </a:solidFill>
              </a:rPr>
              <a:t>cung tròn tâm C, bán </a:t>
            </a:r>
            <a:r>
              <a:rPr lang="en-US" sz="2200">
                <a:solidFill>
                  <a:srgbClr val="000000"/>
                </a:solidFill>
              </a:rPr>
              <a:t>kính </a:t>
            </a:r>
            <a:r>
              <a:rPr lang="en-US" sz="2200" smtClean="0">
                <a:solidFill>
                  <a:srgbClr val="000000"/>
                </a:solidFill>
              </a:rPr>
              <a:t>2cm.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6" name="Text Box 79"/>
          <p:cNvSpPr txBox="1">
            <a:spLocks noChangeArrowheads="1"/>
          </p:cNvSpPr>
          <p:nvPr/>
        </p:nvSpPr>
        <p:spPr bwMode="auto">
          <a:xfrm>
            <a:off x="4168775" y="876295"/>
            <a:ext cx="3682402" cy="430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6" rIns="91432" bIns="45716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200" smtClean="0">
                <a:solidFill>
                  <a:srgbClr val="000000"/>
                </a:solidFill>
              </a:rPr>
              <a:t> Vẽ </a:t>
            </a:r>
            <a:r>
              <a:rPr lang="en-US" sz="2200" dirty="0">
                <a:solidFill>
                  <a:srgbClr val="000000"/>
                </a:solidFill>
              </a:rPr>
              <a:t>đoạn thẳng BC </a:t>
            </a:r>
            <a:r>
              <a:rPr lang="en-US" sz="2200">
                <a:solidFill>
                  <a:srgbClr val="000000"/>
                </a:solidFill>
              </a:rPr>
              <a:t>= </a:t>
            </a:r>
            <a:r>
              <a:rPr lang="en-US" sz="2200" smtClean="0">
                <a:solidFill>
                  <a:srgbClr val="000000"/>
                </a:solidFill>
              </a:rPr>
              <a:t>4cm</a:t>
            </a:r>
            <a:r>
              <a:rPr lang="en-US" sz="22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7" name="Text Box 80"/>
          <p:cNvSpPr txBox="1">
            <a:spLocks noChangeArrowheads="1"/>
          </p:cNvSpPr>
          <p:nvPr/>
        </p:nvSpPr>
        <p:spPr bwMode="auto">
          <a:xfrm>
            <a:off x="4161436" y="1774967"/>
            <a:ext cx="4806875" cy="430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2" tIns="45716" rIns="91432" bIns="45716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200" smtClean="0">
                <a:solidFill>
                  <a:srgbClr val="000000"/>
                </a:solidFill>
              </a:rPr>
              <a:t> Vẽ </a:t>
            </a:r>
            <a:r>
              <a:rPr lang="en-US" sz="2200" dirty="0">
                <a:solidFill>
                  <a:srgbClr val="000000"/>
                </a:solidFill>
              </a:rPr>
              <a:t>cung tròn tâm B, bán </a:t>
            </a:r>
            <a:r>
              <a:rPr lang="en-US" sz="2200">
                <a:solidFill>
                  <a:srgbClr val="000000"/>
                </a:solidFill>
              </a:rPr>
              <a:t>kính </a:t>
            </a:r>
            <a:r>
              <a:rPr lang="en-US" sz="2200" smtClean="0">
                <a:solidFill>
                  <a:srgbClr val="000000"/>
                </a:solidFill>
              </a:rPr>
              <a:t>3cm</a:t>
            </a:r>
            <a:r>
              <a:rPr lang="en-US" sz="22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2111375" y="2967049"/>
            <a:ext cx="1066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79204">
            <a:off x="2301875" y="2395549"/>
            <a:ext cx="1571625" cy="1066800"/>
          </a:xfrm>
          <a:prstGeom prst="rect">
            <a:avLst/>
          </a:prstGeom>
          <a:solidFill>
            <a:srgbClr val="FFFFFF">
              <a:alpha val="2196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2647">
            <a:off x="130175" y="3162312"/>
            <a:ext cx="4391025" cy="771525"/>
          </a:xfrm>
          <a:prstGeom prst="rect">
            <a:avLst/>
          </a:prstGeom>
          <a:solidFill>
            <a:srgbClr val="FFFFFF">
              <a:alpha val="1882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Freeform 5"/>
          <p:cNvSpPr>
            <a:spLocks/>
          </p:cNvSpPr>
          <p:nvPr/>
        </p:nvSpPr>
        <p:spPr bwMode="auto">
          <a:xfrm>
            <a:off x="1616075" y="2995624"/>
            <a:ext cx="533400" cy="609600"/>
          </a:xfrm>
          <a:custGeom>
            <a:avLst/>
            <a:gdLst>
              <a:gd name="T0" fmla="*/ 0 w 384"/>
              <a:gd name="T1" fmla="*/ 2147483647 h 432"/>
              <a:gd name="T2" fmla="*/ 2147483647 w 384"/>
              <a:gd name="T3" fmla="*/ 0 h 432"/>
              <a:gd name="T4" fmla="*/ 0 60000 65536"/>
              <a:gd name="T5" fmla="*/ 0 60000 65536"/>
              <a:gd name="T6" fmla="*/ 0 w 384"/>
              <a:gd name="T7" fmla="*/ 0 h 432"/>
              <a:gd name="T8" fmla="*/ 384 w 384"/>
              <a:gd name="T9" fmla="*/ 432 h 4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4" h="432">
                <a:moveTo>
                  <a:pt x="0" y="432"/>
                </a:moveTo>
                <a:cubicBezTo>
                  <a:pt x="0" y="432"/>
                  <a:pt x="192" y="216"/>
                  <a:pt x="384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Arc 6"/>
          <p:cNvSpPr>
            <a:spLocks/>
          </p:cNvSpPr>
          <p:nvPr/>
        </p:nvSpPr>
        <p:spPr bwMode="auto">
          <a:xfrm>
            <a:off x="1997075" y="2357449"/>
            <a:ext cx="1181100" cy="1222375"/>
          </a:xfrm>
          <a:custGeom>
            <a:avLst/>
            <a:gdLst>
              <a:gd name="T0" fmla="*/ 0 w 21600"/>
              <a:gd name="T1" fmla="*/ 2147483647 h 21655"/>
              <a:gd name="T2" fmla="*/ 2147483647 w 21600"/>
              <a:gd name="T3" fmla="*/ 0 h 21655"/>
              <a:gd name="T4" fmla="*/ 2147483647 w 21600"/>
              <a:gd name="T5" fmla="*/ 2147483647 h 21655"/>
              <a:gd name="T6" fmla="*/ 0 60000 65536"/>
              <a:gd name="T7" fmla="*/ 0 60000 65536"/>
              <a:gd name="T8" fmla="*/ 0 60000 65536"/>
              <a:gd name="T9" fmla="*/ 0 w 21600"/>
              <a:gd name="T10" fmla="*/ 0 h 21655"/>
              <a:gd name="T11" fmla="*/ 21600 w 21600"/>
              <a:gd name="T12" fmla="*/ 21655 h 216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55" fill="none" extrusionOk="0">
                <a:moveTo>
                  <a:pt x="0" y="21654"/>
                </a:moveTo>
                <a:cubicBezTo>
                  <a:pt x="0" y="21636"/>
                  <a:pt x="0" y="21618"/>
                  <a:pt x="0" y="21600"/>
                </a:cubicBezTo>
                <a:cubicBezTo>
                  <a:pt x="-1" y="9670"/>
                  <a:pt x="9670" y="0"/>
                  <a:pt x="21599" y="0"/>
                </a:cubicBezTo>
              </a:path>
              <a:path w="21600" h="21655" stroke="0" extrusionOk="0">
                <a:moveTo>
                  <a:pt x="0" y="21654"/>
                </a:moveTo>
                <a:cubicBezTo>
                  <a:pt x="0" y="21636"/>
                  <a:pt x="0" y="21618"/>
                  <a:pt x="0" y="21600"/>
                </a:cubicBezTo>
                <a:cubicBezTo>
                  <a:pt x="-1" y="9670"/>
                  <a:pt x="9670" y="0"/>
                  <a:pt x="21599" y="0"/>
                </a:cubicBezTo>
                <a:lnTo>
                  <a:pt x="21600" y="21600"/>
                </a:lnTo>
                <a:lnTo>
                  <a:pt x="0" y="21654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rc 7"/>
          <p:cNvSpPr>
            <a:spLocks/>
          </p:cNvSpPr>
          <p:nvPr/>
        </p:nvSpPr>
        <p:spPr bwMode="auto">
          <a:xfrm>
            <a:off x="1616075" y="2801949"/>
            <a:ext cx="777875" cy="798513"/>
          </a:xfrm>
          <a:custGeom>
            <a:avLst/>
            <a:gdLst>
              <a:gd name="T0" fmla="*/ 0 w 22053"/>
              <a:gd name="T1" fmla="*/ 2147483647 h 21600"/>
              <a:gd name="T2" fmla="*/ 2147483647 w 22053"/>
              <a:gd name="T3" fmla="*/ 2147483647 h 21600"/>
              <a:gd name="T4" fmla="*/ 2147483647 w 22053"/>
              <a:gd name="T5" fmla="*/ 2147483647 h 21600"/>
              <a:gd name="T6" fmla="*/ 0 60000 65536"/>
              <a:gd name="T7" fmla="*/ 0 60000 65536"/>
              <a:gd name="T8" fmla="*/ 0 60000 65536"/>
              <a:gd name="T9" fmla="*/ 0 w 22053"/>
              <a:gd name="T10" fmla="*/ 0 h 21600"/>
              <a:gd name="T11" fmla="*/ 22053 w 2205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053" h="21600" fill="none" extrusionOk="0">
                <a:moveTo>
                  <a:pt x="-1" y="4"/>
                </a:moveTo>
                <a:cubicBezTo>
                  <a:pt x="150" y="1"/>
                  <a:pt x="301" y="-1"/>
                  <a:pt x="453" y="0"/>
                </a:cubicBezTo>
                <a:cubicBezTo>
                  <a:pt x="12324" y="0"/>
                  <a:pt x="21971" y="9581"/>
                  <a:pt x="22052" y="21453"/>
                </a:cubicBezTo>
              </a:path>
              <a:path w="22053" h="21600" stroke="0" extrusionOk="0">
                <a:moveTo>
                  <a:pt x="-1" y="4"/>
                </a:moveTo>
                <a:cubicBezTo>
                  <a:pt x="150" y="1"/>
                  <a:pt x="301" y="-1"/>
                  <a:pt x="453" y="0"/>
                </a:cubicBezTo>
                <a:cubicBezTo>
                  <a:pt x="12324" y="0"/>
                  <a:pt x="21971" y="9581"/>
                  <a:pt x="22052" y="21453"/>
                </a:cubicBezTo>
                <a:lnTo>
                  <a:pt x="453" y="21600"/>
                </a:lnTo>
                <a:lnTo>
                  <a:pt x="-1" y="4"/>
                </a:lnTo>
                <a:close/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" name="Group 8"/>
          <p:cNvGrpSpPr>
            <a:grpSpLocks/>
          </p:cNvGrpSpPr>
          <p:nvPr/>
        </p:nvGrpSpPr>
        <p:grpSpPr bwMode="auto">
          <a:xfrm>
            <a:off x="1577975" y="3576649"/>
            <a:ext cx="1676400" cy="76200"/>
            <a:chOff x="2112" y="2736"/>
            <a:chExt cx="1008" cy="48"/>
          </a:xfrm>
        </p:grpSpPr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2112" y="2760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Oval 10"/>
            <p:cNvSpPr>
              <a:spLocks noChangeArrowheads="1"/>
            </p:cNvSpPr>
            <p:nvPr/>
          </p:nvSpPr>
          <p:spPr bwMode="auto">
            <a:xfrm>
              <a:off x="2112" y="273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18" name="Oval 11"/>
            <p:cNvSpPr>
              <a:spLocks noChangeArrowheads="1"/>
            </p:cNvSpPr>
            <p:nvPr/>
          </p:nvSpPr>
          <p:spPr bwMode="auto">
            <a:xfrm>
              <a:off x="3072" y="273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vi-VN">
                <a:solidFill>
                  <a:srgbClr val="000000"/>
                </a:solidFill>
              </a:endParaRPr>
            </a:p>
          </p:txBody>
        </p:sp>
      </p:grpSp>
      <p:sp>
        <p:nvSpPr>
          <p:cNvPr id="19" name="Oval 12"/>
          <p:cNvSpPr>
            <a:spLocks noChangeArrowheads="1"/>
          </p:cNvSpPr>
          <p:nvPr/>
        </p:nvSpPr>
        <p:spPr bwMode="auto">
          <a:xfrm>
            <a:off x="2111375" y="296704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vi-VN">
              <a:solidFill>
                <a:srgbClr val="000000"/>
              </a:solidFill>
            </a:endParaRP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1425575" y="3576649"/>
            <a:ext cx="19732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/>
            <a:r>
              <a:rPr lang="en-US" sz="2800">
                <a:solidFill>
                  <a:srgbClr val="000000"/>
                </a:solidFill>
                <a:latin typeface=".VnTime" pitchFamily="34" charset="0"/>
              </a:rPr>
              <a:t>C               B</a:t>
            </a: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1882775" y="2433649"/>
            <a:ext cx="444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/>
            <a:r>
              <a:rPr lang="en-US" sz="2800">
                <a:solidFill>
                  <a:srgbClr val="000000"/>
                </a:solidFill>
                <a:latin typeface=".VnTimeH" pitchFamily="34" charset="0"/>
              </a:rPr>
              <a:t>A</a:t>
            </a:r>
          </a:p>
        </p:txBody>
      </p:sp>
      <p:sp>
        <p:nvSpPr>
          <p:cNvPr id="22" name="Text Box 50"/>
          <p:cNvSpPr txBox="1">
            <a:spLocks noChangeArrowheads="1"/>
          </p:cNvSpPr>
          <p:nvPr/>
        </p:nvSpPr>
        <p:spPr bwMode="auto">
          <a:xfrm rot="18564738">
            <a:off x="1196975" y="2736960"/>
            <a:ext cx="1524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mtClean="0">
                <a:solidFill>
                  <a:srgbClr val="FF0000"/>
                </a:solidFill>
              </a:rPr>
              <a:t>  2cm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3" name="Text Box 52"/>
          <p:cNvSpPr txBox="1">
            <a:spLocks noChangeArrowheads="1"/>
          </p:cNvSpPr>
          <p:nvPr/>
        </p:nvSpPr>
        <p:spPr bwMode="auto">
          <a:xfrm rot="1849660">
            <a:off x="2263775" y="3117960"/>
            <a:ext cx="13716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mtClean="0">
                <a:solidFill>
                  <a:srgbClr val="FF0000"/>
                </a:solidFill>
              </a:rPr>
              <a:t>    3cm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4" name="Text Box 53"/>
          <p:cNvSpPr txBox="1">
            <a:spLocks noChangeArrowheads="1"/>
          </p:cNvSpPr>
          <p:nvPr/>
        </p:nvSpPr>
        <p:spPr bwMode="auto">
          <a:xfrm>
            <a:off x="1882775" y="3652849"/>
            <a:ext cx="9906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mtClean="0">
                <a:solidFill>
                  <a:srgbClr val="FF0000"/>
                </a:solidFill>
              </a:rPr>
              <a:t>      4cm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59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3.61111E-6 -4.44444E-6 L 0.11736 0.10587 " pathEditMode="relative" rAng="0" ptsTypes="AA">
                                      <p:cBhvr>
                                        <p:cTn id="2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68" y="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200"/>
                            </p:stCondLst>
                            <p:childTnLst>
                              <p:par>
                                <p:cTn id="24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2" grpId="0"/>
      <p:bldP spid="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/>
          <p:cNvSpPr>
            <a:spLocks noChangeArrowheads="1" noChangeShapeType="1" noTextEdit="1"/>
          </p:cNvSpPr>
          <p:nvPr/>
        </p:nvSpPr>
        <p:spPr bwMode="auto">
          <a:xfrm>
            <a:off x="2051450" y="1257300"/>
            <a:ext cx="2883693" cy="342900"/>
          </a:xfrm>
          <a:prstGeom prst="rect">
            <a:avLst/>
          </a:prstGeom>
        </p:spPr>
        <p:txBody>
          <a:bodyPr spcFirstLastPara="1" wrap="none" lIns="68580" tIns="34290" rIns="68580" bIns="34290" fromWordArt="1">
            <a:prstTxWarp prst="textArchUp">
              <a:avLst>
                <a:gd name="adj" fmla="val 11068036"/>
              </a:avLst>
            </a:prstTxWarp>
          </a:bodyPr>
          <a:lstStyle/>
          <a:p>
            <a:endParaRPr lang="en-US" sz="30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blurRad="38100" dist="38100" dir="2700000" algn="tl" rotWithShape="0">
                  <a:srgbClr val="C00000">
                    <a:alpha val="68999"/>
                  </a:srgbClr>
                </a:outerShdw>
              </a:effectLst>
              <a:latin typeface="Aachen"/>
            </a:endParaRPr>
          </a:p>
        </p:txBody>
      </p:sp>
      <p:sp>
        <p:nvSpPr>
          <p:cNvPr id="3" name="Text Box 61"/>
          <p:cNvSpPr txBox="1">
            <a:spLocks noChangeArrowheads="1"/>
          </p:cNvSpPr>
          <p:nvPr/>
        </p:nvSpPr>
        <p:spPr bwMode="auto">
          <a:xfrm>
            <a:off x="514349" y="436960"/>
            <a:ext cx="1905810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/>
            <a:r>
              <a:rPr lang="en-US" sz="2100" b="1" dirty="0">
                <a:solidFill>
                  <a:srgbClr val="FFFF00"/>
                </a:solidFill>
                <a:latin typeface=".VnTime" pitchFamily="34" charset="0"/>
              </a:rPr>
              <a:t>2. </a:t>
            </a:r>
            <a:r>
              <a:rPr lang="en-US" sz="2100" b="1" dirty="0">
                <a:solidFill>
                  <a:srgbClr val="FFFF00"/>
                </a:solidFill>
                <a:latin typeface="Calibri Light"/>
              </a:rPr>
              <a:t>Vẽ tam giác</a:t>
            </a:r>
          </a:p>
        </p:txBody>
      </p:sp>
      <p:sp>
        <p:nvSpPr>
          <p:cNvPr id="4" name="Text Box 93"/>
          <p:cNvSpPr txBox="1">
            <a:spLocks noChangeArrowheads="1"/>
          </p:cNvSpPr>
          <p:nvPr/>
        </p:nvSpPr>
        <p:spPr bwMode="auto">
          <a:xfrm>
            <a:off x="514349" y="701628"/>
            <a:ext cx="7325294" cy="145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sz="1800" b="1" smtClean="0">
                <a:solidFill>
                  <a:srgbClr val="FFFF00"/>
                </a:solidFill>
              </a:rPr>
              <a:t>Áp dụng : Bài </a:t>
            </a:r>
            <a:r>
              <a:rPr lang="en-US" sz="1800" b="1">
                <a:solidFill>
                  <a:srgbClr val="FFFF00"/>
                </a:solidFill>
              </a:rPr>
              <a:t>47 </a:t>
            </a:r>
            <a:r>
              <a:rPr lang="en-US" sz="1800" b="1" smtClean="0">
                <a:solidFill>
                  <a:srgbClr val="FFFF00"/>
                </a:solidFill>
              </a:rPr>
              <a:t>SGK-Tr 95. </a:t>
            </a:r>
            <a:r>
              <a:rPr lang="en-US" sz="1800" dirty="0">
                <a:solidFill>
                  <a:srgbClr val="FFFF00"/>
                </a:solidFill>
              </a:rPr>
              <a:t>Vẽ đoạn thẳng IR = 3cm. Vẽ một điểm T sao cho TI = 2,5cm, TR = 2cm. Vẽ tam giác ITR.</a:t>
            </a:r>
          </a:p>
          <a:p>
            <a:pPr algn="l" eaLnBrk="1" hangingPunct="1">
              <a:lnSpc>
                <a:spcPct val="150000"/>
              </a:lnSpc>
              <a:spcBef>
                <a:spcPct val="50000"/>
              </a:spcBef>
            </a:pPr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5" name="Text Box 62"/>
          <p:cNvSpPr txBox="1">
            <a:spLocks noChangeArrowheads="1"/>
          </p:cNvSpPr>
          <p:nvPr/>
        </p:nvSpPr>
        <p:spPr bwMode="auto">
          <a:xfrm>
            <a:off x="419369" y="1832692"/>
            <a:ext cx="4230966" cy="423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800" kern="0" dirty="0" err="1">
                <a:solidFill>
                  <a:prstClr val="white"/>
                </a:solidFill>
                <a:latin typeface="Arial"/>
              </a:rPr>
              <a:t>Điền</a:t>
            </a:r>
            <a:r>
              <a:rPr lang="en-US" sz="1800" kern="0" dirty="0">
                <a:solidFill>
                  <a:prstClr val="white"/>
                </a:solidFill>
                <a:latin typeface="Arial"/>
              </a:rPr>
              <a:t> </a:t>
            </a:r>
            <a:r>
              <a:rPr lang="en-US" sz="1800" kern="0" dirty="0" err="1">
                <a:solidFill>
                  <a:prstClr val="white"/>
                </a:solidFill>
                <a:latin typeface="Arial"/>
              </a:rPr>
              <a:t>vào</a:t>
            </a:r>
            <a:r>
              <a:rPr lang="en-US" sz="1800" kern="0" dirty="0">
                <a:solidFill>
                  <a:prstClr val="white"/>
                </a:solidFill>
                <a:latin typeface="Arial"/>
              </a:rPr>
              <a:t> </a:t>
            </a:r>
            <a:r>
              <a:rPr lang="en-US" sz="1800" kern="0" dirty="0" err="1">
                <a:solidFill>
                  <a:prstClr val="white"/>
                </a:solidFill>
                <a:latin typeface="Arial"/>
              </a:rPr>
              <a:t>chỗ</a:t>
            </a:r>
            <a:r>
              <a:rPr lang="en-US" sz="1800" kern="0" dirty="0">
                <a:solidFill>
                  <a:prstClr val="white"/>
                </a:solidFill>
                <a:latin typeface="Arial"/>
              </a:rPr>
              <a:t> … </a:t>
            </a:r>
            <a:r>
              <a:rPr lang="en-US" sz="1800" kern="0" dirty="0" err="1">
                <a:solidFill>
                  <a:prstClr val="white"/>
                </a:solidFill>
                <a:latin typeface="Arial"/>
              </a:rPr>
              <a:t>để</a:t>
            </a:r>
            <a:r>
              <a:rPr lang="en-US" sz="1800" kern="0" dirty="0">
                <a:solidFill>
                  <a:prstClr val="white"/>
                </a:solidFill>
                <a:latin typeface="Arial"/>
              </a:rPr>
              <a:t> </a:t>
            </a:r>
            <a:r>
              <a:rPr lang="en-US" sz="1800" kern="0" dirty="0" err="1">
                <a:solidFill>
                  <a:prstClr val="white"/>
                </a:solidFill>
                <a:latin typeface="Arial"/>
              </a:rPr>
              <a:t>được</a:t>
            </a:r>
            <a:r>
              <a:rPr lang="en-US" sz="1800" kern="0" dirty="0">
                <a:solidFill>
                  <a:prstClr val="white"/>
                </a:solidFill>
                <a:latin typeface="Arial"/>
              </a:rPr>
              <a:t> </a:t>
            </a:r>
            <a:r>
              <a:rPr lang="en-US" sz="1800" kern="0" dirty="0" err="1">
                <a:solidFill>
                  <a:prstClr val="white"/>
                </a:solidFill>
                <a:latin typeface="Arial"/>
              </a:rPr>
              <a:t>cách</a:t>
            </a:r>
            <a:r>
              <a:rPr lang="en-US" sz="1800" kern="0" dirty="0">
                <a:solidFill>
                  <a:prstClr val="white"/>
                </a:solidFill>
                <a:latin typeface="Arial"/>
              </a:rPr>
              <a:t> </a:t>
            </a:r>
            <a:r>
              <a:rPr lang="en-US" sz="1800" kern="0" dirty="0" err="1">
                <a:solidFill>
                  <a:prstClr val="white"/>
                </a:solidFill>
                <a:latin typeface="Arial"/>
              </a:rPr>
              <a:t>vẽ</a:t>
            </a:r>
            <a:r>
              <a:rPr lang="en-US" sz="1800" kern="0" dirty="0">
                <a:solidFill>
                  <a:prstClr val="white"/>
                </a:solidFill>
                <a:latin typeface="Arial"/>
              </a:rPr>
              <a:t> </a:t>
            </a:r>
            <a:r>
              <a:rPr lang="en-US" sz="1800" kern="0" dirty="0" err="1">
                <a:solidFill>
                  <a:prstClr val="white"/>
                </a:solidFill>
                <a:latin typeface="Arial"/>
              </a:rPr>
              <a:t>đúng</a:t>
            </a:r>
            <a:r>
              <a:rPr lang="en-US" sz="2300" kern="0" dirty="0">
                <a:solidFill>
                  <a:prstClr val="white"/>
                </a:solidFill>
                <a:latin typeface="Arial"/>
              </a:rPr>
              <a:t>.</a:t>
            </a: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5485777" y="1488264"/>
            <a:ext cx="2755106" cy="1432322"/>
            <a:chOff x="3098" y="180"/>
            <a:chExt cx="2314" cy="1203"/>
          </a:xfrm>
        </p:grpSpPr>
        <p:sp>
          <p:nvSpPr>
            <p:cNvPr id="7" name="Line 32"/>
            <p:cNvSpPr>
              <a:spLocks noChangeShapeType="1"/>
            </p:cNvSpPr>
            <p:nvPr/>
          </p:nvSpPr>
          <p:spPr bwMode="auto">
            <a:xfrm flipV="1">
              <a:off x="3374" y="1138"/>
              <a:ext cx="1773" cy="63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defRPr/>
              </a:pPr>
              <a:endParaRPr lang="vi-VN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Line 33"/>
            <p:cNvSpPr>
              <a:spLocks noChangeShapeType="1"/>
            </p:cNvSpPr>
            <p:nvPr/>
          </p:nvSpPr>
          <p:spPr bwMode="auto">
            <a:xfrm flipH="1" flipV="1">
              <a:off x="4040" y="479"/>
              <a:ext cx="1107" cy="659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defRPr/>
              </a:pPr>
              <a:endParaRPr lang="vi-VN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Line 34"/>
            <p:cNvSpPr>
              <a:spLocks noChangeShapeType="1"/>
            </p:cNvSpPr>
            <p:nvPr/>
          </p:nvSpPr>
          <p:spPr bwMode="auto">
            <a:xfrm flipH="1">
              <a:off x="3374" y="479"/>
              <a:ext cx="672" cy="722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defRPr/>
              </a:pPr>
              <a:endParaRPr lang="vi-VN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Text Box 36"/>
            <p:cNvSpPr txBox="1">
              <a:spLocks noChangeArrowheads="1"/>
            </p:cNvSpPr>
            <p:nvPr/>
          </p:nvSpPr>
          <p:spPr bwMode="auto">
            <a:xfrm>
              <a:off x="3905" y="180"/>
              <a:ext cx="24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1800" b="1" kern="0" dirty="0">
                  <a:solidFill>
                    <a:srgbClr val="FFFF00"/>
                  </a:solidFill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11" name="Text Box 37"/>
            <p:cNvSpPr txBox="1">
              <a:spLocks noChangeArrowheads="1"/>
            </p:cNvSpPr>
            <p:nvPr/>
          </p:nvSpPr>
          <p:spPr bwMode="auto">
            <a:xfrm>
              <a:off x="5159" y="983"/>
              <a:ext cx="25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1800" b="1" kern="0" dirty="0">
                  <a:solidFill>
                    <a:srgbClr val="FFFF00"/>
                  </a:solidFill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12" name="Text Box 39"/>
            <p:cNvSpPr txBox="1">
              <a:spLocks noChangeArrowheads="1"/>
            </p:cNvSpPr>
            <p:nvPr/>
          </p:nvSpPr>
          <p:spPr bwMode="auto">
            <a:xfrm>
              <a:off x="3098" y="1073"/>
              <a:ext cx="285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1800" b="1" kern="0" dirty="0">
                  <a:solidFill>
                    <a:srgbClr val="FFFF00"/>
                  </a:solidFill>
                  <a:latin typeface="Times New Roman" pitchFamily="18" charset="0"/>
                </a:rPr>
                <a:t>R</a:t>
              </a:r>
            </a:p>
          </p:txBody>
        </p:sp>
      </p:grpSp>
      <p:sp>
        <p:nvSpPr>
          <p:cNvPr id="13" name="Text Box 19"/>
          <p:cNvSpPr txBox="1">
            <a:spLocks noChangeArrowheads="1"/>
          </p:cNvSpPr>
          <p:nvPr/>
        </p:nvSpPr>
        <p:spPr bwMode="auto">
          <a:xfrm rot="18530995">
            <a:off x="6067995" y="1833548"/>
            <a:ext cx="658416" cy="515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Aft>
                <a:spcPts val="750"/>
              </a:spcAft>
              <a:defRPr/>
            </a:pPr>
            <a:r>
              <a:rPr lang="en-US" kern="0" dirty="0" smtClean="0">
                <a:solidFill>
                  <a:prstClr val="white"/>
                </a:solidFill>
                <a:latin typeface="Calibri" pitchFamily="34" charset="0"/>
              </a:rPr>
              <a:t>2cm</a:t>
            </a:r>
            <a:endParaRPr lang="en-US" kern="0" dirty="0" smtClean="0">
              <a:solidFill>
                <a:prstClr val="white"/>
              </a:solidFill>
            </a:endParaRP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 rot="1902810">
            <a:off x="6828803" y="1939513"/>
            <a:ext cx="658416" cy="515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Aft>
                <a:spcPts val="750"/>
              </a:spcAft>
              <a:defRPr/>
            </a:pPr>
            <a:r>
              <a:rPr lang="en-US" kern="0" dirty="0" smtClean="0">
                <a:solidFill>
                  <a:prstClr val="white"/>
                </a:solidFill>
                <a:latin typeface="Calibri" pitchFamily="34" charset="0"/>
              </a:rPr>
              <a:t>2,5cm</a:t>
            </a:r>
            <a:endParaRPr lang="en-US" kern="0" dirty="0" smtClean="0">
              <a:solidFill>
                <a:prstClr val="white"/>
              </a:solidFill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6540671" y="2408619"/>
            <a:ext cx="658416" cy="515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Aft>
                <a:spcPts val="750"/>
              </a:spcAft>
              <a:defRPr/>
            </a:pPr>
            <a:r>
              <a:rPr lang="en-US" kern="0" dirty="0" smtClean="0">
                <a:solidFill>
                  <a:prstClr val="white"/>
                </a:solidFill>
                <a:latin typeface="Calibri" pitchFamily="34" charset="0"/>
              </a:rPr>
              <a:t>3cm</a:t>
            </a:r>
            <a:endParaRPr lang="en-US" kern="0" dirty="0" smtClean="0">
              <a:solidFill>
                <a:prstClr val="white"/>
              </a:solidFill>
            </a:endParaRPr>
          </a:p>
        </p:txBody>
      </p:sp>
      <p:sp>
        <p:nvSpPr>
          <p:cNvPr id="16" name="TextBox 25"/>
          <p:cNvSpPr txBox="1">
            <a:spLocks noChangeArrowheads="1"/>
          </p:cNvSpPr>
          <p:nvPr/>
        </p:nvSpPr>
        <p:spPr bwMode="auto">
          <a:xfrm>
            <a:off x="419369" y="2251796"/>
            <a:ext cx="400050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/>
            <a:r>
              <a:rPr lang="en-US" sz="18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Vẽ đoạn thẳng IR </a:t>
            </a:r>
            <a:r>
              <a:rPr lang="en-US" sz="18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8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3cm.</a:t>
            </a:r>
            <a:endParaRPr lang="en-US" sz="18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26"/>
          <p:cNvSpPr txBox="1">
            <a:spLocks noChangeArrowheads="1"/>
          </p:cNvSpPr>
          <p:nvPr/>
        </p:nvSpPr>
        <p:spPr bwMode="auto">
          <a:xfrm>
            <a:off x="419369" y="2591124"/>
            <a:ext cx="491490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/>
            <a:r>
              <a:rPr lang="en-US" sz="1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- Vẽ cung tròn tâm … bán kính </a:t>
            </a:r>
            <a:r>
              <a:rPr lang="en-US" sz="18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18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cm.</a:t>
            </a:r>
            <a:endParaRPr lang="en-US" sz="18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27"/>
          <p:cNvSpPr txBox="1">
            <a:spLocks noChangeArrowheads="1"/>
          </p:cNvSpPr>
          <p:nvPr/>
        </p:nvSpPr>
        <p:spPr bwMode="auto">
          <a:xfrm>
            <a:off x="419369" y="2904258"/>
            <a:ext cx="491490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/>
            <a:r>
              <a:rPr lang="en-US" sz="1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- Vẽ cung tròn tâm … bán kính </a:t>
            </a:r>
            <a:r>
              <a:rPr lang="en-US" sz="18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18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cm.</a:t>
            </a:r>
            <a:endParaRPr lang="en-US" sz="18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28"/>
          <p:cNvSpPr txBox="1">
            <a:spLocks noChangeArrowheads="1"/>
          </p:cNvSpPr>
          <p:nvPr/>
        </p:nvSpPr>
        <p:spPr bwMode="auto">
          <a:xfrm>
            <a:off x="376505" y="3322167"/>
            <a:ext cx="6172200" cy="62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257175" indent="-257175" eaLnBrk="1" hangingPunct="1">
              <a:buFontTx/>
              <a:buChar char="-"/>
              <a:defRPr/>
            </a:pPr>
            <a:r>
              <a:rPr lang="en-US" sz="1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1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1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1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1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1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l" eaLnBrk="1" hangingPunct="1">
              <a:defRPr/>
            </a:pPr>
            <a:r>
              <a:rPr lang="en-US" sz="1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1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1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1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</p:txBody>
      </p:sp>
      <p:sp>
        <p:nvSpPr>
          <p:cNvPr id="20" name="TextBox 29"/>
          <p:cNvSpPr txBox="1">
            <a:spLocks noChangeArrowheads="1"/>
          </p:cNvSpPr>
          <p:nvPr/>
        </p:nvSpPr>
        <p:spPr bwMode="auto">
          <a:xfrm>
            <a:off x="405083" y="4017492"/>
            <a:ext cx="491490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/>
            <a:r>
              <a:rPr lang="en-US" sz="1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- Vẽ đoạn thẳng   …, … ta có…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16254" y="2586228"/>
            <a:ext cx="305613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kern="0" dirty="0">
                <a:solidFill>
                  <a:srgbClr val="FFFF00"/>
                </a:solidFill>
                <a:latin typeface="Times New Roman" pitchFamily="18" charset="0"/>
              </a:rPr>
              <a:t>R</a:t>
            </a:r>
          </a:p>
        </p:txBody>
      </p:sp>
      <p:sp>
        <p:nvSpPr>
          <p:cNvPr id="22" name="Oval 70"/>
          <p:cNvSpPr>
            <a:spLocks noChangeArrowheads="1"/>
          </p:cNvSpPr>
          <p:nvPr/>
        </p:nvSpPr>
        <p:spPr bwMode="auto">
          <a:xfrm>
            <a:off x="7978502" y="4053079"/>
            <a:ext cx="812880" cy="851297"/>
          </a:xfrm>
          <a:prstGeom prst="ellipse">
            <a:avLst/>
          </a:prstGeom>
          <a:solidFill>
            <a:srgbClr val="FFFF99"/>
          </a:solidFill>
          <a:ln w="19050" algn="ctr">
            <a:solidFill>
              <a:srgbClr val="8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pPr algn="l"/>
            <a:endParaRPr lang="vi-VN" sz="3800">
              <a:solidFill>
                <a:srgbClr val="000000"/>
              </a:solidFill>
              <a:latin typeface="Aachen"/>
              <a:ea typeface="Aachen"/>
              <a:cs typeface="Aachen"/>
            </a:endParaRPr>
          </a:p>
        </p:txBody>
      </p:sp>
      <p:sp>
        <p:nvSpPr>
          <p:cNvPr id="23" name="Oval 71"/>
          <p:cNvSpPr>
            <a:spLocks noChangeArrowheads="1"/>
          </p:cNvSpPr>
          <p:nvPr/>
        </p:nvSpPr>
        <p:spPr bwMode="auto">
          <a:xfrm>
            <a:off x="8011839" y="4038789"/>
            <a:ext cx="781090" cy="82034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1</a:t>
            </a:r>
          </a:p>
        </p:txBody>
      </p:sp>
      <p:sp>
        <p:nvSpPr>
          <p:cNvPr id="24" name="Oval 72"/>
          <p:cNvSpPr>
            <a:spLocks noChangeArrowheads="1"/>
          </p:cNvSpPr>
          <p:nvPr/>
        </p:nvSpPr>
        <p:spPr bwMode="auto">
          <a:xfrm>
            <a:off x="8017795" y="4016169"/>
            <a:ext cx="782604" cy="8429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2</a:t>
            </a:r>
          </a:p>
        </p:txBody>
      </p:sp>
      <p:sp>
        <p:nvSpPr>
          <p:cNvPr id="25" name="Oval 73"/>
          <p:cNvSpPr>
            <a:spLocks noChangeArrowheads="1"/>
          </p:cNvSpPr>
          <p:nvPr/>
        </p:nvSpPr>
        <p:spPr bwMode="auto">
          <a:xfrm>
            <a:off x="8003505" y="4014975"/>
            <a:ext cx="781090" cy="82034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3</a:t>
            </a:r>
          </a:p>
        </p:txBody>
      </p:sp>
      <p:sp>
        <p:nvSpPr>
          <p:cNvPr id="26" name="Oval 74"/>
          <p:cNvSpPr>
            <a:spLocks noChangeArrowheads="1"/>
          </p:cNvSpPr>
          <p:nvPr/>
        </p:nvSpPr>
        <p:spPr bwMode="auto">
          <a:xfrm>
            <a:off x="8003505" y="4039981"/>
            <a:ext cx="781090" cy="82034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4</a:t>
            </a:r>
          </a:p>
        </p:txBody>
      </p:sp>
      <p:sp>
        <p:nvSpPr>
          <p:cNvPr id="27" name="Oval 75"/>
          <p:cNvSpPr>
            <a:spLocks noChangeArrowheads="1"/>
          </p:cNvSpPr>
          <p:nvPr/>
        </p:nvSpPr>
        <p:spPr bwMode="auto">
          <a:xfrm>
            <a:off x="7949927" y="4026882"/>
            <a:ext cx="782604" cy="82034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5</a:t>
            </a:r>
          </a:p>
        </p:txBody>
      </p:sp>
      <p:grpSp>
        <p:nvGrpSpPr>
          <p:cNvPr id="28" name="Group 81"/>
          <p:cNvGrpSpPr>
            <a:grpSpLocks/>
          </p:cNvGrpSpPr>
          <p:nvPr/>
        </p:nvGrpSpPr>
        <p:grpSpPr bwMode="auto">
          <a:xfrm>
            <a:off x="7918488" y="3957479"/>
            <a:ext cx="996689" cy="1042391"/>
            <a:chOff x="177" y="1842"/>
            <a:chExt cx="1248" cy="1248"/>
          </a:xfrm>
          <a:solidFill>
            <a:schemeClr val="bg1"/>
          </a:solidFill>
        </p:grpSpPr>
        <p:sp>
          <p:nvSpPr>
            <p:cNvPr id="29" name="Oval 82"/>
            <p:cNvSpPr>
              <a:spLocks noChangeArrowheads="1"/>
            </p:cNvSpPr>
            <p:nvPr/>
          </p:nvSpPr>
          <p:spPr bwMode="auto">
            <a:xfrm>
              <a:off x="177" y="1842"/>
              <a:ext cx="1248" cy="1248"/>
            </a:xfrm>
            <a:prstGeom prst="ellipse">
              <a:avLst/>
            </a:prstGeom>
            <a:grpFill/>
            <a:ln w="5715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3800">
                <a:solidFill>
                  <a:prstClr val="black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endParaRPr>
            </a:p>
          </p:txBody>
        </p:sp>
        <p:sp>
          <p:nvSpPr>
            <p:cNvPr id="30" name="Text Box 83"/>
            <p:cNvSpPr txBox="1">
              <a:spLocks noChangeArrowheads="1"/>
            </p:cNvSpPr>
            <p:nvPr/>
          </p:nvSpPr>
          <p:spPr bwMode="auto">
            <a:xfrm>
              <a:off x="443" y="2166"/>
              <a:ext cx="902" cy="73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en-US" sz="1700" dirty="0">
                  <a:solidFill>
                    <a:srgbClr val="CC0000"/>
                  </a:solidFill>
                  <a:latin typeface="Aachen" panose="02020500000000000000" pitchFamily="18" charset="0"/>
                  <a:ea typeface="Aachen" panose="02020500000000000000" pitchFamily="18" charset="0"/>
                  <a:cs typeface="Aachen" panose="02020500000000000000" pitchFamily="18" charset="0"/>
                </a:rPr>
                <a:t>HẾT GIỜ</a:t>
              </a:r>
            </a:p>
          </p:txBody>
        </p:sp>
      </p:grpSp>
      <p:sp>
        <p:nvSpPr>
          <p:cNvPr id="31" name="Rectangle 30"/>
          <p:cNvSpPr/>
          <p:nvPr/>
        </p:nvSpPr>
        <p:spPr>
          <a:xfrm>
            <a:off x="3340489" y="2585700"/>
            <a:ext cx="253916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kern="0" dirty="0">
                <a:solidFill>
                  <a:srgbClr val="FFFF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19819" y="2912334"/>
            <a:ext cx="22866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kern="0" dirty="0">
                <a:solidFill>
                  <a:srgbClr val="FFFF00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295392" y="2905495"/>
            <a:ext cx="427040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kern="0" dirty="0">
                <a:solidFill>
                  <a:srgbClr val="FFFF00"/>
                </a:solidFill>
                <a:latin typeface="Times New Roman" pitchFamily="18" charset="0"/>
              </a:rPr>
              <a:t>2,5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497797" y="3591143"/>
            <a:ext cx="292388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kern="0" dirty="0">
                <a:solidFill>
                  <a:srgbClr val="FFFF00"/>
                </a:solidFill>
                <a:latin typeface="Times New Roman" pitchFamily="18" charset="0"/>
              </a:rPr>
              <a:t>T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923866" y="4026882"/>
            <a:ext cx="459501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kern="0" dirty="0">
                <a:solidFill>
                  <a:srgbClr val="FFFF00"/>
                </a:solidFill>
                <a:latin typeface="Times New Roman" pitchFamily="18" charset="0"/>
              </a:rPr>
              <a:t>TR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371543" y="4015140"/>
            <a:ext cx="382557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kern="0" dirty="0">
                <a:solidFill>
                  <a:srgbClr val="FFFF00"/>
                </a:solidFill>
                <a:latin typeface="Times New Roman" pitchFamily="18" charset="0"/>
              </a:rPr>
              <a:t>TI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188199" y="4026800"/>
            <a:ext cx="1523494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kern="0" dirty="0">
                <a:solidFill>
                  <a:srgbClr val="FFFF00"/>
                </a:solidFill>
                <a:latin typeface="Times New Roman" pitchFamily="18" charset="0"/>
              </a:rPr>
              <a:t>Tam giác ITR</a:t>
            </a:r>
          </a:p>
        </p:txBody>
      </p:sp>
      <p:sp>
        <p:nvSpPr>
          <p:cNvPr id="38" name="Text Box 62"/>
          <p:cNvSpPr txBox="1">
            <a:spLocks noChangeArrowheads="1"/>
          </p:cNvSpPr>
          <p:nvPr/>
        </p:nvSpPr>
        <p:spPr bwMode="auto">
          <a:xfrm>
            <a:off x="1995737" y="1611975"/>
            <a:ext cx="1061829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Cách </a:t>
            </a:r>
            <a:r>
              <a:rPr lang="en-US" sz="1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vẽ :</a:t>
            </a:r>
            <a:endParaRPr lang="en-US" sz="18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03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2566018" y="503354"/>
            <a:ext cx="772730" cy="162409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1559127" y="500258"/>
            <a:ext cx="1020360" cy="1627192"/>
            <a:chOff x="3521122" y="1413824"/>
            <a:chExt cx="1784112" cy="2912515"/>
          </a:xfrm>
        </p:grpSpPr>
        <p:cxnSp>
          <p:nvCxnSpPr>
            <p:cNvPr id="4" name="Straight Connector 3"/>
            <p:cNvCxnSpPr/>
            <p:nvPr/>
          </p:nvCxnSpPr>
          <p:spPr>
            <a:xfrm flipH="1">
              <a:off x="3521122" y="1419366"/>
              <a:ext cx="1760561" cy="2906973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5259515" y="141382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552393" y="2118105"/>
            <a:ext cx="1795856" cy="28640"/>
            <a:chOff x="3509346" y="4301385"/>
            <a:chExt cx="3140079" cy="51261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3521122" y="4326339"/>
              <a:ext cx="311169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3509346" y="430692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603706" y="4301385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398404" y="218217"/>
            <a:ext cx="589212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1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78804" y="2054926"/>
            <a:ext cx="589212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1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30044" y="2121902"/>
            <a:ext cx="589212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1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553997" y="501257"/>
            <a:ext cx="1020360" cy="1627192"/>
            <a:chOff x="3521122" y="1413824"/>
            <a:chExt cx="1784112" cy="2912515"/>
          </a:xfrm>
        </p:grpSpPr>
        <p:cxnSp>
          <p:nvCxnSpPr>
            <p:cNvPr id="14" name="Straight Connector 13"/>
            <p:cNvCxnSpPr/>
            <p:nvPr/>
          </p:nvCxnSpPr>
          <p:spPr>
            <a:xfrm flipH="1">
              <a:off x="3521122" y="1419366"/>
              <a:ext cx="1760561" cy="2906973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5259515" y="141382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547263" y="2113093"/>
            <a:ext cx="1795856" cy="28640"/>
            <a:chOff x="3509346" y="4301385"/>
            <a:chExt cx="3140079" cy="51261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3521122" y="4326339"/>
              <a:ext cx="311169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3509346" y="430692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603706" y="4301385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Arc 19"/>
          <p:cNvSpPr/>
          <p:nvPr/>
        </p:nvSpPr>
        <p:spPr>
          <a:xfrm rot="288573">
            <a:off x="1425481" y="1976380"/>
            <a:ext cx="306119" cy="191531"/>
          </a:xfrm>
          <a:prstGeom prst="arc">
            <a:avLst>
              <a:gd name="adj1" fmla="val 17879673"/>
              <a:gd name="adj2" fmla="val 1391158"/>
            </a:avLst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6048726" y="542018"/>
            <a:ext cx="772730" cy="162409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5041836" y="538923"/>
            <a:ext cx="1020360" cy="1627192"/>
            <a:chOff x="3521122" y="1413824"/>
            <a:chExt cx="1784112" cy="2912515"/>
          </a:xfrm>
        </p:grpSpPr>
        <p:cxnSp>
          <p:nvCxnSpPr>
            <p:cNvPr id="23" name="Straight Connector 22"/>
            <p:cNvCxnSpPr/>
            <p:nvPr/>
          </p:nvCxnSpPr>
          <p:spPr>
            <a:xfrm flipH="1">
              <a:off x="3521122" y="1419366"/>
              <a:ext cx="1760561" cy="2906973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>
              <a:off x="5259515" y="141382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035102" y="2156770"/>
            <a:ext cx="1795856" cy="28640"/>
            <a:chOff x="3509346" y="4301385"/>
            <a:chExt cx="3140079" cy="51261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3521122" y="4326339"/>
              <a:ext cx="311169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3509346" y="430692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6603706" y="4301385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5938545" y="218217"/>
            <a:ext cx="589212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1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799877" y="2143749"/>
            <a:ext cx="589212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1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30958" y="2053349"/>
            <a:ext cx="589212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1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029972" y="2151757"/>
            <a:ext cx="1795856" cy="28640"/>
            <a:chOff x="3509346" y="4301385"/>
            <a:chExt cx="3140079" cy="51261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3521122" y="4326339"/>
              <a:ext cx="311169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3509346" y="4306927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603706" y="4301385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Arc 35"/>
          <p:cNvSpPr/>
          <p:nvPr/>
        </p:nvSpPr>
        <p:spPr>
          <a:xfrm rot="288573">
            <a:off x="4917205" y="2015044"/>
            <a:ext cx="306119" cy="191531"/>
          </a:xfrm>
          <a:prstGeom prst="arc">
            <a:avLst>
              <a:gd name="adj1" fmla="val 17879673"/>
              <a:gd name="adj2" fmla="val 1391158"/>
            </a:avLst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37" name="Arc 36"/>
          <p:cNvSpPr/>
          <p:nvPr/>
        </p:nvSpPr>
        <p:spPr>
          <a:xfrm rot="15338330">
            <a:off x="6597723" y="2081365"/>
            <a:ext cx="299040" cy="196065"/>
          </a:xfrm>
          <a:prstGeom prst="arc">
            <a:avLst>
              <a:gd name="adj1" fmla="val 17879673"/>
              <a:gd name="adj2" fmla="val 1391158"/>
            </a:avLst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>
            <a:off x="4458085" y="2980342"/>
            <a:ext cx="772730" cy="162409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451194" y="2980342"/>
            <a:ext cx="1006890" cy="162409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4445407" y="2977246"/>
            <a:ext cx="26147" cy="2554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3451194" y="4609032"/>
            <a:ext cx="1779621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3444460" y="4598190"/>
            <a:ext cx="26147" cy="2554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214169" y="4595094"/>
            <a:ext cx="26147" cy="2554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4320502" y="2650590"/>
            <a:ext cx="589212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1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176001" y="4587940"/>
            <a:ext cx="589212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1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214169" y="4450608"/>
            <a:ext cx="589212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1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60590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9" grpId="0"/>
      <p:bldP spid="30" grpId="0"/>
      <p:bldP spid="31" grpId="0"/>
      <p:bldP spid="36" grpId="0" animBg="1"/>
      <p:bldP spid="37" grpId="0" animBg="1"/>
      <p:bldP spid="40" grpId="0" animBg="1"/>
      <p:bldP spid="42" grpId="0" animBg="1"/>
      <p:bldP spid="43" grpId="0" animBg="1"/>
      <p:bldP spid="44" grpId="0"/>
      <p:bldP spid="45" grpId="0"/>
      <p:bldP spid="4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68952" y="1086176"/>
            <a:ext cx="8078431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/>
            <a:r>
              <a:rPr lang="en-US" sz="2100" b="1" dirty="0" err="1">
                <a:solidFill>
                  <a:srgbClr val="FFFF00"/>
                </a:solidFill>
                <a:latin typeface="Times New Roman" pitchFamily="18" charset="0"/>
              </a:rPr>
              <a:t>Bài</a:t>
            </a:r>
            <a:r>
              <a:rPr lang="en-US" sz="21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2100" b="1" dirty="0" smtClean="0">
                <a:solidFill>
                  <a:srgbClr val="FFFF00"/>
                </a:solidFill>
                <a:latin typeface="Times New Roman" pitchFamily="18" charset="0"/>
              </a:rPr>
              <a:t>1. </a:t>
            </a:r>
            <a:r>
              <a:rPr lang="en-US" sz="2100" dirty="0">
                <a:solidFill>
                  <a:srgbClr val="FFFF00"/>
                </a:solidFill>
                <a:latin typeface="Times New Roman" pitchFamily="18" charset="0"/>
              </a:rPr>
              <a:t>Hình vẽ sau có bao nhiêu tam giác. Hãy kể tên các tam giác đó.</a:t>
            </a:r>
            <a:endParaRPr lang="en-US" sz="1500" dirty="0">
              <a:solidFill>
                <a:srgbClr val="FFFF00"/>
              </a:solidFill>
              <a:latin typeface=".VnTime" pitchFamily="34" charset="0"/>
            </a:endParaRP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743272" y="1426313"/>
            <a:ext cx="2157293" cy="1353680"/>
            <a:chOff x="3389" y="-83"/>
            <a:chExt cx="2025" cy="1424"/>
          </a:xfrm>
        </p:grpSpPr>
        <p:sp>
          <p:nvSpPr>
            <p:cNvPr id="4" name="Line 32"/>
            <p:cNvSpPr>
              <a:spLocks noChangeShapeType="1"/>
            </p:cNvSpPr>
            <p:nvPr/>
          </p:nvSpPr>
          <p:spPr bwMode="auto">
            <a:xfrm flipV="1">
              <a:off x="3674" y="928"/>
              <a:ext cx="1465" cy="212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defRPr/>
              </a:pPr>
              <a:endParaRPr lang="vi-VN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" name="Line 33"/>
            <p:cNvSpPr>
              <a:spLocks noChangeShapeType="1"/>
            </p:cNvSpPr>
            <p:nvPr/>
          </p:nvSpPr>
          <p:spPr bwMode="auto">
            <a:xfrm flipH="1" flipV="1">
              <a:off x="4202" y="273"/>
              <a:ext cx="937" cy="655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defRPr/>
              </a:pPr>
              <a:endParaRPr lang="vi-VN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Line 34"/>
            <p:cNvSpPr>
              <a:spLocks noChangeShapeType="1"/>
            </p:cNvSpPr>
            <p:nvPr/>
          </p:nvSpPr>
          <p:spPr bwMode="auto">
            <a:xfrm flipH="1">
              <a:off x="3674" y="273"/>
              <a:ext cx="529" cy="865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defRPr/>
              </a:pPr>
              <a:endParaRPr lang="vi-VN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Text Box 36"/>
            <p:cNvSpPr txBox="1">
              <a:spLocks noChangeArrowheads="1"/>
            </p:cNvSpPr>
            <p:nvPr/>
          </p:nvSpPr>
          <p:spPr bwMode="auto">
            <a:xfrm>
              <a:off x="4018" y="-83"/>
              <a:ext cx="244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1800" b="1" kern="0" dirty="0">
                  <a:solidFill>
                    <a:srgbClr val="FFFFFF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8" name="Text Box 37"/>
            <p:cNvSpPr txBox="1">
              <a:spLocks noChangeArrowheads="1"/>
            </p:cNvSpPr>
            <p:nvPr/>
          </p:nvSpPr>
          <p:spPr bwMode="auto">
            <a:xfrm>
              <a:off x="3389" y="952"/>
              <a:ext cx="326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1800" b="1" kern="0" dirty="0">
                  <a:solidFill>
                    <a:srgbClr val="FFFFFF"/>
                  </a:solidFill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9" name="Text Box 39"/>
            <p:cNvSpPr txBox="1">
              <a:spLocks noChangeArrowheads="1"/>
            </p:cNvSpPr>
            <p:nvPr/>
          </p:nvSpPr>
          <p:spPr bwMode="auto">
            <a:xfrm>
              <a:off x="5129" y="757"/>
              <a:ext cx="285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1800" b="1" kern="0" dirty="0">
                  <a:solidFill>
                    <a:srgbClr val="FFFFFF"/>
                  </a:solidFill>
                  <a:latin typeface="Times New Roman" pitchFamily="18" charset="0"/>
                </a:rPr>
                <a:t>C</a:t>
              </a:r>
            </a:p>
          </p:txBody>
        </p:sp>
      </p:grpSp>
      <p:sp>
        <p:nvSpPr>
          <p:cNvPr id="10" name="Line 34"/>
          <p:cNvSpPr>
            <a:spLocks noChangeShapeType="1"/>
          </p:cNvSpPr>
          <p:nvPr/>
        </p:nvSpPr>
        <p:spPr bwMode="auto">
          <a:xfrm flipH="1">
            <a:off x="6111115" y="2392260"/>
            <a:ext cx="496491" cy="684610"/>
          </a:xfrm>
          <a:prstGeom prst="line">
            <a:avLst/>
          </a:prstGeom>
          <a:noFill/>
          <a:ln w="28575" cap="sq">
            <a:solidFill>
              <a:srgbClr val="FFFF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68580" tIns="34290" rIns="68580" bIns="34290"/>
          <a:lstStyle/>
          <a:p>
            <a:pPr>
              <a:defRPr/>
            </a:pPr>
            <a:endParaRPr lang="vi-VN" kern="0">
              <a:solidFill>
                <a:sysClr val="windowText" lastClr="000000"/>
              </a:solidFill>
            </a:endParaRPr>
          </a:p>
        </p:txBody>
      </p:sp>
      <p:sp>
        <p:nvSpPr>
          <p:cNvPr id="11" name="Line 34"/>
          <p:cNvSpPr>
            <a:spLocks noChangeShapeType="1"/>
          </p:cNvSpPr>
          <p:nvPr/>
        </p:nvSpPr>
        <p:spPr bwMode="auto">
          <a:xfrm>
            <a:off x="5049075" y="2580378"/>
            <a:ext cx="1062038" cy="496491"/>
          </a:xfrm>
          <a:prstGeom prst="line">
            <a:avLst/>
          </a:prstGeom>
          <a:noFill/>
          <a:ln w="28575" cap="sq">
            <a:solidFill>
              <a:srgbClr val="FFFF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68580" tIns="34290" rIns="68580" bIns="34290"/>
          <a:lstStyle/>
          <a:p>
            <a:pPr>
              <a:defRPr/>
            </a:pPr>
            <a:endParaRPr lang="vi-VN" kern="0">
              <a:solidFill>
                <a:sysClr val="windowText" lastClr="000000"/>
              </a:solidFill>
            </a:endParaRPr>
          </a:p>
        </p:txBody>
      </p:sp>
      <p:sp>
        <p:nvSpPr>
          <p:cNvPr id="12" name="Line 34"/>
          <p:cNvSpPr>
            <a:spLocks noChangeShapeType="1"/>
          </p:cNvSpPr>
          <p:nvPr/>
        </p:nvSpPr>
        <p:spPr bwMode="auto">
          <a:xfrm>
            <a:off x="5612244" y="1764800"/>
            <a:ext cx="498872" cy="1290638"/>
          </a:xfrm>
          <a:prstGeom prst="line">
            <a:avLst/>
          </a:prstGeom>
          <a:noFill/>
          <a:ln w="28575" cap="sq">
            <a:solidFill>
              <a:srgbClr val="FFFF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68580" tIns="34290" rIns="68580" bIns="34290"/>
          <a:lstStyle/>
          <a:p>
            <a:pPr>
              <a:defRPr/>
            </a:pPr>
            <a:endParaRPr lang="vi-VN" kern="0">
              <a:solidFill>
                <a:sysClr val="windowText" lastClr="000000"/>
              </a:solidFill>
            </a:endParaRPr>
          </a:p>
        </p:txBody>
      </p:sp>
      <p:sp>
        <p:nvSpPr>
          <p:cNvPr id="13" name="Text Box 39"/>
          <p:cNvSpPr txBox="1">
            <a:spLocks noChangeArrowheads="1"/>
          </p:cNvSpPr>
          <p:nvPr/>
        </p:nvSpPr>
        <p:spPr bwMode="auto">
          <a:xfrm>
            <a:off x="5961492" y="3091862"/>
            <a:ext cx="303609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800" b="1" kern="0" dirty="0">
                <a:solidFill>
                  <a:srgbClr val="FFFFFF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681886" y="2334510"/>
            <a:ext cx="3679907" cy="62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>
              <a:defRPr/>
            </a:pPr>
            <a:r>
              <a:rPr lang="en-US" sz="1800" dirty="0">
                <a:solidFill>
                  <a:srgbClr val="FFFF00"/>
                </a:solidFill>
                <a:cs typeface="Arial" pitchFamily="34" charset="0"/>
              </a:rPr>
              <a:t>- </a:t>
            </a:r>
            <a:r>
              <a:rPr lang="en-US" sz="1800" dirty="0" err="1">
                <a:solidFill>
                  <a:srgbClr val="FFFF00"/>
                </a:solidFill>
                <a:cs typeface="Arial" pitchFamily="34" charset="0"/>
              </a:rPr>
              <a:t>Các</a:t>
            </a:r>
            <a:r>
              <a:rPr lang="en-US" sz="1800" dirty="0">
                <a:solidFill>
                  <a:srgbClr val="FFFF00"/>
                </a:solidFill>
                <a:cs typeface="Arial" pitchFamily="34" charset="0"/>
              </a:rPr>
              <a:t> tam </a:t>
            </a:r>
            <a:r>
              <a:rPr lang="en-US" sz="1800" dirty="0" err="1">
                <a:solidFill>
                  <a:srgbClr val="FFFF00"/>
                </a:solidFill>
                <a:cs typeface="Arial" pitchFamily="34" charset="0"/>
              </a:rPr>
              <a:t>giác</a:t>
            </a:r>
            <a:r>
              <a:rPr lang="en-US" sz="1800" dirty="0">
                <a:solidFill>
                  <a:srgbClr val="FFFF00"/>
                </a:solidFill>
                <a:cs typeface="Arial" pitchFamily="34" charset="0"/>
              </a:rPr>
              <a:t> ở </a:t>
            </a:r>
            <a:r>
              <a:rPr lang="en-US" sz="1800" err="1">
                <a:solidFill>
                  <a:srgbClr val="FFFF00"/>
                </a:solidFill>
                <a:cs typeface="Arial" pitchFamily="34" charset="0"/>
              </a:rPr>
              <a:t>hình</a:t>
            </a:r>
            <a:r>
              <a:rPr lang="en-US" sz="1800">
                <a:solidFill>
                  <a:srgbClr val="FFFF00"/>
                </a:solidFill>
                <a:cs typeface="Arial" pitchFamily="34" charset="0"/>
              </a:rPr>
              <a:t> b</a:t>
            </a:r>
            <a:r>
              <a:rPr lang="en-US" sz="1800" smtClean="0">
                <a:solidFill>
                  <a:srgbClr val="FFFF00"/>
                </a:solidFill>
                <a:cs typeface="Arial" pitchFamily="34" charset="0"/>
              </a:rPr>
              <a:t>ên là : </a:t>
            </a:r>
            <a:r>
              <a:rPr lang="en-US" sz="1800" b="1" kern="0" smtClean="0">
                <a:solidFill>
                  <a:srgbClr val="FFFF00"/>
                </a:solidFill>
                <a:cs typeface="Arial" pitchFamily="34" charset="0"/>
              </a:rPr>
              <a:t> </a:t>
            </a:r>
            <a:endParaRPr lang="en-US" sz="1800" b="1" kern="0" dirty="0">
              <a:solidFill>
                <a:srgbClr val="FFFF00"/>
              </a:solidFill>
              <a:cs typeface="Arial" pitchFamily="34" charset="0"/>
            </a:endParaRPr>
          </a:p>
          <a:p>
            <a:pPr algn="l" eaLnBrk="1" hangingPunct="1">
              <a:defRPr/>
            </a:pPr>
            <a:r>
              <a:rPr lang="en-US" sz="1800" b="1" kern="0">
                <a:solidFill>
                  <a:prstClr val="white"/>
                </a:solidFill>
                <a:cs typeface="Arial" pitchFamily="34" charset="0"/>
              </a:rPr>
              <a:t>  </a:t>
            </a:r>
            <a:r>
              <a:rPr lang="en-US" sz="1800" kern="0" smtClean="0">
                <a:solidFill>
                  <a:prstClr val="white"/>
                </a:solidFill>
                <a:cs typeface="Arial" pitchFamily="34" charset="0"/>
                <a:sym typeface="Symbol" pitchFamily="18" charset="2"/>
              </a:rPr>
              <a:t></a:t>
            </a:r>
            <a:r>
              <a:rPr lang="en-US" sz="1800" kern="0" dirty="0">
                <a:solidFill>
                  <a:prstClr val="white"/>
                </a:solidFill>
                <a:cs typeface="Arial" pitchFamily="34" charset="0"/>
              </a:rPr>
              <a:t>ABC,  </a:t>
            </a:r>
            <a:r>
              <a:rPr lang="en-US" sz="1800" kern="0" dirty="0">
                <a:solidFill>
                  <a:prstClr val="white"/>
                </a:solidFill>
                <a:cs typeface="Arial" pitchFamily="34" charset="0"/>
                <a:sym typeface="Symbol" pitchFamily="18" charset="2"/>
              </a:rPr>
              <a:t></a:t>
            </a:r>
            <a:r>
              <a:rPr lang="en-US" sz="1800" kern="0" dirty="0">
                <a:solidFill>
                  <a:prstClr val="white"/>
                </a:solidFill>
                <a:cs typeface="Arial" pitchFamily="34" charset="0"/>
              </a:rPr>
              <a:t>ACD,  </a:t>
            </a:r>
            <a:r>
              <a:rPr lang="en-US" sz="1800" kern="0" dirty="0">
                <a:solidFill>
                  <a:prstClr val="white"/>
                </a:solidFill>
                <a:cs typeface="Arial" pitchFamily="34" charset="0"/>
                <a:sym typeface="Symbol" pitchFamily="18" charset="2"/>
              </a:rPr>
              <a:t>ADB, </a:t>
            </a:r>
            <a:r>
              <a:rPr lang="en-US" sz="1800" kern="0">
                <a:solidFill>
                  <a:prstClr val="white"/>
                </a:solidFill>
                <a:cs typeface="Arial" pitchFamily="34" charset="0"/>
                <a:sym typeface="Symbol" pitchFamily="18" charset="2"/>
              </a:rPr>
              <a:t>CBD</a:t>
            </a:r>
            <a:r>
              <a:rPr lang="en-US" sz="1800" kern="0" smtClean="0">
                <a:solidFill>
                  <a:prstClr val="white"/>
                </a:solidFill>
                <a:cs typeface="Arial" pitchFamily="34" charset="0"/>
                <a:sym typeface="Symbol" pitchFamily="18" charset="2"/>
              </a:rPr>
              <a:t>.</a:t>
            </a:r>
            <a:endParaRPr lang="en-US" sz="180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681887" y="1789991"/>
            <a:ext cx="314388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/>
            <a:r>
              <a:rPr lang="en-US" sz="1800" dirty="0">
                <a:solidFill>
                  <a:srgbClr val="FFFF00"/>
                </a:solidFill>
                <a:cs typeface="Arial" pitchFamily="34" charset="0"/>
              </a:rPr>
              <a:t>- Hình vẽ bên có 4 tam giác.</a:t>
            </a:r>
            <a:endParaRPr lang="en-US" sz="18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6" name="Oval 70"/>
          <p:cNvSpPr>
            <a:spLocks noChangeArrowheads="1"/>
          </p:cNvSpPr>
          <p:nvPr/>
        </p:nvSpPr>
        <p:spPr bwMode="auto">
          <a:xfrm>
            <a:off x="7978502" y="4053079"/>
            <a:ext cx="812880" cy="851297"/>
          </a:xfrm>
          <a:prstGeom prst="ellipse">
            <a:avLst/>
          </a:prstGeom>
          <a:solidFill>
            <a:srgbClr val="FFFF99"/>
          </a:solidFill>
          <a:ln w="19050" algn="ctr">
            <a:solidFill>
              <a:srgbClr val="8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pPr algn="l"/>
            <a:endParaRPr lang="vi-VN" sz="3800">
              <a:solidFill>
                <a:srgbClr val="000000"/>
              </a:solidFill>
              <a:latin typeface="Aachen"/>
              <a:ea typeface="Aachen"/>
              <a:cs typeface="Aachen"/>
            </a:endParaRPr>
          </a:p>
        </p:txBody>
      </p:sp>
      <p:sp>
        <p:nvSpPr>
          <p:cNvPr id="17" name="Oval 71"/>
          <p:cNvSpPr>
            <a:spLocks noChangeArrowheads="1"/>
          </p:cNvSpPr>
          <p:nvPr/>
        </p:nvSpPr>
        <p:spPr bwMode="auto">
          <a:xfrm>
            <a:off x="8011839" y="4038789"/>
            <a:ext cx="781090" cy="82034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1</a:t>
            </a:r>
          </a:p>
        </p:txBody>
      </p:sp>
      <p:sp>
        <p:nvSpPr>
          <p:cNvPr id="18" name="Oval 72"/>
          <p:cNvSpPr>
            <a:spLocks noChangeArrowheads="1"/>
          </p:cNvSpPr>
          <p:nvPr/>
        </p:nvSpPr>
        <p:spPr bwMode="auto">
          <a:xfrm>
            <a:off x="8017795" y="4016169"/>
            <a:ext cx="782604" cy="8429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2</a:t>
            </a:r>
          </a:p>
        </p:txBody>
      </p:sp>
      <p:sp>
        <p:nvSpPr>
          <p:cNvPr id="19" name="Oval 73"/>
          <p:cNvSpPr>
            <a:spLocks noChangeArrowheads="1"/>
          </p:cNvSpPr>
          <p:nvPr/>
        </p:nvSpPr>
        <p:spPr bwMode="auto">
          <a:xfrm>
            <a:off x="8003505" y="4014975"/>
            <a:ext cx="781090" cy="82034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3</a:t>
            </a:r>
          </a:p>
        </p:txBody>
      </p:sp>
      <p:sp>
        <p:nvSpPr>
          <p:cNvPr id="20" name="Oval 74"/>
          <p:cNvSpPr>
            <a:spLocks noChangeArrowheads="1"/>
          </p:cNvSpPr>
          <p:nvPr/>
        </p:nvSpPr>
        <p:spPr bwMode="auto">
          <a:xfrm>
            <a:off x="8003505" y="4039981"/>
            <a:ext cx="781090" cy="82034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4</a:t>
            </a:r>
          </a:p>
        </p:txBody>
      </p:sp>
      <p:sp>
        <p:nvSpPr>
          <p:cNvPr id="21" name="Oval 75"/>
          <p:cNvSpPr>
            <a:spLocks noChangeArrowheads="1"/>
          </p:cNvSpPr>
          <p:nvPr/>
        </p:nvSpPr>
        <p:spPr bwMode="auto">
          <a:xfrm>
            <a:off x="7949927" y="4026882"/>
            <a:ext cx="782604" cy="82034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5</a:t>
            </a:r>
          </a:p>
        </p:txBody>
      </p:sp>
      <p:grpSp>
        <p:nvGrpSpPr>
          <p:cNvPr id="22" name="Group 81"/>
          <p:cNvGrpSpPr>
            <a:grpSpLocks/>
          </p:cNvGrpSpPr>
          <p:nvPr/>
        </p:nvGrpSpPr>
        <p:grpSpPr bwMode="auto">
          <a:xfrm>
            <a:off x="7918488" y="3957479"/>
            <a:ext cx="1141429" cy="1042391"/>
            <a:chOff x="177" y="1842"/>
            <a:chExt cx="1248" cy="1248"/>
          </a:xfrm>
          <a:solidFill>
            <a:schemeClr val="bg1"/>
          </a:solidFill>
        </p:grpSpPr>
        <p:sp>
          <p:nvSpPr>
            <p:cNvPr id="23" name="Oval 82"/>
            <p:cNvSpPr>
              <a:spLocks noChangeArrowheads="1"/>
            </p:cNvSpPr>
            <p:nvPr/>
          </p:nvSpPr>
          <p:spPr bwMode="auto">
            <a:xfrm>
              <a:off x="177" y="1842"/>
              <a:ext cx="1248" cy="1248"/>
            </a:xfrm>
            <a:prstGeom prst="ellipse">
              <a:avLst/>
            </a:prstGeom>
            <a:grpFill/>
            <a:ln w="5715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3800">
                <a:solidFill>
                  <a:prstClr val="black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endParaRPr>
            </a:p>
          </p:txBody>
        </p:sp>
        <p:sp>
          <p:nvSpPr>
            <p:cNvPr id="24" name="Text Box 83"/>
            <p:cNvSpPr txBox="1">
              <a:spLocks noChangeArrowheads="1"/>
            </p:cNvSpPr>
            <p:nvPr/>
          </p:nvSpPr>
          <p:spPr bwMode="auto">
            <a:xfrm>
              <a:off x="443" y="2166"/>
              <a:ext cx="753" cy="73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en-US" sz="1700" dirty="0">
                  <a:solidFill>
                    <a:srgbClr val="CC0000"/>
                  </a:solidFill>
                  <a:latin typeface="Aachen" panose="02020500000000000000" pitchFamily="18" charset="0"/>
                  <a:ea typeface="Aachen" panose="02020500000000000000" pitchFamily="18" charset="0"/>
                  <a:cs typeface="Aachen" panose="02020500000000000000" pitchFamily="18" charset="0"/>
                </a:rPr>
                <a:t>HẾT GIỜ</a:t>
              </a:r>
            </a:p>
          </p:txBody>
        </p:sp>
      </p:grp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495382" y="629482"/>
            <a:ext cx="1808428" cy="46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6" rIns="91432" bIns="45716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FF00"/>
                </a:solidFill>
                <a:cs typeface="Arial" pitchFamily="34" charset="0"/>
              </a:rPr>
              <a:t>3. </a:t>
            </a:r>
            <a:r>
              <a:rPr lang="en-US" altLang="en-US" sz="2400" b="1">
                <a:solidFill>
                  <a:srgbClr val="FFFF00"/>
                </a:solidFill>
                <a:cs typeface="Arial" pitchFamily="34" charset="0"/>
              </a:rPr>
              <a:t>Luyện </a:t>
            </a:r>
            <a:r>
              <a:rPr lang="en-US" altLang="en-US" sz="2400" b="1" smtClean="0">
                <a:solidFill>
                  <a:srgbClr val="FFFF00"/>
                </a:solidFill>
                <a:cs typeface="Arial" pitchFamily="34" charset="0"/>
              </a:rPr>
              <a:t>tập</a:t>
            </a:r>
            <a:endParaRPr lang="en-US" altLang="en-US" sz="2400" b="1" dirty="0">
              <a:solidFill>
                <a:srgbClr val="FFFF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554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7"/>
          <p:cNvSpPr txBox="1">
            <a:spLocks noChangeArrowheads="1"/>
          </p:cNvSpPr>
          <p:nvPr/>
        </p:nvSpPr>
        <p:spPr bwMode="auto">
          <a:xfrm>
            <a:off x="941786" y="3352046"/>
            <a:ext cx="2114551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800" b="1" dirty="0">
                <a:solidFill>
                  <a:schemeClr val="bg1"/>
                </a:solidFill>
                <a:latin typeface=".VnTime" pitchFamily="34" charset="0"/>
              </a:rPr>
              <a:t>A. Cã 4 tam gi¸c</a:t>
            </a:r>
            <a:endParaRPr lang="en-US" sz="1800" b="1" dirty="0">
              <a:solidFill>
                <a:schemeClr val="bg1"/>
              </a:solidFill>
              <a:latin typeface=".VnTime" pitchFamily="34" charset="0"/>
              <a:sym typeface="Symbol" pitchFamily="18" charset="2"/>
            </a:endParaRPr>
          </a:p>
        </p:txBody>
      </p:sp>
      <p:sp>
        <p:nvSpPr>
          <p:cNvPr id="3" name="Text Box 28"/>
          <p:cNvSpPr txBox="1">
            <a:spLocks noChangeArrowheads="1"/>
          </p:cNvSpPr>
          <p:nvPr/>
        </p:nvSpPr>
        <p:spPr bwMode="auto">
          <a:xfrm>
            <a:off x="3177778" y="3365142"/>
            <a:ext cx="182880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latin typeface=".VnTime" pitchFamily="34" charset="0"/>
              </a:rPr>
              <a:t>B. Cã 6 tam gi¸c</a:t>
            </a:r>
            <a:endParaRPr lang="en-US" sz="1800" b="1">
              <a:solidFill>
                <a:schemeClr val="bg1"/>
              </a:solidFill>
              <a:latin typeface=".VnTime" pitchFamily="34" charset="0"/>
              <a:sym typeface="Symbol" pitchFamily="18" charset="2"/>
            </a:endParaRPr>
          </a:p>
        </p:txBody>
      </p:sp>
      <p:sp>
        <p:nvSpPr>
          <p:cNvPr id="4" name="Text Box 29"/>
          <p:cNvSpPr txBox="1">
            <a:spLocks noChangeArrowheads="1"/>
          </p:cNvSpPr>
          <p:nvPr/>
        </p:nvSpPr>
        <p:spPr bwMode="auto">
          <a:xfrm>
            <a:off x="5314951" y="3365142"/>
            <a:ext cx="194310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latin typeface=".VnTime" pitchFamily="34" charset="0"/>
              </a:rPr>
              <a:t>C. Cã 8 tam gi¸c</a:t>
            </a:r>
            <a:endParaRPr lang="en-US" sz="1800" b="1">
              <a:solidFill>
                <a:schemeClr val="bg1"/>
              </a:solidFill>
              <a:latin typeface=".VnTime" pitchFamily="34" charset="0"/>
              <a:sym typeface="Symbol" pitchFamily="18" charset="2"/>
            </a:endParaRPr>
          </a:p>
        </p:txBody>
      </p:sp>
      <p:sp>
        <p:nvSpPr>
          <p:cNvPr id="5" name="Text Box 30"/>
          <p:cNvSpPr txBox="1">
            <a:spLocks noChangeArrowheads="1"/>
          </p:cNvSpPr>
          <p:nvPr/>
        </p:nvSpPr>
        <p:spPr bwMode="auto">
          <a:xfrm>
            <a:off x="5372101" y="3436577"/>
            <a:ext cx="1828800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Oval 32"/>
          <p:cNvSpPr>
            <a:spLocks noChangeArrowheads="1"/>
          </p:cNvSpPr>
          <p:nvPr/>
        </p:nvSpPr>
        <p:spPr bwMode="auto">
          <a:xfrm>
            <a:off x="5498308" y="3292511"/>
            <a:ext cx="1771651" cy="12573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anchor="ctr"/>
          <a:lstStyle/>
          <a:p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Oval 33"/>
          <p:cNvSpPr>
            <a:spLocks noChangeArrowheads="1"/>
          </p:cNvSpPr>
          <p:nvPr/>
        </p:nvSpPr>
        <p:spPr bwMode="auto">
          <a:xfrm>
            <a:off x="5314952" y="3010334"/>
            <a:ext cx="1799035" cy="10287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580" tIns="34290" rIns="68580" bIns="34290" anchor="ctr"/>
          <a:lstStyle/>
          <a:p>
            <a:endParaRPr lang="vi-VN">
              <a:solidFill>
                <a:srgbClr val="000000"/>
              </a:solidFill>
            </a:endParaRPr>
          </a:p>
        </p:txBody>
      </p:sp>
      <p:sp>
        <p:nvSpPr>
          <p:cNvPr id="8" name="Rectangle 34"/>
          <p:cNvSpPr>
            <a:spLocks noChangeArrowheads="1"/>
          </p:cNvSpPr>
          <p:nvPr/>
        </p:nvSpPr>
        <p:spPr bwMode="auto">
          <a:xfrm>
            <a:off x="827487" y="742336"/>
            <a:ext cx="5352596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1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FF00"/>
                </a:solidFill>
                <a:latin typeface="Times New Roman" pitchFamily="18" charset="0"/>
              </a:rPr>
              <a:t>Bài</a:t>
            </a:r>
            <a:r>
              <a:rPr lang="en-US" sz="2100" b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2100" b="1" dirty="0" smtClean="0">
                <a:solidFill>
                  <a:srgbClr val="FFFF00"/>
                </a:solidFill>
                <a:latin typeface="Times New Roman" pitchFamily="18" charset="0"/>
              </a:rPr>
              <a:t>2.</a:t>
            </a:r>
            <a:r>
              <a:rPr lang="en-US" sz="21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100" dirty="0">
                <a:solidFill>
                  <a:srgbClr val="FFFF00"/>
                </a:solidFill>
                <a:latin typeface="Times New Roman" pitchFamily="18" charset="0"/>
              </a:rPr>
              <a:t>Có mấy tam giác trong hình vẽ </a:t>
            </a:r>
            <a:r>
              <a:rPr lang="en-US" sz="2100">
                <a:solidFill>
                  <a:srgbClr val="FFFF00"/>
                </a:solidFill>
                <a:latin typeface="Times New Roman" pitchFamily="18" charset="0"/>
              </a:rPr>
              <a:t>sau </a:t>
            </a:r>
            <a:r>
              <a:rPr lang="en-US" sz="2100" smtClean="0">
                <a:solidFill>
                  <a:srgbClr val="FFFF00"/>
                </a:solidFill>
                <a:latin typeface="Times New Roman" pitchFamily="18" charset="0"/>
              </a:rPr>
              <a:t>đây ?</a:t>
            </a:r>
            <a:endParaRPr lang="en-US" sz="21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87369" y="3763094"/>
            <a:ext cx="3798724" cy="71558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defRPr/>
            </a:pPr>
            <a:r>
              <a:rPr lang="en-US" sz="21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21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ABH, </a:t>
            </a:r>
            <a:r>
              <a:rPr lang="en-US" sz="21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21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BHC,  </a:t>
            </a:r>
            <a:r>
              <a:rPr lang="en-US" sz="21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21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CDH,  </a:t>
            </a:r>
            <a:r>
              <a:rPr lang="en-US" sz="21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21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ADH,</a:t>
            </a:r>
          </a:p>
          <a:p>
            <a:pPr>
              <a:defRPr/>
            </a:pPr>
            <a:r>
              <a:rPr lang="en-US" sz="2100" kern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21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ABC,</a:t>
            </a:r>
            <a:r>
              <a:rPr lang="en-US" sz="21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</a:t>
            </a:r>
            <a:r>
              <a:rPr lang="en-US" sz="21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ADC,  </a:t>
            </a:r>
            <a:r>
              <a:rPr lang="en-US" sz="21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21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BCD,</a:t>
            </a:r>
            <a:r>
              <a:rPr lang="en-US" sz="21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B</a:t>
            </a:r>
            <a:r>
              <a:rPr lang="en-US" sz="21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AD.  </a:t>
            </a:r>
            <a:endParaRPr lang="vi-VN" sz="2100" dirty="0"/>
          </a:p>
        </p:txBody>
      </p:sp>
      <p:grpSp>
        <p:nvGrpSpPr>
          <p:cNvPr id="10" name="Group 31"/>
          <p:cNvGrpSpPr>
            <a:grpSpLocks/>
          </p:cNvGrpSpPr>
          <p:nvPr/>
        </p:nvGrpSpPr>
        <p:grpSpPr bwMode="auto">
          <a:xfrm>
            <a:off x="3072135" y="1135055"/>
            <a:ext cx="2143443" cy="1341322"/>
            <a:chOff x="3391" y="-70"/>
            <a:chExt cx="2012" cy="1411"/>
          </a:xfrm>
        </p:grpSpPr>
        <p:sp>
          <p:nvSpPr>
            <p:cNvPr id="11" name="Line 32"/>
            <p:cNvSpPr>
              <a:spLocks noChangeShapeType="1"/>
            </p:cNvSpPr>
            <p:nvPr/>
          </p:nvSpPr>
          <p:spPr bwMode="auto">
            <a:xfrm flipV="1">
              <a:off x="3674" y="928"/>
              <a:ext cx="1465" cy="212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defRPr/>
              </a:pPr>
              <a:endParaRPr lang="vi-VN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Line 33"/>
            <p:cNvSpPr>
              <a:spLocks noChangeShapeType="1"/>
            </p:cNvSpPr>
            <p:nvPr/>
          </p:nvSpPr>
          <p:spPr bwMode="auto">
            <a:xfrm flipH="1" flipV="1">
              <a:off x="4202" y="273"/>
              <a:ext cx="937" cy="655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defRPr/>
              </a:pPr>
              <a:endParaRPr lang="vi-VN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" name="Line 34"/>
            <p:cNvSpPr>
              <a:spLocks noChangeShapeType="1"/>
            </p:cNvSpPr>
            <p:nvPr/>
          </p:nvSpPr>
          <p:spPr bwMode="auto">
            <a:xfrm flipH="1">
              <a:off x="3674" y="273"/>
              <a:ext cx="529" cy="865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defRPr/>
              </a:pPr>
              <a:endParaRPr lang="vi-VN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" name="Text Box 36"/>
            <p:cNvSpPr txBox="1">
              <a:spLocks noChangeArrowheads="1"/>
            </p:cNvSpPr>
            <p:nvPr/>
          </p:nvSpPr>
          <p:spPr bwMode="auto">
            <a:xfrm>
              <a:off x="3959" y="-70"/>
              <a:ext cx="244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1800" b="1" kern="0" dirty="0">
                  <a:solidFill>
                    <a:srgbClr val="FFFFFF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15" name="Text Box 37"/>
            <p:cNvSpPr txBox="1">
              <a:spLocks noChangeArrowheads="1"/>
            </p:cNvSpPr>
            <p:nvPr/>
          </p:nvSpPr>
          <p:spPr bwMode="auto">
            <a:xfrm>
              <a:off x="3391" y="952"/>
              <a:ext cx="326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1800" b="1" kern="0" dirty="0">
                  <a:solidFill>
                    <a:srgbClr val="FFFFFF"/>
                  </a:solidFill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16" name="Text Box 39"/>
            <p:cNvSpPr txBox="1">
              <a:spLocks noChangeArrowheads="1"/>
            </p:cNvSpPr>
            <p:nvPr/>
          </p:nvSpPr>
          <p:spPr bwMode="auto">
            <a:xfrm>
              <a:off x="5118" y="742"/>
              <a:ext cx="285" cy="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1800" b="1" kern="0" dirty="0">
                  <a:solidFill>
                    <a:srgbClr val="FFFFFF"/>
                  </a:solidFill>
                  <a:latin typeface="Times New Roman" pitchFamily="18" charset="0"/>
                </a:rPr>
                <a:t>C</a:t>
              </a:r>
            </a:p>
          </p:txBody>
        </p:sp>
      </p:grpSp>
      <p:sp>
        <p:nvSpPr>
          <p:cNvPr id="17" name="Line 34"/>
          <p:cNvSpPr>
            <a:spLocks noChangeShapeType="1"/>
          </p:cNvSpPr>
          <p:nvPr/>
        </p:nvSpPr>
        <p:spPr bwMode="auto">
          <a:xfrm flipH="1">
            <a:off x="4437848" y="2088643"/>
            <a:ext cx="496491" cy="684610"/>
          </a:xfrm>
          <a:prstGeom prst="line">
            <a:avLst/>
          </a:prstGeom>
          <a:noFill/>
          <a:ln w="28575" cap="sq">
            <a:solidFill>
              <a:srgbClr val="FFFF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68580" tIns="34290" rIns="68580" bIns="34290"/>
          <a:lstStyle/>
          <a:p>
            <a:pPr>
              <a:defRPr/>
            </a:pPr>
            <a:endParaRPr lang="vi-VN" kern="0">
              <a:solidFill>
                <a:sysClr val="windowText" lastClr="000000"/>
              </a:solidFill>
            </a:endParaRPr>
          </a:p>
        </p:txBody>
      </p:sp>
      <p:sp>
        <p:nvSpPr>
          <p:cNvPr id="18" name="Line 34"/>
          <p:cNvSpPr>
            <a:spLocks noChangeShapeType="1"/>
          </p:cNvSpPr>
          <p:nvPr/>
        </p:nvSpPr>
        <p:spPr bwMode="auto">
          <a:xfrm>
            <a:off x="3375808" y="2276762"/>
            <a:ext cx="1062038" cy="496491"/>
          </a:xfrm>
          <a:prstGeom prst="line">
            <a:avLst/>
          </a:prstGeom>
          <a:noFill/>
          <a:ln w="28575" cap="sq">
            <a:solidFill>
              <a:srgbClr val="FFFF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68580" tIns="34290" rIns="68580" bIns="34290"/>
          <a:lstStyle/>
          <a:p>
            <a:pPr>
              <a:defRPr/>
            </a:pPr>
            <a:endParaRPr lang="vi-VN" kern="0">
              <a:solidFill>
                <a:sysClr val="windowText" lastClr="000000"/>
              </a:solidFill>
            </a:endParaRPr>
          </a:p>
        </p:txBody>
      </p:sp>
      <p:sp>
        <p:nvSpPr>
          <p:cNvPr id="19" name="Line 34"/>
          <p:cNvSpPr>
            <a:spLocks noChangeShapeType="1"/>
          </p:cNvSpPr>
          <p:nvPr/>
        </p:nvSpPr>
        <p:spPr bwMode="auto">
          <a:xfrm>
            <a:off x="3938977" y="1461184"/>
            <a:ext cx="498872" cy="1290638"/>
          </a:xfrm>
          <a:prstGeom prst="line">
            <a:avLst/>
          </a:prstGeom>
          <a:noFill/>
          <a:ln w="28575" cap="sq">
            <a:solidFill>
              <a:srgbClr val="FFFF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68580" tIns="34290" rIns="68580" bIns="34290"/>
          <a:lstStyle/>
          <a:p>
            <a:pPr>
              <a:defRPr/>
            </a:pPr>
            <a:endParaRPr lang="vi-VN" kern="0">
              <a:solidFill>
                <a:sysClr val="windowText" lastClr="000000"/>
              </a:solidFill>
            </a:endParaRP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4350934" y="2742519"/>
            <a:ext cx="303609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800" b="1" kern="0" dirty="0">
                <a:solidFill>
                  <a:srgbClr val="FFFFFF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21" name="Text Box 39"/>
          <p:cNvSpPr txBox="1">
            <a:spLocks noChangeArrowheads="1"/>
          </p:cNvSpPr>
          <p:nvPr/>
        </p:nvSpPr>
        <p:spPr bwMode="auto">
          <a:xfrm>
            <a:off x="3852654" y="1884796"/>
            <a:ext cx="303609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800" b="1" kern="0" dirty="0">
                <a:solidFill>
                  <a:srgbClr val="FFFFFF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22" name="Oval 70"/>
          <p:cNvSpPr>
            <a:spLocks noChangeArrowheads="1"/>
          </p:cNvSpPr>
          <p:nvPr/>
        </p:nvSpPr>
        <p:spPr bwMode="auto">
          <a:xfrm>
            <a:off x="7978502" y="4053079"/>
            <a:ext cx="812880" cy="851297"/>
          </a:xfrm>
          <a:prstGeom prst="ellipse">
            <a:avLst/>
          </a:prstGeom>
          <a:solidFill>
            <a:srgbClr val="FFFF99"/>
          </a:solidFill>
          <a:ln w="19050" algn="ctr">
            <a:solidFill>
              <a:srgbClr val="8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pPr algn="l"/>
            <a:endParaRPr lang="vi-VN" sz="3800">
              <a:solidFill>
                <a:srgbClr val="000000"/>
              </a:solidFill>
              <a:latin typeface="Aachen"/>
              <a:ea typeface="Aachen"/>
              <a:cs typeface="Aachen"/>
            </a:endParaRPr>
          </a:p>
        </p:txBody>
      </p:sp>
      <p:sp>
        <p:nvSpPr>
          <p:cNvPr id="23" name="Oval 71"/>
          <p:cNvSpPr>
            <a:spLocks noChangeArrowheads="1"/>
          </p:cNvSpPr>
          <p:nvPr/>
        </p:nvSpPr>
        <p:spPr bwMode="auto">
          <a:xfrm>
            <a:off x="8011839" y="4038789"/>
            <a:ext cx="781090" cy="82034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1</a:t>
            </a:r>
          </a:p>
        </p:txBody>
      </p:sp>
      <p:sp>
        <p:nvSpPr>
          <p:cNvPr id="24" name="Oval 72"/>
          <p:cNvSpPr>
            <a:spLocks noChangeArrowheads="1"/>
          </p:cNvSpPr>
          <p:nvPr/>
        </p:nvSpPr>
        <p:spPr bwMode="auto">
          <a:xfrm>
            <a:off x="8017795" y="4016169"/>
            <a:ext cx="782604" cy="8429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2</a:t>
            </a:r>
          </a:p>
        </p:txBody>
      </p:sp>
      <p:sp>
        <p:nvSpPr>
          <p:cNvPr id="25" name="Oval 73"/>
          <p:cNvSpPr>
            <a:spLocks noChangeArrowheads="1"/>
          </p:cNvSpPr>
          <p:nvPr/>
        </p:nvSpPr>
        <p:spPr bwMode="auto">
          <a:xfrm>
            <a:off x="8003505" y="4014975"/>
            <a:ext cx="781090" cy="82034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3</a:t>
            </a:r>
          </a:p>
        </p:txBody>
      </p:sp>
      <p:sp>
        <p:nvSpPr>
          <p:cNvPr id="26" name="Oval 74"/>
          <p:cNvSpPr>
            <a:spLocks noChangeArrowheads="1"/>
          </p:cNvSpPr>
          <p:nvPr/>
        </p:nvSpPr>
        <p:spPr bwMode="auto">
          <a:xfrm>
            <a:off x="8003505" y="4039981"/>
            <a:ext cx="781090" cy="82034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4</a:t>
            </a:r>
          </a:p>
        </p:txBody>
      </p:sp>
      <p:sp>
        <p:nvSpPr>
          <p:cNvPr id="27" name="Oval 75"/>
          <p:cNvSpPr>
            <a:spLocks noChangeArrowheads="1"/>
          </p:cNvSpPr>
          <p:nvPr/>
        </p:nvSpPr>
        <p:spPr bwMode="auto">
          <a:xfrm>
            <a:off x="7949927" y="4026882"/>
            <a:ext cx="782604" cy="82034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5</a:t>
            </a:r>
          </a:p>
        </p:txBody>
      </p:sp>
      <p:grpSp>
        <p:nvGrpSpPr>
          <p:cNvPr id="28" name="Group 81"/>
          <p:cNvGrpSpPr>
            <a:grpSpLocks/>
          </p:cNvGrpSpPr>
          <p:nvPr/>
        </p:nvGrpSpPr>
        <p:grpSpPr bwMode="auto">
          <a:xfrm>
            <a:off x="7918488" y="3957479"/>
            <a:ext cx="996689" cy="1042391"/>
            <a:chOff x="177" y="1842"/>
            <a:chExt cx="1248" cy="1248"/>
          </a:xfrm>
          <a:solidFill>
            <a:schemeClr val="bg1"/>
          </a:solidFill>
        </p:grpSpPr>
        <p:sp>
          <p:nvSpPr>
            <p:cNvPr id="29" name="Oval 82"/>
            <p:cNvSpPr>
              <a:spLocks noChangeArrowheads="1"/>
            </p:cNvSpPr>
            <p:nvPr/>
          </p:nvSpPr>
          <p:spPr bwMode="auto">
            <a:xfrm>
              <a:off x="177" y="1842"/>
              <a:ext cx="1248" cy="1248"/>
            </a:xfrm>
            <a:prstGeom prst="ellipse">
              <a:avLst/>
            </a:prstGeom>
            <a:grpFill/>
            <a:ln w="5715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3800">
                <a:solidFill>
                  <a:prstClr val="black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endParaRPr>
            </a:p>
          </p:txBody>
        </p:sp>
        <p:sp>
          <p:nvSpPr>
            <p:cNvPr id="30" name="Text Box 83"/>
            <p:cNvSpPr txBox="1">
              <a:spLocks noChangeArrowheads="1"/>
            </p:cNvSpPr>
            <p:nvPr/>
          </p:nvSpPr>
          <p:spPr bwMode="auto">
            <a:xfrm>
              <a:off x="443" y="2166"/>
              <a:ext cx="836" cy="73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en-US" sz="1700" dirty="0">
                  <a:solidFill>
                    <a:srgbClr val="CC0000"/>
                  </a:solidFill>
                  <a:latin typeface="Aachen" panose="02020500000000000000" pitchFamily="18" charset="0"/>
                  <a:ea typeface="Aachen" panose="02020500000000000000" pitchFamily="18" charset="0"/>
                  <a:cs typeface="Aachen" panose="02020500000000000000" pitchFamily="18" charset="0"/>
                </a:rPr>
                <a:t>HẾT GIỜ</a:t>
              </a:r>
            </a:p>
          </p:txBody>
        </p:sp>
      </p:grp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827487" y="331929"/>
            <a:ext cx="1808428" cy="46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6" rIns="91432" bIns="45716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FF00"/>
                </a:solidFill>
                <a:cs typeface="Arial" pitchFamily="34" charset="0"/>
              </a:rPr>
              <a:t>3. </a:t>
            </a:r>
            <a:r>
              <a:rPr lang="en-US" altLang="en-US" sz="2400" b="1">
                <a:solidFill>
                  <a:srgbClr val="FFFF00"/>
                </a:solidFill>
                <a:cs typeface="Arial" pitchFamily="34" charset="0"/>
              </a:rPr>
              <a:t>Luyện </a:t>
            </a:r>
            <a:r>
              <a:rPr lang="en-US" altLang="en-US" sz="2400" b="1" smtClean="0">
                <a:solidFill>
                  <a:srgbClr val="FFFF00"/>
                </a:solidFill>
                <a:cs typeface="Arial" pitchFamily="34" charset="0"/>
              </a:rPr>
              <a:t>tập</a:t>
            </a:r>
            <a:endParaRPr lang="en-US" altLang="en-US" sz="2400" b="1" dirty="0">
              <a:solidFill>
                <a:srgbClr val="FFFF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31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xit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 animBg="1"/>
      <p:bldP spid="7" grpId="1" animBg="1"/>
      <p:bldP spid="9" grpId="0"/>
      <p:bldP spid="23" grpId="0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594123" y="529267"/>
            <a:ext cx="1712248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algn="l">
              <a:defRPr/>
            </a:pPr>
            <a:r>
              <a:rPr lang="en-US" sz="2100" b="1" dirty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3.</a:t>
            </a:r>
            <a:r>
              <a:rPr lang="en-US" sz="2100" b="1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100" b="1" dirty="0" err="1">
                <a:solidFill>
                  <a:srgbClr val="FFFF00"/>
                </a:solidFill>
                <a:latin typeface="Arial" charset="0"/>
              </a:rPr>
              <a:t>Luyện</a:t>
            </a:r>
            <a:r>
              <a:rPr lang="en-US" sz="2100" b="1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100" b="1" dirty="0" err="1">
                <a:solidFill>
                  <a:srgbClr val="FFFF00"/>
                </a:solidFill>
                <a:latin typeface="Arial" charset="0"/>
              </a:rPr>
              <a:t>tập</a:t>
            </a:r>
            <a:endParaRPr lang="en-US" sz="2100" b="1" dirty="0">
              <a:solidFill>
                <a:srgbClr val="FFFF00"/>
              </a:solidFill>
              <a:latin typeface="Arial" charset="0"/>
            </a:endParaRPr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5493770" y="356875"/>
            <a:ext cx="2075262" cy="1599016"/>
            <a:chOff x="3476" y="-135"/>
            <a:chExt cx="1948" cy="1924"/>
          </a:xfrm>
        </p:grpSpPr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3476" y="-135"/>
              <a:ext cx="1948" cy="1719"/>
              <a:chOff x="3476" y="-135"/>
              <a:chExt cx="1948" cy="1719"/>
            </a:xfrm>
          </p:grpSpPr>
          <p:sp>
            <p:nvSpPr>
              <p:cNvPr id="6" name="Line 32"/>
              <p:cNvSpPr>
                <a:spLocks noChangeShapeType="1"/>
              </p:cNvSpPr>
              <p:nvPr/>
            </p:nvSpPr>
            <p:spPr bwMode="auto">
              <a:xfrm>
                <a:off x="3674" y="1138"/>
                <a:ext cx="1508" cy="0"/>
              </a:xfrm>
              <a:prstGeom prst="line">
                <a:avLst/>
              </a:prstGeom>
              <a:noFill/>
              <a:ln w="28575" cap="sq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vi-VN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" name="Line 33"/>
              <p:cNvSpPr>
                <a:spLocks noChangeShapeType="1"/>
              </p:cNvSpPr>
              <p:nvPr/>
            </p:nvSpPr>
            <p:spPr bwMode="auto">
              <a:xfrm flipH="1" flipV="1">
                <a:off x="4202" y="273"/>
                <a:ext cx="978" cy="865"/>
              </a:xfrm>
              <a:prstGeom prst="line">
                <a:avLst/>
              </a:prstGeom>
              <a:noFill/>
              <a:ln w="28575" cap="sq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vi-VN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" name="Line 34"/>
              <p:cNvSpPr>
                <a:spLocks noChangeShapeType="1"/>
              </p:cNvSpPr>
              <p:nvPr/>
            </p:nvSpPr>
            <p:spPr bwMode="auto">
              <a:xfrm flipH="1">
                <a:off x="3674" y="273"/>
                <a:ext cx="529" cy="865"/>
              </a:xfrm>
              <a:prstGeom prst="line">
                <a:avLst/>
              </a:prstGeom>
              <a:noFill/>
              <a:ln w="28575" cap="sq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vi-VN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" name="Line 35"/>
              <p:cNvSpPr>
                <a:spLocks noChangeShapeType="1"/>
              </p:cNvSpPr>
              <p:nvPr/>
            </p:nvSpPr>
            <p:spPr bwMode="auto">
              <a:xfrm>
                <a:off x="4202" y="273"/>
                <a:ext cx="367" cy="865"/>
              </a:xfrm>
              <a:prstGeom prst="line">
                <a:avLst/>
              </a:prstGeom>
              <a:noFill/>
              <a:ln w="28575" cap="sq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vi-VN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" name="Text Box 36"/>
              <p:cNvSpPr txBox="1">
                <a:spLocks noChangeArrowheads="1"/>
              </p:cNvSpPr>
              <p:nvPr/>
            </p:nvSpPr>
            <p:spPr bwMode="auto">
              <a:xfrm>
                <a:off x="4035" y="-135"/>
                <a:ext cx="244" cy="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n-US" sz="1800" b="1" kern="0" dirty="0">
                    <a:solidFill>
                      <a:srgbClr val="FFFFFF"/>
                    </a:solidFill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11" name="Text Box 37"/>
              <p:cNvSpPr txBox="1">
                <a:spLocks noChangeArrowheads="1"/>
              </p:cNvSpPr>
              <p:nvPr/>
            </p:nvSpPr>
            <p:spPr bwMode="auto">
              <a:xfrm>
                <a:off x="3476" y="1088"/>
                <a:ext cx="326" cy="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n-US" sz="1800" b="1" kern="0" dirty="0">
                    <a:solidFill>
                      <a:srgbClr val="FFFFFF"/>
                    </a:solidFill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12" name="Text Box 38"/>
              <p:cNvSpPr txBox="1">
                <a:spLocks noChangeArrowheads="1"/>
              </p:cNvSpPr>
              <p:nvPr/>
            </p:nvSpPr>
            <p:spPr bwMode="auto">
              <a:xfrm>
                <a:off x="4489" y="1138"/>
                <a:ext cx="247" cy="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n-US" sz="1800" kern="0">
                    <a:solidFill>
                      <a:srgbClr val="FFFFFF"/>
                    </a:solidFill>
                    <a:latin typeface="Times New Roman" pitchFamily="18" charset="0"/>
                  </a:rPr>
                  <a:t>I</a:t>
                </a:r>
              </a:p>
            </p:txBody>
          </p:sp>
          <p:sp>
            <p:nvSpPr>
              <p:cNvPr id="13" name="Text Box 39"/>
              <p:cNvSpPr txBox="1">
                <a:spLocks noChangeArrowheads="1"/>
              </p:cNvSpPr>
              <p:nvPr/>
            </p:nvSpPr>
            <p:spPr bwMode="auto">
              <a:xfrm>
                <a:off x="5097" y="1140"/>
                <a:ext cx="327" cy="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n-US" sz="1800" b="1" kern="0">
                    <a:solidFill>
                      <a:srgbClr val="FFFFFF"/>
                    </a:solidFill>
                    <a:latin typeface="Times New Roman" pitchFamily="18" charset="0"/>
                  </a:rPr>
                  <a:t>C</a:t>
                </a:r>
              </a:p>
            </p:txBody>
          </p:sp>
        </p:grpSp>
        <p:sp>
          <p:nvSpPr>
            <p:cNvPr id="5" name="Text Box 40"/>
            <p:cNvSpPr txBox="1">
              <a:spLocks noChangeArrowheads="1"/>
            </p:cNvSpPr>
            <p:nvPr/>
          </p:nvSpPr>
          <p:spPr bwMode="auto">
            <a:xfrm>
              <a:off x="4080" y="1345"/>
              <a:ext cx="1056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en-US" sz="1800" kern="0" dirty="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594124" y="1036282"/>
            <a:ext cx="3075329" cy="37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algn="l">
              <a:defRPr/>
            </a:pPr>
            <a:r>
              <a:rPr lang="en-US" sz="2000" b="1" err="1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Bài</a:t>
            </a:r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 </a:t>
            </a:r>
            <a:r>
              <a:rPr lang="en-US" sz="2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3</a:t>
            </a:r>
            <a:r>
              <a:rPr lang="en-US" sz="2000" b="1" smtClean="0">
                <a:solidFill>
                  <a:srgbClr val="FFFF00"/>
                </a:solidFill>
                <a:latin typeface="Arial" charset="0"/>
              </a:rPr>
              <a:t> (Bài 45 SGK-Tr95).</a:t>
            </a:r>
            <a:endParaRPr lang="en-US" sz="2000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594123" y="2000254"/>
            <a:ext cx="6194022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800" dirty="0">
                <a:solidFill>
                  <a:srgbClr val="FFFF00"/>
                </a:solidFill>
              </a:rPr>
              <a:t>a. Đoạn thẳng AI là cạnh chung của những tam giác nào ?</a:t>
            </a: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572198" y="2716917"/>
            <a:ext cx="6000751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kern="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b. Góc ABI là góc chung của những tam giác nào ?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594123" y="3453243"/>
            <a:ext cx="594360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c. Hai tam giác nào có hai góc kề bù nhau ?</a:t>
            </a: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632713" y="4184228"/>
            <a:ext cx="594360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kern="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d. Kể tên các tam giác vẽ được ở hình trên ?</a:t>
            </a:r>
          </a:p>
        </p:txBody>
      </p:sp>
      <p:sp>
        <p:nvSpPr>
          <p:cNvPr id="19" name="Oval 70"/>
          <p:cNvSpPr>
            <a:spLocks noChangeArrowheads="1"/>
          </p:cNvSpPr>
          <p:nvPr/>
        </p:nvSpPr>
        <p:spPr bwMode="auto">
          <a:xfrm>
            <a:off x="7978502" y="4053079"/>
            <a:ext cx="812880" cy="851297"/>
          </a:xfrm>
          <a:prstGeom prst="ellipse">
            <a:avLst/>
          </a:prstGeom>
          <a:solidFill>
            <a:srgbClr val="FFFF99"/>
          </a:solidFill>
          <a:ln w="19050" algn="ctr">
            <a:solidFill>
              <a:srgbClr val="8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pPr algn="l"/>
            <a:endParaRPr lang="vi-VN" sz="3800">
              <a:solidFill>
                <a:srgbClr val="000000"/>
              </a:solidFill>
              <a:latin typeface="Aachen"/>
              <a:ea typeface="Aachen"/>
              <a:cs typeface="Aachen"/>
            </a:endParaRPr>
          </a:p>
        </p:txBody>
      </p:sp>
      <p:sp>
        <p:nvSpPr>
          <p:cNvPr id="20" name="Oval 71"/>
          <p:cNvSpPr>
            <a:spLocks noChangeArrowheads="1"/>
          </p:cNvSpPr>
          <p:nvPr/>
        </p:nvSpPr>
        <p:spPr bwMode="auto">
          <a:xfrm>
            <a:off x="8011839" y="4038789"/>
            <a:ext cx="781090" cy="82034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1</a:t>
            </a:r>
          </a:p>
        </p:txBody>
      </p:sp>
      <p:sp>
        <p:nvSpPr>
          <p:cNvPr id="21" name="Oval 72"/>
          <p:cNvSpPr>
            <a:spLocks noChangeArrowheads="1"/>
          </p:cNvSpPr>
          <p:nvPr/>
        </p:nvSpPr>
        <p:spPr bwMode="auto">
          <a:xfrm>
            <a:off x="8017795" y="4016169"/>
            <a:ext cx="782604" cy="8429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2</a:t>
            </a:r>
          </a:p>
        </p:txBody>
      </p:sp>
      <p:sp>
        <p:nvSpPr>
          <p:cNvPr id="22" name="Oval 73"/>
          <p:cNvSpPr>
            <a:spLocks noChangeArrowheads="1"/>
          </p:cNvSpPr>
          <p:nvPr/>
        </p:nvSpPr>
        <p:spPr bwMode="auto">
          <a:xfrm>
            <a:off x="8003505" y="4014975"/>
            <a:ext cx="781090" cy="82034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3</a:t>
            </a:r>
          </a:p>
        </p:txBody>
      </p:sp>
      <p:sp>
        <p:nvSpPr>
          <p:cNvPr id="23" name="Oval 74"/>
          <p:cNvSpPr>
            <a:spLocks noChangeArrowheads="1"/>
          </p:cNvSpPr>
          <p:nvPr/>
        </p:nvSpPr>
        <p:spPr bwMode="auto">
          <a:xfrm>
            <a:off x="8003505" y="4039981"/>
            <a:ext cx="781090" cy="82034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4</a:t>
            </a:r>
          </a:p>
        </p:txBody>
      </p:sp>
      <p:sp>
        <p:nvSpPr>
          <p:cNvPr id="24" name="Oval 75"/>
          <p:cNvSpPr>
            <a:spLocks noChangeArrowheads="1"/>
          </p:cNvSpPr>
          <p:nvPr/>
        </p:nvSpPr>
        <p:spPr bwMode="auto">
          <a:xfrm>
            <a:off x="7949927" y="4026882"/>
            <a:ext cx="782604" cy="82034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5</a:t>
            </a:r>
          </a:p>
        </p:txBody>
      </p:sp>
      <p:grpSp>
        <p:nvGrpSpPr>
          <p:cNvPr id="25" name="Group 81"/>
          <p:cNvGrpSpPr>
            <a:grpSpLocks/>
          </p:cNvGrpSpPr>
          <p:nvPr/>
        </p:nvGrpSpPr>
        <p:grpSpPr bwMode="auto">
          <a:xfrm>
            <a:off x="7918488" y="3957479"/>
            <a:ext cx="996689" cy="1042391"/>
            <a:chOff x="177" y="1842"/>
            <a:chExt cx="1248" cy="1248"/>
          </a:xfrm>
          <a:solidFill>
            <a:schemeClr val="bg1"/>
          </a:solidFill>
        </p:grpSpPr>
        <p:sp>
          <p:nvSpPr>
            <p:cNvPr id="26" name="Oval 82"/>
            <p:cNvSpPr>
              <a:spLocks noChangeArrowheads="1"/>
            </p:cNvSpPr>
            <p:nvPr/>
          </p:nvSpPr>
          <p:spPr bwMode="auto">
            <a:xfrm>
              <a:off x="177" y="1842"/>
              <a:ext cx="1248" cy="1248"/>
            </a:xfrm>
            <a:prstGeom prst="ellipse">
              <a:avLst/>
            </a:prstGeom>
            <a:grpFill/>
            <a:ln w="5715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3800">
                <a:solidFill>
                  <a:prstClr val="black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endParaRPr>
            </a:p>
          </p:txBody>
        </p:sp>
        <p:sp>
          <p:nvSpPr>
            <p:cNvPr id="27" name="Text Box 83"/>
            <p:cNvSpPr txBox="1">
              <a:spLocks noChangeArrowheads="1"/>
            </p:cNvSpPr>
            <p:nvPr/>
          </p:nvSpPr>
          <p:spPr bwMode="auto">
            <a:xfrm>
              <a:off x="443" y="2166"/>
              <a:ext cx="818" cy="73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en-US" sz="1700" dirty="0">
                  <a:solidFill>
                    <a:srgbClr val="CC0000"/>
                  </a:solidFill>
                  <a:latin typeface="Aachen" panose="02020500000000000000" pitchFamily="18" charset="0"/>
                  <a:ea typeface="Aachen" panose="02020500000000000000" pitchFamily="18" charset="0"/>
                  <a:cs typeface="Aachen" panose="02020500000000000000" pitchFamily="18" charset="0"/>
                </a:rPr>
                <a:t>HẾT GIỜ</a:t>
              </a:r>
            </a:p>
          </p:txBody>
        </p:sp>
      </p:grp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598937"/>
              </p:ext>
            </p:extLst>
          </p:nvPr>
        </p:nvGraphicFramePr>
        <p:xfrm>
          <a:off x="1683544" y="2360393"/>
          <a:ext cx="1253729" cy="303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90" name="Equation" r:id="rId3" imgW="1066800" imgH="228600" progId="Equation.DSMT4">
                  <p:embed/>
                </p:oleObj>
              </mc:Choice>
              <mc:Fallback>
                <p:oleObj name="Equation" r:id="rId3" imgW="1066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3544" y="2360393"/>
                        <a:ext cx="1253729" cy="3036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3050925"/>
              </p:ext>
            </p:extLst>
          </p:nvPr>
        </p:nvGraphicFramePr>
        <p:xfrm>
          <a:off x="1678911" y="3863171"/>
          <a:ext cx="1254919" cy="303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91" name="Equation" r:id="rId5" imgW="1066800" imgH="228600" progId="Equation.DSMT4">
                  <p:embed/>
                </p:oleObj>
              </mc:Choice>
              <mc:Fallback>
                <p:oleObj name="Equation" r:id="rId5" imgW="1066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8911" y="3863171"/>
                        <a:ext cx="1254919" cy="3036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9989210"/>
              </p:ext>
            </p:extLst>
          </p:nvPr>
        </p:nvGraphicFramePr>
        <p:xfrm>
          <a:off x="1642002" y="3126225"/>
          <a:ext cx="1328738" cy="303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92" name="Equation" r:id="rId7" imgW="1130300" imgH="228600" progId="Equation.DSMT4">
                  <p:embed/>
                </p:oleObj>
              </mc:Choice>
              <mc:Fallback>
                <p:oleObj name="Equation" r:id="rId7" imgW="11303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2002" y="3126225"/>
                        <a:ext cx="1328738" cy="3036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946769"/>
              </p:ext>
            </p:extLst>
          </p:nvPr>
        </p:nvGraphicFramePr>
        <p:xfrm>
          <a:off x="1653780" y="4556711"/>
          <a:ext cx="1912144" cy="303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93" name="Equation" r:id="rId9" imgW="1625600" imgH="228600" progId="Equation.DSMT4">
                  <p:embed/>
                </p:oleObj>
              </mc:Choice>
              <mc:Fallback>
                <p:oleObj name="Equation" r:id="rId9" imgW="1625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3780" y="4556711"/>
                        <a:ext cx="1912144" cy="3036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2644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342651" y="385783"/>
            <a:ext cx="2659062" cy="1908174"/>
            <a:chOff x="3552" y="-15"/>
            <a:chExt cx="1872" cy="1721"/>
          </a:xfrm>
        </p:grpSpPr>
        <p:grpSp>
          <p:nvGrpSpPr>
            <p:cNvPr id="3" name="Group 31"/>
            <p:cNvGrpSpPr>
              <a:grpSpLocks/>
            </p:cNvGrpSpPr>
            <p:nvPr/>
          </p:nvGrpSpPr>
          <p:grpSpPr bwMode="auto">
            <a:xfrm>
              <a:off x="3552" y="-15"/>
              <a:ext cx="1872" cy="1516"/>
              <a:chOff x="3552" y="-15"/>
              <a:chExt cx="1872" cy="1516"/>
            </a:xfrm>
          </p:grpSpPr>
          <p:sp>
            <p:nvSpPr>
              <p:cNvPr id="5" name="Line 32">
                <a:extLst/>
              </p:cNvPr>
              <p:cNvSpPr>
                <a:spLocks noChangeShapeType="1"/>
              </p:cNvSpPr>
              <p:nvPr/>
            </p:nvSpPr>
            <p:spPr bwMode="auto">
              <a:xfrm>
                <a:off x="3674" y="1138"/>
                <a:ext cx="1508" cy="0"/>
              </a:xfrm>
              <a:prstGeom prst="line">
                <a:avLst/>
              </a:prstGeom>
              <a:noFill/>
              <a:ln w="28575" cap="sq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20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" name="Line 33">
                <a:extLst/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02" y="273"/>
                <a:ext cx="978" cy="865"/>
              </a:xfrm>
              <a:prstGeom prst="line">
                <a:avLst/>
              </a:prstGeom>
              <a:noFill/>
              <a:ln w="28575" cap="sq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20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" name="Line 34">
                <a:extLst/>
              </p:cNvPr>
              <p:cNvSpPr>
                <a:spLocks noChangeShapeType="1"/>
              </p:cNvSpPr>
              <p:nvPr/>
            </p:nvSpPr>
            <p:spPr bwMode="auto">
              <a:xfrm flipH="1">
                <a:off x="3674" y="273"/>
                <a:ext cx="529" cy="865"/>
              </a:xfrm>
              <a:prstGeom prst="line">
                <a:avLst/>
              </a:prstGeom>
              <a:noFill/>
              <a:ln w="28575" cap="sq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20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8" name="Line 35">
                <a:extLst/>
              </p:cNvPr>
              <p:cNvSpPr>
                <a:spLocks noChangeShapeType="1"/>
              </p:cNvSpPr>
              <p:nvPr/>
            </p:nvSpPr>
            <p:spPr bwMode="auto">
              <a:xfrm>
                <a:off x="4202" y="273"/>
                <a:ext cx="367" cy="865"/>
              </a:xfrm>
              <a:prstGeom prst="line">
                <a:avLst/>
              </a:prstGeom>
              <a:noFill/>
              <a:ln w="28575" cap="sq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sz="20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9" name="Text Box 36">
                <a:extLst/>
              </p:cNvPr>
              <p:cNvSpPr txBox="1">
                <a:spLocks noChangeArrowheads="1"/>
              </p:cNvSpPr>
              <p:nvPr/>
            </p:nvSpPr>
            <p:spPr bwMode="auto">
              <a:xfrm>
                <a:off x="3959" y="-15"/>
                <a:ext cx="244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auto" hangingPunct="1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2000" b="1" kern="0" dirty="0">
                    <a:solidFill>
                      <a:srgbClr val="FFFFFF"/>
                    </a:solidFill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10" name="Text Box 37">
                <a:extLst/>
              </p:cNvPr>
              <p:cNvSpPr txBox="1">
                <a:spLocks noChangeArrowheads="1"/>
              </p:cNvSpPr>
              <p:nvPr/>
            </p:nvSpPr>
            <p:spPr bwMode="auto">
              <a:xfrm>
                <a:off x="3552" y="1138"/>
                <a:ext cx="326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auto" hangingPunct="1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2000" b="1" kern="0" dirty="0">
                    <a:solidFill>
                      <a:srgbClr val="FFFFFF"/>
                    </a:solidFill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11" name="Text Box 38">
                <a:extLst/>
              </p:cNvPr>
              <p:cNvSpPr txBox="1">
                <a:spLocks noChangeArrowheads="1"/>
              </p:cNvSpPr>
              <p:nvPr/>
            </p:nvSpPr>
            <p:spPr bwMode="auto">
              <a:xfrm>
                <a:off x="4489" y="1138"/>
                <a:ext cx="247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auto" hangingPunct="1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2000" kern="0">
                    <a:solidFill>
                      <a:srgbClr val="FFFFFF"/>
                    </a:solidFill>
                    <a:latin typeface="Times New Roman" pitchFamily="18" charset="0"/>
                  </a:rPr>
                  <a:t>I</a:t>
                </a:r>
              </a:p>
            </p:txBody>
          </p:sp>
          <p:sp>
            <p:nvSpPr>
              <p:cNvPr id="12" name="Text Box 39">
                <a:extLst/>
              </p:cNvPr>
              <p:cNvSpPr txBox="1">
                <a:spLocks noChangeArrowheads="1"/>
              </p:cNvSpPr>
              <p:nvPr/>
            </p:nvSpPr>
            <p:spPr bwMode="auto">
              <a:xfrm>
                <a:off x="5139" y="1140"/>
                <a:ext cx="285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fontAlgn="auto" hangingPunct="1">
                  <a:spcBef>
                    <a:spcPct val="50000"/>
                  </a:spcBef>
                  <a:spcAft>
                    <a:spcPts val="0"/>
                  </a:spcAft>
                  <a:defRPr/>
                </a:pPr>
                <a:r>
                  <a:rPr lang="en-US" sz="2000" b="1" kern="0">
                    <a:solidFill>
                      <a:srgbClr val="FFFFFF"/>
                    </a:solidFill>
                    <a:latin typeface="Times New Roman" pitchFamily="18" charset="0"/>
                  </a:rPr>
                  <a:t>C</a:t>
                </a:r>
              </a:p>
            </p:txBody>
          </p:sp>
        </p:grpSp>
        <p:sp>
          <p:nvSpPr>
            <p:cNvPr id="4" name="Text Box 40">
              <a:extLst/>
            </p:cNvPr>
            <p:cNvSpPr txBox="1">
              <a:spLocks noChangeArrowheads="1"/>
            </p:cNvSpPr>
            <p:nvPr/>
          </p:nvSpPr>
          <p:spPr bwMode="auto">
            <a:xfrm>
              <a:off x="4080" y="1345"/>
              <a:ext cx="1056" cy="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defRPr/>
              </a:pPr>
              <a:endParaRPr lang="en-US" sz="2000" kern="0" dirty="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sp>
        <p:nvSpPr>
          <p:cNvPr id="13" name="Rectangle 20">
            <a:extLst/>
          </p:cNvPr>
          <p:cNvSpPr>
            <a:spLocks noChangeArrowheads="1"/>
          </p:cNvSpPr>
          <p:nvPr/>
        </p:nvSpPr>
        <p:spPr bwMode="auto">
          <a:xfrm>
            <a:off x="870662" y="1030306"/>
            <a:ext cx="4471988" cy="553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/>
          <a:p>
            <a:pPr algn="just" eaLnBrk="1" fontAlgn="auto" hangingPunct="1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kern="0" dirty="0">
                <a:solidFill>
                  <a:schemeClr val="bg1">
                    <a:lumMod val="95000"/>
                  </a:schemeClr>
                </a:solidFill>
              </a:rPr>
              <a:t>d. </a:t>
            </a:r>
            <a:r>
              <a:rPr lang="en-US" sz="2000" kern="0" dirty="0" err="1">
                <a:solidFill>
                  <a:schemeClr val="bg1">
                    <a:lumMod val="95000"/>
                  </a:schemeClr>
                </a:solidFill>
              </a:rPr>
              <a:t>Có</a:t>
            </a:r>
            <a:r>
              <a:rPr lang="en-US" sz="2000" kern="0" dirty="0">
                <a:solidFill>
                  <a:schemeClr val="bg1">
                    <a:lumMod val="95000"/>
                  </a:schemeClr>
                </a:solidFill>
              </a:rPr>
              <a:t> 3 tam </a:t>
            </a:r>
            <a:r>
              <a:rPr lang="en-US" sz="2000" kern="0" dirty="0" err="1">
                <a:solidFill>
                  <a:schemeClr val="bg1">
                    <a:lumMod val="95000"/>
                  </a:schemeClr>
                </a:solidFill>
              </a:rPr>
              <a:t>giác</a:t>
            </a:r>
            <a:r>
              <a:rPr lang="en-US" sz="2000" kern="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000" kern="0" dirty="0" err="1">
                <a:solidFill>
                  <a:schemeClr val="bg1">
                    <a:lumMod val="95000"/>
                  </a:schemeClr>
                </a:solidFill>
              </a:rPr>
              <a:t>vẽ</a:t>
            </a:r>
            <a:r>
              <a:rPr lang="en-US" sz="2000" kern="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000" kern="0" dirty="0" err="1">
                <a:solidFill>
                  <a:schemeClr val="bg1">
                    <a:lumMod val="95000"/>
                  </a:schemeClr>
                </a:solidFill>
              </a:rPr>
              <a:t>được</a:t>
            </a:r>
            <a:r>
              <a:rPr lang="en-US" sz="2000" kern="0" dirty="0">
                <a:solidFill>
                  <a:schemeClr val="bg1">
                    <a:lumMod val="95000"/>
                  </a:schemeClr>
                </a:solidFill>
              </a:rPr>
              <a:t> ở </a:t>
            </a:r>
            <a:r>
              <a:rPr lang="en-US" sz="2000" kern="0" err="1">
                <a:solidFill>
                  <a:schemeClr val="bg1">
                    <a:lumMod val="95000"/>
                  </a:schemeClr>
                </a:solidFill>
              </a:rPr>
              <a:t>hình</a:t>
            </a:r>
            <a:r>
              <a:rPr lang="en-US" sz="2000" ker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000" kern="0" smtClean="0">
                <a:solidFill>
                  <a:schemeClr val="bg1">
                    <a:lumMod val="95000"/>
                  </a:schemeClr>
                </a:solidFill>
              </a:rPr>
              <a:t>trên :</a:t>
            </a:r>
            <a:endParaRPr lang="en-US" sz="2000" kern="0" dirty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14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741951"/>
              </p:ext>
            </p:extLst>
          </p:nvPr>
        </p:nvGraphicFramePr>
        <p:xfrm>
          <a:off x="1849003" y="1548094"/>
          <a:ext cx="2105880" cy="334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2" name="Equation" r:id="rId3" imgW="1625600" imgH="228600" progId="Equation.DSMT4">
                  <p:embed/>
                </p:oleObj>
              </mc:Choice>
              <mc:Fallback>
                <p:oleObj name="Equation" r:id="rId3" imgW="1625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9003" y="1548094"/>
                        <a:ext cx="2105880" cy="3343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2">
            <a:extLst/>
          </p:cNvPr>
          <p:cNvSpPr txBox="1">
            <a:spLocks noChangeArrowheads="1"/>
          </p:cNvSpPr>
          <p:nvPr/>
        </p:nvSpPr>
        <p:spPr bwMode="auto">
          <a:xfrm>
            <a:off x="838913" y="3044611"/>
            <a:ext cx="5735638" cy="1477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Bài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toán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tổng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quát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cho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câu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 d.</a:t>
            </a:r>
            <a:r>
              <a:rPr lang="en-US" sz="2000" dirty="0">
                <a:solidFill>
                  <a:srgbClr val="FFFF00"/>
                </a:solidFill>
                <a:latin typeface="Arial" charset="0"/>
              </a:rPr>
              <a:t> </a:t>
            </a:r>
            <a:endParaRPr lang="vi-VN" sz="2000" dirty="0">
              <a:solidFill>
                <a:srgbClr val="FFFF00"/>
              </a:solidFill>
              <a:latin typeface="Arial" charset="0"/>
            </a:endParaRPr>
          </a:p>
          <a:p>
            <a:pPr algn="just">
              <a:defRPr/>
            </a:pPr>
            <a:r>
              <a:rPr lang="vi-VN" sz="20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Cho 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n</a:t>
            </a:r>
            <a:r>
              <a:rPr lang="vi-VN" sz="20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điểm 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phân </a:t>
            </a:r>
            <a:r>
              <a:rPr lang="en-US" sz="200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biệt</a:t>
            </a:r>
            <a:r>
              <a:rPr lang="vi-VN" sz="200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 </a:t>
            </a:r>
            <a:r>
              <a:rPr lang="vi-VN" sz="200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(n </a:t>
            </a:r>
            <a:r>
              <a:rPr lang="vi-VN" sz="20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là số tự nhiên lớn hơn 3) trong đó có </a:t>
            </a:r>
            <a:r>
              <a:rPr lang="vi-VN" sz="200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đúng </a:t>
            </a:r>
            <a:r>
              <a:rPr lang="vi-VN" sz="200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(n</a:t>
            </a:r>
            <a:r>
              <a:rPr lang="en-US" sz="200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 </a:t>
            </a:r>
            <a:r>
              <a:rPr lang="vi-VN" sz="200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-</a:t>
            </a:r>
            <a:r>
              <a:rPr lang="en-US" sz="200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 </a:t>
            </a:r>
            <a:r>
              <a:rPr lang="vi-VN" sz="200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1</a:t>
            </a:r>
            <a:r>
              <a:rPr lang="vi-VN" sz="20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) điểm thẳng hàng.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000" dirty="0" err="1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Tính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 s</a:t>
            </a:r>
            <a:r>
              <a:rPr lang="vi-VN" sz="20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ố 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   </a:t>
            </a:r>
            <a:r>
              <a:rPr lang="vi-VN" sz="20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tam giác vẽ được 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có 3 đỉnh là 3 trong  n </a:t>
            </a: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điểm 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đã cho.</a:t>
            </a:r>
            <a:r>
              <a:rPr lang="en-US" sz="2000" b="1" i="1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  <p:sp>
        <p:nvSpPr>
          <p:cNvPr id="16" name="Cloud Callout 15">
            <a:extLst/>
          </p:cNvPr>
          <p:cNvSpPr/>
          <p:nvPr/>
        </p:nvSpPr>
        <p:spPr>
          <a:xfrm>
            <a:off x="7217384" y="2938818"/>
            <a:ext cx="1926616" cy="1861815"/>
          </a:xfrm>
          <a:prstGeom prst="cloudCallout">
            <a:avLst>
              <a:gd name="adj1" fmla="val -27233"/>
              <a:gd name="adj2" fmla="val 82143"/>
            </a:avLst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lIns="91432" tIns="45716" rIns="91432" bIns="45716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b="1" i="1" kern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">
            <a:extLst/>
          </p:cNvPr>
          <p:cNvSpPr txBox="1">
            <a:spLocks noChangeArrowheads="1"/>
          </p:cNvSpPr>
          <p:nvPr/>
        </p:nvSpPr>
        <p:spPr bwMode="auto">
          <a:xfrm>
            <a:off x="826212" y="1869345"/>
            <a:ext cx="237013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Nhận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xét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 :</a:t>
            </a:r>
            <a:endParaRPr lang="en-US" sz="2000" b="1" i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2">
            <a:extLst/>
          </p:cNvPr>
          <p:cNvSpPr txBox="1">
            <a:spLocks noChangeArrowheads="1"/>
          </p:cNvSpPr>
          <p:nvPr/>
        </p:nvSpPr>
        <p:spPr bwMode="auto">
          <a:xfrm>
            <a:off x="802402" y="2349521"/>
            <a:ext cx="7229475" cy="707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4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biệt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3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hàng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tam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giác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đúng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3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hàng</a:t>
            </a:r>
            <a:r>
              <a:rPr lang="en-US" altLang="en-US" sz="20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en-US" altLang="en-US" sz="2000" dirty="0">
              <a:solidFill>
                <a:schemeClr val="bg1">
                  <a:lumMod val="95000"/>
                </a:schemeClr>
              </a:solidFill>
              <a:latin typeface=".VnTime" panose="020B7200000000000000" pitchFamily="34" charset="0"/>
            </a:endParaRPr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818276" y="212305"/>
            <a:ext cx="1808428" cy="46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6" rIns="91432" bIns="45716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FF00"/>
                </a:solidFill>
                <a:cs typeface="Arial" pitchFamily="34" charset="0"/>
              </a:rPr>
              <a:t>3. </a:t>
            </a:r>
            <a:r>
              <a:rPr lang="en-US" altLang="en-US" sz="2400" b="1">
                <a:solidFill>
                  <a:srgbClr val="FFFF00"/>
                </a:solidFill>
                <a:cs typeface="Arial" pitchFamily="34" charset="0"/>
              </a:rPr>
              <a:t>Luyện </a:t>
            </a:r>
            <a:r>
              <a:rPr lang="en-US" altLang="en-US" sz="2400" b="1" smtClean="0">
                <a:solidFill>
                  <a:srgbClr val="FFFF00"/>
                </a:solidFill>
                <a:cs typeface="Arial" pitchFamily="34" charset="0"/>
              </a:rPr>
              <a:t>tập</a:t>
            </a:r>
            <a:endParaRPr lang="en-US" altLang="en-US" sz="2400" b="1" dirty="0">
              <a:solidFill>
                <a:srgbClr val="FFFF00"/>
              </a:solidFill>
              <a:cs typeface="Arial" pitchFamily="34" charset="0"/>
            </a:endParaRPr>
          </a:p>
        </p:txBody>
      </p:sp>
      <p:sp>
        <p:nvSpPr>
          <p:cNvPr id="20" name="Rectangle 4">
            <a:extLst/>
          </p:cNvPr>
          <p:cNvSpPr>
            <a:spLocks noChangeArrowheads="1"/>
          </p:cNvSpPr>
          <p:nvPr/>
        </p:nvSpPr>
        <p:spPr bwMode="auto">
          <a:xfrm>
            <a:off x="828403" y="683791"/>
            <a:ext cx="3102372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6" rIns="91432" bIns="45716">
            <a:spAutoFit/>
          </a:bodyPr>
          <a:lstStyle/>
          <a:p>
            <a:pPr eaLnBrk="1" hangingPunct="1">
              <a:defRPr/>
            </a:pPr>
            <a:r>
              <a:rPr lang="en-US" sz="2000" b="1" err="1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Bài</a:t>
            </a:r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 </a:t>
            </a:r>
            <a:r>
              <a:rPr lang="en-US" sz="2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charset="0"/>
              </a:rPr>
              <a:t>3</a:t>
            </a:r>
            <a:r>
              <a:rPr lang="en-US" sz="2000" b="1" smtClean="0">
                <a:solidFill>
                  <a:srgbClr val="FFFF00"/>
                </a:solidFill>
                <a:latin typeface="Arial" charset="0"/>
              </a:rPr>
              <a:t> (Bài 45 SGK-Tr95).</a:t>
            </a:r>
            <a:endParaRPr lang="en-US" sz="2000" b="1" dirty="0">
              <a:solidFill>
                <a:srgbClr val="FFFF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49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/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hi âm tổng kết tam giác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30" y="283752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0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47498">
            <a:off x="4177504" y="3053209"/>
            <a:ext cx="2054996" cy="202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7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756" y="2935984"/>
            <a:ext cx="2284744" cy="928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6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819" y="4503127"/>
            <a:ext cx="1019095" cy="608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5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76" y="3768701"/>
            <a:ext cx="1806497" cy="100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4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421" y="2955198"/>
            <a:ext cx="2281784" cy="1919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3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850" y="2038774"/>
            <a:ext cx="3079784" cy="131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2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582" y="912929"/>
            <a:ext cx="2296989" cy="563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1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582" y="233329"/>
            <a:ext cx="2033042" cy="1235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Cover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43334">
            <a:off x="3555201" y="1184429"/>
            <a:ext cx="2857319" cy="186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9" descr="Cov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202" y="1341109"/>
            <a:ext cx="2667002" cy="2010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Cov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569" y="944977"/>
            <a:ext cx="1113608" cy="63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" descr="Cov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6839" y="581428"/>
            <a:ext cx="1191470" cy="603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Cov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274" y="104065"/>
            <a:ext cx="1191470" cy="10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 descr="Cover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753" y="879941"/>
            <a:ext cx="1193972" cy="2471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over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911" y="2596020"/>
            <a:ext cx="1887950" cy="1385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Group 17"/>
          <p:cNvGrpSpPr/>
          <p:nvPr/>
        </p:nvGrpSpPr>
        <p:grpSpPr>
          <a:xfrm>
            <a:off x="5946297" y="2845805"/>
            <a:ext cx="1703868" cy="914774"/>
            <a:chOff x="7928396" y="3794407"/>
            <a:chExt cx="2271824" cy="1219698"/>
          </a:xfrm>
        </p:grpSpPr>
        <p:pic>
          <p:nvPicPr>
            <p:cNvPr id="19" name="Picture 19" descr="Cover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8396" y="3861244"/>
              <a:ext cx="1934294" cy="1152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9462095" y="3794407"/>
              <a:ext cx="738125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sym typeface="Symbol"/>
                </a:rPr>
                <a:t>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972069" y="3493555"/>
            <a:ext cx="1978542" cy="534047"/>
            <a:chOff x="7962759" y="4658074"/>
            <a:chExt cx="2638056" cy="712062"/>
          </a:xfrm>
        </p:grpSpPr>
        <p:pic>
          <p:nvPicPr>
            <p:cNvPr id="22" name="Picture 18" descr="Cover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2759" y="4658074"/>
              <a:ext cx="2638056" cy="7120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/>
            <p:cNvSpPr txBox="1"/>
            <p:nvPr/>
          </p:nvSpPr>
          <p:spPr>
            <a:xfrm>
              <a:off x="9515578" y="4745753"/>
              <a:ext cx="738125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100" dirty="0">
                  <a:solidFill>
                    <a:schemeClr val="bg1"/>
                  </a:solidFill>
                  <a:sym typeface="Symbol"/>
                </a:rPr>
                <a:t></a:t>
              </a:r>
              <a:endParaRPr lang="en-US" sz="21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197645" y="3945130"/>
            <a:ext cx="898904" cy="1184966"/>
            <a:chOff x="8263527" y="5260174"/>
            <a:chExt cx="1198538" cy="1579954"/>
          </a:xfrm>
        </p:grpSpPr>
        <p:grpSp>
          <p:nvGrpSpPr>
            <p:cNvPr id="25" name="Group 24"/>
            <p:cNvGrpSpPr>
              <a:grpSpLocks/>
            </p:cNvGrpSpPr>
            <p:nvPr/>
          </p:nvGrpSpPr>
          <p:grpSpPr bwMode="auto">
            <a:xfrm>
              <a:off x="9101722" y="5260174"/>
              <a:ext cx="360343" cy="817954"/>
              <a:chOff x="672" y="646"/>
              <a:chExt cx="1296" cy="817954"/>
            </a:xfrm>
          </p:grpSpPr>
          <p:sp>
            <p:nvSpPr>
              <p:cNvPr id="33" name="AutoShape 34"/>
              <p:cNvSpPr>
                <a:spLocks noChangeArrowheads="1"/>
              </p:cNvSpPr>
              <p:nvPr/>
            </p:nvSpPr>
            <p:spPr bwMode="auto">
              <a:xfrm>
                <a:off x="672" y="228049"/>
                <a:ext cx="1296" cy="590551"/>
              </a:xfrm>
              <a:prstGeom prst="rtTriangle">
                <a:avLst/>
              </a:prstGeom>
              <a:solidFill>
                <a:srgbClr val="66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 eaLnBrk="0" hangingPunct="0"/>
                <a:endParaRPr lang="vi-VN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4" name="AutoShape 35"/>
              <p:cNvSpPr>
                <a:spLocks noChangeArrowheads="1"/>
              </p:cNvSpPr>
              <p:nvPr/>
            </p:nvSpPr>
            <p:spPr bwMode="auto">
              <a:xfrm>
                <a:off x="797" y="365828"/>
                <a:ext cx="878" cy="393859"/>
              </a:xfrm>
              <a:prstGeom prst="rtTriangl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 eaLnBrk="0" hangingPunct="0"/>
                <a:endParaRPr lang="vi-VN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35" name="Group 34"/>
              <p:cNvGrpSpPr>
                <a:grpSpLocks/>
              </p:cNvGrpSpPr>
              <p:nvPr/>
            </p:nvGrpSpPr>
            <p:grpSpPr bwMode="auto">
              <a:xfrm rot="10800000">
                <a:off x="677" y="774416"/>
                <a:ext cx="1087" cy="44184"/>
                <a:chOff x="672" y="1962"/>
                <a:chExt cx="1248" cy="108"/>
              </a:xfrm>
            </p:grpSpPr>
            <p:sp>
              <p:nvSpPr>
                <p:cNvPr id="48" name="Line 37"/>
                <p:cNvSpPr>
                  <a:spLocks noChangeShapeType="1"/>
                </p:cNvSpPr>
                <p:nvPr/>
              </p:nvSpPr>
              <p:spPr bwMode="auto">
                <a:xfrm>
                  <a:off x="672" y="196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Line 38"/>
                <p:cNvSpPr>
                  <a:spLocks noChangeShapeType="1"/>
                </p:cNvSpPr>
                <p:nvPr/>
              </p:nvSpPr>
              <p:spPr bwMode="auto">
                <a:xfrm>
                  <a:off x="792" y="1968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Line 39"/>
                <p:cNvSpPr>
                  <a:spLocks noChangeShapeType="1"/>
                </p:cNvSpPr>
                <p:nvPr/>
              </p:nvSpPr>
              <p:spPr bwMode="auto">
                <a:xfrm>
                  <a:off x="912" y="196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" name="Line 40"/>
                <p:cNvSpPr>
                  <a:spLocks noChangeShapeType="1"/>
                </p:cNvSpPr>
                <p:nvPr/>
              </p:nvSpPr>
              <p:spPr bwMode="auto">
                <a:xfrm>
                  <a:off x="1020" y="1962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" name="Line 41"/>
                <p:cNvSpPr>
                  <a:spLocks noChangeShapeType="1"/>
                </p:cNvSpPr>
                <p:nvPr/>
              </p:nvSpPr>
              <p:spPr bwMode="auto">
                <a:xfrm>
                  <a:off x="1140" y="196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Line 42"/>
                <p:cNvSpPr>
                  <a:spLocks noChangeShapeType="1"/>
                </p:cNvSpPr>
                <p:nvPr/>
              </p:nvSpPr>
              <p:spPr bwMode="auto">
                <a:xfrm>
                  <a:off x="1242" y="1968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Line 43"/>
                <p:cNvSpPr>
                  <a:spLocks noChangeShapeType="1"/>
                </p:cNvSpPr>
                <p:nvPr/>
              </p:nvSpPr>
              <p:spPr bwMode="auto">
                <a:xfrm>
                  <a:off x="1350" y="197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" name="Line 44"/>
                <p:cNvSpPr>
                  <a:spLocks noChangeShapeType="1"/>
                </p:cNvSpPr>
                <p:nvPr/>
              </p:nvSpPr>
              <p:spPr bwMode="auto">
                <a:xfrm>
                  <a:off x="1470" y="1974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Line 45"/>
                <p:cNvSpPr>
                  <a:spLocks noChangeShapeType="1"/>
                </p:cNvSpPr>
                <p:nvPr/>
              </p:nvSpPr>
              <p:spPr bwMode="auto">
                <a:xfrm>
                  <a:off x="1590" y="197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Line 46"/>
                <p:cNvSpPr>
                  <a:spLocks noChangeShapeType="1"/>
                </p:cNvSpPr>
                <p:nvPr/>
              </p:nvSpPr>
              <p:spPr bwMode="auto">
                <a:xfrm>
                  <a:off x="1698" y="1968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Line 47"/>
                <p:cNvSpPr>
                  <a:spLocks noChangeShapeType="1"/>
                </p:cNvSpPr>
                <p:nvPr/>
              </p:nvSpPr>
              <p:spPr bwMode="auto">
                <a:xfrm>
                  <a:off x="1818" y="196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" name="Line 48"/>
                <p:cNvSpPr>
                  <a:spLocks noChangeShapeType="1"/>
                </p:cNvSpPr>
                <p:nvPr/>
              </p:nvSpPr>
              <p:spPr bwMode="auto">
                <a:xfrm>
                  <a:off x="1920" y="1974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6" name="Line 49"/>
              <p:cNvSpPr>
                <a:spLocks noChangeShapeType="1"/>
              </p:cNvSpPr>
              <p:nvPr/>
            </p:nvSpPr>
            <p:spPr bwMode="auto">
              <a:xfrm rot="16200000">
                <a:off x="719" y="818558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50"/>
              <p:cNvSpPr>
                <a:spLocks noChangeShapeType="1"/>
              </p:cNvSpPr>
              <p:nvPr/>
            </p:nvSpPr>
            <p:spPr bwMode="auto">
              <a:xfrm rot="16200000">
                <a:off x="698" y="76916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51"/>
              <p:cNvSpPr>
                <a:spLocks noChangeShapeType="1"/>
              </p:cNvSpPr>
              <p:nvPr/>
            </p:nvSpPr>
            <p:spPr bwMode="auto">
              <a:xfrm rot="16200000">
                <a:off x="719" y="72021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52"/>
              <p:cNvSpPr>
                <a:spLocks noChangeShapeType="1"/>
              </p:cNvSpPr>
              <p:nvPr/>
            </p:nvSpPr>
            <p:spPr bwMode="auto">
              <a:xfrm rot="16200000">
                <a:off x="693" y="67604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53"/>
              <p:cNvSpPr>
                <a:spLocks noChangeShapeType="1"/>
              </p:cNvSpPr>
              <p:nvPr/>
            </p:nvSpPr>
            <p:spPr bwMode="auto">
              <a:xfrm rot="16200000">
                <a:off x="714" y="626617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54"/>
              <p:cNvSpPr>
                <a:spLocks noChangeShapeType="1"/>
              </p:cNvSpPr>
              <p:nvPr/>
            </p:nvSpPr>
            <p:spPr bwMode="auto">
              <a:xfrm rot="16200000">
                <a:off x="698" y="584829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55"/>
              <p:cNvSpPr>
                <a:spLocks noChangeShapeType="1"/>
              </p:cNvSpPr>
              <p:nvPr/>
            </p:nvSpPr>
            <p:spPr bwMode="auto">
              <a:xfrm rot="16200000">
                <a:off x="724" y="54062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56"/>
              <p:cNvSpPr>
                <a:spLocks noChangeShapeType="1"/>
              </p:cNvSpPr>
              <p:nvPr/>
            </p:nvSpPr>
            <p:spPr bwMode="auto">
              <a:xfrm rot="16200000">
                <a:off x="703" y="491234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57"/>
              <p:cNvSpPr>
                <a:spLocks noChangeShapeType="1"/>
              </p:cNvSpPr>
              <p:nvPr/>
            </p:nvSpPr>
            <p:spPr bwMode="auto">
              <a:xfrm rot="16200000">
                <a:off x="724" y="442277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Line 58"/>
              <p:cNvSpPr>
                <a:spLocks noChangeShapeType="1"/>
              </p:cNvSpPr>
              <p:nvPr/>
            </p:nvSpPr>
            <p:spPr bwMode="auto">
              <a:xfrm rot="16200000">
                <a:off x="698" y="398114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59"/>
              <p:cNvSpPr>
                <a:spLocks noChangeShapeType="1"/>
              </p:cNvSpPr>
              <p:nvPr/>
            </p:nvSpPr>
            <p:spPr bwMode="auto">
              <a:xfrm rot="16200000">
                <a:off x="719" y="34868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60"/>
              <p:cNvSpPr>
                <a:spLocks noChangeShapeType="1"/>
              </p:cNvSpPr>
              <p:nvPr/>
            </p:nvSpPr>
            <p:spPr bwMode="auto">
              <a:xfrm rot="16200000">
                <a:off x="703" y="625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" name="Group 25"/>
            <p:cNvGrpSpPr>
              <a:grpSpLocks/>
            </p:cNvGrpSpPr>
            <p:nvPr/>
          </p:nvGrpSpPr>
          <p:grpSpPr bwMode="auto">
            <a:xfrm rot="230621">
              <a:off x="8720730" y="6173377"/>
              <a:ext cx="436564" cy="666751"/>
              <a:chOff x="2178" y="1104"/>
              <a:chExt cx="786" cy="864"/>
            </a:xfrm>
          </p:grpSpPr>
          <p:sp>
            <p:nvSpPr>
              <p:cNvPr id="31" name="AutoShape 62"/>
              <p:cNvSpPr>
                <a:spLocks noChangeArrowheads="1"/>
              </p:cNvSpPr>
              <p:nvPr/>
            </p:nvSpPr>
            <p:spPr bwMode="auto">
              <a:xfrm rot="-5733992">
                <a:off x="2322" y="1008"/>
                <a:ext cx="432" cy="720"/>
              </a:xfrm>
              <a:prstGeom prst="triangle">
                <a:avLst>
                  <a:gd name="adj" fmla="val 50000"/>
                </a:avLst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 eaLnBrk="0" hangingPunct="0"/>
                <a:endParaRPr lang="vi-VN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2" name="Line 63"/>
              <p:cNvSpPr>
                <a:spLocks noChangeShapeType="1"/>
              </p:cNvSpPr>
              <p:nvPr/>
            </p:nvSpPr>
            <p:spPr bwMode="auto">
              <a:xfrm>
                <a:off x="2880" y="1104"/>
                <a:ext cx="84" cy="86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7" name="Group 26"/>
            <p:cNvGrpSpPr>
              <a:grpSpLocks/>
            </p:cNvGrpSpPr>
            <p:nvPr/>
          </p:nvGrpSpPr>
          <p:grpSpPr bwMode="auto">
            <a:xfrm>
              <a:off x="8263527" y="5563777"/>
              <a:ext cx="666750" cy="514351"/>
              <a:chOff x="624" y="1842"/>
              <a:chExt cx="1248" cy="558"/>
            </a:xfrm>
          </p:grpSpPr>
          <p:sp>
            <p:nvSpPr>
              <p:cNvPr id="28" name="AutoShape 6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248" cy="384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 eaLnBrk="0" hangingPunct="0"/>
                <a:endParaRPr lang="vi-VN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AutoShape 66"/>
              <p:cNvSpPr>
                <a:spLocks noChangeArrowheads="1"/>
              </p:cNvSpPr>
              <p:nvPr/>
            </p:nvSpPr>
            <p:spPr bwMode="auto">
              <a:xfrm>
                <a:off x="780" y="2064"/>
                <a:ext cx="948" cy="288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 eaLnBrk="0" hangingPunct="0"/>
                <a:endParaRPr lang="vi-VN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0" name="AutoShape 67"/>
              <p:cNvSpPr>
                <a:spLocks noChangeArrowheads="1"/>
              </p:cNvSpPr>
              <p:nvPr/>
            </p:nvSpPr>
            <p:spPr bwMode="auto">
              <a:xfrm rot="3818972">
                <a:off x="1098" y="1842"/>
                <a:ext cx="240" cy="24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74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lnTo>
                      <a:pt x="5400" y="1080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6496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7" dur="5694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9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AD71F05E-0C68-1040-A0D5-39567883F8E3}"/>
              </a:ext>
            </a:extLst>
          </p:cNvPr>
          <p:cNvSpPr txBox="1"/>
          <p:nvPr/>
        </p:nvSpPr>
        <p:spPr>
          <a:xfrm>
            <a:off x="2944588" y="1071447"/>
            <a:ext cx="3254828" cy="42319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3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  <a:endParaRPr lang="x-none" sz="23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264235" y="1671942"/>
            <a:ext cx="3836645" cy="369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286" tIns="30643" rIns="61286" bIns="30643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FFFFFF"/>
                </a:solidFill>
                <a:cs typeface="Arial" pitchFamily="34" charset="0"/>
              </a:rPr>
              <a:t>-</a:t>
            </a:r>
            <a:r>
              <a:rPr lang="en-US" altLang="en-US" sz="2000" smtClean="0">
                <a:solidFill>
                  <a:srgbClr val="FFFFFF"/>
                </a:solidFill>
                <a:cs typeface="Arial" pitchFamily="34" charset="0"/>
              </a:rPr>
              <a:t> BÀI 43, </a:t>
            </a:r>
            <a:r>
              <a:rPr lang="en-US" altLang="en-US" sz="2000" dirty="0">
                <a:solidFill>
                  <a:srgbClr val="FFFFFF"/>
                </a:solidFill>
                <a:cs typeface="Arial" pitchFamily="34" charset="0"/>
              </a:rPr>
              <a:t>46 (SGK Trang 94, </a:t>
            </a:r>
            <a:r>
              <a:rPr lang="en-US" altLang="en-US" sz="2000">
                <a:solidFill>
                  <a:srgbClr val="FFFFFF"/>
                </a:solidFill>
                <a:cs typeface="Arial" pitchFamily="34" charset="0"/>
              </a:rPr>
              <a:t>95</a:t>
            </a:r>
            <a:r>
              <a:rPr lang="en-US" altLang="en-US" sz="2000" smtClean="0">
                <a:solidFill>
                  <a:srgbClr val="FFFFFF"/>
                </a:solidFill>
                <a:cs typeface="Arial" pitchFamily="34" charset="0"/>
              </a:rPr>
              <a:t>).</a:t>
            </a:r>
            <a:endParaRPr lang="en-US" altLang="en-US" sz="20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264235" y="2321230"/>
            <a:ext cx="6178696" cy="369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286" tIns="30643" rIns="61286" bIns="30643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FFFFFF"/>
                </a:solidFill>
                <a:cs typeface="Arial" pitchFamily="34" charset="0"/>
              </a:rPr>
              <a:t>-</a:t>
            </a:r>
            <a:r>
              <a:rPr lang="en-US" altLang="en-US" sz="2000" smtClean="0">
                <a:solidFill>
                  <a:srgbClr val="FFFFFF"/>
                </a:solidFill>
                <a:cs typeface="Arial" pitchFamily="34" charset="0"/>
              </a:rPr>
              <a:t> </a:t>
            </a:r>
            <a:r>
              <a:rPr lang="en-US" altLang="en-US" sz="2000">
                <a:solidFill>
                  <a:srgbClr val="FFFFFF"/>
                </a:solidFill>
                <a:cs typeface="Arial" pitchFamily="34" charset="0"/>
              </a:rPr>
              <a:t>CHUẨN BỊ ĐỌC TRƯỚC BÀI : Tìm tỉ số của hai số.</a:t>
            </a:r>
          </a:p>
        </p:txBody>
      </p:sp>
    </p:spTree>
    <p:extLst>
      <p:ext uri="{BB962C8B-B14F-4D97-AF65-F5344CB8AC3E}">
        <p14:creationId xmlns:p14="http://schemas.microsoft.com/office/powerpoint/2010/main" val="270833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>
            <a:extLst/>
          </p:cNvPr>
          <p:cNvSpPr txBox="1">
            <a:spLocks noRot="1" noChangeArrowheads="1"/>
          </p:cNvSpPr>
          <p:nvPr/>
        </p:nvSpPr>
        <p:spPr bwMode="auto">
          <a:xfrm>
            <a:off x="880607" y="196794"/>
            <a:ext cx="6809740" cy="108254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4D4D4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3799" tIns="36899" rIns="73799" bIns="36899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2000" b="1" kern="0" smtClean="0">
                <a:solidFill>
                  <a:srgbClr val="FFFF00"/>
                </a:solidFill>
                <a:effectLst/>
                <a:latin typeface="Arial"/>
              </a:rPr>
              <a:t>NHẮC LẠI MỘT SỐ KIẾN THỨC</a:t>
            </a:r>
            <a:endParaRPr lang="en-US" sz="2000" b="1" kern="0" dirty="0">
              <a:solidFill>
                <a:srgbClr val="FFFF00"/>
              </a:solidFill>
              <a:effectLst/>
              <a:latin typeface="Arial"/>
            </a:endParaRPr>
          </a:p>
        </p:txBody>
      </p:sp>
      <p:grpSp>
        <p:nvGrpSpPr>
          <p:cNvPr id="18" name="Group 18"/>
          <p:cNvGrpSpPr>
            <a:grpSpLocks/>
          </p:cNvGrpSpPr>
          <p:nvPr/>
        </p:nvGrpSpPr>
        <p:grpSpPr bwMode="auto">
          <a:xfrm>
            <a:off x="3249156" y="1075794"/>
            <a:ext cx="2390140" cy="2113227"/>
            <a:chOff x="673" y="1442"/>
            <a:chExt cx="1871" cy="1630"/>
          </a:xfrm>
        </p:grpSpPr>
        <p:sp>
          <p:nvSpPr>
            <p:cNvPr id="19" name="Oval 13">
              <a:extLst/>
            </p:cNvPr>
            <p:cNvSpPr>
              <a:spLocks noChangeArrowheads="1"/>
            </p:cNvSpPr>
            <p:nvPr/>
          </p:nvSpPr>
          <p:spPr bwMode="auto">
            <a:xfrm>
              <a:off x="673" y="1442"/>
              <a:ext cx="1630" cy="1630"/>
            </a:xfrm>
            <a:prstGeom prst="ellipse">
              <a:avLst/>
            </a:prstGeom>
            <a:noFill/>
            <a:ln w="254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vi-VN" sz="2000" kern="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1" name="Line 14">
              <a:extLst/>
            </p:cNvPr>
            <p:cNvSpPr>
              <a:spLocks noChangeShapeType="1"/>
            </p:cNvSpPr>
            <p:nvPr/>
          </p:nvSpPr>
          <p:spPr bwMode="auto">
            <a:xfrm flipH="1">
              <a:off x="1488" y="2257"/>
              <a:ext cx="816" cy="3"/>
            </a:xfrm>
            <a:prstGeom prst="line">
              <a:avLst/>
            </a:prstGeom>
            <a:noFill/>
            <a:ln w="2540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>
                <a:defRPr/>
              </a:pPr>
              <a:endParaRPr lang="vi-VN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Text Box 15">
              <a:extLst/>
            </p:cNvPr>
            <p:cNvSpPr txBox="1">
              <a:spLocks noChangeArrowheads="1"/>
            </p:cNvSpPr>
            <p:nvPr/>
          </p:nvSpPr>
          <p:spPr bwMode="auto">
            <a:xfrm>
              <a:off x="1296" y="2257"/>
              <a:ext cx="240" cy="3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2000" kern="0">
                  <a:solidFill>
                    <a:srgbClr val="FFFF66"/>
                  </a:solidFill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23" name="Text Box 16">
              <a:extLst/>
            </p:cNvPr>
            <p:cNvSpPr txBox="1">
              <a:spLocks noChangeArrowheads="1"/>
            </p:cNvSpPr>
            <p:nvPr/>
          </p:nvSpPr>
          <p:spPr bwMode="auto">
            <a:xfrm>
              <a:off x="2304" y="2161"/>
              <a:ext cx="240" cy="3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2000" kern="0">
                  <a:solidFill>
                    <a:srgbClr val="FFFF66"/>
                  </a:solidFill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24" name="Text Box 17">
              <a:extLst/>
            </p:cNvPr>
            <p:cNvSpPr txBox="1">
              <a:spLocks noChangeArrowheads="1"/>
            </p:cNvSpPr>
            <p:nvPr/>
          </p:nvSpPr>
          <p:spPr bwMode="auto">
            <a:xfrm>
              <a:off x="1776" y="1969"/>
              <a:ext cx="648" cy="3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2000" kern="0">
                  <a:solidFill>
                    <a:srgbClr val="66FF33"/>
                  </a:solidFill>
                  <a:latin typeface="Times New Roman" pitchFamily="18" charset="0"/>
                </a:rPr>
                <a:t>3cm</a:t>
              </a:r>
            </a:p>
          </p:txBody>
        </p:sp>
      </p:grp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4180065" y="1858854"/>
            <a:ext cx="222778" cy="42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799" tIns="36899" rIns="73799" bIns="36899">
            <a:spAutoFit/>
          </a:bodyPr>
          <a:lstStyle/>
          <a:p>
            <a:pPr eaLnBrk="1" hangingPunct="1"/>
            <a:r>
              <a:rPr lang="en-US" altLang="en-US" sz="2300" b="1">
                <a:solidFill>
                  <a:srgbClr val="FFFFFF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26" name="Rectangle 3">
            <a:extLst/>
          </p:cNvPr>
          <p:cNvSpPr txBox="1">
            <a:spLocks noRot="1" noChangeArrowheads="1"/>
          </p:cNvSpPr>
          <p:nvPr/>
        </p:nvSpPr>
        <p:spPr bwMode="auto">
          <a:xfrm>
            <a:off x="1033818" y="3266807"/>
            <a:ext cx="7881582" cy="646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799" tIns="36899" rIns="73799" bIns="36899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just" eaLnBrk="1" hangingPunct="1">
              <a:lnSpc>
                <a:spcPct val="150000"/>
              </a:lnSpc>
              <a:buClr>
                <a:srgbClr val="FFCC00"/>
              </a:buClr>
              <a:buFont typeface="Wingdings" pitchFamily="2" charset="2"/>
              <a:buNone/>
              <a:defRPr/>
            </a:pPr>
            <a:r>
              <a:rPr lang="en-US" sz="1800" kern="0" dirty="0">
                <a:solidFill>
                  <a:prstClr val="white"/>
                </a:solidFill>
                <a:effectLst/>
                <a:latin typeface="Arial"/>
              </a:rPr>
              <a:t>+ Nếu điểm M nằm trên đường tròn tâm O bán </a:t>
            </a:r>
            <a:r>
              <a:rPr lang="en-US" sz="1800" kern="0">
                <a:solidFill>
                  <a:prstClr val="white"/>
                </a:solidFill>
                <a:effectLst/>
                <a:latin typeface="Arial"/>
              </a:rPr>
              <a:t>kính </a:t>
            </a:r>
            <a:r>
              <a:rPr lang="en-US" sz="1800" kern="0" smtClean="0">
                <a:solidFill>
                  <a:prstClr val="white"/>
                </a:solidFill>
                <a:effectLst/>
                <a:latin typeface="Arial"/>
              </a:rPr>
              <a:t>3cm </a:t>
            </a:r>
            <a:r>
              <a:rPr lang="en-US" sz="1800" kern="0" dirty="0">
                <a:solidFill>
                  <a:prstClr val="white"/>
                </a:solidFill>
                <a:effectLst/>
                <a:latin typeface="Arial"/>
              </a:rPr>
              <a:t>thì </a:t>
            </a:r>
            <a:r>
              <a:rPr lang="en-US" sz="1800" dirty="0">
                <a:solidFill>
                  <a:prstClr val="white"/>
                </a:solidFill>
                <a:effectLst/>
                <a:latin typeface="Arial"/>
              </a:rPr>
              <a:t>OM </a:t>
            </a:r>
            <a:r>
              <a:rPr lang="en-US" sz="1800">
                <a:solidFill>
                  <a:prstClr val="white"/>
                </a:solidFill>
                <a:effectLst/>
                <a:latin typeface="Arial"/>
              </a:rPr>
              <a:t>= </a:t>
            </a:r>
            <a:r>
              <a:rPr lang="en-US" sz="1800" smtClean="0">
                <a:solidFill>
                  <a:prstClr val="white"/>
                </a:solidFill>
                <a:effectLst/>
                <a:latin typeface="Arial"/>
              </a:rPr>
              <a:t>3cm</a:t>
            </a:r>
            <a:r>
              <a:rPr lang="en-US" sz="1800" dirty="0">
                <a:solidFill>
                  <a:prstClr val="white"/>
                </a:solidFill>
                <a:effectLst/>
                <a:latin typeface="Arial"/>
              </a:rPr>
              <a:t>. </a:t>
            </a:r>
            <a:endParaRPr lang="en-US" sz="1800" kern="0" dirty="0">
              <a:solidFill>
                <a:prstClr val="white"/>
              </a:solidFill>
              <a:effectLst/>
              <a:latin typeface="Arial"/>
            </a:endParaRPr>
          </a:p>
        </p:txBody>
      </p:sp>
      <p:sp>
        <p:nvSpPr>
          <p:cNvPr id="27" name="Rectangle 3">
            <a:extLst/>
          </p:cNvPr>
          <p:cNvSpPr txBox="1">
            <a:spLocks noRot="1" noChangeArrowheads="1"/>
          </p:cNvSpPr>
          <p:nvPr/>
        </p:nvSpPr>
        <p:spPr bwMode="auto">
          <a:xfrm>
            <a:off x="1044956" y="3913740"/>
            <a:ext cx="7226490" cy="646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799" tIns="36899" rIns="73799" bIns="36899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20000"/>
              </a:spcBef>
              <a:buClr>
                <a:srgbClr val="FFCC00"/>
              </a:buClr>
              <a:defRPr/>
            </a:pPr>
            <a:r>
              <a:rPr lang="en-US" sz="1800" kern="0" dirty="0">
                <a:solidFill>
                  <a:prstClr val="white"/>
                </a:solidFill>
              </a:rPr>
              <a:t>+ Nếu OM = 3cm thì M nằm trên đường tròn tâm O bán </a:t>
            </a:r>
            <a:r>
              <a:rPr lang="en-US" sz="1800" kern="0">
                <a:solidFill>
                  <a:prstClr val="white"/>
                </a:solidFill>
              </a:rPr>
              <a:t>kính </a:t>
            </a:r>
            <a:r>
              <a:rPr lang="en-US" sz="1800" kern="0" smtClean="0">
                <a:solidFill>
                  <a:prstClr val="white"/>
                </a:solidFill>
              </a:rPr>
              <a:t>3cm</a:t>
            </a:r>
            <a:r>
              <a:rPr lang="en-US" sz="1800" kern="0" dirty="0">
                <a:solidFill>
                  <a:prstClr val="white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584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54729" y="794851"/>
            <a:ext cx="7402970" cy="807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</a:rPr>
              <a:t>Bài 1 (Bài </a:t>
            </a:r>
            <a:r>
              <a:rPr lang="en-US" sz="2400" b="1">
                <a:solidFill>
                  <a:srgbClr val="FFFF00"/>
                </a:solidFill>
                <a:latin typeface="Times New Roman" pitchFamily="18" charset="0"/>
              </a:rPr>
              <a:t>43 </a:t>
            </a:r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</a:rPr>
              <a:t>SGK-Tr 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</a:rPr>
              <a:t>94 ).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</a:rPr>
              <a:t>Điền vào chỗ trống trong các phát biểu sau :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55793" y="1544923"/>
            <a:ext cx="6669881" cy="142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385763" indent="-385763" eaLnBrk="1" hangingPunct="1">
              <a:lnSpc>
                <a:spcPct val="140000"/>
              </a:lnSpc>
              <a:spcBef>
                <a:spcPct val="50000"/>
              </a:spcBef>
              <a:buFontTx/>
              <a:buAutoNum type="alphaLcParenR"/>
            </a:pP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</a:rPr>
              <a:t>Hình tạo thành  bởi</a:t>
            </a:r>
            <a:r>
              <a:rPr lang="en-US" sz="1500" dirty="0">
                <a:solidFill>
                  <a:prstClr val="white"/>
                </a:solidFill>
                <a:latin typeface="Times New Roman" pitchFamily="18" charset="0"/>
              </a:rPr>
              <a:t>……………………………………………….</a:t>
            </a:r>
            <a:r>
              <a:rPr lang="en-US" sz="1800" b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1500" dirty="0">
                <a:solidFill>
                  <a:prstClr val="white"/>
                </a:solidFill>
                <a:latin typeface="Times New Roman" pitchFamily="18" charset="0"/>
              </a:rPr>
              <a:t>..............................................................................................................................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</a:rPr>
              <a:t>được gọi là tam giác MNP.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54729" y="2951422"/>
            <a:ext cx="7852292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100" b="1" dirty="0">
                <a:solidFill>
                  <a:prstClr val="white"/>
                </a:solidFill>
                <a:latin typeface="Times New Roman" pitchFamily="18" charset="0"/>
              </a:rPr>
              <a:t>b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</a:rPr>
              <a:t>) Tam giác TUV là hình</a:t>
            </a:r>
            <a:r>
              <a:rPr lang="en-US" sz="1500" dirty="0">
                <a:solidFill>
                  <a:prstClr val="white"/>
                </a:solidFill>
                <a:latin typeface="Times New Roman" pitchFamily="18" charset="0"/>
              </a:rPr>
              <a:t>……………………………………..........…</a:t>
            </a:r>
          </a:p>
          <a:p>
            <a:pPr eaLnBrk="1" hangingPunct="1">
              <a:spcBef>
                <a:spcPct val="50000"/>
              </a:spcBef>
            </a:pPr>
            <a:r>
              <a:rPr lang="en-GB" sz="1500" dirty="0">
                <a:solidFill>
                  <a:prstClr val="white"/>
                </a:solidFill>
                <a:latin typeface="Times New Roman" pitchFamily="18" charset="0"/>
              </a:rPr>
              <a:t>         ………………………………………………………………………………..........</a:t>
            </a:r>
            <a:endParaRPr lang="en-US" sz="15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94735" y="1639519"/>
            <a:ext cx="6968357" cy="807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                                  </a:t>
            </a:r>
            <a:r>
              <a:rPr lang="en-US" sz="2400" b="1" dirty="0">
                <a:solidFill>
                  <a:srgbClr val="FFFF66"/>
                </a:solidFill>
                <a:latin typeface="Times New Roman" pitchFamily="18" charset="0"/>
              </a:rPr>
              <a:t>  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</a:rPr>
              <a:t>ba đoạn thẳng MN, NP, PM khi ba điểm M, N, P không thẳng hàng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71502" y="2943488"/>
            <a:ext cx="7618889" cy="807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</a:rPr>
              <a:t>                                         gồm ba đoạn thẳng TU, UV, VT khi ba điểm T, U, V không thẳng hàng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50298" y="369483"/>
            <a:ext cx="1789592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</a:rPr>
              <a:t>3. </a:t>
            </a:r>
            <a:r>
              <a:rPr lang="en-US" sz="2400" b="1">
                <a:solidFill>
                  <a:srgbClr val="FFFF00"/>
                </a:solidFill>
                <a:latin typeface="Times New Roman" pitchFamily="18" charset="0"/>
              </a:rPr>
              <a:t>Luyện </a:t>
            </a:r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</a:rPr>
              <a:t>tập</a:t>
            </a:r>
            <a:endParaRPr 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8" name="Oval 70"/>
          <p:cNvSpPr>
            <a:spLocks noChangeArrowheads="1"/>
          </p:cNvSpPr>
          <p:nvPr/>
        </p:nvSpPr>
        <p:spPr bwMode="auto">
          <a:xfrm>
            <a:off x="7978502" y="4053079"/>
            <a:ext cx="812880" cy="851297"/>
          </a:xfrm>
          <a:prstGeom prst="ellipse">
            <a:avLst/>
          </a:prstGeom>
          <a:solidFill>
            <a:srgbClr val="FFFF99"/>
          </a:solidFill>
          <a:ln w="19050" algn="ctr">
            <a:solidFill>
              <a:srgbClr val="8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endParaRPr lang="vi-VN" sz="3800">
              <a:solidFill>
                <a:srgbClr val="000000"/>
              </a:solidFill>
              <a:latin typeface="Aachen"/>
              <a:ea typeface="Aachen"/>
              <a:cs typeface="Aachen"/>
            </a:endParaRPr>
          </a:p>
        </p:txBody>
      </p:sp>
      <p:sp>
        <p:nvSpPr>
          <p:cNvPr id="9" name="Oval 71"/>
          <p:cNvSpPr>
            <a:spLocks noChangeArrowheads="1"/>
          </p:cNvSpPr>
          <p:nvPr/>
        </p:nvSpPr>
        <p:spPr bwMode="auto">
          <a:xfrm>
            <a:off x="8011839" y="4038789"/>
            <a:ext cx="781090" cy="82034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1</a:t>
            </a:r>
          </a:p>
        </p:txBody>
      </p:sp>
      <p:sp>
        <p:nvSpPr>
          <p:cNvPr id="10" name="Oval 72"/>
          <p:cNvSpPr>
            <a:spLocks noChangeArrowheads="1"/>
          </p:cNvSpPr>
          <p:nvPr/>
        </p:nvSpPr>
        <p:spPr bwMode="auto">
          <a:xfrm>
            <a:off x="8017795" y="4016169"/>
            <a:ext cx="782604" cy="8429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2</a:t>
            </a:r>
          </a:p>
        </p:txBody>
      </p:sp>
      <p:sp>
        <p:nvSpPr>
          <p:cNvPr id="11" name="Oval 73"/>
          <p:cNvSpPr>
            <a:spLocks noChangeArrowheads="1"/>
          </p:cNvSpPr>
          <p:nvPr/>
        </p:nvSpPr>
        <p:spPr bwMode="auto">
          <a:xfrm>
            <a:off x="8003505" y="4014975"/>
            <a:ext cx="781090" cy="82034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3</a:t>
            </a:r>
          </a:p>
        </p:txBody>
      </p:sp>
      <p:sp>
        <p:nvSpPr>
          <p:cNvPr id="12" name="Oval 74"/>
          <p:cNvSpPr>
            <a:spLocks noChangeArrowheads="1"/>
          </p:cNvSpPr>
          <p:nvPr/>
        </p:nvSpPr>
        <p:spPr bwMode="auto">
          <a:xfrm>
            <a:off x="8003505" y="4039981"/>
            <a:ext cx="781090" cy="82034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4</a:t>
            </a:r>
          </a:p>
        </p:txBody>
      </p:sp>
      <p:sp>
        <p:nvSpPr>
          <p:cNvPr id="13" name="Oval 75"/>
          <p:cNvSpPr>
            <a:spLocks noChangeArrowheads="1"/>
          </p:cNvSpPr>
          <p:nvPr/>
        </p:nvSpPr>
        <p:spPr bwMode="auto">
          <a:xfrm>
            <a:off x="7949927" y="4026882"/>
            <a:ext cx="782604" cy="82034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8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r>
              <a:rPr lang="en-US" altLang="en-US" sz="5000" b="1">
                <a:solidFill>
                  <a:srgbClr val="FF0000"/>
                </a:solidFill>
                <a:latin typeface="Times New Roman" pitchFamily="18" charset="0"/>
                <a:ea typeface="Aachen"/>
                <a:cs typeface="Times New Roman" pitchFamily="18" charset="0"/>
              </a:rPr>
              <a:t>5</a:t>
            </a:r>
          </a:p>
        </p:txBody>
      </p:sp>
      <p:grpSp>
        <p:nvGrpSpPr>
          <p:cNvPr id="14" name="Group 81"/>
          <p:cNvGrpSpPr>
            <a:grpSpLocks/>
          </p:cNvGrpSpPr>
          <p:nvPr/>
        </p:nvGrpSpPr>
        <p:grpSpPr bwMode="auto">
          <a:xfrm>
            <a:off x="7918488" y="3957479"/>
            <a:ext cx="996689" cy="1042391"/>
            <a:chOff x="177" y="1842"/>
            <a:chExt cx="1248" cy="1248"/>
          </a:xfrm>
          <a:solidFill>
            <a:schemeClr val="bg1"/>
          </a:solidFill>
        </p:grpSpPr>
        <p:sp>
          <p:nvSpPr>
            <p:cNvPr id="15" name="Oval 82"/>
            <p:cNvSpPr>
              <a:spLocks noChangeArrowheads="1"/>
            </p:cNvSpPr>
            <p:nvPr/>
          </p:nvSpPr>
          <p:spPr bwMode="auto">
            <a:xfrm>
              <a:off x="177" y="1842"/>
              <a:ext cx="1248" cy="1248"/>
            </a:xfrm>
            <a:prstGeom prst="ellipse">
              <a:avLst/>
            </a:prstGeom>
            <a:grpFill/>
            <a:ln w="5715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3800">
                <a:solidFill>
                  <a:prstClr val="black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endParaRPr>
            </a:p>
          </p:txBody>
        </p:sp>
        <p:sp>
          <p:nvSpPr>
            <p:cNvPr id="16" name="Text Box 83"/>
            <p:cNvSpPr txBox="1">
              <a:spLocks noChangeArrowheads="1"/>
            </p:cNvSpPr>
            <p:nvPr/>
          </p:nvSpPr>
          <p:spPr bwMode="auto">
            <a:xfrm>
              <a:off x="443" y="2166"/>
              <a:ext cx="753" cy="73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en-US" sz="1700" dirty="0">
                  <a:solidFill>
                    <a:srgbClr val="CC0000"/>
                  </a:solidFill>
                  <a:latin typeface="Aachen" panose="02020500000000000000" pitchFamily="18" charset="0"/>
                  <a:ea typeface="Aachen" panose="02020500000000000000" pitchFamily="18" charset="0"/>
                  <a:cs typeface="Aachen" panose="02020500000000000000" pitchFamily="18" charset="0"/>
                </a:rPr>
                <a:t>HẾT GIỜ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826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9" grpId="0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2"/>
          <p:cNvGrpSpPr>
            <a:grpSpLocks/>
          </p:cNvGrpSpPr>
          <p:nvPr/>
        </p:nvGrpSpPr>
        <p:grpSpPr bwMode="auto">
          <a:xfrm>
            <a:off x="1348081" y="437222"/>
            <a:ext cx="1442720" cy="1442958"/>
            <a:chOff x="672" y="480"/>
            <a:chExt cx="1296" cy="1243"/>
          </a:xfrm>
        </p:grpSpPr>
        <p:sp>
          <p:nvSpPr>
            <p:cNvPr id="45" name="AutoShape 3"/>
            <p:cNvSpPr>
              <a:spLocks noChangeArrowheads="1"/>
            </p:cNvSpPr>
            <p:nvPr/>
          </p:nvSpPr>
          <p:spPr bwMode="auto">
            <a:xfrm>
              <a:off x="672" y="480"/>
              <a:ext cx="1296" cy="1243"/>
            </a:xfrm>
            <a:prstGeom prst="rtTriangl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46" name="AutoShape 4"/>
            <p:cNvSpPr>
              <a:spLocks noChangeArrowheads="1"/>
            </p:cNvSpPr>
            <p:nvPr/>
          </p:nvSpPr>
          <p:spPr bwMode="auto">
            <a:xfrm>
              <a:off x="797" y="770"/>
              <a:ext cx="878" cy="829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 altLang="en-US">
                <a:solidFill>
                  <a:srgbClr val="000000"/>
                </a:solidFill>
              </a:endParaRPr>
            </a:p>
          </p:txBody>
        </p:sp>
        <p:grpSp>
          <p:nvGrpSpPr>
            <p:cNvPr id="47" name="Group 5"/>
            <p:cNvGrpSpPr>
              <a:grpSpLocks/>
            </p:cNvGrpSpPr>
            <p:nvPr/>
          </p:nvGrpSpPr>
          <p:grpSpPr bwMode="auto">
            <a:xfrm rot="10800000">
              <a:off x="677" y="1630"/>
              <a:ext cx="1087" cy="93"/>
              <a:chOff x="672" y="1962"/>
              <a:chExt cx="1248" cy="108"/>
            </a:xfrm>
          </p:grpSpPr>
          <p:sp>
            <p:nvSpPr>
              <p:cNvPr id="60" name="Line 6"/>
              <p:cNvSpPr>
                <a:spLocks noChangeShapeType="1"/>
              </p:cNvSpPr>
              <p:nvPr/>
            </p:nvSpPr>
            <p:spPr bwMode="auto">
              <a:xfrm>
                <a:off x="672" y="196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7"/>
              <p:cNvSpPr>
                <a:spLocks noChangeShapeType="1"/>
              </p:cNvSpPr>
              <p:nvPr/>
            </p:nvSpPr>
            <p:spPr bwMode="auto">
              <a:xfrm>
                <a:off x="792" y="1968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8"/>
              <p:cNvSpPr>
                <a:spLocks noChangeShapeType="1"/>
              </p:cNvSpPr>
              <p:nvPr/>
            </p:nvSpPr>
            <p:spPr bwMode="auto">
              <a:xfrm>
                <a:off x="912" y="196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9"/>
              <p:cNvSpPr>
                <a:spLocks noChangeShapeType="1"/>
              </p:cNvSpPr>
              <p:nvPr/>
            </p:nvSpPr>
            <p:spPr bwMode="auto">
              <a:xfrm>
                <a:off x="1020" y="1962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Line 10"/>
              <p:cNvSpPr>
                <a:spLocks noChangeShapeType="1"/>
              </p:cNvSpPr>
              <p:nvPr/>
            </p:nvSpPr>
            <p:spPr bwMode="auto">
              <a:xfrm>
                <a:off x="1140" y="196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Line 11"/>
              <p:cNvSpPr>
                <a:spLocks noChangeShapeType="1"/>
              </p:cNvSpPr>
              <p:nvPr/>
            </p:nvSpPr>
            <p:spPr bwMode="auto">
              <a:xfrm>
                <a:off x="1242" y="1968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12"/>
              <p:cNvSpPr>
                <a:spLocks noChangeShapeType="1"/>
              </p:cNvSpPr>
              <p:nvPr/>
            </p:nvSpPr>
            <p:spPr bwMode="auto">
              <a:xfrm>
                <a:off x="1350" y="197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Line 13"/>
              <p:cNvSpPr>
                <a:spLocks noChangeShapeType="1"/>
              </p:cNvSpPr>
              <p:nvPr/>
            </p:nvSpPr>
            <p:spPr bwMode="auto">
              <a:xfrm>
                <a:off x="1470" y="1974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Line 14"/>
              <p:cNvSpPr>
                <a:spLocks noChangeShapeType="1"/>
              </p:cNvSpPr>
              <p:nvPr/>
            </p:nvSpPr>
            <p:spPr bwMode="auto">
              <a:xfrm>
                <a:off x="1590" y="197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Line 15"/>
              <p:cNvSpPr>
                <a:spLocks noChangeShapeType="1"/>
              </p:cNvSpPr>
              <p:nvPr/>
            </p:nvSpPr>
            <p:spPr bwMode="auto">
              <a:xfrm>
                <a:off x="1698" y="1968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Line 16"/>
              <p:cNvSpPr>
                <a:spLocks noChangeShapeType="1"/>
              </p:cNvSpPr>
              <p:nvPr/>
            </p:nvSpPr>
            <p:spPr bwMode="auto">
              <a:xfrm>
                <a:off x="1818" y="196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17"/>
              <p:cNvSpPr>
                <a:spLocks noChangeShapeType="1"/>
              </p:cNvSpPr>
              <p:nvPr/>
            </p:nvSpPr>
            <p:spPr bwMode="auto">
              <a:xfrm>
                <a:off x="1920" y="1974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8" name="Line 18"/>
            <p:cNvSpPr>
              <a:spLocks noChangeShapeType="1"/>
            </p:cNvSpPr>
            <p:nvPr/>
          </p:nvSpPr>
          <p:spPr bwMode="auto">
            <a:xfrm rot="-5400000">
              <a:off x="719" y="168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 rot="-5400000">
              <a:off x="698" y="159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20"/>
            <p:cNvSpPr>
              <a:spLocks noChangeShapeType="1"/>
            </p:cNvSpPr>
            <p:nvPr/>
          </p:nvSpPr>
          <p:spPr bwMode="auto">
            <a:xfrm rot="-5400000">
              <a:off x="719" y="1474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 rot="-5400000">
              <a:off x="693" y="1402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22"/>
            <p:cNvSpPr>
              <a:spLocks noChangeShapeType="1"/>
            </p:cNvSpPr>
            <p:nvPr/>
          </p:nvSpPr>
          <p:spPr bwMode="auto">
            <a:xfrm rot="-5400000">
              <a:off x="714" y="1277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23"/>
            <p:cNvSpPr>
              <a:spLocks noChangeShapeType="1"/>
            </p:cNvSpPr>
            <p:nvPr/>
          </p:nvSpPr>
          <p:spPr bwMode="auto">
            <a:xfrm rot="-5400000">
              <a:off x="698" y="1210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Line 24"/>
            <p:cNvSpPr>
              <a:spLocks noChangeShapeType="1"/>
            </p:cNvSpPr>
            <p:nvPr/>
          </p:nvSpPr>
          <p:spPr bwMode="auto">
            <a:xfrm rot="-5400000">
              <a:off x="724" y="1096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25"/>
            <p:cNvSpPr>
              <a:spLocks noChangeShapeType="1"/>
            </p:cNvSpPr>
            <p:nvPr/>
          </p:nvSpPr>
          <p:spPr bwMode="auto">
            <a:xfrm rot="-5400000">
              <a:off x="703" y="1013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26"/>
            <p:cNvSpPr>
              <a:spLocks noChangeShapeType="1"/>
            </p:cNvSpPr>
            <p:nvPr/>
          </p:nvSpPr>
          <p:spPr bwMode="auto">
            <a:xfrm rot="-5400000">
              <a:off x="724" y="889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27"/>
            <p:cNvSpPr>
              <a:spLocks noChangeShapeType="1"/>
            </p:cNvSpPr>
            <p:nvPr/>
          </p:nvSpPr>
          <p:spPr bwMode="auto">
            <a:xfrm rot="-5400000">
              <a:off x="698" y="817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Line 28"/>
            <p:cNvSpPr>
              <a:spLocks noChangeShapeType="1"/>
            </p:cNvSpPr>
            <p:nvPr/>
          </p:nvSpPr>
          <p:spPr bwMode="auto">
            <a:xfrm rot="-5400000">
              <a:off x="719" y="692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29"/>
            <p:cNvSpPr>
              <a:spLocks noChangeShapeType="1"/>
            </p:cNvSpPr>
            <p:nvPr/>
          </p:nvSpPr>
          <p:spPr bwMode="auto">
            <a:xfrm rot="-5400000">
              <a:off x="703" y="625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" name="Group 30"/>
          <p:cNvGrpSpPr>
            <a:grpSpLocks/>
          </p:cNvGrpSpPr>
          <p:nvPr/>
        </p:nvGrpSpPr>
        <p:grpSpPr bwMode="auto">
          <a:xfrm rot="230621">
            <a:off x="6406108" y="670340"/>
            <a:ext cx="1494791" cy="1378136"/>
            <a:chOff x="2178" y="1104"/>
            <a:chExt cx="786" cy="864"/>
          </a:xfrm>
        </p:grpSpPr>
        <p:sp>
          <p:nvSpPr>
            <p:cNvPr id="73" name="AutoShape 31"/>
            <p:cNvSpPr>
              <a:spLocks noChangeArrowheads="1"/>
            </p:cNvSpPr>
            <p:nvPr/>
          </p:nvSpPr>
          <p:spPr bwMode="auto">
            <a:xfrm rot="-5733992">
              <a:off x="2322" y="1008"/>
              <a:ext cx="432" cy="720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74" name="Line 32"/>
            <p:cNvSpPr>
              <a:spLocks noChangeShapeType="1"/>
            </p:cNvSpPr>
            <p:nvPr/>
          </p:nvSpPr>
          <p:spPr bwMode="auto">
            <a:xfrm>
              <a:off x="2880" y="1104"/>
              <a:ext cx="84" cy="8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75" name="Picture 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798" y="2097028"/>
            <a:ext cx="4844013" cy="262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Cloud Callout 75"/>
          <p:cNvSpPr/>
          <p:nvPr/>
        </p:nvSpPr>
        <p:spPr>
          <a:xfrm>
            <a:off x="2889255" y="759398"/>
            <a:ext cx="3350180" cy="1048807"/>
          </a:xfrm>
          <a:prstGeom prst="cloudCallout">
            <a:avLst>
              <a:gd name="adj1" fmla="val 1714"/>
              <a:gd name="adj2" fmla="val -47432"/>
            </a:avLst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lIns="73799" tIns="36899" rIns="73799" bIns="36899" anchor="ctr"/>
          <a:lstStyle/>
          <a:p>
            <a:pPr>
              <a:defRPr/>
            </a:pP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4650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18627" y="534604"/>
            <a:ext cx="1442720" cy="1442958"/>
            <a:chOff x="672" y="480"/>
            <a:chExt cx="1296" cy="1243"/>
          </a:xfrm>
        </p:grpSpPr>
        <p:sp>
          <p:nvSpPr>
            <p:cNvPr id="3" name="AutoShape 3"/>
            <p:cNvSpPr>
              <a:spLocks noChangeArrowheads="1"/>
            </p:cNvSpPr>
            <p:nvPr/>
          </p:nvSpPr>
          <p:spPr bwMode="auto">
            <a:xfrm>
              <a:off x="672" y="480"/>
              <a:ext cx="1296" cy="1243"/>
            </a:xfrm>
            <a:prstGeom prst="rtTriangle">
              <a:avLst/>
            </a:prstGeom>
            <a:solidFill>
              <a:srgbClr val="66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4" name="AutoShape 4"/>
            <p:cNvSpPr>
              <a:spLocks noChangeArrowheads="1"/>
            </p:cNvSpPr>
            <p:nvPr/>
          </p:nvSpPr>
          <p:spPr bwMode="auto">
            <a:xfrm>
              <a:off x="797" y="770"/>
              <a:ext cx="878" cy="829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 altLang="en-US">
                <a:solidFill>
                  <a:srgbClr val="000000"/>
                </a:solidFill>
              </a:endParaRPr>
            </a:p>
          </p:txBody>
        </p:sp>
        <p:grpSp>
          <p:nvGrpSpPr>
            <p:cNvPr id="5" name="Group 5"/>
            <p:cNvGrpSpPr>
              <a:grpSpLocks/>
            </p:cNvGrpSpPr>
            <p:nvPr/>
          </p:nvGrpSpPr>
          <p:grpSpPr bwMode="auto">
            <a:xfrm rot="10800000">
              <a:off x="677" y="1630"/>
              <a:ext cx="1087" cy="93"/>
              <a:chOff x="672" y="1962"/>
              <a:chExt cx="1248" cy="108"/>
            </a:xfrm>
          </p:grpSpPr>
          <p:sp>
            <p:nvSpPr>
              <p:cNvPr id="18" name="Line 6"/>
              <p:cNvSpPr>
                <a:spLocks noChangeShapeType="1"/>
              </p:cNvSpPr>
              <p:nvPr/>
            </p:nvSpPr>
            <p:spPr bwMode="auto">
              <a:xfrm>
                <a:off x="672" y="196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Line 7"/>
              <p:cNvSpPr>
                <a:spLocks noChangeShapeType="1"/>
              </p:cNvSpPr>
              <p:nvPr/>
            </p:nvSpPr>
            <p:spPr bwMode="auto">
              <a:xfrm>
                <a:off x="792" y="1968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Line 8"/>
              <p:cNvSpPr>
                <a:spLocks noChangeShapeType="1"/>
              </p:cNvSpPr>
              <p:nvPr/>
            </p:nvSpPr>
            <p:spPr bwMode="auto">
              <a:xfrm>
                <a:off x="912" y="196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9"/>
              <p:cNvSpPr>
                <a:spLocks noChangeShapeType="1"/>
              </p:cNvSpPr>
              <p:nvPr/>
            </p:nvSpPr>
            <p:spPr bwMode="auto">
              <a:xfrm>
                <a:off x="1020" y="1962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10"/>
              <p:cNvSpPr>
                <a:spLocks noChangeShapeType="1"/>
              </p:cNvSpPr>
              <p:nvPr/>
            </p:nvSpPr>
            <p:spPr bwMode="auto">
              <a:xfrm>
                <a:off x="1140" y="196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Line 11"/>
              <p:cNvSpPr>
                <a:spLocks noChangeShapeType="1"/>
              </p:cNvSpPr>
              <p:nvPr/>
            </p:nvSpPr>
            <p:spPr bwMode="auto">
              <a:xfrm>
                <a:off x="1242" y="1968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12"/>
              <p:cNvSpPr>
                <a:spLocks noChangeShapeType="1"/>
              </p:cNvSpPr>
              <p:nvPr/>
            </p:nvSpPr>
            <p:spPr bwMode="auto">
              <a:xfrm>
                <a:off x="1350" y="197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1470" y="1974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1590" y="197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>
                <a:off x="1698" y="1968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>
                <a:off x="1818" y="196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>
                <a:off x="1920" y="1974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Line 18"/>
            <p:cNvSpPr>
              <a:spLocks noChangeShapeType="1"/>
            </p:cNvSpPr>
            <p:nvPr/>
          </p:nvSpPr>
          <p:spPr bwMode="auto">
            <a:xfrm rot="-5400000">
              <a:off x="719" y="168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19"/>
            <p:cNvSpPr>
              <a:spLocks noChangeShapeType="1"/>
            </p:cNvSpPr>
            <p:nvPr/>
          </p:nvSpPr>
          <p:spPr bwMode="auto">
            <a:xfrm rot="-5400000">
              <a:off x="698" y="159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20"/>
            <p:cNvSpPr>
              <a:spLocks noChangeShapeType="1"/>
            </p:cNvSpPr>
            <p:nvPr/>
          </p:nvSpPr>
          <p:spPr bwMode="auto">
            <a:xfrm rot="-5400000">
              <a:off x="719" y="1474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21"/>
            <p:cNvSpPr>
              <a:spLocks noChangeShapeType="1"/>
            </p:cNvSpPr>
            <p:nvPr/>
          </p:nvSpPr>
          <p:spPr bwMode="auto">
            <a:xfrm rot="-5400000">
              <a:off x="693" y="1402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22"/>
            <p:cNvSpPr>
              <a:spLocks noChangeShapeType="1"/>
            </p:cNvSpPr>
            <p:nvPr/>
          </p:nvSpPr>
          <p:spPr bwMode="auto">
            <a:xfrm rot="-5400000">
              <a:off x="714" y="1277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23"/>
            <p:cNvSpPr>
              <a:spLocks noChangeShapeType="1"/>
            </p:cNvSpPr>
            <p:nvPr/>
          </p:nvSpPr>
          <p:spPr bwMode="auto">
            <a:xfrm rot="-5400000">
              <a:off x="698" y="1210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24"/>
            <p:cNvSpPr>
              <a:spLocks noChangeShapeType="1"/>
            </p:cNvSpPr>
            <p:nvPr/>
          </p:nvSpPr>
          <p:spPr bwMode="auto">
            <a:xfrm rot="-5400000">
              <a:off x="724" y="1096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25"/>
            <p:cNvSpPr>
              <a:spLocks noChangeShapeType="1"/>
            </p:cNvSpPr>
            <p:nvPr/>
          </p:nvSpPr>
          <p:spPr bwMode="auto">
            <a:xfrm rot="-5400000">
              <a:off x="703" y="1013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26"/>
            <p:cNvSpPr>
              <a:spLocks noChangeShapeType="1"/>
            </p:cNvSpPr>
            <p:nvPr/>
          </p:nvSpPr>
          <p:spPr bwMode="auto">
            <a:xfrm rot="-5400000">
              <a:off x="724" y="889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27"/>
            <p:cNvSpPr>
              <a:spLocks noChangeShapeType="1"/>
            </p:cNvSpPr>
            <p:nvPr/>
          </p:nvSpPr>
          <p:spPr bwMode="auto">
            <a:xfrm rot="-5400000">
              <a:off x="698" y="817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28"/>
            <p:cNvSpPr>
              <a:spLocks noChangeShapeType="1"/>
            </p:cNvSpPr>
            <p:nvPr/>
          </p:nvSpPr>
          <p:spPr bwMode="auto">
            <a:xfrm rot="-5400000">
              <a:off x="719" y="692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9"/>
            <p:cNvSpPr>
              <a:spLocks noChangeShapeType="1"/>
            </p:cNvSpPr>
            <p:nvPr/>
          </p:nvSpPr>
          <p:spPr bwMode="auto">
            <a:xfrm rot="-5400000">
              <a:off x="703" y="625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" name="Group 30"/>
          <p:cNvGrpSpPr>
            <a:grpSpLocks/>
          </p:cNvGrpSpPr>
          <p:nvPr/>
        </p:nvGrpSpPr>
        <p:grpSpPr bwMode="auto">
          <a:xfrm rot="230621">
            <a:off x="6304628" y="1122637"/>
            <a:ext cx="1494791" cy="1378136"/>
            <a:chOff x="2178" y="1104"/>
            <a:chExt cx="786" cy="864"/>
          </a:xfrm>
        </p:grpSpPr>
        <p:sp>
          <p:nvSpPr>
            <p:cNvPr id="31" name="AutoShape 31"/>
            <p:cNvSpPr>
              <a:spLocks noChangeArrowheads="1"/>
            </p:cNvSpPr>
            <p:nvPr/>
          </p:nvSpPr>
          <p:spPr bwMode="auto">
            <a:xfrm rot="-5733992">
              <a:off x="2322" y="1008"/>
              <a:ext cx="432" cy="720"/>
            </a:xfrm>
            <a:prstGeom prst="triangle">
              <a:avLst>
                <a:gd name="adj" fmla="val 50000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 altLang="en-US">
                <a:solidFill>
                  <a:srgbClr val="000000"/>
                </a:solidFill>
              </a:endParaRPr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>
              <a:off x="2880" y="1104"/>
              <a:ext cx="84" cy="8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3" name="Picture 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812" y="2316060"/>
            <a:ext cx="4008120" cy="2500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Cloud Callout 33"/>
          <p:cNvSpPr/>
          <p:nvPr/>
        </p:nvSpPr>
        <p:spPr>
          <a:xfrm>
            <a:off x="2752812" y="280836"/>
            <a:ext cx="3703793" cy="1765485"/>
          </a:xfrm>
          <a:prstGeom prst="cloudCallout">
            <a:avLst>
              <a:gd name="adj1" fmla="val 1714"/>
              <a:gd name="adj2" fmla="val -47432"/>
            </a:avLst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lIns="73799" tIns="36899" rIns="73799" bIns="36899" anchor="ctr"/>
          <a:lstStyle/>
          <a:p>
            <a:pPr>
              <a:defRPr/>
            </a:pP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8644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811714" y="1323519"/>
            <a:ext cx="6353361" cy="719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799" tIns="36899" rIns="73799" bIns="36899"/>
          <a:lstStyle/>
          <a:p>
            <a:pPr algn="just">
              <a:lnSpc>
                <a:spcPct val="150000"/>
              </a:lnSpc>
            </a:pPr>
            <a:r>
              <a:rPr lang="en-US" altLang="en-US" sz="1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Tam giác ABC là hình gồm 3 đoạn thẳng AB; BC; CA khi  3 điểm  A; B; C không thẳng hàng.</a:t>
            </a:r>
          </a:p>
        </p:txBody>
      </p:sp>
      <p:sp>
        <p:nvSpPr>
          <p:cNvPr id="3" name="Line 32">
            <a:extLst/>
          </p:cNvPr>
          <p:cNvSpPr>
            <a:spLocks noChangeShapeType="1"/>
          </p:cNvSpPr>
          <p:nvPr/>
        </p:nvSpPr>
        <p:spPr bwMode="auto">
          <a:xfrm>
            <a:off x="5929632" y="4069467"/>
            <a:ext cx="1939289" cy="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73799" tIns="36899" rIns="73799" bIns="36899"/>
          <a:lstStyle/>
          <a:p>
            <a:pPr>
              <a:defRPr/>
            </a:pPr>
            <a:endParaRPr lang="vi-VN" sz="1700" kern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4" name="Line 33">
            <a:extLst/>
          </p:cNvPr>
          <p:cNvSpPr>
            <a:spLocks noChangeShapeType="1"/>
          </p:cNvSpPr>
          <p:nvPr/>
        </p:nvSpPr>
        <p:spPr bwMode="auto">
          <a:xfrm flipH="1" flipV="1">
            <a:off x="6610352" y="2369810"/>
            <a:ext cx="1258570" cy="1699658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73799" tIns="36899" rIns="73799" bIns="36899"/>
          <a:lstStyle/>
          <a:p>
            <a:pPr>
              <a:defRPr/>
            </a:pPr>
            <a:endParaRPr lang="vi-VN" sz="1700" kern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5" name="Line 34">
            <a:extLst/>
          </p:cNvPr>
          <p:cNvSpPr>
            <a:spLocks noChangeShapeType="1"/>
          </p:cNvSpPr>
          <p:nvPr/>
        </p:nvSpPr>
        <p:spPr bwMode="auto">
          <a:xfrm flipH="1">
            <a:off x="5929632" y="2369810"/>
            <a:ext cx="680720" cy="1699658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73799" tIns="36899" rIns="73799" bIns="36899"/>
          <a:lstStyle/>
          <a:p>
            <a:pPr>
              <a:defRPr/>
            </a:pPr>
            <a:endParaRPr lang="vi-VN" sz="1700" kern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6" name="Text Box 36">
            <a:extLst/>
          </p:cNvPr>
          <p:cNvSpPr txBox="1">
            <a:spLocks noChangeArrowheads="1"/>
          </p:cNvSpPr>
          <p:nvPr/>
        </p:nvSpPr>
        <p:spPr bwMode="auto">
          <a:xfrm>
            <a:off x="6481994" y="1979993"/>
            <a:ext cx="256716" cy="336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799" tIns="36899" rIns="73799" bIns="3689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700" b="1" kern="0" dirty="0">
                <a:solidFill>
                  <a:srgbClr val="FFFF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7" name="Text Box 37">
            <a:extLst/>
          </p:cNvPr>
          <p:cNvSpPr txBox="1">
            <a:spLocks noChangeArrowheads="1"/>
          </p:cNvSpPr>
          <p:nvPr/>
        </p:nvSpPr>
        <p:spPr bwMode="auto">
          <a:xfrm>
            <a:off x="5773423" y="4069468"/>
            <a:ext cx="419100" cy="336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73799" tIns="36899" rIns="73799" bIns="3689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700" b="1" kern="0" dirty="0">
                <a:solidFill>
                  <a:srgbClr val="FFFF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8" name="Text Box 39">
            <a:extLst/>
          </p:cNvPr>
          <p:cNvSpPr txBox="1">
            <a:spLocks noChangeArrowheads="1"/>
          </p:cNvSpPr>
          <p:nvPr/>
        </p:nvSpPr>
        <p:spPr bwMode="auto">
          <a:xfrm>
            <a:off x="7815581" y="4072060"/>
            <a:ext cx="367031" cy="336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73799" tIns="36899" rIns="73799" bIns="3689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700" b="1" kern="0">
                <a:solidFill>
                  <a:srgbClr val="FFFF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auto">
          <a:xfrm>
            <a:off x="811714" y="877538"/>
            <a:ext cx="3050540" cy="37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799" tIns="36899" rIns="73799" bIns="36899" anchor="ctr"/>
          <a:lstStyle/>
          <a:p>
            <a:pPr eaLnBrk="1" hangingPunct="1"/>
            <a:r>
              <a:rPr lang="en-US" altLang="en-US" sz="1800" b="1" dirty="0">
                <a:solidFill>
                  <a:srgbClr val="FFFF00"/>
                </a:solidFill>
                <a:latin typeface=".VnTime" pitchFamily="34" charset="0"/>
              </a:rPr>
              <a:t>1. Tam gi¸c ABC lµ g× ?</a:t>
            </a: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auto">
          <a:xfrm>
            <a:off x="3195959" y="417780"/>
            <a:ext cx="2486660" cy="37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799" tIns="36899" rIns="73799" bIns="36899" anchor="ctr"/>
          <a:lstStyle/>
          <a:p>
            <a:pPr eaLnBrk="1" hangingPunct="1"/>
            <a:r>
              <a:rPr lang="en-US" altLang="en-US" sz="2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TIẾT </a:t>
            </a:r>
            <a:r>
              <a:rPr lang="en-US" altLang="en-US" sz="2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22 :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TAM GIÁC</a:t>
            </a:r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890909" y="2343095"/>
            <a:ext cx="3548380" cy="351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799" tIns="36899" rIns="73799" bIns="36899" anchor="ctr">
            <a:spAutoFit/>
          </a:bodyPr>
          <a:lstStyle/>
          <a:p>
            <a:pPr algn="just"/>
            <a:r>
              <a:rPr lang="en-US" altLang="en-US" sz="1800" b="1" dirty="0">
                <a:solidFill>
                  <a:srgbClr val="FFFF00"/>
                </a:solidFill>
                <a:latin typeface=".VnTime" pitchFamily="34" charset="0"/>
              </a:rPr>
              <a:t>* KÝ hiÖu tam </a:t>
            </a:r>
            <a:r>
              <a:rPr lang="en-US" altLang="en-US" sz="1800" b="1">
                <a:solidFill>
                  <a:srgbClr val="FFFF00"/>
                </a:solidFill>
                <a:latin typeface=".VnTime" pitchFamily="34" charset="0"/>
              </a:rPr>
              <a:t>gi¸c</a:t>
            </a:r>
            <a:r>
              <a:rPr lang="en-US" altLang="en-US" sz="18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ABC là</a:t>
            </a:r>
            <a:r>
              <a:rPr lang="en-US" altLang="en-US" sz="1800" b="1" smtClean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altLang="en-US" sz="1800" b="1" dirty="0">
                <a:solidFill>
                  <a:srgbClr val="FFFF00"/>
                </a:solidFill>
                <a:latin typeface=".VnTime" pitchFamily="34" charset="0"/>
              </a:rPr>
              <a:t>: </a:t>
            </a:r>
            <a:r>
              <a:rPr lang="en-US" altLang="en-US" sz="1800" dirty="0">
                <a:solidFill>
                  <a:srgbClr val="FFFFFF"/>
                </a:solidFill>
                <a:latin typeface=".VnTime" pitchFamily="34" charset="0"/>
                <a:sym typeface="Symbol" pitchFamily="18" charset="2"/>
              </a:rPr>
              <a:t></a:t>
            </a:r>
            <a:r>
              <a:rPr lang="en-US" altLang="en-US" sz="1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ABC</a:t>
            </a:r>
            <a:endParaRPr lang="en-US" altLang="en-US" sz="1800" dirty="0">
              <a:solidFill>
                <a:srgbClr val="FFFFFF"/>
              </a:solidFill>
              <a:latin typeface=".VnTime" pitchFamily="34" charset="0"/>
            </a:endParaRPr>
          </a:p>
        </p:txBody>
      </p:sp>
      <p:sp>
        <p:nvSpPr>
          <p:cNvPr id="12" name="Oval 32"/>
          <p:cNvSpPr>
            <a:spLocks noChangeArrowheads="1"/>
          </p:cNvSpPr>
          <p:nvPr/>
        </p:nvSpPr>
        <p:spPr bwMode="auto">
          <a:xfrm>
            <a:off x="6582412" y="2342586"/>
            <a:ext cx="63500" cy="86863"/>
          </a:xfrm>
          <a:prstGeom prst="ellipse">
            <a:avLst/>
          </a:prstGeom>
          <a:solidFill>
            <a:srgbClr val="FF33CC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3799" tIns="36899" rIns="73799" bIns="36899"/>
          <a:lstStyle/>
          <a:p>
            <a:pPr eaLnBrk="1" hangingPunct="1"/>
            <a:endParaRPr lang="en-US" altLang="en-US" sz="17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3" name="Oval 32"/>
          <p:cNvSpPr>
            <a:spLocks noChangeArrowheads="1"/>
          </p:cNvSpPr>
          <p:nvPr/>
        </p:nvSpPr>
        <p:spPr bwMode="auto">
          <a:xfrm>
            <a:off x="5899154" y="4021500"/>
            <a:ext cx="63500" cy="86863"/>
          </a:xfrm>
          <a:prstGeom prst="ellipse">
            <a:avLst/>
          </a:prstGeom>
          <a:solidFill>
            <a:srgbClr val="FF33CC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3799" tIns="36899" rIns="73799" bIns="36899"/>
          <a:lstStyle/>
          <a:p>
            <a:pPr eaLnBrk="1" hangingPunct="1"/>
            <a:endParaRPr lang="en-US" altLang="en-US" sz="17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Oval 32"/>
          <p:cNvSpPr>
            <a:spLocks noChangeArrowheads="1"/>
          </p:cNvSpPr>
          <p:nvPr/>
        </p:nvSpPr>
        <p:spPr bwMode="auto">
          <a:xfrm>
            <a:off x="7828282" y="4020203"/>
            <a:ext cx="64771" cy="86863"/>
          </a:xfrm>
          <a:prstGeom prst="ellipse">
            <a:avLst/>
          </a:prstGeom>
          <a:solidFill>
            <a:srgbClr val="FF33CC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3799" tIns="36899" rIns="73799" bIns="36899"/>
          <a:lstStyle/>
          <a:p>
            <a:pPr eaLnBrk="1" hangingPunct="1"/>
            <a:endParaRPr lang="en-US" altLang="en-US" sz="1700">
              <a:solidFill>
                <a:srgbClr val="FFFF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57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1" grpId="0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9"/>
          <p:cNvSpPr>
            <a:spLocks noChangeShapeType="1"/>
          </p:cNvSpPr>
          <p:nvPr/>
        </p:nvSpPr>
        <p:spPr bwMode="auto">
          <a:xfrm>
            <a:off x="1065526" y="2723698"/>
            <a:ext cx="170688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3" name="Line 20"/>
          <p:cNvSpPr>
            <a:spLocks noChangeShapeType="1"/>
          </p:cNvSpPr>
          <p:nvPr/>
        </p:nvSpPr>
        <p:spPr bwMode="auto">
          <a:xfrm flipV="1">
            <a:off x="1054097" y="1775987"/>
            <a:ext cx="1402080" cy="93345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4" name="Oval 21"/>
          <p:cNvSpPr>
            <a:spLocks noChangeArrowheads="1"/>
          </p:cNvSpPr>
          <p:nvPr/>
        </p:nvSpPr>
        <p:spPr bwMode="auto">
          <a:xfrm>
            <a:off x="1038859" y="2705549"/>
            <a:ext cx="36830" cy="37597"/>
          </a:xfrm>
          <a:prstGeom prst="ellipse">
            <a:avLst/>
          </a:prstGeom>
          <a:solidFill>
            <a:srgbClr val="0000FF"/>
          </a:solidFill>
          <a:ln w="38100" algn="ctr">
            <a:solidFill>
              <a:srgbClr val="0000FF"/>
            </a:solidFill>
            <a:round/>
            <a:headEnd/>
            <a:tailEnd/>
          </a:ln>
        </p:spPr>
        <p:txBody>
          <a:bodyPr wrap="none" lIns="73799" tIns="36899" rIns="73799" bIns="36899" anchor="ctr"/>
          <a:lstStyle/>
          <a:p>
            <a:pPr algn="ctr" eaLnBrk="1" hangingPunct="1"/>
            <a:endParaRPr lang="vi-VN" altLang="en-US" sz="17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Oval 22"/>
          <p:cNvSpPr>
            <a:spLocks noChangeArrowheads="1"/>
          </p:cNvSpPr>
          <p:nvPr/>
        </p:nvSpPr>
        <p:spPr bwMode="auto">
          <a:xfrm>
            <a:off x="2435858" y="1760431"/>
            <a:ext cx="36830" cy="37598"/>
          </a:xfrm>
          <a:prstGeom prst="ellipse">
            <a:avLst/>
          </a:prstGeom>
          <a:solidFill>
            <a:srgbClr val="0000FF"/>
          </a:solidFill>
          <a:ln w="38100" algn="ctr">
            <a:solidFill>
              <a:srgbClr val="0000FF"/>
            </a:solidFill>
            <a:round/>
            <a:headEnd/>
            <a:tailEnd/>
          </a:ln>
        </p:spPr>
        <p:txBody>
          <a:bodyPr wrap="none" lIns="73799" tIns="36899" rIns="73799" bIns="36899" anchor="ctr"/>
          <a:lstStyle/>
          <a:p>
            <a:pPr algn="ctr" eaLnBrk="1" hangingPunct="1"/>
            <a:endParaRPr lang="vi-VN" altLang="en-US" sz="17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Freeform 23"/>
          <p:cNvSpPr>
            <a:spLocks/>
          </p:cNvSpPr>
          <p:nvPr/>
        </p:nvSpPr>
        <p:spPr bwMode="auto">
          <a:xfrm>
            <a:off x="2456177" y="1790248"/>
            <a:ext cx="436880" cy="933450"/>
          </a:xfrm>
          <a:custGeom>
            <a:avLst/>
            <a:gdLst>
              <a:gd name="T0" fmla="*/ 0 w 344"/>
              <a:gd name="T1" fmla="*/ 0 h 720"/>
              <a:gd name="T2" fmla="*/ 2147483647 w 344"/>
              <a:gd name="T3" fmla="*/ 2147483647 h 720"/>
              <a:gd name="T4" fmla="*/ 2147483647 w 344"/>
              <a:gd name="T5" fmla="*/ 2147483647 h 720"/>
              <a:gd name="T6" fmla="*/ 2147483647 w 344"/>
              <a:gd name="T7" fmla="*/ 2147483647 h 720"/>
              <a:gd name="T8" fmla="*/ 2147483647 w 344"/>
              <a:gd name="T9" fmla="*/ 2147483647 h 7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4" h="720">
                <a:moveTo>
                  <a:pt x="0" y="0"/>
                </a:moveTo>
                <a:cubicBezTo>
                  <a:pt x="96" y="48"/>
                  <a:pt x="192" y="96"/>
                  <a:pt x="240" y="144"/>
                </a:cubicBezTo>
                <a:cubicBezTo>
                  <a:pt x="288" y="192"/>
                  <a:pt x="272" y="232"/>
                  <a:pt x="288" y="288"/>
                </a:cubicBezTo>
                <a:cubicBezTo>
                  <a:pt x="304" y="344"/>
                  <a:pt x="344" y="408"/>
                  <a:pt x="336" y="480"/>
                </a:cubicBezTo>
                <a:cubicBezTo>
                  <a:pt x="328" y="552"/>
                  <a:pt x="284" y="636"/>
                  <a:pt x="240" y="720"/>
                </a:cubicBezTo>
              </a:path>
            </a:pathLst>
          </a:custGeom>
          <a:noFill/>
          <a:ln w="38100" cap="flat" cmpd="sng">
            <a:solidFill>
              <a:srgbClr val="FFFF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7" name="Oval 24"/>
          <p:cNvSpPr>
            <a:spLocks noChangeArrowheads="1"/>
          </p:cNvSpPr>
          <p:nvPr/>
        </p:nvSpPr>
        <p:spPr bwMode="auto">
          <a:xfrm>
            <a:off x="2733038" y="2697771"/>
            <a:ext cx="36830" cy="37597"/>
          </a:xfrm>
          <a:prstGeom prst="ellipse">
            <a:avLst/>
          </a:prstGeom>
          <a:solidFill>
            <a:srgbClr val="0000FF"/>
          </a:solidFill>
          <a:ln w="38100" algn="ctr">
            <a:solidFill>
              <a:srgbClr val="0000FF"/>
            </a:solidFill>
            <a:round/>
            <a:headEnd/>
            <a:tailEnd/>
          </a:ln>
        </p:spPr>
        <p:txBody>
          <a:bodyPr wrap="none" lIns="73799" tIns="36899" rIns="73799" bIns="36899" anchor="ctr"/>
          <a:lstStyle/>
          <a:p>
            <a:pPr algn="ctr" eaLnBrk="1" hangingPunct="1"/>
            <a:endParaRPr lang="vi-VN" altLang="en-US" sz="17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Text Box 25"/>
          <p:cNvSpPr txBox="1">
            <a:spLocks noChangeArrowheads="1"/>
          </p:cNvSpPr>
          <p:nvPr/>
        </p:nvSpPr>
        <p:spPr bwMode="auto">
          <a:xfrm>
            <a:off x="987390" y="2732773"/>
            <a:ext cx="306134" cy="336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3799" tIns="36899" rIns="73799" bIns="368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700" b="1">
                <a:solidFill>
                  <a:srgbClr val="FFFF00"/>
                </a:solidFill>
              </a:rPr>
              <a:t>A</a:t>
            </a:r>
          </a:p>
        </p:txBody>
      </p:sp>
      <p:sp>
        <p:nvSpPr>
          <p:cNvPr id="9" name="Text Box 26"/>
          <p:cNvSpPr txBox="1">
            <a:spLocks noChangeArrowheads="1"/>
          </p:cNvSpPr>
          <p:nvPr/>
        </p:nvSpPr>
        <p:spPr bwMode="auto">
          <a:xfrm>
            <a:off x="2286600" y="1459651"/>
            <a:ext cx="306134" cy="336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3799" tIns="36899" rIns="73799" bIns="368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700" b="1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2559650" y="2704251"/>
            <a:ext cx="306134" cy="336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3799" tIns="36899" rIns="73799" bIns="368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700" b="1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1" name="Rectangle 43"/>
          <p:cNvSpPr>
            <a:spLocks noChangeArrowheads="1"/>
          </p:cNvSpPr>
          <p:nvPr/>
        </p:nvSpPr>
        <p:spPr bwMode="auto">
          <a:xfrm>
            <a:off x="1948536" y="2172703"/>
            <a:ext cx="455213" cy="336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3799" tIns="36899" rIns="73799" bIns="36899">
            <a:spAutoFit/>
          </a:bodyPr>
          <a:lstStyle/>
          <a:p>
            <a:pPr algn="ctr" eaLnBrk="1" hangingPunct="1"/>
            <a:r>
              <a:rPr lang="en-US" altLang="en-US" sz="1700" b="1">
                <a:solidFill>
                  <a:srgbClr val="FFFFFF"/>
                </a:solidFill>
              </a:rPr>
              <a:t>H.1</a:t>
            </a:r>
          </a:p>
        </p:txBody>
      </p:sp>
      <p:grpSp>
        <p:nvGrpSpPr>
          <p:cNvPr id="12" name="Nhóm 1"/>
          <p:cNvGrpSpPr>
            <a:grpSpLocks/>
          </p:cNvGrpSpPr>
          <p:nvPr/>
        </p:nvGrpSpPr>
        <p:grpSpPr bwMode="auto">
          <a:xfrm>
            <a:off x="5935897" y="1633270"/>
            <a:ext cx="2053146" cy="1765454"/>
            <a:chOff x="5259204" y="2331474"/>
            <a:chExt cx="3321087" cy="2466788"/>
          </a:xfrm>
        </p:grpSpPr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5856287" y="2799035"/>
              <a:ext cx="2286000" cy="167640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 flipH="1">
              <a:off x="5840412" y="4461147"/>
              <a:ext cx="2286000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>
              <a:off x="5840412" y="2784747"/>
              <a:ext cx="0" cy="167640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Oval 30"/>
            <p:cNvSpPr>
              <a:spLocks noChangeArrowheads="1"/>
            </p:cNvSpPr>
            <p:nvPr/>
          </p:nvSpPr>
          <p:spPr bwMode="auto">
            <a:xfrm>
              <a:off x="5834062" y="4432572"/>
              <a:ext cx="46038" cy="46038"/>
            </a:xfrm>
            <a:prstGeom prst="ellipse">
              <a:avLst/>
            </a:prstGeom>
            <a:solidFill>
              <a:srgbClr val="C00000"/>
            </a:solidFill>
            <a:ln w="28575" algn="ctr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vi-VN" altLang="en-US" sz="17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17" name="Oval 31"/>
            <p:cNvSpPr>
              <a:spLocks noChangeArrowheads="1"/>
            </p:cNvSpPr>
            <p:nvPr/>
          </p:nvSpPr>
          <p:spPr bwMode="auto">
            <a:xfrm>
              <a:off x="5834062" y="2779985"/>
              <a:ext cx="46038" cy="46037"/>
            </a:xfrm>
            <a:prstGeom prst="ellipse">
              <a:avLst/>
            </a:prstGeom>
            <a:solidFill>
              <a:srgbClr val="C00000"/>
            </a:solidFill>
            <a:ln w="28575" algn="ctr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vi-VN" altLang="en-US" sz="17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18" name="Oval 34"/>
            <p:cNvSpPr>
              <a:spLocks noChangeArrowheads="1"/>
            </p:cNvSpPr>
            <p:nvPr/>
          </p:nvSpPr>
          <p:spPr bwMode="auto">
            <a:xfrm>
              <a:off x="8105775" y="4442097"/>
              <a:ext cx="46037" cy="46038"/>
            </a:xfrm>
            <a:prstGeom prst="ellipse">
              <a:avLst/>
            </a:prstGeom>
            <a:solidFill>
              <a:srgbClr val="C00000"/>
            </a:solidFill>
            <a:ln w="28575" algn="ctr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vi-VN" altLang="en-US" sz="17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" name="Text Box 36"/>
            <p:cNvSpPr txBox="1">
              <a:spLocks noChangeArrowheads="1"/>
            </p:cNvSpPr>
            <p:nvPr/>
          </p:nvSpPr>
          <p:spPr bwMode="auto">
            <a:xfrm>
              <a:off x="5259204" y="4119835"/>
              <a:ext cx="552819" cy="4945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700" b="1">
                  <a:solidFill>
                    <a:srgbClr val="FFFF00"/>
                  </a:solidFill>
                </a:rPr>
                <a:t>B</a:t>
              </a:r>
            </a:p>
          </p:txBody>
        </p:sp>
        <p:sp>
          <p:nvSpPr>
            <p:cNvPr id="20" name="Text Box 38"/>
            <p:cNvSpPr txBox="1">
              <a:spLocks noChangeArrowheads="1"/>
            </p:cNvSpPr>
            <p:nvPr/>
          </p:nvSpPr>
          <p:spPr bwMode="auto">
            <a:xfrm>
              <a:off x="5410016" y="2331474"/>
              <a:ext cx="552819" cy="4945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700" b="1">
                  <a:solidFill>
                    <a:srgbClr val="FFFF00"/>
                  </a:solidFill>
                </a:rPr>
                <a:t>A</a:t>
              </a:r>
            </a:p>
          </p:txBody>
        </p:sp>
        <p:sp>
          <p:nvSpPr>
            <p:cNvPr id="21" name="Text Box 40"/>
            <p:cNvSpPr txBox="1">
              <a:spLocks noChangeArrowheads="1"/>
            </p:cNvSpPr>
            <p:nvPr/>
          </p:nvSpPr>
          <p:spPr bwMode="auto">
            <a:xfrm>
              <a:off x="8027472" y="4303713"/>
              <a:ext cx="552819" cy="4945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700" b="1">
                  <a:solidFill>
                    <a:srgbClr val="FFFF00"/>
                  </a:solidFill>
                </a:rPr>
                <a:t>C</a:t>
              </a:r>
            </a:p>
          </p:txBody>
        </p:sp>
        <p:sp>
          <p:nvSpPr>
            <p:cNvPr id="22" name="Rectangle 44"/>
            <p:cNvSpPr>
              <a:spLocks noChangeArrowheads="1"/>
            </p:cNvSpPr>
            <p:nvPr/>
          </p:nvSpPr>
          <p:spPr bwMode="auto">
            <a:xfrm>
              <a:off x="6139548" y="3659459"/>
              <a:ext cx="793963" cy="4945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en-US" sz="1700" b="1">
                  <a:solidFill>
                    <a:srgbClr val="FFFFFF"/>
                  </a:solidFill>
                </a:rPr>
                <a:t>H.2</a:t>
              </a:r>
            </a:p>
          </p:txBody>
        </p:sp>
      </p:grpSp>
      <p:grpSp>
        <p:nvGrpSpPr>
          <p:cNvPr id="23" name="Nhóm 2"/>
          <p:cNvGrpSpPr>
            <a:grpSpLocks/>
          </p:cNvGrpSpPr>
          <p:nvPr/>
        </p:nvGrpSpPr>
        <p:grpSpPr bwMode="auto">
          <a:xfrm>
            <a:off x="934941" y="2992068"/>
            <a:ext cx="2389694" cy="1815006"/>
            <a:chOff x="398251" y="4205288"/>
            <a:chExt cx="3501080" cy="2254078"/>
          </a:xfrm>
        </p:grpSpPr>
        <p:sp>
          <p:nvSpPr>
            <p:cNvPr id="24" name="Line 5"/>
            <p:cNvSpPr>
              <a:spLocks noChangeShapeType="1"/>
            </p:cNvSpPr>
            <p:nvPr/>
          </p:nvSpPr>
          <p:spPr bwMode="auto">
            <a:xfrm flipV="1">
              <a:off x="866775" y="4605338"/>
              <a:ext cx="762000" cy="1447800"/>
            </a:xfrm>
            <a:prstGeom prst="line">
              <a:avLst/>
            </a:prstGeom>
            <a:noFill/>
            <a:ln w="3810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6"/>
            <p:cNvSpPr>
              <a:spLocks noChangeShapeType="1"/>
            </p:cNvSpPr>
            <p:nvPr/>
          </p:nvSpPr>
          <p:spPr bwMode="auto">
            <a:xfrm>
              <a:off x="858838" y="6073775"/>
              <a:ext cx="2667000" cy="0"/>
            </a:xfrm>
            <a:prstGeom prst="line">
              <a:avLst/>
            </a:prstGeom>
            <a:noFill/>
            <a:ln w="3810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28"/>
            <p:cNvSpPr>
              <a:spLocks noChangeArrowheads="1"/>
            </p:cNvSpPr>
            <p:nvPr/>
          </p:nvSpPr>
          <p:spPr bwMode="auto">
            <a:xfrm>
              <a:off x="838200" y="6049963"/>
              <a:ext cx="46038" cy="46037"/>
            </a:xfrm>
            <a:prstGeom prst="ellipse">
              <a:avLst/>
            </a:prstGeom>
            <a:solidFill>
              <a:srgbClr val="FF0066"/>
            </a:solidFill>
            <a:ln w="38100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vi-VN" altLang="en-US" sz="17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7" name="Oval 29"/>
            <p:cNvSpPr>
              <a:spLocks noChangeArrowheads="1"/>
            </p:cNvSpPr>
            <p:nvPr/>
          </p:nvSpPr>
          <p:spPr bwMode="auto">
            <a:xfrm>
              <a:off x="1609725" y="4587875"/>
              <a:ext cx="46038" cy="46038"/>
            </a:xfrm>
            <a:prstGeom prst="ellipse">
              <a:avLst/>
            </a:prstGeom>
            <a:solidFill>
              <a:srgbClr val="FF0066"/>
            </a:solidFill>
            <a:ln w="38100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vi-VN" altLang="en-US" sz="17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8" name="Line 33"/>
            <p:cNvSpPr>
              <a:spLocks noChangeShapeType="1"/>
            </p:cNvSpPr>
            <p:nvPr/>
          </p:nvSpPr>
          <p:spPr bwMode="auto">
            <a:xfrm>
              <a:off x="1620838" y="4603750"/>
              <a:ext cx="1905000" cy="1447800"/>
            </a:xfrm>
            <a:prstGeom prst="line">
              <a:avLst/>
            </a:prstGeom>
            <a:noFill/>
            <a:ln w="38100">
              <a:solidFill>
                <a:srgbClr val="66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35"/>
            <p:cNvSpPr txBox="1">
              <a:spLocks noChangeArrowheads="1"/>
            </p:cNvSpPr>
            <p:nvPr/>
          </p:nvSpPr>
          <p:spPr bwMode="auto">
            <a:xfrm>
              <a:off x="398251" y="5916613"/>
              <a:ext cx="500705" cy="4395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700" b="1">
                  <a:solidFill>
                    <a:srgbClr val="FFFF00"/>
                  </a:solidFill>
                </a:rPr>
                <a:t>B</a:t>
              </a:r>
            </a:p>
          </p:txBody>
        </p:sp>
        <p:sp>
          <p:nvSpPr>
            <p:cNvPr id="30" name="Text Box 37"/>
            <p:cNvSpPr txBox="1">
              <a:spLocks noChangeArrowheads="1"/>
            </p:cNvSpPr>
            <p:nvPr/>
          </p:nvSpPr>
          <p:spPr bwMode="auto">
            <a:xfrm>
              <a:off x="1351546" y="4205288"/>
              <a:ext cx="500705" cy="4395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700" b="1">
                  <a:solidFill>
                    <a:srgbClr val="FFFF00"/>
                  </a:solidFill>
                </a:rPr>
                <a:t>A</a:t>
              </a:r>
            </a:p>
          </p:txBody>
        </p:sp>
        <p:sp>
          <p:nvSpPr>
            <p:cNvPr id="31" name="Text Box 39"/>
            <p:cNvSpPr txBox="1">
              <a:spLocks noChangeArrowheads="1"/>
            </p:cNvSpPr>
            <p:nvPr/>
          </p:nvSpPr>
          <p:spPr bwMode="auto">
            <a:xfrm>
              <a:off x="3398626" y="6019800"/>
              <a:ext cx="500705" cy="4395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700" b="1">
                  <a:solidFill>
                    <a:srgbClr val="FFFF00"/>
                  </a:solidFill>
                </a:rPr>
                <a:t>C</a:t>
              </a:r>
            </a:p>
          </p:txBody>
        </p:sp>
        <p:sp>
          <p:nvSpPr>
            <p:cNvPr id="32" name="Oval 41"/>
            <p:cNvSpPr>
              <a:spLocks noChangeArrowheads="1"/>
            </p:cNvSpPr>
            <p:nvPr/>
          </p:nvSpPr>
          <p:spPr bwMode="auto">
            <a:xfrm>
              <a:off x="3506788" y="6030913"/>
              <a:ext cx="46037" cy="46037"/>
            </a:xfrm>
            <a:prstGeom prst="ellipse">
              <a:avLst/>
            </a:prstGeom>
            <a:solidFill>
              <a:srgbClr val="FF0066"/>
            </a:solidFill>
            <a:ln w="38100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vi-VN" altLang="en-US" sz="17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3" name="Rectangle 45"/>
            <p:cNvSpPr>
              <a:spLocks noChangeArrowheads="1"/>
            </p:cNvSpPr>
            <p:nvPr/>
          </p:nvSpPr>
          <p:spPr bwMode="auto">
            <a:xfrm>
              <a:off x="1454267" y="5316537"/>
              <a:ext cx="719117" cy="4395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en-US" sz="1700" b="1">
                  <a:solidFill>
                    <a:srgbClr val="FFFFFF"/>
                  </a:solidFill>
                </a:rPr>
                <a:t>H.3</a:t>
              </a:r>
            </a:p>
          </p:txBody>
        </p:sp>
      </p:grp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876445" y="733635"/>
            <a:ext cx="2540528" cy="336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3799" tIns="36899" rIns="73799" bIns="36899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700" b="1" dirty="0">
                <a:solidFill>
                  <a:srgbClr val="FFFF00"/>
                </a:solidFill>
              </a:rPr>
              <a:t>1. Tam giác ABC là gì ?</a:t>
            </a:r>
          </a:p>
        </p:txBody>
      </p:sp>
      <p:sp>
        <p:nvSpPr>
          <p:cNvPr id="35" name="Rectangle 3">
            <a:extLst/>
          </p:cNvPr>
          <p:cNvSpPr>
            <a:spLocks noChangeArrowheads="1"/>
          </p:cNvSpPr>
          <p:nvPr/>
        </p:nvSpPr>
        <p:spPr bwMode="auto">
          <a:xfrm>
            <a:off x="936507" y="1150275"/>
            <a:ext cx="6296660" cy="336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799" tIns="36899" rIns="73799" bIns="36899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altLang="en-US" sz="1700" b="1" dirty="0">
                <a:solidFill>
                  <a:srgbClr val="FFFF00"/>
                </a:solidFill>
              </a:rPr>
              <a:t>Áp dụng :</a:t>
            </a:r>
            <a:r>
              <a:rPr lang="pt-BR" altLang="en-US" sz="1700" dirty="0">
                <a:solidFill>
                  <a:srgbClr val="FFFF00"/>
                </a:solidFill>
              </a:rPr>
              <a:t> </a:t>
            </a:r>
            <a:r>
              <a:rPr lang="pt-BR" altLang="en-US" sz="1700" dirty="0">
                <a:solidFill>
                  <a:schemeClr val="bg1">
                    <a:lumMod val="95000"/>
                  </a:schemeClr>
                </a:solidFill>
              </a:rPr>
              <a:t>Trong các hình vẽ sau, hình nào là tam </a:t>
            </a:r>
            <a:r>
              <a:rPr lang="pt-BR" altLang="en-US" sz="1700">
                <a:solidFill>
                  <a:schemeClr val="bg1">
                    <a:lumMod val="95000"/>
                  </a:schemeClr>
                </a:solidFill>
              </a:rPr>
              <a:t>giác </a:t>
            </a:r>
            <a:r>
              <a:rPr lang="pt-BR" altLang="en-US" sz="1700" smtClean="0">
                <a:solidFill>
                  <a:schemeClr val="bg1">
                    <a:lumMod val="95000"/>
                  </a:schemeClr>
                </a:solidFill>
              </a:rPr>
              <a:t>ABC ? </a:t>
            </a:r>
            <a:r>
              <a:rPr lang="en-US" altLang="en-US" sz="170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endParaRPr lang="en-US" altLang="en-US" sz="17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6" name="Cloud Callout 35">
            <a:extLst/>
          </p:cNvPr>
          <p:cNvSpPr/>
          <p:nvPr/>
        </p:nvSpPr>
        <p:spPr>
          <a:xfrm>
            <a:off x="3427069" y="1627715"/>
            <a:ext cx="1892300" cy="1028570"/>
          </a:xfrm>
          <a:prstGeom prst="cloudCallout">
            <a:avLst>
              <a:gd name="adj1" fmla="val 1714"/>
              <a:gd name="adj2" fmla="val -47432"/>
            </a:avLst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lIns="73799" tIns="36899" rIns="73799" bIns="36899" anchor="ctr"/>
          <a:lstStyle/>
          <a:p>
            <a:pPr algn="ctr">
              <a:defRPr/>
            </a:pP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H.2 </a:t>
            </a:r>
            <a:r>
              <a:rPr lang="en-US" sz="1700" b="1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H.3 là tam giác ABC</a:t>
            </a:r>
          </a:p>
        </p:txBody>
      </p:sp>
      <p:sp>
        <p:nvSpPr>
          <p:cNvPr id="37" name="Cloud Callout 36">
            <a:extLst/>
          </p:cNvPr>
          <p:cNvSpPr/>
          <p:nvPr/>
        </p:nvSpPr>
        <p:spPr>
          <a:xfrm>
            <a:off x="3068294" y="3380114"/>
            <a:ext cx="2609849" cy="1013486"/>
          </a:xfrm>
          <a:prstGeom prst="cloudCallout">
            <a:avLst>
              <a:gd name="adj1" fmla="val 1727"/>
              <a:gd name="adj2" fmla="val -90435"/>
            </a:avLst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lIns="73799" tIns="36899" rIns="73799" bIns="36899" anchor="ctr"/>
          <a:lstStyle/>
          <a:p>
            <a:pPr algn="ctr">
              <a:defRPr/>
            </a:pP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H.1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H.4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1700" b="1" kern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17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</a:t>
            </a:r>
          </a:p>
        </p:txBody>
      </p:sp>
      <p:grpSp>
        <p:nvGrpSpPr>
          <p:cNvPr id="38" name="Nhóm 3"/>
          <p:cNvGrpSpPr>
            <a:grpSpLocks/>
          </p:cNvGrpSpPr>
          <p:nvPr/>
        </p:nvGrpSpPr>
        <p:grpSpPr bwMode="auto">
          <a:xfrm>
            <a:off x="5686666" y="4016062"/>
            <a:ext cx="2179904" cy="872039"/>
            <a:chOff x="5236401" y="5237101"/>
            <a:chExt cx="3067694" cy="1290689"/>
          </a:xfrm>
        </p:grpSpPr>
        <p:sp>
          <p:nvSpPr>
            <p:cNvPr id="39" name="Text Box 16"/>
            <p:cNvSpPr txBox="1">
              <a:spLocks noChangeArrowheads="1"/>
            </p:cNvSpPr>
            <p:nvPr/>
          </p:nvSpPr>
          <p:spPr bwMode="auto">
            <a:xfrm>
              <a:off x="5236401" y="5265736"/>
              <a:ext cx="480947" cy="5238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700" b="1">
                  <a:solidFill>
                    <a:srgbClr val="FFFF00"/>
                  </a:solidFill>
                </a:rPr>
                <a:t>A</a:t>
              </a:r>
            </a:p>
          </p:txBody>
        </p:sp>
        <p:sp>
          <p:nvSpPr>
            <p:cNvPr id="40" name="Text Box 17"/>
            <p:cNvSpPr txBox="1">
              <a:spLocks noChangeArrowheads="1"/>
            </p:cNvSpPr>
            <p:nvPr/>
          </p:nvSpPr>
          <p:spPr bwMode="auto">
            <a:xfrm>
              <a:off x="6635248" y="5262563"/>
              <a:ext cx="480947" cy="523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700" b="1" dirty="0">
                  <a:solidFill>
                    <a:srgbClr val="FFFF00"/>
                  </a:solidFill>
                </a:rPr>
                <a:t>B</a:t>
              </a:r>
            </a:p>
          </p:txBody>
        </p:sp>
        <p:sp>
          <p:nvSpPr>
            <p:cNvPr id="41" name="Text Box 18"/>
            <p:cNvSpPr txBox="1">
              <a:spLocks noChangeArrowheads="1"/>
            </p:cNvSpPr>
            <p:nvPr/>
          </p:nvSpPr>
          <p:spPr bwMode="auto">
            <a:xfrm>
              <a:off x="7823148" y="5237101"/>
              <a:ext cx="480947" cy="523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1700" b="1" dirty="0">
                  <a:solidFill>
                    <a:srgbClr val="FFFF00"/>
                  </a:solidFill>
                </a:rPr>
                <a:t>C</a:t>
              </a:r>
            </a:p>
          </p:txBody>
        </p:sp>
        <p:sp>
          <p:nvSpPr>
            <p:cNvPr id="42" name="Rectangle 46"/>
            <p:cNvSpPr>
              <a:spLocks noChangeArrowheads="1"/>
            </p:cNvSpPr>
            <p:nvPr/>
          </p:nvSpPr>
          <p:spPr bwMode="auto">
            <a:xfrm>
              <a:off x="6084005" y="6003926"/>
              <a:ext cx="690740" cy="5238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en-US" sz="1700" b="1">
                  <a:solidFill>
                    <a:srgbClr val="FFFFFF"/>
                  </a:solidFill>
                </a:rPr>
                <a:t>H.4</a:t>
              </a:r>
            </a:p>
          </p:txBody>
        </p:sp>
        <p:sp>
          <p:nvSpPr>
            <p:cNvPr id="43" name="Line 19"/>
            <p:cNvSpPr>
              <a:spLocks noChangeShapeType="1"/>
            </p:cNvSpPr>
            <p:nvPr/>
          </p:nvSpPr>
          <p:spPr bwMode="auto">
            <a:xfrm flipV="1">
              <a:off x="5459413" y="5768975"/>
              <a:ext cx="2603500" cy="1746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" name="Rectangle 1"/>
          <p:cNvSpPr>
            <a:spLocks noChangeArrowheads="1"/>
          </p:cNvSpPr>
          <p:nvPr/>
        </p:nvSpPr>
        <p:spPr bwMode="auto">
          <a:xfrm>
            <a:off x="5730762" y="4016063"/>
            <a:ext cx="242816" cy="524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799" tIns="36899" rIns="73799" bIns="36899">
            <a:spAutoFit/>
          </a:bodyPr>
          <a:lstStyle/>
          <a:p>
            <a:r>
              <a:rPr lang="en-US" sz="2900" b="1" dirty="0">
                <a:solidFill>
                  <a:srgbClr val="FFFFFF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6731631" y="4006400"/>
            <a:ext cx="242816" cy="524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799" tIns="36899" rIns="73799" bIns="36899">
            <a:spAutoFit/>
          </a:bodyPr>
          <a:lstStyle/>
          <a:p>
            <a:r>
              <a:rPr lang="en-US" sz="2900" b="1" dirty="0">
                <a:solidFill>
                  <a:srgbClr val="FFFFFF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7558148" y="4015277"/>
            <a:ext cx="242816" cy="524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799" tIns="36899" rIns="73799" bIns="36899">
            <a:spAutoFit/>
          </a:bodyPr>
          <a:lstStyle/>
          <a:p>
            <a:r>
              <a:rPr lang="en-US" sz="2900" b="1" dirty="0" smtClean="0">
                <a:solidFill>
                  <a:srgbClr val="FFFFFF"/>
                </a:solidFill>
                <a:latin typeface=".VnTime" pitchFamily="34" charset="0"/>
              </a:rPr>
              <a:t>.</a:t>
            </a:r>
            <a:endParaRPr lang="en-US" sz="2900" b="1" dirty="0">
              <a:solidFill>
                <a:srgbClr val="FFFFFF"/>
              </a:solidFill>
              <a:latin typeface=".VnTim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88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1050925" y="1176691"/>
            <a:ext cx="6339338" cy="719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799" tIns="36899" rIns="73799" bIns="36899"/>
          <a:lstStyle/>
          <a:p>
            <a:pPr algn="just">
              <a:lnSpc>
                <a:spcPct val="150000"/>
              </a:lnSpc>
            </a:pPr>
            <a:r>
              <a:rPr lang="en-US" altLang="en-US" sz="1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Tam giác ABC là hình gồm 3 đoạn thẳng AB; BC; CA khi 3 điểm A; B; C không thẳng hàng.</a:t>
            </a:r>
          </a:p>
        </p:txBody>
      </p:sp>
      <p:sp>
        <p:nvSpPr>
          <p:cNvPr id="3" name="Line 32">
            <a:extLst/>
          </p:cNvPr>
          <p:cNvSpPr>
            <a:spLocks noChangeShapeType="1"/>
          </p:cNvSpPr>
          <p:nvPr/>
        </p:nvSpPr>
        <p:spPr bwMode="auto">
          <a:xfrm>
            <a:off x="5712461" y="3770813"/>
            <a:ext cx="1939289" cy="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73799" tIns="36899" rIns="73799" bIns="36899"/>
          <a:lstStyle/>
          <a:p>
            <a:pPr>
              <a:defRPr/>
            </a:pPr>
            <a:endParaRPr lang="vi-VN" sz="1700" kern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4" name="Line 33">
            <a:extLst/>
          </p:cNvPr>
          <p:cNvSpPr>
            <a:spLocks noChangeShapeType="1"/>
          </p:cNvSpPr>
          <p:nvPr/>
        </p:nvSpPr>
        <p:spPr bwMode="auto">
          <a:xfrm flipH="1" flipV="1">
            <a:off x="6393180" y="2072454"/>
            <a:ext cx="1258570" cy="1698361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73799" tIns="36899" rIns="73799" bIns="36899"/>
          <a:lstStyle/>
          <a:p>
            <a:pPr>
              <a:defRPr/>
            </a:pPr>
            <a:endParaRPr lang="vi-VN" sz="1700" kern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5" name="Line 34">
            <a:extLst/>
          </p:cNvPr>
          <p:cNvSpPr>
            <a:spLocks noChangeShapeType="1"/>
          </p:cNvSpPr>
          <p:nvPr/>
        </p:nvSpPr>
        <p:spPr bwMode="auto">
          <a:xfrm flipH="1">
            <a:off x="5712460" y="2072454"/>
            <a:ext cx="680720" cy="1698361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73799" tIns="36899" rIns="73799" bIns="36899"/>
          <a:lstStyle/>
          <a:p>
            <a:pPr>
              <a:defRPr/>
            </a:pPr>
            <a:endParaRPr lang="vi-VN" sz="1700" kern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6" name="Text Box 36">
            <a:extLst/>
          </p:cNvPr>
          <p:cNvSpPr txBox="1">
            <a:spLocks noChangeArrowheads="1"/>
          </p:cNvSpPr>
          <p:nvPr/>
        </p:nvSpPr>
        <p:spPr bwMode="auto">
          <a:xfrm>
            <a:off x="6263291" y="1679437"/>
            <a:ext cx="313690" cy="336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73799" tIns="36899" rIns="73799" bIns="3689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700" b="1" kern="0" dirty="0">
                <a:solidFill>
                  <a:srgbClr val="FFFF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7" name="Text Box 37">
            <a:extLst/>
          </p:cNvPr>
          <p:cNvSpPr txBox="1">
            <a:spLocks noChangeArrowheads="1"/>
          </p:cNvSpPr>
          <p:nvPr/>
        </p:nvSpPr>
        <p:spPr bwMode="auto">
          <a:xfrm>
            <a:off x="5556250" y="3770814"/>
            <a:ext cx="419100" cy="336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73799" tIns="36899" rIns="73799" bIns="3689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700" b="1" kern="0" dirty="0">
                <a:solidFill>
                  <a:srgbClr val="FFFF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8" name="Text Box 39">
            <a:extLst/>
          </p:cNvPr>
          <p:cNvSpPr txBox="1">
            <a:spLocks noChangeArrowheads="1"/>
          </p:cNvSpPr>
          <p:nvPr/>
        </p:nvSpPr>
        <p:spPr bwMode="auto">
          <a:xfrm>
            <a:off x="7598410" y="3773407"/>
            <a:ext cx="367031" cy="336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73799" tIns="36899" rIns="73799" bIns="3689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700" b="1" kern="0">
                <a:solidFill>
                  <a:srgbClr val="FFFF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auto">
          <a:xfrm>
            <a:off x="948653" y="824053"/>
            <a:ext cx="1940560" cy="37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799" tIns="36899" rIns="73799" bIns="36899" anchor="ctr"/>
          <a:lstStyle/>
          <a:p>
            <a:pPr eaLnBrk="1" hangingPunct="1"/>
            <a:r>
              <a:rPr lang="en-US" altLang="en-US" sz="1800" b="1" dirty="0">
                <a:solidFill>
                  <a:srgbClr val="FFFF00"/>
                </a:solidFill>
                <a:latin typeface=".VnTime" pitchFamily="34" charset="0"/>
              </a:rPr>
              <a:t>1. Tam gi¸c ABC lµ g× ?</a:t>
            </a: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1070459" y="2152123"/>
            <a:ext cx="3806342" cy="351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3799" tIns="36899" rIns="73799" bIns="36899" anchor="ctr">
            <a:spAutoFit/>
          </a:bodyPr>
          <a:lstStyle/>
          <a:p>
            <a:pPr algn="just"/>
            <a:r>
              <a:rPr lang="en-US" altLang="en-US" sz="1800" b="1" dirty="0">
                <a:solidFill>
                  <a:srgbClr val="FFFF00"/>
                </a:solidFill>
                <a:latin typeface=".VnTime" pitchFamily="34" charset="0"/>
              </a:rPr>
              <a:t>* KÝ hiÖu tam </a:t>
            </a:r>
            <a:r>
              <a:rPr lang="en-US" altLang="en-US" sz="1800" b="1">
                <a:solidFill>
                  <a:srgbClr val="FFFF00"/>
                </a:solidFill>
                <a:latin typeface=".VnTime" pitchFamily="34" charset="0"/>
              </a:rPr>
              <a:t>gi¸c</a:t>
            </a:r>
            <a:r>
              <a:rPr lang="en-US" altLang="en-US" sz="18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ABC là</a:t>
            </a:r>
            <a:r>
              <a:rPr lang="en-US" altLang="en-US" sz="1800" b="1" smtClean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altLang="en-US" sz="1800" b="1" dirty="0">
                <a:solidFill>
                  <a:srgbClr val="FFFF00"/>
                </a:solidFill>
                <a:latin typeface=".VnTime" pitchFamily="34" charset="0"/>
              </a:rPr>
              <a:t>: </a:t>
            </a:r>
            <a:r>
              <a:rPr lang="en-US" altLang="en-US" sz="1800">
                <a:solidFill>
                  <a:srgbClr val="FFFFFF"/>
                </a:solidFill>
                <a:latin typeface=".VnTime" pitchFamily="34" charset="0"/>
                <a:sym typeface="Symbol" pitchFamily="18" charset="2"/>
              </a:rPr>
              <a:t></a:t>
            </a:r>
            <a:r>
              <a:rPr lang="en-US" altLang="en-US" sz="18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18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ABC.</a:t>
            </a:r>
            <a:endParaRPr lang="en-US" altLang="en-US" sz="1800" dirty="0">
              <a:solidFill>
                <a:srgbClr val="FFFFFF"/>
              </a:solidFill>
              <a:latin typeface=".VnTime" pitchFamily="34" charset="0"/>
            </a:endParaRPr>
          </a:p>
        </p:txBody>
      </p:sp>
      <p:sp>
        <p:nvSpPr>
          <p:cNvPr id="11" name="Rectangle 10">
            <a:extLst/>
          </p:cNvPr>
          <p:cNvSpPr>
            <a:spLocks noChangeArrowheads="1"/>
          </p:cNvSpPr>
          <p:nvPr/>
        </p:nvSpPr>
        <p:spPr bwMode="auto">
          <a:xfrm>
            <a:off x="1040085" y="2676625"/>
            <a:ext cx="2992120" cy="490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799" tIns="36899" rIns="73799" bIns="36899" anchor="ctr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sz="18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* </a:t>
            </a:r>
            <a:r>
              <a:rPr lang="en-US" sz="1800" b="1" kern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18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kern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18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kern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8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kern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18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kern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18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18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" name="Rectangle 11">
            <a:extLst/>
          </p:cNvPr>
          <p:cNvSpPr/>
          <p:nvPr/>
        </p:nvSpPr>
        <p:spPr>
          <a:xfrm>
            <a:off x="3326040" y="2788124"/>
            <a:ext cx="785432" cy="336129"/>
          </a:xfrm>
          <a:prstGeom prst="rect">
            <a:avLst/>
          </a:prstGeom>
        </p:spPr>
        <p:txBody>
          <a:bodyPr wrap="none" lIns="73799" tIns="36899" rIns="73799" bIns="36899">
            <a:spAutoFit/>
          </a:bodyPr>
          <a:lstStyle/>
          <a:p>
            <a:pPr>
              <a:defRPr/>
            </a:pPr>
            <a:r>
              <a:rPr lang="en-US" sz="17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1700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1700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ABC</a:t>
            </a:r>
            <a:endParaRPr lang="en-US" sz="1700" dirty="0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13" name="Oval 32"/>
          <p:cNvSpPr>
            <a:spLocks noChangeArrowheads="1"/>
          </p:cNvSpPr>
          <p:nvPr/>
        </p:nvSpPr>
        <p:spPr bwMode="auto">
          <a:xfrm>
            <a:off x="6365242" y="2043932"/>
            <a:ext cx="63500" cy="88160"/>
          </a:xfrm>
          <a:prstGeom prst="ellipse">
            <a:avLst/>
          </a:prstGeom>
          <a:solidFill>
            <a:srgbClr val="FF33CC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3799" tIns="36899" rIns="73799" bIns="36899"/>
          <a:lstStyle/>
          <a:p>
            <a:pPr eaLnBrk="1" hangingPunct="1"/>
            <a:endParaRPr lang="en-US" altLang="en-US" sz="17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4" name="Oval 32"/>
          <p:cNvSpPr>
            <a:spLocks noChangeArrowheads="1"/>
          </p:cNvSpPr>
          <p:nvPr/>
        </p:nvSpPr>
        <p:spPr bwMode="auto">
          <a:xfrm>
            <a:off x="5681983" y="3724142"/>
            <a:ext cx="63500" cy="85566"/>
          </a:xfrm>
          <a:prstGeom prst="ellipse">
            <a:avLst/>
          </a:prstGeom>
          <a:solidFill>
            <a:srgbClr val="FF33CC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3799" tIns="36899" rIns="73799" bIns="36899"/>
          <a:lstStyle/>
          <a:p>
            <a:pPr eaLnBrk="1" hangingPunct="1"/>
            <a:endParaRPr lang="en-US" altLang="en-US" sz="17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5" name="Oval 32"/>
          <p:cNvSpPr>
            <a:spLocks noChangeArrowheads="1"/>
          </p:cNvSpPr>
          <p:nvPr/>
        </p:nvSpPr>
        <p:spPr bwMode="auto">
          <a:xfrm>
            <a:off x="7611112" y="3721549"/>
            <a:ext cx="64771" cy="88160"/>
          </a:xfrm>
          <a:prstGeom prst="ellipse">
            <a:avLst/>
          </a:prstGeom>
          <a:solidFill>
            <a:srgbClr val="FF33CC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3799" tIns="36899" rIns="73799" bIns="36899"/>
          <a:lstStyle/>
          <a:p>
            <a:pPr eaLnBrk="1" hangingPunct="1"/>
            <a:endParaRPr lang="en-US" altLang="en-US" sz="17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7" name="Rectangle 16">
            <a:extLst/>
          </p:cNvPr>
          <p:cNvSpPr>
            <a:spLocks noChangeArrowheads="1"/>
          </p:cNvSpPr>
          <p:nvPr/>
        </p:nvSpPr>
        <p:spPr bwMode="auto">
          <a:xfrm>
            <a:off x="1554481" y="3147015"/>
            <a:ext cx="2992120" cy="905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799" tIns="36899" rIns="73799" bIns="36899" anchor="ctr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sz="18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b="1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US" sz="1800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18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1800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18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AC,  </a:t>
            </a:r>
            <a:r>
              <a:rPr lang="en-US" sz="18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1800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18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CA,</a:t>
            </a:r>
          </a:p>
        </p:txBody>
      </p:sp>
      <p:sp>
        <p:nvSpPr>
          <p:cNvPr id="18" name="Rectangle 17">
            <a:extLst/>
          </p:cNvPr>
          <p:cNvSpPr>
            <a:spLocks noChangeArrowheads="1"/>
          </p:cNvSpPr>
          <p:nvPr/>
        </p:nvSpPr>
        <p:spPr bwMode="auto">
          <a:xfrm>
            <a:off x="1647191" y="3942706"/>
            <a:ext cx="2992120" cy="490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799" tIns="36899" rIns="73799" bIns="36899" anchor="ctr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sz="18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1800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AB,  </a:t>
            </a:r>
            <a:r>
              <a:rPr lang="en-US" sz="18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1800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BA.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657352" y="3251023"/>
            <a:ext cx="1668687" cy="351518"/>
          </a:xfrm>
          <a:prstGeom prst="rect">
            <a:avLst/>
          </a:prstGeom>
        </p:spPr>
        <p:txBody>
          <a:bodyPr wrap="none" lIns="73799" tIns="36899" rIns="73799" bIns="36899">
            <a:spAutoFit/>
          </a:bodyPr>
          <a:lstStyle/>
          <a:p>
            <a:pPr>
              <a:defRPr/>
            </a:pPr>
            <a:r>
              <a:rPr lang="en-US" sz="18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1800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8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BC,  </a:t>
            </a:r>
            <a:r>
              <a:rPr lang="en-US" sz="18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1800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8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CB, </a:t>
            </a:r>
            <a:endParaRPr lang="vi-VN" sz="1800" dirty="0"/>
          </a:p>
        </p:txBody>
      </p:sp>
    </p:spTree>
    <p:extLst>
      <p:ext uri="{BB962C8B-B14F-4D97-AF65-F5344CB8AC3E}">
        <p14:creationId xmlns:p14="http://schemas.microsoft.com/office/powerpoint/2010/main" val="226314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652780" y="1144472"/>
            <a:ext cx="5273760" cy="719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799" tIns="36899" rIns="73799" bIns="36899"/>
          <a:lstStyle/>
          <a:p>
            <a:pPr algn="just"/>
            <a:r>
              <a:rPr lang="en-US" sz="18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Tam giác ABC là hình gồm 3 đoạn thẳng AB; BC; CA khi 3 điểm A; B; C không thẳng hàng.</a:t>
            </a:r>
          </a:p>
        </p:txBody>
      </p:sp>
      <p:sp>
        <p:nvSpPr>
          <p:cNvPr id="3" name="Rectangle 23"/>
          <p:cNvSpPr>
            <a:spLocks noChangeArrowheads="1"/>
          </p:cNvSpPr>
          <p:nvPr/>
        </p:nvSpPr>
        <p:spPr bwMode="auto">
          <a:xfrm>
            <a:off x="652780" y="803504"/>
            <a:ext cx="1941830" cy="37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799" tIns="36899" rIns="73799" bIns="36899" anchor="ctr"/>
          <a:lstStyle/>
          <a:p>
            <a:pPr eaLnBrk="1" hangingPunct="1"/>
            <a:r>
              <a:rPr lang="en-US" altLang="en-US" sz="2100" b="1" dirty="0">
                <a:solidFill>
                  <a:srgbClr val="FFFF00"/>
                </a:solidFill>
                <a:latin typeface=".VnTime" pitchFamily="34" charset="0"/>
              </a:rPr>
              <a:t>1. Tam gi¸c ABC lµ g× ?</a:t>
            </a:r>
          </a:p>
        </p:txBody>
      </p:sp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652781" y="1766333"/>
            <a:ext cx="4596764" cy="690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3799" tIns="36899" rIns="73799" bIns="36899" anchor="ctr">
            <a:spAutoFit/>
          </a:bodyPr>
          <a:lstStyle/>
          <a:p>
            <a:pPr algn="just"/>
            <a:r>
              <a:rPr lang="en-US" altLang="en-US" sz="2000" b="1" dirty="0">
                <a:solidFill>
                  <a:srgbClr val="FFFF00"/>
                </a:solidFill>
                <a:latin typeface=".VnTime" pitchFamily="34" charset="0"/>
              </a:rPr>
              <a:t>* KÝ hiÖu tam </a:t>
            </a:r>
            <a:r>
              <a:rPr lang="en-US" altLang="en-US" sz="2000" b="1">
                <a:solidFill>
                  <a:srgbClr val="FFFF00"/>
                </a:solidFill>
                <a:latin typeface=".VnTime" pitchFamily="34" charset="0"/>
              </a:rPr>
              <a:t>gi¸c</a:t>
            </a:r>
            <a:r>
              <a:rPr lang="en-US" altLang="en-US" sz="2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ABC là</a:t>
            </a:r>
            <a:r>
              <a:rPr lang="en-US" altLang="en-US" sz="2000" b="1" smtClean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altLang="en-US" sz="2000" b="1" dirty="0">
                <a:solidFill>
                  <a:srgbClr val="FFFF00"/>
                </a:solidFill>
                <a:latin typeface=".VnTime" pitchFamily="34" charset="0"/>
              </a:rPr>
              <a:t>: </a:t>
            </a:r>
            <a:r>
              <a:rPr lang="en-US" altLang="en-US" sz="2000">
                <a:solidFill>
                  <a:srgbClr val="FFFFFF"/>
                </a:solidFill>
                <a:latin typeface=".VnTime" pitchFamily="34" charset="0"/>
                <a:sym typeface="Symbol" pitchFamily="18" charset="2"/>
              </a:rPr>
              <a:t></a:t>
            </a:r>
            <a:r>
              <a:rPr lang="en-US" altLang="en-US" sz="20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ABC.</a:t>
            </a:r>
            <a:endParaRPr lang="en-US" altLang="en-US" sz="2000" dirty="0">
              <a:solidFill>
                <a:srgbClr val="FFFFFF"/>
              </a:solidFill>
              <a:latin typeface=".VnTime" pitchFamily="34" charset="0"/>
            </a:endParaRPr>
          </a:p>
          <a:p>
            <a:pPr algn="just"/>
            <a:endParaRPr lang="en-US" altLang="en-US" sz="2000" dirty="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05790" y="2167586"/>
            <a:ext cx="4892445" cy="79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3799" tIns="36899" rIns="73799" bIns="36899" anchor="ctr">
            <a:spAutoFit/>
          </a:bodyPr>
          <a:lstStyle/>
          <a:p>
            <a:pPr algn="just">
              <a:defRPr/>
            </a:pPr>
            <a:r>
              <a:rPr lang="en-US" sz="20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* Cách đọc và gọi tên :</a:t>
            </a:r>
            <a:r>
              <a:rPr lang="en-US" sz="2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1800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17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17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ABC,</a:t>
            </a:r>
            <a:r>
              <a:rPr lang="en-US" sz="17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17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ACB,</a:t>
            </a:r>
            <a:r>
              <a:rPr lang="en-US" sz="17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17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BAC, </a:t>
            </a:r>
            <a:r>
              <a:rPr lang="en-US" sz="17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17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BCA, </a:t>
            </a:r>
            <a:r>
              <a:rPr lang="en-US" sz="17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17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CAB,  </a:t>
            </a:r>
            <a:r>
              <a:rPr lang="en-US" sz="17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17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CBA</a:t>
            </a:r>
            <a:r>
              <a:rPr lang="en-US" sz="1800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3135219" y="2183879"/>
            <a:ext cx="1001837" cy="397684"/>
          </a:xfrm>
          <a:prstGeom prst="rect">
            <a:avLst/>
          </a:prstGeom>
        </p:spPr>
        <p:txBody>
          <a:bodyPr wrap="none" lIns="73799" tIns="36899" rIns="73799" bIns="36899">
            <a:spAutoFit/>
          </a:bodyPr>
          <a:lstStyle/>
          <a:p>
            <a:pPr>
              <a:defRPr/>
            </a:pPr>
            <a:r>
              <a:rPr lang="en-US" sz="21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100" ker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2100" kern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ABC.</a:t>
            </a:r>
            <a:endParaRPr lang="en-US" sz="2100" dirty="0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>
            <a:off x="6328557" y="3249920"/>
            <a:ext cx="1587500" cy="0"/>
          </a:xfrm>
          <a:prstGeom prst="line">
            <a:avLst/>
          </a:prstGeom>
          <a:noFill/>
          <a:ln w="444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9" name="Line 21"/>
          <p:cNvSpPr>
            <a:spLocks noChangeShapeType="1"/>
          </p:cNvSpPr>
          <p:nvPr/>
        </p:nvSpPr>
        <p:spPr bwMode="auto">
          <a:xfrm flipH="1" flipV="1">
            <a:off x="6774325" y="1482849"/>
            <a:ext cx="1141730" cy="1767073"/>
          </a:xfrm>
          <a:prstGeom prst="line">
            <a:avLst/>
          </a:prstGeom>
          <a:noFill/>
          <a:ln w="444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10" name="Line 22"/>
          <p:cNvSpPr>
            <a:spLocks noChangeShapeType="1"/>
          </p:cNvSpPr>
          <p:nvPr/>
        </p:nvSpPr>
        <p:spPr bwMode="auto">
          <a:xfrm flipH="1">
            <a:off x="6328555" y="1482849"/>
            <a:ext cx="445771" cy="1767073"/>
          </a:xfrm>
          <a:prstGeom prst="line">
            <a:avLst/>
          </a:prstGeom>
          <a:noFill/>
          <a:ln w="444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11" name="Line 23"/>
          <p:cNvSpPr>
            <a:spLocks noChangeShapeType="1"/>
          </p:cNvSpPr>
          <p:nvPr/>
        </p:nvSpPr>
        <p:spPr bwMode="auto">
          <a:xfrm flipV="1">
            <a:off x="6431425" y="3087864"/>
            <a:ext cx="76200" cy="55748"/>
          </a:xfrm>
          <a:prstGeom prst="line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3799" tIns="36899" rIns="73799" bIns="36899"/>
          <a:lstStyle/>
          <a:p>
            <a:endParaRPr lang="en-US"/>
          </a:p>
        </p:txBody>
      </p:sp>
      <p:sp>
        <p:nvSpPr>
          <p:cNvPr id="12" name="Rectangle 26"/>
          <p:cNvSpPr>
            <a:spLocks noChangeArrowheads="1"/>
          </p:cNvSpPr>
          <p:nvPr/>
        </p:nvSpPr>
        <p:spPr bwMode="auto">
          <a:xfrm>
            <a:off x="6097414" y="3205841"/>
            <a:ext cx="19476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100" b="1">
                <a:solidFill>
                  <a:srgbClr val="FFFFFF"/>
                </a:solidFill>
                <a:latin typeface="2"/>
              </a:rPr>
              <a:t>B</a:t>
            </a:r>
            <a:endParaRPr lang="en-US" altLang="en-US" sz="2100">
              <a:solidFill>
                <a:srgbClr val="FFFFFF"/>
              </a:solidFill>
              <a:latin typeface="2"/>
            </a:endParaRPr>
          </a:p>
        </p:txBody>
      </p:sp>
      <p:sp>
        <p:nvSpPr>
          <p:cNvPr id="13" name="Rectangle 30"/>
          <p:cNvSpPr>
            <a:spLocks noChangeArrowheads="1"/>
          </p:cNvSpPr>
          <p:nvPr/>
        </p:nvSpPr>
        <p:spPr bwMode="auto">
          <a:xfrm>
            <a:off x="8002415" y="3191580"/>
            <a:ext cx="19476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100" b="1">
                <a:solidFill>
                  <a:srgbClr val="FFFFFF"/>
                </a:solidFill>
                <a:latin typeface="Times New Roman" pitchFamily="18" charset="0"/>
              </a:rPr>
              <a:t>C</a:t>
            </a:r>
            <a:endParaRPr lang="en-US" altLang="en-US" sz="2100">
              <a:solidFill>
                <a:srgbClr val="FFFFFF"/>
              </a:solidFill>
            </a:endParaRPr>
          </a:p>
        </p:txBody>
      </p:sp>
      <p:sp>
        <p:nvSpPr>
          <p:cNvPr id="14" name="Oval 32"/>
          <p:cNvSpPr>
            <a:spLocks noChangeArrowheads="1"/>
          </p:cNvSpPr>
          <p:nvPr/>
        </p:nvSpPr>
        <p:spPr bwMode="auto">
          <a:xfrm>
            <a:off x="6747657" y="1460808"/>
            <a:ext cx="63500" cy="86863"/>
          </a:xfrm>
          <a:prstGeom prst="ellipse">
            <a:avLst/>
          </a:prstGeom>
          <a:solidFill>
            <a:srgbClr val="FF33CC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3799" tIns="36899" rIns="73799" bIns="36899"/>
          <a:lstStyle/>
          <a:p>
            <a:pPr eaLnBrk="1" hangingPunct="1"/>
            <a:endParaRPr lang="en-US" sz="21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5" name="Rectangle 34"/>
          <p:cNvSpPr>
            <a:spLocks noChangeArrowheads="1"/>
          </p:cNvSpPr>
          <p:nvPr/>
        </p:nvSpPr>
        <p:spPr bwMode="auto">
          <a:xfrm>
            <a:off x="6703205" y="1104283"/>
            <a:ext cx="19476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100" b="1">
                <a:solidFill>
                  <a:srgbClr val="FFFFFF"/>
                </a:solidFill>
                <a:latin typeface="Times New Roman" pitchFamily="18" charset="0"/>
              </a:rPr>
              <a:t>A</a:t>
            </a:r>
            <a:endParaRPr lang="en-US" altLang="en-US" sz="2100">
              <a:solidFill>
                <a:srgbClr val="FFFFFF"/>
              </a:solidFill>
            </a:endParaRPr>
          </a:p>
        </p:txBody>
      </p:sp>
      <p:sp>
        <p:nvSpPr>
          <p:cNvPr id="16" name="Oval 32"/>
          <p:cNvSpPr>
            <a:spLocks noChangeArrowheads="1"/>
          </p:cNvSpPr>
          <p:nvPr/>
        </p:nvSpPr>
        <p:spPr bwMode="auto">
          <a:xfrm>
            <a:off x="6296806" y="3205842"/>
            <a:ext cx="64769" cy="88160"/>
          </a:xfrm>
          <a:prstGeom prst="ellipse">
            <a:avLst/>
          </a:prstGeom>
          <a:solidFill>
            <a:srgbClr val="FF33CC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3799" tIns="36899" rIns="73799" bIns="36899"/>
          <a:lstStyle/>
          <a:p>
            <a:pPr eaLnBrk="1" hangingPunct="1"/>
            <a:endParaRPr lang="en-US" sz="21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7" name="Oval 32"/>
          <p:cNvSpPr>
            <a:spLocks noChangeArrowheads="1"/>
          </p:cNvSpPr>
          <p:nvPr/>
        </p:nvSpPr>
        <p:spPr bwMode="auto">
          <a:xfrm>
            <a:off x="7861447" y="3191580"/>
            <a:ext cx="63500" cy="86863"/>
          </a:xfrm>
          <a:prstGeom prst="ellipse">
            <a:avLst/>
          </a:prstGeom>
          <a:solidFill>
            <a:srgbClr val="FF33CC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3799" tIns="36899" rIns="73799" bIns="36899"/>
          <a:lstStyle/>
          <a:p>
            <a:pPr eaLnBrk="1" hangingPunct="1"/>
            <a:endParaRPr lang="en-US" sz="21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8" name="Arc 17"/>
          <p:cNvSpPr/>
          <p:nvPr/>
        </p:nvSpPr>
        <p:spPr>
          <a:xfrm>
            <a:off x="6289188" y="3038599"/>
            <a:ext cx="194309" cy="422645"/>
          </a:xfrm>
          <a:prstGeom prst="arc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3799" tIns="36899" rIns="73799" bIns="36899"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Arc 18"/>
          <p:cNvSpPr/>
          <p:nvPr/>
        </p:nvSpPr>
        <p:spPr>
          <a:xfrm rot="7872232">
            <a:off x="6613962" y="1475016"/>
            <a:ext cx="407088" cy="243840"/>
          </a:xfrm>
          <a:prstGeom prst="arc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3799" tIns="36899" rIns="73799" bIns="36899"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Arc 19"/>
          <p:cNvSpPr/>
          <p:nvPr/>
        </p:nvSpPr>
        <p:spPr>
          <a:xfrm rot="15291505">
            <a:off x="7541062" y="3064474"/>
            <a:ext cx="407088" cy="243840"/>
          </a:xfrm>
          <a:prstGeom prst="arc">
            <a:avLst>
              <a:gd name="adj1" fmla="val 16199990"/>
              <a:gd name="adj2" fmla="val 587959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3799" tIns="36899" rIns="73799" bIns="36899"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Arc 20"/>
          <p:cNvSpPr/>
          <p:nvPr/>
        </p:nvSpPr>
        <p:spPr>
          <a:xfrm rot="15291505">
            <a:off x="7580140" y="3086857"/>
            <a:ext cx="373380" cy="214631"/>
          </a:xfrm>
          <a:prstGeom prst="arc">
            <a:avLst>
              <a:gd name="adj1" fmla="val 16199990"/>
              <a:gd name="adj2" fmla="val 587959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3799" tIns="36899" rIns="73799" bIns="36899"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663016" y="2973501"/>
            <a:ext cx="3915479" cy="382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3799" tIns="36899" rIns="73799" bIns="36899" anchor="ctr">
            <a:spAutoFit/>
          </a:bodyPr>
          <a:lstStyle/>
          <a:p>
            <a:pPr algn="just">
              <a:defRPr/>
            </a:pPr>
            <a:r>
              <a:rPr lang="en-US" sz="20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000" b="1" kern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0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0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kern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000" b="1" kern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b="1" ker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ABC :</a:t>
            </a:r>
            <a:endParaRPr lang="en-US" sz="2000" dirty="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966549" y="3414382"/>
            <a:ext cx="3160633" cy="397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799" tIns="36899" rIns="73799" bIns="36899" anchor="ctr">
            <a:spAutoFit/>
          </a:bodyPr>
          <a:lstStyle/>
          <a:p>
            <a:r>
              <a:rPr lang="en-US" altLang="en-US" sz="2100" b="1">
                <a:solidFill>
                  <a:srgbClr val="FFFFFF"/>
                </a:solidFill>
                <a:latin typeface=".VnTime" pitchFamily="34" charset="0"/>
              </a:rPr>
              <a:t>+ Ba </a:t>
            </a:r>
            <a:r>
              <a:rPr lang="en-US" altLang="en-US" sz="2100" b="1" smtClean="0">
                <a:solidFill>
                  <a:srgbClr val="FFFFFF"/>
                </a:solidFill>
                <a:latin typeface=".VnTime" pitchFamily="34" charset="0"/>
              </a:rPr>
              <a:t>đ</a:t>
            </a:r>
            <a:r>
              <a:rPr lang="en-US" altLang="en-US" sz="2100" b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ỉnh : </a:t>
            </a:r>
            <a:r>
              <a:rPr lang="en-US" altLang="en-US" sz="2100">
                <a:solidFill>
                  <a:srgbClr val="FFFFFF"/>
                </a:solidFill>
                <a:latin typeface=".VnTime" pitchFamily="34" charset="0"/>
              </a:rPr>
              <a:t>3 ®iÓm </a:t>
            </a:r>
            <a:r>
              <a:rPr lang="en-US" altLang="en-US" sz="2100">
                <a:solidFill>
                  <a:srgbClr val="FFFF00"/>
                </a:solidFill>
                <a:latin typeface=".VnTime" pitchFamily="34" charset="0"/>
              </a:rPr>
              <a:t>A, B, C.</a:t>
            </a:r>
            <a:endParaRPr lang="en-US" altLang="en-US" sz="2100" b="1">
              <a:solidFill>
                <a:srgbClr val="FFFF00"/>
              </a:solidFill>
              <a:latin typeface=".VnTime" pitchFamily="34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66548" y="3838323"/>
            <a:ext cx="4445087" cy="397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799" tIns="36899" rIns="73799" bIns="36899" anchor="ctr">
            <a:spAutoFit/>
          </a:bodyPr>
          <a:lstStyle/>
          <a:p>
            <a:r>
              <a:rPr lang="en-US" altLang="en-US" sz="21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+ Ba </a:t>
            </a:r>
            <a:r>
              <a:rPr lang="en-US" altLang="en-US" sz="2100" b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cạnh : </a:t>
            </a:r>
            <a:r>
              <a:rPr lang="en-US" altLang="en-US" sz="21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3 đoạn thẳng  </a:t>
            </a:r>
            <a:r>
              <a:rPr lang="en-US" altLang="en-US" sz="2100">
                <a:solidFill>
                  <a:srgbClr val="FFFF00"/>
                </a:solidFill>
                <a:latin typeface=".VnTime" pitchFamily="34" charset="0"/>
              </a:rPr>
              <a:t>AB, BC, CA.</a:t>
            </a:r>
            <a:endParaRPr lang="en-US" altLang="en-US" sz="2100" b="1">
              <a:solidFill>
                <a:srgbClr val="FFFF00"/>
              </a:solidFill>
              <a:latin typeface=".VnTime" pitchFamily="34" charset="0"/>
            </a:endParaRP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966547" y="4284305"/>
            <a:ext cx="3923662" cy="397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799" tIns="36899" rIns="73799" bIns="36899" anchor="ctr">
            <a:spAutoFit/>
          </a:bodyPr>
          <a:lstStyle/>
          <a:p>
            <a:r>
              <a:rPr lang="en-US" altLang="en-US" sz="2100" b="1">
                <a:solidFill>
                  <a:srgbClr val="FFFFFF"/>
                </a:solidFill>
                <a:latin typeface=".VnTime" pitchFamily="34" charset="0"/>
              </a:rPr>
              <a:t>+ Ba </a:t>
            </a:r>
            <a:r>
              <a:rPr lang="en-US" altLang="en-US" sz="2100" b="1" smtClean="0">
                <a:solidFill>
                  <a:srgbClr val="FFFFFF"/>
                </a:solidFill>
                <a:latin typeface=".VnTime" pitchFamily="34" charset="0"/>
              </a:rPr>
              <a:t>gãc : </a:t>
            </a:r>
            <a:r>
              <a:rPr lang="en-US" altLang="en-US" sz="21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3 góc</a:t>
            </a:r>
            <a:r>
              <a:rPr lang="en-US" altLang="en-US" sz="2100">
                <a:solidFill>
                  <a:srgbClr val="FFFFFF"/>
                </a:solidFill>
                <a:latin typeface=".VnTime" pitchFamily="34" charset="0"/>
              </a:rPr>
              <a:t> </a:t>
            </a:r>
            <a:r>
              <a:rPr lang="en-US" altLang="en-US" sz="2100">
                <a:solidFill>
                  <a:srgbClr val="FFFF00"/>
                </a:solidFill>
                <a:latin typeface=".VnTime" pitchFamily="34" charset="0"/>
              </a:rPr>
              <a:t>BAC, CBA, ACB.</a:t>
            </a:r>
          </a:p>
        </p:txBody>
      </p:sp>
      <p:sp>
        <p:nvSpPr>
          <p:cNvPr id="26" name="Left Brace 25"/>
          <p:cNvSpPr>
            <a:spLocks/>
          </p:cNvSpPr>
          <p:nvPr/>
        </p:nvSpPr>
        <p:spPr bwMode="auto">
          <a:xfrm>
            <a:off x="886538" y="3535104"/>
            <a:ext cx="45719" cy="1149124"/>
          </a:xfrm>
          <a:prstGeom prst="leftBrace">
            <a:avLst>
              <a:gd name="adj1" fmla="val 8346"/>
              <a:gd name="adj2" fmla="val 50000"/>
            </a:avLst>
          </a:prstGeom>
          <a:noFill/>
          <a:ln w="38100">
            <a:solidFill>
              <a:schemeClr val="bg1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lIns="73799" tIns="36899" rIns="73799" bIns="36899"/>
          <a:lstStyle/>
          <a:p>
            <a:pPr>
              <a:defRPr/>
            </a:pPr>
            <a:endParaRPr lang="vi-VN" b="1" kern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E7E6E6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495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6" grpId="0" animBg="1"/>
      <p:bldP spid="17" grpId="0" animBg="1"/>
      <p:bldP spid="22" grpId="0"/>
      <p:bldP spid="23" grpId="0"/>
      <p:bldP spid="24" grpId="0"/>
      <p:bldP spid="25" grpId="0"/>
      <p:bldP spid="2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 w="28575">
          <a:solidFill>
            <a:srgbClr val="CC6600"/>
          </a:solidFill>
          <a:miter lim="800000"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eaLnBrk="1" hangingPunct="1">
          <a:spcBef>
            <a:spcPct val="50000"/>
          </a:spcBef>
          <a:defRPr sz="1200">
            <a:solidFill>
              <a:schemeClr val="folHlink"/>
            </a:solidFill>
            <a:effectLst>
              <a:outerShdw blurRad="38100" dist="38100" dir="2700000" algn="tl">
                <a:srgbClr val="C0C0C0"/>
              </a:outerShdw>
            </a:effectLst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6979</TotalTime>
  <Words>1719</Words>
  <Application>Microsoft Office PowerPoint</Application>
  <PresentationFormat>On-screen Show (16:9)</PresentationFormat>
  <Paragraphs>324</Paragraphs>
  <Slides>30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2" baseType="lpstr">
      <vt:lpstr>.VnTime</vt:lpstr>
      <vt:lpstr>.VnTimeH</vt:lpstr>
      <vt:lpstr>2</vt:lpstr>
      <vt:lpstr>Aachen</vt:lpstr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Chinh Le</dc:creator>
  <cp:lastModifiedBy>TA</cp:lastModifiedBy>
  <cp:revision>436</cp:revision>
  <dcterms:created xsi:type="dcterms:W3CDTF">2020-03-31T03:16:37Z</dcterms:created>
  <dcterms:modified xsi:type="dcterms:W3CDTF">2020-04-23T01:16:23Z</dcterms:modified>
</cp:coreProperties>
</file>