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98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image" Target="../media/image49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12" Type="http://schemas.openxmlformats.org/officeDocument/2006/relationships/image" Target="../media/image48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11" Type="http://schemas.openxmlformats.org/officeDocument/2006/relationships/image" Target="../media/image47.wmf"/><Relationship Id="rId5" Type="http://schemas.openxmlformats.org/officeDocument/2006/relationships/image" Target="../media/image41.wmf"/><Relationship Id="rId10" Type="http://schemas.openxmlformats.org/officeDocument/2006/relationships/image" Target="../media/image46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5143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 userDrawn="1"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20249" cy="5143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3493" y="1742739"/>
            <a:ext cx="6777317" cy="263173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168369"/>
            <a:ext cx="2133600" cy="273844"/>
          </a:xfrm>
          <a:prstGeom prst="rect">
            <a:avLst/>
          </a:prstGeom>
        </p:spPr>
        <p:txBody>
          <a:bodyPr/>
          <a:lstStyle/>
          <a:p>
            <a:fld id="{35DFB4C0-E9AC-4606-8CDC-AB862AF1F3D6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4389120"/>
            <a:ext cx="3502152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168369"/>
            <a:ext cx="1332156" cy="273844"/>
          </a:xfrm>
          <a:prstGeom prst="rect">
            <a:avLst/>
          </a:prstGeom>
        </p:spPr>
        <p:txBody>
          <a:bodyPr/>
          <a:lstStyle/>
          <a:p>
            <a:fld id="{623BAFF8-787B-4A43-867C-F3B4437422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772610"/>
            <a:ext cx="1484453" cy="3585258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772610"/>
            <a:ext cx="5423704" cy="358525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168369"/>
            <a:ext cx="2133600" cy="273844"/>
          </a:xfrm>
          <a:prstGeom prst="rect">
            <a:avLst/>
          </a:prstGeom>
        </p:spPr>
        <p:txBody>
          <a:bodyPr/>
          <a:lstStyle/>
          <a:p>
            <a:fld id="{35DFB4C0-E9AC-4606-8CDC-AB862AF1F3D6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4389120"/>
            <a:ext cx="3502152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168369"/>
            <a:ext cx="1332156" cy="273844"/>
          </a:xfrm>
          <a:prstGeom prst="rect">
            <a:avLst/>
          </a:prstGeom>
        </p:spPr>
        <p:txBody>
          <a:bodyPr/>
          <a:lstStyle/>
          <a:p>
            <a:fld id="{623BAFF8-787B-4A43-867C-F3B4437422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1742739"/>
            <a:ext cx="6777317" cy="26317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168369"/>
            <a:ext cx="2133600" cy="273844"/>
          </a:xfrm>
          <a:prstGeom prst="rect">
            <a:avLst/>
          </a:prstGeom>
        </p:spPr>
        <p:txBody>
          <a:bodyPr/>
          <a:lstStyle/>
          <a:p>
            <a:fld id="{35DFB4C0-E9AC-4606-8CDC-AB862AF1F3D6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4389120"/>
            <a:ext cx="3502152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168369"/>
            <a:ext cx="1332156" cy="273844"/>
          </a:xfrm>
          <a:prstGeom prst="rect">
            <a:avLst/>
          </a:prstGeom>
        </p:spPr>
        <p:txBody>
          <a:bodyPr/>
          <a:lstStyle/>
          <a:p>
            <a:fld id="{623BAFF8-787B-4A43-867C-F3B4437422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175622"/>
            <a:ext cx="6637468" cy="1021556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6" y="3200400"/>
            <a:ext cx="6637467" cy="114031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168369"/>
            <a:ext cx="2133600" cy="273844"/>
          </a:xfrm>
          <a:prstGeom prst="rect">
            <a:avLst/>
          </a:prstGeom>
        </p:spPr>
        <p:txBody>
          <a:bodyPr/>
          <a:lstStyle/>
          <a:p>
            <a:fld id="{35DFB4C0-E9AC-4606-8CDC-AB862AF1F3D6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4389120"/>
            <a:ext cx="3502152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168369"/>
            <a:ext cx="1332156" cy="273844"/>
          </a:xfrm>
          <a:prstGeom prst="rect">
            <a:avLst/>
          </a:prstGeom>
        </p:spPr>
        <p:txBody>
          <a:bodyPr/>
          <a:lstStyle/>
          <a:p>
            <a:fld id="{623BAFF8-787B-4A43-867C-F3B4437422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168369"/>
            <a:ext cx="2133600" cy="273844"/>
          </a:xfrm>
          <a:prstGeom prst="rect">
            <a:avLst/>
          </a:prstGeom>
        </p:spPr>
        <p:txBody>
          <a:bodyPr/>
          <a:lstStyle/>
          <a:p>
            <a:fld id="{35DFB4C0-E9AC-4606-8CDC-AB862AF1F3D6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4389120"/>
            <a:ext cx="3502152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168369"/>
            <a:ext cx="1332156" cy="273844"/>
          </a:xfrm>
          <a:prstGeom prst="rect">
            <a:avLst/>
          </a:prstGeom>
        </p:spPr>
        <p:txBody>
          <a:bodyPr/>
          <a:lstStyle/>
          <a:p>
            <a:fld id="{623BAFF8-787B-4A43-867C-F3B4437422D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1735074"/>
            <a:ext cx="3419856" cy="26197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1735073"/>
            <a:ext cx="3419856" cy="26197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1737007"/>
            <a:ext cx="305714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231021"/>
            <a:ext cx="3419856" cy="212684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8" y="1737007"/>
            <a:ext cx="3055717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231021"/>
            <a:ext cx="3419856" cy="212684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997388" y="168369"/>
            <a:ext cx="2133600" cy="273844"/>
          </a:xfrm>
          <a:prstGeom prst="rect">
            <a:avLst/>
          </a:prstGeom>
        </p:spPr>
        <p:txBody>
          <a:bodyPr/>
          <a:lstStyle/>
          <a:p>
            <a:fld id="{35DFB4C0-E9AC-4606-8CDC-AB862AF1F3D6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641448" y="4389120"/>
            <a:ext cx="3502152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649096" y="168369"/>
            <a:ext cx="1332156" cy="273844"/>
          </a:xfrm>
          <a:prstGeom prst="rect">
            <a:avLst/>
          </a:prstGeom>
        </p:spPr>
        <p:txBody>
          <a:bodyPr/>
          <a:lstStyle/>
          <a:p>
            <a:fld id="{623BAFF8-787B-4A43-867C-F3B4437422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997388" y="168369"/>
            <a:ext cx="2133600" cy="273844"/>
          </a:xfrm>
          <a:prstGeom prst="rect">
            <a:avLst/>
          </a:prstGeom>
        </p:spPr>
        <p:txBody>
          <a:bodyPr/>
          <a:lstStyle/>
          <a:p>
            <a:fld id="{35DFB4C0-E9AC-4606-8CDC-AB862AF1F3D6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4389120"/>
            <a:ext cx="3502152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649096" y="168369"/>
            <a:ext cx="1332156" cy="273844"/>
          </a:xfrm>
          <a:prstGeom prst="rect">
            <a:avLst/>
          </a:prstGeom>
        </p:spPr>
        <p:txBody>
          <a:bodyPr/>
          <a:lstStyle/>
          <a:p>
            <a:fld id="{623BAFF8-787B-4A43-867C-F3B4437422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997388" y="168369"/>
            <a:ext cx="2133600" cy="273844"/>
          </a:xfrm>
          <a:prstGeom prst="rect">
            <a:avLst/>
          </a:prstGeom>
        </p:spPr>
        <p:txBody>
          <a:bodyPr/>
          <a:lstStyle/>
          <a:p>
            <a:fld id="{35DFB4C0-E9AC-4606-8CDC-AB862AF1F3D6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641448" y="4389120"/>
            <a:ext cx="3502152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49096" y="168369"/>
            <a:ext cx="1332156" cy="273844"/>
          </a:xfrm>
          <a:prstGeom prst="rect">
            <a:avLst/>
          </a:prstGeom>
        </p:spPr>
        <p:txBody>
          <a:bodyPr/>
          <a:lstStyle/>
          <a:p>
            <a:fld id="{623BAFF8-787B-4A43-867C-F3B4437422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5143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168369"/>
            <a:ext cx="2133600" cy="273844"/>
          </a:xfrm>
          <a:prstGeom prst="rect">
            <a:avLst/>
          </a:prstGeom>
        </p:spPr>
        <p:txBody>
          <a:bodyPr/>
          <a:lstStyle/>
          <a:p>
            <a:fld id="{35DFB4C0-E9AC-4606-8CDC-AB862AF1F3D6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168369"/>
            <a:ext cx="1332156" cy="273844"/>
          </a:xfrm>
          <a:prstGeom prst="rect">
            <a:avLst/>
          </a:prstGeom>
        </p:spPr>
        <p:txBody>
          <a:bodyPr/>
          <a:lstStyle/>
          <a:p>
            <a:fld id="{623BAFF8-787B-4A43-867C-F3B4437422DB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2" y="451413"/>
            <a:ext cx="3562257" cy="423633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642395"/>
            <a:ext cx="3090440" cy="386305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4293627"/>
            <a:ext cx="3493664" cy="273844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1993076"/>
            <a:ext cx="3304572" cy="109736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3102746"/>
            <a:ext cx="3298784" cy="11384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5143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2" y="451413"/>
            <a:ext cx="3562257" cy="4236334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1995678"/>
            <a:ext cx="3300984" cy="109728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9" y="520346"/>
            <a:ext cx="3359623" cy="4101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1" y="3099816"/>
            <a:ext cx="3300573" cy="11396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168369"/>
            <a:ext cx="2133600" cy="273844"/>
          </a:xfrm>
          <a:prstGeom prst="rect">
            <a:avLst/>
          </a:prstGeom>
        </p:spPr>
        <p:txBody>
          <a:bodyPr/>
          <a:lstStyle/>
          <a:p>
            <a:fld id="{35DFB4C0-E9AC-4606-8CDC-AB862AF1F3D6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4293627"/>
            <a:ext cx="3493664" cy="273844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168369"/>
            <a:ext cx="1332156" cy="273844"/>
          </a:xfrm>
          <a:prstGeom prst="rect">
            <a:avLst/>
          </a:prstGeom>
        </p:spPr>
        <p:txBody>
          <a:bodyPr/>
          <a:lstStyle/>
          <a:p>
            <a:fld id="{623BAFF8-787B-4A43-867C-F3B4437422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5143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770748"/>
            <a:ext cx="7024744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image" Target="../media/image10.pn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6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3.wmf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61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6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oleObject" Target="../embeddings/oleObject70.bin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7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8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0" Type="http://schemas.openxmlformats.org/officeDocument/2006/relationships/image" Target="../media/image70.wmf"/><Relationship Id="rId4" Type="http://schemas.openxmlformats.org/officeDocument/2006/relationships/image" Target="../media/image67.wmf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7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13" Type="http://schemas.openxmlformats.org/officeDocument/2006/relationships/image" Target="../media/image7.wmf"/><Relationship Id="rId3" Type="http://schemas.openxmlformats.org/officeDocument/2006/relationships/image" Target="../media/image10.pn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75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7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74.bin"/><Relationship Id="rId4" Type="http://schemas.openxmlformats.org/officeDocument/2006/relationships/oleObject" Target="../embeddings/oleObject7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jpg"/><Relationship Id="rId2" Type="http://schemas.openxmlformats.org/officeDocument/2006/relationships/image" Target="../media/image7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2.wmf"/><Relationship Id="rId9" Type="http://schemas.openxmlformats.org/officeDocument/2006/relationships/image" Target="../media/image2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32.wmf"/><Relationship Id="rId3" Type="http://schemas.openxmlformats.org/officeDocument/2006/relationships/oleObject" Target="../embeddings/oleObject23.bin"/><Relationship Id="rId21" Type="http://schemas.openxmlformats.org/officeDocument/2006/relationships/oleObject" Target="../embeddings/oleObject32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1.wmf"/><Relationship Id="rId20" Type="http://schemas.openxmlformats.org/officeDocument/2006/relationships/image" Target="../media/image33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8.wmf"/><Relationship Id="rId19" Type="http://schemas.openxmlformats.org/officeDocument/2006/relationships/oleObject" Target="../embeddings/oleObject31.bin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0.wmf"/><Relationship Id="rId22" Type="http://schemas.openxmlformats.org/officeDocument/2006/relationships/image" Target="../media/image3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0.bin"/><Relationship Id="rId18" Type="http://schemas.openxmlformats.org/officeDocument/2006/relationships/image" Target="../media/image44.wmf"/><Relationship Id="rId26" Type="http://schemas.openxmlformats.org/officeDocument/2006/relationships/image" Target="../media/image48.wmf"/><Relationship Id="rId3" Type="http://schemas.openxmlformats.org/officeDocument/2006/relationships/oleObject" Target="../embeddings/oleObject35.bin"/><Relationship Id="rId21" Type="http://schemas.openxmlformats.org/officeDocument/2006/relationships/oleObject" Target="../embeddings/oleObject44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41.wmf"/><Relationship Id="rId17" Type="http://schemas.openxmlformats.org/officeDocument/2006/relationships/oleObject" Target="../embeddings/oleObject42.bin"/><Relationship Id="rId25" Type="http://schemas.openxmlformats.org/officeDocument/2006/relationships/oleObject" Target="../embeddings/oleObject4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3.wmf"/><Relationship Id="rId20" Type="http://schemas.openxmlformats.org/officeDocument/2006/relationships/image" Target="../media/image45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9.bin"/><Relationship Id="rId24" Type="http://schemas.openxmlformats.org/officeDocument/2006/relationships/image" Target="../media/image47.wmf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23" Type="http://schemas.openxmlformats.org/officeDocument/2006/relationships/oleObject" Target="../embeddings/oleObject45.bin"/><Relationship Id="rId28" Type="http://schemas.openxmlformats.org/officeDocument/2006/relationships/image" Target="../media/image49.wmf"/><Relationship Id="rId10" Type="http://schemas.openxmlformats.org/officeDocument/2006/relationships/image" Target="../media/image40.wmf"/><Relationship Id="rId19" Type="http://schemas.openxmlformats.org/officeDocument/2006/relationships/oleObject" Target="../embeddings/oleObject43.bin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42.wmf"/><Relationship Id="rId22" Type="http://schemas.openxmlformats.org/officeDocument/2006/relationships/image" Target="../media/image46.wmf"/><Relationship Id="rId27" Type="http://schemas.openxmlformats.org/officeDocument/2006/relationships/oleObject" Target="../embeddings/oleObject4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53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56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4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5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6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5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3035834" y="3136900"/>
            <a:ext cx="2006066" cy="825500"/>
          </a:xfrm>
          <a:custGeom>
            <a:avLst/>
            <a:gdLst>
              <a:gd name="connsiteX0" fmla="*/ 151866 w 2006066"/>
              <a:gd name="connsiteY0" fmla="*/ 0 h 825500"/>
              <a:gd name="connsiteX1" fmla="*/ 304266 w 2006066"/>
              <a:gd name="connsiteY1" fmla="*/ 165100 h 825500"/>
              <a:gd name="connsiteX2" fmla="*/ 88366 w 2006066"/>
              <a:gd name="connsiteY2" fmla="*/ 698500 h 825500"/>
              <a:gd name="connsiteX3" fmla="*/ 2006066 w 2006066"/>
              <a:gd name="connsiteY3" fmla="*/ 825500 h 82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6066" h="825500">
                <a:moveTo>
                  <a:pt x="151866" y="0"/>
                </a:moveTo>
                <a:cubicBezTo>
                  <a:pt x="233357" y="24341"/>
                  <a:pt x="314849" y="48683"/>
                  <a:pt x="304266" y="165100"/>
                </a:cubicBezTo>
                <a:cubicBezTo>
                  <a:pt x="293683" y="281517"/>
                  <a:pt x="-195267" y="588433"/>
                  <a:pt x="88366" y="698500"/>
                </a:cubicBezTo>
                <a:cubicBezTo>
                  <a:pt x="371999" y="808567"/>
                  <a:pt x="2006066" y="825500"/>
                  <a:pt x="2006066" y="825500"/>
                </a:cubicBezTo>
              </a:path>
            </a:pathLst>
          </a:cu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337530" y="972393"/>
            <a:ext cx="1540925" cy="574605"/>
          </a:xfrm>
          <a:custGeom>
            <a:avLst/>
            <a:gdLst>
              <a:gd name="connsiteX0" fmla="*/ 129033 w 1569526"/>
              <a:gd name="connsiteY0" fmla="*/ 574605 h 574605"/>
              <a:gd name="connsiteX1" fmla="*/ 141559 w 1569526"/>
              <a:gd name="connsiteY1" fmla="*/ 48512 h 574605"/>
              <a:gd name="connsiteX2" fmla="*/ 1569526 w 1569526"/>
              <a:gd name="connsiteY2" fmla="*/ 23460 h 574605"/>
              <a:gd name="connsiteX0" fmla="*/ 100432 w 1540925"/>
              <a:gd name="connsiteY0" fmla="*/ 574605 h 574605"/>
              <a:gd name="connsiteX1" fmla="*/ 112958 w 1540925"/>
              <a:gd name="connsiteY1" fmla="*/ 48512 h 574605"/>
              <a:gd name="connsiteX2" fmla="*/ 1540925 w 1540925"/>
              <a:gd name="connsiteY2" fmla="*/ 23460 h 574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0925" h="574605">
                <a:moveTo>
                  <a:pt x="100432" y="574605"/>
                </a:moveTo>
                <a:cubicBezTo>
                  <a:pt x="88254" y="370187"/>
                  <a:pt x="-127124" y="140369"/>
                  <a:pt x="112958" y="48512"/>
                </a:cubicBezTo>
                <a:cubicBezTo>
                  <a:pt x="353040" y="-43346"/>
                  <a:pt x="1540925" y="23460"/>
                  <a:pt x="1540925" y="23460"/>
                </a:cubicBezTo>
              </a:path>
            </a:pathLst>
          </a:cu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744531" y="411510"/>
            <a:ext cx="1699677" cy="573308"/>
          </a:xfrm>
          <a:custGeom>
            <a:avLst/>
            <a:gdLst>
              <a:gd name="connsiteX0" fmla="*/ 0 w 1615857"/>
              <a:gd name="connsiteY0" fmla="*/ 565177 h 608568"/>
              <a:gd name="connsiteX1" fmla="*/ 200416 w 1615857"/>
              <a:gd name="connsiteY1" fmla="*/ 565177 h 608568"/>
              <a:gd name="connsiteX2" fmla="*/ 112734 w 1615857"/>
              <a:gd name="connsiteY2" fmla="*/ 114240 h 608568"/>
              <a:gd name="connsiteX3" fmla="*/ 1615857 w 1615857"/>
              <a:gd name="connsiteY3" fmla="*/ 39084 h 608568"/>
              <a:gd name="connsiteX0" fmla="*/ 0 w 1699677"/>
              <a:gd name="connsiteY0" fmla="*/ 595657 h 624867"/>
              <a:gd name="connsiteX1" fmla="*/ 284236 w 1699677"/>
              <a:gd name="connsiteY1" fmla="*/ 565177 h 624867"/>
              <a:gd name="connsiteX2" fmla="*/ 196554 w 1699677"/>
              <a:gd name="connsiteY2" fmla="*/ 114240 h 624867"/>
              <a:gd name="connsiteX3" fmla="*/ 1699677 w 1699677"/>
              <a:gd name="connsiteY3" fmla="*/ 39084 h 624867"/>
              <a:gd name="connsiteX0" fmla="*/ 0 w 1699677"/>
              <a:gd name="connsiteY0" fmla="*/ 594146 h 609521"/>
              <a:gd name="connsiteX1" fmla="*/ 261376 w 1699677"/>
              <a:gd name="connsiteY1" fmla="*/ 517946 h 609521"/>
              <a:gd name="connsiteX2" fmla="*/ 196554 w 1699677"/>
              <a:gd name="connsiteY2" fmla="*/ 112729 h 609521"/>
              <a:gd name="connsiteX3" fmla="*/ 1699677 w 1699677"/>
              <a:gd name="connsiteY3" fmla="*/ 37573 h 609521"/>
              <a:gd name="connsiteX0" fmla="*/ 0 w 1699677"/>
              <a:gd name="connsiteY0" fmla="*/ 557933 h 573308"/>
              <a:gd name="connsiteX1" fmla="*/ 261376 w 1699677"/>
              <a:gd name="connsiteY1" fmla="*/ 481733 h 573308"/>
              <a:gd name="connsiteX2" fmla="*/ 196554 w 1699677"/>
              <a:gd name="connsiteY2" fmla="*/ 76516 h 573308"/>
              <a:gd name="connsiteX3" fmla="*/ 1699677 w 1699677"/>
              <a:gd name="connsiteY3" fmla="*/ 1360 h 57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9677" h="573308">
                <a:moveTo>
                  <a:pt x="0" y="557933"/>
                </a:moveTo>
                <a:cubicBezTo>
                  <a:pt x="90813" y="595511"/>
                  <a:pt x="228617" y="561969"/>
                  <a:pt x="261376" y="481733"/>
                </a:cubicBezTo>
                <a:cubicBezTo>
                  <a:pt x="294135" y="401497"/>
                  <a:pt x="-43163" y="156578"/>
                  <a:pt x="196554" y="76516"/>
                </a:cubicBezTo>
                <a:cubicBezTo>
                  <a:pt x="436271" y="-3546"/>
                  <a:pt x="1192999" y="-2502"/>
                  <a:pt x="1699677" y="1360"/>
                </a:cubicBezTo>
              </a:path>
            </a:pathLst>
          </a:custGeom>
          <a:ln w="28575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572000" y="1006434"/>
            <a:ext cx="1107390" cy="845236"/>
          </a:xfrm>
          <a:custGeom>
            <a:avLst/>
            <a:gdLst>
              <a:gd name="connsiteX0" fmla="*/ 0 w 906780"/>
              <a:gd name="connsiteY0" fmla="*/ 927 h 557187"/>
              <a:gd name="connsiteX1" fmla="*/ 281940 w 906780"/>
              <a:gd name="connsiteY1" fmla="*/ 69507 h 557187"/>
              <a:gd name="connsiteX2" fmla="*/ 53340 w 906780"/>
              <a:gd name="connsiteY2" fmla="*/ 442887 h 557187"/>
              <a:gd name="connsiteX3" fmla="*/ 906780 w 906780"/>
              <a:gd name="connsiteY3" fmla="*/ 557187 h 55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6780" h="557187">
                <a:moveTo>
                  <a:pt x="0" y="927"/>
                </a:moveTo>
                <a:cubicBezTo>
                  <a:pt x="136525" y="-1613"/>
                  <a:pt x="273050" y="-4153"/>
                  <a:pt x="281940" y="69507"/>
                </a:cubicBezTo>
                <a:cubicBezTo>
                  <a:pt x="290830" y="143167"/>
                  <a:pt x="-50800" y="361607"/>
                  <a:pt x="53340" y="442887"/>
                </a:cubicBezTo>
                <a:cubicBezTo>
                  <a:pt x="157480" y="524167"/>
                  <a:pt x="906780" y="557187"/>
                  <a:pt x="906780" y="557187"/>
                </a:cubicBezTo>
              </a:path>
            </a:pathLst>
          </a:custGeom>
          <a:ln w="28575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35496" y="699542"/>
            <a:ext cx="3624818" cy="3202617"/>
            <a:chOff x="35496" y="699542"/>
            <a:chExt cx="3624818" cy="3202617"/>
          </a:xfrm>
        </p:grpSpPr>
        <p:sp>
          <p:nvSpPr>
            <p:cNvPr id="7" name="Oval 6"/>
            <p:cNvSpPr/>
            <p:nvPr/>
          </p:nvSpPr>
          <p:spPr>
            <a:xfrm>
              <a:off x="35496" y="699542"/>
              <a:ext cx="3600400" cy="306992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86475" y="843558"/>
              <a:ext cx="181331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Tæ leä </a:t>
              </a:r>
              <a:r>
                <a:rPr lang="en-US" sz="3200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thöùc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547664" y="1347614"/>
              <a:ext cx="2112650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T</a:t>
              </a:r>
              <a:r>
                <a:rPr lang="en-US" sz="3200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ính chaát</a:t>
              </a:r>
            </a:p>
            <a:p>
              <a:r>
                <a:rPr lang="en-US" sz="3200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daõy tæ soá</a:t>
              </a:r>
            </a:p>
            <a:p>
              <a:r>
                <a:rPr lang="en-US" sz="3200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baèng nhau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+mj-lt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02921" y="1635646"/>
              <a:ext cx="1479228" cy="1617709"/>
            </a:xfrm>
            <a:prstGeom prst="rect">
              <a:avLst/>
            </a:prstGeom>
          </p:spPr>
        </p:pic>
      </p:grpSp>
      <p:sp>
        <p:nvSpPr>
          <p:cNvPr id="14" name="Freeform 13"/>
          <p:cNvSpPr/>
          <p:nvPr/>
        </p:nvSpPr>
        <p:spPr>
          <a:xfrm>
            <a:off x="5003800" y="3618138"/>
            <a:ext cx="725243" cy="426811"/>
          </a:xfrm>
          <a:custGeom>
            <a:avLst/>
            <a:gdLst>
              <a:gd name="connsiteX0" fmla="*/ 0 w 762000"/>
              <a:gd name="connsiteY0" fmla="*/ 421088 h 573488"/>
              <a:gd name="connsiteX1" fmla="*/ 330200 w 762000"/>
              <a:gd name="connsiteY1" fmla="*/ 1988 h 573488"/>
              <a:gd name="connsiteX2" fmla="*/ 762000 w 762000"/>
              <a:gd name="connsiteY2" fmla="*/ 573488 h 573488"/>
              <a:gd name="connsiteX0" fmla="*/ 0 w 762000"/>
              <a:gd name="connsiteY0" fmla="*/ 446303 h 598703"/>
              <a:gd name="connsiteX1" fmla="*/ 393700 w 762000"/>
              <a:gd name="connsiteY1" fmla="*/ 1803 h 598703"/>
              <a:gd name="connsiteX2" fmla="*/ 762000 w 762000"/>
              <a:gd name="connsiteY2" fmla="*/ 598703 h 598703"/>
              <a:gd name="connsiteX0" fmla="*/ 0 w 762000"/>
              <a:gd name="connsiteY0" fmla="*/ 446303 h 598703"/>
              <a:gd name="connsiteX1" fmla="*/ 565150 w 762000"/>
              <a:gd name="connsiteY1" fmla="*/ 1803 h 598703"/>
              <a:gd name="connsiteX2" fmla="*/ 762000 w 762000"/>
              <a:gd name="connsiteY2" fmla="*/ 598703 h 598703"/>
              <a:gd name="connsiteX0" fmla="*/ 0 w 723900"/>
              <a:gd name="connsiteY0" fmla="*/ 445253 h 540503"/>
              <a:gd name="connsiteX1" fmla="*/ 565150 w 723900"/>
              <a:gd name="connsiteY1" fmla="*/ 753 h 540503"/>
              <a:gd name="connsiteX2" fmla="*/ 723900 w 723900"/>
              <a:gd name="connsiteY2" fmla="*/ 540503 h 540503"/>
              <a:gd name="connsiteX0" fmla="*/ 0 w 723900"/>
              <a:gd name="connsiteY0" fmla="*/ 331561 h 426811"/>
              <a:gd name="connsiteX1" fmla="*/ 546100 w 723900"/>
              <a:gd name="connsiteY1" fmla="*/ 1361 h 426811"/>
              <a:gd name="connsiteX2" fmla="*/ 723900 w 723900"/>
              <a:gd name="connsiteY2" fmla="*/ 426811 h 426811"/>
              <a:gd name="connsiteX0" fmla="*/ 0 w 725243"/>
              <a:gd name="connsiteY0" fmla="*/ 331561 h 426811"/>
              <a:gd name="connsiteX1" fmla="*/ 546100 w 725243"/>
              <a:gd name="connsiteY1" fmla="*/ 1361 h 426811"/>
              <a:gd name="connsiteX2" fmla="*/ 723900 w 725243"/>
              <a:gd name="connsiteY2" fmla="*/ 426811 h 426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5243" h="426811">
                <a:moveTo>
                  <a:pt x="0" y="331561"/>
                </a:moveTo>
                <a:cubicBezTo>
                  <a:pt x="101600" y="109311"/>
                  <a:pt x="339725" y="-14514"/>
                  <a:pt x="546100" y="1361"/>
                </a:cubicBezTo>
                <a:cubicBezTo>
                  <a:pt x="752475" y="17236"/>
                  <a:pt x="723900" y="426811"/>
                  <a:pt x="723900" y="426811"/>
                </a:cubicBezTo>
              </a:path>
            </a:pathLst>
          </a:custGeom>
          <a:ln w="381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070890" y="62223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Định nghĩa</a:t>
            </a:r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485938" y="597917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C00000"/>
                </a:solidFill>
              </a:rPr>
              <a:t>Tỉ lệ thức</a:t>
            </a:r>
            <a:endParaRPr lang="en-US" sz="2400" b="1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83106" y="1428333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Tính chất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059832" y="3468945"/>
            <a:ext cx="2256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C00000"/>
                </a:solidFill>
              </a:rPr>
              <a:t>Tính chất dãy tỉ số bằng nhau</a:t>
            </a:r>
            <a:endParaRPr lang="en-US" sz="2400" b="1">
              <a:solidFill>
                <a:srgbClr val="C00000"/>
              </a:solidFill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359938"/>
              </p:ext>
            </p:extLst>
          </p:nvPr>
        </p:nvGraphicFramePr>
        <p:xfrm>
          <a:off x="6449971" y="0"/>
          <a:ext cx="1286195" cy="928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1" name="Equation" r:id="rId4" imgW="419040" imgH="393480" progId="Equation.DSMT4">
                  <p:embed/>
                </p:oleObj>
              </mc:Choice>
              <mc:Fallback>
                <p:oleObj name="Equation" r:id="rId4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49971" y="0"/>
                        <a:ext cx="1286195" cy="928326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3944492"/>
              </p:ext>
            </p:extLst>
          </p:nvPr>
        </p:nvGraphicFramePr>
        <p:xfrm>
          <a:off x="5679390" y="1502937"/>
          <a:ext cx="2069891" cy="697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2" name="Equation" r:id="rId6" imgW="1168200" imgH="393480" progId="Equation.DSMT4">
                  <p:embed/>
                </p:oleObj>
              </mc:Choice>
              <mc:Fallback>
                <p:oleObj name="Equation" r:id="rId6" imgW="1168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679390" y="1502937"/>
                        <a:ext cx="2069891" cy="697465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3187161"/>
              </p:ext>
            </p:extLst>
          </p:nvPr>
        </p:nvGraphicFramePr>
        <p:xfrm>
          <a:off x="8316416" y="1059582"/>
          <a:ext cx="74295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" name="Equation" r:id="rId8" imgW="419040" imgH="393480" progId="Equation.DSMT4">
                  <p:embed/>
                </p:oleObj>
              </mc:Choice>
              <mc:Fallback>
                <p:oleObj name="Equation" r:id="rId8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316416" y="1059582"/>
                        <a:ext cx="742950" cy="696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541069"/>
              </p:ext>
            </p:extLst>
          </p:nvPr>
        </p:nvGraphicFramePr>
        <p:xfrm>
          <a:off x="8316416" y="1779662"/>
          <a:ext cx="74295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" name="Equation" r:id="rId10" imgW="419040" imgH="393480" progId="Equation.DSMT4">
                  <p:embed/>
                </p:oleObj>
              </mc:Choice>
              <mc:Fallback>
                <p:oleObj name="Equation" r:id="rId10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316416" y="1779662"/>
                        <a:ext cx="742950" cy="696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226563"/>
              </p:ext>
            </p:extLst>
          </p:nvPr>
        </p:nvGraphicFramePr>
        <p:xfrm>
          <a:off x="8293546" y="2499742"/>
          <a:ext cx="74295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5" name="Equation" r:id="rId12" imgW="419040" imgH="393480" progId="Equation.DSMT4">
                  <p:embed/>
                </p:oleObj>
              </mc:Choice>
              <mc:Fallback>
                <p:oleObj name="Equation" r:id="rId12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293546" y="2499742"/>
                        <a:ext cx="742950" cy="696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546233"/>
              </p:ext>
            </p:extLst>
          </p:nvPr>
        </p:nvGraphicFramePr>
        <p:xfrm>
          <a:off x="8316416" y="3219822"/>
          <a:ext cx="74295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" name="Equation" r:id="rId14" imgW="419040" imgH="393480" progId="Equation.DSMT4">
                  <p:embed/>
                </p:oleObj>
              </mc:Choice>
              <mc:Fallback>
                <p:oleObj name="Equation" r:id="rId14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316416" y="3219822"/>
                        <a:ext cx="742950" cy="696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56819"/>
              </p:ext>
            </p:extLst>
          </p:nvPr>
        </p:nvGraphicFramePr>
        <p:xfrm>
          <a:off x="5119233" y="4057026"/>
          <a:ext cx="3845255" cy="6749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" name="Equation" r:id="rId16" imgW="2387520" imgH="419040" progId="Equation.DSMT4">
                  <p:embed/>
                </p:oleObj>
              </mc:Choice>
              <mc:Fallback>
                <p:oleObj name="Equation" r:id="rId16" imgW="23875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119233" y="4057026"/>
                        <a:ext cx="3845255" cy="674964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Freeform 25"/>
          <p:cNvSpPr/>
          <p:nvPr/>
        </p:nvSpPr>
        <p:spPr>
          <a:xfrm>
            <a:off x="7740144" y="1397127"/>
            <a:ext cx="593365" cy="332762"/>
          </a:xfrm>
          <a:custGeom>
            <a:avLst/>
            <a:gdLst>
              <a:gd name="connsiteX0" fmla="*/ 1083 w 593365"/>
              <a:gd name="connsiteY0" fmla="*/ 275809 h 332762"/>
              <a:gd name="connsiteX1" fmla="*/ 53038 w 593365"/>
              <a:gd name="connsiteY1" fmla="*/ 317373 h 332762"/>
              <a:gd name="connsiteX2" fmla="*/ 343983 w 593365"/>
              <a:gd name="connsiteY2" fmla="*/ 47209 h 332762"/>
              <a:gd name="connsiteX3" fmla="*/ 593365 w 593365"/>
              <a:gd name="connsiteY3" fmla="*/ 36818 h 332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365" h="332762">
                <a:moveTo>
                  <a:pt x="1083" y="275809"/>
                </a:moveTo>
                <a:cubicBezTo>
                  <a:pt x="-1515" y="315641"/>
                  <a:pt x="-4112" y="355473"/>
                  <a:pt x="53038" y="317373"/>
                </a:cubicBezTo>
                <a:cubicBezTo>
                  <a:pt x="110188" y="279273"/>
                  <a:pt x="253929" y="93968"/>
                  <a:pt x="343983" y="47209"/>
                </a:cubicBezTo>
                <a:cubicBezTo>
                  <a:pt x="434038" y="450"/>
                  <a:pt x="548338" y="-25527"/>
                  <a:pt x="593365" y="36818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741920" y="1761833"/>
            <a:ext cx="609600" cy="417487"/>
          </a:xfrm>
          <a:custGeom>
            <a:avLst/>
            <a:gdLst>
              <a:gd name="connsiteX0" fmla="*/ 0 w 609600"/>
              <a:gd name="connsiteY0" fmla="*/ 173647 h 417487"/>
              <a:gd name="connsiteX1" fmla="*/ 228600 w 609600"/>
              <a:gd name="connsiteY1" fmla="*/ 6007 h 417487"/>
              <a:gd name="connsiteX2" fmla="*/ 411480 w 609600"/>
              <a:gd name="connsiteY2" fmla="*/ 364147 h 417487"/>
              <a:gd name="connsiteX3" fmla="*/ 609600 w 609600"/>
              <a:gd name="connsiteY3" fmla="*/ 417487 h 417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" h="417487">
                <a:moveTo>
                  <a:pt x="0" y="173647"/>
                </a:moveTo>
                <a:cubicBezTo>
                  <a:pt x="80010" y="73952"/>
                  <a:pt x="160020" y="-25743"/>
                  <a:pt x="228600" y="6007"/>
                </a:cubicBezTo>
                <a:cubicBezTo>
                  <a:pt x="297180" y="37757"/>
                  <a:pt x="347980" y="295567"/>
                  <a:pt x="411480" y="364147"/>
                </a:cubicBezTo>
                <a:cubicBezTo>
                  <a:pt x="474980" y="432727"/>
                  <a:pt x="581660" y="402247"/>
                  <a:pt x="609600" y="417487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741920" y="1925010"/>
            <a:ext cx="594360" cy="932490"/>
          </a:xfrm>
          <a:custGeom>
            <a:avLst/>
            <a:gdLst>
              <a:gd name="connsiteX0" fmla="*/ 0 w 594360"/>
              <a:gd name="connsiteY0" fmla="*/ 101910 h 932490"/>
              <a:gd name="connsiteX1" fmla="*/ 205740 w 594360"/>
              <a:gd name="connsiteY1" fmla="*/ 48570 h 932490"/>
              <a:gd name="connsiteX2" fmla="*/ 243840 w 594360"/>
              <a:gd name="connsiteY2" fmla="*/ 711510 h 932490"/>
              <a:gd name="connsiteX3" fmla="*/ 594360 w 594360"/>
              <a:gd name="connsiteY3" fmla="*/ 932490 h 932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4360" h="932490">
                <a:moveTo>
                  <a:pt x="0" y="101910"/>
                </a:moveTo>
                <a:cubicBezTo>
                  <a:pt x="82550" y="24440"/>
                  <a:pt x="165100" y="-53030"/>
                  <a:pt x="205740" y="48570"/>
                </a:cubicBezTo>
                <a:cubicBezTo>
                  <a:pt x="246380" y="150170"/>
                  <a:pt x="179070" y="564190"/>
                  <a:pt x="243840" y="711510"/>
                </a:cubicBezTo>
                <a:cubicBezTo>
                  <a:pt x="308610" y="858830"/>
                  <a:pt x="451485" y="895660"/>
                  <a:pt x="594360" y="932490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654127" y="2133600"/>
            <a:ext cx="651673" cy="1455420"/>
          </a:xfrm>
          <a:custGeom>
            <a:avLst/>
            <a:gdLst>
              <a:gd name="connsiteX0" fmla="*/ 80173 w 651673"/>
              <a:gd name="connsiteY0" fmla="*/ 0 h 1455420"/>
              <a:gd name="connsiteX1" fmla="*/ 156373 w 651673"/>
              <a:gd name="connsiteY1" fmla="*/ 205740 h 1455420"/>
              <a:gd name="connsiteX2" fmla="*/ 19213 w 651673"/>
              <a:gd name="connsiteY2" fmla="*/ 1036320 h 1455420"/>
              <a:gd name="connsiteX3" fmla="*/ 651673 w 651673"/>
              <a:gd name="connsiteY3" fmla="*/ 1455420 h 1455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673" h="1455420">
                <a:moveTo>
                  <a:pt x="80173" y="0"/>
                </a:moveTo>
                <a:cubicBezTo>
                  <a:pt x="123353" y="16510"/>
                  <a:pt x="166533" y="33020"/>
                  <a:pt x="156373" y="205740"/>
                </a:cubicBezTo>
                <a:cubicBezTo>
                  <a:pt x="146213" y="378460"/>
                  <a:pt x="-63337" y="828040"/>
                  <a:pt x="19213" y="1036320"/>
                </a:cubicBezTo>
                <a:cubicBezTo>
                  <a:pt x="101763" y="1244600"/>
                  <a:pt x="651673" y="1455420"/>
                  <a:pt x="651673" y="1455420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4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  <p:bldP spid="10" grpId="0" animBg="1"/>
      <p:bldP spid="11" grpId="0" animBg="1"/>
      <p:bldP spid="14" grpId="0" animBg="1"/>
      <p:bldP spid="15" grpId="0"/>
      <p:bldP spid="16" grpId="0"/>
      <p:bldP spid="17" grpId="0"/>
      <p:bldP spid="18" grpId="0"/>
      <p:bldP spid="26" grpId="0" animBg="1"/>
      <p:bldP spid="29" grpId="0" animBg="1"/>
      <p:bldP spid="31" grpId="0" animBg="1"/>
      <p:bldP spid="3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95486"/>
            <a:ext cx="4745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Tính chất của dãy tỉ số bằng nhau:</a:t>
            </a:r>
            <a:endParaRPr lang="en-US" sz="24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1030" y="699542"/>
            <a:ext cx="88794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Số viên bi của An và Bình tỉ lệ với 5 và 3. Biết rằng số viên bi của An hơn số viên bi của Bình</a:t>
            </a:r>
          </a:p>
          <a:p>
            <a:r>
              <a:rPr lang="en-US" smtClean="0"/>
              <a:t>là 8 viên. Tính số viên bi của mỗi bạn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419622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C00000"/>
                </a:solidFill>
              </a:rPr>
              <a:t>GIẢI.</a:t>
            </a:r>
            <a:endParaRPr lang="en-US" sz="240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46818" y="1465788"/>
            <a:ext cx="567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Gọi x là số bi của An và y là số bi của Bình (x, y &gt;0) ta có: </a:t>
            </a:r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28997"/>
              </p:ext>
            </p:extLst>
          </p:nvPr>
        </p:nvGraphicFramePr>
        <p:xfrm>
          <a:off x="1619672" y="2495932"/>
          <a:ext cx="1431744" cy="634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1" name="Equation" r:id="rId3" imgW="888840" imgH="393480" progId="Equation.DSMT4">
                  <p:embed/>
                </p:oleObj>
              </mc:Choice>
              <mc:Fallback>
                <p:oleObj name="Equation" r:id="rId3" imgW="8888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672" y="2495932"/>
                        <a:ext cx="1431744" cy="6340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283888" y="2634466"/>
            <a:ext cx="1327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với x - y = 8</a:t>
            </a:r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6432706"/>
              </p:ext>
            </p:extLst>
          </p:nvPr>
        </p:nvGraphicFramePr>
        <p:xfrm>
          <a:off x="4644008" y="2505075"/>
          <a:ext cx="249555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2" name="Equation" r:id="rId5" imgW="1549080" imgH="393480" progId="Equation.DSMT4">
                  <p:embed/>
                </p:oleObj>
              </mc:Choice>
              <mc:Fallback>
                <p:oleObj name="Equation" r:id="rId5" imgW="1549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44008" y="2505075"/>
                        <a:ext cx="2495550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134338"/>
              </p:ext>
            </p:extLst>
          </p:nvPr>
        </p:nvGraphicFramePr>
        <p:xfrm>
          <a:off x="1606550" y="3209925"/>
          <a:ext cx="241300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3" name="Equation" r:id="rId7" imgW="1498320" imgH="393480" progId="Equation.DSMT4">
                  <p:embed/>
                </p:oleObj>
              </mc:Choice>
              <mc:Fallback>
                <p:oleObj name="Equation" r:id="rId7" imgW="1498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06550" y="3209925"/>
                        <a:ext cx="2413000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539722"/>
              </p:ext>
            </p:extLst>
          </p:nvPr>
        </p:nvGraphicFramePr>
        <p:xfrm>
          <a:off x="1644650" y="3859213"/>
          <a:ext cx="2413000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4" name="Equation" r:id="rId9" imgW="1498320" imgH="393480" progId="Equation.DSMT4">
                  <p:embed/>
                </p:oleObj>
              </mc:Choice>
              <mc:Fallback>
                <p:oleObj name="Equation" r:id="rId9" imgW="1498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44650" y="3859213"/>
                        <a:ext cx="2413000" cy="633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187624" y="4506674"/>
            <a:ext cx="4192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Vậy An có 20 viên bi và Bình có 12 viên bi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340630" y="2232035"/>
            <a:ext cx="3281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Áp dụng tính chất DTSBN ta có: </a:t>
            </a:r>
            <a:endParaRPr lang="en-US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5775453"/>
              </p:ext>
            </p:extLst>
          </p:nvPr>
        </p:nvGraphicFramePr>
        <p:xfrm>
          <a:off x="2070100" y="1721898"/>
          <a:ext cx="67468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5" name="Equation" r:id="rId11" imgW="419040" imgH="393480" progId="Equation.DSMT4">
                  <p:embed/>
                </p:oleObj>
              </mc:Choice>
              <mc:Fallback>
                <p:oleObj name="Equation" r:id="rId11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070100" y="1721898"/>
                        <a:ext cx="674688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71800" y="1840912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và x - y =8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21" grpId="0"/>
      <p:bldP spid="1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95486"/>
            <a:ext cx="4745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Tính chất của dãy tỉ số bằng nhau:</a:t>
            </a:r>
            <a:endParaRPr lang="en-US" sz="24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1030" y="699542"/>
            <a:ext cx="7528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Cho </a:t>
            </a:r>
            <a:r>
              <a:rPr lang="el-GR" smtClean="0">
                <a:latin typeface="Times New Roman"/>
                <a:cs typeface="Times New Roman"/>
              </a:rPr>
              <a:t>Δ</a:t>
            </a:r>
            <a:r>
              <a:rPr lang="en-US" smtClean="0">
                <a:latin typeface="Times New Roman"/>
                <a:cs typeface="Times New Roman"/>
              </a:rPr>
              <a:t>ABC có chu vi là 22cm và các cạnh a, b, c của tam giác tỉ lệ với 2, 3 và 5.</a:t>
            </a:r>
            <a:endParaRPr lang="en-US" smtClean="0"/>
          </a:p>
          <a:p>
            <a:r>
              <a:rPr lang="en-US" smtClean="0"/>
              <a:t>Tính chiều dài mỗi cạnh.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419622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C00000"/>
                </a:solidFill>
              </a:rPr>
              <a:t>GIẢI.</a:t>
            </a:r>
            <a:endParaRPr lang="en-US" sz="240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46818" y="1465788"/>
            <a:ext cx="809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Ta có: </a:t>
            </a:r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44680"/>
              </p:ext>
            </p:extLst>
          </p:nvPr>
        </p:nvGraphicFramePr>
        <p:xfrm>
          <a:off x="984250" y="2355726"/>
          <a:ext cx="21272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1" name="Equation" r:id="rId3" imgW="1320480" imgH="393480" progId="Equation.DSMT4">
                  <p:embed/>
                </p:oleObj>
              </mc:Choice>
              <mc:Fallback>
                <p:oleObj name="Equation" r:id="rId3" imgW="1320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4250" y="2355726"/>
                        <a:ext cx="212725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131840" y="2468934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với a + b + c = 22</a:t>
            </a:r>
            <a:endParaRPr lang="en-US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013831"/>
              </p:ext>
            </p:extLst>
          </p:nvPr>
        </p:nvGraphicFramePr>
        <p:xfrm>
          <a:off x="1538288" y="2932113"/>
          <a:ext cx="2289175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2" name="Equation" r:id="rId5" imgW="1422360" imgH="393480" progId="Equation.DSMT4">
                  <p:embed/>
                </p:oleObj>
              </mc:Choice>
              <mc:Fallback>
                <p:oleObj name="Equation" r:id="rId5" imgW="1422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38288" y="2932113"/>
                        <a:ext cx="2289175" cy="633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5845137"/>
              </p:ext>
            </p:extLst>
          </p:nvPr>
        </p:nvGraphicFramePr>
        <p:xfrm>
          <a:off x="1785938" y="3435350"/>
          <a:ext cx="2270125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3" name="Equation" r:id="rId7" imgW="1409400" imgH="393480" progId="Equation.DSMT4">
                  <p:embed/>
                </p:oleObj>
              </mc:Choice>
              <mc:Fallback>
                <p:oleObj name="Equation" r:id="rId7" imgW="1409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85938" y="3435350"/>
                        <a:ext cx="2270125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187624" y="4506674"/>
            <a:ext cx="3222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Vậy a = 4cm, b = 6cm, c = 10cm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340630" y="1995686"/>
            <a:ext cx="3281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Áp dụng tính chất DTSBN ta có: </a:t>
            </a:r>
            <a:endParaRPr lang="en-US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559105"/>
              </p:ext>
            </p:extLst>
          </p:nvPr>
        </p:nvGraphicFramePr>
        <p:xfrm>
          <a:off x="2304877" y="1376363"/>
          <a:ext cx="1042987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Equation" r:id="rId9" imgW="647640" imgH="393480" progId="Equation.DSMT4">
                  <p:embed/>
                </p:oleObj>
              </mc:Choice>
              <mc:Fallback>
                <p:oleObj name="Equation" r:id="rId9" imgW="647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04877" y="1376363"/>
                        <a:ext cx="1042987" cy="633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1482338"/>
            <a:ext cx="1959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và a + b + c = 22</a:t>
            </a:r>
            <a:endParaRPr lang="en-US" sz="2000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3928653"/>
              </p:ext>
            </p:extLst>
          </p:nvPr>
        </p:nvGraphicFramePr>
        <p:xfrm>
          <a:off x="5001716" y="2365375"/>
          <a:ext cx="33147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" name="Equation" r:id="rId11" imgW="2057400" imgH="393480" progId="Equation.DSMT4">
                  <p:embed/>
                </p:oleObj>
              </mc:Choice>
              <mc:Fallback>
                <p:oleObj name="Equation" r:id="rId11" imgW="2057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001716" y="2365375"/>
                        <a:ext cx="33147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121338"/>
              </p:ext>
            </p:extLst>
          </p:nvPr>
        </p:nvGraphicFramePr>
        <p:xfrm>
          <a:off x="1374775" y="3940175"/>
          <a:ext cx="2352675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6" name="Equation" r:id="rId13" imgW="1460160" imgH="393480" progId="Equation.DSMT4">
                  <p:embed/>
                </p:oleObj>
              </mc:Choice>
              <mc:Fallback>
                <p:oleObj name="Equation" r:id="rId13" imgW="1460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374775" y="3940175"/>
                        <a:ext cx="2352675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748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21" grpId="0"/>
      <p:bldP spid="1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3035834" y="3136900"/>
            <a:ext cx="2006066" cy="825500"/>
          </a:xfrm>
          <a:custGeom>
            <a:avLst/>
            <a:gdLst>
              <a:gd name="connsiteX0" fmla="*/ 151866 w 2006066"/>
              <a:gd name="connsiteY0" fmla="*/ 0 h 825500"/>
              <a:gd name="connsiteX1" fmla="*/ 304266 w 2006066"/>
              <a:gd name="connsiteY1" fmla="*/ 165100 h 825500"/>
              <a:gd name="connsiteX2" fmla="*/ 88366 w 2006066"/>
              <a:gd name="connsiteY2" fmla="*/ 698500 h 825500"/>
              <a:gd name="connsiteX3" fmla="*/ 2006066 w 2006066"/>
              <a:gd name="connsiteY3" fmla="*/ 825500 h 82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6066" h="825500">
                <a:moveTo>
                  <a:pt x="151866" y="0"/>
                </a:moveTo>
                <a:cubicBezTo>
                  <a:pt x="233357" y="24341"/>
                  <a:pt x="314849" y="48683"/>
                  <a:pt x="304266" y="165100"/>
                </a:cubicBezTo>
                <a:cubicBezTo>
                  <a:pt x="293683" y="281517"/>
                  <a:pt x="-195267" y="588433"/>
                  <a:pt x="88366" y="698500"/>
                </a:cubicBezTo>
                <a:cubicBezTo>
                  <a:pt x="371999" y="808567"/>
                  <a:pt x="2006066" y="825500"/>
                  <a:pt x="2006066" y="825500"/>
                </a:cubicBezTo>
              </a:path>
            </a:pathLst>
          </a:cu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337530" y="972393"/>
            <a:ext cx="1540925" cy="574605"/>
          </a:xfrm>
          <a:custGeom>
            <a:avLst/>
            <a:gdLst>
              <a:gd name="connsiteX0" fmla="*/ 129033 w 1569526"/>
              <a:gd name="connsiteY0" fmla="*/ 574605 h 574605"/>
              <a:gd name="connsiteX1" fmla="*/ 141559 w 1569526"/>
              <a:gd name="connsiteY1" fmla="*/ 48512 h 574605"/>
              <a:gd name="connsiteX2" fmla="*/ 1569526 w 1569526"/>
              <a:gd name="connsiteY2" fmla="*/ 23460 h 574605"/>
              <a:gd name="connsiteX0" fmla="*/ 100432 w 1540925"/>
              <a:gd name="connsiteY0" fmla="*/ 574605 h 574605"/>
              <a:gd name="connsiteX1" fmla="*/ 112958 w 1540925"/>
              <a:gd name="connsiteY1" fmla="*/ 48512 h 574605"/>
              <a:gd name="connsiteX2" fmla="*/ 1540925 w 1540925"/>
              <a:gd name="connsiteY2" fmla="*/ 23460 h 574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0925" h="574605">
                <a:moveTo>
                  <a:pt x="100432" y="574605"/>
                </a:moveTo>
                <a:cubicBezTo>
                  <a:pt x="88254" y="370187"/>
                  <a:pt x="-127124" y="140369"/>
                  <a:pt x="112958" y="48512"/>
                </a:cubicBezTo>
                <a:cubicBezTo>
                  <a:pt x="353040" y="-43346"/>
                  <a:pt x="1540925" y="23460"/>
                  <a:pt x="1540925" y="23460"/>
                </a:cubicBezTo>
              </a:path>
            </a:pathLst>
          </a:cu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744531" y="411510"/>
            <a:ext cx="1699677" cy="573308"/>
          </a:xfrm>
          <a:custGeom>
            <a:avLst/>
            <a:gdLst>
              <a:gd name="connsiteX0" fmla="*/ 0 w 1615857"/>
              <a:gd name="connsiteY0" fmla="*/ 565177 h 608568"/>
              <a:gd name="connsiteX1" fmla="*/ 200416 w 1615857"/>
              <a:gd name="connsiteY1" fmla="*/ 565177 h 608568"/>
              <a:gd name="connsiteX2" fmla="*/ 112734 w 1615857"/>
              <a:gd name="connsiteY2" fmla="*/ 114240 h 608568"/>
              <a:gd name="connsiteX3" fmla="*/ 1615857 w 1615857"/>
              <a:gd name="connsiteY3" fmla="*/ 39084 h 608568"/>
              <a:gd name="connsiteX0" fmla="*/ 0 w 1699677"/>
              <a:gd name="connsiteY0" fmla="*/ 595657 h 624867"/>
              <a:gd name="connsiteX1" fmla="*/ 284236 w 1699677"/>
              <a:gd name="connsiteY1" fmla="*/ 565177 h 624867"/>
              <a:gd name="connsiteX2" fmla="*/ 196554 w 1699677"/>
              <a:gd name="connsiteY2" fmla="*/ 114240 h 624867"/>
              <a:gd name="connsiteX3" fmla="*/ 1699677 w 1699677"/>
              <a:gd name="connsiteY3" fmla="*/ 39084 h 624867"/>
              <a:gd name="connsiteX0" fmla="*/ 0 w 1699677"/>
              <a:gd name="connsiteY0" fmla="*/ 594146 h 609521"/>
              <a:gd name="connsiteX1" fmla="*/ 261376 w 1699677"/>
              <a:gd name="connsiteY1" fmla="*/ 517946 h 609521"/>
              <a:gd name="connsiteX2" fmla="*/ 196554 w 1699677"/>
              <a:gd name="connsiteY2" fmla="*/ 112729 h 609521"/>
              <a:gd name="connsiteX3" fmla="*/ 1699677 w 1699677"/>
              <a:gd name="connsiteY3" fmla="*/ 37573 h 609521"/>
              <a:gd name="connsiteX0" fmla="*/ 0 w 1699677"/>
              <a:gd name="connsiteY0" fmla="*/ 557933 h 573308"/>
              <a:gd name="connsiteX1" fmla="*/ 261376 w 1699677"/>
              <a:gd name="connsiteY1" fmla="*/ 481733 h 573308"/>
              <a:gd name="connsiteX2" fmla="*/ 196554 w 1699677"/>
              <a:gd name="connsiteY2" fmla="*/ 76516 h 573308"/>
              <a:gd name="connsiteX3" fmla="*/ 1699677 w 1699677"/>
              <a:gd name="connsiteY3" fmla="*/ 1360 h 57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9677" h="573308">
                <a:moveTo>
                  <a:pt x="0" y="557933"/>
                </a:moveTo>
                <a:cubicBezTo>
                  <a:pt x="90813" y="595511"/>
                  <a:pt x="228617" y="561969"/>
                  <a:pt x="261376" y="481733"/>
                </a:cubicBezTo>
                <a:cubicBezTo>
                  <a:pt x="294135" y="401497"/>
                  <a:pt x="-43163" y="156578"/>
                  <a:pt x="196554" y="76516"/>
                </a:cubicBezTo>
                <a:cubicBezTo>
                  <a:pt x="436271" y="-3546"/>
                  <a:pt x="1192999" y="-2502"/>
                  <a:pt x="1699677" y="1360"/>
                </a:cubicBezTo>
              </a:path>
            </a:pathLst>
          </a:custGeom>
          <a:ln w="28575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572000" y="1006434"/>
            <a:ext cx="1107390" cy="845236"/>
          </a:xfrm>
          <a:custGeom>
            <a:avLst/>
            <a:gdLst>
              <a:gd name="connsiteX0" fmla="*/ 0 w 906780"/>
              <a:gd name="connsiteY0" fmla="*/ 927 h 557187"/>
              <a:gd name="connsiteX1" fmla="*/ 281940 w 906780"/>
              <a:gd name="connsiteY1" fmla="*/ 69507 h 557187"/>
              <a:gd name="connsiteX2" fmla="*/ 53340 w 906780"/>
              <a:gd name="connsiteY2" fmla="*/ 442887 h 557187"/>
              <a:gd name="connsiteX3" fmla="*/ 906780 w 906780"/>
              <a:gd name="connsiteY3" fmla="*/ 557187 h 55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6780" h="557187">
                <a:moveTo>
                  <a:pt x="0" y="927"/>
                </a:moveTo>
                <a:cubicBezTo>
                  <a:pt x="136525" y="-1613"/>
                  <a:pt x="273050" y="-4153"/>
                  <a:pt x="281940" y="69507"/>
                </a:cubicBezTo>
                <a:cubicBezTo>
                  <a:pt x="290830" y="143167"/>
                  <a:pt x="-50800" y="361607"/>
                  <a:pt x="53340" y="442887"/>
                </a:cubicBezTo>
                <a:cubicBezTo>
                  <a:pt x="157480" y="524167"/>
                  <a:pt x="906780" y="557187"/>
                  <a:pt x="906780" y="557187"/>
                </a:cubicBezTo>
              </a:path>
            </a:pathLst>
          </a:custGeom>
          <a:ln w="28575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35496" y="699542"/>
            <a:ext cx="3624818" cy="3202617"/>
            <a:chOff x="35496" y="699542"/>
            <a:chExt cx="3624818" cy="3202617"/>
          </a:xfrm>
        </p:grpSpPr>
        <p:sp>
          <p:nvSpPr>
            <p:cNvPr id="7" name="Oval 6"/>
            <p:cNvSpPr/>
            <p:nvPr/>
          </p:nvSpPr>
          <p:spPr>
            <a:xfrm>
              <a:off x="35496" y="699542"/>
              <a:ext cx="3600400" cy="306992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86475" y="843558"/>
              <a:ext cx="181331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Tæ leä </a:t>
              </a:r>
              <a:r>
                <a:rPr lang="en-US" sz="3200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thöùc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547664" y="1347614"/>
              <a:ext cx="2112650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T</a:t>
              </a:r>
              <a:r>
                <a:rPr lang="en-US" sz="3200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ính chaát</a:t>
              </a:r>
            </a:p>
            <a:p>
              <a:r>
                <a:rPr lang="en-US" sz="3200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daõy tæ soá</a:t>
              </a:r>
            </a:p>
            <a:p>
              <a:r>
                <a:rPr lang="en-US" sz="3200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baèng nhau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+mj-lt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02921" y="1635646"/>
              <a:ext cx="1479228" cy="1617709"/>
            </a:xfrm>
            <a:prstGeom prst="rect">
              <a:avLst/>
            </a:prstGeom>
          </p:spPr>
        </p:pic>
      </p:grpSp>
      <p:sp>
        <p:nvSpPr>
          <p:cNvPr id="14" name="Freeform 13"/>
          <p:cNvSpPr/>
          <p:nvPr/>
        </p:nvSpPr>
        <p:spPr>
          <a:xfrm>
            <a:off x="5003800" y="3618138"/>
            <a:ext cx="725243" cy="426811"/>
          </a:xfrm>
          <a:custGeom>
            <a:avLst/>
            <a:gdLst>
              <a:gd name="connsiteX0" fmla="*/ 0 w 762000"/>
              <a:gd name="connsiteY0" fmla="*/ 421088 h 573488"/>
              <a:gd name="connsiteX1" fmla="*/ 330200 w 762000"/>
              <a:gd name="connsiteY1" fmla="*/ 1988 h 573488"/>
              <a:gd name="connsiteX2" fmla="*/ 762000 w 762000"/>
              <a:gd name="connsiteY2" fmla="*/ 573488 h 573488"/>
              <a:gd name="connsiteX0" fmla="*/ 0 w 762000"/>
              <a:gd name="connsiteY0" fmla="*/ 446303 h 598703"/>
              <a:gd name="connsiteX1" fmla="*/ 393700 w 762000"/>
              <a:gd name="connsiteY1" fmla="*/ 1803 h 598703"/>
              <a:gd name="connsiteX2" fmla="*/ 762000 w 762000"/>
              <a:gd name="connsiteY2" fmla="*/ 598703 h 598703"/>
              <a:gd name="connsiteX0" fmla="*/ 0 w 762000"/>
              <a:gd name="connsiteY0" fmla="*/ 446303 h 598703"/>
              <a:gd name="connsiteX1" fmla="*/ 565150 w 762000"/>
              <a:gd name="connsiteY1" fmla="*/ 1803 h 598703"/>
              <a:gd name="connsiteX2" fmla="*/ 762000 w 762000"/>
              <a:gd name="connsiteY2" fmla="*/ 598703 h 598703"/>
              <a:gd name="connsiteX0" fmla="*/ 0 w 723900"/>
              <a:gd name="connsiteY0" fmla="*/ 445253 h 540503"/>
              <a:gd name="connsiteX1" fmla="*/ 565150 w 723900"/>
              <a:gd name="connsiteY1" fmla="*/ 753 h 540503"/>
              <a:gd name="connsiteX2" fmla="*/ 723900 w 723900"/>
              <a:gd name="connsiteY2" fmla="*/ 540503 h 540503"/>
              <a:gd name="connsiteX0" fmla="*/ 0 w 723900"/>
              <a:gd name="connsiteY0" fmla="*/ 331561 h 426811"/>
              <a:gd name="connsiteX1" fmla="*/ 546100 w 723900"/>
              <a:gd name="connsiteY1" fmla="*/ 1361 h 426811"/>
              <a:gd name="connsiteX2" fmla="*/ 723900 w 723900"/>
              <a:gd name="connsiteY2" fmla="*/ 426811 h 426811"/>
              <a:gd name="connsiteX0" fmla="*/ 0 w 725243"/>
              <a:gd name="connsiteY0" fmla="*/ 331561 h 426811"/>
              <a:gd name="connsiteX1" fmla="*/ 546100 w 725243"/>
              <a:gd name="connsiteY1" fmla="*/ 1361 h 426811"/>
              <a:gd name="connsiteX2" fmla="*/ 723900 w 725243"/>
              <a:gd name="connsiteY2" fmla="*/ 426811 h 426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5243" h="426811">
                <a:moveTo>
                  <a:pt x="0" y="331561"/>
                </a:moveTo>
                <a:cubicBezTo>
                  <a:pt x="101600" y="109311"/>
                  <a:pt x="339725" y="-14514"/>
                  <a:pt x="546100" y="1361"/>
                </a:cubicBezTo>
                <a:cubicBezTo>
                  <a:pt x="752475" y="17236"/>
                  <a:pt x="723900" y="426811"/>
                  <a:pt x="723900" y="426811"/>
                </a:cubicBezTo>
              </a:path>
            </a:pathLst>
          </a:custGeom>
          <a:ln w="381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070890" y="62223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Định nghĩa</a:t>
            </a:r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485938" y="597917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C00000"/>
                </a:solidFill>
              </a:rPr>
              <a:t>Tỉ lệ thức</a:t>
            </a:r>
            <a:endParaRPr lang="en-US" sz="2400" b="1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83106" y="1428333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Tính chất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059832" y="3468945"/>
            <a:ext cx="2256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C00000"/>
                </a:solidFill>
              </a:rPr>
              <a:t>Tính chất dãy tỉ số bằng nhau</a:t>
            </a:r>
            <a:endParaRPr lang="en-US" sz="2400" b="1">
              <a:solidFill>
                <a:srgbClr val="C00000"/>
              </a:solidFill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6819415"/>
              </p:ext>
            </p:extLst>
          </p:nvPr>
        </p:nvGraphicFramePr>
        <p:xfrm>
          <a:off x="6449971" y="0"/>
          <a:ext cx="1286195" cy="928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5" name="Equation" r:id="rId4" imgW="419040" imgH="393480" progId="Equation.DSMT4">
                  <p:embed/>
                </p:oleObj>
              </mc:Choice>
              <mc:Fallback>
                <p:oleObj name="Equation" r:id="rId4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49971" y="0"/>
                        <a:ext cx="1286195" cy="928326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6360938"/>
              </p:ext>
            </p:extLst>
          </p:nvPr>
        </p:nvGraphicFramePr>
        <p:xfrm>
          <a:off x="5679390" y="1502937"/>
          <a:ext cx="2069891" cy="697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6" name="Equation" r:id="rId6" imgW="1168200" imgH="393480" progId="Equation.DSMT4">
                  <p:embed/>
                </p:oleObj>
              </mc:Choice>
              <mc:Fallback>
                <p:oleObj name="Equation" r:id="rId6" imgW="1168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679390" y="1502937"/>
                        <a:ext cx="2069891" cy="697465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508141"/>
              </p:ext>
            </p:extLst>
          </p:nvPr>
        </p:nvGraphicFramePr>
        <p:xfrm>
          <a:off x="8316416" y="1059582"/>
          <a:ext cx="74295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7" name="Equation" r:id="rId8" imgW="419040" imgH="393480" progId="Equation.DSMT4">
                  <p:embed/>
                </p:oleObj>
              </mc:Choice>
              <mc:Fallback>
                <p:oleObj name="Equation" r:id="rId8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316416" y="1059582"/>
                        <a:ext cx="742950" cy="696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4698187"/>
              </p:ext>
            </p:extLst>
          </p:nvPr>
        </p:nvGraphicFramePr>
        <p:xfrm>
          <a:off x="8316416" y="1779662"/>
          <a:ext cx="74295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8" name="Equation" r:id="rId10" imgW="419040" imgH="393480" progId="Equation.DSMT4">
                  <p:embed/>
                </p:oleObj>
              </mc:Choice>
              <mc:Fallback>
                <p:oleObj name="Equation" r:id="rId10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316416" y="1779662"/>
                        <a:ext cx="742950" cy="696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322679"/>
              </p:ext>
            </p:extLst>
          </p:nvPr>
        </p:nvGraphicFramePr>
        <p:xfrm>
          <a:off x="8293546" y="2499742"/>
          <a:ext cx="74295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9" name="Equation" r:id="rId12" imgW="419040" imgH="393480" progId="Equation.DSMT4">
                  <p:embed/>
                </p:oleObj>
              </mc:Choice>
              <mc:Fallback>
                <p:oleObj name="Equation" r:id="rId12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293546" y="2499742"/>
                        <a:ext cx="742950" cy="696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833446"/>
              </p:ext>
            </p:extLst>
          </p:nvPr>
        </p:nvGraphicFramePr>
        <p:xfrm>
          <a:off x="8316416" y="3219822"/>
          <a:ext cx="74295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0" name="Equation" r:id="rId14" imgW="419040" imgH="393480" progId="Equation.DSMT4">
                  <p:embed/>
                </p:oleObj>
              </mc:Choice>
              <mc:Fallback>
                <p:oleObj name="Equation" r:id="rId14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316416" y="3219822"/>
                        <a:ext cx="742950" cy="696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7458024"/>
              </p:ext>
            </p:extLst>
          </p:nvPr>
        </p:nvGraphicFramePr>
        <p:xfrm>
          <a:off x="5119233" y="4057026"/>
          <a:ext cx="3845255" cy="6749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1" name="Equation" r:id="rId16" imgW="2387520" imgH="419040" progId="Equation.DSMT4">
                  <p:embed/>
                </p:oleObj>
              </mc:Choice>
              <mc:Fallback>
                <p:oleObj name="Equation" r:id="rId16" imgW="23875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119233" y="4057026"/>
                        <a:ext cx="3845255" cy="674964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Freeform 25"/>
          <p:cNvSpPr/>
          <p:nvPr/>
        </p:nvSpPr>
        <p:spPr>
          <a:xfrm>
            <a:off x="7740144" y="1397127"/>
            <a:ext cx="593365" cy="332762"/>
          </a:xfrm>
          <a:custGeom>
            <a:avLst/>
            <a:gdLst>
              <a:gd name="connsiteX0" fmla="*/ 1083 w 593365"/>
              <a:gd name="connsiteY0" fmla="*/ 275809 h 332762"/>
              <a:gd name="connsiteX1" fmla="*/ 53038 w 593365"/>
              <a:gd name="connsiteY1" fmla="*/ 317373 h 332762"/>
              <a:gd name="connsiteX2" fmla="*/ 343983 w 593365"/>
              <a:gd name="connsiteY2" fmla="*/ 47209 h 332762"/>
              <a:gd name="connsiteX3" fmla="*/ 593365 w 593365"/>
              <a:gd name="connsiteY3" fmla="*/ 36818 h 332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365" h="332762">
                <a:moveTo>
                  <a:pt x="1083" y="275809"/>
                </a:moveTo>
                <a:cubicBezTo>
                  <a:pt x="-1515" y="315641"/>
                  <a:pt x="-4112" y="355473"/>
                  <a:pt x="53038" y="317373"/>
                </a:cubicBezTo>
                <a:cubicBezTo>
                  <a:pt x="110188" y="279273"/>
                  <a:pt x="253929" y="93968"/>
                  <a:pt x="343983" y="47209"/>
                </a:cubicBezTo>
                <a:cubicBezTo>
                  <a:pt x="434038" y="450"/>
                  <a:pt x="548338" y="-25527"/>
                  <a:pt x="593365" y="36818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741920" y="1761833"/>
            <a:ext cx="609600" cy="417487"/>
          </a:xfrm>
          <a:custGeom>
            <a:avLst/>
            <a:gdLst>
              <a:gd name="connsiteX0" fmla="*/ 0 w 609600"/>
              <a:gd name="connsiteY0" fmla="*/ 173647 h 417487"/>
              <a:gd name="connsiteX1" fmla="*/ 228600 w 609600"/>
              <a:gd name="connsiteY1" fmla="*/ 6007 h 417487"/>
              <a:gd name="connsiteX2" fmla="*/ 411480 w 609600"/>
              <a:gd name="connsiteY2" fmla="*/ 364147 h 417487"/>
              <a:gd name="connsiteX3" fmla="*/ 609600 w 609600"/>
              <a:gd name="connsiteY3" fmla="*/ 417487 h 417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" h="417487">
                <a:moveTo>
                  <a:pt x="0" y="173647"/>
                </a:moveTo>
                <a:cubicBezTo>
                  <a:pt x="80010" y="73952"/>
                  <a:pt x="160020" y="-25743"/>
                  <a:pt x="228600" y="6007"/>
                </a:cubicBezTo>
                <a:cubicBezTo>
                  <a:pt x="297180" y="37757"/>
                  <a:pt x="347980" y="295567"/>
                  <a:pt x="411480" y="364147"/>
                </a:cubicBezTo>
                <a:cubicBezTo>
                  <a:pt x="474980" y="432727"/>
                  <a:pt x="581660" y="402247"/>
                  <a:pt x="609600" y="417487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741920" y="1925010"/>
            <a:ext cx="594360" cy="932490"/>
          </a:xfrm>
          <a:custGeom>
            <a:avLst/>
            <a:gdLst>
              <a:gd name="connsiteX0" fmla="*/ 0 w 594360"/>
              <a:gd name="connsiteY0" fmla="*/ 101910 h 932490"/>
              <a:gd name="connsiteX1" fmla="*/ 205740 w 594360"/>
              <a:gd name="connsiteY1" fmla="*/ 48570 h 932490"/>
              <a:gd name="connsiteX2" fmla="*/ 243840 w 594360"/>
              <a:gd name="connsiteY2" fmla="*/ 711510 h 932490"/>
              <a:gd name="connsiteX3" fmla="*/ 594360 w 594360"/>
              <a:gd name="connsiteY3" fmla="*/ 932490 h 932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4360" h="932490">
                <a:moveTo>
                  <a:pt x="0" y="101910"/>
                </a:moveTo>
                <a:cubicBezTo>
                  <a:pt x="82550" y="24440"/>
                  <a:pt x="165100" y="-53030"/>
                  <a:pt x="205740" y="48570"/>
                </a:cubicBezTo>
                <a:cubicBezTo>
                  <a:pt x="246380" y="150170"/>
                  <a:pt x="179070" y="564190"/>
                  <a:pt x="243840" y="711510"/>
                </a:cubicBezTo>
                <a:cubicBezTo>
                  <a:pt x="308610" y="858830"/>
                  <a:pt x="451485" y="895660"/>
                  <a:pt x="594360" y="932490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654127" y="2133600"/>
            <a:ext cx="651673" cy="1455420"/>
          </a:xfrm>
          <a:custGeom>
            <a:avLst/>
            <a:gdLst>
              <a:gd name="connsiteX0" fmla="*/ 80173 w 651673"/>
              <a:gd name="connsiteY0" fmla="*/ 0 h 1455420"/>
              <a:gd name="connsiteX1" fmla="*/ 156373 w 651673"/>
              <a:gd name="connsiteY1" fmla="*/ 205740 h 1455420"/>
              <a:gd name="connsiteX2" fmla="*/ 19213 w 651673"/>
              <a:gd name="connsiteY2" fmla="*/ 1036320 h 1455420"/>
              <a:gd name="connsiteX3" fmla="*/ 651673 w 651673"/>
              <a:gd name="connsiteY3" fmla="*/ 1455420 h 1455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673" h="1455420">
                <a:moveTo>
                  <a:pt x="80173" y="0"/>
                </a:moveTo>
                <a:cubicBezTo>
                  <a:pt x="123353" y="16510"/>
                  <a:pt x="166533" y="33020"/>
                  <a:pt x="156373" y="205740"/>
                </a:cubicBezTo>
                <a:cubicBezTo>
                  <a:pt x="146213" y="378460"/>
                  <a:pt x="-63337" y="828040"/>
                  <a:pt x="19213" y="1036320"/>
                </a:cubicBezTo>
                <a:cubicBezTo>
                  <a:pt x="101763" y="1244600"/>
                  <a:pt x="651673" y="1455420"/>
                  <a:pt x="651673" y="1455420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7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8815" y="298150"/>
            <a:ext cx="7036350" cy="70019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100" b="1" spc="38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Bài học đến đây là kết thúc</a:t>
            </a:r>
          </a:p>
        </p:txBody>
      </p:sp>
      <p:sp>
        <p:nvSpPr>
          <p:cNvPr id="5" name="Rectangle 4"/>
          <p:cNvSpPr/>
          <p:nvPr/>
        </p:nvSpPr>
        <p:spPr>
          <a:xfrm>
            <a:off x="839930" y="1018459"/>
            <a:ext cx="6675545" cy="70019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100" b="1" spc="38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Chúc các bạn học thật tốt</a:t>
            </a:r>
          </a:p>
        </p:txBody>
      </p:sp>
      <p:sp>
        <p:nvSpPr>
          <p:cNvPr id="6" name="Rectangle 5"/>
          <p:cNvSpPr/>
          <p:nvPr/>
        </p:nvSpPr>
        <p:spPr>
          <a:xfrm>
            <a:off x="320275" y="1813724"/>
            <a:ext cx="6232925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>
              <a:defRPr/>
            </a:pPr>
            <a:r>
              <a:rPr lang="en-US" sz="2400" b="1" i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Tham gia nhóm Toán 7 - Thầy Luân qua link</a:t>
            </a:r>
            <a:endParaRPr lang="en-US" sz="2400" b="1" i="1" dirty="0">
              <a:solidFill>
                <a:schemeClr val="accent2">
                  <a:lumMod val="75000"/>
                </a:schemeClr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1258709"/>
            <a:ext cx="2286000" cy="214312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62000" y="2266950"/>
            <a:ext cx="4011355" cy="37702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>
              <a:defRPr/>
            </a:pPr>
            <a:r>
              <a:rPr lang="en-US" sz="2000" b="1" i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https://zalo.me/g/eyvfgo169</a:t>
            </a:r>
            <a:endParaRPr lang="en-US" sz="2000" b="1" i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26874" y="2709393"/>
            <a:ext cx="243720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defRPr/>
            </a:pPr>
            <a:r>
              <a:rPr lang="en-US" b="1" i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Hoặc quét mã:</a:t>
            </a:r>
            <a:endParaRPr lang="en-US" b="1" i="1" dirty="0">
              <a:solidFill>
                <a:schemeClr val="accent2">
                  <a:lumMod val="75000"/>
                </a:schemeClr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1" y="2749746"/>
            <a:ext cx="2286000" cy="230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886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4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34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23478"/>
            <a:ext cx="2238300" cy="585514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n-US" smtClean="0">
                <a:solidFill>
                  <a:schemeClr val="bg2">
                    <a:lumMod val="25000"/>
                  </a:schemeClr>
                </a:solidFill>
              </a:rPr>
              <a:t>Tæ leä thöùc</a:t>
            </a:r>
            <a:endParaRPr lang="en-US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771550"/>
            <a:ext cx="3688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So sánh 2 tỉ số sau:           và</a:t>
            </a:r>
            <a:endParaRPr lang="en-US" sz="240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3957332"/>
              </p:ext>
            </p:extLst>
          </p:nvPr>
        </p:nvGraphicFramePr>
        <p:xfrm>
          <a:off x="2843808" y="618775"/>
          <a:ext cx="445477" cy="76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" name="Equation" r:id="rId3" imgW="228600" imgH="393480" progId="Equation.DSMT4">
                  <p:embed/>
                </p:oleObj>
              </mc:Choice>
              <mc:Fallback>
                <p:oleObj name="Equation" r:id="rId3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43808" y="618775"/>
                        <a:ext cx="445477" cy="767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30711"/>
              </p:ext>
            </p:extLst>
          </p:nvPr>
        </p:nvGraphicFramePr>
        <p:xfrm>
          <a:off x="3962400" y="627534"/>
          <a:ext cx="471488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9" name="Equation" r:id="rId5" imgW="266400" imgH="419040" progId="Equation.DSMT4">
                  <p:embed/>
                </p:oleObj>
              </mc:Choice>
              <mc:Fallback>
                <p:oleObj name="Equation" r:id="rId5" imgW="2664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62400" y="627534"/>
                        <a:ext cx="471488" cy="741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512" y="1347614"/>
            <a:ext cx="9390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Ta có:</a:t>
            </a:r>
            <a:endParaRPr lang="en-US" sz="240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4420974"/>
              </p:ext>
            </p:extLst>
          </p:nvPr>
        </p:nvGraphicFramePr>
        <p:xfrm>
          <a:off x="1160488" y="1574800"/>
          <a:ext cx="1611312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0" name="Equation" r:id="rId7" imgW="825480" imgH="393480" progId="Equation.DSMT4">
                  <p:embed/>
                </p:oleObj>
              </mc:Choice>
              <mc:Fallback>
                <p:oleObj name="Equation" r:id="rId7" imgW="825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60488" y="1574800"/>
                        <a:ext cx="1611312" cy="766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999783"/>
              </p:ext>
            </p:extLst>
          </p:nvPr>
        </p:nvGraphicFramePr>
        <p:xfrm>
          <a:off x="3590528" y="1614363"/>
          <a:ext cx="213360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" name="Equation" r:id="rId9" imgW="1206360" imgH="419040" progId="Equation.DSMT4">
                  <p:embed/>
                </p:oleObj>
              </mc:Choice>
              <mc:Fallback>
                <p:oleObj name="Equation" r:id="rId9" imgW="12063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90528" y="1614363"/>
                        <a:ext cx="2133600" cy="741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7504" y="2427734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Vậy:</a:t>
            </a:r>
            <a:endParaRPr lang="en-US" sz="240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437938"/>
              </p:ext>
            </p:extLst>
          </p:nvPr>
        </p:nvGraphicFramePr>
        <p:xfrm>
          <a:off x="1331640" y="2400300"/>
          <a:ext cx="1160463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" name="Equation" r:id="rId11" imgW="596880" imgH="419040" progId="Equation.DSMT4">
                  <p:embed/>
                </p:oleObj>
              </mc:Choice>
              <mc:Fallback>
                <p:oleObj name="Equation" r:id="rId11" imgW="5968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331640" y="2400300"/>
                        <a:ext cx="1160463" cy="815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059832" y="2427734"/>
            <a:ext cx="31261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hay   15 : 17 =  2,5 : </a:t>
            </a:r>
            <a:r>
              <a:rPr lang="en-US" sz="2400" smtClean="0"/>
              <a:t>4,5</a:t>
            </a:r>
            <a:endParaRPr lang="en-US" sz="240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74098" y="3219822"/>
            <a:ext cx="4009869" cy="43990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smtClean="0">
                <a:solidFill>
                  <a:srgbClr val="FF0000"/>
                </a:solidFill>
              </a:rPr>
              <a:t>Tæ leä thöùc: </a:t>
            </a:r>
            <a:r>
              <a:rPr lang="en-US" sz="2800" smtClean="0">
                <a:solidFill>
                  <a:schemeClr val="tx1"/>
                </a:solidFill>
              </a:rPr>
              <a:t>Đ</a:t>
            </a:r>
            <a:r>
              <a:rPr lang="en-US" sz="2800" smtClean="0">
                <a:solidFill>
                  <a:schemeClr val="tx1"/>
                </a:solidFill>
                <a:latin typeface="+mn-lt"/>
              </a:rPr>
              <a:t>ẳng thức của hai tỉ số</a:t>
            </a:r>
            <a:endParaRPr lang="en-US" sz="2800">
              <a:solidFill>
                <a:srgbClr val="FF0000"/>
              </a:solidFill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2584189"/>
              </p:ext>
            </p:extLst>
          </p:nvPr>
        </p:nvGraphicFramePr>
        <p:xfrm>
          <a:off x="4383479" y="3063547"/>
          <a:ext cx="3068841" cy="76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Equation" r:id="rId13" imgW="1574640" imgH="393480" progId="Equation.DSMT4">
                  <p:embed/>
                </p:oleObj>
              </mc:Choice>
              <mc:Fallback>
                <p:oleObj name="Equation" r:id="rId13" imgW="1574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383479" y="3063547"/>
                        <a:ext cx="3068841" cy="767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095935" y="4136762"/>
            <a:ext cx="5453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a, b, c, d là các số hạng của tỉ lệ thức</a:t>
            </a:r>
            <a:endParaRPr lang="en-US" sz="2800"/>
          </a:p>
        </p:txBody>
      </p:sp>
      <p:sp>
        <p:nvSpPr>
          <p:cNvPr id="16" name="TextBox 15"/>
          <p:cNvSpPr txBox="1"/>
          <p:nvPr/>
        </p:nvSpPr>
        <p:spPr>
          <a:xfrm>
            <a:off x="3436045" y="4136762"/>
            <a:ext cx="27735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00CC"/>
                </a:solidFill>
              </a:rPr>
              <a:t>a, d</a:t>
            </a:r>
            <a:r>
              <a:rPr lang="en-US" sz="2800" smtClean="0"/>
              <a:t> gọi là ngoại tỉ</a:t>
            </a:r>
            <a:endParaRPr lang="en-US" sz="2800"/>
          </a:p>
        </p:txBody>
      </p:sp>
      <p:sp>
        <p:nvSpPr>
          <p:cNvPr id="17" name="TextBox 16"/>
          <p:cNvSpPr txBox="1"/>
          <p:nvPr/>
        </p:nvSpPr>
        <p:spPr>
          <a:xfrm>
            <a:off x="3216926" y="4174382"/>
            <a:ext cx="27350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b,c</a:t>
            </a:r>
            <a:r>
              <a:rPr lang="en-US" sz="2800" smtClean="0">
                <a:solidFill>
                  <a:srgbClr val="0000CC"/>
                </a:solidFill>
              </a:rPr>
              <a:t> </a:t>
            </a:r>
            <a:r>
              <a:rPr lang="en-US" sz="2800" smtClean="0"/>
              <a:t>gọi là trung tỉ</a:t>
            </a:r>
            <a:endParaRPr lang="en-US" sz="2800"/>
          </a:p>
        </p:txBody>
      </p:sp>
      <p:sp>
        <p:nvSpPr>
          <p:cNvPr id="18" name="TextBox 17"/>
          <p:cNvSpPr txBox="1"/>
          <p:nvPr/>
        </p:nvSpPr>
        <p:spPr>
          <a:xfrm>
            <a:off x="1331640" y="4136762"/>
            <a:ext cx="6139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trường hợp b = </a:t>
            </a:r>
            <a:r>
              <a:rPr lang="en-US" sz="2800" smtClean="0">
                <a:solidFill>
                  <a:srgbClr val="FF0000"/>
                </a:solidFill>
              </a:rPr>
              <a:t>100</a:t>
            </a:r>
            <a:r>
              <a:rPr lang="en-US" sz="2800" smtClean="0"/>
              <a:t> thì ta có tỉ lệ % a; a%</a:t>
            </a:r>
            <a:endParaRPr lang="en-US" sz="2800"/>
          </a:p>
        </p:txBody>
      </p:sp>
      <p:sp>
        <p:nvSpPr>
          <p:cNvPr id="20" name="Rectangle 19"/>
          <p:cNvSpPr/>
          <p:nvPr/>
        </p:nvSpPr>
        <p:spPr>
          <a:xfrm>
            <a:off x="2483768" y="1578446"/>
            <a:ext cx="360040" cy="777280"/>
          </a:xfrm>
          <a:prstGeom prst="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436096" y="1607337"/>
            <a:ext cx="360040" cy="777280"/>
          </a:xfrm>
          <a:prstGeom prst="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5796136" y="339211"/>
            <a:ext cx="2682919" cy="1224427"/>
            <a:chOff x="5796136" y="339211"/>
            <a:chExt cx="2682919" cy="1224427"/>
          </a:xfrm>
        </p:grpSpPr>
        <p:sp>
          <p:nvSpPr>
            <p:cNvPr id="3" name="Cloud Callout 2"/>
            <p:cNvSpPr/>
            <p:nvPr/>
          </p:nvSpPr>
          <p:spPr>
            <a:xfrm>
              <a:off x="5796136" y="339211"/>
              <a:ext cx="2682919" cy="1224427"/>
            </a:xfrm>
            <a:prstGeom prst="cloudCallout">
              <a:avLst>
                <a:gd name="adj1" fmla="val 51979"/>
                <a:gd name="adj2" fmla="val 9559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111832" y="682408"/>
              <a:ext cx="21242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/>
                <a:t>Tỉ lệ thức là gì?</a:t>
              </a:r>
              <a:endParaRPr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357796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/>
      <p:bldP spid="13" grpId="0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330210"/>
            <a:ext cx="8548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VD: Tìm các tỉ số bằng nhau trong các tỉ số sau rồi lập các tỉ lệ thức</a:t>
            </a:r>
            <a:endParaRPr lang="en-US" sz="240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731074"/>
              </p:ext>
            </p:extLst>
          </p:nvPr>
        </p:nvGraphicFramePr>
        <p:xfrm>
          <a:off x="814135" y="771550"/>
          <a:ext cx="7214249" cy="843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Equation" r:id="rId3" imgW="3365280" imgH="393480" progId="Equation.DSMT4">
                  <p:embed/>
                </p:oleObj>
              </mc:Choice>
              <mc:Fallback>
                <p:oleObj name="Equation" r:id="rId3" imgW="3365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4135" y="771550"/>
                        <a:ext cx="7214249" cy="8439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1523" y="1451560"/>
            <a:ext cx="8322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</a:rPr>
              <a:t>GIẢI.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523" y="1851670"/>
            <a:ext cx="1015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Ta có: </a:t>
            </a:r>
            <a:endParaRPr lang="en-US" sz="2400"/>
          </a:p>
        </p:txBody>
      </p:sp>
      <p:sp>
        <p:nvSpPr>
          <p:cNvPr id="8" name="TextBox 7"/>
          <p:cNvSpPr txBox="1"/>
          <p:nvPr/>
        </p:nvSpPr>
        <p:spPr>
          <a:xfrm>
            <a:off x="1357507" y="1823739"/>
            <a:ext cx="2470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28 : 14 = 2 : 1 = 2 </a:t>
            </a:r>
            <a:endParaRPr lang="en-US" sz="240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038680"/>
              </p:ext>
            </p:extLst>
          </p:nvPr>
        </p:nvGraphicFramePr>
        <p:xfrm>
          <a:off x="4658565" y="1707654"/>
          <a:ext cx="2314006" cy="843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0" name="Equation" r:id="rId5" imgW="1079280" imgH="393480" progId="Equation.DSMT4">
                  <p:embed/>
                </p:oleObj>
              </mc:Choice>
              <mc:Fallback>
                <p:oleObj name="Equation" r:id="rId5" imgW="1079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58565" y="1707654"/>
                        <a:ext cx="2314006" cy="8439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812331" y="2614141"/>
            <a:ext cx="2162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8 : 4 = 2 : 1 = 2 </a:t>
            </a:r>
            <a:endParaRPr lang="en-US" sz="240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1135039"/>
              </p:ext>
            </p:extLst>
          </p:nvPr>
        </p:nvGraphicFramePr>
        <p:xfrm>
          <a:off x="1517650" y="2211388"/>
          <a:ext cx="2151063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Equation" r:id="rId7" imgW="1002960" imgH="393480" progId="Equation.DSMT4">
                  <p:embed/>
                </p:oleObj>
              </mc:Choice>
              <mc:Fallback>
                <p:oleObj name="Equation" r:id="rId7" imgW="1002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17650" y="2211388"/>
                        <a:ext cx="2151063" cy="84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228801"/>
              </p:ext>
            </p:extLst>
          </p:nvPr>
        </p:nvGraphicFramePr>
        <p:xfrm>
          <a:off x="7524328" y="1779662"/>
          <a:ext cx="1388404" cy="843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Equation" r:id="rId9" imgW="647640" imgH="393480" progId="Equation.DSMT4">
                  <p:embed/>
                </p:oleObj>
              </mc:Choice>
              <mc:Fallback>
                <p:oleObj name="Equation" r:id="rId9" imgW="647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524328" y="1779662"/>
                        <a:ext cx="1388404" cy="8439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7273238"/>
              </p:ext>
            </p:extLst>
          </p:nvPr>
        </p:nvGraphicFramePr>
        <p:xfrm>
          <a:off x="1247849" y="3024932"/>
          <a:ext cx="2532063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Equation" r:id="rId11" imgW="1180800" imgH="393480" progId="Equation.DSMT4">
                  <p:embed/>
                </p:oleObj>
              </mc:Choice>
              <mc:Fallback>
                <p:oleObj name="Equation" r:id="rId11" imgW="1180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247849" y="3024932"/>
                        <a:ext cx="2532063" cy="842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822947" y="3147814"/>
            <a:ext cx="2701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3</a:t>
            </a:r>
            <a:r>
              <a:rPr lang="en-US" sz="2400" smtClean="0"/>
              <a:t> : 0,3 = 10 : 1 = 10 </a:t>
            </a:r>
            <a:endParaRPr lang="en-US" sz="2400"/>
          </a:p>
        </p:txBody>
      </p:sp>
      <p:sp>
        <p:nvSpPr>
          <p:cNvPr id="15" name="TextBox 14"/>
          <p:cNvSpPr txBox="1"/>
          <p:nvPr/>
        </p:nvSpPr>
        <p:spPr>
          <a:xfrm>
            <a:off x="341523" y="4011910"/>
            <a:ext cx="29956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Ta được các tỉ lệ thức: </a:t>
            </a:r>
            <a:endParaRPr lang="en-US" sz="2400"/>
          </a:p>
        </p:txBody>
      </p:sp>
      <p:sp>
        <p:nvSpPr>
          <p:cNvPr id="16" name="TextBox 15"/>
          <p:cNvSpPr txBox="1"/>
          <p:nvPr/>
        </p:nvSpPr>
        <p:spPr>
          <a:xfrm>
            <a:off x="3218421" y="4011910"/>
            <a:ext cx="2074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28 : 14 = 8 : 4; </a:t>
            </a:r>
            <a:endParaRPr lang="en-US" sz="2400"/>
          </a:p>
        </p:txBody>
      </p:sp>
      <p:sp>
        <p:nvSpPr>
          <p:cNvPr id="17" name="TextBox 16"/>
          <p:cNvSpPr txBox="1"/>
          <p:nvPr/>
        </p:nvSpPr>
        <p:spPr>
          <a:xfrm>
            <a:off x="6084168" y="4011910"/>
            <a:ext cx="2066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3</a:t>
            </a:r>
            <a:r>
              <a:rPr lang="en-US" sz="2400" smtClean="0"/>
              <a:t> : 10 = 2,1 : 7 </a:t>
            </a:r>
            <a:endParaRPr lang="en-US" sz="2400"/>
          </a:p>
        </p:txBody>
      </p:sp>
      <p:sp>
        <p:nvSpPr>
          <p:cNvPr id="18" name="Rectangle 17"/>
          <p:cNvSpPr/>
          <p:nvPr/>
        </p:nvSpPr>
        <p:spPr>
          <a:xfrm>
            <a:off x="6444208" y="2614140"/>
            <a:ext cx="442697" cy="461665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328668" y="1851670"/>
            <a:ext cx="442697" cy="461665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328668" y="2993407"/>
            <a:ext cx="499387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478184" y="1765227"/>
            <a:ext cx="499387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81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4" grpId="0"/>
      <p:bldP spid="15" grpId="0"/>
      <p:bldP spid="16" grpId="0"/>
      <p:bldP spid="17" grpId="0"/>
      <p:bldP spid="18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5189880" y="3094152"/>
            <a:ext cx="1326336" cy="1169550"/>
            <a:chOff x="5292080" y="3075102"/>
            <a:chExt cx="1326336" cy="1169550"/>
          </a:xfrm>
        </p:grpSpPr>
        <p:grpSp>
          <p:nvGrpSpPr>
            <p:cNvPr id="44" name="Group 43"/>
            <p:cNvGrpSpPr/>
            <p:nvPr/>
          </p:nvGrpSpPr>
          <p:grpSpPr>
            <a:xfrm>
              <a:off x="5292080" y="3146406"/>
              <a:ext cx="1326336" cy="1098246"/>
              <a:chOff x="5292080" y="3146406"/>
              <a:chExt cx="1326336" cy="1098246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5405894" y="3659877"/>
                <a:ext cx="38985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FF0000"/>
                    </a:solidFill>
                  </a:rPr>
                  <a:t>b</a:t>
                </a:r>
                <a:endParaRPr lang="en-US" sz="3200">
                  <a:solidFill>
                    <a:srgbClr val="FF0000"/>
                  </a:solidFill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292080" y="3146406"/>
                <a:ext cx="59503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/>
                  <a:t>__</a:t>
                </a:r>
                <a:endParaRPr lang="en-US" sz="320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023381" y="3146406"/>
                <a:ext cx="59503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/>
                  <a:t>__</a:t>
                </a:r>
                <a:endParaRPr lang="en-US" sz="320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740920" y="3367489"/>
                <a:ext cx="41549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/>
                  <a:t>=</a:t>
                </a:r>
                <a:endParaRPr lang="en-US" sz="3200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6125974" y="3075102"/>
              <a:ext cx="36740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>
                  <a:solidFill>
                    <a:srgbClr val="FF0000"/>
                  </a:solidFill>
                </a:rPr>
                <a:t>c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266498" y="3143569"/>
            <a:ext cx="1326336" cy="805858"/>
            <a:chOff x="7266498" y="3147110"/>
            <a:chExt cx="1326336" cy="805858"/>
          </a:xfrm>
        </p:grpSpPr>
        <p:sp>
          <p:nvSpPr>
            <p:cNvPr id="35" name="TextBox 34"/>
            <p:cNvSpPr txBox="1"/>
            <p:nvPr/>
          </p:nvSpPr>
          <p:spPr>
            <a:xfrm>
              <a:off x="7266498" y="3147110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smtClean="0"/>
                <a:t>__</a:t>
              </a:r>
              <a:endParaRPr lang="en-US" sz="320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997799" y="3147110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smtClean="0"/>
                <a:t>__</a:t>
              </a:r>
              <a:endParaRPr lang="en-US" sz="320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715338" y="3368193"/>
              <a:ext cx="41549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smtClean="0"/>
                <a:t>=</a:t>
              </a:r>
              <a:endParaRPr lang="en-US" sz="320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051630" y="77155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/>
              <a:t>__</a:t>
            </a:r>
            <a:endParaRPr lang="en-US" sz="2400" b="1"/>
          </a:p>
        </p:txBody>
      </p:sp>
      <p:sp>
        <p:nvSpPr>
          <p:cNvPr id="12" name="TextBox 11"/>
          <p:cNvSpPr txBox="1"/>
          <p:nvPr/>
        </p:nvSpPr>
        <p:spPr>
          <a:xfrm>
            <a:off x="5843690" y="77155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/>
              <a:t>__</a:t>
            </a:r>
            <a:endParaRPr lang="en-US" sz="2400" b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23478"/>
            <a:ext cx="3960440" cy="439905"/>
          </a:xfrm>
        </p:spPr>
        <p:txBody>
          <a:bodyPr>
            <a:noAutofit/>
          </a:bodyPr>
          <a:lstStyle/>
          <a:p>
            <a:r>
              <a:rPr lang="en-US" sz="3200" smtClean="0"/>
              <a:t>Tính chaát tæ leä thöùc</a:t>
            </a:r>
            <a:endParaRPr 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679356" y="906274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Tính chất 1:</a:t>
            </a:r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8823931"/>
              </p:ext>
            </p:extLst>
          </p:nvPr>
        </p:nvGraphicFramePr>
        <p:xfrm>
          <a:off x="2821886" y="699542"/>
          <a:ext cx="898377" cy="843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" name="Equation" r:id="rId3" imgW="419040" imgH="393480" progId="Equation.DSMT4">
                  <p:embed/>
                </p:oleObj>
              </mc:Choice>
              <mc:Fallback>
                <p:oleObj name="Equation" r:id="rId3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21886" y="699542"/>
                        <a:ext cx="898377" cy="8439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350365"/>
              </p:ext>
            </p:extLst>
          </p:nvPr>
        </p:nvGraphicFramePr>
        <p:xfrm>
          <a:off x="4190038" y="987574"/>
          <a:ext cx="46196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" name="Equation" r:id="rId5" imgW="215640" imgH="152280" progId="Equation.DSMT4">
                  <p:embed/>
                </p:oleObj>
              </mc:Choice>
              <mc:Fallback>
                <p:oleObj name="Equation" r:id="rId5" imgW="21564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90038" y="987574"/>
                        <a:ext cx="461962" cy="327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126142" y="680378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00CC"/>
                </a:solidFill>
              </a:rPr>
              <a:t>a</a:t>
            </a:r>
            <a:endParaRPr lang="en-US" sz="280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18230" y="680378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26142" y="1150754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b.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18230" y="1150754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00CC"/>
                </a:solidFill>
              </a:rPr>
              <a:t>.d</a:t>
            </a:r>
            <a:endParaRPr lang="en-US" sz="2800">
              <a:solidFill>
                <a:srgbClr val="0000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72269" y="865819"/>
            <a:ext cx="415498" cy="6432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/>
              <a:t>=</a:t>
            </a:r>
            <a:endParaRPr lang="en-US" sz="3200"/>
          </a:p>
        </p:txBody>
      </p:sp>
      <p:sp>
        <p:nvSpPr>
          <p:cNvPr id="15" name="TextBox 14"/>
          <p:cNvSpPr txBox="1"/>
          <p:nvPr/>
        </p:nvSpPr>
        <p:spPr>
          <a:xfrm>
            <a:off x="689165" y="213970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Tính chất 2:</a:t>
            </a:r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264193"/>
              </p:ext>
            </p:extLst>
          </p:nvPr>
        </p:nvGraphicFramePr>
        <p:xfrm>
          <a:off x="971600" y="3062759"/>
          <a:ext cx="1087037" cy="1021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" name="Equation" r:id="rId7" imgW="419040" imgH="393480" progId="Equation.DSMT4">
                  <p:embed/>
                </p:oleObj>
              </mc:Choice>
              <mc:Fallback>
                <p:oleObj name="Equation" r:id="rId7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600" y="3062759"/>
                        <a:ext cx="1087037" cy="10211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6" name="Group 45"/>
          <p:cNvGrpSpPr/>
          <p:nvPr/>
        </p:nvGrpSpPr>
        <p:grpSpPr>
          <a:xfrm>
            <a:off x="3029640" y="3013323"/>
            <a:ext cx="1326336" cy="1171178"/>
            <a:chOff x="3029640" y="3003798"/>
            <a:chExt cx="1326336" cy="1171178"/>
          </a:xfrm>
        </p:grpSpPr>
        <p:grpSp>
          <p:nvGrpSpPr>
            <p:cNvPr id="43" name="Group 42"/>
            <p:cNvGrpSpPr/>
            <p:nvPr/>
          </p:nvGrpSpPr>
          <p:grpSpPr>
            <a:xfrm>
              <a:off x="3029640" y="3076730"/>
              <a:ext cx="1326336" cy="1098246"/>
              <a:chOff x="3029640" y="3075102"/>
              <a:chExt cx="1326336" cy="1098246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3863534" y="3588573"/>
                <a:ext cx="38985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</a:rPr>
                  <a:t>d</a:t>
                </a:r>
                <a:endParaRPr lang="en-US" sz="3200">
                  <a:solidFill>
                    <a:srgbClr val="0000CC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029640" y="3075102"/>
                <a:ext cx="59503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/>
                  <a:t>__</a:t>
                </a:r>
                <a:endParaRPr lang="en-US" sz="320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3760941" y="3075102"/>
                <a:ext cx="59503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/>
                  <a:t>__</a:t>
                </a:r>
                <a:endParaRPr lang="en-US" sz="320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478480" y="3296185"/>
                <a:ext cx="41549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/>
                  <a:t>=</a:t>
                </a:r>
                <a:endParaRPr lang="en-US" sz="3200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3143454" y="3003798"/>
              <a:ext cx="36740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smtClean="0">
                  <a:solidFill>
                    <a:srgbClr val="0000CC"/>
                  </a:solidFill>
                </a:rPr>
                <a:t>a</a:t>
              </a:r>
              <a:endParaRPr lang="en-US" sz="3200">
                <a:solidFill>
                  <a:srgbClr val="0000CC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863534" y="3003798"/>
            <a:ext cx="367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43454" y="358857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b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20169" y="3075102"/>
            <a:ext cx="367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0000CC"/>
                </a:solidFill>
              </a:rPr>
              <a:t>a</a:t>
            </a:r>
            <a:endParaRPr lang="en-US" sz="3200">
              <a:solidFill>
                <a:srgbClr val="0000CC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30724" y="3659877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0000CC"/>
                </a:solidFill>
              </a:rPr>
              <a:t>d</a:t>
            </a:r>
            <a:endParaRPr lang="en-US" sz="3200">
              <a:solidFill>
                <a:srgbClr val="0000CC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380312" y="3075806"/>
            <a:ext cx="367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0000CC"/>
                </a:solidFill>
              </a:rPr>
              <a:t>a</a:t>
            </a:r>
            <a:endParaRPr lang="en-US" sz="3200">
              <a:solidFill>
                <a:srgbClr val="0000CC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100392" y="3075806"/>
            <a:ext cx="367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380312" y="3660581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b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100392" y="3660581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0000CC"/>
                </a:solidFill>
              </a:rPr>
              <a:t>d</a:t>
            </a:r>
            <a:endParaRPr lang="en-US" sz="3200">
              <a:solidFill>
                <a:srgbClr val="0000CC"/>
              </a:solidFill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1485901" y="2234045"/>
            <a:ext cx="2379518" cy="955964"/>
          </a:xfrm>
          <a:custGeom>
            <a:avLst/>
            <a:gdLst>
              <a:gd name="connsiteX0" fmla="*/ 1880755 w 1880755"/>
              <a:gd name="connsiteY0" fmla="*/ 0 h 955964"/>
              <a:gd name="connsiteX1" fmla="*/ 1205345 w 1880755"/>
              <a:gd name="connsiteY1" fmla="*/ 0 h 955964"/>
              <a:gd name="connsiteX2" fmla="*/ 1205345 w 1880755"/>
              <a:gd name="connsiteY2" fmla="*/ 716973 h 955964"/>
              <a:gd name="connsiteX3" fmla="*/ 1018309 w 1880755"/>
              <a:gd name="connsiteY3" fmla="*/ 706582 h 955964"/>
              <a:gd name="connsiteX4" fmla="*/ 0 w 1880755"/>
              <a:gd name="connsiteY4" fmla="*/ 706582 h 955964"/>
              <a:gd name="connsiteX5" fmla="*/ 0 w 1880755"/>
              <a:gd name="connsiteY5" fmla="*/ 955964 h 955964"/>
              <a:gd name="connsiteX0" fmla="*/ 2379518 w 2379518"/>
              <a:gd name="connsiteY0" fmla="*/ 0 h 955964"/>
              <a:gd name="connsiteX1" fmla="*/ 1205345 w 2379518"/>
              <a:gd name="connsiteY1" fmla="*/ 0 h 955964"/>
              <a:gd name="connsiteX2" fmla="*/ 1205345 w 2379518"/>
              <a:gd name="connsiteY2" fmla="*/ 716973 h 955964"/>
              <a:gd name="connsiteX3" fmla="*/ 1018309 w 2379518"/>
              <a:gd name="connsiteY3" fmla="*/ 706582 h 955964"/>
              <a:gd name="connsiteX4" fmla="*/ 0 w 2379518"/>
              <a:gd name="connsiteY4" fmla="*/ 706582 h 955964"/>
              <a:gd name="connsiteX5" fmla="*/ 0 w 2379518"/>
              <a:gd name="connsiteY5" fmla="*/ 955964 h 955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9518" h="955964">
                <a:moveTo>
                  <a:pt x="2379518" y="0"/>
                </a:moveTo>
                <a:lnTo>
                  <a:pt x="1205345" y="0"/>
                </a:lnTo>
                <a:lnTo>
                  <a:pt x="1205345" y="716973"/>
                </a:lnTo>
                <a:cubicBezTo>
                  <a:pt x="1052997" y="705254"/>
                  <a:pt x="1115424" y="706582"/>
                  <a:pt x="1018309" y="706582"/>
                </a:cubicBezTo>
                <a:lnTo>
                  <a:pt x="0" y="706582"/>
                </a:lnTo>
                <a:lnTo>
                  <a:pt x="0" y="955964"/>
                </a:lnTo>
              </a:path>
            </a:pathLst>
          </a:cu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3636818" y="2473036"/>
            <a:ext cx="623455" cy="716973"/>
          </a:xfrm>
          <a:custGeom>
            <a:avLst/>
            <a:gdLst>
              <a:gd name="connsiteX0" fmla="*/ 623455 w 623455"/>
              <a:gd name="connsiteY0" fmla="*/ 0 h 716973"/>
              <a:gd name="connsiteX1" fmla="*/ 623455 w 623455"/>
              <a:gd name="connsiteY1" fmla="*/ 301337 h 716973"/>
              <a:gd name="connsiteX2" fmla="*/ 0 w 623455"/>
              <a:gd name="connsiteY2" fmla="*/ 301337 h 716973"/>
              <a:gd name="connsiteX3" fmla="*/ 0 w 623455"/>
              <a:gd name="connsiteY3" fmla="*/ 716973 h 71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3455" h="716973">
                <a:moveTo>
                  <a:pt x="623455" y="0"/>
                </a:moveTo>
                <a:lnTo>
                  <a:pt x="623455" y="301337"/>
                </a:lnTo>
                <a:lnTo>
                  <a:pt x="0" y="301337"/>
                </a:lnTo>
                <a:lnTo>
                  <a:pt x="0" y="716973"/>
                </a:lnTo>
              </a:path>
            </a:pathLst>
          </a:cu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4810991" y="2473036"/>
            <a:ext cx="1039091" cy="737755"/>
          </a:xfrm>
          <a:custGeom>
            <a:avLst/>
            <a:gdLst>
              <a:gd name="connsiteX0" fmla="*/ 0 w 1039091"/>
              <a:gd name="connsiteY0" fmla="*/ 0 h 737755"/>
              <a:gd name="connsiteX1" fmla="*/ 0 w 1039091"/>
              <a:gd name="connsiteY1" fmla="*/ 311728 h 737755"/>
              <a:gd name="connsiteX2" fmla="*/ 1039091 w 1039091"/>
              <a:gd name="connsiteY2" fmla="*/ 311728 h 737755"/>
              <a:gd name="connsiteX3" fmla="*/ 1039091 w 1039091"/>
              <a:gd name="connsiteY3" fmla="*/ 737755 h 737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9091" h="737755">
                <a:moveTo>
                  <a:pt x="0" y="0"/>
                </a:moveTo>
                <a:lnTo>
                  <a:pt x="0" y="311728"/>
                </a:lnTo>
                <a:lnTo>
                  <a:pt x="1039091" y="311728"/>
                </a:lnTo>
                <a:lnTo>
                  <a:pt x="1039091" y="737755"/>
                </a:lnTo>
              </a:path>
            </a:pathLst>
          </a:cu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5288973" y="2244436"/>
            <a:ext cx="2708826" cy="955964"/>
          </a:xfrm>
          <a:custGeom>
            <a:avLst/>
            <a:gdLst>
              <a:gd name="connsiteX0" fmla="*/ 0 w 2483427"/>
              <a:gd name="connsiteY0" fmla="*/ 0 h 955964"/>
              <a:gd name="connsiteX1" fmla="*/ 2483427 w 2483427"/>
              <a:gd name="connsiteY1" fmla="*/ 0 h 955964"/>
              <a:gd name="connsiteX2" fmla="*/ 2483427 w 2483427"/>
              <a:gd name="connsiteY2" fmla="*/ 955964 h 955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83427" h="955964">
                <a:moveTo>
                  <a:pt x="0" y="0"/>
                </a:moveTo>
                <a:lnTo>
                  <a:pt x="2483427" y="0"/>
                </a:lnTo>
                <a:lnTo>
                  <a:pt x="2483427" y="955964"/>
                </a:lnTo>
              </a:path>
            </a:pathLst>
          </a:cu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510326"/>
              </p:ext>
            </p:extLst>
          </p:nvPr>
        </p:nvGraphicFramePr>
        <p:xfrm>
          <a:off x="3809755" y="2027676"/>
          <a:ext cx="1482325" cy="461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" name="Equation" r:id="rId8" imgW="571320" imgH="177480" progId="Equation.DSMT4">
                  <p:embed/>
                </p:oleObj>
              </mc:Choice>
              <mc:Fallback>
                <p:oleObj name="Equation" r:id="rId8" imgW="5713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809755" y="2027676"/>
                        <a:ext cx="1482325" cy="461167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75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/>
          <p:cNvSpPr txBox="1"/>
          <p:nvPr/>
        </p:nvSpPr>
        <p:spPr>
          <a:xfrm rot="2249738">
            <a:off x="3617462" y="4079641"/>
            <a:ext cx="3417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</a:rPr>
              <a:t>/</a:t>
            </a:r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 rot="17971336">
            <a:off x="5711999" y="4109475"/>
            <a:ext cx="3417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mtClean="0">
                <a:solidFill>
                  <a:srgbClr val="00B050"/>
                </a:solidFill>
              </a:rPr>
              <a:t>/</a:t>
            </a:r>
            <a:endParaRPr lang="en-US" sz="4400">
              <a:solidFill>
                <a:srgbClr val="00B05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 rot="2249738">
            <a:off x="7723204" y="4154041"/>
            <a:ext cx="3417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</a:rPr>
              <a:t>/</a:t>
            </a:r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 rot="17971336">
            <a:off x="7736088" y="4162532"/>
            <a:ext cx="3417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mtClean="0">
                <a:solidFill>
                  <a:srgbClr val="00B050"/>
                </a:solidFill>
              </a:rPr>
              <a:t>/</a:t>
            </a:r>
            <a:endParaRPr lang="en-US" sz="440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427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04 0.01173 L -0.02951 0.0370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6" y="12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93827E-7 L -0.08594 -0.0571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06" y="-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0.00433 L 0.02865 0.03704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4" y="16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71605E-6 L 0.0776 -0.05432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72" y="-27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40741E-7 L -0.0842 0.11111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19" y="5556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2 0.00185 L 0.08334 -0.10988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-55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8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23457E-7 L -0.08629 -0.10031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23" y="-5031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1 0.0142 L 0.08142 0.11235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4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-0.00093 L 0.08056 0.11018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15" y="5556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55 -0.00247 L -0.08194 -0.10309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19" y="-50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55 1.48148E-6 L 0.07969 -0.10648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3" y="-5340"/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23457E-6 L -0.08663 0.11204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0" y="55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4000"/>
                            </p:stCondLst>
                            <p:childTnLst>
                              <p:par>
                                <p:cTn id="1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3" grpId="0"/>
      <p:bldP spid="15" grpId="0"/>
      <p:bldP spid="18" grpId="0"/>
      <p:bldP spid="18" grpId="1"/>
      <p:bldP spid="19" grpId="0"/>
      <p:bldP spid="19" grpId="1"/>
      <p:bldP spid="24" grpId="0"/>
      <p:bldP spid="24" grpId="1"/>
      <p:bldP spid="27" grpId="0"/>
      <p:bldP spid="27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9" grpId="0" animBg="1"/>
      <p:bldP spid="40" grpId="0" animBg="1"/>
      <p:bldP spid="41" grpId="0" animBg="1"/>
      <p:bldP spid="42" grpId="0" animBg="1"/>
      <p:bldP spid="48" grpId="0"/>
      <p:bldP spid="49" grpId="0"/>
      <p:bldP spid="50" grpId="0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14186"/>
            <a:ext cx="30684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Áp dụng tính chất tỉ lệ thức: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6883" y="555526"/>
            <a:ext cx="7696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/>
              <a:t>Các cặp tỉ số sao có phải là tỉ lệ thức không:             và                          và</a:t>
            </a:r>
            <a:endParaRPr lang="en-US" sz="200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7658522"/>
              </p:ext>
            </p:extLst>
          </p:nvPr>
        </p:nvGraphicFramePr>
        <p:xfrm>
          <a:off x="1890663" y="1854200"/>
          <a:ext cx="16732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5" name="Equation" r:id="rId3" imgW="1143000" imgH="393480" progId="Equation.DSMT4">
                  <p:embed/>
                </p:oleObj>
              </mc:Choice>
              <mc:Fallback>
                <p:oleObj name="Equation" r:id="rId3" imgW="1143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90663" y="1854200"/>
                        <a:ext cx="1673225" cy="576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9319219"/>
              </p:ext>
            </p:extLst>
          </p:nvPr>
        </p:nvGraphicFramePr>
        <p:xfrm>
          <a:off x="6876256" y="483518"/>
          <a:ext cx="14700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6" name="Equation" r:id="rId5" imgW="1002960" imgH="393480" progId="Equation.DSMT4">
                  <p:embed/>
                </p:oleObj>
              </mc:Choice>
              <mc:Fallback>
                <p:oleObj name="Equation" r:id="rId5" imgW="1002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76256" y="483518"/>
                        <a:ext cx="1470025" cy="576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3528" y="987574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GIẢI.</a:t>
            </a: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7396163"/>
              </p:ext>
            </p:extLst>
          </p:nvPr>
        </p:nvGraphicFramePr>
        <p:xfrm>
          <a:off x="1924447" y="1419622"/>
          <a:ext cx="14954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7" name="Equation" r:id="rId7" imgW="698400" imgH="177480" progId="Equation.DSMT4">
                  <p:embed/>
                </p:oleObj>
              </mc:Choice>
              <mc:Fallback>
                <p:oleObj name="Equation" r:id="rId7" imgW="698400" imgH="177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447" y="1419622"/>
                        <a:ext cx="14954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33689" y="1454241"/>
            <a:ext cx="752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Ta có: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619019" y="1449239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nếu</a:t>
            </a:r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9801463"/>
              </p:ext>
            </p:extLst>
          </p:nvPr>
        </p:nvGraphicFramePr>
        <p:xfrm>
          <a:off x="4491038" y="1422400"/>
          <a:ext cx="122396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8" name="Equation" r:id="rId9" imgW="571320" imgH="177480" progId="Equation.DSMT4">
                  <p:embed/>
                </p:oleObj>
              </mc:Choice>
              <mc:Fallback>
                <p:oleObj name="Equation" r:id="rId9" imgW="5713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1038" y="1422400"/>
                        <a:ext cx="122396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9873758"/>
              </p:ext>
            </p:extLst>
          </p:nvPr>
        </p:nvGraphicFramePr>
        <p:xfrm>
          <a:off x="4572000" y="1854908"/>
          <a:ext cx="18034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9" name="Equation" r:id="rId11" imgW="1231560" imgH="812520" progId="Equation.DSMT4">
                  <p:embed/>
                </p:oleObj>
              </mc:Choice>
              <mc:Fallback>
                <p:oleObj name="Equation" r:id="rId11" imgW="123156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72000" y="1854908"/>
                        <a:ext cx="1803400" cy="1190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995936" y="191438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vì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513142" y="194901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và</a:t>
            </a:r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22385"/>
              </p:ext>
            </p:extLst>
          </p:nvPr>
        </p:nvGraphicFramePr>
        <p:xfrm>
          <a:off x="4849641" y="477840"/>
          <a:ext cx="16732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0" name="Equation" r:id="rId13" imgW="1143000" imgH="393480" progId="Equation.DSMT4">
                  <p:embed/>
                </p:oleObj>
              </mc:Choice>
              <mc:Fallback>
                <p:oleObj name="Equation" r:id="rId13" imgW="1143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849641" y="477840"/>
                        <a:ext cx="1673225" cy="576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588224" y="1901713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nên ta có tỉ lệ thức:</a:t>
            </a:r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201875"/>
              </p:ext>
            </p:extLst>
          </p:nvPr>
        </p:nvGraphicFramePr>
        <p:xfrm>
          <a:off x="6876256" y="2344738"/>
          <a:ext cx="1468437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1" name="Equation" r:id="rId15" imgW="1002960" imgH="393480" progId="Equation.DSMT4">
                  <p:embed/>
                </p:oleObj>
              </mc:Choice>
              <mc:Fallback>
                <p:oleObj name="Equation" r:id="rId15" imgW="1002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876256" y="2344738"/>
                        <a:ext cx="1468437" cy="576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943608"/>
              </p:ext>
            </p:extLst>
          </p:nvPr>
        </p:nvGraphicFramePr>
        <p:xfrm>
          <a:off x="1905964" y="3324634"/>
          <a:ext cx="1617028" cy="633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2" name="Equation" r:id="rId17" imgW="1002960" imgH="393480" progId="Equation.DSMT4">
                  <p:embed/>
                </p:oleObj>
              </mc:Choice>
              <mc:Fallback>
                <p:oleObj name="Equation" r:id="rId17" imgW="1002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905964" y="3324634"/>
                        <a:ext cx="1617028" cy="6338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453248" y="343584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và</a:t>
            </a:r>
            <a:endParaRPr lang="en-US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110946"/>
              </p:ext>
            </p:extLst>
          </p:nvPr>
        </p:nvGraphicFramePr>
        <p:xfrm>
          <a:off x="4414366" y="3363913"/>
          <a:ext cx="210185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3" name="Equation" r:id="rId19" imgW="1434960" imgH="812520" progId="Equation.DSMT4">
                  <p:embed/>
                </p:oleObj>
              </mc:Choice>
              <mc:Fallback>
                <p:oleObj name="Equation" r:id="rId19" imgW="143496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414366" y="3363913"/>
                        <a:ext cx="2101850" cy="1190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3869324" y="342331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vì</a:t>
            </a:r>
            <a:endParaRPr lang="en-US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8173104"/>
              </p:ext>
            </p:extLst>
          </p:nvPr>
        </p:nvGraphicFramePr>
        <p:xfrm>
          <a:off x="7212210" y="3808958"/>
          <a:ext cx="139223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4" name="Equation" r:id="rId21" imgW="863280" imgH="393480" progId="Equation.DSMT4">
                  <p:embed/>
                </p:oleObj>
              </mc:Choice>
              <mc:Fallback>
                <p:oleObj name="Equation" r:id="rId21" imgW="863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212210" y="3808958"/>
                        <a:ext cx="1392238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588224" y="3363838"/>
            <a:ext cx="2547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nên không phải tỉ lệ thức: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59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  <p:bldP spid="15" grpId="0"/>
      <p:bldP spid="17" grpId="0"/>
      <p:bldP spid="20" grpId="0"/>
      <p:bldP spid="22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5189880" y="2558106"/>
            <a:ext cx="1326336" cy="1169550"/>
            <a:chOff x="5292080" y="3075102"/>
            <a:chExt cx="1326336" cy="1169550"/>
          </a:xfrm>
        </p:grpSpPr>
        <p:grpSp>
          <p:nvGrpSpPr>
            <p:cNvPr id="44" name="Group 43"/>
            <p:cNvGrpSpPr/>
            <p:nvPr/>
          </p:nvGrpSpPr>
          <p:grpSpPr>
            <a:xfrm>
              <a:off x="5292080" y="3146406"/>
              <a:ext cx="1326336" cy="1098246"/>
              <a:chOff x="5292080" y="3146406"/>
              <a:chExt cx="1326336" cy="1098246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5405894" y="3659877"/>
                <a:ext cx="38985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292080" y="3146406"/>
                <a:ext cx="59503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/>
                  <a:t>__</a:t>
                </a:r>
                <a:endParaRPr lang="en-US" sz="320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023381" y="3146406"/>
                <a:ext cx="59503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/>
                  <a:t>__</a:t>
                </a:r>
                <a:endParaRPr lang="en-US" sz="320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740920" y="3367489"/>
                <a:ext cx="41549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/>
                  <a:t>=</a:t>
                </a:r>
                <a:endParaRPr lang="en-US" sz="3200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6125974" y="3075102"/>
              <a:ext cx="3898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smtClean="0">
                  <a:solidFill>
                    <a:srgbClr val="FF0000"/>
                  </a:solidFill>
                </a:rPr>
                <a:t>2</a:t>
              </a:r>
              <a:endParaRPr lang="en-US" sz="3200">
                <a:solidFill>
                  <a:srgbClr val="FF0000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266498" y="2607523"/>
            <a:ext cx="1326336" cy="805858"/>
            <a:chOff x="7266498" y="3147110"/>
            <a:chExt cx="1326336" cy="805858"/>
          </a:xfrm>
        </p:grpSpPr>
        <p:sp>
          <p:nvSpPr>
            <p:cNvPr id="35" name="TextBox 34"/>
            <p:cNvSpPr txBox="1"/>
            <p:nvPr/>
          </p:nvSpPr>
          <p:spPr>
            <a:xfrm>
              <a:off x="7266498" y="3147110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smtClean="0"/>
                <a:t>__</a:t>
              </a:r>
              <a:endParaRPr lang="en-US" sz="320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997799" y="3147110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smtClean="0"/>
                <a:t>__</a:t>
              </a:r>
              <a:endParaRPr lang="en-US" sz="320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715338" y="3368193"/>
              <a:ext cx="41549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smtClean="0"/>
                <a:t>=</a:t>
              </a:r>
              <a:endParaRPr lang="en-US" sz="32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23478"/>
            <a:ext cx="3960440" cy="439905"/>
          </a:xfrm>
        </p:spPr>
        <p:txBody>
          <a:bodyPr>
            <a:noAutofit/>
          </a:bodyPr>
          <a:lstStyle/>
          <a:p>
            <a:r>
              <a:rPr lang="en-US" sz="3200" smtClean="0"/>
              <a:t>Tính chaát tæ leä thöùc</a:t>
            </a:r>
            <a:endParaRPr lang="en-US" sz="3200"/>
          </a:p>
        </p:txBody>
      </p:sp>
      <p:sp>
        <p:nvSpPr>
          <p:cNvPr id="15" name="TextBox 14"/>
          <p:cNvSpPr txBox="1"/>
          <p:nvPr/>
        </p:nvSpPr>
        <p:spPr>
          <a:xfrm>
            <a:off x="395535" y="771550"/>
            <a:ext cx="5450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Viết các tỉ lệ thức từ biểu thức sau:   3 . 4  =  6 . 2</a:t>
            </a:r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441143"/>
              </p:ext>
            </p:extLst>
          </p:nvPr>
        </p:nvGraphicFramePr>
        <p:xfrm>
          <a:off x="1004888" y="2527300"/>
          <a:ext cx="1020762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3" imgW="393480" imgH="393480" progId="Equation.DSMT4">
                  <p:embed/>
                </p:oleObj>
              </mc:Choice>
              <mc:Fallback>
                <p:oleObj name="Equation" r:id="rId3" imgW="393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4888" y="2527300"/>
                        <a:ext cx="1020762" cy="1020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6" name="Group 45"/>
          <p:cNvGrpSpPr/>
          <p:nvPr/>
        </p:nvGrpSpPr>
        <p:grpSpPr>
          <a:xfrm>
            <a:off x="3029640" y="2477277"/>
            <a:ext cx="1326336" cy="1171178"/>
            <a:chOff x="3029640" y="3003798"/>
            <a:chExt cx="1326336" cy="1171178"/>
          </a:xfrm>
        </p:grpSpPr>
        <p:grpSp>
          <p:nvGrpSpPr>
            <p:cNvPr id="43" name="Group 42"/>
            <p:cNvGrpSpPr/>
            <p:nvPr/>
          </p:nvGrpSpPr>
          <p:grpSpPr>
            <a:xfrm>
              <a:off x="3029640" y="3076730"/>
              <a:ext cx="1326336" cy="1098246"/>
              <a:chOff x="3029640" y="3075102"/>
              <a:chExt cx="1326336" cy="1098246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3863534" y="3588573"/>
                <a:ext cx="38985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</a:rPr>
                  <a:t>4</a:t>
                </a:r>
                <a:endParaRPr lang="en-US" sz="3200">
                  <a:solidFill>
                    <a:srgbClr val="0000CC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029640" y="3075102"/>
                <a:ext cx="59503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/>
                  <a:t>__</a:t>
                </a:r>
                <a:endParaRPr lang="en-US" sz="320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3760941" y="3075102"/>
                <a:ext cx="59503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/>
                  <a:t>__</a:t>
                </a:r>
                <a:endParaRPr lang="en-US" sz="320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478480" y="3296185"/>
                <a:ext cx="41549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/>
                  <a:t>=</a:t>
                </a:r>
                <a:endParaRPr lang="en-US" sz="3200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3143454" y="3003798"/>
              <a:ext cx="3898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>
                  <a:solidFill>
                    <a:srgbClr val="0000CC"/>
                  </a:solidFill>
                </a:rPr>
                <a:t>3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863534" y="246775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2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43454" y="3052527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20169" y="2539056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0000CC"/>
                </a:solidFill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30724" y="3123831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380312" y="253976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0000CC"/>
                </a:solidFill>
              </a:rPr>
              <a:t>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100392" y="253976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2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380312" y="312453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100392" y="312453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39" name="Freeform 38"/>
          <p:cNvSpPr/>
          <p:nvPr/>
        </p:nvSpPr>
        <p:spPr>
          <a:xfrm>
            <a:off x="1485901" y="1697999"/>
            <a:ext cx="2379518" cy="955964"/>
          </a:xfrm>
          <a:custGeom>
            <a:avLst/>
            <a:gdLst>
              <a:gd name="connsiteX0" fmla="*/ 1880755 w 1880755"/>
              <a:gd name="connsiteY0" fmla="*/ 0 h 955964"/>
              <a:gd name="connsiteX1" fmla="*/ 1205345 w 1880755"/>
              <a:gd name="connsiteY1" fmla="*/ 0 h 955964"/>
              <a:gd name="connsiteX2" fmla="*/ 1205345 w 1880755"/>
              <a:gd name="connsiteY2" fmla="*/ 716973 h 955964"/>
              <a:gd name="connsiteX3" fmla="*/ 1018309 w 1880755"/>
              <a:gd name="connsiteY3" fmla="*/ 706582 h 955964"/>
              <a:gd name="connsiteX4" fmla="*/ 0 w 1880755"/>
              <a:gd name="connsiteY4" fmla="*/ 706582 h 955964"/>
              <a:gd name="connsiteX5" fmla="*/ 0 w 1880755"/>
              <a:gd name="connsiteY5" fmla="*/ 955964 h 955964"/>
              <a:gd name="connsiteX0" fmla="*/ 2379518 w 2379518"/>
              <a:gd name="connsiteY0" fmla="*/ 0 h 955964"/>
              <a:gd name="connsiteX1" fmla="*/ 1205345 w 2379518"/>
              <a:gd name="connsiteY1" fmla="*/ 0 h 955964"/>
              <a:gd name="connsiteX2" fmla="*/ 1205345 w 2379518"/>
              <a:gd name="connsiteY2" fmla="*/ 716973 h 955964"/>
              <a:gd name="connsiteX3" fmla="*/ 1018309 w 2379518"/>
              <a:gd name="connsiteY3" fmla="*/ 706582 h 955964"/>
              <a:gd name="connsiteX4" fmla="*/ 0 w 2379518"/>
              <a:gd name="connsiteY4" fmla="*/ 706582 h 955964"/>
              <a:gd name="connsiteX5" fmla="*/ 0 w 2379518"/>
              <a:gd name="connsiteY5" fmla="*/ 955964 h 955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9518" h="955964">
                <a:moveTo>
                  <a:pt x="2379518" y="0"/>
                </a:moveTo>
                <a:lnTo>
                  <a:pt x="1205345" y="0"/>
                </a:lnTo>
                <a:lnTo>
                  <a:pt x="1205345" y="716973"/>
                </a:lnTo>
                <a:cubicBezTo>
                  <a:pt x="1052997" y="705254"/>
                  <a:pt x="1115424" y="706582"/>
                  <a:pt x="1018309" y="706582"/>
                </a:cubicBezTo>
                <a:lnTo>
                  <a:pt x="0" y="706582"/>
                </a:lnTo>
                <a:lnTo>
                  <a:pt x="0" y="955964"/>
                </a:lnTo>
              </a:path>
            </a:pathLst>
          </a:cu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3636818" y="1936990"/>
            <a:ext cx="623455" cy="716973"/>
          </a:xfrm>
          <a:custGeom>
            <a:avLst/>
            <a:gdLst>
              <a:gd name="connsiteX0" fmla="*/ 623455 w 623455"/>
              <a:gd name="connsiteY0" fmla="*/ 0 h 716973"/>
              <a:gd name="connsiteX1" fmla="*/ 623455 w 623455"/>
              <a:gd name="connsiteY1" fmla="*/ 301337 h 716973"/>
              <a:gd name="connsiteX2" fmla="*/ 0 w 623455"/>
              <a:gd name="connsiteY2" fmla="*/ 301337 h 716973"/>
              <a:gd name="connsiteX3" fmla="*/ 0 w 623455"/>
              <a:gd name="connsiteY3" fmla="*/ 716973 h 71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3455" h="716973">
                <a:moveTo>
                  <a:pt x="623455" y="0"/>
                </a:moveTo>
                <a:lnTo>
                  <a:pt x="623455" y="301337"/>
                </a:lnTo>
                <a:lnTo>
                  <a:pt x="0" y="301337"/>
                </a:lnTo>
                <a:lnTo>
                  <a:pt x="0" y="716973"/>
                </a:lnTo>
              </a:path>
            </a:pathLst>
          </a:cu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4810991" y="1936990"/>
            <a:ext cx="1039091" cy="737755"/>
          </a:xfrm>
          <a:custGeom>
            <a:avLst/>
            <a:gdLst>
              <a:gd name="connsiteX0" fmla="*/ 0 w 1039091"/>
              <a:gd name="connsiteY0" fmla="*/ 0 h 737755"/>
              <a:gd name="connsiteX1" fmla="*/ 0 w 1039091"/>
              <a:gd name="connsiteY1" fmla="*/ 311728 h 737755"/>
              <a:gd name="connsiteX2" fmla="*/ 1039091 w 1039091"/>
              <a:gd name="connsiteY2" fmla="*/ 311728 h 737755"/>
              <a:gd name="connsiteX3" fmla="*/ 1039091 w 1039091"/>
              <a:gd name="connsiteY3" fmla="*/ 737755 h 737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9091" h="737755">
                <a:moveTo>
                  <a:pt x="0" y="0"/>
                </a:moveTo>
                <a:lnTo>
                  <a:pt x="0" y="311728"/>
                </a:lnTo>
                <a:lnTo>
                  <a:pt x="1039091" y="311728"/>
                </a:lnTo>
                <a:lnTo>
                  <a:pt x="1039091" y="737755"/>
                </a:lnTo>
              </a:path>
            </a:pathLst>
          </a:cu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5288973" y="1708390"/>
            <a:ext cx="2708826" cy="955964"/>
          </a:xfrm>
          <a:custGeom>
            <a:avLst/>
            <a:gdLst>
              <a:gd name="connsiteX0" fmla="*/ 0 w 2483427"/>
              <a:gd name="connsiteY0" fmla="*/ 0 h 955964"/>
              <a:gd name="connsiteX1" fmla="*/ 2483427 w 2483427"/>
              <a:gd name="connsiteY1" fmla="*/ 0 h 955964"/>
              <a:gd name="connsiteX2" fmla="*/ 2483427 w 2483427"/>
              <a:gd name="connsiteY2" fmla="*/ 955964 h 955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83427" h="955964">
                <a:moveTo>
                  <a:pt x="0" y="0"/>
                </a:moveTo>
                <a:lnTo>
                  <a:pt x="2483427" y="0"/>
                </a:lnTo>
                <a:lnTo>
                  <a:pt x="2483427" y="955964"/>
                </a:lnTo>
              </a:path>
            </a:pathLst>
          </a:cu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6547"/>
              </p:ext>
            </p:extLst>
          </p:nvPr>
        </p:nvGraphicFramePr>
        <p:xfrm>
          <a:off x="3809755" y="1491630"/>
          <a:ext cx="1482325" cy="461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5" imgW="571320" imgH="177480" progId="Equation.DSMT4">
                  <p:embed/>
                </p:oleObj>
              </mc:Choice>
              <mc:Fallback>
                <p:oleObj name="Equation" r:id="rId5" imgW="5713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09755" y="1491630"/>
                        <a:ext cx="1482325" cy="461167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75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/>
          <p:cNvSpPr txBox="1"/>
          <p:nvPr/>
        </p:nvSpPr>
        <p:spPr>
          <a:xfrm rot="2249738">
            <a:off x="3617462" y="3460378"/>
            <a:ext cx="3417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</a:rPr>
              <a:t>/</a:t>
            </a:r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 rot="17971336">
            <a:off x="5711999" y="3573429"/>
            <a:ext cx="3417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mtClean="0">
                <a:solidFill>
                  <a:srgbClr val="00B050"/>
                </a:solidFill>
              </a:rPr>
              <a:t>/</a:t>
            </a:r>
            <a:endParaRPr lang="en-US" sz="4400">
              <a:solidFill>
                <a:srgbClr val="00B05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 rot="2249738">
            <a:off x="7723204" y="3534778"/>
            <a:ext cx="3417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</a:rPr>
              <a:t>/</a:t>
            </a:r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 rot="17971336">
            <a:off x="7736088" y="3543269"/>
            <a:ext cx="3417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mtClean="0">
                <a:solidFill>
                  <a:srgbClr val="00B050"/>
                </a:solidFill>
              </a:rPr>
              <a:t>/</a:t>
            </a:r>
            <a:endParaRPr lang="en-US" sz="440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94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40741E-7 L -0.0842 0.1111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19" y="5556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2 0.00185 L 0.08334 -0.10988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-55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23457E-7 L -0.08629 -0.10031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23" y="-5031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1 0.0142 L 0.08142 0.11235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4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-0.00093 L 0.08056 0.11018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15" y="5556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55 -0.00247 L -0.08194 -0.10309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19" y="-50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55 1.48148E-6 L 0.07969 -0.10648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3" y="-5340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49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5E-6 -1.23457E-6 L -0.08663 0.11204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0" y="55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18" grpId="1"/>
      <p:bldP spid="19" grpId="0"/>
      <p:bldP spid="19" grpId="1"/>
      <p:bldP spid="24" grpId="0"/>
      <p:bldP spid="24" grpId="1"/>
      <p:bldP spid="27" grpId="0"/>
      <p:bldP spid="27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9" grpId="0" animBg="1"/>
      <p:bldP spid="40" grpId="0" animBg="1"/>
      <p:bldP spid="41" grpId="0" animBg="1"/>
      <p:bldP spid="42" grpId="0" animBg="1"/>
      <p:bldP spid="48" grpId="0"/>
      <p:bldP spid="49" grpId="0"/>
      <p:bldP spid="50" grpId="0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14186"/>
            <a:ext cx="30684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Áp dụng tính chất tỉ lệ thức: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6883" y="555526"/>
            <a:ext cx="3451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/>
              <a:t>Tìm x trong các tỉ lệ thức sau: </a:t>
            </a:r>
            <a:endParaRPr lang="en-US" sz="200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547932"/>
              </p:ext>
            </p:extLst>
          </p:nvPr>
        </p:nvGraphicFramePr>
        <p:xfrm>
          <a:off x="4788024" y="244475"/>
          <a:ext cx="1192212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3" name="Equation" r:id="rId3" imgW="812520" imgH="761760" progId="Equation.DSMT4">
                  <p:embed/>
                </p:oleObj>
              </mc:Choice>
              <mc:Fallback>
                <p:oleObj name="Equation" r:id="rId3" imgW="81252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88024" y="244475"/>
                        <a:ext cx="1192212" cy="1116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751092"/>
              </p:ext>
            </p:extLst>
          </p:nvPr>
        </p:nvGraphicFramePr>
        <p:xfrm>
          <a:off x="3491880" y="458788"/>
          <a:ext cx="1077913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" name="Equation" r:id="rId5" imgW="736560" imgH="419040" progId="Equation.DSMT4">
                  <p:embed/>
                </p:oleObj>
              </mc:Choice>
              <mc:Fallback>
                <p:oleObj name="Equation" r:id="rId5" imgW="7365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91880" y="458788"/>
                        <a:ext cx="1077913" cy="614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994576"/>
              </p:ext>
            </p:extLst>
          </p:nvPr>
        </p:nvGraphicFramePr>
        <p:xfrm>
          <a:off x="6208493" y="612691"/>
          <a:ext cx="2683987" cy="326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5" name="Equation" r:id="rId7" imgW="1663560" imgH="203040" progId="Equation.DSMT4">
                  <p:embed/>
                </p:oleObj>
              </mc:Choice>
              <mc:Fallback>
                <p:oleObj name="Equation" r:id="rId7" imgW="16635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208493" y="612691"/>
                        <a:ext cx="2683987" cy="3265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23528" y="1059582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GIẢI.</a:t>
            </a: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6742" y="1809845"/>
            <a:ext cx="752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Ta có:</a:t>
            </a:r>
            <a:endParaRPr lang="en-US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672678"/>
              </p:ext>
            </p:extLst>
          </p:nvPr>
        </p:nvGraphicFramePr>
        <p:xfrm>
          <a:off x="1835696" y="1747209"/>
          <a:ext cx="1077913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" name="Equation" r:id="rId9" imgW="736560" imgH="419040" progId="Equation.DSMT4">
                  <p:embed/>
                </p:oleObj>
              </mc:Choice>
              <mc:Fallback>
                <p:oleObj name="Equation" r:id="rId9" imgW="7365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35696" y="1747209"/>
                        <a:ext cx="1077913" cy="614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9660453"/>
              </p:ext>
            </p:extLst>
          </p:nvPr>
        </p:nvGraphicFramePr>
        <p:xfrm>
          <a:off x="3059832" y="1907839"/>
          <a:ext cx="1543050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7" name="Equation" r:id="rId11" imgW="1054080" imgH="203040" progId="Equation.DSMT4">
                  <p:embed/>
                </p:oleObj>
              </mc:Choice>
              <mc:Fallback>
                <p:oleObj name="Equation" r:id="rId11" imgW="1054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59832" y="1907839"/>
                        <a:ext cx="1543050" cy="296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598189"/>
              </p:ext>
            </p:extLst>
          </p:nvPr>
        </p:nvGraphicFramePr>
        <p:xfrm>
          <a:off x="4711228" y="1769632"/>
          <a:ext cx="1804988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8" name="Equation" r:id="rId13" imgW="1231560" imgH="419040" progId="Equation.DSMT4">
                  <p:embed/>
                </p:oleObj>
              </mc:Choice>
              <mc:Fallback>
                <p:oleObj name="Equation" r:id="rId13" imgW="12315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711228" y="1769632"/>
                        <a:ext cx="1804988" cy="614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8809128"/>
              </p:ext>
            </p:extLst>
          </p:nvPr>
        </p:nvGraphicFramePr>
        <p:xfrm>
          <a:off x="899592" y="2391113"/>
          <a:ext cx="1192212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9" name="Equation" r:id="rId15" imgW="812520" imgH="761760" progId="Equation.DSMT4">
                  <p:embed/>
                </p:oleObj>
              </mc:Choice>
              <mc:Fallback>
                <p:oleObj name="Equation" r:id="rId15" imgW="81252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99592" y="2391113"/>
                        <a:ext cx="1192212" cy="1116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5540068"/>
              </p:ext>
            </p:extLst>
          </p:nvPr>
        </p:nvGraphicFramePr>
        <p:xfrm>
          <a:off x="2113409" y="2682444"/>
          <a:ext cx="1789113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0" name="Equation" r:id="rId17" imgW="1218960" imgH="393480" progId="Equation.DSMT4">
                  <p:embed/>
                </p:oleObj>
              </mc:Choice>
              <mc:Fallback>
                <p:oleObj name="Equation" r:id="rId17" imgW="1218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113409" y="2682444"/>
                        <a:ext cx="1789113" cy="576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4278419"/>
              </p:ext>
            </p:extLst>
          </p:nvPr>
        </p:nvGraphicFramePr>
        <p:xfrm>
          <a:off x="3923928" y="2679269"/>
          <a:ext cx="169545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1" name="Equation" r:id="rId19" imgW="1155600" imgH="393480" progId="Equation.DSMT4">
                  <p:embed/>
                </p:oleObj>
              </mc:Choice>
              <mc:Fallback>
                <p:oleObj name="Equation" r:id="rId19" imgW="1155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923928" y="2679269"/>
                        <a:ext cx="1695450" cy="576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005450"/>
              </p:ext>
            </p:extLst>
          </p:nvPr>
        </p:nvGraphicFramePr>
        <p:xfrm>
          <a:off x="5665614" y="2679269"/>
          <a:ext cx="229076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2" name="Equation" r:id="rId21" imgW="1562040" imgH="393480" progId="Equation.DSMT4">
                  <p:embed/>
                </p:oleObj>
              </mc:Choice>
              <mc:Fallback>
                <p:oleObj name="Equation" r:id="rId21" imgW="1562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665614" y="2679269"/>
                        <a:ext cx="2290762" cy="576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7846485"/>
              </p:ext>
            </p:extLst>
          </p:nvPr>
        </p:nvGraphicFramePr>
        <p:xfrm>
          <a:off x="683568" y="3687257"/>
          <a:ext cx="2683987" cy="326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3" name="Equation" r:id="rId23" imgW="1663560" imgH="203040" progId="Equation.DSMT4">
                  <p:embed/>
                </p:oleObj>
              </mc:Choice>
              <mc:Fallback>
                <p:oleObj name="Equation" r:id="rId23" imgW="16635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83568" y="3687257"/>
                        <a:ext cx="2683987" cy="3265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9136156"/>
              </p:ext>
            </p:extLst>
          </p:nvPr>
        </p:nvGraphicFramePr>
        <p:xfrm>
          <a:off x="3419872" y="3702695"/>
          <a:ext cx="2514023" cy="295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4" name="Equation" r:id="rId25" imgW="1714320" imgH="203040" progId="Equation.DSMT4">
                  <p:embed/>
                </p:oleObj>
              </mc:Choice>
              <mc:Fallback>
                <p:oleObj name="Equation" r:id="rId25" imgW="1714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3419872" y="3702695"/>
                        <a:ext cx="2514023" cy="2958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7213985"/>
              </p:ext>
            </p:extLst>
          </p:nvPr>
        </p:nvGraphicFramePr>
        <p:xfrm>
          <a:off x="6084168" y="3546903"/>
          <a:ext cx="2532784" cy="609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5" name="Equation" r:id="rId27" imgW="1726920" imgH="419040" progId="Equation.DSMT4">
                  <p:embed/>
                </p:oleObj>
              </mc:Choice>
              <mc:Fallback>
                <p:oleObj name="Equation" r:id="rId27" imgW="17269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6084168" y="3546903"/>
                        <a:ext cx="2532784" cy="6090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794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95486"/>
            <a:ext cx="4745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Tính chất của dãy tỉ số bằng nhau:</a:t>
            </a:r>
            <a:endParaRPr lang="en-US" sz="2400" b="1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521493"/>
              </p:ext>
            </p:extLst>
          </p:nvPr>
        </p:nvGraphicFramePr>
        <p:xfrm>
          <a:off x="881063" y="2187575"/>
          <a:ext cx="1360487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8" name="Equation" r:id="rId3" imgW="698400" imgH="419040" progId="Equation.DSMT4">
                  <p:embed/>
                </p:oleObj>
              </mc:Choice>
              <mc:Fallback>
                <p:oleObj name="Equation" r:id="rId3" imgW="6984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1063" y="2187575"/>
                        <a:ext cx="1360487" cy="815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067173"/>
              </p:ext>
            </p:extLst>
          </p:nvPr>
        </p:nvGraphicFramePr>
        <p:xfrm>
          <a:off x="2663825" y="771525"/>
          <a:ext cx="96361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9" name="Equation" r:id="rId5" imgW="495000" imgH="393480" progId="Equation.DSMT4">
                  <p:embed/>
                </p:oleObj>
              </mc:Choice>
              <mc:Fallback>
                <p:oleObj name="Equation" r:id="rId5" imgW="495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63825" y="771525"/>
                        <a:ext cx="963613" cy="766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6939" y="1678037"/>
            <a:ext cx="2558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Tính chất mở rộng:</a:t>
            </a: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907575"/>
              </p:ext>
            </p:extLst>
          </p:nvPr>
        </p:nvGraphicFramePr>
        <p:xfrm>
          <a:off x="899592" y="771550"/>
          <a:ext cx="1757159" cy="76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0" name="Equation" r:id="rId7" imgW="901440" imgH="393480" progId="Equation.DSMT4">
                  <p:embed/>
                </p:oleObj>
              </mc:Choice>
              <mc:Fallback>
                <p:oleObj name="Equation" r:id="rId7" imgW="9014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99592" y="771550"/>
                        <a:ext cx="1757159" cy="767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25878"/>
              </p:ext>
            </p:extLst>
          </p:nvPr>
        </p:nvGraphicFramePr>
        <p:xfrm>
          <a:off x="2267744" y="2201863"/>
          <a:ext cx="14351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1" name="Equation" r:id="rId9" imgW="736560" imgH="419040" progId="Equation.DSMT4">
                  <p:embed/>
                </p:oleObj>
              </mc:Choice>
              <mc:Fallback>
                <p:oleObj name="Equation" r:id="rId9" imgW="7365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67744" y="2201863"/>
                        <a:ext cx="1435100" cy="815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543475"/>
              </p:ext>
            </p:extLst>
          </p:nvPr>
        </p:nvGraphicFramePr>
        <p:xfrm>
          <a:off x="3707904" y="2211710"/>
          <a:ext cx="14351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2" name="Equation" r:id="rId11" imgW="736560" imgH="419040" progId="Equation.DSMT4">
                  <p:embed/>
                </p:oleObj>
              </mc:Choice>
              <mc:Fallback>
                <p:oleObj name="Equation" r:id="rId11" imgW="7365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707904" y="2211710"/>
                        <a:ext cx="1435100" cy="815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514649"/>
              </p:ext>
            </p:extLst>
          </p:nvPr>
        </p:nvGraphicFramePr>
        <p:xfrm>
          <a:off x="5113685" y="2211388"/>
          <a:ext cx="1906587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3" name="Equation" r:id="rId13" imgW="977760" imgH="419040" progId="Equation.DSMT4">
                  <p:embed/>
                </p:oleObj>
              </mc:Choice>
              <mc:Fallback>
                <p:oleObj name="Equation" r:id="rId13" imgW="9777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113685" y="2211388"/>
                        <a:ext cx="1906587" cy="815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3528" y="3291830"/>
            <a:ext cx="65694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Lưu ý:  </a:t>
            </a:r>
            <a:r>
              <a:rPr lang="en-US" sz="2400" smtClean="0"/>
              <a:t>Khi ta có dãy tỉ số                     khi đó ta nói</a:t>
            </a:r>
          </a:p>
          <a:p>
            <a:pPr>
              <a:lnSpc>
                <a:spcPct val="150000"/>
              </a:lnSpc>
            </a:pPr>
            <a:r>
              <a:rPr lang="en-US" sz="2400" smtClean="0"/>
              <a:t>các số a, b, c tỉ lệ với 2; 5; 7</a:t>
            </a:r>
            <a:endParaRPr lang="en-US" sz="240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3566057"/>
              </p:ext>
            </p:extLst>
          </p:nvPr>
        </p:nvGraphicFramePr>
        <p:xfrm>
          <a:off x="3707904" y="3209541"/>
          <a:ext cx="1415625" cy="843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4" name="Equation" r:id="rId15" imgW="660240" imgH="393480" progId="Equation.DSMT4">
                  <p:embed/>
                </p:oleObj>
              </mc:Choice>
              <mc:Fallback>
                <p:oleObj name="Equation" r:id="rId15" imgW="660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707904" y="3209541"/>
                        <a:ext cx="1415625" cy="8439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6930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95486"/>
            <a:ext cx="4745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Tính chất của dãy tỉ số bằng nhau:</a:t>
            </a:r>
            <a:endParaRPr lang="en-US" sz="24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885122"/>
            <a:ext cx="3871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Tìm hai số x và y biết rằng:                và</a:t>
            </a:r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2252430"/>
              </p:ext>
            </p:extLst>
          </p:nvPr>
        </p:nvGraphicFramePr>
        <p:xfrm>
          <a:off x="3059832" y="771550"/>
          <a:ext cx="2127162" cy="634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3" imgW="1320480" imgH="393480" progId="Equation.DSMT4">
                  <p:embed/>
                </p:oleObj>
              </mc:Choice>
              <mc:Fallback>
                <p:oleObj name="Equation" r:id="rId3" imgW="1320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59832" y="771550"/>
                        <a:ext cx="2127162" cy="6340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67544" y="1419622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C00000"/>
                </a:solidFill>
              </a:rPr>
              <a:t>GIẢI.</a:t>
            </a:r>
            <a:endParaRPr lang="en-US" sz="240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7624" y="1779662"/>
            <a:ext cx="3281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Áp dụng tính chất DTSBN ta có: </a:t>
            </a:r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109888"/>
              </p:ext>
            </p:extLst>
          </p:nvPr>
        </p:nvGraphicFramePr>
        <p:xfrm>
          <a:off x="1691680" y="2145184"/>
          <a:ext cx="1431744" cy="634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Equation" r:id="rId5" imgW="888840" imgH="393480" progId="Equation.DSMT4">
                  <p:embed/>
                </p:oleObj>
              </mc:Choice>
              <mc:Fallback>
                <p:oleObj name="Equation" r:id="rId5" imgW="8888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91680" y="2145184"/>
                        <a:ext cx="1431744" cy="6340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283888" y="2283718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với x+y = 24</a:t>
            </a:r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8100098"/>
              </p:ext>
            </p:extLst>
          </p:nvPr>
        </p:nvGraphicFramePr>
        <p:xfrm>
          <a:off x="4762525" y="2154361"/>
          <a:ext cx="2617787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Equation" r:id="rId7" imgW="1625400" imgH="393480" progId="Equation.DSMT4">
                  <p:embed/>
                </p:oleObj>
              </mc:Choice>
              <mc:Fallback>
                <p:oleObj name="Equation" r:id="rId7" imgW="1625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62525" y="2154361"/>
                        <a:ext cx="2617787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8521776"/>
              </p:ext>
            </p:extLst>
          </p:nvPr>
        </p:nvGraphicFramePr>
        <p:xfrm>
          <a:off x="1677988" y="2859088"/>
          <a:ext cx="2270125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Equation" r:id="rId9" imgW="1409400" imgH="393480" progId="Equation.DSMT4">
                  <p:embed/>
                </p:oleObj>
              </mc:Choice>
              <mc:Fallback>
                <p:oleObj name="Equation" r:id="rId9" imgW="1409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77988" y="2859088"/>
                        <a:ext cx="2270125" cy="633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999540"/>
              </p:ext>
            </p:extLst>
          </p:nvPr>
        </p:nvGraphicFramePr>
        <p:xfrm>
          <a:off x="1654320" y="3507854"/>
          <a:ext cx="2392362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Equation" r:id="rId11" imgW="1485720" imgH="393480" progId="Equation.DSMT4">
                  <p:embed/>
                </p:oleObj>
              </mc:Choice>
              <mc:Fallback>
                <p:oleObj name="Equation" r:id="rId11" imgW="1485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54320" y="3507854"/>
                        <a:ext cx="2392362" cy="633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187624" y="4155926"/>
            <a:ext cx="2028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Vậy x = 6 và y = 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3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2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imes">
      <a:majorFont>
        <a:latin typeface="VNI-Ariston"/>
        <a:ea typeface=""/>
        <a:cs typeface=""/>
      </a:majorFont>
      <a:minorFont>
        <a:latin typeface="Times New Roman"/>
        <a:ea typeface=""/>
        <a:cs typeface="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543</TotalTime>
  <Words>668</Words>
  <Application>Microsoft Office PowerPoint</Application>
  <PresentationFormat>On-screen Show (16:9)</PresentationFormat>
  <Paragraphs>146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Austin</vt:lpstr>
      <vt:lpstr>Equation</vt:lpstr>
      <vt:lpstr>MathType 7.0 Equation</vt:lpstr>
      <vt:lpstr>PowerPoint Presentation</vt:lpstr>
      <vt:lpstr>Tæ leä thöùc</vt:lpstr>
      <vt:lpstr>PowerPoint Presentation</vt:lpstr>
      <vt:lpstr>Tính chaát tæ leä thöùc</vt:lpstr>
      <vt:lpstr>PowerPoint Presentation</vt:lpstr>
      <vt:lpstr>Tính chaát tæ leä thöùc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76</cp:revision>
  <dcterms:created xsi:type="dcterms:W3CDTF">2021-07-29T02:17:05Z</dcterms:created>
  <dcterms:modified xsi:type="dcterms:W3CDTF">2021-07-29T14:49:10Z</dcterms:modified>
</cp:coreProperties>
</file>