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4" r:id="rId2"/>
    <p:sldId id="263" r:id="rId3"/>
    <p:sldId id="257" r:id="rId4"/>
    <p:sldId id="262" r:id="rId5"/>
    <p:sldId id="261" r:id="rId6"/>
    <p:sldId id="265" r:id="rId7"/>
    <p:sldId id="266" r:id="rId8"/>
    <p:sldId id="267" r:id="rId9"/>
    <p:sldId id="268" r:id="rId10"/>
    <p:sldId id="269" r:id="rId11"/>
    <p:sldId id="271" r:id="rId12"/>
    <p:sldId id="270" r:id="rId13"/>
    <p:sldId id="279" r:id="rId14"/>
    <p:sldId id="272" r:id="rId15"/>
    <p:sldId id="273" r:id="rId16"/>
    <p:sldId id="274" r:id="rId17"/>
    <p:sldId id="276" r:id="rId18"/>
    <p:sldId id="275" r:id="rId19"/>
    <p:sldId id="277" r:id="rId2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4660"/>
  </p:normalViewPr>
  <p:slideViewPr>
    <p:cSldViewPr>
      <p:cViewPr varScale="1">
        <p:scale>
          <a:sx n="69" d="100"/>
          <a:sy n="69" d="100"/>
        </p:scale>
        <p:origin x="6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DEB16D1-9A7E-485E-9C2F-029C2F2A970C}" type="datetimeFigureOut">
              <a:rPr lang="en-US" smtClean="0"/>
              <a:t>2/22/2021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6B4EA56-B637-4A4F-8B17-7696E60E7298}" type="slidenum">
              <a:rPr lang="en-US" smtClean="0"/>
              <a:t>‹#›</a:t>
            </a:fld>
            <a:endParaRPr lang="en-US"/>
          </a:p>
        </p:txBody>
      </p:sp>
    </p:spTree>
    <p:extLst>
      <p:ext uri="{BB962C8B-B14F-4D97-AF65-F5344CB8AC3E}">
        <p14:creationId xmlns:p14="http://schemas.microsoft.com/office/powerpoint/2010/main" val="262059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Giáo</a:t>
            </a:r>
            <a:r>
              <a:rPr lang="en-US" baseline="0" dirty="0" smtClean="0"/>
              <a:t> viên chủ động giải thích từ khó, cho </a:t>
            </a:r>
            <a:r>
              <a:rPr lang="en-US" baseline="0" dirty="0" err="1" smtClean="0"/>
              <a:t>hs</a:t>
            </a:r>
            <a:r>
              <a:rPr lang="en-US" baseline="0" dirty="0" smtClean="0"/>
              <a:t> luyện đọc từ. Từ khó có thể linh động theo vùng miền. GV cho </a:t>
            </a:r>
            <a:r>
              <a:rPr lang="en-US" baseline="0" dirty="0" err="1" smtClean="0"/>
              <a:t>hs</a:t>
            </a:r>
            <a:r>
              <a:rPr lang="en-US" baseline="0" dirty="0" smtClean="0"/>
              <a:t> khai thác trên sách giáo khoa chứ đừng nhìn màn hình nhé.</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8</a:t>
            </a:fld>
            <a:endParaRPr lang="en-US"/>
          </a:p>
        </p:txBody>
      </p:sp>
    </p:spTree>
    <p:extLst>
      <p:ext uri="{BB962C8B-B14F-4D97-AF65-F5344CB8AC3E}">
        <p14:creationId xmlns:p14="http://schemas.microsoft.com/office/powerpoint/2010/main" val="362819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HS đã</a:t>
            </a:r>
            <a:r>
              <a:rPr lang="en-US" baseline="0" dirty="0" smtClean="0"/>
              <a:t> có thể hiểu phân biệt khổ thơ và câu thơ nên không cần đánh dấu khổ và câu thơ nữa với lớp học nhanh lớp chậm GV vẫn nên HD cho HS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10</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HD dẫn</a:t>
            </a:r>
            <a:r>
              <a:rPr lang="en-US" baseline="0" dirty="0" smtClean="0"/>
              <a:t> dắt HS Thảo luận, còn lại nên để HD phát huy trí </a:t>
            </a:r>
            <a:r>
              <a:rPr lang="en-US" baseline="0" dirty="0" err="1" smtClean="0"/>
              <a:t>tuowrngtuowngj</a:t>
            </a:r>
            <a:r>
              <a:rPr lang="en-US" baseline="0" dirty="0" smtClean="0"/>
              <a:t> và sự quan sát, rồi dùng lời nói ra điều mình đang suy nghĩ, tăng cường PT NL ngôn </a:t>
            </a:r>
            <a:r>
              <a:rPr lang="en-US" baseline="0" dirty="0" err="1" smtClean="0"/>
              <a:t>nhữ</a:t>
            </a:r>
            <a:r>
              <a:rPr lang="en-US" baseline="0" dirty="0" smtClean="0"/>
              <a:t> cho HS</a:t>
            </a:r>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17</a:t>
            </a:fld>
            <a:endParaRPr lang="en-US"/>
          </a:p>
        </p:txBody>
      </p:sp>
    </p:spTree>
    <p:extLst>
      <p:ext uri="{BB962C8B-B14F-4D97-AF65-F5344CB8AC3E}">
        <p14:creationId xmlns:p14="http://schemas.microsoft.com/office/powerpoint/2010/main" val="376371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GV HD dẫn</a:t>
            </a:r>
            <a:r>
              <a:rPr lang="en-US" baseline="0" dirty="0" smtClean="0"/>
              <a:t> dắt HS Thảo luận, còn lại nên để HD phát huy trí </a:t>
            </a:r>
            <a:r>
              <a:rPr lang="en-US" baseline="0" dirty="0" err="1" smtClean="0"/>
              <a:t>tuowrngtuowngj</a:t>
            </a:r>
            <a:r>
              <a:rPr lang="en-US" baseline="0" dirty="0" smtClean="0"/>
              <a:t> và sự quan sát, rồi dùng lời nói ra điều mình đang suy nghĩ, tăng cường PT NL ngôn </a:t>
            </a:r>
            <a:r>
              <a:rPr lang="en-US" baseline="0" dirty="0" err="1" smtClean="0"/>
              <a:t>nhữ</a:t>
            </a:r>
            <a:r>
              <a:rPr lang="en-US" baseline="0" dirty="0" smtClean="0"/>
              <a:t> cho HS</a:t>
            </a:r>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18</a:t>
            </a:fld>
            <a:endParaRPr lang="en-US"/>
          </a:p>
        </p:txBody>
      </p:sp>
    </p:spTree>
    <p:extLst>
      <p:ext uri="{BB962C8B-B14F-4D97-AF65-F5344CB8AC3E}">
        <p14:creationId xmlns:p14="http://schemas.microsoft.com/office/powerpoint/2010/main" val="345142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64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840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2091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5994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40700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5096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F8FA92-DCEB-416D-A3AA-345BE494323E}" type="datetimeFigureOut">
              <a:rPr lang="en-US" smtClean="0"/>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4750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F8FA92-DCEB-416D-A3AA-345BE494323E}" type="datetimeFigureOut">
              <a:rPr lang="en-US" smtClean="0"/>
              <a:t>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5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6478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1560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7625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29176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7.wdp"/><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8.wdp"/><Relationship Id="rId10" Type="http://schemas.openxmlformats.org/officeDocument/2006/relationships/image" Target="../media/image13.png"/><Relationship Id="rId4" Type="http://schemas.openxmlformats.org/officeDocument/2006/relationships/image" Target="../media/image20.png"/><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 Id="rId9" Type="http://schemas.openxmlformats.org/officeDocument/2006/relationships/image" Target="../media/image29.gif"/></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35.png"/><Relationship Id="rId18" Type="http://schemas.openxmlformats.org/officeDocument/2006/relationships/image" Target="../media/image38.gif"/><Relationship Id="rId26" Type="http://schemas.microsoft.com/office/2007/relationships/hdphoto" Target="../media/hdphoto19.wdp"/><Relationship Id="rId3" Type="http://schemas.openxmlformats.org/officeDocument/2006/relationships/image" Target="../media/image30.png"/><Relationship Id="rId21" Type="http://schemas.openxmlformats.org/officeDocument/2006/relationships/image" Target="../media/image40.png"/><Relationship Id="rId7" Type="http://schemas.openxmlformats.org/officeDocument/2006/relationships/image" Target="../media/image32.png"/><Relationship Id="rId12" Type="http://schemas.openxmlformats.org/officeDocument/2006/relationships/image" Target="../media/image34.gif"/><Relationship Id="rId17" Type="http://schemas.openxmlformats.org/officeDocument/2006/relationships/image" Target="../media/image37.png"/><Relationship Id="rId25" Type="http://schemas.openxmlformats.org/officeDocument/2006/relationships/image" Target="../media/image42.png"/><Relationship Id="rId2" Type="http://schemas.openxmlformats.org/officeDocument/2006/relationships/image" Target="../media/image27.gif"/><Relationship Id="rId16" Type="http://schemas.microsoft.com/office/2007/relationships/hdphoto" Target="../media/hdphoto6.wdp"/><Relationship Id="rId20" Type="http://schemas.microsoft.com/office/2007/relationships/hdphoto" Target="../media/hdphoto16.wdp"/><Relationship Id="rId29" Type="http://schemas.openxmlformats.org/officeDocument/2006/relationships/image" Target="../media/image43.gif"/><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15.gif"/><Relationship Id="rId24" Type="http://schemas.microsoft.com/office/2007/relationships/hdphoto" Target="../media/hdphoto18.wdp"/><Relationship Id="rId5" Type="http://schemas.openxmlformats.org/officeDocument/2006/relationships/image" Target="../media/image31.png"/><Relationship Id="rId15" Type="http://schemas.openxmlformats.org/officeDocument/2006/relationships/image" Target="../media/image36.png"/><Relationship Id="rId23" Type="http://schemas.openxmlformats.org/officeDocument/2006/relationships/image" Target="../media/image41.png"/><Relationship Id="rId28" Type="http://schemas.microsoft.com/office/2007/relationships/hdphoto" Target="../media/hdphoto5.wdp"/><Relationship Id="rId10" Type="http://schemas.microsoft.com/office/2007/relationships/hdphoto" Target="../media/hdphoto14.wdp"/><Relationship Id="rId19" Type="http://schemas.openxmlformats.org/officeDocument/2006/relationships/image" Target="../media/image39.png"/><Relationship Id="rId31" Type="http://schemas.microsoft.com/office/2007/relationships/hdphoto" Target="../media/hdphoto20.wdp"/><Relationship Id="rId4" Type="http://schemas.microsoft.com/office/2007/relationships/hdphoto" Target="../media/hdphoto11.wdp"/><Relationship Id="rId9" Type="http://schemas.openxmlformats.org/officeDocument/2006/relationships/image" Target="../media/image33.png"/><Relationship Id="rId14" Type="http://schemas.microsoft.com/office/2007/relationships/hdphoto" Target="../media/hdphoto15.wdp"/><Relationship Id="rId22" Type="http://schemas.microsoft.com/office/2007/relationships/hdphoto" Target="../media/hdphoto17.wdp"/><Relationship Id="rId27" Type="http://schemas.openxmlformats.org/officeDocument/2006/relationships/image" Target="../media/image14.png"/><Relationship Id="rId30"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9.png"/><Relationship Id="rId5" Type="http://schemas.openxmlformats.org/officeDocument/2006/relationships/audio" Target="NULL" TargetMode="External"/><Relationship Id="rId1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5" Type="http://schemas.openxmlformats.org/officeDocument/2006/relationships/slideLayout" Target="../slideLayouts/slideLayout2.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(Xe bus yêu thương)</a:t>
            </a:r>
          </a:p>
        </p:txBody>
      </p:sp>
    </p:spTree>
    <p:extLst>
      <p:ext uri="{BB962C8B-B14F-4D97-AF65-F5344CB8AC3E}">
        <p14:creationId xmlns:p14="http://schemas.microsoft.com/office/powerpoint/2010/main" val="2476171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9000" t="2000" b="47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0" y="1629215"/>
            <a:ext cx="4107871"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5" y="2086497"/>
            <a:ext cx="3972917"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980382" y="2666999"/>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53270" y="5421041"/>
            <a:ext cx="6420370" cy="523184"/>
          </a:xfrm>
          <a:prstGeom prst="rect">
            <a:avLst/>
          </a:prstGeom>
          <a:solidFill>
            <a:schemeClr val="accent6"/>
          </a:solidFill>
        </p:spPr>
        <p:txBody>
          <a:bodyPr wrap="square" lIns="91403" tIns="45702" rIns="91403" bIns="45702" rtlCol="0">
            <a:spAutoFit/>
          </a:bodyPr>
          <a:lstStyle/>
          <a:p>
            <a:pPr algn="ctr"/>
            <a:r>
              <a:rPr lang="en-US" sz="2800" dirty="0" smtClean="0">
                <a:latin typeface="Arial-Rounded" pitchFamily="34" charset="0"/>
                <a:ea typeface="Arial-Rounded" pitchFamily="34" charset="0"/>
                <a:cs typeface="Arial-Rounded" pitchFamily="34" charset="0"/>
              </a:rPr>
              <a:t>Đọc nối tiếp câu lần 2.</a:t>
            </a:r>
            <a:endParaRPr lang="en-US" sz="2800" dirty="0">
              <a:latin typeface="Arial-Rounded" pitchFamily="34" charset="0"/>
              <a:ea typeface="Arial-Rounded" pitchFamily="34" charset="0"/>
              <a:cs typeface="Arial-Rounded" pitchFamily="34" charset="0"/>
            </a:endParaRPr>
          </a:p>
        </p:txBody>
      </p:sp>
      <p:sp>
        <p:nvSpPr>
          <p:cNvPr id="15" name="TextBox 14"/>
          <p:cNvSpPr txBox="1"/>
          <p:nvPr/>
        </p:nvSpPr>
        <p:spPr>
          <a:xfrm>
            <a:off x="953270" y="5416654"/>
            <a:ext cx="6420370"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VB chia thành mấy khổ thơ?</a:t>
            </a:r>
            <a:endParaRPr lang="en-US" sz="3200" dirty="0">
              <a:latin typeface="Arial-Rounded" pitchFamily="34" charset="0"/>
              <a:ea typeface="Arial-Rounded" pitchFamily="34" charset="0"/>
              <a:cs typeface="Arial-Rounded" pitchFamily="34"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234344"/>
            <a:ext cx="527050" cy="231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6824" y="1637595"/>
            <a:ext cx="527050" cy="231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751" y="2241263"/>
            <a:ext cx="527050" cy="231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027113" y="5421041"/>
            <a:ext cx="6096000"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nối tiếp khổ thơ</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366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2209800" y="381000"/>
            <a:ext cx="3581400" cy="584739"/>
          </a:xfrm>
          <a:prstGeom prst="rect">
            <a:avLst/>
          </a:prstGeom>
          <a:solidFill>
            <a:schemeClr val="accent6"/>
          </a:solidFill>
        </p:spPr>
        <p:txBody>
          <a:bodyPr wrap="square" lIns="91403" tIns="45702" rIns="91403" bIns="45702" rtlCol="0">
            <a:spAutoFit/>
          </a:bodyPr>
          <a:lstStyle/>
          <a:p>
            <a:pPr algn="ctr"/>
            <a:r>
              <a:rPr lang="en-US" sz="3200" b="1" dirty="0" smtClean="0">
                <a:latin typeface="Arial-Rounded" pitchFamily="34" charset="0"/>
                <a:ea typeface="Arial-Rounded" pitchFamily="34" charset="0"/>
                <a:cs typeface="Arial-Rounded" pitchFamily="34" charset="0"/>
              </a:rPr>
              <a:t>Luyện đọc khổ thơ</a:t>
            </a:r>
            <a:endParaRPr lang="en-US" sz="3200" b="1" dirty="0">
              <a:latin typeface="Arial-Rounded" pitchFamily="34" charset="0"/>
              <a:ea typeface="Arial-Rounded" pitchFamily="34" charset="0"/>
              <a:cs typeface="Arial-Rounded" pitchFamily="34" charset="0"/>
            </a:endParaRPr>
          </a:p>
        </p:txBody>
      </p:sp>
      <p:pic>
        <p:nvPicPr>
          <p:cNvPr id="7" name="Picture 6"/>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47940" y="3566160"/>
            <a:ext cx="2509976" cy="259683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5667" y="5308134"/>
            <a:ext cx="1093533" cy="111546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7000" y="5308135"/>
            <a:ext cx="958591" cy="111546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075" y="4495800"/>
            <a:ext cx="706903" cy="1927800"/>
          </a:xfrm>
          <a:prstGeom prst="rect">
            <a:avLst/>
          </a:prstGeom>
        </p:spPr>
      </p:pic>
      <p:sp>
        <p:nvSpPr>
          <p:cNvPr id="13" name="Rectangle 12"/>
          <p:cNvSpPr/>
          <p:nvPr/>
        </p:nvSpPr>
        <p:spPr>
          <a:xfrm>
            <a:off x="2513541" y="2095655"/>
            <a:ext cx="5792259" cy="4216539"/>
          </a:xfrm>
          <a:prstGeom prst="rect">
            <a:avLst/>
          </a:prstGeom>
        </p:spPr>
        <p:txBody>
          <a:bodyPr wrap="square">
            <a:spAutoFit/>
          </a:bodyPr>
          <a:lstStyle/>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p:cNvCxnSpPr/>
          <p:nvPr/>
        </p:nvCxnSpPr>
        <p:spPr>
          <a:xfrm flipH="1">
            <a:off x="4529368" y="212495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6549773" y="213653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434834" y="2140046"/>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882254" y="265176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7318410" y="261740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7193662" y="260520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044259" y="321480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420525" y="3253352"/>
            <a:ext cx="14309" cy="44442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274755" y="3199707"/>
            <a:ext cx="23869" cy="47244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4596740" y="378060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6739397" y="377737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6578409" y="374453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1278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2" presetClass="entr" presetSubtype="4" fill="hold" grpId="0" nodeType="withEffect">
                                  <p:stCondLst>
                                    <p:cond delay="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ppt_x"/>
                                          </p:val>
                                        </p:tav>
                                        <p:tav tm="100000">
                                          <p:val>
                                            <p:strVal val="#ppt_x"/>
                                          </p:val>
                                        </p:tav>
                                      </p:tavLst>
                                    </p:anim>
                                    <p:anim calcmode="lin" valueType="num">
                                      <p:cBhvr additive="base">
                                        <p:cTn id="22" dur="1000" fill="hold"/>
                                        <p:tgtEl>
                                          <p:spTgt spid="13"/>
                                        </p:tgtEl>
                                        <p:attrNameLst>
                                          <p:attrName>ppt_y</p:attrName>
                                        </p:attrNameLst>
                                      </p:cBhvr>
                                      <p:tavLst>
                                        <p:tav tm="0">
                                          <p:val>
                                            <p:strVal val="1+#ppt_h/2"/>
                                          </p:val>
                                        </p:tav>
                                        <p:tav tm="100000">
                                          <p:val>
                                            <p:strVal val="#ppt_y"/>
                                          </p:val>
                                        </p:tav>
                                      </p:tavLst>
                                    </p:anim>
                                  </p:childTnLst>
                                </p:cTn>
                              </p:par>
                            </p:childTnLst>
                          </p:cTn>
                        </p:par>
                        <p:par>
                          <p:cTn id="23" fill="hold">
                            <p:stCondLst>
                              <p:cond delay="6600"/>
                            </p:stCondLst>
                            <p:childTnLst>
                              <p:par>
                                <p:cTn id="24" presetID="42"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760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8600"/>
                            </p:stCondLst>
                            <p:childTnLst>
                              <p:par>
                                <p:cTn id="36" presetID="42"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96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10600"/>
                            </p:stCondLst>
                            <p:childTnLst>
                              <p:par>
                                <p:cTn id="48" presetID="4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par>
                          <p:cTn id="53" fill="hold">
                            <p:stCondLst>
                              <p:cond delay="11600"/>
                            </p:stCondLst>
                            <p:childTnLst>
                              <p:par>
                                <p:cTn id="54" presetID="42"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par>
                          <p:cTn id="59" fill="hold">
                            <p:stCondLst>
                              <p:cond delay="12600"/>
                            </p:stCondLst>
                            <p:childTnLst>
                              <p:par>
                                <p:cTn id="60" presetID="42" presetClass="entr" presetSubtype="0"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par>
                          <p:cTn id="65" fill="hold">
                            <p:stCondLst>
                              <p:cond delay="13600"/>
                            </p:stCondLst>
                            <p:childTnLst>
                              <p:par>
                                <p:cTn id="66" presetID="42" presetClass="entr" presetSubtype="0"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1000"/>
                                        <p:tgtEl>
                                          <p:spTgt spid="21"/>
                                        </p:tgtEl>
                                      </p:cBhvr>
                                    </p:animEffect>
                                    <p:anim calcmode="lin" valueType="num">
                                      <p:cBhvr>
                                        <p:cTn id="69" dur="1000" fill="hold"/>
                                        <p:tgtEl>
                                          <p:spTgt spid="21"/>
                                        </p:tgtEl>
                                        <p:attrNameLst>
                                          <p:attrName>ppt_x</p:attrName>
                                        </p:attrNameLst>
                                      </p:cBhvr>
                                      <p:tavLst>
                                        <p:tav tm="0">
                                          <p:val>
                                            <p:strVal val="#ppt_x"/>
                                          </p:val>
                                        </p:tav>
                                        <p:tav tm="100000">
                                          <p:val>
                                            <p:strVal val="#ppt_x"/>
                                          </p:val>
                                        </p:tav>
                                      </p:tavLst>
                                    </p:anim>
                                    <p:anim calcmode="lin" valueType="num">
                                      <p:cBhvr>
                                        <p:cTn id="70" dur="1000" fill="hold"/>
                                        <p:tgtEl>
                                          <p:spTgt spid="21"/>
                                        </p:tgtEl>
                                        <p:attrNameLst>
                                          <p:attrName>ppt_y</p:attrName>
                                        </p:attrNameLst>
                                      </p:cBhvr>
                                      <p:tavLst>
                                        <p:tav tm="0">
                                          <p:val>
                                            <p:strVal val="#ppt_y+.1"/>
                                          </p:val>
                                        </p:tav>
                                        <p:tav tm="100000">
                                          <p:val>
                                            <p:strVal val="#ppt_y"/>
                                          </p:val>
                                        </p:tav>
                                      </p:tavLst>
                                    </p:anim>
                                  </p:childTnLst>
                                </p:cTn>
                              </p:par>
                            </p:childTnLst>
                          </p:cTn>
                        </p:par>
                        <p:par>
                          <p:cTn id="71" fill="hold">
                            <p:stCondLst>
                              <p:cond delay="14600"/>
                            </p:stCondLst>
                            <p:childTnLst>
                              <p:par>
                                <p:cTn id="72" presetID="42" presetClass="entr" presetSubtype="0" fill="hold"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childTnLst>
                          </p:cTn>
                        </p:par>
                        <p:par>
                          <p:cTn id="77" fill="hold">
                            <p:stCondLst>
                              <p:cond delay="15600"/>
                            </p:stCondLst>
                            <p:childTnLst>
                              <p:par>
                                <p:cTn id="78" presetID="42" presetClass="entr" presetSubtype="0"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childTnLst>
                          </p:cTn>
                        </p:par>
                        <p:par>
                          <p:cTn id="83" fill="hold">
                            <p:stCondLst>
                              <p:cond delay="16600"/>
                            </p:stCondLst>
                            <p:childTnLst>
                              <p:par>
                                <p:cTn id="84" presetID="42" presetClass="entr" presetSubtype="0"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1000"/>
                                        <p:tgtEl>
                                          <p:spTgt spid="26"/>
                                        </p:tgtEl>
                                      </p:cBhvr>
                                    </p:animEffect>
                                    <p:anim calcmode="lin" valueType="num">
                                      <p:cBhvr>
                                        <p:cTn id="87" dur="1000" fill="hold"/>
                                        <p:tgtEl>
                                          <p:spTgt spid="26"/>
                                        </p:tgtEl>
                                        <p:attrNameLst>
                                          <p:attrName>ppt_x</p:attrName>
                                        </p:attrNameLst>
                                      </p:cBhvr>
                                      <p:tavLst>
                                        <p:tav tm="0">
                                          <p:val>
                                            <p:strVal val="#ppt_x"/>
                                          </p:val>
                                        </p:tav>
                                        <p:tav tm="100000">
                                          <p:val>
                                            <p:strVal val="#ppt_x"/>
                                          </p:val>
                                        </p:tav>
                                      </p:tavLst>
                                    </p:anim>
                                    <p:anim calcmode="lin" valueType="num">
                                      <p:cBhvr>
                                        <p:cTn id="88" dur="1000" fill="hold"/>
                                        <p:tgtEl>
                                          <p:spTgt spid="26"/>
                                        </p:tgtEl>
                                        <p:attrNameLst>
                                          <p:attrName>ppt_y</p:attrName>
                                        </p:attrNameLst>
                                      </p:cBhvr>
                                      <p:tavLst>
                                        <p:tav tm="0">
                                          <p:val>
                                            <p:strVal val="#ppt_y+.1"/>
                                          </p:val>
                                        </p:tav>
                                        <p:tav tm="100000">
                                          <p:val>
                                            <p:strVal val="#ppt_y"/>
                                          </p:val>
                                        </p:tav>
                                      </p:tavLst>
                                    </p:anim>
                                  </p:childTnLst>
                                </p:cTn>
                              </p:par>
                            </p:childTnLst>
                          </p:cTn>
                        </p:par>
                        <p:par>
                          <p:cTn id="89" fill="hold">
                            <p:stCondLst>
                              <p:cond delay="17600"/>
                            </p:stCondLst>
                            <p:childTnLst>
                              <p:par>
                                <p:cTn id="90" presetID="42" presetClass="entr" presetSubtype="0" fill="hold"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1000"/>
                                        <p:tgtEl>
                                          <p:spTgt spid="27"/>
                                        </p:tgtEl>
                                      </p:cBhvr>
                                    </p:animEffect>
                                    <p:anim calcmode="lin" valueType="num">
                                      <p:cBhvr>
                                        <p:cTn id="93" dur="1000" fill="hold"/>
                                        <p:tgtEl>
                                          <p:spTgt spid="27"/>
                                        </p:tgtEl>
                                        <p:attrNameLst>
                                          <p:attrName>ppt_x</p:attrName>
                                        </p:attrNameLst>
                                      </p:cBhvr>
                                      <p:tavLst>
                                        <p:tav tm="0">
                                          <p:val>
                                            <p:strVal val="#ppt_x"/>
                                          </p:val>
                                        </p:tav>
                                        <p:tav tm="100000">
                                          <p:val>
                                            <p:strVal val="#ppt_x"/>
                                          </p:val>
                                        </p:tav>
                                      </p:tavLst>
                                    </p:anim>
                                    <p:anim calcmode="lin" valueType="num">
                                      <p:cBhvr>
                                        <p:cTn id="9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8" name="TextBox 7"/>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9" name="Rectangle 8"/>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1629215"/>
            <a:ext cx="4107871"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5" y="2086497"/>
            <a:ext cx="3972917"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980382" y="2666999"/>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1634838" y="5312999"/>
            <a:ext cx="6096000" cy="584739"/>
          </a:xfrm>
          <a:prstGeom prst="rect">
            <a:avLst/>
          </a:prstGeom>
          <a:solidFill>
            <a:schemeClr val="accent6"/>
          </a:solidFill>
        </p:spPr>
        <p:txBody>
          <a:bodyPr wrap="square" lIns="91403" tIns="45702" rIns="91403" bIns="45702" rtlCol="0">
            <a:spAutoFit/>
          </a:bodyPr>
          <a:lstStyle/>
          <a:p>
            <a:pPr algn="ctr"/>
            <a:r>
              <a:rPr lang="en-US" sz="3200" b="1" dirty="0" smtClean="0">
                <a:latin typeface="Arial-Rounded" pitchFamily="34" charset="0"/>
                <a:ea typeface="Arial-Rounded" pitchFamily="34" charset="0"/>
                <a:cs typeface="Arial-Rounded" pitchFamily="34" charset="0"/>
              </a:rPr>
              <a:t>Đọc nhóm </a:t>
            </a:r>
            <a:r>
              <a:rPr lang="en-US" sz="3200" b="1" dirty="0" smtClean="0">
                <a:latin typeface="Arial-Rounded" pitchFamily="34" charset="0"/>
                <a:ea typeface="Arial-Rounded" pitchFamily="34" charset="0"/>
                <a:cs typeface="Arial-Rounded" pitchFamily="34" charset="0"/>
              </a:rPr>
              <a:t>3</a:t>
            </a:r>
            <a:endParaRPr lang="en-US" sz="3200" b="1" dirty="0">
              <a:latin typeface="Arial-Rounded" pitchFamily="34" charset="0"/>
              <a:ea typeface="Arial-Rounded" pitchFamily="34" charset="0"/>
              <a:cs typeface="Arial-Rounded" pitchFamily="34" charset="0"/>
            </a:endParaRPr>
          </a:p>
        </p:txBody>
      </p:sp>
      <p:sp>
        <p:nvSpPr>
          <p:cNvPr id="14" name="TextBox 13"/>
          <p:cNvSpPr txBox="1"/>
          <p:nvPr/>
        </p:nvSpPr>
        <p:spPr>
          <a:xfrm>
            <a:off x="1634838" y="5301984"/>
            <a:ext cx="6096000" cy="584739"/>
          </a:xfrm>
          <a:prstGeom prst="rect">
            <a:avLst/>
          </a:prstGeom>
          <a:solidFill>
            <a:schemeClr val="accent6"/>
          </a:solidFill>
        </p:spPr>
        <p:txBody>
          <a:bodyPr wrap="square" lIns="91403" tIns="45702" rIns="91403" bIns="45702" rtlCol="0">
            <a:spAutoFit/>
          </a:bodyPr>
          <a:lstStyle/>
          <a:p>
            <a:pPr algn="ctr"/>
            <a:r>
              <a:rPr lang="en-US" sz="3200" b="1" dirty="0" smtClean="0">
                <a:latin typeface="Arial-Rounded" pitchFamily="34" charset="0"/>
                <a:ea typeface="Arial-Rounded" pitchFamily="34" charset="0"/>
                <a:cs typeface="Arial-Rounded" pitchFamily="34" charset="0"/>
              </a:rPr>
              <a:t>Thi Đọc nhóm </a:t>
            </a:r>
            <a:r>
              <a:rPr lang="en-US" sz="3200" b="1" dirty="0" smtClean="0">
                <a:latin typeface="Arial-Rounded" pitchFamily="34" charset="0"/>
                <a:ea typeface="Arial-Rounded" pitchFamily="34" charset="0"/>
                <a:cs typeface="Arial-Rounded" pitchFamily="34" charset="0"/>
              </a:rPr>
              <a:t>3</a:t>
            </a:r>
            <a:endParaRPr lang="en-US" sz="32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5760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ppt_x"/>
                                          </p:val>
                                        </p:tav>
                                        <p:tav tm="100000">
                                          <p:val>
                                            <p:strVal val="#ppt_x"/>
                                          </p:val>
                                        </p:tav>
                                      </p:tavLst>
                                    </p:anim>
                                    <p:anim calcmode="lin" valueType="num">
                                      <p:cBhvr additive="base">
                                        <p:cTn id="21" dur="10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iterate type="lt">
                                    <p:tmPct val="10000"/>
                                  </p:iterate>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ppt_x"/>
                                          </p:val>
                                        </p:tav>
                                        <p:tav tm="100000">
                                          <p:val>
                                            <p:strVal val="#ppt_x"/>
                                          </p:val>
                                        </p:tav>
                                      </p:tavLst>
                                    </p:anim>
                                    <p:anim calcmode="lin" valueType="num">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1+#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8" name="TextBox 7"/>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9" name="Rectangle 8"/>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1629215"/>
            <a:ext cx="4107871"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5" y="2086497"/>
            <a:ext cx="3972917"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980382" y="2666999"/>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1884382" y="5047797"/>
            <a:ext cx="6096000"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toàn bài</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89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ppt_x"/>
                                          </p:val>
                                        </p:tav>
                                        <p:tav tm="100000">
                                          <p:val>
                                            <p:strVal val="#ppt_x"/>
                                          </p:val>
                                        </p:tav>
                                      </p:tavLst>
                                    </p:anim>
                                    <p:anim calcmode="lin" valueType="num">
                                      <p:cBhvr additive="base">
                                        <p:cTn id="21" dur="10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iterate type="lt">
                                    <p:tmPct val="10000"/>
                                  </p:iterate>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ppt_x"/>
                                          </p:val>
                                        </p:tav>
                                        <p:tav tm="100000">
                                          <p:val>
                                            <p:strVal val="#ppt_x"/>
                                          </p:val>
                                        </p:tav>
                                      </p:tavLst>
                                    </p:anim>
                                    <p:anim calcmode="lin" valueType="num">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90459"/>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7" name="TextBox 6"/>
          <p:cNvSpPr txBox="1"/>
          <p:nvPr/>
        </p:nvSpPr>
        <p:spPr>
          <a:xfrm>
            <a:off x="838200" y="390459"/>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a:t>
            </a:r>
            <a:r>
              <a:rPr lang="en-US" sz="3200" b="1" dirty="0" smtClean="0">
                <a:latin typeface="Arial-Rounded" pitchFamily="34" charset="0"/>
                <a:ea typeface="Arial-Rounded" pitchFamily="34" charset="0"/>
                <a:cs typeface="Arial-Rounded" pitchFamily="34" charset="0"/>
              </a:rPr>
              <a:t>trong khổ thơ đầu những </a:t>
            </a:r>
            <a:r>
              <a:rPr lang="en-US" sz="3200" b="1" dirty="0">
                <a:latin typeface="Arial-Rounded" pitchFamily="34" charset="0"/>
                <a:ea typeface="Arial-Rounded" pitchFamily="34" charset="0"/>
                <a:cs typeface="Arial-Rounded" pitchFamily="34" charset="0"/>
              </a:rPr>
              <a:t>tiếng cùng vần với nhau.</a:t>
            </a:r>
          </a:p>
        </p:txBody>
      </p:sp>
      <p:sp>
        <p:nvSpPr>
          <p:cNvPr id="9" name="Rounded Rectangular Callout 8"/>
          <p:cNvSpPr/>
          <p:nvPr/>
        </p:nvSpPr>
        <p:spPr>
          <a:xfrm>
            <a:off x="1371600" y="1371600"/>
            <a:ext cx="5579189" cy="3672379"/>
          </a:xfrm>
          <a:prstGeom prst="wedgeRoundRectCallout">
            <a:avLst>
              <a:gd name="adj1" fmla="val 93644"/>
              <a:gd name="adj2" fmla="val 64627"/>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609600" y="702186"/>
            <a:ext cx="2153327" cy="1572075"/>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228600" y="4278385"/>
            <a:ext cx="2209800" cy="2380952"/>
          </a:xfrm>
          <a:prstGeom prst="rect">
            <a:avLst/>
          </a:prstGeom>
        </p:spPr>
      </p:pic>
      <p:pic>
        <p:nvPicPr>
          <p:cNvPr id="1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91600" y="4278385"/>
            <a:ext cx="1752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202697" y="1529047"/>
            <a:ext cx="1790875"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không</a:t>
            </a:r>
            <a:endParaRPr lang="en-US" sz="4800" dirty="0"/>
          </a:p>
        </p:txBody>
      </p:sp>
      <p:sp>
        <p:nvSpPr>
          <p:cNvPr id="15" name="Rectangle 14"/>
          <p:cNvSpPr/>
          <p:nvPr/>
        </p:nvSpPr>
        <p:spPr>
          <a:xfrm>
            <a:off x="4257826" y="1529047"/>
            <a:ext cx="1460656"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công</a:t>
            </a:r>
            <a:endParaRPr lang="en-US" sz="4800" dirty="0"/>
          </a:p>
        </p:txBody>
      </p:sp>
      <p:sp>
        <p:nvSpPr>
          <p:cNvPr id="16" name="Rectangle 15"/>
          <p:cNvSpPr/>
          <p:nvPr/>
        </p:nvSpPr>
        <p:spPr>
          <a:xfrm>
            <a:off x="2246922" y="2430549"/>
            <a:ext cx="981359" cy="830997"/>
          </a:xfrm>
          <a:prstGeom prst="rect">
            <a:avLst/>
          </a:prstGeom>
        </p:spPr>
        <p:txBody>
          <a:bodyPr wrap="none">
            <a:spAutoFit/>
          </a:bodyPr>
          <a:lstStyle/>
          <a:p>
            <a:r>
              <a:rPr lang="en-US" sz="4800" b="1" dirty="0">
                <a:solidFill>
                  <a:srgbClr val="FF0000"/>
                </a:solidFill>
                <a:latin typeface="Arial-Rounded" pitchFamily="34" charset="0"/>
                <a:ea typeface="Arial-Rounded" pitchFamily="34" charset="0"/>
                <a:cs typeface="Arial-Rounded" pitchFamily="34" charset="0"/>
              </a:rPr>
              <a:t>t</a:t>
            </a:r>
            <a:r>
              <a:rPr lang="en-US" sz="4800" b="1" dirty="0" smtClean="0">
                <a:solidFill>
                  <a:srgbClr val="FF0000"/>
                </a:solidFill>
                <a:latin typeface="Arial-Rounded" pitchFamily="34" charset="0"/>
                <a:ea typeface="Arial-Rounded" pitchFamily="34" charset="0"/>
                <a:cs typeface="Arial-Rounded" pitchFamily="34" charset="0"/>
              </a:rPr>
              <a:t>rời</a:t>
            </a:r>
            <a:endParaRPr lang="en-US" sz="4800" dirty="0">
              <a:solidFill>
                <a:srgbClr val="FF0000"/>
              </a:solidFill>
            </a:endParaRPr>
          </a:p>
        </p:txBody>
      </p:sp>
      <p:sp>
        <p:nvSpPr>
          <p:cNvPr id="17" name="Rectangle 16"/>
          <p:cNvSpPr/>
          <p:nvPr/>
        </p:nvSpPr>
        <p:spPr>
          <a:xfrm>
            <a:off x="4278491" y="2452423"/>
            <a:ext cx="639919" cy="830997"/>
          </a:xfrm>
          <a:prstGeom prst="rect">
            <a:avLst/>
          </a:prstGeom>
        </p:spPr>
        <p:txBody>
          <a:bodyPr wrap="none">
            <a:spAutoFit/>
          </a:bodyPr>
          <a:lstStyle/>
          <a:p>
            <a:r>
              <a:rPr lang="en-US" sz="4800" b="1" dirty="0" smtClean="0">
                <a:solidFill>
                  <a:srgbClr val="FF0000"/>
                </a:solidFill>
                <a:latin typeface="Arial-Rounded" pitchFamily="34" charset="0"/>
                <a:ea typeface="Arial-Rounded" pitchFamily="34" charset="0"/>
                <a:cs typeface="Arial-Rounded" pitchFamily="34" charset="0"/>
              </a:rPr>
              <a:t>ơi</a:t>
            </a:r>
            <a:endParaRPr lang="en-US" sz="4800" dirty="0">
              <a:solidFill>
                <a:srgbClr val="FF0000"/>
              </a:solidFill>
            </a:endParaRPr>
          </a:p>
        </p:txBody>
      </p:sp>
      <p:sp>
        <p:nvSpPr>
          <p:cNvPr id="18" name="Rectangle 17"/>
          <p:cNvSpPr/>
          <p:nvPr/>
        </p:nvSpPr>
        <p:spPr>
          <a:xfrm>
            <a:off x="3179835" y="3207789"/>
            <a:ext cx="1326004"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p</a:t>
            </a:r>
            <a:r>
              <a:rPr lang="en-US" sz="4800" b="1" dirty="0" smtClean="0">
                <a:latin typeface="Arial-Rounded" pitchFamily="34" charset="0"/>
                <a:ea typeface="Arial-Rounded" pitchFamily="34" charset="0"/>
                <a:cs typeface="Arial-Rounded" pitchFamily="34" charset="0"/>
              </a:rPr>
              <a:t>hải</a:t>
            </a:r>
            <a:endParaRPr lang="en-US" sz="4800" dirty="0"/>
          </a:p>
        </p:txBody>
      </p:sp>
      <p:sp>
        <p:nvSpPr>
          <p:cNvPr id="19" name="Rectangle 18"/>
          <p:cNvSpPr/>
          <p:nvPr/>
        </p:nvSpPr>
        <p:spPr>
          <a:xfrm>
            <a:off x="5331271" y="3162254"/>
            <a:ext cx="1165704"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mãi</a:t>
            </a:r>
            <a:endParaRPr lang="en-US" sz="4800" dirty="0"/>
          </a:p>
        </p:txBody>
      </p:sp>
      <p:sp>
        <p:nvSpPr>
          <p:cNvPr id="20" name="Rectangle 19"/>
          <p:cNvSpPr/>
          <p:nvPr/>
        </p:nvSpPr>
        <p:spPr>
          <a:xfrm>
            <a:off x="2190494" y="4186104"/>
            <a:ext cx="982961" cy="830997"/>
          </a:xfrm>
          <a:prstGeom prst="rect">
            <a:avLst/>
          </a:prstGeom>
        </p:spPr>
        <p:txBody>
          <a:bodyPr wrap="none">
            <a:spAutoFit/>
          </a:bodyPr>
          <a:lstStyle/>
          <a:p>
            <a:r>
              <a:rPr lang="en-US" sz="4800" b="1" dirty="0" smtClean="0">
                <a:solidFill>
                  <a:srgbClr val="FF0000"/>
                </a:solidFill>
                <a:latin typeface="Arial-Rounded" pitchFamily="34" charset="0"/>
                <a:ea typeface="Arial-Rounded" pitchFamily="34" charset="0"/>
                <a:cs typeface="Arial-Rounded" pitchFamily="34" charset="0"/>
              </a:rPr>
              <a:t>gió</a:t>
            </a:r>
            <a:endParaRPr lang="en-US" sz="4800" dirty="0">
              <a:solidFill>
                <a:srgbClr val="FF0000"/>
              </a:solidFill>
            </a:endParaRPr>
          </a:p>
        </p:txBody>
      </p:sp>
      <p:sp>
        <p:nvSpPr>
          <p:cNvPr id="21" name="Rectangle 20"/>
          <p:cNvSpPr/>
          <p:nvPr/>
        </p:nvSpPr>
        <p:spPr>
          <a:xfrm>
            <a:off x="4427730" y="4122522"/>
            <a:ext cx="662361" cy="830997"/>
          </a:xfrm>
          <a:prstGeom prst="rect">
            <a:avLst/>
          </a:prstGeom>
        </p:spPr>
        <p:txBody>
          <a:bodyPr wrap="none">
            <a:spAutoFit/>
          </a:bodyPr>
          <a:lstStyle/>
          <a:p>
            <a:r>
              <a:rPr lang="en-US" sz="4800" b="1" dirty="0" smtClean="0">
                <a:solidFill>
                  <a:srgbClr val="FF0000"/>
                </a:solidFill>
                <a:latin typeface="Arial-Rounded" pitchFamily="34" charset="0"/>
                <a:ea typeface="Arial-Rounded" pitchFamily="34" charset="0"/>
                <a:cs typeface="Arial-Rounded" pitchFamily="34" charset="0"/>
              </a:rPr>
              <a:t>to</a:t>
            </a:r>
            <a:endParaRPr lang="en-US" sz="4800" dirty="0">
              <a:solidFill>
                <a:srgbClr val="FF0000"/>
              </a:solidFill>
            </a:endParaRPr>
          </a:p>
        </p:txBody>
      </p:sp>
      <p:pic>
        <p:nvPicPr>
          <p:cNvPr id="22" name="Picture 21"/>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10"/>
            <a:stretch>
              <a:fillRect/>
            </a:stretch>
          </a:blipFill>
          <a:ln>
            <a:noFill/>
          </a:ln>
        </p:spPr>
      </p:pic>
    </p:spTree>
    <p:extLst>
      <p:ext uri="{BB962C8B-B14F-4D97-AF65-F5344CB8AC3E}">
        <p14:creationId xmlns:p14="http://schemas.microsoft.com/office/powerpoint/2010/main" val="11661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2000"/>
                            </p:stCondLst>
                            <p:childTnLst>
                              <p:par>
                                <p:cTn id="14" presetID="2" presetClass="entr" presetSubtype="4"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700"/>
                            </p:stCondLst>
                            <p:childTnLst>
                              <p:par>
                                <p:cTn id="19" presetID="2" presetClass="entr" presetSubtype="4" fill="hold" grpId="0" nodeType="afterEffect">
                                  <p:stCondLst>
                                    <p:cond delay="0"/>
                                  </p:stCondLst>
                                  <p:iterate type="lt">
                                    <p:tmPct val="10000"/>
                                  </p:iterate>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3350"/>
                            </p:stCondLst>
                            <p:childTnLst>
                              <p:par>
                                <p:cTn id="24" presetID="2" presetClass="entr" presetSubtype="4"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 presetClass="entr" presetSubtype="4" fill="hold" grpId="0" nodeType="afterEffect">
                                  <p:stCondLst>
                                    <p:cond delay="0"/>
                                  </p:stCondLst>
                                  <p:iterate type="lt">
                                    <p:tmPct val="10000"/>
                                  </p:iterate>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4550"/>
                            </p:stCondLst>
                            <p:childTnLst>
                              <p:par>
                                <p:cTn id="34" presetID="2" presetClass="entr" presetSubtype="4" fill="hold" grpId="0" nodeType="afterEffect">
                                  <p:stCondLst>
                                    <p:cond delay="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par>
                          <p:cTn id="38" fill="hold">
                            <p:stCondLst>
                              <p:cond delay="5200"/>
                            </p:stCondLst>
                            <p:childTnLst>
                              <p:par>
                                <p:cTn id="39" presetID="2" presetClass="entr" presetSubtype="4" fill="hold" grpId="0" nodeType="afterEffect">
                                  <p:stCondLst>
                                    <p:cond delay="0"/>
                                  </p:stCondLst>
                                  <p:iterate type="lt">
                                    <p:tmPct val="10000"/>
                                  </p:iterate>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par>
                          <p:cTn id="43" fill="hold">
                            <p:stCondLst>
                              <p:cond delay="5800"/>
                            </p:stCondLst>
                            <p:childTnLst>
                              <p:par>
                                <p:cTn id="44" presetID="2" presetClass="entr" presetSubtype="4" fill="hold" grpId="0" nodeType="after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par>
                          <p:cTn id="48" fill="hold">
                            <p:stCondLst>
                              <p:cond delay="6400"/>
                            </p:stCondLst>
                            <p:childTnLst>
                              <p:par>
                                <p:cTn id="49" presetID="2" presetClass="entr" presetSubtype="4" fill="hold" grpId="0" nodeType="afterEffect">
                                  <p:stCondLst>
                                    <p:cond delay="0"/>
                                  </p:stCondLst>
                                  <p:iterate type="lt">
                                    <p:tmPct val="10000"/>
                                  </p:iterate>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7" name="TextBox 6"/>
          <p:cNvSpPr txBox="1"/>
          <p:nvPr/>
        </p:nvSpPr>
        <p:spPr>
          <a:xfrm>
            <a:off x="838200" y="268118"/>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pic>
        <p:nvPicPr>
          <p:cNvPr id="8"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9" name="Rectangle 8"/>
          <p:cNvSpPr/>
          <p:nvPr/>
        </p:nvSpPr>
        <p:spPr>
          <a:xfrm>
            <a:off x="0" y="1629215"/>
            <a:ext cx="4107871"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163455" y="2086497"/>
            <a:ext cx="3972917"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0382" y="2666999"/>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1433945" y="5528533"/>
            <a:ext cx="9296400" cy="646282"/>
          </a:xfrm>
          <a:prstGeom prst="rect">
            <a:avLst/>
          </a:prstGeom>
          <a:solidFill>
            <a:schemeClr val="accent6"/>
          </a:solidFill>
        </p:spPr>
        <p:txBody>
          <a:bodyPr wrap="square" lIns="91391" tIns="45696" rIns="91391" bIns="45696" rtlCol="0">
            <a:spAutoFit/>
          </a:bodyPr>
          <a:lstStyle/>
          <a:p>
            <a:pPr algn="just"/>
            <a:r>
              <a:rPr lang="en-US" sz="3600" b="1" dirty="0" smtClean="0">
                <a:latin typeface="Arial-Rounded" pitchFamily="34" charset="0"/>
                <a:ea typeface="Arial-Rounded" pitchFamily="34" charset="0"/>
                <a:cs typeface="Arial-Rounded" pitchFamily="34" charset="0"/>
              </a:rPr>
              <a:t>a. Bạn nhỏ có những thắc mắc gì?</a:t>
            </a:r>
            <a:endParaRPr lang="en-US" sz="3600" b="1" dirty="0">
              <a:latin typeface="Arial-Rounded" pitchFamily="34" charset="0"/>
              <a:ea typeface="Arial-Rounded" pitchFamily="34" charset="0"/>
              <a:cs typeface="Arial-Rounded" pitchFamily="34" charset="0"/>
            </a:endParaRPr>
          </a:p>
        </p:txBody>
      </p:sp>
      <p:cxnSp>
        <p:nvCxnSpPr>
          <p:cNvPr id="13" name="Straight Connector 12"/>
          <p:cNvCxnSpPr/>
          <p:nvPr/>
        </p:nvCxnSpPr>
        <p:spPr>
          <a:xfrm flipH="1">
            <a:off x="609600" y="2086497"/>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33400" y="34290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724400" y="2571406"/>
            <a:ext cx="2362200" cy="193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724400" y="29718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800600" y="34290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724400" y="3886200"/>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3400" y="5498426"/>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b</a:t>
            </a:r>
            <a:r>
              <a:rPr lang="en-US" sz="3600" b="1" dirty="0" smtClean="0">
                <a:latin typeface="Arial-Rounded" pitchFamily="34" charset="0"/>
                <a:ea typeface="Arial-Rounded" pitchFamily="34" charset="0"/>
                <a:cs typeface="Arial-Rounded" pitchFamily="34" charset="0"/>
              </a:rPr>
              <a:t>. Theo bạn nhỏ vì sao chú phi công bay lên thăm cuội?</a:t>
            </a:r>
            <a:endParaRPr lang="en-US" sz="3600" b="1" dirty="0">
              <a:latin typeface="Arial-Rounded" pitchFamily="34" charset="0"/>
              <a:ea typeface="Arial-Rounded" pitchFamily="34" charset="0"/>
              <a:cs typeface="Arial-Rounded" pitchFamily="34" charset="0"/>
            </a:endParaRPr>
          </a:p>
        </p:txBody>
      </p:sp>
      <p:cxnSp>
        <p:nvCxnSpPr>
          <p:cNvPr id="22" name="Straight Connector 21"/>
          <p:cNvCxnSpPr/>
          <p:nvPr/>
        </p:nvCxnSpPr>
        <p:spPr>
          <a:xfrm flipH="1">
            <a:off x="8610600" y="3552818"/>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524009" y="403227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607136" y="44958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3399" y="5513480"/>
            <a:ext cx="11062855" cy="646282"/>
          </a:xfrm>
          <a:prstGeom prst="rect">
            <a:avLst/>
          </a:prstGeom>
          <a:solidFill>
            <a:schemeClr val="accent6"/>
          </a:solidFill>
        </p:spPr>
        <p:txBody>
          <a:bodyPr wrap="square" lIns="91391" tIns="45696" rIns="91391" bIns="45696" rtlCol="0">
            <a:spAutoFit/>
          </a:bodyPr>
          <a:lstStyle/>
          <a:p>
            <a:pPr algn="just"/>
            <a:r>
              <a:rPr lang="en-US" sz="3600" b="1" dirty="0" smtClean="0">
                <a:latin typeface="Arial-Rounded" pitchFamily="34" charset="0"/>
                <a:ea typeface="Arial-Rounded" pitchFamily="34" charset="0"/>
                <a:cs typeface="Arial-Rounded" pitchFamily="34" charset="0"/>
              </a:rPr>
              <a:t>c. Em muốn biết thêm điều gì về thiên nhiên?</a:t>
            </a:r>
            <a:endParaRPr lang="en-US" sz="36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8871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1+#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21"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57200" y="373804"/>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TextBox 6"/>
          <p:cNvSpPr txBox="1"/>
          <p:nvPr/>
        </p:nvSpPr>
        <p:spPr>
          <a:xfrm>
            <a:off x="1066800" y="386241"/>
            <a:ext cx="3087002"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a:t>
            </a:r>
            <a:r>
              <a:rPr lang="en-US" sz="3200" b="1" dirty="0" smtClean="0">
                <a:latin typeface="Arial-Rounded" pitchFamily="34" charset="0"/>
                <a:ea typeface="Arial-Rounded" pitchFamily="34" charset="0"/>
                <a:cs typeface="Arial-Rounded" pitchFamily="34" charset="0"/>
              </a:rPr>
              <a:t>lòng</a:t>
            </a:r>
            <a:endParaRPr lang="en-US" sz="3200" b="1" dirty="0">
              <a:latin typeface="Arial Rounded MT Bold" pitchFamily="34" charset="0"/>
              <a:ea typeface="Arial-Rounded" pitchFamily="34" charset="0"/>
              <a:cs typeface="Arial-Rounded" pitchFamily="34" charset="0"/>
            </a:endParaRPr>
          </a:p>
        </p:txBody>
      </p:sp>
      <p:sp>
        <p:nvSpPr>
          <p:cNvPr id="8" name="Rectangle 7"/>
          <p:cNvSpPr/>
          <p:nvPr/>
        </p:nvSpPr>
        <p:spPr>
          <a:xfrm>
            <a:off x="0" y="1629215"/>
            <a:ext cx="4107871"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4163455" y="2086497"/>
            <a:ext cx="3972917"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7980382" y="2666999"/>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12" name="Rectangle 11"/>
          <p:cNvSpPr/>
          <p:nvPr/>
        </p:nvSpPr>
        <p:spPr>
          <a:xfrm>
            <a:off x="93973" y="1721473"/>
            <a:ext cx="4107871" cy="3847207"/>
          </a:xfrm>
          <a:prstGeom prst="rect">
            <a:avLst/>
          </a:prstGeom>
          <a:solidFill>
            <a:schemeClr val="bg1"/>
          </a:solidFill>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810000" y="2086496"/>
            <a:ext cx="3972917" cy="3847207"/>
          </a:xfrm>
          <a:prstGeom prst="rect">
            <a:avLst/>
          </a:prstGeom>
          <a:solidFill>
            <a:schemeClr val="bg1"/>
          </a:solidFill>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7997617" y="2720578"/>
            <a:ext cx="4225472" cy="4585871"/>
          </a:xfrm>
          <a:prstGeom prst="rect">
            <a:avLst/>
          </a:prstGeom>
          <a:solidFill>
            <a:schemeClr val="bg1"/>
          </a:solidFill>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27966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333" l="1268" r="95246">
                        <a14:foregroundMark x1="18700" y1="24762" x2="35341" y2="35714"/>
                        <a14:foregroundMark x1="37559" y1="22857" x2="19968" y2="36190"/>
                        <a14:foregroundMark x1="23930" y1="20952" x2="24881" y2="24524"/>
                        <a14:foregroundMark x1="24881" y1="20000" x2="37718" y2="21190"/>
                        <a14:foregroundMark x1="51506" y1="20476" x2="63391" y2="36429"/>
                        <a14:foregroundMark x1="66086" y1="22857" x2="63550" y2="32857"/>
                        <a14:foregroundMark x1="50713" y1="20952" x2="51664" y2="35000"/>
                        <a14:foregroundMark x1="40412" y1="63095" x2="58637" y2="50000"/>
                        <a14:foregroundMark x1="41521" y1="57143" x2="43106" y2="56667"/>
                        <a14:foregroundMark x1="11410" y1="74048" x2="25198" y2="62143"/>
                        <a14:foregroundMark x1="8558" y1="58095" x2="21712" y2="54524"/>
                        <a14:foregroundMark x1="19810" y1="50476" x2="19810" y2="55714"/>
                        <a14:foregroundMark x1="9667" y1="57381" x2="11252" y2="73095"/>
                        <a14:foregroundMark x1="17433" y1="26429" x2="17433" y2="38810"/>
                        <a14:foregroundMark x1="17591" y1="40952" x2="29794" y2="41190"/>
                        <a14:foregroundMark x1="39144" y1="21429" x2="35341" y2="34286"/>
                        <a14:foregroundMark x1="49128" y1="18810" x2="47385" y2="35714"/>
                        <a14:foregroundMark x1="50079" y1="20000" x2="64025" y2="14048"/>
                        <a14:foregroundMark x1="64025" y1="14048" x2="66719" y2="24286"/>
                        <a14:foregroundMark x1="72425" y1="51667" x2="89382" y2="50714"/>
                        <a14:foregroundMark x1="83518" y1="45476" x2="85578" y2="36429"/>
                        <a14:foregroundMark x1="86688" y1="48095" x2="90333" y2="43810"/>
                        <a14:foregroundMark x1="82409" y1="46667" x2="80032" y2="37619"/>
                        <a14:foregroundMark x1="88273" y1="41667" x2="85737" y2="45238"/>
                        <a14:foregroundMark x1="76545" y1="53571" x2="72900" y2="65238"/>
                        <a14:foregroundMark x1="79239" y1="56667" x2="77813" y2="64762"/>
                        <a14:foregroundMark x1="84311" y1="57381" x2="83201" y2="65238"/>
                        <a14:foregroundMark x1="88273" y1="56905" x2="86529" y2="66429"/>
                        <a14:foregroundMark x1="89699" y1="54048" x2="89382" y2="67619"/>
                        <a14:foregroundMark x1="37876" y1="74524" x2="37242" y2="93810"/>
                        <a14:foregroundMark x1="40412" y1="75476" x2="41680" y2="93810"/>
                        <a14:foregroundMark x1="33597" y1="75476" x2="32805" y2="91905"/>
                        <a14:foregroundMark x1="30745" y1="79286" x2="29477" y2="90714"/>
                        <a14:foregroundMark x1="29952" y1="74286" x2="43582" y2="74048"/>
                        <a14:foregroundMark x1="29794" y1="72381" x2="27892" y2="82619"/>
                        <a14:foregroundMark x1="70840" y1="71667" x2="70206" y2="76429"/>
                        <a14:foregroundMark x1="63550" y1="90238" x2="61014" y2="95476"/>
                        <a14:foregroundMark x1="77179" y1="89762" x2="82726" y2="89762"/>
                        <a14:foregroundMark x1="78288" y1="79048" x2="82092" y2="88571"/>
                        <a14:foregroundMark x1="63074" y1="72857" x2="71949" y2="71190"/>
                        <a14:foregroundMark x1="51506" y1="62857" x2="63074" y2="54762"/>
                        <a14:foregroundMark x1="41204" y1="56667" x2="49128" y2="45000"/>
                        <a14:foregroundMark x1="50079" y1="45000" x2="62282" y2="50952"/>
                        <a14:foregroundMark x1="62916" y1="50952" x2="62758" y2="54524"/>
                      </a14:backgroundRemoval>
                    </a14:imgEffect>
                  </a14:imgLayer>
                </a14:imgProps>
              </a:ext>
              <a:ext uri="{28A0092B-C50C-407E-A947-70E740481C1C}">
                <a14:useLocalDpi xmlns:a14="http://schemas.microsoft.com/office/drawing/2010/main" val="0"/>
              </a:ext>
            </a:extLst>
          </a:blip>
          <a:srcRect/>
          <a:stretch>
            <a:fillRect/>
          </a:stretch>
        </p:blipFill>
        <p:spPr bwMode="auto">
          <a:xfrm>
            <a:off x="1" y="990600"/>
            <a:ext cx="1217814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9" name="TextBox 8"/>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sp>
        <p:nvSpPr>
          <p:cNvPr id="11" name="TextBox 10"/>
          <p:cNvSpPr txBox="1"/>
          <p:nvPr/>
        </p:nvSpPr>
        <p:spPr>
          <a:xfrm>
            <a:off x="249382" y="4422478"/>
            <a:ext cx="11928762" cy="2062055"/>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Em thấy hiện tượng thiên nhiên nào trong tranh? Em biết gì về những hiện tượng thiên nhiên đó? Hiện tượng thiên nhiên mà em muốn nói là hiện tượng thiên nhiên gì? Em nhìn thấy hiện tượng đó ở đâu, vào lúc nào? Hiện tượng đó có những đặc điểm gì?</a:t>
            </a:r>
            <a:endParaRPr lang="en-US" sz="3200" b="1" dirty="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422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accel="3000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7" name="TextBox 6"/>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33" y="1252721"/>
            <a:ext cx="2734367" cy="1775310"/>
          </a:xfrm>
          <a:prstGeom prst="ellipse">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54632"/>
            <a:ext cx="2424544" cy="18983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380" y="3843824"/>
            <a:ext cx="2360764" cy="200288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6" y="3843824"/>
            <a:ext cx="2881744" cy="2145621"/>
          </a:xfrm>
          <a:prstGeom prst="ellipse">
            <a:avLst/>
          </a:prstGeom>
          <a:ln>
            <a:noFill/>
          </a:ln>
          <a:effectLst>
            <a:softEdge rad="112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599" y="3843824"/>
            <a:ext cx="2799603" cy="18575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0" y="1197582"/>
            <a:ext cx="3657600" cy="166335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3800" y="1013668"/>
            <a:ext cx="3886200" cy="1847271"/>
          </a:xfrm>
          <a:prstGeom prst="ellipse">
            <a:avLst/>
          </a:prstGeom>
          <a:ln>
            <a:noFill/>
          </a:ln>
          <a:effectLst>
            <a:softEdge rad="112500"/>
          </a:effectLst>
        </p:spPr>
      </p:pic>
      <p:sp>
        <p:nvSpPr>
          <p:cNvPr id="23" name="Rectangle 22"/>
          <p:cNvSpPr/>
          <p:nvPr/>
        </p:nvSpPr>
        <p:spPr>
          <a:xfrm>
            <a:off x="542233" y="2651678"/>
            <a:ext cx="2416046" cy="830997"/>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1: </a:t>
            </a:r>
          </a:p>
          <a:p>
            <a:pPr lvl="0" algn="just"/>
            <a:r>
              <a:rPr lang="en-US" sz="2400" b="1" dirty="0" smtClean="0">
                <a:solidFill>
                  <a:prstClr val="black"/>
                </a:solidFill>
                <a:latin typeface="Arial-Rounded" pitchFamily="34" charset="0"/>
                <a:ea typeface="Arial-Rounded" pitchFamily="34" charset="0"/>
                <a:cs typeface="Arial-Rounded" pitchFamily="34" charset="0"/>
              </a:rPr>
              <a:t>Mặt trời khi nắng </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4" name="Rectangle 23"/>
          <p:cNvSpPr/>
          <p:nvPr/>
        </p:nvSpPr>
        <p:spPr>
          <a:xfrm>
            <a:off x="4432039" y="2829656"/>
            <a:ext cx="2468946"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2:  Cầu vồng</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5" name="Rectangle 24"/>
          <p:cNvSpPr/>
          <p:nvPr/>
        </p:nvSpPr>
        <p:spPr>
          <a:xfrm>
            <a:off x="9102863" y="3104314"/>
            <a:ext cx="2250937"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3:  sấm sét</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6" name="Rectangle 25"/>
          <p:cNvSpPr/>
          <p:nvPr/>
        </p:nvSpPr>
        <p:spPr>
          <a:xfrm>
            <a:off x="1" y="6143264"/>
            <a:ext cx="2186817"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4:  Gió, lốc</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7" name="Rectangle 26"/>
          <p:cNvSpPr/>
          <p:nvPr/>
        </p:nvSpPr>
        <p:spPr>
          <a:xfrm>
            <a:off x="3067946" y="6131706"/>
            <a:ext cx="3065263"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5:  trời nhiều mây</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8" name="Rectangle 27"/>
          <p:cNvSpPr/>
          <p:nvPr/>
        </p:nvSpPr>
        <p:spPr>
          <a:xfrm>
            <a:off x="6328868" y="5228616"/>
            <a:ext cx="3509294"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6:  mặt trăng buổi tối</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9" name="Rectangle 28"/>
          <p:cNvSpPr/>
          <p:nvPr/>
        </p:nvSpPr>
        <p:spPr>
          <a:xfrm>
            <a:off x="9817380" y="6115307"/>
            <a:ext cx="1818126"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7:  mưa</a:t>
            </a:r>
            <a:endParaRPr lang="en-US" sz="2400" b="1"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922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iterate type="lt">
                                    <p:tmPct val="10000"/>
                                  </p:iterate>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iterate type="lt">
                                    <p:tmPct val="10000"/>
                                  </p:iterate>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iterate type="lt">
                                    <p:tmPct val="10000"/>
                                  </p:iterate>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iterate type="lt">
                                    <p:tmPct val="10000"/>
                                  </p:iterate>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iterate type="lt">
                                    <p:tmPct val="10000"/>
                                  </p:iterate>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iterate type="lt">
                                    <p:tmPct val="10000"/>
                                  </p:iterate>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Lớp 1a1 hẹn gặp lại các bạn ở bài sau nhé</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 từ, tiếng hoàn thành câu sau:</a:t>
            </a:r>
          </a:p>
          <a:p>
            <a:pPr algn="ct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Những(….)buổi sáng mở đầu một ngày mới.</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941207" y="1685926"/>
            <a:ext cx="2821837"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mặt trời</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643062"/>
            <a:ext cx="3092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Tia nắng</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365734" y="1685926"/>
            <a:ext cx="2711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hót</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Quan sát tranh: Em nhìn thấy gì trong tranh? </a:t>
            </a: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 nhìn thấy gió, mây bay ngang trời, bầu trời xanh.</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 hai đáp án trên</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Ông sao thì bé, trăng rằm to, cuội ngồi gốc đa, chú phi công bay lên thăm cuội tại cung trăng</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 nói về một trong những điều mà em thấy, vậy lúc cầu vồng xuất hiên bầu trời như thế nào? </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trời nắng</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3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vừa mưa lại nắng</a:t>
            </a:r>
            <a:endPar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trời mưa</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smtClean="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endParaRPr lang="en-US" sz="72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grpSp>
        <p:nvGrpSpPr>
          <p:cNvPr id="11" name="Group 10"/>
          <p:cNvGrpSpPr/>
          <p:nvPr/>
        </p:nvGrpSpPr>
        <p:grpSpPr>
          <a:xfrm>
            <a:off x="3505200" y="2965954"/>
            <a:ext cx="563880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smtClean="0">
                <a:solidFill>
                  <a:schemeClr val="accent6">
                    <a:lumMod val="75000"/>
                  </a:schemeClr>
                </a:solidFill>
                <a:latin typeface="Arial Rounded MT Bold" pitchFamily="34" charset="0"/>
                <a:ea typeface="Arial-Rounded" pitchFamily="34" charset="0"/>
                <a:cs typeface="Times New Roman" pitchFamily="18" charset="0"/>
              </a:rPr>
              <a:t>7</a:t>
            </a:r>
            <a:endParaRPr lang="en-US" sz="7200" b="1" dirty="0">
              <a:solidFill>
                <a:schemeClr val="accent6">
                  <a:lumMod val="75000"/>
                </a:schemeClr>
              </a:solidFill>
              <a:latin typeface="Arial Rounded MT Bold" pitchFamily="34" charset="0"/>
              <a:ea typeface="Arial-Rounded" pitchFamily="34" charset="0"/>
              <a:cs typeface="Times New Roman" pitchFamily="18" charset="0"/>
            </a:endParaRPr>
          </a:p>
        </p:txBody>
      </p:sp>
      <p:sp>
        <p:nvSpPr>
          <p:cNvPr id="21" name="TextBox 20"/>
          <p:cNvSpPr txBox="1"/>
          <p:nvPr/>
        </p:nvSpPr>
        <p:spPr>
          <a:xfrm>
            <a:off x="3009900" y="2871872"/>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4</a:t>
            </a:r>
          </a:p>
        </p:txBody>
      </p:sp>
      <p:sp>
        <p:nvSpPr>
          <p:cNvPr id="22" name="TextBox 21"/>
          <p:cNvSpPr txBox="1"/>
          <p:nvPr/>
        </p:nvSpPr>
        <p:spPr>
          <a:xfrm>
            <a:off x="3826385" y="3089739"/>
            <a:ext cx="4174615" cy="1015614"/>
          </a:xfrm>
          <a:prstGeom prst="rect">
            <a:avLst/>
          </a:prstGeom>
          <a:noFill/>
        </p:spPr>
        <p:txBody>
          <a:bodyPr wrap="square" lIns="91391" tIns="45696" rIns="91391" bIns="45696" rtlCol="0">
            <a:spAutoFit/>
          </a:bodyPr>
          <a:lstStyle/>
          <a:p>
            <a:pPr algn="ctr"/>
            <a:r>
              <a:rPr lang="en-US" sz="6000" b="1" dirty="0" smtClean="0">
                <a:solidFill>
                  <a:schemeClr val="accent6">
                    <a:lumMod val="75000"/>
                  </a:schemeClr>
                </a:solidFill>
                <a:latin typeface="Arial-Rounded" pitchFamily="34" charset="0"/>
                <a:ea typeface="Arial-Rounded" pitchFamily="34" charset="0"/>
                <a:cs typeface="Arial-Rounded" pitchFamily="34" charset="0"/>
              </a:rPr>
              <a:t>HỎI MẸ</a:t>
            </a:r>
            <a:endParaRPr lang="en-US" sz="6000" b="1" dirty="0">
              <a:solidFill>
                <a:schemeClr val="accent6">
                  <a:lumMod val="75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7673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9000" b="55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107871"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2086497"/>
            <a:ext cx="3650672"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862785" y="2660064"/>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Cloud 13"/>
          <p:cNvSpPr/>
          <p:nvPr/>
        </p:nvSpPr>
        <p:spPr>
          <a:xfrm>
            <a:off x="4343400" y="5218435"/>
            <a:ext cx="26585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Rounded" pitchFamily="34" charset="0"/>
                <a:ea typeface="Arial-Rounded" pitchFamily="34" charset="0"/>
                <a:cs typeface="Arial-Rounded" pitchFamily="34" charset="0"/>
              </a:rPr>
              <a:t>Đọc mẫu</a:t>
            </a:r>
            <a:endParaRPr lang="en-US" sz="3200" b="1" dirty="0">
              <a:solidFill>
                <a:schemeClr val="tx1"/>
              </a:solidFill>
              <a:latin typeface="Arial-Rounded" pitchFamily="34" charset="0"/>
              <a:ea typeface="Arial-Rounded" pitchFamily="34" charset="0"/>
              <a:cs typeface="Arial-Rounded" pitchFamily="34" charset="0"/>
            </a:endParaRPr>
          </a:p>
        </p:txBody>
      </p:sp>
      <p:pic>
        <p:nvPicPr>
          <p:cNvPr id="15" name="Hành trang số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03099" y="666519"/>
            <a:ext cx="609600" cy="609600"/>
          </a:xfrm>
          <a:prstGeom prst="rect">
            <a:avLst/>
          </a:prstGeom>
        </p:spPr>
      </p:pic>
    </p:spTree>
    <p:extLst>
      <p:ext uri="{BB962C8B-B14F-4D97-AF65-F5344CB8AC3E}">
        <p14:creationId xmlns:p14="http://schemas.microsoft.com/office/powerpoint/2010/main" val="3266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3855" fill="hold"/>
                                        <p:tgtEl>
                                          <p:spTgt spid="15"/>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15"/>
                </p:tgtEl>
              </p:cMediaNode>
            </p:audio>
          </p:childTnLst>
        </p:cTn>
      </p:par>
    </p:tnLst>
    <p:bldLst>
      <p:bldP spid="10" grpId="0"/>
      <p:bldP spid="11" grpId="0"/>
      <p:bldP spid="12" grpId="0"/>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b="45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0" y="1629215"/>
            <a:ext cx="4107871"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2086497"/>
            <a:ext cx="3650672"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966529" y="2667000"/>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469958" y="5115861"/>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cxnSp>
        <p:nvCxnSpPr>
          <p:cNvPr id="15" name="Straight Connector 14"/>
          <p:cNvCxnSpPr/>
          <p:nvPr/>
        </p:nvCxnSpPr>
        <p:spPr>
          <a:xfrm flipH="1">
            <a:off x="990600" y="297180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343400" y="29718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128779" y="3581400"/>
            <a:ext cx="634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819400" y="2086497"/>
            <a:ext cx="457200" cy="277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9829800" y="3581400"/>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053823" y="4572000"/>
            <a:ext cx="11663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69958" y="5124454"/>
            <a:ext cx="7445441"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nối tiếp câu lần 1.</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1856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1000" fill="hold"/>
                                        <p:tgtEl>
                                          <p:spTgt spid="27"/>
                                        </p:tgtEl>
                                        <p:attrNameLst>
                                          <p:attrName>ppt_x</p:attrName>
                                        </p:attrNameLst>
                                      </p:cBhvr>
                                      <p:tavLst>
                                        <p:tav tm="0">
                                          <p:val>
                                            <p:strVal val="1+#ppt_w/2"/>
                                          </p:val>
                                        </p:tav>
                                        <p:tav tm="100000">
                                          <p:val>
                                            <p:strVal val="#ppt_x"/>
                                          </p:val>
                                        </p:tav>
                                      </p:tavLst>
                                    </p:anim>
                                    <p:anim calcmode="lin" valueType="num">
                                      <p:cBhvr additive="base">
                                        <p:cTn id="6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r="-4000" b="48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0" y="5541209"/>
            <a:ext cx="1122218" cy="114300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4883072" y="4762499"/>
            <a:ext cx="1251028" cy="129540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0727" y="5607323"/>
            <a:ext cx="817418" cy="1038482"/>
          </a:xfrm>
          <a:prstGeom prst="rect">
            <a:avLst/>
          </a:prstGeom>
        </p:spPr>
      </p:pic>
      <p:sp>
        <p:nvSpPr>
          <p:cNvPr id="13" name="TextBox 12"/>
          <p:cNvSpPr txBox="1"/>
          <p:nvPr/>
        </p:nvSpPr>
        <p:spPr>
          <a:xfrm>
            <a:off x="2362200" y="246832"/>
            <a:ext cx="3325776" cy="769405"/>
          </a:xfrm>
          <a:prstGeom prst="rect">
            <a:avLst/>
          </a:prstGeom>
          <a:solidFill>
            <a:schemeClr val="accent6"/>
          </a:solidFill>
        </p:spPr>
        <p:txBody>
          <a:bodyPr wrap="square" lIns="91403" tIns="45702" rIns="91403" bIns="45702" rtlCol="0">
            <a:spAutoFit/>
          </a:bodyPr>
          <a:lstStyle/>
          <a:p>
            <a:pPr algn="ctr"/>
            <a:r>
              <a:rPr lang="en-US" sz="4400" dirty="0" smtClean="0">
                <a:latin typeface="Arial-Rounded" pitchFamily="34" charset="0"/>
                <a:ea typeface="Arial-Rounded" pitchFamily="34" charset="0"/>
                <a:cs typeface="Arial-Rounded" pitchFamily="34" charset="0"/>
              </a:rPr>
              <a:t>Giải nghĩa từ</a:t>
            </a:r>
            <a:endParaRPr lang="en-US" sz="4400" dirty="0">
              <a:latin typeface="Arial-Rounded" pitchFamily="34" charset="0"/>
              <a:ea typeface="Arial-Rounded" pitchFamily="34" charset="0"/>
              <a:cs typeface="Arial-Rounded" pitchFamily="34" charset="0"/>
            </a:endParaRPr>
          </a:p>
        </p:txBody>
      </p:sp>
      <p:sp>
        <p:nvSpPr>
          <p:cNvPr id="14" name="Rectangle 13"/>
          <p:cNvSpPr/>
          <p:nvPr/>
        </p:nvSpPr>
        <p:spPr>
          <a:xfrm>
            <a:off x="381000" y="1900177"/>
            <a:ext cx="10439400" cy="2308324"/>
          </a:xfrm>
          <a:prstGeom prst="rect">
            <a:avLst/>
          </a:prstGeom>
        </p:spPr>
        <p:txBody>
          <a:bodyPr wrap="square">
            <a:spAutoFit/>
          </a:bodyPr>
          <a:lstStyle/>
          <a:p>
            <a:r>
              <a:rPr lang="en-US" sz="36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vi-VN" sz="36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huộm</a:t>
            </a:r>
            <a:r>
              <a:rPr lang="en-US" sz="36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thay đổi màu sắc bằng thuốc có </a:t>
            </a:r>
            <a:r>
              <a:rPr lang="vi-VN"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6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trăng rằm</a:t>
            </a:r>
            <a:r>
              <a:rPr lang="en-US" sz="36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vào đêm 15 âm lịch hằng </a:t>
            </a:r>
            <a:r>
              <a:rPr lang="vi-VN"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6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Cuội</a:t>
            </a:r>
            <a:r>
              <a:rPr lang="vi-VN" sz="36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nhân vật cổ tích, ngồi gốc cây đa trên cung </a:t>
            </a:r>
            <a:r>
              <a:rPr lang="vi-VN"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86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accel="24000" decel="20000" fill="hold" nodeType="afterEffect">
                                  <p:stCondLst>
                                    <p:cond delay="500"/>
                                  </p:stCondLst>
                                  <p:iterate type="lt">
                                    <p:tmPct val="10000"/>
                                  </p:iterate>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800"/>
                            </p:stCondLst>
                            <p:childTnLst>
                              <p:par>
                                <p:cTn id="15" presetID="2" presetClass="entr" presetSubtype="12" accel="24000" decel="20000" fill="hold" nodeType="afterEffect">
                                  <p:stCondLst>
                                    <p:cond delay="500"/>
                                  </p:stCondLst>
                                  <p:iterate type="lt">
                                    <p:tmPct val="10000"/>
                                  </p:iterate>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650"/>
                            </p:stCondLst>
                            <p:childTnLst>
                              <p:par>
                                <p:cTn id="20" presetID="2" presetClass="entr" presetSubtype="12" accel="24000" decel="20000" fill="hold" nodeType="afterEffect">
                                  <p:stCondLst>
                                    <p:cond delay="500"/>
                                  </p:stCondLst>
                                  <p:iterate type="lt">
                                    <p:tmPct val="10000"/>
                                  </p:iterate>
                                  <p:childTnLst>
                                    <p:set>
                                      <p:cBhvr>
                                        <p:cTn id="21" dur="1" fill="hold">
                                          <p:stCondLst>
                                            <p:cond delay="0"/>
                                          </p:stCondLst>
                                        </p:cTn>
                                        <p:tgtEl>
                                          <p:spTgt spid="14">
                                            <p:txEl>
                                              <p:pRg st="2" end="2"/>
                                            </p:txEl>
                                          </p:spTgt>
                                        </p:tgtEl>
                                        <p:attrNameLst>
                                          <p:attrName>style.visibility</p:attrName>
                                        </p:attrNameLst>
                                      </p:cBhvr>
                                      <p:to>
                                        <p:strVal val="visible"/>
                                      </p:to>
                                    </p:set>
                                    <p:anim calcmode="lin" valueType="num">
                                      <p:cBhvr additive="base">
                                        <p:cTn id="22"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2486</TotalTime>
  <Words>1237</Words>
  <PresentationFormat>Widescreen</PresentationFormat>
  <Paragraphs>314</Paragraphs>
  <Slides>19</Slides>
  <Notes>4</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Rounded MT Bold</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2020-06-14T07:01:18Z</dcterms:created>
  <dcterms:modified xsi:type="dcterms:W3CDTF">2021-02-22T15:03:56Z</dcterms:modified>
</cp:coreProperties>
</file>