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33" roundtripDataSignature="AMtx7mijqdiSZaaI2+eVFawo21kAzAJRK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customschemas.google.com/relationships/presentationmetadata" Target="metadata"/><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4612" y="0"/>
            <a:ext cx="2971800" cy="458787"/>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
        <p:nvSpPr>
          <p:cNvPr id="91" name="Google Shape;91;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92" name="Google Shape;9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6" name="Google Shape;316;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7" name="Google Shape;327;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6" name="Google Shape;336;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1" name="Google Shape;11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3: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2" name="Google Shape;12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4: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3" name="Google Shape;13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5: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0" name="Google Shape;14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6: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2" name="Google Shape;152;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7: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2" name="Google Shape;162;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8:notes"/>
          <p:cNvSpPr txBox="1"/>
          <p:nvPr/>
        </p:nvSpPr>
        <p:spPr>
          <a:xfrm>
            <a:off x="3884612" y="8685212"/>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2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 name="Google Shape;18;p2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8" name="Shape 68"/>
        <p:cNvGrpSpPr/>
        <p:nvPr/>
      </p:nvGrpSpPr>
      <p:grpSpPr>
        <a:xfrm>
          <a:off x="0" y="0"/>
          <a:ext cx="0" cy="0"/>
          <a:chOff x="0" y="0"/>
          <a:chExt cx="0" cy="0"/>
        </a:xfrm>
      </p:grpSpPr>
      <p:sp>
        <p:nvSpPr>
          <p:cNvPr id="69" name="Google Shape;69;p3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3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1" name="Google Shape;71;p3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2" name="Google Shape;72;p3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3" name="Google Shape;73;p3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4" name="Google Shape;74;p3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7" name="Shape 77"/>
        <p:cNvGrpSpPr/>
        <p:nvPr/>
      </p:nvGrpSpPr>
      <p:grpSpPr>
        <a:xfrm>
          <a:off x="0" y="0"/>
          <a:ext cx="0" cy="0"/>
          <a:chOff x="0" y="0"/>
          <a:chExt cx="0" cy="0"/>
        </a:xfrm>
      </p:grpSpPr>
      <p:sp>
        <p:nvSpPr>
          <p:cNvPr id="78" name="Google Shape;78;p3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9" name="Google Shape;79;p3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80" name="Google Shape;80;p3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3" name="Shape 83"/>
        <p:cNvGrpSpPr/>
        <p:nvPr/>
      </p:nvGrpSpPr>
      <p:grpSpPr>
        <a:xfrm>
          <a:off x="0" y="0"/>
          <a:ext cx="0" cy="0"/>
          <a:chOff x="0" y="0"/>
          <a:chExt cx="0" cy="0"/>
        </a:xfrm>
      </p:grpSpPr>
      <p:sp>
        <p:nvSpPr>
          <p:cNvPr id="84" name="Google Shape;84;p40"/>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5" name="Google Shape;85;p4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86" name="Google Shape;86;p4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4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4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30"/>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24" name="Google Shape;24;p30"/>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25" name="Google Shape;25;p3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type="objOnly">
  <p:cSld name="OBJECT_ONLY">
    <p:spTree>
      <p:nvGrpSpPr>
        <p:cNvPr id="28" name="Shape 28"/>
        <p:cNvGrpSpPr/>
        <p:nvPr/>
      </p:nvGrpSpPr>
      <p:grpSpPr>
        <a:xfrm>
          <a:off x="0" y="0"/>
          <a:ext cx="0" cy="0"/>
          <a:chOff x="0" y="0"/>
          <a:chExt cx="0" cy="0"/>
        </a:xfrm>
      </p:grpSpPr>
      <p:sp>
        <p:nvSpPr>
          <p:cNvPr id="29" name="Google Shape;29;p31"/>
          <p:cNvSpPr txBox="1"/>
          <p:nvPr>
            <p:ph idx="1" type="body"/>
          </p:nvPr>
        </p:nvSpPr>
        <p:spPr>
          <a:xfrm>
            <a:off x="457200" y="274638"/>
            <a:ext cx="8229600" cy="58515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0" name="Google Shape;30;p3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3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3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3" name="Shape 33"/>
        <p:cNvGrpSpPr/>
        <p:nvPr/>
      </p:nvGrpSpPr>
      <p:grpSpPr>
        <a:xfrm>
          <a:off x="0" y="0"/>
          <a:ext cx="0" cy="0"/>
          <a:chOff x="0" y="0"/>
          <a:chExt cx="0" cy="0"/>
        </a:xfrm>
      </p:grpSpPr>
      <p:sp>
        <p:nvSpPr>
          <p:cNvPr id="34" name="Google Shape;34;p3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3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3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3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9" name="Shape 39"/>
        <p:cNvGrpSpPr/>
        <p:nvPr/>
      </p:nvGrpSpPr>
      <p:grpSpPr>
        <a:xfrm>
          <a:off x="0" y="0"/>
          <a:ext cx="0" cy="0"/>
          <a:chOff x="0" y="0"/>
          <a:chExt cx="0" cy="0"/>
        </a:xfrm>
      </p:grpSpPr>
      <p:sp>
        <p:nvSpPr>
          <p:cNvPr id="40" name="Google Shape;40;p3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33"/>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2" name="Google Shape;42;p3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5" name="Shape 45"/>
        <p:cNvGrpSpPr/>
        <p:nvPr/>
      </p:nvGrpSpPr>
      <p:grpSpPr>
        <a:xfrm>
          <a:off x="0" y="0"/>
          <a:ext cx="0" cy="0"/>
          <a:chOff x="0" y="0"/>
          <a:chExt cx="0" cy="0"/>
        </a:xfrm>
      </p:grpSpPr>
      <p:sp>
        <p:nvSpPr>
          <p:cNvPr id="46" name="Google Shape;46;p3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34"/>
          <p:cNvSpPr/>
          <p:nvPr>
            <p:ph idx="2" type="pic"/>
          </p:nvPr>
        </p:nvSpPr>
        <p:spPr>
          <a:xfrm>
            <a:off x="1792288" y="612775"/>
            <a:ext cx="5486400" cy="4114800"/>
          </a:xfrm>
          <a:prstGeom prst="rect">
            <a:avLst/>
          </a:prstGeom>
          <a:noFill/>
          <a:ln>
            <a:noFill/>
          </a:ln>
        </p:spPr>
      </p:sp>
      <p:sp>
        <p:nvSpPr>
          <p:cNvPr id="48" name="Google Shape;48;p3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49" name="Google Shape;49;p3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3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3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4" name="Google Shape;54;p3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55" name="Google Shape;55;p3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6" name="Google Shape;56;p3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3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3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3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3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3" name="Shape 63"/>
        <p:cNvGrpSpPr/>
        <p:nvPr/>
      </p:nvGrpSpPr>
      <p:grpSpPr>
        <a:xfrm>
          <a:off x="0" y="0"/>
          <a:ext cx="0" cy="0"/>
          <a:chOff x="0" y="0"/>
          <a:chExt cx="0" cy="0"/>
        </a:xfrm>
      </p:grpSpPr>
      <p:sp>
        <p:nvSpPr>
          <p:cNvPr id="64" name="Google Shape;64;p3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5" name="Google Shape;65;p3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3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2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13" name="Google Shape;13;p2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14" name="Google Shape;14;p2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descr="frame45" id="94" name="Google Shape;94;p1"/>
          <p:cNvPicPr preferRelativeResize="0"/>
          <p:nvPr>
            <p:ph idx="4294967295" type="body"/>
          </p:nvPr>
        </p:nvPicPr>
        <p:blipFill rotWithShape="1">
          <a:blip r:embed="rId3">
            <a:alphaModFix/>
          </a:blip>
          <a:srcRect b="0" l="0" r="0" t="0"/>
          <a:stretch/>
        </p:blipFill>
        <p:spPr>
          <a:xfrm>
            <a:off x="0" y="-9525"/>
            <a:ext cx="9144000" cy="6553200"/>
          </a:xfrm>
          <a:prstGeom prst="rect">
            <a:avLst/>
          </a:prstGeom>
          <a:gradFill>
            <a:gsLst>
              <a:gs pos="0">
                <a:schemeClr val="lt1"/>
              </a:gs>
              <a:gs pos="50000">
                <a:schemeClr val="accent1"/>
              </a:gs>
              <a:gs pos="100000">
                <a:schemeClr val="lt1"/>
              </a:gs>
            </a:gsLst>
            <a:lin ang="5400000" scaled="0"/>
          </a:gradFill>
          <a:ln>
            <a:noFill/>
          </a:ln>
        </p:spPr>
      </p:pic>
      <p:sp>
        <p:nvSpPr>
          <p:cNvPr id="95" name="Google Shape;95;p1"/>
          <p:cNvSpPr txBox="1"/>
          <p:nvPr/>
        </p:nvSpPr>
        <p:spPr>
          <a:xfrm>
            <a:off x="1066800" y="2565400"/>
            <a:ext cx="6858000" cy="2062162"/>
          </a:xfrm>
          <a:prstGeom prst="rect">
            <a:avLst/>
          </a:prstGeom>
          <a:no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4000"/>
              <a:buFont typeface="Times New Roman"/>
              <a:buNone/>
            </a:pPr>
            <a:r>
              <a:rPr b="1" i="0" lang="en-US" sz="4000" u="none" cap="none" strike="noStrike">
                <a:solidFill>
                  <a:srgbClr val="FF0000"/>
                </a:solidFill>
                <a:latin typeface="Times New Roman"/>
                <a:ea typeface="Times New Roman"/>
                <a:cs typeface="Times New Roman"/>
                <a:sym typeface="Times New Roman"/>
              </a:rPr>
              <a:t>ÔN TẬP </a:t>
            </a:r>
            <a:endParaRPr/>
          </a:p>
          <a:p>
            <a:pPr indent="0" lvl="0" marL="0" marR="0" rtl="0" algn="ctr">
              <a:lnSpc>
                <a:spcPct val="100000"/>
              </a:lnSpc>
              <a:spcBef>
                <a:spcPts val="800"/>
              </a:spcBef>
              <a:spcAft>
                <a:spcPts val="0"/>
              </a:spcAft>
              <a:buClr>
                <a:srgbClr val="009900"/>
              </a:buClr>
              <a:buSzPts val="4000"/>
              <a:buFont typeface="Times New Roman"/>
              <a:buNone/>
            </a:pPr>
            <a:r>
              <a:rPr b="1" i="0" lang="en-US" sz="4000" u="none" cap="none" strike="noStrike">
                <a:solidFill>
                  <a:srgbClr val="009900"/>
                </a:solidFill>
                <a:latin typeface="Times New Roman"/>
                <a:ea typeface="Times New Roman"/>
                <a:cs typeface="Times New Roman"/>
                <a:sym typeface="Times New Roman"/>
              </a:rPr>
              <a:t>NGHỊ LUẬN VỀ MỘT TƯ TƯỞNG ĐẠO LÍ</a:t>
            </a:r>
            <a:endParaRPr/>
          </a:p>
        </p:txBody>
      </p:sp>
    </p:spTree>
  </p:cSld>
  <p:clrMapOvr>
    <a:masterClrMapping/>
  </p:clrMapOvr>
  <p:transition spd="slow">
    <p:wipe dir="d"/>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95"/>
                                        </p:tgtEl>
                                        <p:attrNameLst>
                                          <p:attrName>style.visibility</p:attrName>
                                        </p:attrNameLst>
                                      </p:cBhvr>
                                      <p:to>
                                        <p:strVal val="visible"/>
                                      </p:to>
                                    </p:set>
                                    <p:anim calcmode="lin" valueType="num">
                                      <p:cBhvr additive="base">
                                        <p:cTn dur="500"/>
                                        <p:tgtEl>
                                          <p:spTgt spid="95"/>
                                        </p:tgtEl>
                                        <p:attrNameLst>
                                          <p:attrName>ppt_w</p:attrName>
                                        </p:attrNameLst>
                                      </p:cBhvr>
                                      <p:tavLst>
                                        <p:tav fmla="" tm="0">
                                          <p:val>
                                            <p:strVal val="0"/>
                                          </p:val>
                                        </p:tav>
                                        <p:tav fmla="" tm="100000">
                                          <p:val>
                                            <p:strVal val="#ppt_w"/>
                                          </p:val>
                                        </p:tav>
                                      </p:tavLst>
                                    </p:anim>
                                    <p:anim calcmode="lin" valueType="num">
                                      <p:cBhvr additive="base">
                                        <p:cTn dur="500"/>
                                        <p:tgtEl>
                                          <p:spTgt spid="95"/>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0"/>
          <p:cNvSpPr txBox="1"/>
          <p:nvPr/>
        </p:nvSpPr>
        <p:spPr>
          <a:xfrm>
            <a:off x="173037" y="3175"/>
            <a:ext cx="848677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cap="none" strike="noStrike">
                <a:solidFill>
                  <a:srgbClr val="0000FF"/>
                </a:solidFill>
                <a:latin typeface="Times New Roman"/>
                <a:ea typeface="Times New Roman"/>
                <a:cs typeface="Times New Roman"/>
                <a:sym typeface="Times New Roman"/>
              </a:rPr>
              <a:t>Hướng dẫn làm Đề 3: </a:t>
            </a:r>
            <a:r>
              <a:rPr b="0" i="0" lang="en-US" sz="2000" u="none" cap="none" strike="noStrike">
                <a:solidFill>
                  <a:srgbClr val="0000FF"/>
                </a:solidFill>
                <a:latin typeface="Times New Roman"/>
                <a:ea typeface="Times New Roman"/>
                <a:cs typeface="Times New Roman"/>
                <a:sym typeface="Times New Roman"/>
              </a:rPr>
              <a:t>Trình bày suy nghĩ của em ( khoảng 2/ 3 trang giấy thi) về sức mạnh của niềm hy vọng trong cuộc sống.</a:t>
            </a:r>
            <a:endParaRPr/>
          </a:p>
          <a:p>
            <a:pPr indent="0" lvl="0" marL="0" marR="0" rtl="0" algn="l">
              <a:lnSpc>
                <a:spcPct val="100000"/>
              </a:lnSpc>
              <a:spcBef>
                <a:spcPts val="0"/>
              </a:spcBef>
              <a:spcAft>
                <a:spcPts val="0"/>
              </a:spcAft>
              <a:buNone/>
            </a:pPr>
            <a:r>
              <a:t/>
            </a:r>
            <a:endParaRPr b="0" i="0" sz="2000" u="none">
              <a:solidFill>
                <a:srgbClr val="0000FF"/>
              </a:solidFill>
              <a:latin typeface="Times New Roman"/>
              <a:ea typeface="Times New Roman"/>
              <a:cs typeface="Times New Roman"/>
              <a:sym typeface="Times New Roman"/>
            </a:endParaRPr>
          </a:p>
        </p:txBody>
      </p:sp>
      <p:sp>
        <p:nvSpPr>
          <p:cNvPr id="185" name="Google Shape;185;p10"/>
          <p:cNvSpPr txBox="1"/>
          <p:nvPr/>
        </p:nvSpPr>
        <p:spPr>
          <a:xfrm>
            <a:off x="3175" y="619125"/>
            <a:ext cx="91408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1. Mở đoạn:</a:t>
            </a:r>
            <a:r>
              <a:rPr b="0" i="0" lang="en-US" sz="2000" u="none">
                <a:solidFill>
                  <a:schemeClr val="dk1"/>
                </a:solidFill>
                <a:latin typeface="Times New Roman"/>
                <a:ea typeface="Times New Roman"/>
                <a:cs typeface="Times New Roman"/>
                <a:sym typeface="Times New Roman"/>
              </a:rPr>
              <a:t>( Dẫn dắt, giới thiệu vấn đề) Cuộc sống nhiều thử thách, nếu chỉ có bản lĩnh, lòng dũng cảm không thôi thì chưa đủ, bạn phải có sự lạc quan, niềm tin và nhất là hi vọng.</a:t>
            </a:r>
            <a:endParaRPr/>
          </a:p>
        </p:txBody>
      </p:sp>
      <p:sp>
        <p:nvSpPr>
          <p:cNvPr id="186" name="Google Shape;186;p10"/>
          <p:cNvSpPr txBox="1"/>
          <p:nvPr/>
        </p:nvSpPr>
        <p:spPr>
          <a:xfrm>
            <a:off x="60325" y="1524000"/>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2. Thân đoạn:</a:t>
            </a:r>
            <a:endParaRPr/>
          </a:p>
        </p:txBody>
      </p:sp>
      <p:sp>
        <p:nvSpPr>
          <p:cNvPr id="187" name="Google Shape;187;p10"/>
          <p:cNvSpPr txBox="1"/>
          <p:nvPr/>
        </p:nvSpPr>
        <p:spPr>
          <a:xfrm>
            <a:off x="3175" y="1924050"/>
            <a:ext cx="89884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Giải thích: </a:t>
            </a:r>
            <a:r>
              <a:rPr b="0" i="0" lang="en-US" sz="2000" u="none">
                <a:solidFill>
                  <a:schemeClr val="dk1"/>
                </a:solidFill>
                <a:latin typeface="Times New Roman"/>
                <a:ea typeface="Times New Roman"/>
                <a:cs typeface="Times New Roman"/>
                <a:sym typeface="Times New Roman"/>
              </a:rPr>
              <a:t>Hi vọng là niềm tin, mơ ước và những điều tốt đẹp xảy đến trong tương lai.</a:t>
            </a:r>
            <a:endParaRPr/>
          </a:p>
        </p:txBody>
      </p:sp>
      <p:sp>
        <p:nvSpPr>
          <p:cNvPr id="188" name="Google Shape;188;p10"/>
          <p:cNvSpPr txBox="1"/>
          <p:nvPr/>
        </p:nvSpPr>
        <p:spPr>
          <a:xfrm>
            <a:off x="33337" y="2632075"/>
            <a:ext cx="9118600" cy="19383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Biểu hiện: </a:t>
            </a:r>
            <a:r>
              <a:rPr b="0" i="0" lang="en-US" sz="2000" u="none">
                <a:solidFill>
                  <a:schemeClr val="dk1"/>
                </a:solidFill>
                <a:latin typeface="Times New Roman"/>
                <a:ea typeface="Times New Roman"/>
                <a:cs typeface="Times New Roman"/>
                <a:sym typeface="Times New Roman"/>
              </a:rPr>
              <a:t>- Luôn lạc quan, yêu đời, không gục ngã trước bất kì khó khăn, thử thách nào.</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Có ý chí, nghị lực để đối mặt và vượt qua những khó khăn.</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Tỉnh táo để tìm những lời giải cho những bài toán mà cuộc sống đặt ra cho chúng ta. Không rối rắm, mất niềm tin.</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Biết truyền niềm tin, niềm lạc quan cho người khác và cho cộng đồng..</a:t>
            </a:r>
            <a:endParaRPr/>
          </a:p>
        </p:txBody>
      </p:sp>
      <p:sp>
        <p:nvSpPr>
          <p:cNvPr id="189" name="Google Shape;189;p10"/>
          <p:cNvSpPr txBox="1"/>
          <p:nvPr/>
        </p:nvSpPr>
        <p:spPr>
          <a:xfrm>
            <a:off x="-61912" y="4497387"/>
            <a:ext cx="9118500" cy="2247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Đánh giá: vai trò</a:t>
            </a:r>
            <a:r>
              <a:rPr b="0" i="0" lang="en-US" sz="1800" u="none">
                <a:solidFill>
                  <a:srgbClr val="FF0000"/>
                </a:solidFill>
                <a:latin typeface="Times New Roman"/>
                <a:ea typeface="Times New Roman"/>
                <a:cs typeface="Times New Roman"/>
                <a:sym typeface="Times New Roman"/>
              </a:rPr>
              <a:t>: </a:t>
            </a:r>
            <a:r>
              <a:rPr b="0" i="0" lang="en-US" sz="2000" u="none">
                <a:solidFill>
                  <a:schemeClr val="dk1"/>
                </a:solidFill>
                <a:latin typeface="Times New Roman"/>
                <a:ea typeface="Times New Roman"/>
                <a:cs typeface="Times New Roman"/>
                <a:sym typeface="Times New Roman"/>
              </a:rPr>
              <a:t>Vai trò của hy vọng trong cuộc sống: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Hi vọng giúp con người vượt qua những khó khăn, thử thách trong cuộc sống.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Hi vọng có vai trò quan trọng, giúp con người sống có mục tiêu, lạc quan, biết tin tưởng vào tương lai tốt đẹp.</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Hi vọng khiến cho con người sống tích cực, không rơi vào trạng thái chán nản, bế tắc, bi quan.</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Hi vọng nhưng cần gắn với thực tiễn chứ không phải là hi vọng viển vông.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500"/>
                                        <p:tgtEl>
                                          <p:spTgt spid="1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500"/>
                                        <p:tgtEl>
                                          <p:spTgt spid="1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500"/>
                                        <p:tgtEl>
                                          <p:spTgt spid="1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500"/>
                                        <p:tgtEl>
                                          <p:spTgt spid="1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500"/>
                                        <p:tgtEl>
                                          <p:spTgt spid="1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1"/>
          <p:cNvSpPr txBox="1"/>
          <p:nvPr/>
        </p:nvSpPr>
        <p:spPr>
          <a:xfrm>
            <a:off x="173037" y="3175"/>
            <a:ext cx="8970962" cy="708025"/>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Mở rộng: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Phê phán người sống không có hi vọng, ước mơ.</a:t>
            </a:r>
            <a:endParaRPr/>
          </a:p>
        </p:txBody>
      </p:sp>
      <p:sp>
        <p:nvSpPr>
          <p:cNvPr id="195" name="Google Shape;195;p11"/>
          <p:cNvSpPr txBox="1"/>
          <p:nvPr/>
        </p:nvSpPr>
        <p:spPr>
          <a:xfrm>
            <a:off x="153987" y="715962"/>
            <a:ext cx="90090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Bài học nhận thức và hành động:</a:t>
            </a:r>
            <a:r>
              <a:rPr b="0" i="0" lang="en-US" sz="2000" u="none">
                <a:solidFill>
                  <a:schemeClr val="dk1"/>
                </a:solidFill>
                <a:latin typeface="Times New Roman"/>
                <a:ea typeface="Times New Roman"/>
                <a:cs typeface="Times New Roman"/>
                <a:sym typeface="Times New Roman"/>
              </a:rPr>
              <a:t>.</a:t>
            </a:r>
            <a:endParaRPr/>
          </a:p>
        </p:txBody>
      </p:sp>
      <p:sp>
        <p:nvSpPr>
          <p:cNvPr id="196" name="Google Shape;196;p11"/>
          <p:cNvSpPr txBox="1"/>
          <p:nvPr/>
        </p:nvSpPr>
        <p:spPr>
          <a:xfrm>
            <a:off x="165100" y="1219200"/>
            <a:ext cx="8986837"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Cần phải rèn luyện chính là không ngừng học hỏi, lắng nghe, hợp tác, tu dưỡng phẩm chất và trau dồi những năng lực của bản thân.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Khi gặp thử thách, khó khăn, ta cần phải luôn nêu cao bản lĩnh, không được đánh mất hi vọng.</a:t>
            </a:r>
            <a:endParaRPr/>
          </a:p>
        </p:txBody>
      </p:sp>
      <p:sp>
        <p:nvSpPr>
          <p:cNvPr id="197" name="Google Shape;197;p11"/>
          <p:cNvSpPr txBox="1"/>
          <p:nvPr/>
        </p:nvSpPr>
        <p:spPr>
          <a:xfrm>
            <a:off x="90487" y="3124200"/>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3. Kết đoạn:</a:t>
            </a:r>
            <a:r>
              <a:rPr b="0" i="0" lang="en-US" sz="2000" u="none">
                <a:solidFill>
                  <a:schemeClr val="dk1"/>
                </a:solidFill>
                <a:latin typeface="Times New Roman"/>
                <a:ea typeface="Times New Roman"/>
                <a:cs typeface="Times New Roman"/>
                <a:sym typeface="Times New Roman"/>
              </a:rPr>
              <a:t> ( Khẳng định vấn đề).</a:t>
            </a:r>
            <a:endParaRPr/>
          </a:p>
        </p:txBody>
      </p:sp>
      <p:sp>
        <p:nvSpPr>
          <p:cNvPr id="198" name="Google Shape;198;p11"/>
          <p:cNvSpPr txBox="1"/>
          <p:nvPr/>
        </p:nvSpPr>
        <p:spPr>
          <a:xfrm>
            <a:off x="106362" y="3733800"/>
            <a:ext cx="9005887"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Niềm hi vọng thực sự là một món quà quý giá của con người và cũng chính niềm hi vọng sẽ giúp cho con người ta vượt lên trên tất cả để có được thành công. Bao nhiêu khó khăn, bao nhiêu vấp ngã sẽ ở phía sau lưng bạn nếu như bạn có được niềm hi vọng và duy trì những khát vọng trong cuộc sống.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500"/>
                                        <p:tgtEl>
                                          <p:spTgt spid="1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500"/>
                                        <p:tgtEl>
                                          <p:spTgt spid="1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6"/>
                                        </p:tgtEl>
                                        <p:attrNameLst>
                                          <p:attrName>style.visibility</p:attrName>
                                        </p:attrNameLst>
                                      </p:cBhvr>
                                      <p:to>
                                        <p:strVal val="visible"/>
                                      </p:to>
                                    </p:set>
                                    <p:animEffect filter="fade" transition="in">
                                      <p:cBhvr>
                                        <p:cTn dur="500"/>
                                        <p:tgtEl>
                                          <p:spTgt spid="1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500"/>
                                        <p:tgtEl>
                                          <p:spTgt spid="1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500"/>
                                        <p:tgtEl>
                                          <p:spTgt spid="1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2"/>
          <p:cNvSpPr txBox="1"/>
          <p:nvPr/>
        </p:nvSpPr>
        <p:spPr>
          <a:xfrm>
            <a:off x="173037" y="3175"/>
            <a:ext cx="848677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Hướng dẫn làm Đề 4: </a:t>
            </a:r>
            <a:r>
              <a:rPr b="0" i="0" lang="en-US" sz="2000" u="none">
                <a:solidFill>
                  <a:srgbClr val="0000FF"/>
                </a:solidFill>
                <a:latin typeface="Times New Roman"/>
                <a:ea typeface="Times New Roman"/>
                <a:cs typeface="Times New Roman"/>
                <a:sym typeface="Times New Roman"/>
              </a:rPr>
              <a:t>Viết bài văn nghị luận khoảng 200 chữ trình bày suy nghĩ của em về lòng vị tha trong cuộc sống.</a:t>
            </a:r>
            <a:endParaRPr/>
          </a:p>
        </p:txBody>
      </p:sp>
      <p:sp>
        <p:nvSpPr>
          <p:cNvPr id="204" name="Google Shape;204;p12"/>
          <p:cNvSpPr txBox="1"/>
          <p:nvPr/>
        </p:nvSpPr>
        <p:spPr>
          <a:xfrm>
            <a:off x="25400" y="722312"/>
            <a:ext cx="91408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1. Mở đoạn:</a:t>
            </a:r>
            <a:r>
              <a:rPr b="0" i="0" lang="en-US" sz="2000" u="none">
                <a:solidFill>
                  <a:schemeClr val="dk1"/>
                </a:solidFill>
                <a:latin typeface="Times New Roman"/>
                <a:ea typeface="Times New Roman"/>
                <a:cs typeface="Times New Roman"/>
                <a:sym typeface="Times New Roman"/>
              </a:rPr>
              <a:t>( Dẫn dắt, giới thiệu vấn đề) Mọi người trong chúng ta khi sinh ra đều có giá trị bản thân. Thế mà rất nhiều người trong chúng ta không kiên định sống bởi các giá trị của mình. </a:t>
            </a:r>
            <a:endParaRPr/>
          </a:p>
        </p:txBody>
      </p:sp>
      <p:sp>
        <p:nvSpPr>
          <p:cNvPr id="205" name="Google Shape;205;p12"/>
          <p:cNvSpPr txBox="1"/>
          <p:nvPr/>
        </p:nvSpPr>
        <p:spPr>
          <a:xfrm>
            <a:off x="173037" y="1738312"/>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2. Thân đoạn:</a:t>
            </a:r>
            <a:endParaRPr/>
          </a:p>
        </p:txBody>
      </p:sp>
      <p:sp>
        <p:nvSpPr>
          <p:cNvPr id="206" name="Google Shape;206;p12"/>
          <p:cNvSpPr txBox="1"/>
          <p:nvPr/>
        </p:nvSpPr>
        <p:spPr>
          <a:xfrm>
            <a:off x="3175" y="2138362"/>
            <a:ext cx="89884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Giải thích: : </a:t>
            </a:r>
            <a:r>
              <a:rPr b="0" i="0" lang="en-US" sz="2000" u="none">
                <a:solidFill>
                  <a:schemeClr val="dk1"/>
                </a:solidFill>
                <a:latin typeface="Times New Roman"/>
                <a:ea typeface="Times New Roman"/>
                <a:cs typeface="Times New Roman"/>
                <a:sym typeface="Times New Roman"/>
              </a:rPr>
              <a:t>Vị tha : Có tinh thần chăm lo một cách vô tư đến lợi ích của người khác, có thể vì người khác mà hi sinh lợi ích cá nhân của mình ("Từ điển Tiếng Việt" - Hoàng Phê chủ biên)</a:t>
            </a:r>
            <a:endParaRPr/>
          </a:p>
        </p:txBody>
      </p:sp>
      <p:sp>
        <p:nvSpPr>
          <p:cNvPr id="207" name="Google Shape;207;p12"/>
          <p:cNvSpPr txBox="1"/>
          <p:nvPr/>
        </p:nvSpPr>
        <p:spPr>
          <a:xfrm>
            <a:off x="25400" y="3154362"/>
            <a:ext cx="9118600"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Biểu hiện: </a:t>
            </a:r>
            <a:r>
              <a:rPr b="0" i="0" lang="en-US" sz="2000" u="none">
                <a:solidFill>
                  <a:schemeClr val="dk1"/>
                </a:solidFill>
                <a:latin typeface="Times New Roman"/>
                <a:ea typeface="Times New Roman"/>
                <a:cs typeface="Times New Roman"/>
                <a:sym typeface="Times New Roman"/>
              </a:rPr>
              <a:t>Lòng vị tha là sống vì người khác, yêu thương, sẻ chia, cảm thông với những nỗi đau, tình cảm của người khác và chính mình, biết tha thứ cho những lỗi lầm của người khác</a:t>
            </a:r>
            <a:endParaRPr/>
          </a:p>
        </p:txBody>
      </p:sp>
      <p:sp>
        <p:nvSpPr>
          <p:cNvPr id="208" name="Google Shape;208;p12"/>
          <p:cNvSpPr txBox="1"/>
          <p:nvPr/>
        </p:nvSpPr>
        <p:spPr>
          <a:xfrm>
            <a:off x="34925" y="4033837"/>
            <a:ext cx="9131300" cy="2862262"/>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Đánh giá: vai trò: </a:t>
            </a:r>
            <a:r>
              <a:rPr b="0" i="0" lang="en-US" sz="2000" u="none">
                <a:solidFill>
                  <a:schemeClr val="dk1"/>
                </a:solidFill>
                <a:latin typeface="Times New Roman"/>
                <a:ea typeface="Times New Roman"/>
                <a:cs typeface="Times New Roman"/>
                <a:sym typeface="Times New Roman"/>
              </a:rPr>
              <a:t>Là phẩm chất cao quý của con người:</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Lòng vị tha giúp con người biết quan tâm, chia sẻ, sống vì người khác khiến mọi người trở nên gần gũi, gắn bó, đoàn kết hơn.</a:t>
            </a:r>
            <a:endParaRPr/>
          </a:p>
          <a:p>
            <a:pPr indent="-342900" lvl="0" marL="342900" marR="0" rtl="0" algn="l">
              <a:lnSpc>
                <a:spcPct val="100000"/>
              </a:lnSpc>
              <a:spcBef>
                <a:spcPts val="0"/>
              </a:spcBef>
              <a:spcAft>
                <a:spcPts val="0"/>
              </a:spcAft>
              <a:buClr>
                <a:schemeClr val="dk1"/>
              </a:buClr>
              <a:buSzPts val="2000"/>
              <a:buFont typeface="Times New Roman"/>
              <a:buChar char="-"/>
            </a:pPr>
            <a:r>
              <a:rPr b="0" i="0" lang="en-US" sz="2000" u="none">
                <a:solidFill>
                  <a:schemeClr val="dk1"/>
                </a:solidFill>
                <a:latin typeface="Times New Roman"/>
                <a:ea typeface="Times New Roman"/>
                <a:cs typeface="Times New Roman"/>
                <a:sym typeface="Times New Roman"/>
              </a:rPr>
              <a:t>Lòng vị tha khiến cho tâm hồn trở nên lạc quan, an nhiên, phong phú luôn hướng đến những điều tốt đẹp.</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Lòng vị tha khiến con người không còn sống thờ ơ, vô cảm, ích kỷ,biết tha thứ cho những lỗi lầm của người khác và chính mình khiến tâm hồn trở nên thanh thản, bình yên.</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Người giàu lòng vị tha sẽ nhận được sự chân trọng từ mọi người.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500"/>
                                        <p:tgtEl>
                                          <p:spTgt spid="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500"/>
                                        <p:tgtEl>
                                          <p:spTgt spid="2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500"/>
                                        <p:tgtEl>
                                          <p:spTgt spid="2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500"/>
                                        <p:tgtEl>
                                          <p:spTgt spid="2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500"/>
                                        <p:tgtEl>
                                          <p:spTgt spid="2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500"/>
                                        <p:tgtEl>
                                          <p:spTgt spid="2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3"/>
          <p:cNvSpPr txBox="1"/>
          <p:nvPr/>
        </p:nvSpPr>
        <p:spPr>
          <a:xfrm>
            <a:off x="173037" y="3175"/>
            <a:ext cx="8970962" cy="10160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Mở rộng: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Tuy nhiên, vị tha không phải là dung túng cho cái ác, những điều vi phạm chuẩn mực đạo đức, pháp luật; không nên để kẻ xấu lợi dụng dẫn đến hậu quả đáng tiếc.</a:t>
            </a:r>
            <a:endParaRPr/>
          </a:p>
        </p:txBody>
      </p:sp>
      <p:sp>
        <p:nvSpPr>
          <p:cNvPr id="214" name="Google Shape;214;p13"/>
          <p:cNvSpPr txBox="1"/>
          <p:nvPr/>
        </p:nvSpPr>
        <p:spPr>
          <a:xfrm>
            <a:off x="119062" y="1428750"/>
            <a:ext cx="90090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Bài học nhận thức và hành động:</a:t>
            </a:r>
            <a:r>
              <a:rPr b="0" i="0" lang="en-US" sz="2000" u="none">
                <a:solidFill>
                  <a:schemeClr val="dk1"/>
                </a:solidFill>
                <a:latin typeface="Times New Roman"/>
                <a:ea typeface="Times New Roman"/>
                <a:cs typeface="Times New Roman"/>
                <a:sym typeface="Times New Roman"/>
              </a:rPr>
              <a:t>.</a:t>
            </a:r>
            <a:endParaRPr/>
          </a:p>
        </p:txBody>
      </p:sp>
      <p:sp>
        <p:nvSpPr>
          <p:cNvPr id="215" name="Google Shape;215;p13"/>
          <p:cNvSpPr txBox="1"/>
          <p:nvPr/>
        </p:nvSpPr>
        <p:spPr>
          <a:xfrm>
            <a:off x="90487" y="1849437"/>
            <a:ext cx="89884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Cần hành động và cảm thông cho người khác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Chúng ta cần phải học hỏi và rèn luyện bản thân có những phẩm chất tốt đẹp.</a:t>
            </a:r>
            <a:endParaRPr/>
          </a:p>
        </p:txBody>
      </p:sp>
      <p:sp>
        <p:nvSpPr>
          <p:cNvPr id="216" name="Google Shape;216;p13"/>
          <p:cNvSpPr txBox="1"/>
          <p:nvPr/>
        </p:nvSpPr>
        <p:spPr>
          <a:xfrm>
            <a:off x="90487" y="3124200"/>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3. Kết đoạn:</a:t>
            </a:r>
            <a:r>
              <a:rPr b="0" i="0" lang="en-US" sz="2000" u="none">
                <a:solidFill>
                  <a:schemeClr val="dk1"/>
                </a:solidFill>
                <a:latin typeface="Times New Roman"/>
                <a:ea typeface="Times New Roman"/>
                <a:cs typeface="Times New Roman"/>
                <a:sym typeface="Times New Roman"/>
              </a:rPr>
              <a:t> ( Khẳng định vấn đề).</a:t>
            </a:r>
            <a:endParaRPr/>
          </a:p>
        </p:txBody>
      </p:sp>
      <p:sp>
        <p:nvSpPr>
          <p:cNvPr id="217" name="Google Shape;217;p13"/>
          <p:cNvSpPr txBox="1"/>
          <p:nvPr/>
        </p:nvSpPr>
        <p:spPr>
          <a:xfrm>
            <a:off x="106362" y="3733800"/>
            <a:ext cx="9005887"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Lòng vị tha chính là chất xúc tác giúp bạn xóa bỏ cảm giác tiêu cực. Tha thứ đem đến cho chúng ta sự bình an và là nền tảng xây dựng nên mối quan hệ tốt đẹp. Tha thứ là cách giúp bạn chữa lành vết thương tâm hồn và làm cho bạn cảm thấy hạnh phúc hơn.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500"/>
                                        <p:tgtEl>
                                          <p:spTgt spid="2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500"/>
                                        <p:tgtEl>
                                          <p:spTgt spid="2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500"/>
                                        <p:tgtEl>
                                          <p:spTgt spid="2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500"/>
                                        <p:tgtEl>
                                          <p:spTgt spid="2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4"/>
          <p:cNvSpPr txBox="1"/>
          <p:nvPr/>
        </p:nvSpPr>
        <p:spPr>
          <a:xfrm>
            <a:off x="173037" y="3175"/>
            <a:ext cx="848677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Hướng dẫn làm Đề 5: </a:t>
            </a:r>
            <a:r>
              <a:rPr b="1" i="0" lang="en-US" sz="2000" u="none">
                <a:solidFill>
                  <a:schemeClr val="dk1"/>
                </a:solidFill>
                <a:latin typeface="Times New Roman"/>
                <a:ea typeface="Times New Roman"/>
                <a:cs typeface="Times New Roman"/>
                <a:sym typeface="Times New Roman"/>
              </a:rPr>
              <a:t> </a:t>
            </a:r>
            <a:r>
              <a:rPr b="0" i="0" lang="en-US" sz="2000" u="none">
                <a:solidFill>
                  <a:srgbClr val="0000FF"/>
                </a:solidFill>
                <a:latin typeface="Times New Roman"/>
                <a:ea typeface="Times New Roman"/>
                <a:cs typeface="Times New Roman"/>
                <a:sym typeface="Times New Roman"/>
              </a:rPr>
              <a:t>Hãy viết một bài văn (khoảng 2/ 3 trang giấy thi) trình bày suy nghĩ của em về lòng biết ơn của giới trẻ hiện nay.</a:t>
            </a:r>
            <a:endParaRPr/>
          </a:p>
        </p:txBody>
      </p:sp>
      <p:sp>
        <p:nvSpPr>
          <p:cNvPr id="223" name="Google Shape;223;p14"/>
          <p:cNvSpPr txBox="1"/>
          <p:nvPr/>
        </p:nvSpPr>
        <p:spPr>
          <a:xfrm>
            <a:off x="25400" y="722312"/>
            <a:ext cx="91408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1. Mở đoạn:</a:t>
            </a:r>
            <a:r>
              <a:rPr b="0" i="0" lang="en-US" sz="2000" u="none">
                <a:solidFill>
                  <a:schemeClr val="dk1"/>
                </a:solidFill>
                <a:latin typeface="Times New Roman"/>
                <a:ea typeface="Times New Roman"/>
                <a:cs typeface="Times New Roman"/>
                <a:sym typeface="Times New Roman"/>
              </a:rPr>
              <a:t>( Dẫn dắt, giới thiệu vấn đề) Lòng biết ơn là một trong những đạo lý con người rất quý báu của nhân dân ta. Ông bà ta từ bao đời nay đã luôn cố gắng lưu truyền và phát huy tinh thần “ uống nước nhớ nguồn” cho biết bao thế hệ con cháu.</a:t>
            </a:r>
            <a:endParaRPr/>
          </a:p>
        </p:txBody>
      </p:sp>
      <p:sp>
        <p:nvSpPr>
          <p:cNvPr id="224" name="Google Shape;224;p14"/>
          <p:cNvSpPr txBox="1"/>
          <p:nvPr/>
        </p:nvSpPr>
        <p:spPr>
          <a:xfrm>
            <a:off x="173037" y="1738312"/>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2. Thân đoạn:</a:t>
            </a:r>
            <a:endParaRPr/>
          </a:p>
        </p:txBody>
      </p:sp>
      <p:sp>
        <p:nvSpPr>
          <p:cNvPr id="225" name="Google Shape;225;p14"/>
          <p:cNvSpPr txBox="1"/>
          <p:nvPr/>
        </p:nvSpPr>
        <p:spPr>
          <a:xfrm>
            <a:off x="3175" y="2057400"/>
            <a:ext cx="89884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Giải thích: : </a:t>
            </a:r>
            <a:r>
              <a:rPr b="0" i="0" lang="en-US" sz="2000" u="none">
                <a:solidFill>
                  <a:schemeClr val="dk1"/>
                </a:solidFill>
                <a:latin typeface="Times New Roman"/>
                <a:ea typeface="Times New Roman"/>
                <a:cs typeface="Times New Roman"/>
                <a:sym typeface="Times New Roman"/>
              </a:rPr>
              <a:t>Lòng biết ơn là gì? Đó chính là tình cảm, sự chân thành được dành cho những người đã có công giúp đỡ, chăm sóc mình trong mọi hoàn cảnh, dù trong lúc vui vẻ hay hoạn nạn. </a:t>
            </a:r>
            <a:endParaRPr/>
          </a:p>
        </p:txBody>
      </p:sp>
      <p:sp>
        <p:nvSpPr>
          <p:cNvPr id="226" name="Google Shape;226;p14"/>
          <p:cNvSpPr txBox="1"/>
          <p:nvPr/>
        </p:nvSpPr>
        <p:spPr>
          <a:xfrm>
            <a:off x="25400" y="2954337"/>
            <a:ext cx="9118600" cy="4016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Biểu hiện:</a:t>
            </a:r>
            <a:endParaRPr/>
          </a:p>
        </p:txBody>
      </p:sp>
      <p:sp>
        <p:nvSpPr>
          <p:cNvPr id="227" name="Google Shape;227;p14"/>
          <p:cNvSpPr txBox="1"/>
          <p:nvPr/>
        </p:nvSpPr>
        <p:spPr>
          <a:xfrm>
            <a:off x="34925" y="3157537"/>
            <a:ext cx="9131300" cy="3786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Khi đất nước ta trải qua bốn ngàn năm dựng nước và giữ nước, có biết bao nhiêu người dân, anh hùng đã hi sinh thân mình để đóng góp xây dựng đất nước. Chính vì lẽ đó, những thế hệ sau luôn được dạy dỗ cần tỏ lòng biết ơn đến những người mẹ việt nam anh hùng, đến những người lính cách mạng.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Lòng biết ơn còn được thể hiện trong cuộc sống đời thường.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Một lời cảm ơn khi nhận được sự giúp đỡ từ người khác.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Mang về những điểm mười, những lời khen để giành tặng cha mẹ là ta đã biết tỏ lòng biết ơn đến sự nuôi dưỡng  giáo dục của cha mẹ thầy cô.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Khi lớn lên, trưởng thành, bổn phận của con cái là phải biết chăm sóc cha mẹ lúc về già, ốm đau bệnh tật. Hay việc có thể trở thành những con người thành công, có công ăn việc làm ổn định là ta cũng cần biết ơn đến công sức truyền dạy của thầy cô.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Hiện nay có nhiều ngày lễ lớn thể hiện lòng biết ơn: Ngày 27/ 7, 20/10, 8/3,...</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500"/>
                                        <p:tgtEl>
                                          <p:spTgt spid="2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500"/>
                                        <p:tgtEl>
                                          <p:spTgt spid="2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500"/>
                                        <p:tgtEl>
                                          <p:spTgt spid="2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500"/>
                                        <p:tgtEl>
                                          <p:spTgt spid="2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500"/>
                                        <p:tgtEl>
                                          <p:spTgt spid="2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500"/>
                                        <p:tgtEl>
                                          <p:spTgt spid="2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15"/>
          <p:cNvSpPr txBox="1"/>
          <p:nvPr/>
        </p:nvSpPr>
        <p:spPr>
          <a:xfrm>
            <a:off x="173037" y="3175"/>
            <a:ext cx="8970962" cy="2246312"/>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Vai trò: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Xây dựng nếp ứng xử có văn hóa, lễ nghĩa, giúp gia đình hạnh phúc, xã hội văn minh.</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Giáo dục nhân cách con người, dạy con người biết tri ân, ghi nhớ, hướng con người đến những giá trị đạo đức tốt đẹp.</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Người có lòng biết ơn sẽ luôn thấy tâm hồn thanh thản, nhận được sự tôn trọng từ mọi người.</a:t>
            </a:r>
            <a:endParaRPr/>
          </a:p>
        </p:txBody>
      </p:sp>
      <p:sp>
        <p:nvSpPr>
          <p:cNvPr id="233" name="Google Shape;233;p15"/>
          <p:cNvSpPr txBox="1"/>
          <p:nvPr/>
        </p:nvSpPr>
        <p:spPr>
          <a:xfrm>
            <a:off x="63500" y="2249487"/>
            <a:ext cx="90090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Mở rộng</a:t>
            </a:r>
            <a:r>
              <a:rPr b="0" i="0" lang="en-US" sz="2000" u="none">
                <a:solidFill>
                  <a:schemeClr val="dk1"/>
                </a:solidFill>
                <a:latin typeface="Times New Roman"/>
                <a:ea typeface="Times New Roman"/>
                <a:cs typeface="Times New Roman"/>
                <a:sym typeface="Times New Roman"/>
              </a:rPr>
              <a:t> Phê phán những người không có lòng biết ơn </a:t>
            </a:r>
            <a:r>
              <a:rPr b="0" i="0" lang="en-US" sz="2000" u="none">
                <a:solidFill>
                  <a:srgbClr val="FF0000"/>
                </a:solidFill>
                <a:latin typeface="Times New Roman"/>
                <a:ea typeface="Times New Roman"/>
                <a:cs typeface="Times New Roman"/>
                <a:sym typeface="Times New Roman"/>
              </a:rPr>
              <a:t>:</a:t>
            </a:r>
            <a:endParaRPr/>
          </a:p>
        </p:txBody>
      </p:sp>
      <p:sp>
        <p:nvSpPr>
          <p:cNvPr id="234" name="Google Shape;234;p15"/>
          <p:cNvSpPr txBox="1"/>
          <p:nvPr/>
        </p:nvSpPr>
        <p:spPr>
          <a:xfrm>
            <a:off x="131762" y="3276600"/>
            <a:ext cx="89884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Bài học nhận thức</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Vâng lời, kính trọng, biết ơn ông bà, cha mẹ, những người giúp đỡ mình.</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Thể hiện lòng biết ơn bằng việc cố gắng học tập, rèn luyện đạo đức, nhân cách.</a:t>
            </a:r>
            <a:endParaRPr/>
          </a:p>
        </p:txBody>
      </p:sp>
      <p:sp>
        <p:nvSpPr>
          <p:cNvPr id="235" name="Google Shape;235;p15"/>
          <p:cNvSpPr txBox="1"/>
          <p:nvPr/>
        </p:nvSpPr>
        <p:spPr>
          <a:xfrm>
            <a:off x="304800" y="4495800"/>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3. Kết đoạn:</a:t>
            </a:r>
            <a:r>
              <a:rPr b="0" i="0" lang="en-US" sz="2000" u="none">
                <a:solidFill>
                  <a:schemeClr val="dk1"/>
                </a:solidFill>
                <a:latin typeface="Times New Roman"/>
                <a:ea typeface="Times New Roman"/>
                <a:cs typeface="Times New Roman"/>
                <a:sym typeface="Times New Roman"/>
              </a:rPr>
              <a:t> ( Khẳng định vấn đề).</a:t>
            </a:r>
            <a:endParaRPr/>
          </a:p>
        </p:txBody>
      </p:sp>
      <p:sp>
        <p:nvSpPr>
          <p:cNvPr id="236" name="Google Shape;236;p15"/>
          <p:cNvSpPr txBox="1"/>
          <p:nvPr/>
        </p:nvSpPr>
        <p:spPr>
          <a:xfrm>
            <a:off x="82550" y="5102225"/>
            <a:ext cx="9005887"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Lòng biết ơn là một phẩm chất đạo đức đáng quý của con người. Biết sống sao cho trọn vẹn với những người có công giúp đỡ, nuôi nấng mình, chắc chắn bạn sẽ nhận lại được những điều tốt đẹp hơn nữa trong cuộc sống.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500"/>
                                        <p:tgtEl>
                                          <p:spTgt spid="2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500"/>
                                        <p:tgtEl>
                                          <p:spTgt spid="2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4"/>
                                        </p:tgtEl>
                                        <p:attrNameLst>
                                          <p:attrName>style.visibility</p:attrName>
                                        </p:attrNameLst>
                                      </p:cBhvr>
                                      <p:to>
                                        <p:strVal val="visible"/>
                                      </p:to>
                                    </p:set>
                                    <p:animEffect filter="fade" transition="in">
                                      <p:cBhvr>
                                        <p:cTn dur="500"/>
                                        <p:tgtEl>
                                          <p:spTgt spid="23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5"/>
                                        </p:tgtEl>
                                        <p:attrNameLst>
                                          <p:attrName>style.visibility</p:attrName>
                                        </p:attrNameLst>
                                      </p:cBhvr>
                                      <p:to>
                                        <p:strVal val="visible"/>
                                      </p:to>
                                    </p:set>
                                    <p:animEffect filter="fade" transition="in">
                                      <p:cBhvr>
                                        <p:cTn dur="500"/>
                                        <p:tgtEl>
                                          <p:spTgt spid="2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500"/>
                                        <p:tgtEl>
                                          <p:spTgt spid="2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6"/>
          <p:cNvSpPr txBox="1"/>
          <p:nvPr/>
        </p:nvSpPr>
        <p:spPr>
          <a:xfrm>
            <a:off x="173037" y="3175"/>
            <a:ext cx="848677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Hướng dẫn làm Đề 6: </a:t>
            </a:r>
            <a:r>
              <a:rPr b="0" i="0" lang="en-US" sz="2000" u="none">
                <a:solidFill>
                  <a:srgbClr val="0000FF"/>
                </a:solidFill>
                <a:latin typeface="Times New Roman"/>
                <a:ea typeface="Times New Roman"/>
                <a:cs typeface="Times New Roman"/>
                <a:sym typeface="Times New Roman"/>
              </a:rPr>
              <a:t>Viết bài văn khoảng 200 chữ trình bày suy nghĩ của em về nghị lực, bản lĩnh trước những khó khăn, thử thách trong cuộc sống.</a:t>
            </a:r>
            <a:endParaRPr/>
          </a:p>
        </p:txBody>
      </p:sp>
      <p:sp>
        <p:nvSpPr>
          <p:cNvPr id="242" name="Google Shape;242;p16"/>
          <p:cNvSpPr txBox="1"/>
          <p:nvPr/>
        </p:nvSpPr>
        <p:spPr>
          <a:xfrm>
            <a:off x="25400" y="722312"/>
            <a:ext cx="9140825" cy="1631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1. Mở đoạn:</a:t>
            </a:r>
            <a:r>
              <a:rPr b="0" i="0" lang="en-US" sz="2000" u="none">
                <a:solidFill>
                  <a:schemeClr val="dk1"/>
                </a:solidFill>
                <a:latin typeface="Times New Roman"/>
                <a:ea typeface="Times New Roman"/>
                <a:cs typeface="Times New Roman"/>
                <a:sym typeface="Times New Roman"/>
              </a:rPr>
              <a:t>( Dẫn dắt, giới thiệu vấn đề) Nguyễn Bá Học đã có câu châm ngôn: "Đường đi khó không khó vì ngăn sông cách núi mà khó vì lòng người ngại núi e sông". Trong cuộc sống, nếu như chúng ta không có bản lĩnh, ý chí và nghị lực để vượt qua thì mãi mãi chúng ta sẽ không thoát khỏi cái hố sâu đó. Như vậy, bản lĩnh có vai trò quan trọng làm nên sự tồn tại của một con người.</a:t>
            </a:r>
            <a:endParaRPr/>
          </a:p>
        </p:txBody>
      </p:sp>
      <p:sp>
        <p:nvSpPr>
          <p:cNvPr id="243" name="Google Shape;243;p16"/>
          <p:cNvSpPr txBox="1"/>
          <p:nvPr/>
        </p:nvSpPr>
        <p:spPr>
          <a:xfrm>
            <a:off x="287337" y="2355850"/>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2. Thân đoạn:</a:t>
            </a:r>
            <a:endParaRPr/>
          </a:p>
        </p:txBody>
      </p:sp>
      <p:sp>
        <p:nvSpPr>
          <p:cNvPr id="244" name="Google Shape;244;p16"/>
          <p:cNvSpPr txBox="1"/>
          <p:nvPr/>
        </p:nvSpPr>
        <p:spPr>
          <a:xfrm>
            <a:off x="25400" y="2771775"/>
            <a:ext cx="89884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lang="en-US" sz="2000">
                <a:solidFill>
                  <a:srgbClr val="FF0000"/>
                </a:solidFill>
                <a:latin typeface="Times New Roman"/>
                <a:ea typeface="Times New Roman"/>
                <a:cs typeface="Times New Roman"/>
                <a:sym typeface="Times New Roman"/>
              </a:rPr>
              <a:t>Giải t</a:t>
            </a:r>
            <a:r>
              <a:rPr b="0" i="0" lang="en-US" sz="2000" u="none">
                <a:solidFill>
                  <a:srgbClr val="FF0000"/>
                </a:solidFill>
                <a:latin typeface="Times New Roman"/>
                <a:ea typeface="Times New Roman"/>
                <a:cs typeface="Times New Roman"/>
                <a:sym typeface="Times New Roman"/>
              </a:rPr>
              <a:t>hích: </a:t>
            </a:r>
            <a:r>
              <a:rPr b="0" i="0" lang="en-US" sz="2000" u="none">
                <a:solidFill>
                  <a:schemeClr val="dk1"/>
                </a:solidFill>
                <a:latin typeface="Times New Roman"/>
                <a:ea typeface="Times New Roman"/>
                <a:cs typeface="Times New Roman"/>
                <a:sym typeface="Times New Roman"/>
              </a:rPr>
              <a:t>Thế nào là nghị lực, bản lĩnh trong cuộc sống: lối sống, dũng cảm, dám đối mặt với khó khăn</a:t>
            </a:r>
            <a:r>
              <a:rPr lang="en-US" sz="2000">
                <a:solidFill>
                  <a:srgbClr val="FF0000"/>
                </a:solidFill>
                <a:latin typeface="Times New Roman"/>
                <a:ea typeface="Times New Roman"/>
                <a:cs typeface="Times New Roman"/>
                <a:sym typeface="Times New Roman"/>
              </a:rPr>
              <a:t> </a:t>
            </a:r>
            <a:r>
              <a:rPr b="0" i="0" lang="en-US" sz="2000" u="none">
                <a:solidFill>
                  <a:schemeClr val="dk1"/>
                </a:solidFill>
                <a:latin typeface="Times New Roman"/>
                <a:ea typeface="Times New Roman"/>
                <a:cs typeface="Times New Roman"/>
                <a:sym typeface="Times New Roman"/>
              </a:rPr>
              <a:t> thử thách, sẵn sàng vượt qua.</a:t>
            </a:r>
            <a:endParaRPr/>
          </a:p>
        </p:txBody>
      </p:sp>
      <p:sp>
        <p:nvSpPr>
          <p:cNvPr id="245" name="Google Shape;245;p16"/>
          <p:cNvSpPr txBox="1"/>
          <p:nvPr/>
        </p:nvSpPr>
        <p:spPr>
          <a:xfrm>
            <a:off x="139700" y="3749675"/>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Biểu hiện:</a:t>
            </a:r>
            <a:endParaRPr/>
          </a:p>
        </p:txBody>
      </p:sp>
      <p:sp>
        <p:nvSpPr>
          <p:cNvPr id="246" name="Google Shape;246;p16"/>
          <p:cNvSpPr txBox="1"/>
          <p:nvPr/>
        </p:nvSpPr>
        <p:spPr>
          <a:xfrm>
            <a:off x="38100" y="4114800"/>
            <a:ext cx="9131300" cy="1631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Người có nghị lực, bản lĩnh sống là người dù trong hoàn cảnh nào cũng bình tĩnh, kiên cường, nỗ lực hết sức mình để chèo lái con thuyền của đời mình đi đúng hướng.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Dám nghĩ, dám làm.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Khi chúng ta có ước mơ hoài bão, chúng ta có thể nỗ lực theo đuổi ước mơ của chính mình để hiện thực hóa ước mơ của mình đó cũng chính là bản lĩnh sống.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1"/>
                                        </p:tgtEl>
                                        <p:attrNameLst>
                                          <p:attrName>style.visibility</p:attrName>
                                        </p:attrNameLst>
                                      </p:cBhvr>
                                      <p:to>
                                        <p:strVal val="visible"/>
                                      </p:to>
                                    </p:set>
                                    <p:animEffect filter="fade" transition="in">
                                      <p:cBhvr>
                                        <p:cTn dur="500"/>
                                        <p:tgtEl>
                                          <p:spTgt spid="2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500"/>
                                        <p:tgtEl>
                                          <p:spTgt spid="2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500"/>
                                        <p:tgtEl>
                                          <p:spTgt spid="2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500"/>
                                        <p:tgtEl>
                                          <p:spTgt spid="2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500"/>
                                        <p:tgtEl>
                                          <p:spTgt spid="2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500"/>
                                        <p:tgtEl>
                                          <p:spTgt spid="2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7"/>
          <p:cNvSpPr txBox="1"/>
          <p:nvPr/>
        </p:nvSpPr>
        <p:spPr>
          <a:xfrm>
            <a:off x="173037" y="3175"/>
            <a:ext cx="8970962" cy="2246312"/>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Vai trò: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Nghị lực giúp con người trở nên cứng cỏi, không nhẫn nhục trước khó khăn, không hèn kém, tự ti.</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Rèn luyện thói quen chủ động, sống có lập trường, năng lực lãnh đạo, đạt được thành công trong công việc và cuộc sống.</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Là nguồn sức mạnh giúp con người vượt qua những khó khăn, bế tắc, tự tin và sống lạc quan hơn.</a:t>
            </a:r>
            <a:endParaRPr/>
          </a:p>
        </p:txBody>
      </p:sp>
      <p:sp>
        <p:nvSpPr>
          <p:cNvPr id="252" name="Google Shape;252;p17"/>
          <p:cNvSpPr txBox="1"/>
          <p:nvPr/>
        </p:nvSpPr>
        <p:spPr>
          <a:xfrm>
            <a:off x="63500" y="2249487"/>
            <a:ext cx="9009062" cy="1631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Mở rộng</a:t>
            </a:r>
            <a:r>
              <a:rPr b="0" i="0" lang="en-US" sz="2000" u="none">
                <a:solidFill>
                  <a:schemeClr val="dk1"/>
                </a:solidFill>
                <a:latin typeface="Times New Roman"/>
                <a:ea typeface="Times New Roman"/>
                <a:cs typeface="Times New Roman"/>
                <a:sym typeface="Times New Roman"/>
              </a:rPr>
              <a:t> - Bản lĩnh sống của chúng ta cần phải được phát huy đúng lúc.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Trước cái xấu, phải biết cách từ chối.</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Phê phán những người không có nghị lực, luôn chán nản và tự tin trong cuộc sống.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Phân biệt cách sống bản lĩnh với cách sống mạo hiểm, bất chấp gây hại cho bản thân và xã hội.</a:t>
            </a:r>
            <a:endParaRPr/>
          </a:p>
        </p:txBody>
      </p:sp>
      <p:sp>
        <p:nvSpPr>
          <p:cNvPr id="253" name="Google Shape;253;p17"/>
          <p:cNvSpPr txBox="1"/>
          <p:nvPr/>
        </p:nvSpPr>
        <p:spPr>
          <a:xfrm>
            <a:off x="0" y="3733800"/>
            <a:ext cx="8988425"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Bài học nhận thức</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Là một học sinh bản lĩnh sống của chúng ta là việc nói không với gian lận, quay cóp trong thi cử dù thầy cô có người dễ người khó. Nhưng ngay cả khi có cơ hội gian lận chúng ta cũng không làm như vậy thì đó chính là bản lĩnh của một người học sinh.</a:t>
            </a:r>
            <a:endParaRPr/>
          </a:p>
        </p:txBody>
      </p:sp>
      <p:sp>
        <p:nvSpPr>
          <p:cNvPr id="254" name="Google Shape;254;p17"/>
          <p:cNvSpPr txBox="1"/>
          <p:nvPr/>
        </p:nvSpPr>
        <p:spPr>
          <a:xfrm>
            <a:off x="90487" y="4953000"/>
            <a:ext cx="911701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3. Kết đoạn:</a:t>
            </a:r>
            <a:r>
              <a:rPr b="0" i="0" lang="en-US" sz="2000" u="none">
                <a:solidFill>
                  <a:schemeClr val="dk1"/>
                </a:solidFill>
                <a:latin typeface="Times New Roman"/>
                <a:ea typeface="Times New Roman"/>
                <a:cs typeface="Times New Roman"/>
                <a:sym typeface="Times New Roman"/>
              </a:rPr>
              <a:t> ( Khẳng định vấn đề).</a:t>
            </a:r>
            <a:endParaRPr/>
          </a:p>
        </p:txBody>
      </p:sp>
      <p:sp>
        <p:nvSpPr>
          <p:cNvPr id="255" name="Google Shape;255;p17"/>
          <p:cNvSpPr txBox="1"/>
          <p:nvPr/>
        </p:nvSpPr>
        <p:spPr>
          <a:xfrm>
            <a:off x="39687" y="5232400"/>
            <a:ext cx="9007475" cy="1631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Khi chúng ta có bản lĩnh sống vững vàng chúng ta có thể làm chủ bản thân trước những khó khăn thử thách của cuộc sống, dám nghĩ dám làm biến ước mơ của mình thành hiện thực. Đấu tranh chống lại những cái xấu, cái ác, những thứ tiêu cực tồn tại trong xã hội. Những người sống bản lĩnh luôn được người khác tôn trọng, yêu quý và kính nể là tấm gương sáng để người khác trông vào noi theo.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500"/>
                                        <p:tgtEl>
                                          <p:spTgt spid="2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500"/>
                                        <p:tgtEl>
                                          <p:spTgt spid="2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500"/>
                                        <p:tgtEl>
                                          <p:spTgt spid="25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5"/>
                                        </p:tgtEl>
                                        <p:attrNameLst>
                                          <p:attrName>style.visibility</p:attrName>
                                        </p:attrNameLst>
                                      </p:cBhvr>
                                      <p:to>
                                        <p:strVal val="visible"/>
                                      </p:to>
                                    </p:set>
                                    <p:animEffect filter="fade" transition="in">
                                      <p:cBhvr>
                                        <p:cTn dur="500"/>
                                        <p:tgtEl>
                                          <p:spTgt spid="2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18"/>
          <p:cNvSpPr txBox="1"/>
          <p:nvPr/>
        </p:nvSpPr>
        <p:spPr>
          <a:xfrm>
            <a:off x="173037" y="3175"/>
            <a:ext cx="848677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Hướng dẫn làm bài:</a:t>
            </a:r>
            <a:endParaRPr b="0" i="0" sz="20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Đề 7: </a:t>
            </a:r>
            <a:r>
              <a:rPr b="0" i="0" lang="en-US" sz="2000" u="none">
                <a:solidFill>
                  <a:srgbClr val="0000FF"/>
                </a:solidFill>
                <a:latin typeface="Times New Roman"/>
                <a:ea typeface="Times New Roman"/>
                <a:cs typeface="Times New Roman"/>
                <a:sym typeface="Times New Roman"/>
              </a:rPr>
              <a:t>Trình bày suy nghĩ của em về ý nghĩa của việc xác định giá trị bản thân trong cuộc sống.</a:t>
            </a:r>
            <a:endParaRPr/>
          </a:p>
        </p:txBody>
      </p:sp>
      <p:sp>
        <p:nvSpPr>
          <p:cNvPr id="261" name="Google Shape;261;p18"/>
          <p:cNvSpPr txBox="1"/>
          <p:nvPr/>
        </p:nvSpPr>
        <p:spPr>
          <a:xfrm>
            <a:off x="3175" y="1019175"/>
            <a:ext cx="91408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1. Mở đoạn:</a:t>
            </a:r>
            <a:r>
              <a:rPr b="0" i="0" lang="en-US" sz="2000" u="none">
                <a:solidFill>
                  <a:schemeClr val="dk1"/>
                </a:solidFill>
                <a:latin typeface="Times New Roman"/>
                <a:ea typeface="Times New Roman"/>
                <a:cs typeface="Times New Roman"/>
                <a:sym typeface="Times New Roman"/>
              </a:rPr>
              <a:t>( Dẫn dắt, giới thiệu vấn đề) Mọi người trong chúng ta khi sinh ra đều có giá trị bản thân. Thế mà rất nhiều người trong chúng ta không kiên định sống bởi các giá trị của mình. </a:t>
            </a:r>
            <a:endParaRPr/>
          </a:p>
        </p:txBody>
      </p:sp>
      <p:sp>
        <p:nvSpPr>
          <p:cNvPr id="262" name="Google Shape;262;p18"/>
          <p:cNvSpPr txBox="1"/>
          <p:nvPr/>
        </p:nvSpPr>
        <p:spPr>
          <a:xfrm>
            <a:off x="155575" y="2035175"/>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2. Thân đoạn:</a:t>
            </a:r>
            <a:endParaRPr/>
          </a:p>
        </p:txBody>
      </p:sp>
      <p:sp>
        <p:nvSpPr>
          <p:cNvPr id="263" name="Google Shape;263;p18"/>
          <p:cNvSpPr txBox="1"/>
          <p:nvPr/>
        </p:nvSpPr>
        <p:spPr>
          <a:xfrm>
            <a:off x="3175" y="2447925"/>
            <a:ext cx="8988425" cy="706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Giá trị bản thân: </a:t>
            </a:r>
            <a:r>
              <a:rPr b="0" i="0" lang="en-US" sz="2000" u="none">
                <a:solidFill>
                  <a:schemeClr val="dk1"/>
                </a:solidFill>
                <a:latin typeface="Times New Roman"/>
                <a:ea typeface="Times New Roman"/>
                <a:cs typeface="Times New Roman"/>
                <a:sym typeface="Times New Roman"/>
              </a:rPr>
              <a:t>là những thế mạnh, khả năng, năng lực của bản thân mình trong công việc hoặc cuộc sống.</a:t>
            </a:r>
            <a:endParaRPr/>
          </a:p>
        </p:txBody>
      </p:sp>
      <p:sp>
        <p:nvSpPr>
          <p:cNvPr id="264" name="Google Shape;264;p18"/>
          <p:cNvSpPr txBox="1"/>
          <p:nvPr/>
        </p:nvSpPr>
        <p:spPr>
          <a:xfrm>
            <a:off x="173025" y="3206762"/>
            <a:ext cx="9118500" cy="708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Biểu hiện: </a:t>
            </a:r>
            <a:r>
              <a:rPr b="0" i="0" lang="en-US" sz="2000" u="none">
                <a:solidFill>
                  <a:schemeClr val="dk1"/>
                </a:solidFill>
                <a:latin typeface="Times New Roman"/>
                <a:ea typeface="Times New Roman"/>
                <a:cs typeface="Times New Roman"/>
                <a:sym typeface="Times New Roman"/>
              </a:rPr>
              <a:t>Xác định được giá trị bản thân: nhận thức, đánh giá và biết trân trọng những thế mạnh của mình.</a:t>
            </a:r>
            <a:r>
              <a:rPr b="0" i="0" lang="en-US" sz="2000" u="none">
                <a:solidFill>
                  <a:srgbClr val="FF0000"/>
                </a:solidFill>
                <a:latin typeface="Times New Roman"/>
                <a:ea typeface="Times New Roman"/>
                <a:cs typeface="Times New Roman"/>
                <a:sym typeface="Times New Roman"/>
              </a:rPr>
              <a:t> </a:t>
            </a:r>
            <a:endParaRPr/>
          </a:p>
        </p:txBody>
      </p:sp>
      <p:sp>
        <p:nvSpPr>
          <p:cNvPr id="265" name="Google Shape;265;p18"/>
          <p:cNvSpPr txBox="1"/>
          <p:nvPr/>
        </p:nvSpPr>
        <p:spPr>
          <a:xfrm>
            <a:off x="34925" y="3967162"/>
            <a:ext cx="9117012" cy="1630362"/>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Đánh giá: vai trò: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-+Tạo sự tự tin, chủ động trong cuộc sống, từ đó có thể đạt được sự thành công.</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Không rơi vào tâm trạng tự ti, chán nản, bế tắc, không định hướng được cuộc sống.</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Người có lập trường, không bị ảnh hưởng bởi người khác, nhận được sự tôn trọng từ mọi người.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500"/>
                                        <p:tgtEl>
                                          <p:spTgt spid="2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500"/>
                                        <p:tgtEl>
                                          <p:spTgt spid="2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500"/>
                                        <p:tgtEl>
                                          <p:spTgt spid="2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500"/>
                                        <p:tgtEl>
                                          <p:spTgt spid="2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500"/>
                                        <p:tgtEl>
                                          <p:spTgt spid="2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500"/>
                                        <p:tgtEl>
                                          <p:spTgt spid="2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19"/>
          <p:cNvSpPr txBox="1"/>
          <p:nvPr/>
        </p:nvSpPr>
        <p:spPr>
          <a:xfrm>
            <a:off x="173037" y="3175"/>
            <a:ext cx="8970962" cy="1323975"/>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Mở rộng: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Phê phán những người không xác định được giá trị bản thân, không cố gắng để xây dựng giá trị bản thân dẫn đến những hậu quả không đáng có.</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Xác định giá trị bản thân nhưng không được tự kiêu thái quá mà phải khiêm tốn.</a:t>
            </a:r>
            <a:endParaRPr/>
          </a:p>
        </p:txBody>
      </p:sp>
      <p:sp>
        <p:nvSpPr>
          <p:cNvPr id="271" name="Google Shape;271;p19"/>
          <p:cNvSpPr txBox="1"/>
          <p:nvPr/>
        </p:nvSpPr>
        <p:spPr>
          <a:xfrm>
            <a:off x="119062" y="1428750"/>
            <a:ext cx="90090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Bài học nhận thức và hành động:</a:t>
            </a:r>
            <a:r>
              <a:rPr b="0" i="0" lang="en-US" sz="2000" u="none">
                <a:solidFill>
                  <a:schemeClr val="dk1"/>
                </a:solidFill>
                <a:latin typeface="Times New Roman"/>
                <a:ea typeface="Times New Roman"/>
                <a:cs typeface="Times New Roman"/>
                <a:sym typeface="Times New Roman"/>
              </a:rPr>
              <a:t>.</a:t>
            </a:r>
            <a:endParaRPr/>
          </a:p>
        </p:txBody>
      </p:sp>
      <p:sp>
        <p:nvSpPr>
          <p:cNvPr id="272" name="Google Shape;272;p19"/>
          <p:cNvSpPr txBox="1"/>
          <p:nvPr/>
        </p:nvSpPr>
        <p:spPr>
          <a:xfrm>
            <a:off x="90487" y="1849437"/>
            <a:ext cx="89884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Luôn tự tin, chủ động trong cuộc sống.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Trau dồi đạo đức và kiến thức.</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Người có lập trường, không bị ảnh hưởng bởi người khác.</a:t>
            </a:r>
            <a:endParaRPr/>
          </a:p>
        </p:txBody>
      </p:sp>
      <p:sp>
        <p:nvSpPr>
          <p:cNvPr id="273" name="Google Shape;273;p19"/>
          <p:cNvSpPr txBox="1"/>
          <p:nvPr/>
        </p:nvSpPr>
        <p:spPr>
          <a:xfrm>
            <a:off x="90487" y="3124200"/>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3. Kết đoạn:</a:t>
            </a:r>
            <a:r>
              <a:rPr b="0" i="0" lang="en-US" sz="2000" u="none">
                <a:solidFill>
                  <a:schemeClr val="dk1"/>
                </a:solidFill>
                <a:latin typeface="Times New Roman"/>
                <a:ea typeface="Times New Roman"/>
                <a:cs typeface="Times New Roman"/>
                <a:sym typeface="Times New Roman"/>
              </a:rPr>
              <a:t> ( Khẳng định vấn đề).</a:t>
            </a:r>
            <a:endParaRPr/>
          </a:p>
        </p:txBody>
      </p:sp>
      <p:sp>
        <p:nvSpPr>
          <p:cNvPr id="274" name="Google Shape;274;p19"/>
          <p:cNvSpPr txBox="1"/>
          <p:nvPr/>
        </p:nvSpPr>
        <p:spPr>
          <a:xfrm>
            <a:off x="106362" y="3733800"/>
            <a:ext cx="9005887"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Hiểu được giá trị bản thân là gì, bạn sẽ có cách khám phá và nuôi dưỡng chúng thành nét đặc trưng của mình.</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500"/>
                                        <p:tgtEl>
                                          <p:spTgt spid="2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1"/>
                                        </p:tgtEl>
                                        <p:attrNameLst>
                                          <p:attrName>style.visibility</p:attrName>
                                        </p:attrNameLst>
                                      </p:cBhvr>
                                      <p:to>
                                        <p:strVal val="visible"/>
                                      </p:to>
                                    </p:set>
                                    <p:animEffect filter="fade" transition="in">
                                      <p:cBhvr>
                                        <p:cTn dur="500"/>
                                        <p:tgtEl>
                                          <p:spTgt spid="2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2"/>
                                        </p:tgtEl>
                                        <p:attrNameLst>
                                          <p:attrName>style.visibility</p:attrName>
                                        </p:attrNameLst>
                                      </p:cBhvr>
                                      <p:to>
                                        <p:strVal val="visible"/>
                                      </p:to>
                                    </p:set>
                                    <p:animEffect filter="fade" transition="in">
                                      <p:cBhvr>
                                        <p:cTn dur="500"/>
                                        <p:tgtEl>
                                          <p:spTgt spid="2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3"/>
                                        </p:tgtEl>
                                        <p:attrNameLst>
                                          <p:attrName>style.visibility</p:attrName>
                                        </p:attrNameLst>
                                      </p:cBhvr>
                                      <p:to>
                                        <p:strVal val="visible"/>
                                      </p:to>
                                    </p:set>
                                    <p:animEffect filter="fade" transition="in">
                                      <p:cBhvr>
                                        <p:cTn dur="500"/>
                                        <p:tgtEl>
                                          <p:spTgt spid="2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4"/>
                                        </p:tgtEl>
                                        <p:attrNameLst>
                                          <p:attrName>style.visibility</p:attrName>
                                        </p:attrNameLst>
                                      </p:cBhvr>
                                      <p:to>
                                        <p:strVal val="visible"/>
                                      </p:to>
                                    </p:set>
                                    <p:animEffect filter="fade" transition="in">
                                      <p:cBhvr>
                                        <p:cTn dur="500"/>
                                        <p:tgtEl>
                                          <p:spTgt spid="2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
          <p:cNvSpPr txBox="1"/>
          <p:nvPr/>
        </p:nvSpPr>
        <p:spPr>
          <a:xfrm>
            <a:off x="84137" y="461962"/>
            <a:ext cx="89455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1. Khái niệm :</a:t>
            </a:r>
            <a:endParaRPr/>
          </a:p>
        </p:txBody>
      </p:sp>
      <p:sp>
        <p:nvSpPr>
          <p:cNvPr id="101" name="Google Shape;101;p2"/>
          <p:cNvSpPr txBox="1"/>
          <p:nvPr/>
        </p:nvSpPr>
        <p:spPr>
          <a:xfrm>
            <a:off x="107950" y="0"/>
            <a:ext cx="8686800"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400"/>
              <a:buFont typeface="Times New Roman"/>
              <a:buNone/>
            </a:pPr>
            <a:r>
              <a:rPr b="1" i="0" lang="en-US" sz="2400" u="none" cap="none" strike="noStrike">
                <a:solidFill>
                  <a:srgbClr val="FF0000"/>
                </a:solidFill>
                <a:latin typeface="Times New Roman"/>
                <a:ea typeface="Times New Roman"/>
                <a:cs typeface="Times New Roman"/>
                <a:sym typeface="Times New Roman"/>
              </a:rPr>
              <a:t>II. LÍ THUYẾT</a:t>
            </a:r>
            <a:endParaRPr/>
          </a:p>
        </p:txBody>
      </p:sp>
      <p:sp>
        <p:nvSpPr>
          <p:cNvPr id="102" name="Google Shape;102;p2"/>
          <p:cNvSpPr txBox="1"/>
          <p:nvPr/>
        </p:nvSpPr>
        <p:spPr>
          <a:xfrm>
            <a:off x="107950" y="762000"/>
            <a:ext cx="8785225" cy="8318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Nghị luận về một vấn đề tư tưởng, đạo lí là bàn về một vấn đề thuộc lĩnh vực tư tưởng, đạo đức, lối sống… của con người. </a:t>
            </a:r>
            <a:endParaRPr/>
          </a:p>
        </p:txBody>
      </p:sp>
      <p:sp>
        <p:nvSpPr>
          <p:cNvPr id="103" name="Google Shape;103;p2"/>
          <p:cNvSpPr txBox="1"/>
          <p:nvPr/>
        </p:nvSpPr>
        <p:spPr>
          <a:xfrm>
            <a:off x="7937" y="1533525"/>
            <a:ext cx="91487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 2. Đặc điểm:</a:t>
            </a:r>
            <a:endParaRPr/>
          </a:p>
        </p:txBody>
      </p:sp>
      <p:sp>
        <p:nvSpPr>
          <p:cNvPr id="104" name="Google Shape;104;p2"/>
          <p:cNvSpPr txBox="1"/>
          <p:nvPr/>
        </p:nvSpPr>
        <p:spPr>
          <a:xfrm>
            <a:off x="12700" y="1863725"/>
            <a:ext cx="91313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1" lang="en-US" sz="2000" u="none" cap="none" strike="noStrike">
                <a:solidFill>
                  <a:schemeClr val="dk1"/>
                </a:solidFill>
                <a:latin typeface="Times New Roman"/>
                <a:ea typeface="Times New Roman"/>
                <a:cs typeface="Times New Roman"/>
                <a:sym typeface="Times New Roman"/>
              </a:rPr>
              <a:t>* Những vấn đề tư tưởng, đạo lí thường được thể hiện:</a:t>
            </a:r>
            <a:endParaRPr/>
          </a:p>
        </p:txBody>
      </p:sp>
      <p:sp>
        <p:nvSpPr>
          <p:cNvPr id="105" name="Google Shape;105;p2"/>
          <p:cNvSpPr txBox="1"/>
          <p:nvPr/>
        </p:nvSpPr>
        <p:spPr>
          <a:xfrm>
            <a:off x="-17462" y="2143125"/>
            <a:ext cx="9148762"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Qua những câu ca dao, tục ngữ, câu danh ngôn của các danh nhân.</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a:t>
            </a:r>
            <a:r>
              <a:rPr b="1" i="1" lang="en-US" sz="2000" u="none" cap="none" strike="noStrike">
                <a:solidFill>
                  <a:schemeClr val="dk1"/>
                </a:solidFill>
                <a:latin typeface="Times New Roman"/>
                <a:ea typeface="Times New Roman"/>
                <a:cs typeface="Times New Roman"/>
                <a:sym typeface="Times New Roman"/>
              </a:rPr>
              <a:t>Ví dụ:</a:t>
            </a:r>
            <a:r>
              <a:rPr b="0" i="0" lang="en-US" sz="2000" u="none" cap="none" strike="noStrike">
                <a:solidFill>
                  <a:schemeClr val="dk1"/>
                </a:solidFill>
                <a:latin typeface="Times New Roman"/>
                <a:ea typeface="Times New Roman"/>
                <a:cs typeface="Times New Roman"/>
                <a:sym typeface="Times New Roman"/>
              </a:rPr>
              <a:t> Tục ngữ Nga có câu: đừng xấu hổ khi không biết, chỉ xấu hổ khi không học. Hãy viết một đoạn văn ngắn trình bày suy nghĩ của em về câu tục ngữ trên.</a:t>
            </a:r>
            <a:endParaRPr/>
          </a:p>
        </p:txBody>
      </p:sp>
      <p:sp>
        <p:nvSpPr>
          <p:cNvPr id="106" name="Google Shape;106;p2"/>
          <p:cNvSpPr txBox="1"/>
          <p:nvPr/>
        </p:nvSpPr>
        <p:spPr>
          <a:xfrm>
            <a:off x="14287" y="3109912"/>
            <a:ext cx="9094787"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Qua những câu nói ngắn gọn, đậm chất triết lí.</a:t>
            </a:r>
            <a:endParaRPr/>
          </a:p>
          <a:p>
            <a:pPr indent="0" lvl="0" marL="0" marR="0" rtl="0" algn="l">
              <a:lnSpc>
                <a:spcPct val="100000"/>
              </a:lnSpc>
              <a:spcBef>
                <a:spcPts val="0"/>
              </a:spcBef>
              <a:spcAft>
                <a:spcPts val="0"/>
              </a:spcAft>
              <a:buClr>
                <a:schemeClr val="dk1"/>
              </a:buClr>
              <a:buSzPts val="2000"/>
              <a:buFont typeface="Times New Roman"/>
              <a:buNone/>
            </a:pPr>
            <a:r>
              <a:rPr b="1" i="1" lang="en-US" sz="2000" u="none" cap="none" strike="noStrike">
                <a:solidFill>
                  <a:schemeClr val="dk1"/>
                </a:solidFill>
                <a:latin typeface="Times New Roman"/>
                <a:ea typeface="Times New Roman"/>
                <a:cs typeface="Times New Roman"/>
                <a:sym typeface="Times New Roman"/>
              </a:rPr>
              <a:t> Ví dụ:</a:t>
            </a:r>
            <a:r>
              <a:rPr b="0" i="0" lang="en-US" sz="2000" u="none" cap="none" strike="noStrike">
                <a:solidFill>
                  <a:schemeClr val="dk1"/>
                </a:solidFill>
                <a:latin typeface="Times New Roman"/>
                <a:ea typeface="Times New Roman"/>
                <a:cs typeface="Times New Roman"/>
                <a:sym typeface="Times New Roman"/>
              </a:rPr>
              <a:t> khoan dung là đức tính đem lời về cho cả ta lẫn người khác. Hãy viết một đoạn văn ngắn trình bày suy nghĩ của em về câu nói trên.</a:t>
            </a:r>
            <a:endParaRPr/>
          </a:p>
        </p:txBody>
      </p:sp>
      <p:sp>
        <p:nvSpPr>
          <p:cNvPr id="107" name="Google Shape;107;p2"/>
          <p:cNvSpPr txBox="1"/>
          <p:nvPr/>
        </p:nvSpPr>
        <p:spPr>
          <a:xfrm>
            <a:off x="23812" y="4062412"/>
            <a:ext cx="9094787"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1" lang="en-US" sz="2000" u="none" cap="none" strike="noStrike">
                <a:solidFill>
                  <a:schemeClr val="dk1"/>
                </a:solidFill>
                <a:latin typeface="Times New Roman"/>
                <a:ea typeface="Times New Roman"/>
                <a:cs typeface="Times New Roman"/>
                <a:sym typeface="Times New Roman"/>
              </a:rPr>
              <a:t>* Những vấn đề thường đưa vào đề thi:</a:t>
            </a:r>
            <a:endParaRPr/>
          </a:p>
        </p:txBody>
      </p:sp>
      <p:sp>
        <p:nvSpPr>
          <p:cNvPr id="108" name="Google Shape;108;p2"/>
          <p:cNvSpPr txBox="1"/>
          <p:nvPr/>
        </p:nvSpPr>
        <p:spPr>
          <a:xfrm>
            <a:off x="125412" y="4462462"/>
            <a:ext cx="9094787" cy="1631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Vấn đề nhận thức: lý tưởng, mục đích sống.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Vấn đề đạo đức, tâm hồn, tính cách, lòng nhân ái, vị tha, dũng cảm, chăm chỉ, thói ba hoa, ích kỷ…</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Vấn đề quan hệ gia đình: Tình mẫu tử, tình anh em…</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Vấn đề quan hệ xã hội: tình thầy trò, tình bạn…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500"/>
                                        <p:tgtEl>
                                          <p:spTgt spid="1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500"/>
                                        <p:tgtEl>
                                          <p:spTgt spid="1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500"/>
                                        <p:tgtEl>
                                          <p:spTgt spid="1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500"/>
                                        <p:tgtEl>
                                          <p:spTgt spid="1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500"/>
                                        <p:tgtEl>
                                          <p:spTgt spid="1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500"/>
                                        <p:tgtEl>
                                          <p:spTgt spid="1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500"/>
                                        <p:tgtEl>
                                          <p:spTgt spid="1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500"/>
                                        <p:tgtEl>
                                          <p:spTgt spid="1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500"/>
                                        <p:tgtEl>
                                          <p:spTgt spid="1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20"/>
          <p:cNvSpPr txBox="1"/>
          <p:nvPr/>
        </p:nvSpPr>
        <p:spPr>
          <a:xfrm>
            <a:off x="36512" y="3175"/>
            <a:ext cx="9107487"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Hướng dẫn làm bài:</a:t>
            </a:r>
            <a:endParaRPr b="0" i="0" sz="2000" u="none">
              <a:solidFill>
                <a:srgbClr val="0000FF"/>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Đề 8: </a:t>
            </a:r>
            <a:r>
              <a:rPr b="0" i="0" lang="en-US" sz="2000" u="none">
                <a:solidFill>
                  <a:srgbClr val="0000FF"/>
                </a:solidFill>
                <a:latin typeface="Times New Roman"/>
                <a:ea typeface="Times New Roman"/>
                <a:cs typeface="Times New Roman"/>
                <a:sym typeface="Times New Roman"/>
              </a:rPr>
              <a:t>Trình bày suy nghĩ của em bằng một bài văn khoảng 200 chữ về chủ đề: hạnh phúc gia đình.</a:t>
            </a:r>
            <a:endParaRPr/>
          </a:p>
        </p:txBody>
      </p:sp>
      <p:sp>
        <p:nvSpPr>
          <p:cNvPr id="280" name="Google Shape;280;p20"/>
          <p:cNvSpPr txBox="1"/>
          <p:nvPr/>
        </p:nvSpPr>
        <p:spPr>
          <a:xfrm>
            <a:off x="3175" y="1019175"/>
            <a:ext cx="91408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1. Mở đoạn:</a:t>
            </a:r>
            <a:r>
              <a:rPr b="0" i="0" lang="en-US" sz="2000" u="none">
                <a:solidFill>
                  <a:schemeClr val="dk1"/>
                </a:solidFill>
                <a:latin typeface="Times New Roman"/>
                <a:ea typeface="Times New Roman"/>
                <a:cs typeface="Times New Roman"/>
                <a:sym typeface="Times New Roman"/>
              </a:rPr>
              <a:t>( Dẫn dắt, giới thiệu vấn đề) Mỗi gia đình là một tế bào của xã hội. Gia đình càng hạnh phúc, xã hội càng văn minh. Sở hữu một gia đình hạnh phúc là niềm khát khao mong mỏi của mỗi con người trong xã hội.</a:t>
            </a:r>
            <a:endParaRPr/>
          </a:p>
        </p:txBody>
      </p:sp>
      <p:sp>
        <p:nvSpPr>
          <p:cNvPr id="281" name="Google Shape;281;p20"/>
          <p:cNvSpPr txBox="1"/>
          <p:nvPr/>
        </p:nvSpPr>
        <p:spPr>
          <a:xfrm>
            <a:off x="155575" y="2035175"/>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2. Thân đoạn:</a:t>
            </a:r>
            <a:endParaRPr/>
          </a:p>
        </p:txBody>
      </p:sp>
      <p:sp>
        <p:nvSpPr>
          <p:cNvPr id="282" name="Google Shape;282;p20"/>
          <p:cNvSpPr txBox="1"/>
          <p:nvPr/>
        </p:nvSpPr>
        <p:spPr>
          <a:xfrm>
            <a:off x="3175" y="2447925"/>
            <a:ext cx="8988425" cy="16303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Giair  thích</a:t>
            </a:r>
            <a:r>
              <a:rPr b="0" i="0" lang="en-US" sz="2000" u="none">
                <a:solidFill>
                  <a:schemeClr val="dk1"/>
                </a:solidFill>
                <a:latin typeface="Times New Roman"/>
                <a:ea typeface="Times New Roman"/>
                <a:cs typeface="Times New Roman"/>
                <a:sym typeface="Times New Roman"/>
              </a:rPr>
              <a:t>: +Gia đình là nơi chúng ta sinh ra và lớn lên, nơi có những người thân ruột thịt.</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Hạnh phúc gia đình là niềm vui sướng mãn nguyện của con người trong cuộc sống gia đình, là động lực tinh thần to lớn cho mỗi thành viên trong gia đình, từ đó góp phần thúc đẩy sự phát triển của xã hội.</a:t>
            </a:r>
            <a:endParaRPr/>
          </a:p>
        </p:txBody>
      </p:sp>
      <p:sp>
        <p:nvSpPr>
          <p:cNvPr id="283" name="Google Shape;283;p20"/>
          <p:cNvSpPr txBox="1"/>
          <p:nvPr/>
        </p:nvSpPr>
        <p:spPr>
          <a:xfrm>
            <a:off x="106362" y="4078287"/>
            <a:ext cx="9117012" cy="10160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Biểu hiện:</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+Các thành viên trong gia đình luôn quan tâm, thương yêu, thông cảm, san sẻ với nhau.</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Gia đình là điểm tựa, bến đỗ của mọi thnahf viên trong gia đình.</a:t>
            </a:r>
            <a:endParaRPr/>
          </a:p>
        </p:txBody>
      </p:sp>
      <p:sp>
        <p:nvSpPr>
          <p:cNvPr id="284" name="Google Shape;284;p20"/>
          <p:cNvSpPr txBox="1"/>
          <p:nvPr/>
        </p:nvSpPr>
        <p:spPr>
          <a:xfrm>
            <a:off x="14287" y="5094287"/>
            <a:ext cx="9118600" cy="1630362"/>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Đánh giá: vai trò: </a:t>
            </a:r>
            <a:r>
              <a:rPr b="0" i="0" lang="en-US" sz="2000" u="none">
                <a:solidFill>
                  <a:schemeClr val="dk1"/>
                </a:solidFill>
                <a:latin typeface="Times New Roman"/>
                <a:ea typeface="Times New Roman"/>
                <a:cs typeface="Times New Roman"/>
                <a:sym typeface="Times New Roman"/>
              </a:rPr>
              <a:t>Giá trị của hạnh phúc gia đình:</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+Người có hạnh phúc gia đình là người nhận được tình yêu thương, sự bao bọc, chở che của người thân.</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Là chỗ dựa vững chắc cho chúng ta, là động lực giúp ta vượt qua những khó khăn.</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Là nguồn sức mạnh giúp ta vực dậy sau thất bại, khiến cuộc sống trở nên bình yên.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9"/>
                                        </p:tgtEl>
                                        <p:attrNameLst>
                                          <p:attrName>style.visibility</p:attrName>
                                        </p:attrNameLst>
                                      </p:cBhvr>
                                      <p:to>
                                        <p:strVal val="visible"/>
                                      </p:to>
                                    </p:set>
                                    <p:animEffect filter="fade" transition="in">
                                      <p:cBhvr>
                                        <p:cTn dur="500"/>
                                        <p:tgtEl>
                                          <p:spTgt spid="2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0"/>
                                        </p:tgtEl>
                                        <p:attrNameLst>
                                          <p:attrName>style.visibility</p:attrName>
                                        </p:attrNameLst>
                                      </p:cBhvr>
                                      <p:to>
                                        <p:strVal val="visible"/>
                                      </p:to>
                                    </p:set>
                                    <p:animEffect filter="fade" transition="in">
                                      <p:cBhvr>
                                        <p:cTn dur="500"/>
                                        <p:tgtEl>
                                          <p:spTgt spid="2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1"/>
                                        </p:tgtEl>
                                        <p:attrNameLst>
                                          <p:attrName>style.visibility</p:attrName>
                                        </p:attrNameLst>
                                      </p:cBhvr>
                                      <p:to>
                                        <p:strVal val="visible"/>
                                      </p:to>
                                    </p:set>
                                    <p:animEffect filter="fade" transition="in">
                                      <p:cBhvr>
                                        <p:cTn dur="500"/>
                                        <p:tgtEl>
                                          <p:spTgt spid="2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2"/>
                                        </p:tgtEl>
                                        <p:attrNameLst>
                                          <p:attrName>style.visibility</p:attrName>
                                        </p:attrNameLst>
                                      </p:cBhvr>
                                      <p:to>
                                        <p:strVal val="visible"/>
                                      </p:to>
                                    </p:set>
                                    <p:animEffect filter="fade" transition="in">
                                      <p:cBhvr>
                                        <p:cTn dur="500"/>
                                        <p:tgtEl>
                                          <p:spTgt spid="28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500"/>
                                        <p:tgtEl>
                                          <p:spTgt spid="2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500"/>
                                        <p:tgtEl>
                                          <p:spTgt spid="2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21"/>
          <p:cNvSpPr txBox="1"/>
          <p:nvPr/>
        </p:nvSpPr>
        <p:spPr>
          <a:xfrm>
            <a:off x="173037" y="3175"/>
            <a:ext cx="8970962" cy="10160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Mở rộng: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Luôn giữu gìn, trân trọng hạnh phúc gia đình</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Phê phán những người không biết trân trọng hạnh phúc gia đình. </a:t>
            </a:r>
            <a:endParaRPr/>
          </a:p>
        </p:txBody>
      </p:sp>
      <p:sp>
        <p:nvSpPr>
          <p:cNvPr id="290" name="Google Shape;290;p21"/>
          <p:cNvSpPr txBox="1"/>
          <p:nvPr/>
        </p:nvSpPr>
        <p:spPr>
          <a:xfrm>
            <a:off x="101600" y="1123950"/>
            <a:ext cx="90090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Bài học nhận thức và hành động:</a:t>
            </a:r>
            <a:r>
              <a:rPr b="0" i="0" lang="en-US" sz="2000" u="none">
                <a:solidFill>
                  <a:schemeClr val="dk1"/>
                </a:solidFill>
                <a:latin typeface="Times New Roman"/>
                <a:ea typeface="Times New Roman"/>
                <a:cs typeface="Times New Roman"/>
                <a:sym typeface="Times New Roman"/>
              </a:rPr>
              <a:t>.</a:t>
            </a:r>
            <a:endParaRPr/>
          </a:p>
        </p:txBody>
      </p:sp>
      <p:sp>
        <p:nvSpPr>
          <p:cNvPr id="291" name="Google Shape;291;p21"/>
          <p:cNvSpPr txBox="1"/>
          <p:nvPr/>
        </p:nvSpPr>
        <p:spPr>
          <a:xfrm>
            <a:off x="90487" y="1531937"/>
            <a:ext cx="89884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Trân trọng, yêu thương, luôn quan tâm, sẻ chia với những người thân yêu trong gia đình, biết ơn và phụng dưỡng ông bà, cha mẹ; hòa thuận với anh chị em.</a:t>
            </a:r>
            <a:endParaRPr/>
          </a:p>
        </p:txBody>
      </p:sp>
      <p:sp>
        <p:nvSpPr>
          <p:cNvPr id="292" name="Google Shape;292;p21"/>
          <p:cNvSpPr txBox="1"/>
          <p:nvPr/>
        </p:nvSpPr>
        <p:spPr>
          <a:xfrm>
            <a:off x="47625" y="2362200"/>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3. Kết đoạn:</a:t>
            </a:r>
            <a:r>
              <a:rPr b="0" i="0" lang="en-US" sz="2000" u="none">
                <a:solidFill>
                  <a:schemeClr val="dk1"/>
                </a:solidFill>
                <a:latin typeface="Times New Roman"/>
                <a:ea typeface="Times New Roman"/>
                <a:cs typeface="Times New Roman"/>
                <a:sym typeface="Times New Roman"/>
              </a:rPr>
              <a:t> ( Khẳng định vấn đề).</a:t>
            </a:r>
            <a:endParaRPr/>
          </a:p>
        </p:txBody>
      </p:sp>
      <p:sp>
        <p:nvSpPr>
          <p:cNvPr id="293" name="Google Shape;293;p21"/>
          <p:cNvSpPr txBox="1"/>
          <p:nvPr/>
        </p:nvSpPr>
        <p:spPr>
          <a:xfrm>
            <a:off x="90487" y="2895600"/>
            <a:ext cx="900747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Xây dựng một gia đình hạnh phúc là vô cùng quan trọng, là trách nhiệm của mỗi chúng ta- dặc biệt là thế hệ bạn trẻ- nền tảng của gia đình, của xã hội tương lai.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500"/>
                                        <p:tgtEl>
                                          <p:spTgt spid="2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500"/>
                                        <p:tgtEl>
                                          <p:spTgt spid="2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gtEl>
                                        <p:attrNameLst>
                                          <p:attrName>style.visibility</p:attrName>
                                        </p:attrNameLst>
                                      </p:cBhvr>
                                      <p:to>
                                        <p:strVal val="visible"/>
                                      </p:to>
                                    </p:set>
                                    <p:animEffect filter="fade" transition="in">
                                      <p:cBhvr>
                                        <p:cTn dur="500"/>
                                        <p:tgtEl>
                                          <p:spTgt spid="2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2"/>
                                        </p:tgtEl>
                                        <p:attrNameLst>
                                          <p:attrName>style.visibility</p:attrName>
                                        </p:attrNameLst>
                                      </p:cBhvr>
                                      <p:to>
                                        <p:strVal val="visible"/>
                                      </p:to>
                                    </p:set>
                                    <p:animEffect filter="fade" transition="in">
                                      <p:cBhvr>
                                        <p:cTn dur="500"/>
                                        <p:tgtEl>
                                          <p:spTgt spid="2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3"/>
                                        </p:tgtEl>
                                        <p:attrNameLst>
                                          <p:attrName>style.visibility</p:attrName>
                                        </p:attrNameLst>
                                      </p:cBhvr>
                                      <p:to>
                                        <p:strVal val="visible"/>
                                      </p:to>
                                    </p:set>
                                    <p:animEffect filter="fade" transition="in">
                                      <p:cBhvr>
                                        <p:cTn dur="500"/>
                                        <p:tgtEl>
                                          <p:spTgt spid="2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22"/>
          <p:cNvSpPr txBox="1"/>
          <p:nvPr/>
        </p:nvSpPr>
        <p:spPr>
          <a:xfrm>
            <a:off x="36512" y="3175"/>
            <a:ext cx="9186862"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Hướng dẫn làm bài:</a:t>
            </a:r>
            <a:endParaRPr b="0" i="0" sz="2000" u="none">
              <a:solidFill>
                <a:srgbClr val="0000FF"/>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Đề 9: </a:t>
            </a:r>
            <a:r>
              <a:rPr b="0" i="0" lang="en-US" sz="2000" u="none">
                <a:solidFill>
                  <a:srgbClr val="0000FF"/>
                </a:solidFill>
                <a:latin typeface="Times New Roman"/>
                <a:ea typeface="Times New Roman"/>
                <a:cs typeface="Times New Roman"/>
                <a:sym typeface="Times New Roman"/>
              </a:rPr>
              <a:t>Trình bày suy nghĩ của em bằng một bài văn khoảng 200 chữ về tinh thần lạc quan.</a:t>
            </a:r>
            <a:endParaRPr/>
          </a:p>
        </p:txBody>
      </p:sp>
      <p:sp>
        <p:nvSpPr>
          <p:cNvPr id="299" name="Google Shape;299;p22"/>
          <p:cNvSpPr txBox="1"/>
          <p:nvPr/>
        </p:nvSpPr>
        <p:spPr>
          <a:xfrm>
            <a:off x="3175" y="1019175"/>
            <a:ext cx="91408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1. Mở đoạn:</a:t>
            </a:r>
            <a:r>
              <a:rPr b="0" i="0" lang="en-US" sz="2000" u="none">
                <a:solidFill>
                  <a:schemeClr val="dk1"/>
                </a:solidFill>
                <a:latin typeface="Times New Roman"/>
                <a:ea typeface="Times New Roman"/>
                <a:cs typeface="Times New Roman"/>
                <a:sym typeface="Times New Roman"/>
              </a:rPr>
              <a:t>( Dẫn dắt, giới thiệu vấn đề) Lạc quan là một thái độ sống vô cùng quan trọng góp phần tạo nên một cuộc sống tốt đẹp đối với tất cả mọi người.</a:t>
            </a:r>
            <a:endParaRPr/>
          </a:p>
        </p:txBody>
      </p:sp>
      <p:sp>
        <p:nvSpPr>
          <p:cNvPr id="300" name="Google Shape;300;p22"/>
          <p:cNvSpPr txBox="1"/>
          <p:nvPr/>
        </p:nvSpPr>
        <p:spPr>
          <a:xfrm>
            <a:off x="82550" y="1735137"/>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2. Thân đoạn:</a:t>
            </a:r>
            <a:endParaRPr/>
          </a:p>
        </p:txBody>
      </p:sp>
      <p:sp>
        <p:nvSpPr>
          <p:cNvPr id="301" name="Google Shape;301;p22"/>
          <p:cNvSpPr txBox="1"/>
          <p:nvPr/>
        </p:nvSpPr>
        <p:spPr>
          <a:xfrm>
            <a:off x="0" y="2163762"/>
            <a:ext cx="89884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Giair  thích</a:t>
            </a:r>
            <a:r>
              <a:rPr b="0" i="0" lang="en-US" sz="2000" u="none">
                <a:solidFill>
                  <a:schemeClr val="dk1"/>
                </a:solidFill>
                <a:latin typeface="Times New Roman"/>
                <a:ea typeface="Times New Roman"/>
                <a:cs typeface="Times New Roman"/>
                <a:sym typeface="Times New Roman"/>
              </a:rPr>
              <a:t>: Lạc quan: lối sống yêu đời, luôn nhìn cuộc đời ở phương diện tích cực, luôn hướng đến lối sống lành mạnh, tương lai tốt đẹp.</a:t>
            </a:r>
            <a:endParaRPr/>
          </a:p>
        </p:txBody>
      </p:sp>
      <p:sp>
        <p:nvSpPr>
          <p:cNvPr id="302" name="Google Shape;302;p22"/>
          <p:cNvSpPr txBox="1"/>
          <p:nvPr/>
        </p:nvSpPr>
        <p:spPr>
          <a:xfrm>
            <a:off x="106362" y="2887662"/>
            <a:ext cx="9118600" cy="10160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Biểu hiện:</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Không lo lắng thái quá, tinh thần luôn thoải mái dù khó khăn cận kề.</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+Khi thất bại, vẫn giữ tinh thần vui vẻ và có quyết tâm vượt qua nó.</a:t>
            </a:r>
            <a:endParaRPr/>
          </a:p>
        </p:txBody>
      </p:sp>
      <p:sp>
        <p:nvSpPr>
          <p:cNvPr id="303" name="Google Shape;303;p22"/>
          <p:cNvSpPr txBox="1"/>
          <p:nvPr/>
        </p:nvSpPr>
        <p:spPr>
          <a:xfrm>
            <a:off x="36512" y="4038600"/>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Đánh giá: vai trò:</a:t>
            </a:r>
            <a:endParaRPr/>
          </a:p>
        </p:txBody>
      </p:sp>
      <p:sp>
        <p:nvSpPr>
          <p:cNvPr id="304" name="Google Shape;304;p22"/>
          <p:cNvSpPr txBox="1"/>
          <p:nvPr/>
        </p:nvSpPr>
        <p:spPr>
          <a:xfrm>
            <a:off x="165362" y="4438650"/>
            <a:ext cx="9118500" cy="2247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Giá trị của tinh thần lạc quan:</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Lạc quan khiến con người trở nên khỏe khoắn, có niềm tin vào hiện tại và tương lai, có cơ hội tận hưởng những niềm vui, hạnh phúc trong cuộc sống.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Lạc quan giúp con người vượt lên những thất bại, khó khăn, đạt được những mục tiêu đã đề ra.</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Người lạc quan luôn thấy tâm hồn thanh thản, nhận được sự yêu mến, trân trọng từ người khác.</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500"/>
                                        <p:tgtEl>
                                          <p:spTgt spid="2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9"/>
                                        </p:tgtEl>
                                        <p:attrNameLst>
                                          <p:attrName>style.visibility</p:attrName>
                                        </p:attrNameLst>
                                      </p:cBhvr>
                                      <p:to>
                                        <p:strVal val="visible"/>
                                      </p:to>
                                    </p:set>
                                    <p:animEffect filter="fade" transition="in">
                                      <p:cBhvr>
                                        <p:cTn dur="500"/>
                                        <p:tgtEl>
                                          <p:spTgt spid="2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0"/>
                                        </p:tgtEl>
                                        <p:attrNameLst>
                                          <p:attrName>style.visibility</p:attrName>
                                        </p:attrNameLst>
                                      </p:cBhvr>
                                      <p:to>
                                        <p:strVal val="visible"/>
                                      </p:to>
                                    </p:set>
                                    <p:animEffect filter="fade" transition="in">
                                      <p:cBhvr>
                                        <p:cTn dur="500"/>
                                        <p:tgtEl>
                                          <p:spTgt spid="3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gtEl>
                                        <p:attrNameLst>
                                          <p:attrName>style.visibility</p:attrName>
                                        </p:attrNameLst>
                                      </p:cBhvr>
                                      <p:to>
                                        <p:strVal val="visible"/>
                                      </p:to>
                                    </p:set>
                                    <p:animEffect filter="fade" transition="in">
                                      <p:cBhvr>
                                        <p:cTn dur="500"/>
                                        <p:tgtEl>
                                          <p:spTgt spid="3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2"/>
                                        </p:tgtEl>
                                        <p:attrNameLst>
                                          <p:attrName>style.visibility</p:attrName>
                                        </p:attrNameLst>
                                      </p:cBhvr>
                                      <p:to>
                                        <p:strVal val="visible"/>
                                      </p:to>
                                    </p:set>
                                    <p:animEffect filter="fade" transition="in">
                                      <p:cBhvr>
                                        <p:cTn dur="500"/>
                                        <p:tgtEl>
                                          <p:spTgt spid="3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gtEl>
                                        <p:attrNameLst>
                                          <p:attrName>style.visibility</p:attrName>
                                        </p:attrNameLst>
                                      </p:cBhvr>
                                      <p:to>
                                        <p:strVal val="visible"/>
                                      </p:to>
                                    </p:set>
                                    <p:animEffect filter="fade" transition="in">
                                      <p:cBhvr>
                                        <p:cTn dur="500"/>
                                        <p:tgtEl>
                                          <p:spTgt spid="3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4"/>
                                        </p:tgtEl>
                                        <p:attrNameLst>
                                          <p:attrName>style.visibility</p:attrName>
                                        </p:attrNameLst>
                                      </p:cBhvr>
                                      <p:to>
                                        <p:strVal val="visible"/>
                                      </p:to>
                                    </p:set>
                                    <p:animEffect filter="fade" transition="in">
                                      <p:cBhvr>
                                        <p:cTn dur="500"/>
                                        <p:tgtEl>
                                          <p:spTgt spid="3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23"/>
          <p:cNvSpPr txBox="1"/>
          <p:nvPr/>
        </p:nvSpPr>
        <p:spPr>
          <a:xfrm>
            <a:off x="173037" y="3175"/>
            <a:ext cx="8970962" cy="10160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Mở rộng: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Tuy nhiên, lạc quan không phải là sống ảo tưởng, mơ mộng hão huyền mà phải gắn với thực tế.</a:t>
            </a:r>
            <a:endParaRPr/>
          </a:p>
        </p:txBody>
      </p:sp>
      <p:sp>
        <p:nvSpPr>
          <p:cNvPr id="310" name="Google Shape;310;p23"/>
          <p:cNvSpPr txBox="1"/>
          <p:nvPr/>
        </p:nvSpPr>
        <p:spPr>
          <a:xfrm>
            <a:off x="101600" y="1123950"/>
            <a:ext cx="90090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Bài học nhận thức và hành động:</a:t>
            </a:r>
            <a:r>
              <a:rPr b="0" i="0" lang="en-US" sz="2000" u="none">
                <a:solidFill>
                  <a:schemeClr val="dk1"/>
                </a:solidFill>
                <a:latin typeface="Times New Roman"/>
                <a:ea typeface="Times New Roman"/>
                <a:cs typeface="Times New Roman"/>
                <a:sym typeface="Times New Roman"/>
              </a:rPr>
              <a:t>.</a:t>
            </a:r>
            <a:endParaRPr/>
          </a:p>
        </p:txBody>
      </p:sp>
      <p:sp>
        <p:nvSpPr>
          <p:cNvPr id="311" name="Google Shape;311;p23"/>
          <p:cNvSpPr txBox="1"/>
          <p:nvPr/>
        </p:nvSpPr>
        <p:spPr>
          <a:xfrm>
            <a:off x="90487" y="1531937"/>
            <a:ext cx="89884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Làm việc gì, dù khó khăn tới đâu ta vẫn tin vào những điều tốt đẹp ở phía trước.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Khi gặp thất bại không bỏ cuộc, không chán nản.</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Quan tâm giúp đỡ người khác.</a:t>
            </a:r>
            <a:endParaRPr/>
          </a:p>
        </p:txBody>
      </p:sp>
      <p:sp>
        <p:nvSpPr>
          <p:cNvPr id="312" name="Google Shape;312;p23"/>
          <p:cNvSpPr txBox="1"/>
          <p:nvPr/>
        </p:nvSpPr>
        <p:spPr>
          <a:xfrm>
            <a:off x="65087" y="2762250"/>
            <a:ext cx="911701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3. Kết đoạn:</a:t>
            </a:r>
            <a:r>
              <a:rPr b="0" i="0" lang="en-US" sz="2000" u="none">
                <a:solidFill>
                  <a:schemeClr val="dk1"/>
                </a:solidFill>
                <a:latin typeface="Times New Roman"/>
                <a:ea typeface="Times New Roman"/>
                <a:cs typeface="Times New Roman"/>
                <a:sym typeface="Times New Roman"/>
              </a:rPr>
              <a:t> ( Khẳng định vấn đề).</a:t>
            </a:r>
            <a:endParaRPr/>
          </a:p>
        </p:txBody>
      </p:sp>
      <p:sp>
        <p:nvSpPr>
          <p:cNvPr id="313" name="Google Shape;313;p23"/>
          <p:cNvSpPr txBox="1"/>
          <p:nvPr/>
        </p:nvSpPr>
        <p:spPr>
          <a:xfrm>
            <a:off x="120650" y="3249612"/>
            <a:ext cx="9005887"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Sống lạc quan giúp cho con người ta thêm yêu đời, yêu cuộc sống, vượt qua mọi khó khăn của cuộc đời. Người sống lạc quan luôn nhìn cuộc đời bằng cặp mắt yêu thương, đó chính là lí do họ gắn bó với cuộc sống. sống lạc quan giúp ta luôn nhìn về tương lai, mong muốn một tương lai tốt đẹp.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gtEl>
                                        <p:attrNameLst>
                                          <p:attrName>style.visibility</p:attrName>
                                        </p:attrNameLst>
                                      </p:cBhvr>
                                      <p:to>
                                        <p:strVal val="visible"/>
                                      </p:to>
                                    </p:set>
                                    <p:animEffect filter="fade" transition="in">
                                      <p:cBhvr>
                                        <p:cTn dur="500"/>
                                        <p:tgtEl>
                                          <p:spTgt spid="3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0"/>
                                        </p:tgtEl>
                                        <p:attrNameLst>
                                          <p:attrName>style.visibility</p:attrName>
                                        </p:attrNameLst>
                                      </p:cBhvr>
                                      <p:to>
                                        <p:strVal val="visible"/>
                                      </p:to>
                                    </p:set>
                                    <p:animEffect filter="fade" transition="in">
                                      <p:cBhvr>
                                        <p:cTn dur="500"/>
                                        <p:tgtEl>
                                          <p:spTgt spid="3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1"/>
                                        </p:tgtEl>
                                        <p:attrNameLst>
                                          <p:attrName>style.visibility</p:attrName>
                                        </p:attrNameLst>
                                      </p:cBhvr>
                                      <p:to>
                                        <p:strVal val="visible"/>
                                      </p:to>
                                    </p:set>
                                    <p:animEffect filter="fade" transition="in">
                                      <p:cBhvr>
                                        <p:cTn dur="500"/>
                                        <p:tgtEl>
                                          <p:spTgt spid="3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2"/>
                                        </p:tgtEl>
                                        <p:attrNameLst>
                                          <p:attrName>style.visibility</p:attrName>
                                        </p:attrNameLst>
                                      </p:cBhvr>
                                      <p:to>
                                        <p:strVal val="visible"/>
                                      </p:to>
                                    </p:set>
                                    <p:animEffect filter="fade" transition="in">
                                      <p:cBhvr>
                                        <p:cTn dur="500"/>
                                        <p:tgtEl>
                                          <p:spTgt spid="3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gtEl>
                                        <p:attrNameLst>
                                          <p:attrName>style.visibility</p:attrName>
                                        </p:attrNameLst>
                                      </p:cBhvr>
                                      <p:to>
                                        <p:strVal val="visible"/>
                                      </p:to>
                                    </p:set>
                                    <p:animEffect filter="fade" transition="in">
                                      <p:cBhvr>
                                        <p:cTn dur="500"/>
                                        <p:tgtEl>
                                          <p:spTgt spid="3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24"/>
          <p:cNvSpPr txBox="1"/>
          <p:nvPr/>
        </p:nvSpPr>
        <p:spPr>
          <a:xfrm>
            <a:off x="36512" y="3175"/>
            <a:ext cx="9186862"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Hướng dẫn làm bài:</a:t>
            </a:r>
            <a:endParaRPr b="0" i="0" sz="2000" u="none">
              <a:solidFill>
                <a:srgbClr val="0000FF"/>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Đề 10: </a:t>
            </a:r>
            <a:r>
              <a:rPr b="0" i="0" lang="en-US" sz="2000" u="none">
                <a:solidFill>
                  <a:schemeClr val="dk1"/>
                </a:solidFill>
                <a:latin typeface="Times New Roman"/>
                <a:ea typeface="Times New Roman"/>
                <a:cs typeface="Times New Roman"/>
                <a:sym typeface="Times New Roman"/>
              </a:rPr>
              <a:t>Trình bày ý kiến của em bằng một đoan jvawn khoảng 200 chữ về vấn đề:</a:t>
            </a:r>
            <a:r>
              <a:rPr b="0" i="1" lang="en-US" sz="2000" u="none">
                <a:solidFill>
                  <a:schemeClr val="dk1"/>
                </a:solidFill>
                <a:latin typeface="Times New Roman"/>
                <a:ea typeface="Times New Roman"/>
                <a:cs typeface="Times New Roman"/>
                <a:sym typeface="Times New Roman"/>
              </a:rPr>
              <a:t>“Sự tự tin của con người trong cuộc sống”.</a:t>
            </a:r>
            <a:endParaRPr b="0" i="0" sz="20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2000" u="none">
              <a:solidFill>
                <a:schemeClr val="dk1"/>
              </a:solidFill>
              <a:latin typeface="Times New Roman"/>
              <a:ea typeface="Times New Roman"/>
              <a:cs typeface="Times New Roman"/>
              <a:sym typeface="Times New Roman"/>
            </a:endParaRPr>
          </a:p>
        </p:txBody>
      </p:sp>
      <p:sp>
        <p:nvSpPr>
          <p:cNvPr id="319" name="Google Shape;319;p24"/>
          <p:cNvSpPr txBox="1"/>
          <p:nvPr/>
        </p:nvSpPr>
        <p:spPr>
          <a:xfrm>
            <a:off x="3175" y="1019175"/>
            <a:ext cx="9140825" cy="16303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1. Mở đoạn:</a:t>
            </a:r>
            <a:r>
              <a:rPr b="0" i="0" lang="en-US" sz="2000" u="none">
                <a:solidFill>
                  <a:schemeClr val="dk1"/>
                </a:solidFill>
                <a:latin typeface="Times New Roman"/>
                <a:ea typeface="Times New Roman"/>
                <a:cs typeface="Times New Roman"/>
                <a:sym typeface="Times New Roman"/>
              </a:rPr>
              <a:t>( Dẫn dắt, giới thiệu vấn đề) Sự thành công của mỗi con người không chỉ có được bằng tài năng của mình mà còn bằng sự tự tin, bằng bản lĩnh. Mặc dù mỗi tự tin thôi thì chưa thể làm nên thành công nhưng nó sẽ là đòn mẩy mang “công danh” đến nhanh hơn cho bạn. Vậy tự tin là gì? Nó có vai trò quan trọng gì trong đời sống của mỗi người hiện nay?</a:t>
            </a:r>
            <a:endParaRPr/>
          </a:p>
        </p:txBody>
      </p:sp>
      <p:sp>
        <p:nvSpPr>
          <p:cNvPr id="320" name="Google Shape;320;p24"/>
          <p:cNvSpPr txBox="1"/>
          <p:nvPr/>
        </p:nvSpPr>
        <p:spPr>
          <a:xfrm>
            <a:off x="82550" y="2649537"/>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2. Thân đoạn:</a:t>
            </a:r>
            <a:endParaRPr/>
          </a:p>
        </p:txBody>
      </p:sp>
      <p:sp>
        <p:nvSpPr>
          <p:cNvPr id="321" name="Google Shape;321;p24"/>
          <p:cNvSpPr txBox="1"/>
          <p:nvPr/>
        </p:nvSpPr>
        <p:spPr>
          <a:xfrm>
            <a:off x="0" y="3049587"/>
            <a:ext cx="89884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Giair  thích</a:t>
            </a:r>
            <a:r>
              <a:rPr b="0" i="0" lang="en-US" sz="2000" u="none">
                <a:solidFill>
                  <a:schemeClr val="dk1"/>
                </a:solidFill>
                <a:latin typeface="Times New Roman"/>
                <a:ea typeface="Times New Roman"/>
                <a:cs typeface="Times New Roman"/>
                <a:sym typeface="Times New Roman"/>
              </a:rPr>
              <a:t>: Giải thích sơ lược khái niệm </a:t>
            </a:r>
            <a:r>
              <a:rPr b="0" i="1" lang="en-US" sz="2000" u="none">
                <a:solidFill>
                  <a:schemeClr val="dk1"/>
                </a:solidFill>
                <a:latin typeface="Times New Roman"/>
                <a:ea typeface="Times New Roman"/>
                <a:cs typeface="Times New Roman"/>
                <a:sym typeface="Times New Roman"/>
              </a:rPr>
              <a:t>Sự tự tin</a:t>
            </a:r>
            <a:r>
              <a:rPr b="0" i="0" lang="en-US" sz="2000" u="none">
                <a:solidFill>
                  <a:schemeClr val="dk1"/>
                </a:solidFill>
                <a:latin typeface="Times New Roman"/>
                <a:ea typeface="Times New Roman"/>
                <a:cs typeface="Times New Roman"/>
                <a:sym typeface="Times New Roman"/>
              </a:rPr>
              <a:t>: tin vào chính mình, vào năng lực của bản thân mình. Đây là thái độ sống tích cực của con người.</a:t>
            </a:r>
            <a:endParaRPr/>
          </a:p>
        </p:txBody>
      </p:sp>
      <p:sp>
        <p:nvSpPr>
          <p:cNvPr id="322" name="Google Shape;322;p24"/>
          <p:cNvSpPr txBox="1"/>
          <p:nvPr/>
        </p:nvSpPr>
        <p:spPr>
          <a:xfrm>
            <a:off x="82550" y="3738562"/>
            <a:ext cx="9117012" cy="132238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Biểu hiện:</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Những người có sự tự tin thường có sự chủ động, bản lĩnh trước mọi tình huống trong cuộc sống, luôn có ý thức khẳng định mình trước mọi người, tin ở khả năng của mình…</a:t>
            </a:r>
            <a:endParaRPr/>
          </a:p>
        </p:txBody>
      </p:sp>
      <p:sp>
        <p:nvSpPr>
          <p:cNvPr id="323" name="Google Shape;323;p24"/>
          <p:cNvSpPr txBox="1"/>
          <p:nvPr/>
        </p:nvSpPr>
        <p:spPr>
          <a:xfrm>
            <a:off x="25400" y="5111750"/>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Đánh giá: vai trò:</a:t>
            </a:r>
            <a:endParaRPr/>
          </a:p>
        </p:txBody>
      </p:sp>
      <p:sp>
        <p:nvSpPr>
          <p:cNvPr id="324" name="Google Shape;324;p24"/>
          <p:cNvSpPr txBox="1"/>
          <p:nvPr/>
        </p:nvSpPr>
        <p:spPr>
          <a:xfrm>
            <a:off x="106362" y="5562600"/>
            <a:ext cx="9117012"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Sự tự tin giúp con người dễ đi đến thành công hơn vì người tự tin thường có khả năng giao tiếp tốt, có những quyết định nhạy bén, sáng suốt, hay nắm bắt cơ hội cho mình…</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Thiếu tự tin là nguyên nhân của phần lớn thất bại.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8"/>
                                        </p:tgtEl>
                                        <p:attrNameLst>
                                          <p:attrName>style.visibility</p:attrName>
                                        </p:attrNameLst>
                                      </p:cBhvr>
                                      <p:to>
                                        <p:strVal val="visible"/>
                                      </p:to>
                                    </p:set>
                                    <p:animEffect filter="fade" transition="in">
                                      <p:cBhvr>
                                        <p:cTn dur="500"/>
                                        <p:tgtEl>
                                          <p:spTgt spid="3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9"/>
                                        </p:tgtEl>
                                        <p:attrNameLst>
                                          <p:attrName>style.visibility</p:attrName>
                                        </p:attrNameLst>
                                      </p:cBhvr>
                                      <p:to>
                                        <p:strVal val="visible"/>
                                      </p:to>
                                    </p:set>
                                    <p:animEffect filter="fade" transition="in">
                                      <p:cBhvr>
                                        <p:cTn dur="500"/>
                                        <p:tgtEl>
                                          <p:spTgt spid="31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gtEl>
                                        <p:attrNameLst>
                                          <p:attrName>style.visibility</p:attrName>
                                        </p:attrNameLst>
                                      </p:cBhvr>
                                      <p:to>
                                        <p:strVal val="visible"/>
                                      </p:to>
                                    </p:set>
                                    <p:animEffect filter="fade" transition="in">
                                      <p:cBhvr>
                                        <p:cTn dur="500"/>
                                        <p:tgtEl>
                                          <p:spTgt spid="3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1"/>
                                        </p:tgtEl>
                                        <p:attrNameLst>
                                          <p:attrName>style.visibility</p:attrName>
                                        </p:attrNameLst>
                                      </p:cBhvr>
                                      <p:to>
                                        <p:strVal val="visible"/>
                                      </p:to>
                                    </p:set>
                                    <p:animEffect filter="fade" transition="in">
                                      <p:cBhvr>
                                        <p:cTn dur="500"/>
                                        <p:tgtEl>
                                          <p:spTgt spid="3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2"/>
                                        </p:tgtEl>
                                        <p:attrNameLst>
                                          <p:attrName>style.visibility</p:attrName>
                                        </p:attrNameLst>
                                      </p:cBhvr>
                                      <p:to>
                                        <p:strVal val="visible"/>
                                      </p:to>
                                    </p:set>
                                    <p:animEffect filter="fade" transition="in">
                                      <p:cBhvr>
                                        <p:cTn dur="500"/>
                                        <p:tgtEl>
                                          <p:spTgt spid="3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3"/>
                                        </p:tgtEl>
                                        <p:attrNameLst>
                                          <p:attrName>style.visibility</p:attrName>
                                        </p:attrNameLst>
                                      </p:cBhvr>
                                      <p:to>
                                        <p:strVal val="visible"/>
                                      </p:to>
                                    </p:set>
                                    <p:animEffect filter="fade" transition="in">
                                      <p:cBhvr>
                                        <p:cTn dur="500"/>
                                        <p:tgtEl>
                                          <p:spTgt spid="3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4"/>
                                        </p:tgtEl>
                                        <p:attrNameLst>
                                          <p:attrName>style.visibility</p:attrName>
                                        </p:attrNameLst>
                                      </p:cBhvr>
                                      <p:to>
                                        <p:strVal val="visible"/>
                                      </p:to>
                                    </p:set>
                                    <p:animEffect filter="fade" transition="in">
                                      <p:cBhvr>
                                        <p:cTn dur="500"/>
                                        <p:tgtEl>
                                          <p:spTgt spid="3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25"/>
          <p:cNvSpPr txBox="1"/>
          <p:nvPr/>
        </p:nvSpPr>
        <p:spPr>
          <a:xfrm>
            <a:off x="173037" y="3175"/>
            <a:ext cx="8970962" cy="10160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Mở rộng: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Cần phân biệt sự tự tin với tự cao, tự đại. Để thành công, ngoài sự tự tin, cần có thái độ cầu tiến, không ngừng học hỏi. Trái ngược với sự tự tin là sự tự ti.</a:t>
            </a:r>
            <a:endParaRPr/>
          </a:p>
        </p:txBody>
      </p:sp>
      <p:sp>
        <p:nvSpPr>
          <p:cNvPr id="330" name="Google Shape;330;p25"/>
          <p:cNvSpPr txBox="1"/>
          <p:nvPr/>
        </p:nvSpPr>
        <p:spPr>
          <a:xfrm>
            <a:off x="101600" y="1123950"/>
            <a:ext cx="90090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Bài học nhận thức và hành động:</a:t>
            </a:r>
            <a:r>
              <a:rPr b="0" i="0" lang="en-US" sz="2000" u="none">
                <a:solidFill>
                  <a:schemeClr val="dk1"/>
                </a:solidFill>
                <a:latin typeface="Times New Roman"/>
                <a:ea typeface="Times New Roman"/>
                <a:cs typeface="Times New Roman"/>
                <a:sym typeface="Times New Roman"/>
              </a:rPr>
              <a:t>.</a:t>
            </a:r>
            <a:endParaRPr/>
          </a:p>
        </p:txBody>
      </p:sp>
      <p:sp>
        <p:nvSpPr>
          <p:cNvPr id="331" name="Google Shape;331;p25"/>
          <p:cNvSpPr txBox="1"/>
          <p:nvPr/>
        </p:nvSpPr>
        <p:spPr>
          <a:xfrm>
            <a:off x="90487" y="1531937"/>
            <a:ext cx="89884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Bài học nhận thức và hành động: để có được sự tự tin, cần trang bị đầy đủ kiến thức, tham gia các hoạt động giao tiếp</a:t>
            </a:r>
            <a:endParaRPr/>
          </a:p>
        </p:txBody>
      </p:sp>
      <p:sp>
        <p:nvSpPr>
          <p:cNvPr id="332" name="Google Shape;332;p25"/>
          <p:cNvSpPr txBox="1"/>
          <p:nvPr/>
        </p:nvSpPr>
        <p:spPr>
          <a:xfrm>
            <a:off x="65087" y="2762250"/>
            <a:ext cx="911701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3. Kết đoạn:</a:t>
            </a:r>
            <a:r>
              <a:rPr b="0" i="0" lang="en-US" sz="2000" u="none">
                <a:solidFill>
                  <a:schemeClr val="dk1"/>
                </a:solidFill>
                <a:latin typeface="Times New Roman"/>
                <a:ea typeface="Times New Roman"/>
                <a:cs typeface="Times New Roman"/>
                <a:sym typeface="Times New Roman"/>
              </a:rPr>
              <a:t> ( Khẳng định vấn đề).</a:t>
            </a:r>
            <a:endParaRPr/>
          </a:p>
        </p:txBody>
      </p:sp>
      <p:sp>
        <p:nvSpPr>
          <p:cNvPr id="333" name="Google Shape;333;p25"/>
          <p:cNvSpPr txBox="1"/>
          <p:nvPr/>
        </p:nvSpPr>
        <p:spPr>
          <a:xfrm>
            <a:off x="120650" y="3249612"/>
            <a:ext cx="9005887"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Như vậy có thể thấy đức tính tự tin là một đức tính vô cùng cần thiết với con người. Chúng ta muốn hoàn thiện và phát triển, muốn đi tới thành công trong cuộc sống thì phải tự tin.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gtEl>
                                        <p:attrNameLst>
                                          <p:attrName>style.visibility</p:attrName>
                                        </p:attrNameLst>
                                      </p:cBhvr>
                                      <p:to>
                                        <p:strVal val="visible"/>
                                      </p:to>
                                    </p:set>
                                    <p:animEffect filter="fade" transition="in">
                                      <p:cBhvr>
                                        <p:cTn dur="500"/>
                                        <p:tgtEl>
                                          <p:spTgt spid="3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0"/>
                                        </p:tgtEl>
                                        <p:attrNameLst>
                                          <p:attrName>style.visibility</p:attrName>
                                        </p:attrNameLst>
                                      </p:cBhvr>
                                      <p:to>
                                        <p:strVal val="visible"/>
                                      </p:to>
                                    </p:set>
                                    <p:animEffect filter="fade" transition="in">
                                      <p:cBhvr>
                                        <p:cTn dur="500"/>
                                        <p:tgtEl>
                                          <p:spTgt spid="3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gtEl>
                                        <p:attrNameLst>
                                          <p:attrName>style.visibility</p:attrName>
                                        </p:attrNameLst>
                                      </p:cBhvr>
                                      <p:to>
                                        <p:strVal val="visible"/>
                                      </p:to>
                                    </p:set>
                                    <p:animEffect filter="fade" transition="in">
                                      <p:cBhvr>
                                        <p:cTn dur="500"/>
                                        <p:tgtEl>
                                          <p:spTgt spid="3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2"/>
                                        </p:tgtEl>
                                        <p:attrNameLst>
                                          <p:attrName>style.visibility</p:attrName>
                                        </p:attrNameLst>
                                      </p:cBhvr>
                                      <p:to>
                                        <p:strVal val="visible"/>
                                      </p:to>
                                    </p:set>
                                    <p:animEffect filter="fade" transition="in">
                                      <p:cBhvr>
                                        <p:cTn dur="500"/>
                                        <p:tgtEl>
                                          <p:spTgt spid="3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gtEl>
                                        <p:attrNameLst>
                                          <p:attrName>style.visibility</p:attrName>
                                        </p:attrNameLst>
                                      </p:cBhvr>
                                      <p:to>
                                        <p:strVal val="visible"/>
                                      </p:to>
                                    </p:set>
                                    <p:animEffect filter="fade" transition="in">
                                      <p:cBhvr>
                                        <p:cTn dur="500"/>
                                        <p:tgtEl>
                                          <p:spTgt spid="3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26"/>
          <p:cNvSpPr txBox="1"/>
          <p:nvPr/>
        </p:nvSpPr>
        <p:spPr>
          <a:xfrm>
            <a:off x="36512" y="3175"/>
            <a:ext cx="9186862"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Hướng dẫn làm bài:</a:t>
            </a:r>
            <a:endParaRPr b="0" i="0" sz="2000" u="none">
              <a:solidFill>
                <a:srgbClr val="0000FF"/>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FF"/>
              </a:buClr>
              <a:buSzPts val="2000"/>
              <a:buFont typeface="Times New Roman"/>
              <a:buNone/>
            </a:pPr>
            <a:r>
              <a:rPr b="1" i="0" lang="en-US" sz="2000" u="none">
                <a:solidFill>
                  <a:srgbClr val="0000FF"/>
                </a:solidFill>
                <a:latin typeface="Times New Roman"/>
                <a:ea typeface="Times New Roman"/>
                <a:cs typeface="Times New Roman"/>
                <a:sym typeface="Times New Roman"/>
              </a:rPr>
              <a:t>Đề 11: </a:t>
            </a:r>
            <a:r>
              <a:rPr b="0" i="0" lang="en-US" sz="2000" u="none">
                <a:solidFill>
                  <a:schemeClr val="dk1"/>
                </a:solidFill>
                <a:latin typeface="Times New Roman"/>
                <a:ea typeface="Times New Roman"/>
                <a:cs typeface="Times New Roman"/>
                <a:sym typeface="Times New Roman"/>
              </a:rPr>
              <a:t>Viết bài văn ngắn (không quá 600 từ) trình bày ý kiến của anh/chị về câu nói sau đây của nhà văn Nga Lep Tôn-xtôi:</a:t>
            </a:r>
            <a:r>
              <a:rPr b="0" i="1" lang="en-US" sz="2000" u="none">
                <a:solidFill>
                  <a:schemeClr val="dk1"/>
                </a:solidFill>
                <a:latin typeface="Times New Roman"/>
                <a:ea typeface="Times New Roman"/>
                <a:cs typeface="Times New Roman"/>
                <a:sym typeface="Times New Roman"/>
              </a:rPr>
              <a:t>“Bạn đừng nên chờ đợi những quà tặng bất ngờ của cuộc sống mà hãy tự mình làm nên cuộc sống”.</a:t>
            </a:r>
            <a:endParaRPr/>
          </a:p>
        </p:txBody>
      </p:sp>
      <p:sp>
        <p:nvSpPr>
          <p:cNvPr id="339" name="Google Shape;339;p26"/>
          <p:cNvSpPr txBox="1"/>
          <p:nvPr/>
        </p:nvSpPr>
        <p:spPr>
          <a:xfrm>
            <a:off x="106362" y="1219200"/>
            <a:ext cx="9139237" cy="16303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1. Mở đoạn:</a:t>
            </a:r>
            <a:r>
              <a:rPr b="0" i="0" lang="en-US" sz="2000" u="none">
                <a:solidFill>
                  <a:schemeClr val="dk1"/>
                </a:solidFill>
                <a:latin typeface="Times New Roman"/>
                <a:ea typeface="Times New Roman"/>
                <a:cs typeface="Times New Roman"/>
                <a:sym typeface="Times New Roman"/>
              </a:rPr>
              <a:t>( Dẫn dắt, giới thiệu vấn đề) Cuộc sống vốn vẫn luôn tràn ngập màu sắc và ẩn giấu nhiều điều bất ngờ, mà con người ta vẫn chưa thể nào khám phá hết được. Nhưng những điều bất ngờ ấy cần chúng ta tìm tòi, khám phá. Có một câu nói rất hay và ý nghĩ của nhà văn Nga Lép Tôn-xtôi rằng: "Bạn đừng nên chờ đợi những quà tặng bất ngờ của cuộc sống mà hãy tự mình làm nên cuộc sống". người hiện nay?</a:t>
            </a:r>
            <a:endParaRPr/>
          </a:p>
        </p:txBody>
      </p:sp>
      <p:sp>
        <p:nvSpPr>
          <p:cNvPr id="340" name="Google Shape;340;p26"/>
          <p:cNvSpPr txBox="1"/>
          <p:nvPr/>
        </p:nvSpPr>
        <p:spPr>
          <a:xfrm>
            <a:off x="68262" y="2743200"/>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2. Thân đoạn:</a:t>
            </a:r>
            <a:endParaRPr/>
          </a:p>
        </p:txBody>
      </p:sp>
      <p:sp>
        <p:nvSpPr>
          <p:cNvPr id="341" name="Google Shape;341;p26"/>
          <p:cNvSpPr txBox="1"/>
          <p:nvPr/>
        </p:nvSpPr>
        <p:spPr>
          <a:xfrm>
            <a:off x="0" y="3049587"/>
            <a:ext cx="8988425"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a:solidFill>
                  <a:srgbClr val="FF0000"/>
                </a:solidFill>
                <a:latin typeface="Times New Roman"/>
                <a:ea typeface="Times New Roman"/>
                <a:cs typeface="Times New Roman"/>
                <a:sym typeface="Times New Roman"/>
              </a:rPr>
              <a:t>- Giair  thích</a:t>
            </a:r>
            <a:r>
              <a:rPr b="0" i="0" lang="en-US" sz="2000" u="none">
                <a:solidFill>
                  <a:schemeClr val="dk1"/>
                </a:solidFill>
                <a:latin typeface="Times New Roman"/>
                <a:ea typeface="Times New Roman"/>
                <a:cs typeface="Times New Roman"/>
                <a:sym typeface="Times New Roman"/>
              </a:rPr>
              <a:t>: + Quà tặng bất ngờ: có thể hiểu theo nghĩa cụ thể - khái quát (vật chất và tinh thần, những cơ hội, may mắn bất ngờ…)</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Nội dung ý nghĩa của câu nói: khuyên con người cần có thái độ sống chủ động, có ý chí và nghị lực vươn lên.</a:t>
            </a:r>
            <a:endParaRPr/>
          </a:p>
        </p:txBody>
      </p:sp>
      <p:sp>
        <p:nvSpPr>
          <p:cNvPr id="342" name="Google Shape;342;p26"/>
          <p:cNvSpPr txBox="1"/>
          <p:nvPr/>
        </p:nvSpPr>
        <p:spPr>
          <a:xfrm>
            <a:off x="82550" y="4449762"/>
            <a:ext cx="9117012" cy="255428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Biểu hiện:</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Món quà khiến ta hạnh phúc, vui vẻ:</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Món quà vật chất, tinh thần bất ngờ mà người thân, bạn bè thậm chí là một người lạ dành tặng cho bạn.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Chúng cũng có thể là những điều may mắn đến với bạn trong công việc, học tập hay còn có khi là những cơ hội bất ngờ đến với chúng ta.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Nhưng "quà tặng bất ngờ của cuộc sống" không phải lúc nào cũng đầy những điều tốt đẹp, may mắn mà đôi khi nó còn mang đến cho bạn những niềm đau.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8"/>
                                        </p:tgtEl>
                                        <p:attrNameLst>
                                          <p:attrName>style.visibility</p:attrName>
                                        </p:attrNameLst>
                                      </p:cBhvr>
                                      <p:to>
                                        <p:strVal val="visible"/>
                                      </p:to>
                                    </p:set>
                                    <p:animEffect filter="fade" transition="in">
                                      <p:cBhvr>
                                        <p:cTn dur="500"/>
                                        <p:tgtEl>
                                          <p:spTgt spid="3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9"/>
                                        </p:tgtEl>
                                        <p:attrNameLst>
                                          <p:attrName>style.visibility</p:attrName>
                                        </p:attrNameLst>
                                      </p:cBhvr>
                                      <p:to>
                                        <p:strVal val="visible"/>
                                      </p:to>
                                    </p:set>
                                    <p:animEffect filter="fade" transition="in">
                                      <p:cBhvr>
                                        <p:cTn dur="500"/>
                                        <p:tgtEl>
                                          <p:spTgt spid="3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0"/>
                                        </p:tgtEl>
                                        <p:attrNameLst>
                                          <p:attrName>style.visibility</p:attrName>
                                        </p:attrNameLst>
                                      </p:cBhvr>
                                      <p:to>
                                        <p:strVal val="visible"/>
                                      </p:to>
                                    </p:set>
                                    <p:animEffect filter="fade" transition="in">
                                      <p:cBhvr>
                                        <p:cTn dur="500"/>
                                        <p:tgtEl>
                                          <p:spTgt spid="3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gtEl>
                                        <p:attrNameLst>
                                          <p:attrName>style.visibility</p:attrName>
                                        </p:attrNameLst>
                                      </p:cBhvr>
                                      <p:to>
                                        <p:strVal val="visible"/>
                                      </p:to>
                                    </p:set>
                                    <p:animEffect filter="fade" transition="in">
                                      <p:cBhvr>
                                        <p:cTn dur="500"/>
                                        <p:tgtEl>
                                          <p:spTgt spid="3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gtEl>
                                        <p:attrNameLst>
                                          <p:attrName>style.visibility</p:attrName>
                                        </p:attrNameLst>
                                      </p:cBhvr>
                                      <p:to>
                                        <p:strVal val="visible"/>
                                      </p:to>
                                    </p:set>
                                    <p:animEffect filter="fade" transition="in">
                                      <p:cBhvr>
                                        <p:cTn dur="500"/>
                                        <p:tgtEl>
                                          <p:spTgt spid="3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27"/>
          <p:cNvSpPr txBox="1"/>
          <p:nvPr/>
        </p:nvSpPr>
        <p:spPr>
          <a:xfrm>
            <a:off x="173037" y="3175"/>
            <a:ext cx="8970962" cy="163195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Vai trò: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Quà tặng bất ngờ mang lại niềm vui, sự hào hứng…nhưng không phải lúc nào nó cũng có.</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Vượt qua được những điều bất ngờ không may mắn sẽ giúp ta vững vàng hơn trong cuộc sống.</a:t>
            </a:r>
            <a:endParaRPr/>
          </a:p>
        </p:txBody>
      </p:sp>
      <p:sp>
        <p:nvSpPr>
          <p:cNvPr id="348" name="Google Shape;348;p27"/>
          <p:cNvSpPr txBox="1"/>
          <p:nvPr/>
        </p:nvSpPr>
        <p:spPr>
          <a:xfrm>
            <a:off x="101600" y="1635125"/>
            <a:ext cx="9009062" cy="40005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a:solidFill>
                  <a:srgbClr val="FF0000"/>
                </a:solidFill>
                <a:latin typeface="Times New Roman"/>
                <a:ea typeface="Times New Roman"/>
                <a:cs typeface="Times New Roman"/>
                <a:sym typeface="Times New Roman"/>
              </a:rPr>
              <a:t>- Mở rộng: </a:t>
            </a:r>
            <a:endParaRPr/>
          </a:p>
        </p:txBody>
      </p:sp>
      <p:sp>
        <p:nvSpPr>
          <p:cNvPr id="349" name="Google Shape;349;p27"/>
          <p:cNvSpPr txBox="1"/>
          <p:nvPr/>
        </p:nvSpPr>
        <p:spPr>
          <a:xfrm>
            <a:off x="0" y="2035175"/>
            <a:ext cx="8988425" cy="19383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Nhiều người khi nhận được quà tặng bất ngờ: có tâm lí chờ đợi, ỷ lại, thậm chí phung phí những quà tặng ấy.</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Phê phán một số người sống thụ động, thiếu ý chí vươn lên, chỉ chờ đợi </a:t>
            </a:r>
            <a:r>
              <a:rPr b="0" i="1" lang="en-US" sz="2000" u="none">
                <a:solidFill>
                  <a:schemeClr val="dk1"/>
                </a:solidFill>
                <a:latin typeface="Times New Roman"/>
                <a:ea typeface="Times New Roman"/>
                <a:cs typeface="Times New Roman"/>
                <a:sym typeface="Times New Roman"/>
              </a:rPr>
              <a:t>quà tặng bất ngờ</a:t>
            </a:r>
            <a:r>
              <a:rPr b="0" i="0" lang="en-US" sz="2000" u="none">
                <a:solidFill>
                  <a:schemeClr val="dk1"/>
                </a:solidFill>
                <a:latin typeface="Times New Roman"/>
                <a:ea typeface="Times New Roman"/>
                <a:cs typeface="Times New Roman"/>
                <a:sym typeface="Times New Roman"/>
              </a:rPr>
              <a:t> mà không </a:t>
            </a:r>
            <a:r>
              <a:rPr b="0" i="1" lang="en-US" sz="2000" u="none">
                <a:solidFill>
                  <a:schemeClr val="dk1"/>
                </a:solidFill>
                <a:latin typeface="Times New Roman"/>
                <a:ea typeface="Times New Roman"/>
                <a:cs typeface="Times New Roman"/>
                <a:sym typeface="Times New Roman"/>
              </a:rPr>
              <a:t>tự mình làm nên cuộc sống</a:t>
            </a:r>
            <a:r>
              <a:rPr b="0" i="0" lang="en-US" sz="2000" u="none">
                <a:solidFill>
                  <a:schemeClr val="dk1"/>
                </a:solidFill>
                <a:latin typeface="Times New Roman"/>
                <a:ea typeface="Times New Roman"/>
                <a:cs typeface="Times New Roman"/>
                <a:sym typeface="Times New Roman"/>
              </a:rPr>
              <a:t>.</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 Không thể phủ nhận những giá trị, ý nghĩa của quà tặng bất ngờ mà cuộc sống mang lại cho con người, vấn đề là biết tận dụng, trân trọng quà tặng ấy như thế nào.</a:t>
            </a:r>
            <a:endParaRPr/>
          </a:p>
        </p:txBody>
      </p:sp>
      <p:sp>
        <p:nvSpPr>
          <p:cNvPr id="350" name="Google Shape;350;p27"/>
          <p:cNvSpPr txBox="1"/>
          <p:nvPr/>
        </p:nvSpPr>
        <p:spPr>
          <a:xfrm>
            <a:off x="130175" y="4371975"/>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3. Kết đoạn:</a:t>
            </a:r>
            <a:r>
              <a:rPr b="0" i="0" lang="en-US" sz="2000" u="none">
                <a:solidFill>
                  <a:schemeClr val="dk1"/>
                </a:solidFill>
                <a:latin typeface="Times New Roman"/>
                <a:ea typeface="Times New Roman"/>
                <a:cs typeface="Times New Roman"/>
                <a:sym typeface="Times New Roman"/>
              </a:rPr>
              <a:t> ( Khẳng định vấn đề).</a:t>
            </a:r>
            <a:endParaRPr/>
          </a:p>
        </p:txBody>
      </p:sp>
      <p:sp>
        <p:nvSpPr>
          <p:cNvPr id="351" name="Google Shape;351;p27"/>
          <p:cNvSpPr txBox="1"/>
          <p:nvPr/>
        </p:nvSpPr>
        <p:spPr>
          <a:xfrm>
            <a:off x="139700" y="4854575"/>
            <a:ext cx="900747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a:solidFill>
                  <a:schemeClr val="dk1"/>
                </a:solidFill>
                <a:latin typeface="Times New Roman"/>
                <a:ea typeface="Times New Roman"/>
                <a:cs typeface="Times New Roman"/>
                <a:sym typeface="Times New Roman"/>
              </a:rPr>
              <a:t>Hãy để cuộc sống của mình luôn xuất hiện điều kỳ diệu nhờ sự cố gắng không ngừng nghỉ của bạn và thi thoảng thêm một vài món quà bất ngờ mà cuộc sống ban tặng, có thế cuộc đời mới thực sự có ý nghĩa và rực rỡ sắc màu.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7"/>
                                        </p:tgtEl>
                                        <p:attrNameLst>
                                          <p:attrName>style.visibility</p:attrName>
                                        </p:attrNameLst>
                                      </p:cBhvr>
                                      <p:to>
                                        <p:strVal val="visible"/>
                                      </p:to>
                                    </p:set>
                                    <p:animEffect filter="fade" transition="in">
                                      <p:cBhvr>
                                        <p:cTn dur="500"/>
                                        <p:tgtEl>
                                          <p:spTgt spid="3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8"/>
                                        </p:tgtEl>
                                        <p:attrNameLst>
                                          <p:attrName>style.visibility</p:attrName>
                                        </p:attrNameLst>
                                      </p:cBhvr>
                                      <p:to>
                                        <p:strVal val="visible"/>
                                      </p:to>
                                    </p:set>
                                    <p:animEffect filter="fade" transition="in">
                                      <p:cBhvr>
                                        <p:cTn dur="500"/>
                                        <p:tgtEl>
                                          <p:spTgt spid="3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gtEl>
                                        <p:attrNameLst>
                                          <p:attrName>style.visibility</p:attrName>
                                        </p:attrNameLst>
                                      </p:cBhvr>
                                      <p:to>
                                        <p:strVal val="visible"/>
                                      </p:to>
                                    </p:set>
                                    <p:animEffect filter="fade" transition="in">
                                      <p:cBhvr>
                                        <p:cTn dur="500"/>
                                        <p:tgtEl>
                                          <p:spTgt spid="3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0"/>
                                        </p:tgtEl>
                                        <p:attrNameLst>
                                          <p:attrName>style.visibility</p:attrName>
                                        </p:attrNameLst>
                                      </p:cBhvr>
                                      <p:to>
                                        <p:strVal val="visible"/>
                                      </p:to>
                                    </p:set>
                                    <p:animEffect filter="fade" transition="in">
                                      <p:cBhvr>
                                        <p:cTn dur="500"/>
                                        <p:tgtEl>
                                          <p:spTgt spid="35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1"/>
                                        </p:tgtEl>
                                        <p:attrNameLst>
                                          <p:attrName>style.visibility</p:attrName>
                                        </p:attrNameLst>
                                      </p:cBhvr>
                                      <p:to>
                                        <p:strVal val="visible"/>
                                      </p:to>
                                    </p:set>
                                    <p:animEffect filter="fade" transition="in">
                                      <p:cBhvr>
                                        <p:cTn dur="500"/>
                                        <p:tgtEl>
                                          <p:spTgt spid="35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3"/>
          <p:cNvSpPr txBox="1"/>
          <p:nvPr/>
        </p:nvSpPr>
        <p:spPr>
          <a:xfrm>
            <a:off x="107950" y="461962"/>
            <a:ext cx="89455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a. Mở đoạn:</a:t>
            </a:r>
            <a:endParaRPr/>
          </a:p>
        </p:txBody>
      </p:sp>
      <p:sp>
        <p:nvSpPr>
          <p:cNvPr id="115" name="Google Shape;115;p3"/>
          <p:cNvSpPr txBox="1"/>
          <p:nvPr/>
        </p:nvSpPr>
        <p:spPr>
          <a:xfrm>
            <a:off x="107950" y="0"/>
            <a:ext cx="8686800"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400"/>
              <a:buFont typeface="Times New Roman"/>
              <a:buNone/>
            </a:pPr>
            <a:r>
              <a:rPr b="1" i="0" lang="en-US" sz="2400" u="none" cap="none" strike="noStrike">
                <a:solidFill>
                  <a:srgbClr val="FF0000"/>
                </a:solidFill>
                <a:latin typeface="Times New Roman"/>
                <a:ea typeface="Times New Roman"/>
                <a:cs typeface="Times New Roman"/>
                <a:sym typeface="Times New Roman"/>
              </a:rPr>
              <a:t>3. Hướng dẫn cách làm:</a:t>
            </a:r>
            <a:endParaRPr/>
          </a:p>
        </p:txBody>
      </p:sp>
      <p:sp>
        <p:nvSpPr>
          <p:cNvPr id="116" name="Google Shape;116;p3"/>
          <p:cNvSpPr txBox="1"/>
          <p:nvPr/>
        </p:nvSpPr>
        <p:spPr>
          <a:xfrm>
            <a:off x="107950" y="862012"/>
            <a:ext cx="8945562"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giới thiệu vấn đề nghị luận. ( Nếu vấn đề được đưa ra từ một tác phẩm văn học thì cần giới thiệu từ tác phẩm rồi khái quát vấn đề trong xã hội)</a:t>
            </a:r>
            <a:endParaRPr/>
          </a:p>
        </p:txBody>
      </p:sp>
      <p:sp>
        <p:nvSpPr>
          <p:cNvPr id="117" name="Google Shape;117;p3"/>
          <p:cNvSpPr txBox="1"/>
          <p:nvPr/>
        </p:nvSpPr>
        <p:spPr>
          <a:xfrm>
            <a:off x="207962" y="1543050"/>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b. Thân đoạn:  </a:t>
            </a:r>
            <a:r>
              <a:rPr b="0" i="0" lang="en-US" sz="2000" u="none" cap="none" strike="noStrike">
                <a:solidFill>
                  <a:schemeClr val="dk1"/>
                </a:solidFill>
                <a:latin typeface="Times New Roman"/>
                <a:ea typeface="Times New Roman"/>
                <a:cs typeface="Times New Roman"/>
                <a:sym typeface="Times New Roman"/>
              </a:rPr>
              <a:t>Cần đảm bảo các nội dung sau:</a:t>
            </a:r>
            <a:r>
              <a:rPr b="0" i="0" lang="en-US" sz="2000" u="none" cap="none" strike="noStrike">
                <a:solidFill>
                  <a:srgbClr val="FF0000"/>
                </a:solidFill>
                <a:latin typeface="Times New Roman"/>
                <a:ea typeface="Times New Roman"/>
                <a:cs typeface="Times New Roman"/>
                <a:sym typeface="Times New Roman"/>
              </a:rPr>
              <a:t> </a:t>
            </a:r>
            <a:endParaRPr/>
          </a:p>
        </p:txBody>
      </p:sp>
      <p:sp>
        <p:nvSpPr>
          <p:cNvPr id="118" name="Google Shape;118;p3"/>
          <p:cNvSpPr txBox="1"/>
          <p:nvPr/>
        </p:nvSpPr>
        <p:spPr>
          <a:xfrm>
            <a:off x="187325" y="1876425"/>
            <a:ext cx="8936037" cy="25542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Giải thích nghĩa đen, nghĩa bóng; giải thích khái niệm, trên cơ sở đó cắt nghĩa nội dung vấn đề.</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Nêu những biểu hiện của vấn đề trong cuộc sống.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Đánh giá vấn đề: đúng- sai, đóng góp- hạn chế của vấn đề)</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Mở rộng vấn đề: Trình bày được vì sao phải thực hiện đạo lý đó.( Nếu thực hiện thì có lợi ích gì? Không thực hiện sẽ có hậu quả gì?)</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Bài học nhận thức và hành động: Phải làm gì để thực hiện đạo lý đó (mọi người và bản thân em)</a:t>
            </a:r>
            <a:endParaRPr/>
          </a:p>
        </p:txBody>
      </p:sp>
      <p:sp>
        <p:nvSpPr>
          <p:cNvPr id="119" name="Google Shape;119;p3"/>
          <p:cNvSpPr txBox="1"/>
          <p:nvPr/>
        </p:nvSpPr>
        <p:spPr>
          <a:xfrm>
            <a:off x="173037" y="4337050"/>
            <a:ext cx="88804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c. Kết đoạn:</a:t>
            </a:r>
            <a:r>
              <a:rPr b="0" i="0" lang="en-US" sz="2000" u="none" cap="none" strike="noStrike">
                <a:solidFill>
                  <a:srgbClr val="FF0000"/>
                </a:solidFill>
                <a:latin typeface="Times New Roman"/>
                <a:ea typeface="Times New Roman"/>
                <a:cs typeface="Times New Roman"/>
                <a:sym typeface="Times New Roman"/>
              </a:rPr>
              <a:t> </a:t>
            </a:r>
            <a:r>
              <a:rPr b="0" i="0" lang="en-US" sz="2000" u="none" cap="none" strike="noStrike">
                <a:solidFill>
                  <a:schemeClr val="dk1"/>
                </a:solidFill>
                <a:latin typeface="Times New Roman"/>
                <a:ea typeface="Times New Roman"/>
                <a:cs typeface="Times New Roman"/>
                <a:sym typeface="Times New Roman"/>
              </a:rPr>
              <a:t>khẳng định vấn đề.</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500"/>
                                        <p:tgtEl>
                                          <p:spTgt spid="1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500"/>
                                        <p:tgtEl>
                                          <p:spTgt spid="1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500"/>
                                        <p:tgtEl>
                                          <p:spTgt spid="1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500"/>
                                        <p:tgtEl>
                                          <p:spTgt spid="1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500"/>
                                        <p:tgtEl>
                                          <p:spTgt spid="1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4"/>
          <p:cNvSpPr txBox="1"/>
          <p:nvPr/>
        </p:nvSpPr>
        <p:spPr>
          <a:xfrm>
            <a:off x="69850" y="1077912"/>
            <a:ext cx="8945562"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400"/>
              <a:buFont typeface="Times New Roman"/>
              <a:buNone/>
            </a:pPr>
            <a:r>
              <a:rPr b="1" i="0" lang="en-US" sz="2400" u="none" cap="none" strike="noStrike">
                <a:solidFill>
                  <a:srgbClr val="FF0000"/>
                </a:solidFill>
                <a:latin typeface="Times New Roman"/>
                <a:ea typeface="Times New Roman"/>
                <a:cs typeface="Times New Roman"/>
                <a:sym typeface="Times New Roman"/>
              </a:rPr>
              <a:t>a. Mở đoạn:</a:t>
            </a:r>
            <a:endParaRPr/>
          </a:p>
        </p:txBody>
      </p:sp>
      <p:sp>
        <p:nvSpPr>
          <p:cNvPr id="126" name="Google Shape;126;p4"/>
          <p:cNvSpPr txBox="1"/>
          <p:nvPr/>
        </p:nvSpPr>
        <p:spPr>
          <a:xfrm>
            <a:off x="69850" y="615950"/>
            <a:ext cx="86868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1" i="0" lang="en-US" sz="2800" u="none" cap="none" strike="noStrike">
                <a:solidFill>
                  <a:srgbClr val="FF0000"/>
                </a:solidFill>
                <a:latin typeface="Times New Roman"/>
                <a:ea typeface="Times New Roman"/>
                <a:cs typeface="Times New Roman"/>
                <a:sym typeface="Times New Roman"/>
              </a:rPr>
              <a:t>3. Hướng dẫn cách viết đoạn văn nghị luận</a:t>
            </a:r>
            <a:endParaRPr/>
          </a:p>
        </p:txBody>
      </p:sp>
      <p:sp>
        <p:nvSpPr>
          <p:cNvPr id="127" name="Google Shape;127;p4"/>
          <p:cNvSpPr txBox="1"/>
          <p:nvPr/>
        </p:nvSpPr>
        <p:spPr>
          <a:xfrm>
            <a:off x="69850" y="1477962"/>
            <a:ext cx="8945562" cy="83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giới thiệu vấn đề nghị luận. </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CT: Vấn đề </a:t>
            </a:r>
            <a:r>
              <a:rPr b="0" i="0" lang="en-US" sz="2400" u="none" cap="none" strike="noStrike">
                <a:solidFill>
                  <a:srgbClr val="FF0000"/>
                </a:solidFill>
                <a:latin typeface="Times New Roman"/>
                <a:ea typeface="Times New Roman"/>
                <a:cs typeface="Times New Roman"/>
                <a:sym typeface="Times New Roman"/>
              </a:rPr>
              <a:t>là </a:t>
            </a:r>
            <a:r>
              <a:rPr b="0" i="0" lang="en-US" sz="2400" u="none" cap="none" strike="noStrike">
                <a:solidFill>
                  <a:schemeClr val="dk1"/>
                </a:solidFill>
                <a:latin typeface="Times New Roman"/>
                <a:ea typeface="Times New Roman"/>
                <a:cs typeface="Times New Roman"/>
                <a:sym typeface="Times New Roman"/>
              </a:rPr>
              <a:t>….</a:t>
            </a:r>
            <a:endParaRPr/>
          </a:p>
        </p:txBody>
      </p:sp>
      <p:sp>
        <p:nvSpPr>
          <p:cNvPr id="128" name="Google Shape;128;p4"/>
          <p:cNvSpPr txBox="1"/>
          <p:nvPr/>
        </p:nvSpPr>
        <p:spPr>
          <a:xfrm>
            <a:off x="169862" y="2159000"/>
            <a:ext cx="8486775"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400"/>
              <a:buFont typeface="Times New Roman"/>
              <a:buNone/>
            </a:pPr>
            <a:r>
              <a:rPr b="1" i="0" lang="en-US" sz="2400" u="none" cap="none" strike="noStrike">
                <a:solidFill>
                  <a:srgbClr val="FF0000"/>
                </a:solidFill>
                <a:latin typeface="Times New Roman"/>
                <a:ea typeface="Times New Roman"/>
                <a:cs typeface="Times New Roman"/>
                <a:sym typeface="Times New Roman"/>
              </a:rPr>
              <a:t>b. Thân đoạn:  </a:t>
            </a:r>
            <a:r>
              <a:rPr b="0" i="0" lang="en-US" sz="2400" u="none" cap="none" strike="noStrike">
                <a:solidFill>
                  <a:schemeClr val="dk1"/>
                </a:solidFill>
                <a:latin typeface="Times New Roman"/>
                <a:ea typeface="Times New Roman"/>
                <a:cs typeface="Times New Roman"/>
                <a:sym typeface="Times New Roman"/>
              </a:rPr>
              <a:t>Cần đảm bảo các nội dung sau:</a:t>
            </a:r>
            <a:r>
              <a:rPr b="0" i="0" lang="en-US" sz="2400" u="none" cap="none" strike="noStrike">
                <a:solidFill>
                  <a:srgbClr val="FF0000"/>
                </a:solidFill>
                <a:latin typeface="Times New Roman"/>
                <a:ea typeface="Times New Roman"/>
                <a:cs typeface="Times New Roman"/>
                <a:sym typeface="Times New Roman"/>
              </a:rPr>
              <a:t> </a:t>
            </a:r>
            <a:endParaRPr/>
          </a:p>
        </p:txBody>
      </p:sp>
      <p:sp>
        <p:nvSpPr>
          <p:cNvPr id="129" name="Google Shape;129;p4"/>
          <p:cNvSpPr txBox="1"/>
          <p:nvPr/>
        </p:nvSpPr>
        <p:spPr>
          <a:xfrm>
            <a:off x="149225" y="2492375"/>
            <a:ext cx="8936037" cy="23082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 Giải thích nghĩa (nếu cần)</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 Nêu những biểu hiện của vấn đề trong cuộc sống.</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 Đánh giá vấn đề: đúng- sai, đóng góp- hạn chế của vấn đề)</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 Tác dụng/tác hại của vấn đề…</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 Lấy dẫn chứng trong tác phẩm VH và dẫn chứng trong cuộc sống để chứng minh, giải thích….</a:t>
            </a:r>
            <a:endParaRPr/>
          </a:p>
        </p:txBody>
      </p:sp>
      <p:sp>
        <p:nvSpPr>
          <p:cNvPr id="130" name="Google Shape;130;p4"/>
          <p:cNvSpPr txBox="1"/>
          <p:nvPr/>
        </p:nvSpPr>
        <p:spPr>
          <a:xfrm>
            <a:off x="131762" y="4800600"/>
            <a:ext cx="8880475"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400"/>
              <a:buFont typeface="Times New Roman"/>
              <a:buNone/>
            </a:pPr>
            <a:r>
              <a:rPr b="1" i="0" lang="en-US" sz="2400" u="none" cap="none" strike="noStrike">
                <a:solidFill>
                  <a:srgbClr val="FF0000"/>
                </a:solidFill>
                <a:latin typeface="Times New Roman"/>
                <a:ea typeface="Times New Roman"/>
                <a:cs typeface="Times New Roman"/>
                <a:sym typeface="Times New Roman"/>
              </a:rPr>
              <a:t>c. Kết đoạn:</a:t>
            </a:r>
            <a:r>
              <a:rPr b="0" i="0" lang="en-US" sz="2400" u="none" cap="none" strike="noStrike">
                <a:solidFill>
                  <a:srgbClr val="FF0000"/>
                </a:solidFill>
                <a:latin typeface="Times New Roman"/>
                <a:ea typeface="Times New Roman"/>
                <a:cs typeface="Times New Roman"/>
                <a:sym typeface="Times New Roman"/>
              </a:rPr>
              <a:t> </a:t>
            </a:r>
            <a:r>
              <a:rPr b="0" i="0" lang="en-US" sz="2400" u="none" cap="none" strike="noStrike">
                <a:solidFill>
                  <a:schemeClr val="dk1"/>
                </a:solidFill>
                <a:latin typeface="Times New Roman"/>
                <a:ea typeface="Times New Roman"/>
                <a:cs typeface="Times New Roman"/>
                <a:sym typeface="Times New Roman"/>
              </a:rPr>
              <a:t>khẳng định vấn đề bằng cách đưa ra lời khuyên.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500"/>
                                        <p:tgtEl>
                                          <p:spTgt spid="1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500"/>
                                        <p:tgtEl>
                                          <p:spTgt spid="1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500"/>
                                        <p:tgtEl>
                                          <p:spTgt spid="1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500"/>
                                        <p:tgtEl>
                                          <p:spTgt spid="1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500"/>
                                        <p:tgtEl>
                                          <p:spTgt spid="1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500"/>
                                        <p:tgtEl>
                                          <p:spTgt spid="1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5"/>
          <p:cNvSpPr txBox="1"/>
          <p:nvPr/>
        </p:nvSpPr>
        <p:spPr>
          <a:xfrm>
            <a:off x="0" y="301625"/>
            <a:ext cx="9296400" cy="65563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1: </a:t>
            </a:r>
            <a:r>
              <a:rPr b="0" i="0" lang="en-US" sz="2000" u="none" cap="none" strike="noStrike">
                <a:solidFill>
                  <a:srgbClr val="FF0000"/>
                </a:solidFill>
                <a:latin typeface="Times New Roman"/>
                <a:ea typeface="Times New Roman"/>
                <a:cs typeface="Times New Roman"/>
                <a:sym typeface="Times New Roman"/>
              </a:rPr>
              <a:t>Trong cuộc sống, ai cũng cần có một người bạn. Nhưng, thế nào là một tình bạn đẹp? Em hãy trả lời câu hỏi ấy bằng một đoạn văn nghị luận 200 chữ.</a:t>
            </a:r>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2: </a:t>
            </a:r>
            <a:r>
              <a:rPr b="0" i="0" lang="en-US" sz="2000" u="none" cap="none" strike="noStrike">
                <a:solidFill>
                  <a:srgbClr val="FF0000"/>
                </a:solidFill>
                <a:latin typeface="Times New Roman"/>
                <a:ea typeface="Times New Roman"/>
                <a:cs typeface="Times New Roman"/>
                <a:sym typeface="Times New Roman"/>
              </a:rPr>
              <a:t>Viết bài văn nghị luận khoảng 200 chữ về giá trị của lời nói trong cuộc sống.</a:t>
            </a:r>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3: </a:t>
            </a:r>
            <a:r>
              <a:rPr b="0" i="0" lang="en-US" sz="2000" u="none" cap="none" strike="noStrike">
                <a:solidFill>
                  <a:srgbClr val="FF0000"/>
                </a:solidFill>
                <a:latin typeface="Times New Roman"/>
                <a:ea typeface="Times New Roman"/>
                <a:cs typeface="Times New Roman"/>
                <a:sym typeface="Times New Roman"/>
              </a:rPr>
              <a:t>Trình bày suy nghĩ của em ( khoảng 2/ 3 trang giấy thi) về sức mạnh của niềm hy vọng trong cuộc sống.</a:t>
            </a:r>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4: </a:t>
            </a:r>
            <a:r>
              <a:rPr b="0" i="0" lang="en-US" sz="2000" u="none" cap="none" strike="noStrike">
                <a:solidFill>
                  <a:srgbClr val="FF0000"/>
                </a:solidFill>
                <a:latin typeface="Times New Roman"/>
                <a:ea typeface="Times New Roman"/>
                <a:cs typeface="Times New Roman"/>
                <a:sym typeface="Times New Roman"/>
              </a:rPr>
              <a:t>Viết bài văn nghị luận khoảng 200 chữ trình bày suy nghĩ của em về lòng vị tha trong cuộc sống.</a:t>
            </a:r>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5: </a:t>
            </a:r>
            <a:r>
              <a:rPr b="0" i="0" lang="en-US" sz="2000" u="none" cap="none" strike="noStrike">
                <a:solidFill>
                  <a:srgbClr val="FF0000"/>
                </a:solidFill>
                <a:latin typeface="Times New Roman"/>
                <a:ea typeface="Times New Roman"/>
                <a:cs typeface="Times New Roman"/>
                <a:sym typeface="Times New Roman"/>
              </a:rPr>
              <a:t>Hãy viết một bài văn (khoảng 2/ 3 trang giấy thi) trình bày suy nghĩ của em về lòng biết ơn của giới trẻ hiện nay.</a:t>
            </a:r>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6: </a:t>
            </a:r>
            <a:r>
              <a:rPr b="0" i="0" lang="en-US" sz="2000" u="none" cap="none" strike="noStrike">
                <a:solidFill>
                  <a:srgbClr val="FF0000"/>
                </a:solidFill>
                <a:latin typeface="Times New Roman"/>
                <a:ea typeface="Times New Roman"/>
                <a:cs typeface="Times New Roman"/>
                <a:sym typeface="Times New Roman"/>
              </a:rPr>
              <a:t>Viết bài văn khoảng 200 chữ trình bày suy nghĩ của em về nghị lực, bản lĩnh trước những khó khăn, thử thách trong cuộc sống.</a:t>
            </a:r>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7: </a:t>
            </a:r>
            <a:r>
              <a:rPr b="0" i="0" lang="en-US" sz="2000" u="none" cap="none" strike="noStrike">
                <a:solidFill>
                  <a:srgbClr val="FF0000"/>
                </a:solidFill>
                <a:latin typeface="Times New Roman"/>
                <a:ea typeface="Times New Roman"/>
                <a:cs typeface="Times New Roman"/>
                <a:sym typeface="Times New Roman"/>
              </a:rPr>
              <a:t>Trình bày suy nghĩ của em về ý nghĩa của việc xác định giá trị bản thân trong cuộc sống.</a:t>
            </a:r>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8: </a:t>
            </a:r>
            <a:r>
              <a:rPr b="0" i="0" lang="en-US" sz="2000" u="none" cap="none" strike="noStrike">
                <a:solidFill>
                  <a:srgbClr val="FF0000"/>
                </a:solidFill>
                <a:latin typeface="Times New Roman"/>
                <a:ea typeface="Times New Roman"/>
                <a:cs typeface="Times New Roman"/>
                <a:sym typeface="Times New Roman"/>
              </a:rPr>
              <a:t>Trình bày suy nghĩ của em bằng một bài văn khoảng 200 chữ về chủ đề: hạnh phúc gia đình.</a:t>
            </a:r>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9: </a:t>
            </a:r>
            <a:r>
              <a:rPr b="0" i="0" lang="en-US" sz="2000" u="none" cap="none" strike="noStrike">
                <a:solidFill>
                  <a:srgbClr val="FF0000"/>
                </a:solidFill>
                <a:latin typeface="Times New Roman"/>
                <a:ea typeface="Times New Roman"/>
                <a:cs typeface="Times New Roman"/>
                <a:sym typeface="Times New Roman"/>
              </a:rPr>
              <a:t>Trình bày suy nghĩ của em bằng một bài văn khoảng 200 chữ về tinh thần lạc quan.</a:t>
            </a:r>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10: </a:t>
            </a:r>
            <a:r>
              <a:rPr b="0" i="0" lang="en-US" sz="2000" u="none" cap="none" strike="noStrike">
                <a:solidFill>
                  <a:srgbClr val="FF0000"/>
                </a:solidFill>
                <a:latin typeface="Times New Roman"/>
                <a:ea typeface="Times New Roman"/>
                <a:cs typeface="Times New Roman"/>
                <a:sym typeface="Times New Roman"/>
              </a:rPr>
              <a:t>Trình bày ý kiến của em bằng một đoan jvawn khoảng 200 chữ về vấn đề:</a:t>
            </a:r>
            <a:r>
              <a:rPr b="0" i="1" lang="en-US" sz="2000" u="none" cap="none" strike="noStrike">
                <a:solidFill>
                  <a:srgbClr val="FF0000"/>
                </a:solidFill>
                <a:latin typeface="Times New Roman"/>
                <a:ea typeface="Times New Roman"/>
                <a:cs typeface="Times New Roman"/>
                <a:sym typeface="Times New Roman"/>
              </a:rPr>
              <a:t>“Sự tự tin của con người trong cuộc sống”.</a:t>
            </a:r>
            <a:endParaRPr b="0" i="0" sz="2000" u="none" cap="none" strike="noStrike">
              <a:solidFill>
                <a:srgbClr val="FF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FF0000"/>
              </a:buClr>
              <a:buSzPts val="2000"/>
              <a:buFont typeface="Times New Roman"/>
              <a:buNone/>
            </a:pPr>
            <a:r>
              <a:rPr b="1" i="0" lang="en-US" sz="2000" u="none" cap="none" strike="noStrike">
                <a:solidFill>
                  <a:srgbClr val="FF0000"/>
                </a:solidFill>
                <a:latin typeface="Times New Roman"/>
                <a:ea typeface="Times New Roman"/>
                <a:cs typeface="Times New Roman"/>
                <a:sym typeface="Times New Roman"/>
              </a:rPr>
              <a:t>Đề 11: </a:t>
            </a:r>
            <a:r>
              <a:rPr b="0" i="0" lang="en-US" sz="2000" u="none" cap="none" strike="noStrike">
                <a:solidFill>
                  <a:srgbClr val="FF0000"/>
                </a:solidFill>
                <a:latin typeface="Times New Roman"/>
                <a:ea typeface="Times New Roman"/>
                <a:cs typeface="Times New Roman"/>
                <a:sym typeface="Times New Roman"/>
              </a:rPr>
              <a:t>Viết bài văn ngắn (không quá 600 từ) trình bày ý kiến của anh/chị về câu nói sau đây của nhà văn Nga Lep Tôn-xtôi:</a:t>
            </a:r>
            <a:r>
              <a:rPr b="0" i="1" lang="en-US" sz="2000" u="none" cap="none" strike="noStrike">
                <a:solidFill>
                  <a:srgbClr val="FF0000"/>
                </a:solidFill>
                <a:latin typeface="Times New Roman"/>
                <a:ea typeface="Times New Roman"/>
                <a:cs typeface="Times New Roman"/>
                <a:sym typeface="Times New Roman"/>
              </a:rPr>
              <a:t>“Bạn đừng nên chờ đợi những quà tặng bất ngờ của cuộc sống mà hãy tự mình làm nên cuộc sống”.</a:t>
            </a:r>
            <a:endParaRPr/>
          </a:p>
        </p:txBody>
      </p:sp>
      <p:sp>
        <p:nvSpPr>
          <p:cNvPr id="137" name="Google Shape;137;p5"/>
          <p:cNvSpPr txBox="1"/>
          <p:nvPr/>
        </p:nvSpPr>
        <p:spPr>
          <a:xfrm>
            <a:off x="0" y="0"/>
            <a:ext cx="8686800"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Times New Roman"/>
              <a:buNone/>
            </a:pPr>
            <a:r>
              <a:rPr b="1" i="0" lang="en-US" sz="2400" u="none" cap="none" strike="noStrike">
                <a:solidFill>
                  <a:schemeClr val="dk1"/>
                </a:solidFill>
                <a:latin typeface="Times New Roman"/>
                <a:ea typeface="Times New Roman"/>
                <a:cs typeface="Times New Roman"/>
                <a:sym typeface="Times New Roman"/>
              </a:rPr>
              <a:t>II - Đề luyện tập: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500"/>
                                        <p:tgtEl>
                                          <p:spTgt spid="1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50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6"/>
          <p:cNvSpPr txBox="1"/>
          <p:nvPr/>
        </p:nvSpPr>
        <p:spPr>
          <a:xfrm>
            <a:off x="36512" y="3175"/>
            <a:ext cx="9186862"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cap="none" strike="noStrike">
                <a:solidFill>
                  <a:srgbClr val="0000FF"/>
                </a:solidFill>
                <a:latin typeface="Times New Roman"/>
                <a:ea typeface="Times New Roman"/>
                <a:cs typeface="Times New Roman"/>
                <a:sym typeface="Times New Roman"/>
              </a:rPr>
              <a:t>Hướng dẫn làm Đề 1: </a:t>
            </a:r>
            <a:r>
              <a:rPr b="0" i="0" lang="en-US" sz="2000" u="none" cap="none" strike="noStrike">
                <a:solidFill>
                  <a:srgbClr val="0000FF"/>
                </a:solidFill>
                <a:latin typeface="Times New Roman"/>
                <a:ea typeface="Times New Roman"/>
                <a:cs typeface="Times New Roman"/>
                <a:sym typeface="Times New Roman"/>
              </a:rPr>
              <a:t>Trong cuộc sống, ai cũng cần có một người bạn. Nhưng, thế nào là một tình bạn đẹp? Em hãy trả lời câu hỏi ấy bằng một đoạn văn nghị luận 200 chữ.</a:t>
            </a:r>
            <a:endParaRPr/>
          </a:p>
        </p:txBody>
      </p:sp>
      <p:sp>
        <p:nvSpPr>
          <p:cNvPr id="144" name="Google Shape;144;p6"/>
          <p:cNvSpPr txBox="1"/>
          <p:nvPr/>
        </p:nvSpPr>
        <p:spPr>
          <a:xfrm>
            <a:off x="3175" y="722312"/>
            <a:ext cx="91408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cap="none" strike="noStrike">
                <a:solidFill>
                  <a:schemeClr val="dk1"/>
                </a:solidFill>
                <a:latin typeface="Times New Roman"/>
                <a:ea typeface="Times New Roman"/>
                <a:cs typeface="Times New Roman"/>
                <a:sym typeface="Times New Roman"/>
              </a:rPr>
              <a:t>1. Mở đoạn:</a:t>
            </a:r>
            <a:r>
              <a:rPr b="0" i="0" lang="en-US" sz="2000" u="none" cap="none" strike="noStrike">
                <a:solidFill>
                  <a:schemeClr val="dk1"/>
                </a:solidFill>
                <a:latin typeface="Times New Roman"/>
                <a:ea typeface="Times New Roman"/>
                <a:cs typeface="Times New Roman"/>
                <a:sym typeface="Times New Roman"/>
              </a:rPr>
              <a:t>( Dẫn dắt, giới thiệu vấn đề) Có câu: “ Cuộc đời mất đi tình bạn cũng giống như thế giới mất đi mặt trời”. Tình bạn là thứ tình cảm đẹp, có ý nghĩa rất lớn đối với cuộc đời mỗi con người.</a:t>
            </a:r>
            <a:endParaRPr/>
          </a:p>
        </p:txBody>
      </p:sp>
      <p:sp>
        <p:nvSpPr>
          <p:cNvPr id="145" name="Google Shape;145;p6"/>
          <p:cNvSpPr txBox="1"/>
          <p:nvPr/>
        </p:nvSpPr>
        <p:spPr>
          <a:xfrm>
            <a:off x="82550" y="1725612"/>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cap="none" strike="noStrike">
                <a:solidFill>
                  <a:schemeClr val="dk1"/>
                </a:solidFill>
                <a:latin typeface="Times New Roman"/>
                <a:ea typeface="Times New Roman"/>
                <a:cs typeface="Times New Roman"/>
                <a:sym typeface="Times New Roman"/>
              </a:rPr>
              <a:t>2. Thân đoạn:</a:t>
            </a:r>
            <a:endParaRPr/>
          </a:p>
        </p:txBody>
      </p:sp>
      <p:sp>
        <p:nvSpPr>
          <p:cNvPr id="146" name="Google Shape;146;p6"/>
          <p:cNvSpPr txBox="1"/>
          <p:nvPr/>
        </p:nvSpPr>
        <p:spPr>
          <a:xfrm>
            <a:off x="0" y="2012950"/>
            <a:ext cx="89884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cap="none" strike="noStrike">
                <a:solidFill>
                  <a:srgbClr val="FF0000"/>
                </a:solidFill>
                <a:latin typeface="Times New Roman"/>
                <a:ea typeface="Times New Roman"/>
                <a:cs typeface="Times New Roman"/>
                <a:sym typeface="Times New Roman"/>
              </a:rPr>
              <a:t>- Giair  thích</a:t>
            </a:r>
            <a:r>
              <a:rPr b="0" i="0" lang="en-US" sz="2000" u="none" cap="none" strike="noStrike">
                <a:solidFill>
                  <a:schemeClr val="dk1"/>
                </a:solidFill>
                <a:latin typeface="Times New Roman"/>
                <a:ea typeface="Times New Roman"/>
                <a:cs typeface="Times New Roman"/>
                <a:sym typeface="Times New Roman"/>
              </a:rPr>
              <a:t>: Tình bạn là mối quan hệ tình cảm giữa những người cùng sở thích, cùng lý tưởng, cùng môi trường sống, học tập, làm việc.</a:t>
            </a:r>
            <a:endParaRPr/>
          </a:p>
        </p:txBody>
      </p:sp>
      <p:sp>
        <p:nvSpPr>
          <p:cNvPr id="147" name="Google Shape;147;p6"/>
          <p:cNvSpPr txBox="1"/>
          <p:nvPr/>
        </p:nvSpPr>
        <p:spPr>
          <a:xfrm>
            <a:off x="106362" y="2720975"/>
            <a:ext cx="9118600" cy="1939925"/>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cap="none" strike="noStrike">
                <a:solidFill>
                  <a:srgbClr val="FF0000"/>
                </a:solidFill>
                <a:latin typeface="Times New Roman"/>
                <a:ea typeface="Times New Roman"/>
                <a:cs typeface="Times New Roman"/>
                <a:sym typeface="Times New Roman"/>
              </a:rPr>
              <a:t>Biểu hiện:</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Tình bạn đẹp là tình bạn luôn yêu thương, quan tâm, kề vai sát cánh bên nhau, kể cả lúc gặp khó khăn.</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Luôn hiểu nhau, chia sẻ niềm vui nỗi buồn với nhau.</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Chân thành, chung thủy, không bao giờ phản bội.</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Không rủ rê, lôi kéo nhau vào những việc làm xấu.</a:t>
            </a:r>
            <a:endParaRPr/>
          </a:p>
        </p:txBody>
      </p:sp>
      <p:sp>
        <p:nvSpPr>
          <p:cNvPr id="148" name="Google Shape;148;p6"/>
          <p:cNvSpPr txBox="1"/>
          <p:nvPr/>
        </p:nvSpPr>
        <p:spPr>
          <a:xfrm>
            <a:off x="60325" y="4629150"/>
            <a:ext cx="911701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cap="none" strike="noStrike">
                <a:solidFill>
                  <a:srgbClr val="FF0000"/>
                </a:solidFill>
                <a:latin typeface="Times New Roman"/>
                <a:ea typeface="Times New Roman"/>
                <a:cs typeface="Times New Roman"/>
                <a:sym typeface="Times New Roman"/>
              </a:rPr>
              <a:t>Đánh giá: vai trò:</a:t>
            </a:r>
            <a:endParaRPr/>
          </a:p>
        </p:txBody>
      </p:sp>
      <p:sp>
        <p:nvSpPr>
          <p:cNvPr id="149" name="Google Shape;149;p6"/>
          <p:cNvSpPr txBox="1"/>
          <p:nvPr/>
        </p:nvSpPr>
        <p:spPr>
          <a:xfrm>
            <a:off x="0" y="4919662"/>
            <a:ext cx="9118600" cy="19383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Tình bạn chân thành sẽ tạo nên những người bạn chân thành, luôn sẵn sàng giúp đỡ, bên cạnh trong lúc gặp khó khăn, thử thách.</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Một người bạn thực sự là người có thể sẻ chia, tâm sự những vui buồn.</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Bạn là người sẽ góp ý khi ta mắc lỗi lầm để hoàn thiện và thay đổi bản thân.</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Tình bạn thực sự sẽ vượt lên trên ranh giới về vật chất, giai cấp, tầng lớp. </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Cuộc sống của chúng ta sẽ cô đơn, buồn chán khi không có bạn.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500"/>
                                        <p:tgtEl>
                                          <p:spTgt spid="1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500"/>
                                        <p:tgtEl>
                                          <p:spTgt spid="1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500"/>
                                        <p:tgtEl>
                                          <p:spTgt spid="1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500"/>
                                        <p:tgtEl>
                                          <p:spTgt spid="1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500"/>
                                        <p:tgtEl>
                                          <p:spTgt spid="1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7"/>
          <p:cNvSpPr txBox="1"/>
          <p:nvPr/>
        </p:nvSpPr>
        <p:spPr>
          <a:xfrm>
            <a:off x="173037" y="3175"/>
            <a:ext cx="8970962" cy="10160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cap="none" strike="noStrike">
                <a:solidFill>
                  <a:srgbClr val="FF0000"/>
                </a:solidFill>
                <a:latin typeface="Times New Roman"/>
                <a:ea typeface="Times New Roman"/>
                <a:cs typeface="Times New Roman"/>
                <a:sym typeface="Times New Roman"/>
              </a:rPr>
              <a:t>Mở rộng: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Phê phán những người không biết quý trọng tình bạn, bỏ rơi bạn bè lúc khó khăn hoặc lợi  dụng bạn bè để trục lợi cho bản thân.</a:t>
            </a:r>
            <a:endParaRPr/>
          </a:p>
        </p:txBody>
      </p:sp>
      <p:sp>
        <p:nvSpPr>
          <p:cNvPr id="156" name="Google Shape;156;p7"/>
          <p:cNvSpPr txBox="1"/>
          <p:nvPr/>
        </p:nvSpPr>
        <p:spPr>
          <a:xfrm>
            <a:off x="119062" y="1428750"/>
            <a:ext cx="90090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cap="none" strike="noStrike">
                <a:solidFill>
                  <a:srgbClr val="FF0000"/>
                </a:solidFill>
                <a:latin typeface="Times New Roman"/>
                <a:ea typeface="Times New Roman"/>
                <a:cs typeface="Times New Roman"/>
                <a:sym typeface="Times New Roman"/>
              </a:rPr>
              <a:t>- Bài học nhận thức và hành động:</a:t>
            </a:r>
            <a:r>
              <a:rPr b="0" i="0" lang="en-US" sz="2000" u="none" cap="none" strike="noStrike">
                <a:solidFill>
                  <a:schemeClr val="dk1"/>
                </a:solidFill>
                <a:latin typeface="Times New Roman"/>
                <a:ea typeface="Times New Roman"/>
                <a:cs typeface="Times New Roman"/>
                <a:sym typeface="Times New Roman"/>
              </a:rPr>
              <a:t>.</a:t>
            </a:r>
            <a:endParaRPr/>
          </a:p>
        </p:txBody>
      </p:sp>
      <p:sp>
        <p:nvSpPr>
          <p:cNvPr id="157" name="Google Shape;157;p7"/>
          <p:cNvSpPr txBox="1"/>
          <p:nvPr/>
        </p:nvSpPr>
        <p:spPr>
          <a:xfrm>
            <a:off x="90487" y="1849437"/>
            <a:ext cx="8988425" cy="16303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Làm thế nào để xây dựng tình bạn đẹp:</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Luôn có tình cảm chân thành, thẳng thắn, không gian dối, không lợi dụng.</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Tôn trọng bản thân và tôn trọng bạn, khích lệ động viên, thẳng thắn góp ý khi cần thiết.</a:t>
            </a:r>
            <a:endParaRPr/>
          </a:p>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Sẻ chia, động viên khi bạn gặp khó khăn,...</a:t>
            </a:r>
            <a:endParaRPr/>
          </a:p>
        </p:txBody>
      </p:sp>
      <p:sp>
        <p:nvSpPr>
          <p:cNvPr id="158" name="Google Shape;158;p7"/>
          <p:cNvSpPr txBox="1"/>
          <p:nvPr/>
        </p:nvSpPr>
        <p:spPr>
          <a:xfrm>
            <a:off x="90487" y="3727450"/>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cap="none" strike="noStrike">
                <a:solidFill>
                  <a:schemeClr val="dk1"/>
                </a:solidFill>
                <a:latin typeface="Times New Roman"/>
                <a:ea typeface="Times New Roman"/>
                <a:cs typeface="Times New Roman"/>
                <a:sym typeface="Times New Roman"/>
              </a:rPr>
              <a:t>3. Kết đoạn:</a:t>
            </a:r>
            <a:r>
              <a:rPr b="0" i="0" lang="en-US" sz="2000" u="none" cap="none" strike="noStrike">
                <a:solidFill>
                  <a:schemeClr val="dk1"/>
                </a:solidFill>
                <a:latin typeface="Times New Roman"/>
                <a:ea typeface="Times New Roman"/>
                <a:cs typeface="Times New Roman"/>
                <a:sym typeface="Times New Roman"/>
              </a:rPr>
              <a:t> ( Khẳng định vấn đề).</a:t>
            </a:r>
            <a:endParaRPr/>
          </a:p>
        </p:txBody>
      </p:sp>
      <p:sp>
        <p:nvSpPr>
          <p:cNvPr id="159" name="Google Shape;159;p7"/>
          <p:cNvSpPr txBox="1"/>
          <p:nvPr/>
        </p:nvSpPr>
        <p:spPr>
          <a:xfrm>
            <a:off x="117475" y="4267200"/>
            <a:ext cx="9007475"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Tình bạn luôn là thứ tình cảm đặc biệt cần thiết và quan trọng trong cuộc đời mỗi người, đặc biệt các bạn học sinh, những người bạn là người đồng hành quan trọng không thể thiếu. Mỗi người hãy cố gắng xây dựng những tình bạn thật đẹp và tuyệt vời cho riêng mình bằng sự chân thành, bằng tấm lòng thật tốt.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500"/>
                                        <p:tgtEl>
                                          <p:spTgt spid="1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500"/>
                                        <p:tgtEl>
                                          <p:spTgt spid="1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500"/>
                                        <p:tgtEl>
                                          <p:spTgt spid="1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500"/>
                                        <p:tgtEl>
                                          <p:spTgt spid="1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5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8"/>
          <p:cNvSpPr txBox="1"/>
          <p:nvPr/>
        </p:nvSpPr>
        <p:spPr>
          <a:xfrm>
            <a:off x="173037" y="3175"/>
            <a:ext cx="848677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000"/>
              <a:buFont typeface="Times New Roman"/>
              <a:buNone/>
            </a:pPr>
            <a:r>
              <a:rPr b="1" i="0" lang="en-US" sz="2000" u="none" cap="none" strike="noStrike">
                <a:solidFill>
                  <a:srgbClr val="0000FF"/>
                </a:solidFill>
                <a:latin typeface="Times New Roman"/>
                <a:ea typeface="Times New Roman"/>
                <a:cs typeface="Times New Roman"/>
                <a:sym typeface="Times New Roman"/>
              </a:rPr>
              <a:t>Hướng dẫn làm Đề 2: </a:t>
            </a:r>
            <a:r>
              <a:rPr b="0" i="0" lang="en-US" sz="2000" u="none" cap="none" strike="noStrike">
                <a:solidFill>
                  <a:srgbClr val="0000FF"/>
                </a:solidFill>
                <a:latin typeface="Times New Roman"/>
                <a:ea typeface="Times New Roman"/>
                <a:cs typeface="Times New Roman"/>
                <a:sym typeface="Times New Roman"/>
              </a:rPr>
              <a:t>Viết bài văn nghị luận khoảng 200 chữ về giá trị của lời nói trong cuộc sống.</a:t>
            </a:r>
            <a:endParaRPr/>
          </a:p>
        </p:txBody>
      </p:sp>
      <p:sp>
        <p:nvSpPr>
          <p:cNvPr id="166" name="Google Shape;166;p8"/>
          <p:cNvSpPr txBox="1"/>
          <p:nvPr/>
        </p:nvSpPr>
        <p:spPr>
          <a:xfrm>
            <a:off x="3175" y="619125"/>
            <a:ext cx="9140825"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cap="none" strike="noStrike">
                <a:solidFill>
                  <a:schemeClr val="dk1"/>
                </a:solidFill>
                <a:latin typeface="Times New Roman"/>
                <a:ea typeface="Times New Roman"/>
                <a:cs typeface="Times New Roman"/>
                <a:sym typeface="Times New Roman"/>
              </a:rPr>
              <a:t>1. Mở đoạn:</a:t>
            </a:r>
            <a:r>
              <a:rPr b="0" i="0" lang="en-US" sz="2000" u="none" cap="none" strike="noStrike">
                <a:solidFill>
                  <a:schemeClr val="dk1"/>
                </a:solidFill>
                <a:latin typeface="Times New Roman"/>
                <a:ea typeface="Times New Roman"/>
                <a:cs typeface="Times New Roman"/>
                <a:sym typeface="Times New Roman"/>
              </a:rPr>
              <a:t>( Dẫn dắt, giới thiệu vấn đề) Giới thiệu vai trò của lời nói trong cuộc sống: Lời nói có vai trò vô cùng quan trọng: tạo lập cuộc giao tiếp, điều khiển, tạo nên sự thành công của cuộc giao tiếp, phản ánh trình độ, phẩm chất, văn hóa người nói.</a:t>
            </a:r>
            <a:endParaRPr/>
          </a:p>
        </p:txBody>
      </p:sp>
      <p:sp>
        <p:nvSpPr>
          <p:cNvPr id="167" name="Google Shape;167;p8"/>
          <p:cNvSpPr txBox="1"/>
          <p:nvPr/>
        </p:nvSpPr>
        <p:spPr>
          <a:xfrm>
            <a:off x="60325" y="1524000"/>
            <a:ext cx="8486775"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cap="none" strike="noStrike">
                <a:solidFill>
                  <a:schemeClr val="dk1"/>
                </a:solidFill>
                <a:latin typeface="Times New Roman"/>
                <a:ea typeface="Times New Roman"/>
                <a:cs typeface="Times New Roman"/>
                <a:sym typeface="Times New Roman"/>
              </a:rPr>
              <a:t>2. Thân đoạn:</a:t>
            </a:r>
            <a:endParaRPr/>
          </a:p>
        </p:txBody>
      </p:sp>
      <p:sp>
        <p:nvSpPr>
          <p:cNvPr id="168" name="Google Shape;168;p8"/>
          <p:cNvSpPr txBox="1"/>
          <p:nvPr/>
        </p:nvSpPr>
        <p:spPr>
          <a:xfrm>
            <a:off x="15875" y="1755775"/>
            <a:ext cx="8988425"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cap="none" strike="noStrike">
                <a:solidFill>
                  <a:srgbClr val="FF0000"/>
                </a:solidFill>
                <a:latin typeface="Times New Roman"/>
                <a:ea typeface="Times New Roman"/>
                <a:cs typeface="Times New Roman"/>
                <a:sym typeface="Times New Roman"/>
              </a:rPr>
              <a:t>- Giải thích: </a:t>
            </a:r>
            <a:r>
              <a:rPr b="0" i="0" lang="en-US" sz="2000" u="none" cap="none" strike="noStrike">
                <a:solidFill>
                  <a:schemeClr val="dk1"/>
                </a:solidFill>
                <a:latin typeface="Times New Roman"/>
                <a:ea typeface="Times New Roman"/>
                <a:cs typeface="Times New Roman"/>
                <a:sym typeface="Times New Roman"/>
              </a:rPr>
              <a:t>Từ rất lâu trong lịch sử nhân loại, ngôn ngữ đã được hình thành qua quá trình lao động sản xuất, chinh phục thiên nhiên, xây dựng mối quan hệ cộng đồng. Con người dùng ngôn ngữ để bày tỏ tư tưởng tình cảm của bản thân với những người xung quanh. Từ đó, loài người hiểu và thêm yêu thương gắn bó với nhau.</a:t>
            </a:r>
            <a:endParaRPr/>
          </a:p>
        </p:txBody>
      </p:sp>
      <p:sp>
        <p:nvSpPr>
          <p:cNvPr id="169" name="Google Shape;169;p8"/>
          <p:cNvSpPr txBox="1"/>
          <p:nvPr/>
        </p:nvSpPr>
        <p:spPr>
          <a:xfrm>
            <a:off x="-49212" y="3063875"/>
            <a:ext cx="9118600" cy="15081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cap="none" strike="noStrike">
                <a:solidFill>
                  <a:srgbClr val="FF0000"/>
                </a:solidFill>
                <a:latin typeface="Times New Roman"/>
                <a:ea typeface="Times New Roman"/>
                <a:cs typeface="Times New Roman"/>
                <a:sym typeface="Times New Roman"/>
              </a:rPr>
              <a:t>- Biểu hiện: </a:t>
            </a:r>
            <a:r>
              <a:rPr b="0" i="0" lang="en-US" sz="1800" u="none" cap="none" strike="noStrike">
                <a:solidFill>
                  <a:schemeClr val="dk1"/>
                </a:solidFill>
                <a:latin typeface="Times New Roman"/>
                <a:ea typeface="Times New Roman"/>
                <a:cs typeface="Times New Roman"/>
                <a:sym typeface="Times New Roman"/>
              </a:rPr>
              <a:t>Trong ca dao có nhiều câu đề cập đến vấn đề lời nói: </a:t>
            </a:r>
            <a:endParaRPr/>
          </a:p>
          <a:p>
            <a:pPr indent="0" lvl="0" marL="0" marR="0" rtl="0" algn="l">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      Chim khôn kêu tiếng rảnh rang</a:t>
            </a:r>
            <a:endParaRPr/>
          </a:p>
          <a:p>
            <a:pPr indent="0" lvl="0" marL="0" marR="0" rtl="0" algn="l">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      Người khôn nói tiếng dịu dàng dễ nghe</a:t>
            </a:r>
            <a:endParaRPr/>
          </a:p>
          <a:p>
            <a:pPr indent="0" lvl="0" marL="0" marR="0" rtl="0" algn="l">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             Kim vàng ai nỡ uốn câu</a:t>
            </a:r>
            <a:endParaRPr/>
          </a:p>
          <a:p>
            <a:pPr indent="0" lvl="0" marL="0" marR="0" rtl="0" algn="l">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      Người khôn ai nỡ nói nhau nặng lời.</a:t>
            </a:r>
            <a:endParaRPr/>
          </a:p>
        </p:txBody>
      </p:sp>
      <p:sp>
        <p:nvSpPr>
          <p:cNvPr id="170" name="Google Shape;170;p8"/>
          <p:cNvSpPr txBox="1"/>
          <p:nvPr/>
        </p:nvSpPr>
        <p:spPr>
          <a:xfrm>
            <a:off x="-34925" y="4497387"/>
            <a:ext cx="9118600" cy="2339975"/>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cap="none" strike="noStrike">
                <a:solidFill>
                  <a:srgbClr val="FF0000"/>
                </a:solidFill>
                <a:latin typeface="Times New Roman"/>
                <a:ea typeface="Times New Roman"/>
                <a:cs typeface="Times New Roman"/>
                <a:sym typeface="Times New Roman"/>
              </a:rPr>
              <a:t>Đánh giá: vai trò</a:t>
            </a:r>
            <a:r>
              <a:rPr b="0" i="0" lang="en-US" sz="1800" u="none" cap="none" strike="noStrike">
                <a:solidFill>
                  <a:srgbClr val="FF0000"/>
                </a:solidFill>
                <a:latin typeface="Times New Roman"/>
                <a:ea typeface="Times New Roman"/>
                <a:cs typeface="Times New Roman"/>
                <a:sym typeface="Times New Roman"/>
              </a:rPr>
              <a:t>: </a:t>
            </a:r>
            <a:r>
              <a:rPr b="0" i="0" lang="en-US" sz="1800" u="none" cap="none" strike="noStrike">
                <a:solidFill>
                  <a:schemeClr val="dk1"/>
                </a:solidFill>
                <a:latin typeface="Times New Roman"/>
                <a:ea typeface="Times New Roman"/>
                <a:cs typeface="Times New Roman"/>
                <a:sym typeface="Times New Roman"/>
              </a:rPr>
              <a:t>- Là phương tiện kết nối vô cùng quan trọng: chia sẻ thông tin, nâng đỡ tinh thần, an ủi khi buồn, chia sẻ khi vui. </a:t>
            </a:r>
            <a:endParaRPr/>
          </a:p>
          <a:p>
            <a:pPr indent="-342900" lvl="0" marL="342900" marR="0" rtl="0" algn="l">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 Những sức mạnh tinh thần mà lời nói đem lại sẽ giúp con người chúng ta vượt qua nhiều thử thách, có thể học tập, lao động, sáng tạo tốt hơn, gặt hái nhiều thành tựu hơn. </a:t>
            </a:r>
            <a:endParaRPr/>
          </a:p>
          <a:p>
            <a:pPr indent="-342900" lvl="0" marL="342900" marR="0" rtl="0" algn="l">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 Trong khoa học, lời nói giúp chuyển tải các quan điểm nghiên cứu để khoa học được tiếp thu, phát triển. </a:t>
            </a:r>
            <a:endParaRPr/>
          </a:p>
          <a:p>
            <a:pPr indent="-342900" lvl="0" marL="342900" marR="0" rtl="0" algn="l">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 Trong công việc, lời nói là cách thức trao đổi làm việc nhóm, góp ý, động viên nhau; trong đời thường, lời nói là sự bày tỏ yêu thương, chia sẻ cùng nhau.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500"/>
                                        <p:tgtEl>
                                          <p:spTgt spid="1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500"/>
                                        <p:tgtEl>
                                          <p:spTgt spid="1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500"/>
                                        <p:tgtEl>
                                          <p:spTgt spid="1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500"/>
                                        <p:tgtEl>
                                          <p:spTgt spid="1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500"/>
                                        <p:tgtEl>
                                          <p:spTgt spid="1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500"/>
                                        <p:tgtEl>
                                          <p:spTgt spid="1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9"/>
          <p:cNvSpPr txBox="1"/>
          <p:nvPr/>
        </p:nvSpPr>
        <p:spPr>
          <a:xfrm>
            <a:off x="173037" y="3175"/>
            <a:ext cx="8970962" cy="255428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0000"/>
              </a:buClr>
              <a:buSzPts val="2000"/>
              <a:buFont typeface="Times New Roman"/>
              <a:buChar char="-"/>
            </a:pPr>
            <a:r>
              <a:rPr b="0" i="0" lang="en-US" sz="2000" u="none" cap="none" strike="noStrike">
                <a:solidFill>
                  <a:srgbClr val="FF0000"/>
                </a:solidFill>
                <a:latin typeface="Times New Roman"/>
                <a:ea typeface="Times New Roman"/>
                <a:cs typeface="Times New Roman"/>
                <a:sym typeface="Times New Roman"/>
              </a:rPr>
              <a:t>Mở rộng: </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Những lời nói hay ý đẹp: khen ngợi, khuyến khích, động viên, chia sẻ có tác dụng tích cực trong việc mang lại điều tốt đẹp cho người nghe, giúp xây dựng những mối quan hệ tốt đẹp, xã hội văn minh.</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Những lời nói chê bai, dèm pha, nói xấu, nói móc,... sẽ mang lại những hậu quả tiêu cực cho người nghe, dẫn đến những hiểu nhầm, mâu thuẫn không đáng.</a:t>
            </a:r>
            <a:endParaRPr/>
          </a:p>
          <a:p>
            <a:pPr indent="-342900" lvl="0" marL="34290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Phân biệt lời nói tiêu cực từ bản chất và những lời nói thẳng thắn xuất phát từ sự chân thành người "khẩu xà tâm phật".</a:t>
            </a:r>
            <a:endParaRPr/>
          </a:p>
        </p:txBody>
      </p:sp>
      <p:sp>
        <p:nvSpPr>
          <p:cNvPr id="176" name="Google Shape;176;p9"/>
          <p:cNvSpPr txBox="1"/>
          <p:nvPr/>
        </p:nvSpPr>
        <p:spPr>
          <a:xfrm>
            <a:off x="103187" y="2743200"/>
            <a:ext cx="9009062"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Times New Roman"/>
              <a:buNone/>
            </a:pPr>
            <a:r>
              <a:rPr b="0" i="0" lang="en-US" sz="2000" u="none" cap="none" strike="noStrike">
                <a:solidFill>
                  <a:srgbClr val="FF0000"/>
                </a:solidFill>
                <a:latin typeface="Times New Roman"/>
                <a:ea typeface="Times New Roman"/>
                <a:cs typeface="Times New Roman"/>
                <a:sym typeface="Times New Roman"/>
              </a:rPr>
              <a:t>- Bài học nhận thức và hành động:</a:t>
            </a:r>
            <a:r>
              <a:rPr b="0" i="0" lang="en-US" sz="2000" u="none" cap="none" strike="noStrike">
                <a:solidFill>
                  <a:schemeClr val="dk1"/>
                </a:solidFill>
                <a:latin typeface="Times New Roman"/>
                <a:ea typeface="Times New Roman"/>
                <a:cs typeface="Times New Roman"/>
                <a:sym typeface="Times New Roman"/>
              </a:rPr>
              <a:t>.</a:t>
            </a:r>
            <a:endParaRPr/>
          </a:p>
        </p:txBody>
      </p:sp>
      <p:sp>
        <p:nvSpPr>
          <p:cNvPr id="177" name="Google Shape;177;p9"/>
          <p:cNvSpPr txBox="1"/>
          <p:nvPr/>
        </p:nvSpPr>
        <p:spPr>
          <a:xfrm>
            <a:off x="155575" y="3295650"/>
            <a:ext cx="8988425"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Cần chú ý lời ăn tiếng nói bởi lời nói ra rất khó lấy lại, đừng để lời nói làm tổn thương người khác.</a:t>
            </a:r>
            <a:endParaRPr/>
          </a:p>
        </p:txBody>
      </p:sp>
      <p:sp>
        <p:nvSpPr>
          <p:cNvPr id="178" name="Google Shape;178;p9"/>
          <p:cNvSpPr txBox="1"/>
          <p:nvPr/>
        </p:nvSpPr>
        <p:spPr>
          <a:xfrm>
            <a:off x="201612" y="4311650"/>
            <a:ext cx="91186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1" i="0" lang="en-US" sz="2000" u="none" cap="none" strike="noStrike">
                <a:solidFill>
                  <a:schemeClr val="dk1"/>
                </a:solidFill>
                <a:latin typeface="Times New Roman"/>
                <a:ea typeface="Times New Roman"/>
                <a:cs typeface="Times New Roman"/>
                <a:sym typeface="Times New Roman"/>
              </a:rPr>
              <a:t>3. Kết đoạn:</a:t>
            </a:r>
            <a:r>
              <a:rPr b="0" i="0" lang="en-US" sz="2000" u="none" cap="none" strike="noStrike">
                <a:solidFill>
                  <a:schemeClr val="dk1"/>
                </a:solidFill>
                <a:latin typeface="Times New Roman"/>
                <a:ea typeface="Times New Roman"/>
                <a:cs typeface="Times New Roman"/>
                <a:sym typeface="Times New Roman"/>
              </a:rPr>
              <a:t> ( Khẳng định vấn đề).</a:t>
            </a:r>
            <a:endParaRPr/>
          </a:p>
        </p:txBody>
      </p:sp>
      <p:sp>
        <p:nvSpPr>
          <p:cNvPr id="179" name="Google Shape;179;p9"/>
          <p:cNvSpPr txBox="1"/>
          <p:nvPr/>
        </p:nvSpPr>
        <p:spPr>
          <a:xfrm>
            <a:off x="106362" y="4724400"/>
            <a:ext cx="9005887" cy="1323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Có lẽ bao giờ con người còn hiện diện trên mặt đất này thì cũng không thể thiếu được vai trò của lời nói, để gắn kết và yêu quý nhau hơn. Người Việt chúng ta yêu quý tiếng mẹ đẻ, quyết tâm gìn giữ sự trong sáng của tiếng Việt. Mà muốn gìn giữ sự trong sáng đó, trước tiên, chúng ta cần học cách sử dụng lời nói thật đúng đắn, thật hay.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500"/>
                                        <p:tgtEl>
                                          <p:spTgt spid="1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500"/>
                                        <p:tgtEl>
                                          <p:spTgt spid="1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500"/>
                                        <p:tgtEl>
                                          <p:spTgt spid="1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500"/>
                                        <p:tgtEl>
                                          <p:spTgt spid="1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500"/>
                                        <p:tgtEl>
                                          <p:spTgt spid="1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2003-12-31T17:32:52Z</dcterms:created>
</cp:coreProperties>
</file>