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9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94218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4031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183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98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392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75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6686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8/13/2022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5295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8/13/2022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a:p>
        </p:txBody>
      </p:sp>
    </p:spTree>
    <p:extLst>
      <p:ext uri="{BB962C8B-B14F-4D97-AF65-F5344CB8AC3E}">
        <p14:creationId xmlns:p14="http://schemas.microsoft.com/office/powerpoint/2010/main" val="92924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2094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8/13/2022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3404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etjack.me/tren-mat-dong-ho-o-hinh-1-quan-sat-hai-goc-goc-tao-boi-kim-gio-va-kim-5575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etjack.me/cho-duong-thang-xy-tu-mot-diem-o-tren-duong-thang-xy-ta-ve-hai-tia-oz-55752.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etjack.me/quan-sat-hai-goc-xoy-va-zoy-o-hinh-3-neu-dinh-chung-va-canh-chung-cua-55753.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nl-NL" sz="3200" b="1">
                <a:solidFill>
                  <a:schemeClr val="tx1"/>
                </a:solidFill>
                <a:latin typeface="Times New Roman" panose="02020603050405020304" pitchFamily="18" charset="0"/>
                <a:cs typeface="Times New Roman" panose="02020603050405020304" pitchFamily="18" charset="0"/>
              </a:rPr>
              <a:t>§ 1: GÓC Ở VỊ TRÍ ĐẶC BIỆT</a:t>
            </a:r>
            <a:r>
              <a:rPr lang="en-US" sz="3200">
                <a:solidFill>
                  <a:schemeClr val="tx1"/>
                </a:solidFill>
                <a:latin typeface="Times New Roman" panose="02020603050405020304" pitchFamily="18" charset="0"/>
                <a:cs typeface="Times New Roman" panose="02020603050405020304" pitchFamily="18" charset="0"/>
              </a:rPr>
              <a:t/>
            </a:r>
            <a:br>
              <a:rPr lang="en-US" sz="3200">
                <a:solidFill>
                  <a:schemeClr val="tx1"/>
                </a:solidFill>
                <a:latin typeface="Times New Roman" panose="02020603050405020304" pitchFamily="18" charset="0"/>
                <a:cs typeface="Times New Roman" panose="02020603050405020304" pitchFamily="18" charset="0"/>
              </a:rPr>
            </a:br>
            <a:r>
              <a:rPr lang="vi-VN" sz="3200" b="1">
                <a:solidFill>
                  <a:schemeClr val="tx1"/>
                </a:solidFill>
                <a:latin typeface="Times New Roman" panose="02020603050405020304" pitchFamily="18" charset="0"/>
                <a:cs typeface="Times New Roman" panose="02020603050405020304" pitchFamily="18" charset="0"/>
              </a:rPr>
              <a:t>Thời gian thực hiện: 2 tiết</a:t>
            </a:r>
            <a:r>
              <a:rPr lang="en-US"/>
              <a:t/>
            </a:r>
            <a:br>
              <a:rPr lang="en-US"/>
            </a:b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pPr algn="ctr"/>
            <a:r>
              <a:rPr lang="en-US" sz="2800" b="1" smtClean="0">
                <a:solidFill>
                  <a:schemeClr val="tx1"/>
                </a:solidFill>
                <a:latin typeface="Times New Roman" panose="02020603050405020304" pitchFamily="18" charset="0"/>
                <a:cs typeface="Times New Roman" panose="02020603050405020304" pitchFamily="18" charset="0"/>
              </a:rPr>
              <a:t>TIẾT 1</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6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245069"/>
            <a:ext cx="6096000" cy="954107"/>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LUYỆN TẬP</a:t>
            </a:r>
            <a:br>
              <a:rPr lang="en-US" sz="2800" b="1">
                <a:latin typeface="Times New Roman" panose="02020603050405020304" pitchFamily="18" charset="0"/>
                <a:cs typeface="Times New Roman" panose="02020603050405020304" pitchFamily="18" charset="0"/>
              </a:rPr>
            </a:br>
            <a:r>
              <a:rPr lang="en-US" sz="2800" b="1" smtClean="0">
                <a:latin typeface="Times New Roman" panose="02020603050405020304" pitchFamily="18" charset="0"/>
                <a:cs typeface="Times New Roman" panose="02020603050405020304" pitchFamily="18" charset="0"/>
              </a:rPr>
              <a:t>3.a Tìm số đo góc mOp trong hình 22a</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3" name="Picture 2" descr="C:\Users\DELL\Desktop\image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9481" y="245069"/>
            <a:ext cx="4017011" cy="2446111"/>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509451" y="3264485"/>
                <a:ext cx="8046720" cy="1161344"/>
              </a:xfrm>
              <a:prstGeom prst="rect">
                <a:avLst/>
              </a:prstGeom>
            </p:spPr>
            <p:txBody>
              <a:bodyPr wrap="square">
                <a:spAutoFit/>
              </a:bodyPr>
              <a:lstStyle/>
              <a:p>
                <a:pPr>
                  <a:lnSpc>
                    <a:spcPct val="115000"/>
                  </a:lnSpc>
                  <a:spcAft>
                    <a:spcPts val="1000"/>
                  </a:spcAft>
                </a:pPr>
                <a:r>
                  <a:rPr lang="fr-FR" sz="2800">
                    <a:latin typeface="Times New Roman" panose="02020603050405020304" pitchFamily="18" charset="0"/>
                    <a:ea typeface="Calibri" panose="020F0502020204030204" pitchFamily="34" charset="0"/>
                    <a:cs typeface="Times New Roman" panose="02020603050405020304" pitchFamily="18" charset="0"/>
                  </a:rPr>
                  <a:t>Vì hai góc nOm và nOp là hai góc kề nhau nên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fr-FR" sz="2800" i="1">
                              <a:latin typeface="Cambria Math" panose="02040503050406030204" pitchFamily="18" charset="0"/>
                              <a:ea typeface="Calibri" panose="020F0502020204030204" pitchFamily="34" charset="0"/>
                              <a:cs typeface="Times New Roman" panose="02020603050405020304" pitchFamily="18" charset="0"/>
                            </a:rPr>
                            <m:t>𝑚𝑂𝑝</m:t>
                          </m:r>
                        </m:e>
                      </m:acc>
                      <m:r>
                        <a:rPr lang="fr-FR"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800" i="1">
                              <a:latin typeface="Cambria Math" panose="02040503050406030204" pitchFamily="18" charset="0"/>
                            </a:rPr>
                          </m:ctrlPr>
                        </m:accPr>
                        <m:e>
                          <m:r>
                            <a:rPr lang="fr-FR" sz="2800" i="1">
                              <a:latin typeface="Cambria Math" panose="02040503050406030204" pitchFamily="18" charset="0"/>
                              <a:ea typeface="Calibri" panose="020F0502020204030204" pitchFamily="34" charset="0"/>
                              <a:cs typeface="Times New Roman" panose="02020603050405020304" pitchFamily="18" charset="0"/>
                            </a:rPr>
                            <m:t>𝑚𝑂𝑛</m:t>
                          </m:r>
                        </m:e>
                      </m:acc>
                      <m:r>
                        <a:rPr lang="fr-FR"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800" i="1">
                              <a:latin typeface="Cambria Math" panose="02040503050406030204" pitchFamily="18" charset="0"/>
                            </a:rPr>
                          </m:ctrlPr>
                        </m:accPr>
                        <m:e>
                          <m:r>
                            <a:rPr lang="fr-FR" sz="2800" i="1">
                              <a:latin typeface="Cambria Math" panose="02040503050406030204" pitchFamily="18" charset="0"/>
                              <a:ea typeface="Calibri" panose="020F0502020204030204" pitchFamily="34" charset="0"/>
                              <a:cs typeface="Times New Roman" panose="02020603050405020304" pitchFamily="18" charset="0"/>
                            </a:rPr>
                            <m:t>𝑛𝑂𝑝</m:t>
                          </m:r>
                        </m:e>
                      </m:acc>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30</m:t>
                          </m:r>
                        </m:e>
                        <m:sup>
                          <m:r>
                            <a:rPr lang="fr-FR" sz="2800" i="1">
                              <a:latin typeface="Cambria Math" panose="02040503050406030204" pitchFamily="18" charset="0"/>
                              <a:ea typeface="Calibri" panose="020F0502020204030204" pitchFamily="34" charset="0"/>
                              <a:cs typeface="Times New Roman" panose="02020603050405020304" pitchFamily="18" charset="0"/>
                            </a:rPr>
                            <m:t>0</m:t>
                          </m:r>
                        </m:sup>
                      </m:sSup>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45</m:t>
                          </m:r>
                        </m:e>
                        <m:sup>
                          <m:r>
                            <a:rPr lang="fr-FR" sz="2800" i="1">
                              <a:latin typeface="Cambria Math" panose="02040503050406030204" pitchFamily="18" charset="0"/>
                              <a:ea typeface="Calibri" panose="020F0502020204030204" pitchFamily="34" charset="0"/>
                              <a:cs typeface="Times New Roman" panose="02020603050405020304" pitchFamily="18" charset="0"/>
                            </a:rPr>
                            <m:t>0</m:t>
                          </m:r>
                        </m:sup>
                      </m:sSup>
                      <m:r>
                        <a:rPr lang="fr-FR"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75</m:t>
                          </m:r>
                        </m:e>
                        <m:sup>
                          <m:r>
                            <a:rPr lang="fr-FR" sz="2800" i="1">
                              <a:latin typeface="Cambria Math" panose="02040503050406030204" pitchFamily="18" charset="0"/>
                              <a:ea typeface="Calibri" panose="020F0502020204030204" pitchFamily="34" charset="0"/>
                              <a:cs typeface="Times New Roman" panose="02020603050405020304" pitchFamily="18" charset="0"/>
                            </a:rPr>
                            <m:t>0</m:t>
                          </m:r>
                        </m:sup>
                      </m:sSup>
                    </m:oMath>
                  </m:oMathPara>
                </a14:m>
                <a:endParaRPr lang="en-US" sz="2800"/>
              </a:p>
            </p:txBody>
          </p:sp>
        </mc:Choice>
        <mc:Fallback xmlns="">
          <p:sp>
            <p:nvSpPr>
              <p:cNvPr id="4" name="Rectangle 3"/>
              <p:cNvSpPr>
                <a:spLocks noRot="1" noChangeAspect="1" noMove="1" noResize="1" noEditPoints="1" noAdjustHandles="1" noChangeArrowheads="1" noChangeShapeType="1" noTextEdit="1"/>
              </p:cNvSpPr>
              <p:nvPr/>
            </p:nvSpPr>
            <p:spPr>
              <a:xfrm>
                <a:off x="509451" y="3264485"/>
                <a:ext cx="8046720" cy="1161344"/>
              </a:xfrm>
              <a:prstGeom prst="rect">
                <a:avLst/>
              </a:prstGeom>
              <a:blipFill>
                <a:blip r:embed="rId3"/>
                <a:stretch>
                  <a:fillRect l="-1591" t="-3684"/>
                </a:stretch>
              </a:blipFill>
            </p:spPr>
            <p:txBody>
              <a:bodyPr/>
              <a:lstStyle/>
              <a:p>
                <a:r>
                  <a:rPr lang="en-US">
                    <a:noFill/>
                  </a:rPr>
                  <a:t> </a:t>
                </a:r>
              </a:p>
            </p:txBody>
          </p:sp>
        </mc:Fallback>
      </mc:AlternateContent>
    </p:spTree>
    <p:extLst>
      <p:ext uri="{BB962C8B-B14F-4D97-AF65-F5344CB8AC3E}">
        <p14:creationId xmlns:p14="http://schemas.microsoft.com/office/powerpoint/2010/main" val="11275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804" y="1499104"/>
            <a:ext cx="9492343" cy="1384995"/>
          </a:xfrm>
          <a:prstGeom prst="rect">
            <a:avLst/>
          </a:prstGeom>
        </p:spPr>
        <p:txBody>
          <a:bodyPr wrap="square">
            <a:spAutoFit/>
          </a:bodyPr>
          <a:lstStyle/>
          <a:p>
            <a:r>
              <a:rPr lang="nl-NL" sz="2800" smtClean="0">
                <a:latin typeface="Times New Roman" panose="02020603050405020304" pitchFamily="18" charset="0"/>
                <a:ea typeface="Calibri" panose="020F0502020204030204" pitchFamily="34" charset="0"/>
              </a:rPr>
              <a:t>Qua bài này các em đã hiểu được thế nào là  hai góc kề nhau qua đó áp dụng được hệ thức tính góc tổng của hai góc kề rồi tính góc chưa biết.</a:t>
            </a:r>
            <a:endParaRPr lang="en-US" sz="2800"/>
          </a:p>
        </p:txBody>
      </p:sp>
      <p:sp>
        <p:nvSpPr>
          <p:cNvPr id="3" name="Rectangle 2"/>
          <p:cNvSpPr/>
          <p:nvPr/>
        </p:nvSpPr>
        <p:spPr>
          <a:xfrm>
            <a:off x="513804" y="3388864"/>
            <a:ext cx="9492343" cy="954107"/>
          </a:xfrm>
          <a:prstGeom prst="rect">
            <a:avLst/>
          </a:prstGeom>
        </p:spPr>
        <p:txBody>
          <a:bodyPr wrap="square">
            <a:spAutoFit/>
          </a:bodyPr>
          <a:lstStyle/>
          <a:p>
            <a:r>
              <a:rPr lang="nl-NL" sz="2800" smtClean="0">
                <a:latin typeface="Times New Roman" panose="02020603050405020304" pitchFamily="18" charset="0"/>
                <a:cs typeface="Times New Roman" panose="02020603050405020304" pitchFamily="18" charset="0"/>
              </a:rPr>
              <a:t>- Đọc phần </a:t>
            </a:r>
            <a:r>
              <a:rPr lang="nl-NL" sz="2800">
                <a:latin typeface="Times New Roman" panose="02020603050405020304" pitchFamily="18" charset="0"/>
                <a:cs typeface="Times New Roman" panose="02020603050405020304" pitchFamily="18" charset="0"/>
              </a:rPr>
              <a:t>II, III SGK trang 92, 93 .</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Làm các bài tập: Luyện tập .</a:t>
            </a: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796834" y="471119"/>
            <a:ext cx="429768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HƯỚNG DẪN VỀ NHÀ</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1"/>
                </a:solidFill>
                <a:latin typeface="Times New Roman" panose="02020603050405020304" pitchFamily="18" charset="0"/>
                <a:cs typeface="Times New Roman" panose="02020603050405020304" pitchFamily="18" charset="0"/>
              </a:rPr>
              <a:t>I. KHỞI ĐỘNG</a:t>
            </a:r>
            <a:r>
              <a:rPr lang="en-US" smtClean="0"/>
              <a:t> </a:t>
            </a:r>
            <a:endParaRPr lang="en-US"/>
          </a:p>
        </p:txBody>
      </p:sp>
      <p:pic>
        <p:nvPicPr>
          <p:cNvPr id="4" name="Content Placeholder 3" descr="Trên mặt đồng hồ ở Hình 1, quan sát hai góc; góc tạo bởi kim giờ và kim phú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56867" y="2015020"/>
            <a:ext cx="2133710" cy="2457576"/>
          </a:xfrm>
          <a:prstGeom prst="rect">
            <a:avLst/>
          </a:prstGeom>
          <a:noFill/>
          <a:ln>
            <a:noFill/>
          </a:ln>
        </p:spPr>
      </p:pic>
      <p:sp>
        <p:nvSpPr>
          <p:cNvPr id="5" name="TextBox 4"/>
          <p:cNvSpPr txBox="1"/>
          <p:nvPr/>
        </p:nvSpPr>
        <p:spPr>
          <a:xfrm>
            <a:off x="849086" y="1815737"/>
            <a:ext cx="5212080" cy="1815882"/>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Trên</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mặt</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đồng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hồ</a:t>
            </a:r>
            <a:r>
              <a:rPr lang="en-US" sz="2800">
                <a:latin typeface="Times New Roman" panose="02020603050405020304" pitchFamily="18" charset="0"/>
                <a:cs typeface="Times New Roman" panose="02020603050405020304" pitchFamily="18" charset="0"/>
              </a:rPr>
              <a:t> 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1, </a:t>
            </a:r>
            <a:r>
              <a:rPr lang="en-US" sz="2800" err="1">
                <a:latin typeface="Times New Roman" panose="02020603050405020304" pitchFamily="18" charset="0"/>
                <a:cs typeface="Times New Roman" panose="02020603050405020304" pitchFamily="18" charset="0"/>
              </a:rPr>
              <a:t>quan</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sát</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hai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tạo</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bởi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kim</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giờ</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kim</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phút</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tạo</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bởi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kim</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phút</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kim</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giây</a:t>
            </a:r>
            <a:r>
              <a:rPr lang="en-US" sz="2800">
                <a:latin typeface="Times New Roman" panose="02020603050405020304" pitchFamily="18" charset="0"/>
                <a:cs typeface="Times New Roman" panose="02020603050405020304" pitchFamily="18" charset="0"/>
              </a:rPr>
              <a:t>.</a:t>
            </a:r>
          </a:p>
        </p:txBody>
      </p:sp>
      <p:sp>
        <p:nvSpPr>
          <p:cNvPr id="6" name="Rectangle 5"/>
          <p:cNvSpPr/>
          <p:nvPr/>
        </p:nvSpPr>
        <p:spPr>
          <a:xfrm>
            <a:off x="1096138" y="4210986"/>
            <a:ext cx="4982454" cy="523220"/>
          </a:xfrm>
          <a:prstGeom prst="rect">
            <a:avLst/>
          </a:prstGeom>
        </p:spPr>
        <p:txBody>
          <a:bodyPr wrap="none">
            <a:spAutoFit/>
          </a:bodyPr>
          <a:lstStyle/>
          <a:p>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Hai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góc</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đó</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có</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liên</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hệ</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gì</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đặc</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2800" err="1">
                <a:latin typeface="Times New Roman" panose="02020603050405020304" pitchFamily="18" charset="0"/>
                <a:ea typeface="Calibri" panose="020F0502020204030204" pitchFamily="34" charset="0"/>
                <a:cs typeface="Times New Roman" panose="02020603050405020304" pitchFamily="18" charset="0"/>
                <a:hlinkClick r:id="rId2"/>
              </a:rPr>
              <a:t>biệt</a:t>
            </a:r>
            <a:r>
              <a:rPr lang="en-US" sz="2800">
                <a:latin typeface="Times New Roman" panose="02020603050405020304" pitchFamily="18" charset="0"/>
                <a:ea typeface="Calibri" panose="020F0502020204030204" pitchFamily="34" charset="0"/>
                <a:cs typeface="Times New Roman" panose="02020603050405020304" pitchFamily="18" charset="0"/>
                <a:hlinkClick r:id="rId2"/>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89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468" y="-279157"/>
            <a:ext cx="8534400" cy="1507067"/>
          </a:xfrm>
        </p:spPr>
        <p:txBody>
          <a:bodyPr/>
          <a:lstStyle/>
          <a:p>
            <a:r>
              <a:rPr lang="en-US" b="1">
                <a:solidFill>
                  <a:schemeClr val="tx1"/>
                </a:solidFill>
                <a:latin typeface="Times New Roman" panose="02020603050405020304" pitchFamily="18" charset="0"/>
                <a:cs typeface="Times New Roman" panose="02020603050405020304" pitchFamily="18" charset="0"/>
              </a:rPr>
              <a:t>1. Hai góc kề nhau</a:t>
            </a:r>
            <a:endParaRPr lang="en-US">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27910"/>
            <a:ext cx="8596668" cy="2550824"/>
          </a:xfrm>
        </p:spPr>
        <p:txBody>
          <a:bodyPr>
            <a:normAutofit/>
          </a:bodyPr>
          <a:lstStyle/>
          <a:p>
            <a:r>
              <a:rPr lang="en-US" sz="2800">
                <a:solidFill>
                  <a:schemeClr val="tx1"/>
                </a:solidFill>
                <a:latin typeface="Times New Roman" panose="02020603050405020304" pitchFamily="18" charset="0"/>
                <a:cs typeface="Times New Roman" panose="02020603050405020304" pitchFamily="18" charset="0"/>
              </a:rPr>
              <a:t>Cho đường thẳng xy. Từ một điểm O trên </a:t>
            </a:r>
            <a:r>
              <a:rPr lang="en-US" sz="2800" smtClean="0">
                <a:solidFill>
                  <a:schemeClr val="tx1"/>
                </a:solidFill>
                <a:latin typeface="Times New Roman" panose="02020603050405020304" pitchFamily="18" charset="0"/>
                <a:cs typeface="Times New Roman" panose="02020603050405020304" pitchFamily="18" charset="0"/>
              </a:rPr>
              <a:t>đường </a:t>
            </a:r>
            <a:r>
              <a:rPr lang="en-US" sz="2800">
                <a:solidFill>
                  <a:schemeClr val="tx1"/>
                </a:solidFill>
                <a:latin typeface="Times New Roman" panose="02020603050405020304" pitchFamily="18" charset="0"/>
                <a:cs typeface="Times New Roman" panose="02020603050405020304" pitchFamily="18" charset="0"/>
              </a:rPr>
              <a:t>thẳng xy ta vẽ hai tia Oz, Ot như Hình 2</a:t>
            </a:r>
            <a:r>
              <a:rPr lang="en-US" sz="280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2800" smtClean="0">
                <a:latin typeface="Times New Roman" panose="02020603050405020304" pitchFamily="18" charset="0"/>
                <a:cs typeface="Times New Roman" panose="02020603050405020304" pitchFamily="18" charset="0"/>
              </a:rPr>
              <a:t>a) Lấy </a:t>
            </a:r>
            <a:r>
              <a:rPr lang="en-US" sz="2800">
                <a:latin typeface="Times New Roman" panose="02020603050405020304" pitchFamily="18" charset="0"/>
                <a:cs typeface="Times New Roman" panose="02020603050405020304" pitchFamily="18" charset="0"/>
              </a:rPr>
              <a:t>điểm A bất kì trên tia Oz (A khác O), lấy điểm B bất kì trên tia Ot (B khác O), </a:t>
            </a:r>
            <a:r>
              <a:rPr lang="en-US" sz="2800" smtClean="0">
                <a:latin typeface="Times New Roman" panose="02020603050405020304" pitchFamily="18" charset="0"/>
                <a:cs typeface="Times New Roman" panose="02020603050405020304" pitchFamily="18" charset="0"/>
              </a:rPr>
              <a:t>vẽ </a:t>
            </a:r>
            <a:r>
              <a:rPr lang="en-US" sz="2800">
                <a:latin typeface="Times New Roman" panose="02020603050405020304" pitchFamily="18" charset="0"/>
                <a:cs typeface="Times New Roman" panose="02020603050405020304" pitchFamily="18" charset="0"/>
              </a:rPr>
              <a:t>đoạn thẳng AB</a:t>
            </a:r>
            <a:r>
              <a:rPr lang="en-US" sz="2800" smtClean="0">
                <a:latin typeface="Times New Roman" panose="02020603050405020304" pitchFamily="18" charset="0"/>
                <a:cs typeface="Times New Roman" panose="02020603050405020304" pitchFamily="18" charset="0"/>
              </a:rPr>
              <a:t>.</a:t>
            </a:r>
          </a:p>
          <a:p>
            <a:pPr marL="0" indent="0">
              <a:buNone/>
            </a:pPr>
            <a:r>
              <a:rPr lang="en-US" sz="2800" smtClean="0">
                <a:solidFill>
                  <a:schemeClr val="tx1"/>
                </a:solidFill>
                <a:latin typeface="Times New Roman" panose="02020603050405020304" pitchFamily="18" charset="0"/>
                <a:cs typeface="Times New Roman" panose="02020603050405020304" pitchFamily="18" charset="0"/>
              </a:rPr>
              <a:t>b) </a:t>
            </a:r>
            <a:r>
              <a:rPr lang="en-US" sz="2800">
                <a:latin typeface="Times New Roman" panose="02020603050405020304" pitchFamily="18" charset="0"/>
                <a:cs typeface="Times New Roman" panose="02020603050405020304" pitchFamily="18" charset="0"/>
              </a:rPr>
              <a:t>Đoạn thẳng AB có cắt đường thẳng xy hay không?</a:t>
            </a:r>
            <a:endParaRPr lang="en-US" sz="2800" smtClean="0">
              <a:solidFill>
                <a:schemeClr val="tx1"/>
              </a:solidFill>
              <a:latin typeface="Times New Roman" panose="02020603050405020304" pitchFamily="18" charset="0"/>
              <a:cs typeface="Times New Roman" panose="02020603050405020304" pitchFamily="18" charset="0"/>
            </a:endParaRPr>
          </a:p>
        </p:txBody>
      </p:sp>
      <p:pic>
        <p:nvPicPr>
          <p:cNvPr id="4" name="Picture 3" descr="Cho đường thẳng xy. Từ một điểm O trên đường thẳng xy ta vẽ hai tia Oz, Ot như Hình 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5931" y="3778733"/>
            <a:ext cx="4752104" cy="2891364"/>
          </a:xfrm>
          <a:prstGeom prst="rect">
            <a:avLst/>
          </a:prstGeom>
          <a:noFill/>
          <a:ln>
            <a:noFill/>
          </a:ln>
        </p:spPr>
      </p:pic>
      <p:sp>
        <p:nvSpPr>
          <p:cNvPr id="5" name="TextBox 4"/>
          <p:cNvSpPr txBox="1"/>
          <p:nvPr/>
        </p:nvSpPr>
        <p:spPr>
          <a:xfrm>
            <a:off x="677334" y="4531918"/>
            <a:ext cx="5526518" cy="1384995"/>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Nhận xét: Hai tia Oz và Ot như vậy gọi là </a:t>
            </a:r>
            <a:r>
              <a:rPr lang="en-US" sz="2800" i="1" smtClean="0">
                <a:solidFill>
                  <a:srgbClr val="00B0F0"/>
                </a:solidFill>
                <a:latin typeface="Times New Roman" panose="02020603050405020304" pitchFamily="18" charset="0"/>
                <a:cs typeface="Times New Roman" panose="02020603050405020304" pitchFamily="18" charset="0"/>
              </a:rPr>
              <a:t>nằm về hai phía</a:t>
            </a:r>
            <a:r>
              <a:rPr lang="en-US" sz="2800" i="1" smtClean="0">
                <a:solidFill>
                  <a:schemeClr val="accent5"/>
                </a:solidFill>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của đường thẳng xy.</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anim calcmode="lin" valueType="num">
                                      <p:cBhvr>
                                        <p:cTn id="41" dur="2000" fill="hold"/>
                                        <p:tgtEl>
                                          <p:spTgt spid="5"/>
                                        </p:tgtEl>
                                        <p:attrNameLst>
                                          <p:attrName>ppt_w</p:attrName>
                                        </p:attrNameLst>
                                      </p:cBhvr>
                                      <p:tavLst>
                                        <p:tav tm="0" fmla="#ppt_w*sin(2.5*pi*$)">
                                          <p:val>
                                            <p:fltVal val="0"/>
                                          </p:val>
                                        </p:tav>
                                        <p:tav tm="100000">
                                          <p:val>
                                            <p:fltVal val="1"/>
                                          </p:val>
                                        </p:tav>
                                      </p:tavLst>
                                    </p:anim>
                                    <p:anim calcmode="lin" valueType="num">
                                      <p:cBhvr>
                                        <p:cTn id="4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321" y="286279"/>
            <a:ext cx="8596669" cy="1963783"/>
          </a:xfrm>
        </p:spPr>
        <p:txBody>
          <a:bodyPr>
            <a:normAutofit fontScale="90000"/>
          </a:bodyPr>
          <a:lstStyle/>
          <a:p>
            <a:r>
              <a:rPr lang="en-US" sz="2800">
                <a:solidFill>
                  <a:schemeClr val="tx1"/>
                </a:solidFill>
                <a:latin typeface="Times New Roman" panose="02020603050405020304" pitchFamily="18" charset="0"/>
                <a:cs typeface="Times New Roman" panose="02020603050405020304" pitchFamily="18" charset="0"/>
              </a:rPr>
              <a:t>Quan sát hai góc xOy </a:t>
            </a:r>
            <a:r>
              <a:rPr lang="en-US" sz="2800" smtClean="0">
                <a:solidFill>
                  <a:schemeClr val="tx1"/>
                </a:solidFill>
                <a:latin typeface="Times New Roman" panose="02020603050405020304" pitchFamily="18" charset="0"/>
                <a:cs typeface="Times New Roman" panose="02020603050405020304" pitchFamily="18" charset="0"/>
              </a:rPr>
              <a:t>và </a:t>
            </a:r>
            <a:r>
              <a:rPr lang="en-US" sz="2800">
                <a:solidFill>
                  <a:schemeClr val="tx1"/>
                </a:solidFill>
                <a:latin typeface="Times New Roman" panose="02020603050405020304" pitchFamily="18" charset="0"/>
                <a:cs typeface="Times New Roman" panose="02020603050405020304" pitchFamily="18" charset="0"/>
              </a:rPr>
              <a:t>zOy ở Hình 3</a:t>
            </a:r>
            <a:r>
              <a:rPr lang="en-US" sz="2800" smtClean="0">
                <a:solidFill>
                  <a:schemeClr val="tx1"/>
                </a:solidFill>
                <a:latin typeface="Times New Roman" panose="02020603050405020304" pitchFamily="18" charset="0"/>
                <a:cs typeface="Times New Roman" panose="02020603050405020304" pitchFamily="18" charset="0"/>
              </a:rPr>
              <a:t>.</a:t>
            </a:r>
            <a:br>
              <a:rPr lang="en-US" sz="2800" smtClean="0">
                <a:solidFill>
                  <a:schemeClr val="tx1"/>
                </a:solidFill>
                <a:latin typeface="Times New Roman" panose="02020603050405020304" pitchFamily="18" charset="0"/>
                <a:cs typeface="Times New Roman" panose="02020603050405020304" pitchFamily="18" charset="0"/>
              </a:rPr>
            </a:br>
            <a:r>
              <a:rPr lang="en-US" sz="3100">
                <a:solidFill>
                  <a:schemeClr val="tx1"/>
                </a:solidFill>
                <a:latin typeface="Times New Roman" panose="02020603050405020304" pitchFamily="18" charset="0"/>
                <a:cs typeface="Times New Roman" panose="02020603050405020304" pitchFamily="18" charset="0"/>
              </a:rPr>
              <a:t>a) Nêu đỉnh chung và cạnh chung của hai góc xOy và </a:t>
            </a:r>
            <a:r>
              <a:rPr lang="en-US" sz="3100" smtClean="0">
                <a:solidFill>
                  <a:schemeClr val="tx1"/>
                </a:solidFill>
                <a:latin typeface="Times New Roman" panose="02020603050405020304" pitchFamily="18" charset="0"/>
                <a:cs typeface="Times New Roman" panose="02020603050405020304" pitchFamily="18" charset="0"/>
              </a:rPr>
              <a:t>zOy.</a:t>
            </a:r>
            <a:br>
              <a:rPr lang="en-US" sz="3100" smtClean="0">
                <a:solidFill>
                  <a:schemeClr val="tx1"/>
                </a:solidFill>
                <a:latin typeface="Times New Roman" panose="02020603050405020304" pitchFamily="18" charset="0"/>
                <a:cs typeface="Times New Roman" panose="02020603050405020304" pitchFamily="18" charset="0"/>
              </a:rPr>
            </a:br>
            <a:r>
              <a:rPr lang="en-US" sz="3100" smtClean="0">
                <a:solidFill>
                  <a:schemeClr val="tx1"/>
                </a:solidFill>
                <a:latin typeface="Times New Roman" panose="02020603050405020304" pitchFamily="18" charset="0"/>
                <a:cs typeface="Times New Roman" panose="02020603050405020304" pitchFamily="18" charset="0"/>
              </a:rPr>
              <a:t>b) Vẽ </a:t>
            </a:r>
            <a:r>
              <a:rPr lang="en-US" sz="3100">
                <a:solidFill>
                  <a:schemeClr val="tx1"/>
                </a:solidFill>
                <a:latin typeface="Times New Roman" panose="02020603050405020304" pitchFamily="18" charset="0"/>
                <a:cs typeface="Times New Roman" panose="02020603050405020304" pitchFamily="18" charset="0"/>
              </a:rPr>
              <a:t>tia đối Oy’ của tia Oy</a:t>
            </a:r>
            <a:r>
              <a:rPr lang="en-US" sz="3100" smtClean="0">
                <a:solidFill>
                  <a:schemeClr val="tx1"/>
                </a:solidFill>
                <a:latin typeface="Times New Roman" panose="02020603050405020304" pitchFamily="18" charset="0"/>
                <a:cs typeface="Times New Roman" panose="02020603050405020304" pitchFamily="18" charset="0"/>
              </a:rPr>
              <a:t>.</a:t>
            </a:r>
            <a:br>
              <a:rPr lang="en-US" sz="3100" smtClean="0">
                <a:solidFill>
                  <a:schemeClr val="tx1"/>
                </a:solidFill>
                <a:latin typeface="Times New Roman" panose="02020603050405020304" pitchFamily="18" charset="0"/>
                <a:cs typeface="Times New Roman" panose="02020603050405020304" pitchFamily="18" charset="0"/>
              </a:rPr>
            </a:br>
            <a:r>
              <a:rPr lang="en-US" sz="3100" smtClean="0">
                <a:solidFill>
                  <a:schemeClr val="tx1"/>
                </a:solidFill>
                <a:latin typeface="Times New Roman" panose="02020603050405020304" pitchFamily="18" charset="0"/>
                <a:cs typeface="Times New Roman" panose="02020603050405020304" pitchFamily="18" charset="0"/>
              </a:rPr>
              <a:t>c) </a:t>
            </a:r>
            <a:r>
              <a:rPr lang="en-US" sz="3100">
                <a:solidFill>
                  <a:schemeClr val="tx1"/>
                </a:solidFill>
                <a:latin typeface="Times New Roman" panose="02020603050405020304" pitchFamily="18" charset="0"/>
                <a:cs typeface="Times New Roman" panose="02020603050405020304" pitchFamily="18" charset="0"/>
              </a:rPr>
              <a:t>Hai tia Ox và Oz có nằm về hai phía của đường thẳng yy’ hay không?</a:t>
            </a:r>
            <a:endParaRPr lang="en-US" sz="3100" u="sng">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259321" y="3135085"/>
            <a:ext cx="8596668" cy="3331029"/>
          </a:xfrm>
        </p:spPr>
        <p:txBody>
          <a:bodyPr/>
          <a:lstStyle/>
          <a:p>
            <a:pPr marL="0" indent="0">
              <a:buNone/>
            </a:pPr>
            <a:r>
              <a:rPr lang="en-US" sz="2800">
                <a:latin typeface="Times New Roman" panose="02020603050405020304" pitchFamily="18" charset="0"/>
                <a:cs typeface="Times New Roman" panose="02020603050405020304" pitchFamily="18" charset="0"/>
              </a:rPr>
              <a:t>Nhận xét: Hai </a:t>
            </a:r>
            <a:r>
              <a:rPr lang="en-US" sz="2800" smtClean="0">
                <a:latin typeface="Times New Roman" panose="02020603050405020304" pitchFamily="18" charset="0"/>
                <a:cs typeface="Times New Roman" panose="02020603050405020304" pitchFamily="18" charset="0"/>
              </a:rPr>
              <a:t>góc xOy </a:t>
            </a:r>
            <a:r>
              <a:rPr lang="en-US" sz="2800">
                <a:latin typeface="Times New Roman" panose="02020603050405020304" pitchFamily="18" charset="0"/>
                <a:cs typeface="Times New Roman" panose="02020603050405020304" pitchFamily="18" charset="0"/>
              </a:rPr>
              <a:t>và </a:t>
            </a:r>
            <a:r>
              <a:rPr lang="en-US" sz="2800" smtClean="0">
                <a:latin typeface="Times New Roman" panose="02020603050405020304" pitchFamily="18" charset="0"/>
                <a:cs typeface="Times New Roman" panose="02020603050405020304" pitchFamily="18" charset="0"/>
              </a:rPr>
              <a:t>zOy như ở hình 3 có tính chất sau:</a:t>
            </a:r>
          </a:p>
          <a:p>
            <a:pPr>
              <a:buFontTx/>
              <a:buChar char="-"/>
            </a:pPr>
            <a:r>
              <a:rPr lang="en-US" sz="2800" smtClean="0">
                <a:latin typeface="Times New Roman" panose="02020603050405020304" pitchFamily="18" charset="0"/>
                <a:cs typeface="Times New Roman" panose="02020603050405020304" pitchFamily="18" charset="0"/>
              </a:rPr>
              <a:t>Có một đỉnh chung</a:t>
            </a:r>
          </a:p>
          <a:p>
            <a:pPr>
              <a:buFontTx/>
              <a:buChar char="-"/>
            </a:pPr>
            <a:r>
              <a:rPr lang="en-US" sz="2800" smtClean="0">
                <a:latin typeface="Times New Roman" panose="02020603050405020304" pitchFamily="18" charset="0"/>
                <a:cs typeface="Times New Roman" panose="02020603050405020304" pitchFamily="18" charset="0"/>
              </a:rPr>
              <a:t>Có một cạnh chung và hai cạnh còn lại nằm về hai phía của đường thẳng chứa cạnh chung đó</a:t>
            </a:r>
          </a:p>
          <a:p>
            <a:pPr marL="0" indent="0">
              <a:buNone/>
            </a:pPr>
            <a:r>
              <a:rPr lang="en-US" sz="2800" smtClean="0">
                <a:latin typeface="Times New Roman" panose="02020603050405020304" pitchFamily="18" charset="0"/>
                <a:cs typeface="Times New Roman" panose="02020603050405020304" pitchFamily="18" charset="0"/>
              </a:rPr>
              <a:t>Hai góc </a:t>
            </a:r>
            <a:r>
              <a:rPr lang="en-US" sz="2800">
                <a:latin typeface="Times New Roman" panose="02020603050405020304" pitchFamily="18" charset="0"/>
                <a:cs typeface="Times New Roman" panose="02020603050405020304" pitchFamily="18" charset="0"/>
              </a:rPr>
              <a:t>xOy và zOy </a:t>
            </a:r>
            <a:r>
              <a:rPr lang="en-US" sz="2800" smtClean="0">
                <a:latin typeface="Times New Roman" panose="02020603050405020304" pitchFamily="18" charset="0"/>
                <a:cs typeface="Times New Roman" panose="02020603050405020304" pitchFamily="18" charset="0"/>
              </a:rPr>
              <a:t>như </a:t>
            </a:r>
            <a:r>
              <a:rPr lang="en-US" sz="2800">
                <a:latin typeface="Times New Roman" panose="02020603050405020304" pitchFamily="18" charset="0"/>
                <a:cs typeface="Times New Roman" panose="02020603050405020304" pitchFamily="18" charset="0"/>
              </a:rPr>
              <a:t>vậy gọi là </a:t>
            </a:r>
            <a:r>
              <a:rPr lang="en-US" sz="2800" smtClean="0">
                <a:solidFill>
                  <a:srgbClr val="00B0F0"/>
                </a:solidFill>
                <a:latin typeface="Times New Roman" panose="02020603050405020304" pitchFamily="18" charset="0"/>
                <a:cs typeface="Times New Roman" panose="02020603050405020304" pitchFamily="18" charset="0"/>
              </a:rPr>
              <a:t>hai góc kề nhau</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marL="0" indent="0">
              <a:buNone/>
            </a:pPr>
            <a:endParaRPr lang="en-US"/>
          </a:p>
        </p:txBody>
      </p:sp>
      <p:pic>
        <p:nvPicPr>
          <p:cNvPr id="4" name="Picture 3" descr="Quan sát hai góc xOy và zOy ở Hình 3. Hai góc xOy và zOy có đỉnh O chung và cạnh Oy chu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130311" y="1"/>
            <a:ext cx="3061689" cy="2936934"/>
          </a:xfrm>
          <a:prstGeom prst="rect">
            <a:avLst/>
          </a:prstGeom>
          <a:noFill/>
          <a:ln>
            <a:noFill/>
          </a:ln>
        </p:spPr>
      </p:pic>
    </p:spTree>
    <p:extLst>
      <p:ext uri="{BB962C8B-B14F-4D97-AF65-F5344CB8AC3E}">
        <p14:creationId xmlns:p14="http://schemas.microsoft.com/office/powerpoint/2010/main" val="23129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087223"/>
            <a:ext cx="8596668" cy="13208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1441"/>
            <a:ext cx="12096206" cy="33049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6343"/>
            <a:ext cx="12192000" cy="3014409"/>
          </a:xfrm>
          <a:prstGeom prst="rect">
            <a:avLst/>
          </a:prstGeom>
        </p:spPr>
      </p:pic>
    </p:spTree>
    <p:extLst>
      <p:ext uri="{BB962C8B-B14F-4D97-AF65-F5344CB8AC3E}">
        <p14:creationId xmlns:p14="http://schemas.microsoft.com/office/powerpoint/2010/main" val="10936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9647" y="-40341"/>
            <a:ext cx="5185954" cy="42896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521"/>
            <a:ext cx="12192000" cy="2645642"/>
          </a:xfrm>
          <a:prstGeom prst="rect">
            <a:avLst/>
          </a:prstGeom>
        </p:spPr>
      </p:pic>
    </p:spTree>
    <p:extLst>
      <p:ext uri="{BB962C8B-B14F-4D97-AF65-F5344CB8AC3E}">
        <p14:creationId xmlns:p14="http://schemas.microsoft.com/office/powerpoint/2010/main" val="11036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493507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76664"/>
            <a:ext cx="12192000" cy="2381336"/>
          </a:xfrm>
          <a:prstGeom prst="rect">
            <a:avLst/>
          </a:prstGeom>
        </p:spPr>
      </p:pic>
    </p:spTree>
    <p:extLst>
      <p:ext uri="{BB962C8B-B14F-4D97-AF65-F5344CB8AC3E}">
        <p14:creationId xmlns:p14="http://schemas.microsoft.com/office/powerpoint/2010/main" val="13917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993" y="131597"/>
            <a:ext cx="8394578" cy="1646302"/>
          </a:xfrm>
        </p:spPr>
        <p:txBody>
          <a:bodyPr>
            <a:normAutofit/>
          </a:bodyPr>
          <a:lstStyle/>
          <a:p>
            <a:pPr algn="l"/>
            <a:r>
              <a:rPr lang="en-US" sz="2800" b="1" smtClean="0">
                <a:solidFill>
                  <a:schemeClr val="tx1"/>
                </a:solidFill>
                <a:latin typeface="Times New Roman" panose="02020603050405020304" pitchFamily="18" charset="0"/>
                <a:cs typeface="Times New Roman" panose="02020603050405020304" pitchFamily="18" charset="0"/>
              </a:rPr>
              <a:t>LUYỆN TẬP</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1.a Tìm các cặp góc kề nhau trong mỗi hình 18a, 18b</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pic>
        <p:nvPicPr>
          <p:cNvPr id="4" name="Picture 3" descr="C:\Users\DELL\Desktop\ima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423" y="1410789"/>
            <a:ext cx="7092505" cy="2429691"/>
          </a:xfrm>
          <a:prstGeom prst="rect">
            <a:avLst/>
          </a:prstGeom>
          <a:noFill/>
          <a:ln>
            <a:noFill/>
          </a:ln>
        </p:spPr>
      </p:pic>
      <p:sp>
        <p:nvSpPr>
          <p:cNvPr id="5" name="Rectangle 4"/>
          <p:cNvSpPr/>
          <p:nvPr/>
        </p:nvSpPr>
        <p:spPr>
          <a:xfrm>
            <a:off x="383176" y="4970268"/>
            <a:ext cx="6096000" cy="954107"/>
          </a:xfrm>
          <a:prstGeom prst="rect">
            <a:avLst/>
          </a:prstGeom>
        </p:spPr>
        <p:txBody>
          <a:bodyPr>
            <a:spAutoFit/>
          </a:bodyPr>
          <a:lstStyle/>
          <a:p>
            <a:r>
              <a:rPr lang="fr-FR" sz="2800" b="1">
                <a:latin typeface="Times New Roman" panose="02020603050405020304" pitchFamily="18" charset="0"/>
                <a:ea typeface="Calibri" panose="020F0502020204030204" pitchFamily="34" charset="0"/>
              </a:rPr>
              <a:t>H18b: Hai góc kề nhau là </a:t>
            </a:r>
            <a:r>
              <a:rPr lang="fr-FR" sz="2800" b="1" i="1">
                <a:latin typeface="Times New Roman" panose="02020603050405020304" pitchFamily="18" charset="0"/>
                <a:ea typeface="Calibri" panose="020F0502020204030204" pitchFamily="34" charset="0"/>
              </a:rPr>
              <a:t>hBg</a:t>
            </a:r>
            <a:r>
              <a:rPr lang="fr-FR" sz="2800" b="1">
                <a:latin typeface="Times New Roman" panose="02020603050405020304" pitchFamily="18" charset="0"/>
                <a:ea typeface="Calibri" panose="020F0502020204030204" pitchFamily="34" charset="0"/>
              </a:rPr>
              <a:t> và </a:t>
            </a:r>
            <a:r>
              <a:rPr lang="fr-FR" sz="2800" b="1" i="1">
                <a:latin typeface="Times New Roman" panose="02020603050405020304" pitchFamily="18" charset="0"/>
                <a:ea typeface="Calibri" panose="020F0502020204030204" pitchFamily="34" charset="0"/>
              </a:rPr>
              <a:t>gBe</a:t>
            </a:r>
            <a:r>
              <a:rPr lang="fr-FR" sz="2800" b="1">
                <a:latin typeface="Times New Roman" panose="02020603050405020304" pitchFamily="18" charset="0"/>
                <a:ea typeface="Calibri" panose="020F0502020204030204" pitchFamily="34" charset="0"/>
              </a:rPr>
              <a:t>, </a:t>
            </a:r>
            <a:r>
              <a:rPr lang="fr-FR" sz="2800" b="1" i="1">
                <a:latin typeface="Times New Roman" panose="02020603050405020304" pitchFamily="18" charset="0"/>
                <a:ea typeface="Calibri" panose="020F0502020204030204" pitchFamily="34" charset="0"/>
              </a:rPr>
              <a:t>hBg và gBf, eBf và fBg, eBf và </a:t>
            </a:r>
            <a:r>
              <a:rPr lang="fr-FR" sz="2800" b="1" i="1" smtClean="0">
                <a:latin typeface="Times New Roman" panose="02020603050405020304" pitchFamily="18" charset="0"/>
                <a:ea typeface="Calibri" panose="020F0502020204030204" pitchFamily="34" charset="0"/>
              </a:rPr>
              <a:t>fBh</a:t>
            </a:r>
            <a:r>
              <a:rPr lang="fr-FR" sz="2800" b="1" i="1">
                <a:latin typeface="Times New Roman" panose="02020603050405020304" pitchFamily="18" charset="0"/>
                <a:ea typeface="Calibri" panose="020F0502020204030204" pitchFamily="34" charset="0"/>
              </a:rPr>
              <a:t>.</a:t>
            </a:r>
            <a:endParaRPr lang="en-US" sz="2800" b="1" i="1"/>
          </a:p>
        </p:txBody>
      </p:sp>
      <p:sp>
        <p:nvSpPr>
          <p:cNvPr id="6" name="Rectangle 5"/>
          <p:cNvSpPr/>
          <p:nvPr/>
        </p:nvSpPr>
        <p:spPr>
          <a:xfrm>
            <a:off x="383176" y="5774626"/>
            <a:ext cx="8120743" cy="1083374"/>
          </a:xfrm>
          <a:prstGeom prst="rect">
            <a:avLst/>
          </a:prstGeom>
        </p:spPr>
        <p:txBody>
          <a:bodyPr wrap="square">
            <a:spAutoFit/>
          </a:bodyPr>
          <a:lstStyle/>
          <a:p>
            <a:pPr algn="just">
              <a:lnSpc>
                <a:spcPct val="115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H19: Hai góc kề nhau là </a:t>
            </a:r>
            <a:r>
              <a:rPr lang="fr-FR" sz="2800" b="1" i="1" smtClean="0">
                <a:latin typeface="Times New Roman" panose="02020603050405020304" pitchFamily="18" charset="0"/>
                <a:ea typeface="Calibri" panose="020F0502020204030204" pitchFamily="34" charset="0"/>
                <a:cs typeface="Times New Roman" panose="02020603050405020304" pitchFamily="18" charset="0"/>
              </a:rPr>
              <a:t>xOy và yOz, xOy và yOu, yOz </a:t>
            </a:r>
            <a:r>
              <a:rPr lang="fr-FR" sz="2800" b="1" i="1">
                <a:latin typeface="Times New Roman" panose="02020603050405020304" pitchFamily="18" charset="0"/>
                <a:ea typeface="Calibri" panose="020F0502020204030204" pitchFamily="34" charset="0"/>
                <a:cs typeface="Times New Roman" panose="02020603050405020304" pitchFamily="18" charset="0"/>
              </a:rPr>
              <a:t>và zOt, yOz và zOu, zOt và tOu, tOu và tOx.</a:t>
            </a:r>
            <a:endParaRPr lang="en-US" sz="2800" b="1"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83176" y="4545943"/>
            <a:ext cx="5670142" cy="523220"/>
          </a:xfrm>
          <a:prstGeom prst="rect">
            <a:avLst/>
          </a:prstGeom>
        </p:spPr>
        <p:txBody>
          <a:bodyPr wrap="none">
            <a:spAutoFit/>
          </a:bodyPr>
          <a:lstStyle/>
          <a:p>
            <a:r>
              <a:rPr lang="fr-FR" sz="2800" b="1">
                <a:latin typeface="Times New Roman" panose="02020603050405020304" pitchFamily="18" charset="0"/>
                <a:ea typeface="Calibri" panose="020F0502020204030204" pitchFamily="34" charset="0"/>
              </a:rPr>
              <a:t>H18b: Hai góc kề nhau là </a:t>
            </a:r>
            <a:r>
              <a:rPr lang="fr-FR" sz="2800" b="1" i="1" smtClean="0">
                <a:latin typeface="Times New Roman" panose="02020603050405020304" pitchFamily="18" charset="0"/>
                <a:ea typeface="Calibri" panose="020F0502020204030204" pitchFamily="34" charset="0"/>
              </a:rPr>
              <a:t>iAj</a:t>
            </a:r>
            <a:r>
              <a:rPr lang="fr-FR" sz="2800" b="1" smtClean="0">
                <a:latin typeface="Times New Roman" panose="02020603050405020304" pitchFamily="18" charset="0"/>
                <a:ea typeface="Calibri" panose="020F0502020204030204" pitchFamily="34" charset="0"/>
              </a:rPr>
              <a:t> </a:t>
            </a:r>
            <a:r>
              <a:rPr lang="fr-FR" sz="2800" b="1">
                <a:latin typeface="Times New Roman" panose="02020603050405020304" pitchFamily="18" charset="0"/>
                <a:ea typeface="Calibri" panose="020F0502020204030204" pitchFamily="34" charset="0"/>
              </a:rPr>
              <a:t>và </a:t>
            </a:r>
            <a:r>
              <a:rPr lang="fr-FR" sz="2800" b="1" i="1" smtClean="0">
                <a:latin typeface="Times New Roman" panose="02020603050405020304" pitchFamily="18" charset="0"/>
                <a:ea typeface="Calibri" panose="020F0502020204030204" pitchFamily="34" charset="0"/>
              </a:rPr>
              <a:t>jAk</a:t>
            </a:r>
            <a:endParaRPr lang="en-US" sz="2800"/>
          </a:p>
        </p:txBody>
      </p:sp>
    </p:spTree>
    <p:extLst>
      <p:ext uri="{BB962C8B-B14F-4D97-AF65-F5344CB8AC3E}">
        <p14:creationId xmlns:p14="http://schemas.microsoft.com/office/powerpoint/2010/main" val="31454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075993" y="131597"/>
            <a:ext cx="8394578"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smtClean="0">
                <a:solidFill>
                  <a:schemeClr val="tx1"/>
                </a:solidFill>
                <a:latin typeface="Times New Roman" panose="02020603050405020304" pitchFamily="18" charset="0"/>
                <a:cs typeface="Times New Roman" panose="02020603050405020304" pitchFamily="18" charset="0"/>
              </a:rPr>
              <a:t>LUYỆN TẬP</a:t>
            </a:r>
            <a:br>
              <a:rPr lang="en-US" sz="2800" b="1" smtClean="0">
                <a:solidFill>
                  <a:schemeClr val="tx1"/>
                </a:solidFill>
                <a:latin typeface="Times New Roman" panose="02020603050405020304" pitchFamily="18" charset="0"/>
                <a:cs typeface="Times New Roman" panose="02020603050405020304" pitchFamily="18" charset="0"/>
              </a:rPr>
            </a:br>
            <a:r>
              <a:rPr lang="en-US" sz="2800" b="1" smtClean="0">
                <a:solidFill>
                  <a:schemeClr val="tx1"/>
                </a:solidFill>
                <a:latin typeface="Times New Roman" panose="02020603050405020304" pitchFamily="18" charset="0"/>
                <a:cs typeface="Times New Roman" panose="02020603050405020304" pitchFamily="18" charset="0"/>
              </a:rPr>
              <a:t>2.a </a:t>
            </a:r>
            <a:r>
              <a:rPr lang="en-US" sz="2800">
                <a:solidFill>
                  <a:schemeClr val="tx1"/>
                </a:solidFill>
                <a:latin typeface="Times New Roman" panose="02020603050405020304" pitchFamily="18" charset="0"/>
                <a:cs typeface="Times New Roman" panose="02020603050405020304" pitchFamily="18" charset="0"/>
              </a:rPr>
              <a:t>Quan sát Hình 21 chỉ ra hai góc kề nhau.</a:t>
            </a:r>
          </a:p>
          <a:p>
            <a:pPr algn="l"/>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pic>
        <p:nvPicPr>
          <p:cNvPr id="5" name="Picture 4" descr="C:\Users\DELL\Desktop\image (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162" y="1084217"/>
            <a:ext cx="4206240" cy="2277401"/>
          </a:xfrm>
          <a:prstGeom prst="rect">
            <a:avLst/>
          </a:prstGeom>
          <a:noFill/>
          <a:ln>
            <a:noFill/>
          </a:ln>
        </p:spPr>
      </p:pic>
      <p:sp>
        <p:nvSpPr>
          <p:cNvPr id="7" name="Rectangle 6"/>
          <p:cNvSpPr/>
          <p:nvPr/>
        </p:nvSpPr>
        <p:spPr>
          <a:xfrm>
            <a:off x="705395" y="4945337"/>
            <a:ext cx="8582296" cy="1384995"/>
          </a:xfrm>
          <a:prstGeom prst="rect">
            <a:avLst/>
          </a:prstGeom>
        </p:spPr>
        <p:txBody>
          <a:bodyPr wrap="square">
            <a:spAutoFit/>
          </a:bodyPr>
          <a:lstStyle/>
          <a:p>
            <a:r>
              <a:rPr lang="fr-FR" sz="2800">
                <a:latin typeface="Times New Roman" panose="02020603050405020304" pitchFamily="18" charset="0"/>
                <a:cs typeface="Times New Roman" panose="02020603050405020304" pitchFamily="18" charset="0"/>
              </a:rPr>
              <a:t>Các góc kề nhau ở hình 21 là :</a:t>
            </a:r>
            <a:endParaRPr lang="en-US" sz="2800">
              <a:latin typeface="Times New Roman" panose="02020603050405020304" pitchFamily="18" charset="0"/>
              <a:cs typeface="Times New Roman" panose="02020603050405020304" pitchFamily="18" charset="0"/>
            </a:endParaRPr>
          </a:p>
          <a:p>
            <a:r>
              <a:rPr lang="fr-FR" sz="2800" i="1" smtClean="0">
                <a:latin typeface="Times New Roman" panose="02020603050405020304" pitchFamily="18" charset="0"/>
                <a:cs typeface="Times New Roman" panose="02020603050405020304" pitchFamily="18" charset="0"/>
              </a:rPr>
              <a:t>AEB </a:t>
            </a:r>
            <a:r>
              <a:rPr lang="fr-FR" sz="2800" i="1">
                <a:latin typeface="Times New Roman" panose="02020603050405020304" pitchFamily="18" charset="0"/>
                <a:cs typeface="Times New Roman" panose="02020603050405020304" pitchFamily="18" charset="0"/>
              </a:rPr>
              <a:t>và </a:t>
            </a:r>
            <a:r>
              <a:rPr lang="fr-FR" sz="2800" i="1" smtClean="0">
                <a:latin typeface="Times New Roman" panose="02020603050405020304" pitchFamily="18" charset="0"/>
                <a:cs typeface="Times New Roman" panose="02020603050405020304" pitchFamily="18" charset="0"/>
              </a:rPr>
              <a:t>BED, AFC </a:t>
            </a:r>
            <a:r>
              <a:rPr lang="fr-FR" sz="2800" i="1">
                <a:latin typeface="Times New Roman" panose="02020603050405020304" pitchFamily="18" charset="0"/>
                <a:cs typeface="Times New Roman" panose="02020603050405020304" pitchFamily="18" charset="0"/>
              </a:rPr>
              <a:t>và CFE, ABE và EBD, CBF và FCD, CGB và CGE, CGB và BGF, EGF và EGC,EGF và FGB</a:t>
            </a:r>
            <a:endParaRPr lang="en-US" sz="2800" i="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5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277</TotalTime>
  <Words>369</Words>
  <PresentationFormat>Widescreen</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Cambria Math</vt:lpstr>
      <vt:lpstr>Times New Roman</vt:lpstr>
      <vt:lpstr>Retrospect</vt:lpstr>
      <vt:lpstr>§ 1: GÓC Ở VỊ TRÍ ĐẶC BIỆT Thời gian thực hiện: 2 tiết </vt:lpstr>
      <vt:lpstr>I. KHỞI ĐỘNG </vt:lpstr>
      <vt:lpstr>1. Hai góc kề nhau</vt:lpstr>
      <vt:lpstr>Quan sát hai góc xOy và zOy ở Hình 3. a) Nêu đỉnh chung và cạnh chung của hai góc xOy và zOy. b) Vẽ tia đối Oy’ của tia Oy. c) Hai tia Ox và Oz có nằm về hai phía của đường thẳng yy’ hay không?</vt:lpstr>
      <vt:lpstr>PowerPoint Presentation</vt:lpstr>
      <vt:lpstr>PowerPoint Presentation</vt:lpstr>
      <vt:lpstr>PowerPoint Presentation</vt:lpstr>
      <vt:lpstr>LUYỆN TẬP 1.a Tìm các cặp góc kề nhau trong mỗi hình 18a, 18b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2022-06-27T02:54:32Z</dcterms:created>
  <dcterms:modified xsi:type="dcterms:W3CDTF">2022-08-13T14:45:32Z</dcterms:modified>
</cp:coreProperties>
</file>